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94" r:id="rId3"/>
    <p:sldId id="311" r:id="rId4"/>
    <p:sldId id="257" r:id="rId5"/>
    <p:sldId id="260" r:id="rId6"/>
    <p:sldId id="314" r:id="rId7"/>
    <p:sldId id="313" r:id="rId8"/>
    <p:sldId id="315" r:id="rId9"/>
    <p:sldId id="317" r:id="rId10"/>
    <p:sldId id="318" r:id="rId11"/>
    <p:sldId id="320" r:id="rId12"/>
    <p:sldId id="319" r:id="rId13"/>
    <p:sldId id="316" r:id="rId14"/>
    <p:sldId id="263" r:id="rId15"/>
    <p:sldId id="321" r:id="rId16"/>
    <p:sldId id="322" r:id="rId17"/>
    <p:sldId id="323" r:id="rId18"/>
    <p:sldId id="324" r:id="rId19"/>
    <p:sldId id="325" r:id="rId20"/>
    <p:sldId id="326" r:id="rId21"/>
    <p:sldId id="312" r:id="rId22"/>
    <p:sldId id="327" r:id="rId23"/>
    <p:sldId id="303"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9E4E7"/>
    <a:srgbClr val="DA8266"/>
    <a:srgbClr val="FFCC66"/>
    <a:srgbClr val="CC6600"/>
    <a:srgbClr val="F7F709"/>
    <a:srgbClr val="98D36D"/>
    <a:srgbClr val="66FF66"/>
    <a:srgbClr val="00FF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86" autoAdjust="0"/>
    <p:restoredTop sz="82384" autoAdjust="0"/>
  </p:normalViewPr>
  <p:slideViewPr>
    <p:cSldViewPr snapToGrid="0" showGuides="1">
      <p:cViewPr varScale="1">
        <p:scale>
          <a:sx n="71" d="100"/>
          <a:sy n="71" d="100"/>
        </p:scale>
        <p:origin x="810"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1" d="100"/>
          <a:sy n="51" d="100"/>
        </p:scale>
        <p:origin x="2692"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19DCFF9-059E-47AD-9A81-4D3466B14CD4}" type="slidenum">
              <a:rPr lang="en-US" altLang="en-US"/>
              <a:pPr/>
              <a:t>‹#›</a:t>
            </a:fld>
            <a:endParaRPr lang="en-US" altLang="en-US"/>
          </a:p>
        </p:txBody>
      </p:sp>
    </p:spTree>
    <p:extLst>
      <p:ext uri="{BB962C8B-B14F-4D97-AF65-F5344CB8AC3E}">
        <p14:creationId xmlns:p14="http://schemas.microsoft.com/office/powerpoint/2010/main" val="32684437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Deb Paul for asking me to participate in this symposium. I am somewhat of an outsider in this group, but I hope that my experiences will help provide some understanding of what collection managers face when dealing with data. This presentation did not turn out to be anything like I thought it would when I signed up, but I guess that’s the way most of life goes..[CLICK]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a:t>
            </a:fld>
            <a:endParaRPr lang="en-US" altLang="en-US"/>
          </a:p>
        </p:txBody>
      </p:sp>
    </p:spTree>
    <p:extLst>
      <p:ext uri="{BB962C8B-B14F-4D97-AF65-F5344CB8AC3E}">
        <p14:creationId xmlns:p14="http://schemas.microsoft.com/office/powerpoint/2010/main" val="1721323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responses were surprising.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solidFill>
                  <a:schemeClr val="bg2">
                    <a:lumMod val="50000"/>
                  </a:schemeClr>
                </a:solidFill>
              </a:rPr>
              <a:t>noticed something similar in GBIF regarding dates”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bg2">
                    <a:lumMod val="50000"/>
                  </a:schemeClr>
                </a:solidFill>
              </a:rPr>
              <a:t>OK, that at least means it isn’t just us or </a:t>
            </a:r>
            <a:r>
              <a:rPr lang="en-US" dirty="0" err="1">
                <a:solidFill>
                  <a:schemeClr val="bg2">
                    <a:lumMod val="50000"/>
                  </a:schemeClr>
                </a:solidFill>
              </a:rPr>
              <a:t>iDigBio</a:t>
            </a:r>
            <a:r>
              <a:rPr lang="en-US" dirty="0">
                <a:solidFill>
                  <a:schemeClr val="bg2">
                    <a:lumMod val="50000"/>
                  </a:schemeClr>
                </a:solidFill>
              </a:rPr>
              <a:t> experiencing issues…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bg2">
                    <a:lumMod val="50000"/>
                  </a:schemeClr>
                </a:solidFill>
              </a:rPr>
              <a:t>“Darwin Core is an exchange standard; Arctos isn't "complying" with any data standards because none exist”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bg2">
                    <a:lumMod val="50000"/>
                  </a:schemeClr>
                </a:solidFill>
              </a:rPr>
              <a:t>We can argue about that one all 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bg2">
                    <a:lumMod val="50000"/>
                  </a:schemeClr>
                </a:solidFill>
              </a:rPr>
              <a:t>“I agree with your assessment: User's initial reaction to the flag will be "Arctos is broken," which is absolutely not the case.”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bg2">
                    <a:lumMod val="50000"/>
                  </a:schemeClr>
                </a:solidFill>
              </a:rPr>
              <a:t>At least I’m not the only one worried about appearances….</a:t>
            </a:r>
          </a:p>
          <a:p>
            <a:endParaRPr lang="en-US" dirty="0"/>
          </a:p>
          <a:p>
            <a:r>
              <a:rPr lang="en-US" dirty="0"/>
              <a:t>But one response was comprehensive and insightful.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10</a:t>
            </a:fld>
            <a:endParaRPr lang="en-US" altLang="en-US"/>
          </a:p>
        </p:txBody>
      </p:sp>
    </p:spTree>
    <p:extLst>
      <p:ext uri="{BB962C8B-B14F-4D97-AF65-F5344CB8AC3E}">
        <p14:creationId xmlns:p14="http://schemas.microsoft.com/office/powerpoint/2010/main" val="250663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person who wrote this response has since left the Arctos collective due to a family move and we miss her insights. She first notes that</a:t>
            </a:r>
          </a:p>
          <a:p>
            <a:r>
              <a:rPr lang="en-US" dirty="0"/>
              <a:t>[CLICK]</a:t>
            </a:r>
          </a:p>
          <a:p>
            <a:r>
              <a:rPr lang="en-US" dirty="0"/>
              <a:t>“</a:t>
            </a:r>
            <a:r>
              <a:rPr lang="en-US" sz="1200" dirty="0">
                <a:solidFill>
                  <a:srgbClr val="0000CC"/>
                </a:solidFill>
              </a:rPr>
              <a:t>some data quality flags from </a:t>
            </a:r>
            <a:r>
              <a:rPr lang="en-US" sz="1200" dirty="0" err="1">
                <a:solidFill>
                  <a:srgbClr val="0000CC"/>
                </a:solidFill>
              </a:rPr>
              <a:t>iDigBio</a:t>
            </a:r>
            <a:r>
              <a:rPr lang="en-US" sz="1200" dirty="0">
                <a:solidFill>
                  <a:srgbClr val="0000CC"/>
                </a:solidFill>
              </a:rPr>
              <a:t> are useful because they correct objectively incorrect data”</a:t>
            </a:r>
          </a:p>
          <a:p>
            <a:endParaRPr lang="en-US" sz="1200" dirty="0">
              <a:solidFill>
                <a:srgbClr val="0000CC"/>
              </a:solidFill>
            </a:endParaRPr>
          </a:p>
          <a:p>
            <a:r>
              <a:rPr lang="en-US" sz="1200" dirty="0">
                <a:solidFill>
                  <a:srgbClr val="0000CC"/>
                </a:solidFill>
              </a:rPr>
              <a:t>Missing minus signs on western and southern hemisphere coordinates; misspelled countries, states, counties, and other geography; misspelled taxa, etc. These flags create better data for everyone, but they often require some research effort on the part of an experienced collection staff member to sort out.</a:t>
            </a:r>
          </a:p>
          <a:p>
            <a:r>
              <a:rPr lang="en-US" dirty="0"/>
              <a:t>[CLICK]</a:t>
            </a:r>
            <a:endParaRPr lang="en-US" sz="1200" dirty="0">
              <a:solidFill>
                <a:srgbClr val="0000CC"/>
              </a:solidFill>
            </a:endParaRPr>
          </a:p>
          <a:p>
            <a:r>
              <a:rPr lang="en-US" sz="1200" dirty="0">
                <a:solidFill>
                  <a:srgbClr val="0000CC"/>
                </a:solidFill>
              </a:rPr>
              <a:t>Her second observation, “others…are subjective to how data are stored in Arctos vs. other models [and] aren’t worth our time to care about at this point” carries some truth but also is problematic.</a:t>
            </a:r>
          </a:p>
          <a:p>
            <a:endParaRPr lang="en-US" sz="1200" dirty="0">
              <a:solidFill>
                <a:srgbClr val="0000CC"/>
              </a:solidFill>
            </a:endParaRPr>
          </a:p>
          <a:p>
            <a:r>
              <a:rPr lang="en-US" sz="1200" dirty="0">
                <a:solidFill>
                  <a:srgbClr val="0000CC"/>
                </a:solidFill>
              </a:rPr>
              <a:t>Do we care if our data doesn’t play well with others? I submit that we should, but I also submit that it is hard to play well with others when you don’t know the rules of the game, or worse yet, </a:t>
            </a:r>
          </a:p>
          <a:p>
            <a:r>
              <a:rPr lang="en-US" dirty="0"/>
              <a:t>[CLICK]</a:t>
            </a:r>
          </a:p>
          <a:p>
            <a:r>
              <a:rPr lang="en-US" sz="1200" dirty="0">
                <a:solidFill>
                  <a:srgbClr val="0000CC"/>
                </a:solidFill>
              </a:rPr>
              <a:t>there are no agreed-upon rules. [PAUSE]</a:t>
            </a:r>
          </a:p>
          <a:p>
            <a:r>
              <a:rPr lang="en-US" dirty="0"/>
              <a:t>[CLICK]</a:t>
            </a:r>
            <a:endParaRPr lang="en-US" sz="1200" dirty="0">
              <a:solidFill>
                <a:srgbClr val="0000CC"/>
              </a:solidFill>
            </a:endParaRPr>
          </a:p>
          <a:p>
            <a:r>
              <a:rPr lang="en-US" sz="1200" dirty="0">
                <a:solidFill>
                  <a:srgbClr val="0000CC"/>
                </a:solidFill>
              </a:rPr>
              <a:t> </a:t>
            </a:r>
            <a:endParaRPr lang="en-US" dirty="0"/>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11</a:t>
            </a:fld>
            <a:endParaRPr lang="en-US" altLang="en-US"/>
          </a:p>
        </p:txBody>
      </p:sp>
    </p:spTree>
    <p:extLst>
      <p:ext uri="{BB962C8B-B14F-4D97-AF65-F5344CB8AC3E}">
        <p14:creationId xmlns:p14="http://schemas.microsoft.com/office/powerpoint/2010/main" val="1439784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response goes on to express something I think we all hope.</a:t>
            </a:r>
          </a:p>
          <a:p>
            <a:r>
              <a:rPr lang="en-US" dirty="0"/>
              <a:t>[CLICK]</a:t>
            </a:r>
          </a:p>
          <a:p>
            <a:r>
              <a:rPr lang="en-US" dirty="0"/>
              <a:t>“</a:t>
            </a:r>
            <a:r>
              <a:rPr lang="en-US" sz="1200" dirty="0">
                <a:solidFill>
                  <a:srgbClr val="FF0000"/>
                </a:solidFill>
              </a:rPr>
              <a:t>that people who are running analyses on or otherwise using aggregator data for something beyond browsing would notice that the flags are doing more standardizing than correcting</a:t>
            </a:r>
            <a:r>
              <a:rPr lang="en-US" sz="1200" dirty="0">
                <a:solidFill>
                  <a:schemeClr val="bg2">
                    <a:lumMod val="50000"/>
                  </a:schemeClr>
                </a:solidFill>
              </a:rPr>
              <a:t>, and that obviously different collections/databases use different but equally correct ways to say the same thing...</a:t>
            </a:r>
          </a:p>
          <a:p>
            <a:endParaRPr lang="en-US" sz="1200" dirty="0">
              <a:solidFill>
                <a:schemeClr val="bg2">
                  <a:lumMod val="50000"/>
                </a:schemeClr>
              </a:solidFill>
            </a:endParaRPr>
          </a:p>
          <a:p>
            <a:r>
              <a:rPr lang="en-US" sz="1200" dirty="0">
                <a:solidFill>
                  <a:schemeClr val="bg2">
                    <a:lumMod val="50000"/>
                  </a:schemeClr>
                </a:solidFill>
              </a:rPr>
              <a:t>Well, the first problem may be that they DON’T notice the flags at all, and the second is that if they do notice the flags, they automatically assume they signal poor quality data. How do we know what they think of the flags? We don’t even look at them…</a:t>
            </a:r>
          </a:p>
          <a:p>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12</a:t>
            </a:fld>
            <a:endParaRPr lang="en-US" altLang="en-US"/>
          </a:p>
        </p:txBody>
      </p:sp>
    </p:spTree>
    <p:extLst>
      <p:ext uri="{BB962C8B-B14F-4D97-AF65-F5344CB8AC3E}">
        <p14:creationId xmlns:p14="http://schemas.microsoft.com/office/powerpoint/2010/main" val="58273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began to despair about my survey results and think about my previous experience attempting to discuss the </a:t>
            </a:r>
            <a:r>
              <a:rPr lang="en-US" dirty="0" err="1"/>
              <a:t>iDigBio</a:t>
            </a:r>
            <a:r>
              <a:rPr lang="en-US" dirty="0"/>
              <a:t> data flags with colleagues, I decided to take some initiative and explore some of the data flags in a collection over which I had some control. I chose UTEP Earth Sciences</a:t>
            </a:r>
          </a:p>
          <a:p>
            <a:r>
              <a:rPr lang="en-US" dirty="0"/>
              <a:t>[CLICK]</a:t>
            </a:r>
          </a:p>
          <a:p>
            <a:r>
              <a:rPr lang="en-US" dirty="0"/>
              <a:t>because I have at least one reliable partner in crime</a:t>
            </a:r>
          </a:p>
          <a:p>
            <a:r>
              <a:rPr lang="en-US" dirty="0"/>
              <a:t>[CLICK](Dr. Art Harris) for this collection,. Art has been a pioneer in collections data management. All those storage devices at the beginning of my presentation? He’s used them all (yes, punch cards…). He has also used most of the database management software options and created his own data management systems in them. He is not afraid of technology or digital data and he has lovely handwriting to boot.</a:t>
            </a:r>
          </a:p>
          <a:p>
            <a:endParaRPr lang="en-US" dirty="0"/>
          </a:p>
          <a:p>
            <a:r>
              <a:rPr lang="en-US" dirty="0"/>
              <a:t>Art not only managed the UTEP Earth Sciences data through the decades, but also collected most of the specimens. He has first-hand knowledge of the collection that always comes in handy. At just over 23,000 cataloged fossil specimens, the collection isn’t huge, and because it is mostly from New Mexico, geographic flags should be minimal. So, let’s see what we found…</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13</a:t>
            </a:fld>
            <a:endParaRPr lang="en-US" altLang="en-US"/>
          </a:p>
        </p:txBody>
      </p:sp>
    </p:spTree>
    <p:extLst>
      <p:ext uri="{BB962C8B-B14F-4D97-AF65-F5344CB8AC3E}">
        <p14:creationId xmlns:p14="http://schemas.microsoft.com/office/powerpoint/2010/main" val="4289848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of hands</a:t>
            </a:r>
          </a:p>
          <a:p>
            <a:r>
              <a:rPr lang="en-US" dirty="0"/>
              <a:t>How many of you have seen this for your collection?</a:t>
            </a:r>
          </a:p>
          <a:p>
            <a:r>
              <a:rPr lang="en-US" dirty="0"/>
              <a:t>How many of you have done anything about it?</a:t>
            </a:r>
          </a:p>
          <a:p>
            <a:r>
              <a:rPr lang="en-US" dirty="0"/>
              <a:t>[CLICK]</a:t>
            </a:r>
          </a:p>
          <a:p>
            <a:r>
              <a:rPr lang="en-US" dirty="0"/>
              <a:t>There are only 23,354 public records in this particular collection. Which as you can see,</a:t>
            </a:r>
          </a:p>
          <a:p>
            <a:r>
              <a:rPr lang="en-US" dirty="0"/>
              <a:t>[CLICK]</a:t>
            </a:r>
          </a:p>
          <a:p>
            <a:r>
              <a:rPr lang="en-US" dirty="0"/>
              <a:t>has not been georeferenced (because who has time for that?). Even worse…. </a:t>
            </a:r>
          </a:p>
          <a:p>
            <a:r>
              <a:rPr lang="en-US" dirty="0"/>
              <a:t>[CLICK]</a:t>
            </a:r>
          </a:p>
          <a:p>
            <a:r>
              <a:rPr lang="en-US" dirty="0"/>
              <a:t>Look at all these problems with taxa!</a:t>
            </a:r>
          </a:p>
          <a:p>
            <a:endParaRPr lang="en-US" dirty="0"/>
          </a:p>
          <a:p>
            <a:r>
              <a:rPr lang="en-US" dirty="0"/>
              <a:t>This isn’t everything, the list goes on…</a:t>
            </a:r>
          </a:p>
          <a:p>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14</a:t>
            </a:fld>
            <a:endParaRPr lang="en-US" altLang="en-US"/>
          </a:p>
        </p:txBody>
      </p:sp>
    </p:spTree>
    <p:extLst>
      <p:ext uri="{BB962C8B-B14F-4D97-AF65-F5344CB8AC3E}">
        <p14:creationId xmlns:p14="http://schemas.microsoft.com/office/powerpoint/2010/main" val="183882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AHHHHHHH!!!! My first response was to run away and never look back. But I took a deep breath and picked one flag to explore.</a:t>
            </a:r>
          </a:p>
          <a:p>
            <a:r>
              <a:rPr lang="en-US" dirty="0"/>
              <a:t>[CLICK]</a:t>
            </a:r>
          </a:p>
          <a:p>
            <a:r>
              <a:rPr lang="en-US" dirty="0"/>
              <a:t>I decided to start small and discovered one of the objective problems listed in my Arctos colleagues’ thoughtful response. </a:t>
            </a:r>
          </a:p>
          <a:p>
            <a:r>
              <a:rPr lang="en-US" dirty="0"/>
              <a:t>[CLICK]</a:t>
            </a:r>
          </a:p>
          <a:p>
            <a:r>
              <a:rPr lang="en-US" dirty="0"/>
              <a:t>The classification in Arctos for the genus </a:t>
            </a:r>
            <a:r>
              <a:rPr lang="en-US" dirty="0" err="1"/>
              <a:t>Picea</a:t>
            </a:r>
            <a:r>
              <a:rPr lang="en-US" dirty="0"/>
              <a:t>, was missing the rank of Phylum.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This has been added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and now all Arctos </a:t>
            </a:r>
            <a:r>
              <a:rPr lang="en-US" dirty="0" err="1"/>
              <a:t>Picea</a:t>
            </a:r>
            <a:r>
              <a:rPr lang="en-US" dirty="0"/>
              <a:t> with this flag should be corrected. Neato! Not only did I make this data set better, but I managed to remove flags from others as well. I felt like Super Collection Manager!</a:t>
            </a:r>
          </a:p>
          <a:p>
            <a:endParaRPr lang="en-US" dirty="0"/>
          </a:p>
          <a:p>
            <a:r>
              <a:rPr lang="en-US" dirty="0"/>
              <a:t>That was easy! Emboldened by my success, I moved on to something a lot more challenging…..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15</a:t>
            </a:fld>
            <a:endParaRPr lang="en-US" altLang="en-US"/>
          </a:p>
        </p:txBody>
      </p:sp>
    </p:spTree>
    <p:extLst>
      <p:ext uri="{BB962C8B-B14F-4D97-AF65-F5344CB8AC3E}">
        <p14:creationId xmlns:p14="http://schemas.microsoft.com/office/powerpoint/2010/main" val="239144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“Darwin core class replaced”</a:t>
            </a:r>
          </a:p>
          <a:p>
            <a:endParaRPr lang="en-US" dirty="0"/>
          </a:p>
          <a:p>
            <a:r>
              <a:rPr lang="en-US" dirty="0"/>
              <a:t>Why would part of a classification be replaced? A click on the flag and I was rewarded with a list of all 514 specimens bearing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16</a:t>
            </a:fld>
            <a:endParaRPr lang="en-US" altLang="en-US"/>
          </a:p>
        </p:txBody>
      </p:sp>
    </p:spTree>
    <p:extLst>
      <p:ext uri="{BB962C8B-B14F-4D97-AF65-F5344CB8AC3E}">
        <p14:creationId xmlns:p14="http://schemas.microsoft.com/office/powerpoint/2010/main" val="2665202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see? A long list of Aves, among other stuff. </a:t>
            </a:r>
          </a:p>
          <a:p>
            <a:r>
              <a:rPr lang="en-US" dirty="0"/>
              <a:t>And why would something identified only to class include a family designation?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AND that family looks suspiciously un-bird-like….</a:t>
            </a:r>
          </a:p>
          <a:p>
            <a:endParaRPr lang="en-US" dirty="0"/>
          </a:p>
          <a:p>
            <a:r>
              <a:rPr lang="en-US" dirty="0"/>
              <a:t>Maybe checking a single specimen will help.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17</a:t>
            </a:fld>
            <a:endParaRPr lang="en-US" altLang="en-US"/>
          </a:p>
        </p:txBody>
      </p:sp>
    </p:spTree>
    <p:extLst>
      <p:ext uri="{BB962C8B-B14F-4D97-AF65-F5344CB8AC3E}">
        <p14:creationId xmlns:p14="http://schemas.microsoft.com/office/powerpoint/2010/main" val="4010858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selected a record from the list and what the what?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Compare this to what you see for the same specimen in Arctos…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Why did </a:t>
            </a:r>
            <a:r>
              <a:rPr lang="en-US" dirty="0" err="1"/>
              <a:t>iDigBio</a:t>
            </a:r>
            <a:r>
              <a:rPr lang="en-US" dirty="0"/>
              <a:t> decide that this UTEP bird is some sort of mollusk? Why is Aves listed twice on the Arctos classification? Are these things part of the same problem or completely unrelated? Who would have the answers?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18</a:t>
            </a:fld>
            <a:endParaRPr lang="en-US" altLang="en-US"/>
          </a:p>
        </p:txBody>
      </p:sp>
    </p:spTree>
    <p:extLst>
      <p:ext uri="{BB962C8B-B14F-4D97-AF65-F5344CB8AC3E}">
        <p14:creationId xmlns:p14="http://schemas.microsoft.com/office/powerpoint/2010/main" val="2670717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Arctos,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the last name listed in the classification under an identification is the “scientific name” </a:t>
            </a:r>
          </a:p>
          <a:p>
            <a:r>
              <a:rPr lang="en-US" dirty="0"/>
              <a:t>the name assigned in the identification and the tie between the specimen identification and the taxonomic classification.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shouldn’t affect the classification – or so I’m told…</a:t>
            </a:r>
          </a:p>
          <a:p>
            <a:endParaRPr lang="en-US" dirty="0"/>
          </a:p>
          <a:p>
            <a:r>
              <a:rPr lang="en-US" dirty="0"/>
              <a:t>So what else could it be?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Scrolling down the </a:t>
            </a:r>
            <a:r>
              <a:rPr lang="en-US" dirty="0" err="1"/>
              <a:t>iDigBio</a:t>
            </a:r>
            <a:r>
              <a:rPr lang="en-US" dirty="0"/>
              <a:t> record, I found this unusual item….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Where did that come from? Apparently, </a:t>
            </a:r>
            <a:r>
              <a:rPr lang="en-US" dirty="0" err="1"/>
              <a:t>iDigBio</a:t>
            </a:r>
            <a:r>
              <a:rPr lang="en-US" dirty="0"/>
              <a:t> has decided that “Aves” is a misspelling of the genus “</a:t>
            </a:r>
            <a:r>
              <a:rPr lang="en-US" dirty="0" err="1"/>
              <a:t>Avus</a:t>
            </a:r>
            <a:r>
              <a:rPr lang="en-US" dirty="0"/>
              <a:t>” and changed not only the classification, but the identification of this specimen, (along with hundreds of other bird records originating in Arctos and even some coming from elsewhere).</a:t>
            </a:r>
          </a:p>
          <a:p>
            <a:endParaRPr lang="en-US" dirty="0"/>
          </a:p>
          <a:p>
            <a:r>
              <a:rPr lang="en-US" dirty="0"/>
              <a:t>Questions to the Arctos programmer and </a:t>
            </a:r>
            <a:r>
              <a:rPr lang="en-US" dirty="0" err="1"/>
              <a:t>VertNet</a:t>
            </a:r>
            <a:r>
              <a:rPr lang="en-US" dirty="0"/>
              <a:t> </a:t>
            </a:r>
            <a:r>
              <a:rPr lang="en-US" dirty="0" err="1"/>
              <a:t>ipt</a:t>
            </a:r>
            <a:r>
              <a:rPr lang="en-US" dirty="0"/>
              <a:t> about this laid all the blame on </a:t>
            </a:r>
            <a:r>
              <a:rPr lang="en-US" dirty="0" err="1"/>
              <a:t>iDigBio</a:t>
            </a:r>
            <a:r>
              <a:rPr lang="en-US" dirty="0"/>
              <a:t> (imagine that). So I went to the source – Deb Paul.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19</a:t>
            </a:fld>
            <a:endParaRPr lang="en-US" altLang="en-US"/>
          </a:p>
        </p:txBody>
      </p:sp>
    </p:spTree>
    <p:extLst>
      <p:ext uri="{BB962C8B-B14F-4D97-AF65-F5344CB8AC3E}">
        <p14:creationId xmlns:p14="http://schemas.microsoft.com/office/powerpoint/2010/main" val="271280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So – What does a collection manager do all day?</a:t>
            </a:r>
          </a:p>
          <a:p>
            <a:r>
              <a:rPr lang="en-US" dirty="0"/>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people think of this, and once upon a time, this made up a lot of their job. But over time, duties and job requirements have been added….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mn-lt"/>
                <a:ea typeface="+mn-ea"/>
                <a:cs typeface="+mn-cs"/>
              </a:rPr>
              <a:t>Honestly, no single person can have all of the expertise required to manage a biological collection that ranges across the variety of life. My experience and what I see of others’ is that we are overwhelmed, understaffed, and required to have expert knowledge of biology, taxonomy, collections care, people and facilities management, accounting, shipping rules, workplace safety, current educational practices, marketing, fundraising, and I’m sure there are things I have failed to mention.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something else has encroached on the time and talents of those who curate or manage biological collections, especially those who have lovely handwriting and beautifully organized card catalogs or bound catalog books. Technology made it to collections and now it seems that people who once only had to deal with these duties are now required to….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959864A8-B342-4BF6-9A2D-A57DA858308C}" type="slidenum">
              <a:rPr lang="en-US" smtClean="0"/>
              <a:pPr/>
              <a:t>2</a:t>
            </a:fld>
            <a:endParaRPr lang="en-US"/>
          </a:p>
        </p:txBody>
      </p:sp>
    </p:spTree>
    <p:extLst>
      <p:ext uri="{BB962C8B-B14F-4D97-AF65-F5344CB8AC3E}">
        <p14:creationId xmlns:p14="http://schemas.microsoft.com/office/powerpoint/2010/main" val="3477259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appears that what we are sending via the </a:t>
            </a:r>
            <a:r>
              <a:rPr lang="en-US" dirty="0" err="1"/>
              <a:t>VertNet</a:t>
            </a:r>
            <a:r>
              <a:rPr lang="en-US" dirty="0"/>
              <a:t> </a:t>
            </a:r>
            <a:r>
              <a:rPr lang="en-US" dirty="0" err="1"/>
              <a:t>ipt</a:t>
            </a:r>
            <a:r>
              <a:rPr lang="en-US" dirty="0"/>
              <a:t> to </a:t>
            </a:r>
            <a:r>
              <a:rPr lang="en-US" dirty="0" err="1"/>
              <a:t>iDigBio</a:t>
            </a:r>
            <a:r>
              <a:rPr lang="en-US" dirty="0"/>
              <a:t> is this classification,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which seems pretty ordinary, along with this identification (aka scientific name),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which also seems pretty ordinary.</a:t>
            </a:r>
          </a:p>
          <a:p>
            <a:endParaRPr lang="en-US" dirty="0"/>
          </a:p>
          <a:p>
            <a:r>
              <a:rPr lang="en-US" dirty="0"/>
              <a:t>What I didn’t know, and I feel that a lot of others don’t know, is that </a:t>
            </a:r>
            <a:r>
              <a:rPr lang="en-US" dirty="0" err="1"/>
              <a:t>iDigBio</a:t>
            </a:r>
            <a:r>
              <a:rPr lang="en-US" dirty="0"/>
              <a:t> wants THIS identification: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It’s the addition of taxon rank that tells </a:t>
            </a:r>
            <a:r>
              <a:rPr lang="en-US" dirty="0" err="1"/>
              <a:t>iDigBio</a:t>
            </a:r>
            <a:r>
              <a:rPr lang="en-US" dirty="0"/>
              <a:t> we really mean Aves the class and that we just didn’t forget to put in the part of the classification between class and genus.</a:t>
            </a:r>
          </a:p>
          <a:p>
            <a:endParaRPr lang="en-US" dirty="0"/>
          </a:p>
          <a:p>
            <a:r>
              <a:rPr lang="en-US" dirty="0"/>
              <a:t>Am I the only person in the room who didn’t know this juicy little detail? I may be the only person in this room, but I know I’m not the only one in the world, because a bunch of other collections are passing data to </a:t>
            </a:r>
            <a:r>
              <a:rPr lang="en-US" dirty="0" err="1"/>
              <a:t>iDigBio</a:t>
            </a:r>
            <a:r>
              <a:rPr lang="en-US" dirty="0"/>
              <a:t> and it is being changed in just the way these </a:t>
            </a:r>
            <a:r>
              <a:rPr lang="en-US" dirty="0" err="1"/>
              <a:t>aves</a:t>
            </a:r>
            <a:r>
              <a:rPr lang="en-US" dirty="0"/>
              <a:t> records were. Aves isn’t the only example – all of the UTEP Earth Science order </a:t>
            </a:r>
            <a:r>
              <a:rPr lang="en-US" dirty="0" err="1"/>
              <a:t>chiroptera</a:t>
            </a:r>
            <a:r>
              <a:rPr lang="en-US" dirty="0"/>
              <a:t> (bats) appear as stick insects to anyone viewing them in </a:t>
            </a:r>
            <a:r>
              <a:rPr lang="en-US" dirty="0" err="1"/>
              <a:t>iDigBio</a:t>
            </a:r>
            <a:r>
              <a:rPr lang="en-US" dirty="0"/>
              <a:t>.</a:t>
            </a:r>
          </a:p>
          <a:p>
            <a:endParaRPr lang="en-US" dirty="0"/>
          </a:p>
          <a:p>
            <a:r>
              <a:rPr lang="en-US" dirty="0"/>
              <a:t>Can Arctos pass along a taxon rank? Probably.</a:t>
            </a:r>
          </a:p>
          <a:p>
            <a:endParaRPr lang="en-US" dirty="0"/>
          </a:p>
          <a:p>
            <a:r>
              <a:rPr lang="en-US" dirty="0"/>
              <a:t>As part of my research into this issue, I found an old issue in the Arctos GitHub where this was briefly discussed and then dropped as not a priority. At the time that issue was raised, I was fairly new to this process and I was working about 5 full time jobs at UTEP, only one of which was managing the UTEP Biodiversity Collections’ data. This was not on my list of high priorities either.</a:t>
            </a:r>
          </a:p>
          <a:p>
            <a:endParaRPr lang="en-US" dirty="0"/>
          </a:p>
          <a:p>
            <a:r>
              <a:rPr lang="en-US" dirty="0"/>
              <a:t>The issue remains open for Arctos and will probably work its way up the priority list after this talk and as more paleo collections come on board as it is more of a problem for specimens with identifications that don’t reach the species level. We will have to work out a way to collect this information that makes sense and it is going to be part of a larger discussion about handling homonyms and </a:t>
            </a:r>
            <a:r>
              <a:rPr lang="en-US" dirty="0" err="1"/>
              <a:t>hemihomonyms</a:t>
            </a:r>
            <a:r>
              <a:rPr lang="en-US" dirty="0"/>
              <a:t>.</a:t>
            </a:r>
          </a:p>
          <a:p>
            <a:endParaRPr lang="en-US" dirty="0"/>
          </a:p>
          <a:p>
            <a:r>
              <a:rPr lang="en-US" dirty="0"/>
              <a:t>In the mean time, I suggest that hardworking, problem-solving, collection managers be given the small courtesy of leaving our data in the format we sent it. It is hard enough to keep it correct on our own platforms, why make even more work for us as we chase down changes we didn’t ask for?</a:t>
            </a:r>
          </a:p>
          <a:p>
            <a:endParaRPr lang="en-US" dirty="0"/>
          </a:p>
          <a:p>
            <a:r>
              <a:rPr lang="en-US" dirty="0"/>
              <a:t>And just to remind you, the people who generate this data and who you are asking to review these flags are doing this too: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20</a:t>
            </a:fld>
            <a:endParaRPr lang="en-US" altLang="en-US"/>
          </a:p>
        </p:txBody>
      </p:sp>
    </p:spTree>
    <p:extLst>
      <p:ext uri="{BB962C8B-B14F-4D97-AF65-F5344CB8AC3E}">
        <p14:creationId xmlns:p14="http://schemas.microsoft.com/office/powerpoint/2010/main" val="618625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me, we all want our data to be perfect, but we need resources to make that happen and we don’t need imperfections added in for us. We can handle that part on our own, thank you very much!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21</a:t>
            </a:fld>
            <a:endParaRPr lang="en-US" altLang="en-US"/>
          </a:p>
        </p:txBody>
      </p:sp>
    </p:spTree>
    <p:extLst>
      <p:ext uri="{BB962C8B-B14F-4D97-AF65-F5344CB8AC3E}">
        <p14:creationId xmlns:p14="http://schemas.microsoft.com/office/powerpoint/2010/main" val="1180935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my message? I had hoped that my little community of Arctos collaborators would provide us with help bringing research-grade, integrated digital biodiversity data to the world through clean-up of data quality flags. I think we can, but not in the way we are being asked. I’m sure that everyone here has dealt with GIGO (garbage in, garbage out). I will not dispute that a lot of the digital biodiversity data going in to projects like </a:t>
            </a:r>
            <a:r>
              <a:rPr lang="en-US" dirty="0" err="1"/>
              <a:t>iDigBio</a:t>
            </a:r>
            <a:r>
              <a:rPr lang="en-US" dirty="0"/>
              <a:t> and GBIF include various quantities of smelly stuff, but I don’t believe it can be sanitized by the guesses of someone (or some script) without access to original source information.</a:t>
            </a:r>
          </a:p>
          <a:p>
            <a:endParaRPr lang="en-US" dirty="0"/>
          </a:p>
          <a:p>
            <a:r>
              <a:rPr lang="en-US" dirty="0"/>
              <a:t>The best way to aggregate awesome data is to start with awesome data.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Given that, I think we need more help at home.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It has been my experience that biological collections in general are undervalued, understaffed, and under-funded. If every collection had one trained staff person that would be a start, but it isn’t enough. I hope that I have made my point that collections’ staff are stretched too thin and required to be experts in too much. If we really want excellent data, we need excellent data management staff. Staff members who are dedicated to data entry, maintenance, publication, and enrichment. These staff members should understand the technology they are working with, contribute to data management rules for the community, and seek ways to improve the data for which they are responsible without the burden of preparing specimens, filling loan requests, managing the HVAC in the collection space, and so on. This goes right along with under-funded, as the reason that most collections don’t have a data manager is that “there aren’t funds available”. Rather than holding workshops to stuff ever more information into a few collection manager’s brains, I think it would be preferable to fund positions such as this if we want excellent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Most collection managers are not IT specialists. Many are biologists, some came to biological collection management through other routes, but my guess is that the percentage of collection managers with an information technology background is pretty low. Tech moves fast and it is not easy to keep up. I don’t see much support from administration either in museums or universities for technology to maintain collection data. In most collections this has been accomplished by some committed curator or collection manager who learned some system (FileMaker, Access) and entered information themselves or wrote a grant to “digitize”. That approach has become insufficient in today’s world of aggregators. Maybe it is time to bring institutional IT into the collections, but we don’t want to be overrun by administration policy. We need help with this. We need to be able to make use of our institution’s IT experience without fear of a hostile takeover. Presentations reaching high-level positions in institutions holding biological collection data might help garner support. Or how about community support? Access to a SQL programmer, someone to perform data or system interface audits, a specialist in creating </a:t>
            </a:r>
            <a:r>
              <a:rPr lang="en-US" dirty="0" err="1"/>
              <a:t>eml</a:t>
            </a:r>
            <a:r>
              <a:rPr lang="en-US" dirty="0"/>
              <a:t> files, or assistance getting data to an </a:t>
            </a:r>
            <a:r>
              <a:rPr lang="en-US" dirty="0" err="1"/>
              <a:t>ipt</a:t>
            </a:r>
            <a:r>
              <a:rPr lang="en-US" dirty="0"/>
              <a:t>. Providing these services free or at a very low cost would relieve collection managers of the burden of learning a skill they will only use once or have to re-learn two years from now when they need to perform a task again.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Ever get the feeling no one knows you exist? I’ve had this feeling in several biological collections now. So many times, these collections are part of some much-larger institution and they operate under the radar, some purposefully so. This is not good for data. We need help inside our institutions. We need administrators to understand the importance of biological data and that just because it is in a database, it isn’t “done”. We need attribution when our data is used in research, we need defined measurements of success, and we need more sustainable funding. And please, let us not forget that the most important source material related to this data is the specimen itself, which also requires care and maintenance.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 that note…Digitization is not taking photographs of specimens and putting them on the web. In fact, photographs aren’t even required. The information in field notes, catalogs, specimen labels, research papers – is what make a specimen interesting and important. Text is not sexy, but it is how we really communicate. Language changes over time, as does information about a specimen. We need people to maintain that information over long periods of time. Grants to “digitize” are nice, but then what? That static information will soon become stale or fail to meet aggregator standards. Your </a:t>
            </a:r>
            <a:r>
              <a:rPr lang="en-US" dirty="0" err="1"/>
              <a:t>aves</a:t>
            </a:r>
            <a:r>
              <a:rPr lang="en-US" dirty="0"/>
              <a:t> will become </a:t>
            </a:r>
            <a:r>
              <a:rPr lang="en-US" dirty="0" err="1"/>
              <a:t>avus</a:t>
            </a:r>
            <a:r>
              <a:rPr lang="en-US" dirty="0"/>
              <a:t> and your specimens will become irrelevant. We have to be thinking about LONG TERM SUSTAINABILITY. </a:t>
            </a:r>
            <a:r>
              <a:rPr lang="en-US" sz="1200" dirty="0"/>
              <a:t>One-off, grant funded projects are not the answer, this is a never-ending project that will require constant monitoring, technological upgrades, and staff training AT THE INSTITUTION LEVEL.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[CLICK]</a:t>
            </a:r>
          </a:p>
          <a:p>
            <a:endParaRPr lang="en-US" dirty="0"/>
          </a:p>
          <a:p>
            <a:endParaRPr lang="en-US" dirty="0"/>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22</a:t>
            </a:fld>
            <a:endParaRPr lang="en-US" altLang="en-US"/>
          </a:p>
        </p:txBody>
      </p:sp>
    </p:spTree>
    <p:extLst>
      <p:ext uri="{BB962C8B-B14F-4D97-AF65-F5344CB8AC3E}">
        <p14:creationId xmlns:p14="http://schemas.microsoft.com/office/powerpoint/2010/main" val="17092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my experience will help in small way. Thank you for listening to my story.</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23</a:t>
            </a:fld>
            <a:endParaRPr lang="en-US" altLang="en-US"/>
          </a:p>
        </p:txBody>
      </p:sp>
    </p:spTree>
    <p:extLst>
      <p:ext uri="{BB962C8B-B14F-4D97-AF65-F5344CB8AC3E}">
        <p14:creationId xmlns:p14="http://schemas.microsoft.com/office/powerpoint/2010/main" val="33761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Yes, this is sometimes how it feels.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959864A8-B342-4BF6-9A2D-A57DA858308C}" type="slidenum">
              <a:rPr lang="en-US" smtClean="0"/>
              <a:pPr/>
              <a:t>3</a:t>
            </a:fld>
            <a:endParaRPr lang="en-US"/>
          </a:p>
        </p:txBody>
      </p:sp>
    </p:spTree>
    <p:extLst>
      <p:ext uri="{BB962C8B-B14F-4D97-AF65-F5344CB8AC3E}">
        <p14:creationId xmlns:p14="http://schemas.microsoft.com/office/powerpoint/2010/main" val="47041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reminder: stuff happens when you digitize…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r>
              <a:rPr lang="en-US" dirty="0"/>
              <a:t>Many collections are documented on paper, sometimes in legible handwriting. The paper maybe all in one place, or attached to the specimens. The data might even be typed! (but in an awfully small font…)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From there, a transition has probably been made and the information has been saved to some electronic format, which may or may not still be readable. Done properly, this information would have been transferred to new formats as they became available (mostly wishful thinking). Instead, the information has probably been upgraded to new formats only when it was no longer possible to support the old. This might even mean that someone used a printed copy of the information from an old format and re-entered it into a new 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In addition to storage formats, transfer of information might also be required when migrating to new software. This may or may not happen along with a storage format migration.</a:t>
            </a:r>
          </a:p>
          <a:p>
            <a:endParaRPr lang="en-US" dirty="0"/>
          </a:p>
          <a:p>
            <a:r>
              <a:rPr lang="en-US" dirty="0"/>
              <a:t>And every time the information is transferred there are transcription errors and loss or insertion of data.</a:t>
            </a:r>
          </a:p>
          <a:p>
            <a:endParaRPr lang="en-US" dirty="0"/>
          </a:p>
          <a:p>
            <a:r>
              <a:rPr lang="en-US" dirty="0"/>
              <a:t>Let’s not forget that some of the information is still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4</a:t>
            </a:fld>
            <a:endParaRPr lang="en-US" altLang="en-US"/>
          </a:p>
        </p:txBody>
      </p:sp>
    </p:spTree>
    <p:extLst>
      <p:ext uri="{BB962C8B-B14F-4D97-AF65-F5344CB8AC3E}">
        <p14:creationId xmlns:p14="http://schemas.microsoft.com/office/powerpoint/2010/main" val="135012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I’m not making excuses (but I’m making excuses) for everything that follows.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entire premise of my talk was to demonstrate how a community could respond to data quality flags and improve data overall. I tried to get my Arctos collaborators to answer some very basic questions about the </a:t>
            </a:r>
            <a:r>
              <a:rPr lang="en-US" dirty="0" err="1"/>
              <a:t>iDigBio</a:t>
            </a:r>
            <a:r>
              <a:rPr lang="en-US" dirty="0"/>
              <a:t> data flags and their usefulness. Before I discuss the questions and responses, can we focus on the number of participants?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5</a:t>
            </a:fld>
            <a:endParaRPr lang="en-US" altLang="en-US"/>
          </a:p>
        </p:txBody>
      </p:sp>
    </p:spTree>
    <p:extLst>
      <p:ext uri="{BB962C8B-B14F-4D97-AF65-F5344CB8AC3E}">
        <p14:creationId xmlns:p14="http://schemas.microsoft.com/office/powerpoint/2010/main" val="2292807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26 participating institutions holding about 130 collections, this response rate is abysmal.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r>
              <a:rPr lang="en-US" dirty="0"/>
              <a:t>And it was not for lack of asking. Several months of announcing the survey at our monthly working group meeting, posting it to our Google Group, posting an issue on our collaborative management site, and asking people directly, still only left three responses. One of which is mine.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endParaRPr lang="en-US" dirty="0"/>
          </a:p>
          <a:p>
            <a:r>
              <a:rPr lang="en-US" dirty="0"/>
              <a:t>I thought that my cohorts in Arctos, who I meet with monthly and interact with even more often on our issues management site, could help me understand why there are so many flags on our data. But people DO NOT HAVE TIME OR RESOURCES to go looking for problems, or answer questions about where to look and why. They are busy with the problems at hand on a daily basis. So let’s look at some responses, as statistically invalid as they may be.</a:t>
            </a: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6</a:t>
            </a:fld>
            <a:endParaRPr lang="en-US" altLang="en-US"/>
          </a:p>
        </p:txBody>
      </p:sp>
    </p:spTree>
    <p:extLst>
      <p:ext uri="{BB962C8B-B14F-4D97-AF65-F5344CB8AC3E}">
        <p14:creationId xmlns:p14="http://schemas.microsoft.com/office/powerpoint/2010/main" val="40235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up, Have you published your data to </a:t>
            </a:r>
            <a:r>
              <a:rPr lang="en-US" dirty="0" err="1"/>
              <a:t>iDigBio</a:t>
            </a:r>
            <a:r>
              <a:rPr lang="en-US" dirty="0"/>
              <a:t>?</a:t>
            </a:r>
          </a:p>
          <a:p>
            <a:endParaRPr lang="en-US" dirty="0"/>
          </a:p>
          <a:p>
            <a:r>
              <a:rPr lang="en-US" dirty="0"/>
              <a:t>Of the three responses, one collection isn’t published to </a:t>
            </a:r>
            <a:r>
              <a:rPr lang="en-US" dirty="0" err="1"/>
              <a:t>iDigBio</a:t>
            </a:r>
            <a:r>
              <a:rPr lang="en-US" dirty="0"/>
              <a:t>. The respondent commented later in an open-ended question….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a:t>
            </a:r>
            <a:r>
              <a:rPr lang="en-US" sz="1200" b="0" i="0" kern="1200" dirty="0">
                <a:solidFill>
                  <a:schemeClr val="tx1"/>
                </a:solidFill>
                <a:effectLst/>
                <a:latin typeface="Arial" charset="0"/>
                <a:ea typeface="+mn-ea"/>
                <a:cs typeface="Arial" charset="0"/>
              </a:rPr>
              <a:t>I'm not even sure what this is referencing: data in Arctos or data that is being migrated into Arctos! I have never heard this terminology until now.”</a:t>
            </a:r>
            <a:endParaRPr lang="en-US" dirty="0"/>
          </a:p>
          <a:p>
            <a:endParaRPr lang="en-US" dirty="0"/>
          </a:p>
          <a:p>
            <a:r>
              <a:rPr lang="en-US" dirty="0"/>
              <a:t>This isn’t some 500 specimen collection in a basement, this is a large state-run university. The message still isn’t out…</a:t>
            </a:r>
          </a:p>
          <a:p>
            <a:r>
              <a:rPr lang="en-US" dirty="0"/>
              <a:t>At any rate, that leaves responses from me and one other collection.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7</a:t>
            </a:fld>
            <a:endParaRPr lang="en-US" altLang="en-US"/>
          </a:p>
        </p:txBody>
      </p:sp>
    </p:spTree>
    <p:extLst>
      <p:ext uri="{BB962C8B-B14F-4D97-AF65-F5344CB8AC3E}">
        <p14:creationId xmlns:p14="http://schemas.microsoft.com/office/powerpoint/2010/main" val="275430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know </a:t>
            </a:r>
            <a:r>
              <a:rPr lang="en-US" dirty="0" err="1"/>
              <a:t>iDigBio</a:t>
            </a:r>
            <a:r>
              <a:rPr lang="en-US" dirty="0"/>
              <a:t> exists and you have published data there, Have you reviewed data quality flags provided by </a:t>
            </a:r>
            <a:r>
              <a:rPr lang="en-US" dirty="0" err="1"/>
              <a:t>iDigBio</a:t>
            </a:r>
            <a:r>
              <a:rPr lang="en-US" dirty="0"/>
              <a:t> for your collection?</a:t>
            </a:r>
          </a:p>
          <a:p>
            <a:endParaRPr lang="en-US" dirty="0"/>
          </a:p>
          <a:p>
            <a:r>
              <a:rPr lang="en-US" dirty="0"/>
              <a:t>Two of us have published data to </a:t>
            </a:r>
            <a:r>
              <a:rPr lang="en-US" dirty="0" err="1"/>
              <a:t>iDigBio</a:t>
            </a:r>
            <a:r>
              <a:rPr lang="en-US" dirty="0"/>
              <a:t> and only one of us has made an effort to review </a:t>
            </a:r>
            <a:r>
              <a:rPr lang="en-US" dirty="0" err="1"/>
              <a:t>iDigBio</a:t>
            </a:r>
            <a:r>
              <a:rPr lang="en-US" dirty="0"/>
              <a:t> data flags. Which leaves me and my experience plus some remarks from older discussions within the Arctos community. So much for community assistance – but here goes.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8</a:t>
            </a:fld>
            <a:endParaRPr lang="en-US" altLang="en-US"/>
          </a:p>
        </p:txBody>
      </p:sp>
    </p:spTree>
    <p:extLst>
      <p:ext uri="{BB962C8B-B14F-4D97-AF65-F5344CB8AC3E}">
        <p14:creationId xmlns:p14="http://schemas.microsoft.com/office/powerpoint/2010/main" val="760573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long time ago, in a galaxy far, far, away…OK it was last year in El Paso…I finally managed, after about a year of work, to get data ingested by </a:t>
            </a:r>
            <a:r>
              <a:rPr lang="en-US" dirty="0" err="1"/>
              <a:t>iDigBio</a:t>
            </a:r>
            <a:r>
              <a:rPr lang="en-US" dirty="0"/>
              <a:t>. YES! Then came the email – you have some data flags.</a:t>
            </a:r>
          </a:p>
          <a:p>
            <a:endParaRPr lang="en-US" dirty="0"/>
          </a:p>
          <a:p>
            <a:r>
              <a:rPr lang="en-US" dirty="0"/>
              <a:t>After a review of said flags and a slight panic attack,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r>
              <a:rPr lang="en-US" dirty="0"/>
              <a:t>I submitted a question to my Arctos cohorts. I limited myself to a single flag type that seemed like it would be pertinent to ALL Arctos collections in the hope that I could remove some of these red marks on my data’s name in one fell swoop. As all Arctos collections share higher geography, “</a:t>
            </a:r>
            <a:r>
              <a:rPr lang="en-US" dirty="0" err="1"/>
              <a:t>dwc_continent_replaced</a:t>
            </a:r>
            <a:r>
              <a:rPr lang="en-US" dirty="0"/>
              <a:t>” for me would be the same for any other Arctos collection using the higher geography that prompted the flag.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p>
          <a:p>
            <a:r>
              <a:rPr lang="en-US" dirty="0"/>
              <a:t>My main concern at the time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a:p>
            <a:r>
              <a:rPr lang="en-US" dirty="0"/>
              <a:t>was that users of </a:t>
            </a:r>
            <a:r>
              <a:rPr lang="en-US" dirty="0" err="1"/>
              <a:t>iDigBio</a:t>
            </a:r>
            <a:r>
              <a:rPr lang="en-US" dirty="0"/>
              <a:t> data would view Arctos as an unreliable data source.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19DCFF9-059E-47AD-9A81-4D3466B14CD4}" type="slidenum">
              <a:rPr lang="en-US" altLang="en-US" smtClean="0"/>
              <a:pPr/>
              <a:t>9</a:t>
            </a:fld>
            <a:endParaRPr lang="en-US" altLang="en-US"/>
          </a:p>
        </p:txBody>
      </p:sp>
    </p:spTree>
    <p:extLst>
      <p:ext uri="{BB962C8B-B14F-4D97-AF65-F5344CB8AC3E}">
        <p14:creationId xmlns:p14="http://schemas.microsoft.com/office/powerpoint/2010/main" val="2370431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8C5B575-DC95-4508-98CF-E6275A92B4CE}" type="slidenum">
              <a:rPr lang="en-US" altLang="en-US"/>
              <a:pPr/>
              <a:t>‹#›</a:t>
            </a:fld>
            <a:endParaRPr lang="en-US" altLang="en-US"/>
          </a:p>
        </p:txBody>
      </p:sp>
    </p:spTree>
    <p:extLst>
      <p:ext uri="{BB962C8B-B14F-4D97-AF65-F5344CB8AC3E}">
        <p14:creationId xmlns:p14="http://schemas.microsoft.com/office/powerpoint/2010/main" val="11323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967B55B-F5C2-4563-8B3C-F6DE47C59DB9}" type="slidenum">
              <a:rPr lang="en-US" altLang="en-US"/>
              <a:pPr/>
              <a:t>‹#›</a:t>
            </a:fld>
            <a:endParaRPr lang="en-US" altLang="en-US"/>
          </a:p>
        </p:txBody>
      </p:sp>
    </p:spTree>
    <p:extLst>
      <p:ext uri="{BB962C8B-B14F-4D97-AF65-F5344CB8AC3E}">
        <p14:creationId xmlns:p14="http://schemas.microsoft.com/office/powerpoint/2010/main" val="107114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CAEFEE-312B-45DF-9D25-8E9541F128E4}" type="slidenum">
              <a:rPr lang="en-US" altLang="en-US"/>
              <a:pPr/>
              <a:t>‹#›</a:t>
            </a:fld>
            <a:endParaRPr lang="en-US" altLang="en-US"/>
          </a:p>
        </p:txBody>
      </p:sp>
    </p:spTree>
    <p:extLst>
      <p:ext uri="{BB962C8B-B14F-4D97-AF65-F5344CB8AC3E}">
        <p14:creationId xmlns:p14="http://schemas.microsoft.com/office/powerpoint/2010/main" val="221486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685800"/>
            <a:ext cx="8534400" cy="49720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04800" y="5943600"/>
            <a:ext cx="8534400" cy="652462"/>
          </a:xfrm>
          <a:prstGeom prst="rect">
            <a:avLst/>
          </a:prstGeom>
        </p:spPr>
        <p:txBody>
          <a:bodyPr/>
          <a:lstStyle>
            <a:lvl1pPr marL="0" indent="0">
              <a:buNone/>
              <a:defRPr sz="1400">
                <a:latin typeface="Tw Cen MT"/>
                <a:cs typeface="Tw Cen M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478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66891D6-7711-4030-B20B-F3A0905EA59B}" type="slidenum">
              <a:rPr lang="en-US" altLang="en-US"/>
              <a:pPr/>
              <a:t>‹#›</a:t>
            </a:fld>
            <a:endParaRPr lang="en-US" altLang="en-US"/>
          </a:p>
        </p:txBody>
      </p:sp>
    </p:spTree>
    <p:extLst>
      <p:ext uri="{BB962C8B-B14F-4D97-AF65-F5344CB8AC3E}">
        <p14:creationId xmlns:p14="http://schemas.microsoft.com/office/powerpoint/2010/main" val="236509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D9C59-2F98-4FD3-9B31-1ABEE58312E5}" type="slidenum">
              <a:rPr lang="en-US" altLang="en-US"/>
              <a:pPr/>
              <a:t>‹#›</a:t>
            </a:fld>
            <a:endParaRPr lang="en-US" altLang="en-US"/>
          </a:p>
        </p:txBody>
      </p:sp>
    </p:spTree>
    <p:extLst>
      <p:ext uri="{BB962C8B-B14F-4D97-AF65-F5344CB8AC3E}">
        <p14:creationId xmlns:p14="http://schemas.microsoft.com/office/powerpoint/2010/main" val="3449514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59A2442-4115-4BFE-B75A-733E2159427E}" type="slidenum">
              <a:rPr lang="en-US" altLang="en-US"/>
              <a:pPr/>
              <a:t>‹#›</a:t>
            </a:fld>
            <a:endParaRPr lang="en-US" altLang="en-US"/>
          </a:p>
        </p:txBody>
      </p:sp>
    </p:spTree>
    <p:extLst>
      <p:ext uri="{BB962C8B-B14F-4D97-AF65-F5344CB8AC3E}">
        <p14:creationId xmlns:p14="http://schemas.microsoft.com/office/powerpoint/2010/main" val="166547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A25F75F-BB32-4440-9482-DCD7CD888B5B}" type="slidenum">
              <a:rPr lang="en-US" altLang="en-US"/>
              <a:pPr/>
              <a:t>‹#›</a:t>
            </a:fld>
            <a:endParaRPr lang="en-US" altLang="en-US"/>
          </a:p>
        </p:txBody>
      </p:sp>
    </p:spTree>
    <p:extLst>
      <p:ext uri="{BB962C8B-B14F-4D97-AF65-F5344CB8AC3E}">
        <p14:creationId xmlns:p14="http://schemas.microsoft.com/office/powerpoint/2010/main" val="96945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B85372E-5F9B-48EB-86AE-A6B69138105C}" type="slidenum">
              <a:rPr lang="en-US" altLang="en-US"/>
              <a:pPr/>
              <a:t>‹#›</a:t>
            </a:fld>
            <a:endParaRPr lang="en-US" altLang="en-US"/>
          </a:p>
        </p:txBody>
      </p:sp>
    </p:spTree>
    <p:extLst>
      <p:ext uri="{BB962C8B-B14F-4D97-AF65-F5344CB8AC3E}">
        <p14:creationId xmlns:p14="http://schemas.microsoft.com/office/powerpoint/2010/main" val="403583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3D7F999-DC97-4A80-91AD-84AAFB52AE53}" type="slidenum">
              <a:rPr lang="en-US" altLang="en-US"/>
              <a:pPr/>
              <a:t>‹#›</a:t>
            </a:fld>
            <a:endParaRPr lang="en-US" altLang="en-US"/>
          </a:p>
        </p:txBody>
      </p:sp>
    </p:spTree>
    <p:extLst>
      <p:ext uri="{BB962C8B-B14F-4D97-AF65-F5344CB8AC3E}">
        <p14:creationId xmlns:p14="http://schemas.microsoft.com/office/powerpoint/2010/main" val="299216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8127F8-1A4E-4DBC-8F81-AFE31217DC3F}" type="slidenum">
              <a:rPr lang="en-US" altLang="en-US"/>
              <a:pPr/>
              <a:t>‹#›</a:t>
            </a:fld>
            <a:endParaRPr lang="en-US" altLang="en-US"/>
          </a:p>
        </p:txBody>
      </p:sp>
    </p:spTree>
    <p:extLst>
      <p:ext uri="{BB962C8B-B14F-4D97-AF65-F5344CB8AC3E}">
        <p14:creationId xmlns:p14="http://schemas.microsoft.com/office/powerpoint/2010/main" val="31306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4A296D-C7CE-489A-B85B-B6F72F38E2B8}" type="slidenum">
              <a:rPr lang="en-US" altLang="en-US"/>
              <a:pPr/>
              <a:t>‹#›</a:t>
            </a:fld>
            <a:endParaRPr lang="en-US" altLang="en-US"/>
          </a:p>
        </p:txBody>
      </p:sp>
    </p:spTree>
    <p:extLst>
      <p:ext uri="{BB962C8B-B14F-4D97-AF65-F5344CB8AC3E}">
        <p14:creationId xmlns:p14="http://schemas.microsoft.com/office/powerpoint/2010/main" val="363698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25F6A2D-2A19-496C-9042-D42A8CD770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8.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9.JP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19.JP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3.m4a"/><Relationship Id="rId7" Type="http://schemas.openxmlformats.org/officeDocument/2006/relationships/image" Target="../media/image20.JP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22.JP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24.JPG"/><Relationship Id="rId11" Type="http://schemas.openxmlformats.org/officeDocument/2006/relationships/image" Target="../media/image3.png"/><Relationship Id="rId5" Type="http://schemas.openxmlformats.org/officeDocument/2006/relationships/notesSlide" Target="../notesSlides/notesSlide15.xml"/><Relationship Id="rId10" Type="http://schemas.openxmlformats.org/officeDocument/2006/relationships/image" Target="../media/image27.JPG"/><Relationship Id="rId4" Type="http://schemas.openxmlformats.org/officeDocument/2006/relationships/slideLayout" Target="../slideLayouts/slideLayout2.xml"/><Relationship Id="rId9" Type="http://schemas.openxmlformats.org/officeDocument/2006/relationships/image" Target="../media/image26.JP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m4a"/><Relationship Id="rId7" Type="http://schemas.openxmlformats.org/officeDocument/2006/relationships/image" Target="../media/image28.JP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audio" Target="../media/media18.m4a"/><Relationship Id="rId7" Type="http://schemas.openxmlformats.org/officeDocument/2006/relationships/image" Target="../media/image29.JPG"/><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31.JPG"/><Relationship Id="rId5" Type="http://schemas.openxmlformats.org/officeDocument/2006/relationships/notesSlide" Target="../notesSlides/notesSlide19.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32.JP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0.m4a"/><Relationship Id="rId7" Type="http://schemas.openxmlformats.org/officeDocument/2006/relationships/image" Target="../media/image30.JP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33.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16.xml"/><Relationship Id="rId6" Type="http://schemas.openxmlformats.org/officeDocument/2006/relationships/image" Target="../media/image34.jp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audio" Target="../media/media4.m4a"/><Relationship Id="rId7" Type="http://schemas.openxmlformats.org/officeDocument/2006/relationships/image" Target="../media/image2.png"/><Relationship Id="rId12" Type="http://schemas.openxmlformats.org/officeDocument/2006/relationships/image" Target="../media/image10.jpe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notesSlide" Target="../notesSlides/notesSlide4.xml"/><Relationship Id="rId10" Type="http://schemas.openxmlformats.org/officeDocument/2006/relationships/image" Target="../media/image8.jpg"/><Relationship Id="rId4" Type="http://schemas.openxmlformats.org/officeDocument/2006/relationships/slideLayout" Target="../slideLayouts/slideLayout2.xml"/><Relationship Id="rId9" Type="http://schemas.openxmlformats.org/officeDocument/2006/relationships/image" Target="../media/image7.jpe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g"/><Relationship Id="rId5" Type="http://schemas.openxmlformats.org/officeDocument/2006/relationships/image" Target="../media/image6.jpe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14.JP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5.JP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17.JP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l="-7000" r="-7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469225"/>
            <a:ext cx="9144000" cy="1752600"/>
          </a:xfrm>
          <a:solidFill>
            <a:srgbClr val="98D36D"/>
          </a:solidFill>
        </p:spPr>
        <p:txBody>
          <a:bodyPr/>
          <a:lstStyle/>
          <a:p>
            <a:pPr eaLnBrk="1" hangingPunct="1"/>
            <a:r>
              <a:rPr lang="en-US" sz="3200" dirty="0"/>
              <a:t>Who Has Time for Biological Collections Data Quality Feedback?</a:t>
            </a:r>
            <a:br>
              <a:rPr lang="en-US" sz="3200" dirty="0"/>
            </a:br>
            <a:r>
              <a:rPr lang="en-US" sz="3200" dirty="0"/>
              <a:t>Maybe a Community Can Help</a:t>
            </a:r>
            <a:endParaRPr lang="en-US" altLang="en-US" sz="3200" b="1" dirty="0">
              <a:solidFill>
                <a:schemeClr val="tx1"/>
              </a:solidFill>
            </a:endParaRPr>
          </a:p>
        </p:txBody>
      </p:sp>
      <p:pic>
        <p:nvPicPr>
          <p:cNvPr id="2051"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4813550"/>
            <a:ext cx="3657600" cy="213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1386961" y="3429000"/>
            <a:ext cx="637007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t>Teresa J. Mayfield-Meyer</a:t>
            </a:r>
          </a:p>
          <a:p>
            <a:pPr algn="ctr" eaLnBrk="1" hangingPunct="1">
              <a:spcBef>
                <a:spcPct val="0"/>
              </a:spcBef>
              <a:buFontTx/>
              <a:buNone/>
            </a:pPr>
            <a:r>
              <a:rPr lang="en-US" sz="1800" b="1" dirty="0"/>
              <a:t>Collections Assistant, Museum of Southwestern Biology</a:t>
            </a:r>
          </a:p>
          <a:p>
            <a:pPr algn="ctr" eaLnBrk="1" hangingPunct="1">
              <a:spcBef>
                <a:spcPct val="0"/>
              </a:spcBef>
              <a:buFontTx/>
              <a:buNone/>
            </a:pPr>
            <a:r>
              <a:rPr lang="en-US" sz="1800" b="1" dirty="0"/>
              <a:t>Treasurer, Arctos Consortium</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SPNHC/TDWG 2018</a:t>
            </a:r>
          </a:p>
        </p:txBody>
      </p:sp>
      <p:sp>
        <p:nvSpPr>
          <p:cNvPr id="2053" name="TextBox 4"/>
          <p:cNvSpPr txBox="1">
            <a:spLocks noChangeArrowheads="1"/>
          </p:cNvSpPr>
          <p:nvPr/>
        </p:nvSpPr>
        <p:spPr bwMode="auto">
          <a:xfrm>
            <a:off x="4419600" y="5943600"/>
            <a:ext cx="46346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tabLst>
                <a:tab pos="1028700" algn="l"/>
              </a:tabLst>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tabLst>
                <a:tab pos="1028700" algn="l"/>
              </a:tabLst>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tabLst>
                <a:tab pos="1028700" algn="l"/>
              </a:tabLst>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tabLst>
                <a:tab pos="1028700" algn="l"/>
              </a:tabLst>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tabLst>
                <a:tab pos="10287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10287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10287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10287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10287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dirty="0"/>
              <a:t>Website: 	http://arctosdb.org</a:t>
            </a:r>
          </a:p>
          <a:p>
            <a:pPr eaLnBrk="1" hangingPunct="1">
              <a:spcBef>
                <a:spcPct val="0"/>
              </a:spcBef>
              <a:buFontTx/>
              <a:buNone/>
            </a:pPr>
            <a:r>
              <a:rPr lang="en-US" altLang="en-US" sz="1800" b="1" dirty="0"/>
              <a:t>Search:	http://arctos.database.museum</a:t>
            </a:r>
          </a:p>
        </p:txBody>
      </p:sp>
      <p:pic>
        <p:nvPicPr>
          <p:cNvPr id="12" name="Audio 11">
            <a:hlinkClick r:id="" action="ppaction://media"/>
            <a:extLst>
              <a:ext uri="{FF2B5EF4-FFF2-40B4-BE49-F238E27FC236}">
                <a16:creationId xmlns:a16="http://schemas.microsoft.com/office/drawing/2014/main" xmlns="" id="{275019EF-517E-4770-8DFC-5A5BBD5792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94"/>
    </mc:Choice>
    <mc:Fallback xmlns="">
      <p:transition spd="slow" advTm="3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D7A43D9B-AD2A-4646-A309-092D3733B8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403" y="3898086"/>
            <a:ext cx="3128213" cy="1672298"/>
          </a:xfrm>
          <a:prstGeom prst="rect">
            <a:avLst/>
          </a:prstGeom>
        </p:spPr>
      </p:pic>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My initial experience</a:t>
            </a:r>
          </a:p>
        </p:txBody>
      </p:sp>
      <p:sp>
        <p:nvSpPr>
          <p:cNvPr id="6" name="Speech Bubble: Rectangle 5">
            <a:extLst>
              <a:ext uri="{FF2B5EF4-FFF2-40B4-BE49-F238E27FC236}">
                <a16:creationId xmlns:a16="http://schemas.microsoft.com/office/drawing/2014/main" xmlns="" id="{8AD05685-DE0B-4B1C-AA1B-01629C99383B}"/>
              </a:ext>
            </a:extLst>
          </p:cNvPr>
          <p:cNvSpPr/>
          <p:nvPr/>
        </p:nvSpPr>
        <p:spPr>
          <a:xfrm>
            <a:off x="385009" y="1961145"/>
            <a:ext cx="3356811" cy="1311443"/>
          </a:xfrm>
          <a:prstGeom prst="wedgeRectCallout">
            <a:avLst>
              <a:gd name="adj1" fmla="val 39741"/>
              <a:gd name="adj2" fmla="val 12580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noticed something similar in GBIF regarding dates</a:t>
            </a:r>
          </a:p>
        </p:txBody>
      </p:sp>
      <p:sp>
        <p:nvSpPr>
          <p:cNvPr id="16" name="Speech Bubble: Rectangle 15">
            <a:extLst>
              <a:ext uri="{FF2B5EF4-FFF2-40B4-BE49-F238E27FC236}">
                <a16:creationId xmlns:a16="http://schemas.microsoft.com/office/drawing/2014/main" xmlns="" id="{FA707703-5B15-4FA0-B1A6-B6B9F16C8856}"/>
              </a:ext>
            </a:extLst>
          </p:cNvPr>
          <p:cNvSpPr/>
          <p:nvPr/>
        </p:nvSpPr>
        <p:spPr>
          <a:xfrm>
            <a:off x="4712367" y="1961145"/>
            <a:ext cx="4178970" cy="1311443"/>
          </a:xfrm>
          <a:prstGeom prst="wedgeRectCallout">
            <a:avLst>
              <a:gd name="adj1" fmla="val -79537"/>
              <a:gd name="adj2" fmla="val 13130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Darwin Core is an exchange standard; Arctos isn't "complying" with any data standards because none exist</a:t>
            </a:r>
          </a:p>
        </p:txBody>
      </p:sp>
      <p:sp>
        <p:nvSpPr>
          <p:cNvPr id="17" name="Speech Bubble: Rectangle 16">
            <a:extLst>
              <a:ext uri="{FF2B5EF4-FFF2-40B4-BE49-F238E27FC236}">
                <a16:creationId xmlns:a16="http://schemas.microsoft.com/office/drawing/2014/main" xmlns="" id="{DC2ABB61-AFF1-4914-9BBD-AA8B1E2A4852}"/>
              </a:ext>
            </a:extLst>
          </p:cNvPr>
          <p:cNvSpPr/>
          <p:nvPr/>
        </p:nvSpPr>
        <p:spPr>
          <a:xfrm>
            <a:off x="4150894" y="4571619"/>
            <a:ext cx="4563979" cy="1311443"/>
          </a:xfrm>
          <a:prstGeom prst="wedgeRectCallout">
            <a:avLst>
              <a:gd name="adj1" fmla="val -64774"/>
              <a:gd name="adj2" fmla="val -5676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I agree with your assessment: User's initial reaction to the flag will be "Arctos is broken," which is absolutely not the case.</a:t>
            </a:r>
          </a:p>
        </p:txBody>
      </p:sp>
      <p:pic>
        <p:nvPicPr>
          <p:cNvPr id="5" name="Audio 4">
            <a:hlinkClick r:id="" action="ppaction://media"/>
            <a:extLst>
              <a:ext uri="{FF2B5EF4-FFF2-40B4-BE49-F238E27FC236}">
                <a16:creationId xmlns:a16="http://schemas.microsoft.com/office/drawing/2014/main" xmlns="" id="{512A4DE7-23BD-464A-99AF-02E1B14DCD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309297090"/>
      </p:ext>
    </p:extLst>
  </p:cSld>
  <p:clrMapOvr>
    <a:masterClrMapping/>
  </p:clrMapOvr>
  <mc:AlternateContent xmlns:mc="http://schemas.openxmlformats.org/markup-compatibility/2006" xmlns:p14="http://schemas.microsoft.com/office/powerpoint/2010/main">
    <mc:Choice Requires="p14">
      <p:transition spd="slow" p14:dur="2000" advTm="34066"/>
    </mc:Choice>
    <mc:Fallback xmlns="">
      <p:transition spd="slow" advTm="3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B8D1F39-5810-4FCF-91F1-6F734E297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4054" y="3731294"/>
            <a:ext cx="4966572" cy="2880196"/>
          </a:xfrm>
          <a:prstGeom prst="rect">
            <a:avLst/>
          </a:prstGeom>
        </p:spPr>
      </p:pic>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My initial experience</a:t>
            </a:r>
          </a:p>
        </p:txBody>
      </p:sp>
      <p:sp>
        <p:nvSpPr>
          <p:cNvPr id="16" name="Speech Bubble: Rectangle 15">
            <a:extLst>
              <a:ext uri="{FF2B5EF4-FFF2-40B4-BE49-F238E27FC236}">
                <a16:creationId xmlns:a16="http://schemas.microsoft.com/office/drawing/2014/main" xmlns="" id="{FA707703-5B15-4FA0-B1A6-B6B9F16C8856}"/>
              </a:ext>
            </a:extLst>
          </p:cNvPr>
          <p:cNvSpPr/>
          <p:nvPr/>
        </p:nvSpPr>
        <p:spPr>
          <a:xfrm>
            <a:off x="4783327" y="1774245"/>
            <a:ext cx="4138061" cy="1415515"/>
          </a:xfrm>
          <a:prstGeom prst="wedgeRectCallout">
            <a:avLst>
              <a:gd name="adj1" fmla="val 7961"/>
              <a:gd name="adj2" fmla="val 11957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lumMod val="50000"/>
                  </a:schemeClr>
                </a:solidFill>
              </a:rPr>
              <a:t>“..some data quality flags from </a:t>
            </a:r>
            <a:r>
              <a:rPr lang="en-US" sz="2400" dirty="0" err="1">
                <a:solidFill>
                  <a:schemeClr val="bg2">
                    <a:lumMod val="50000"/>
                  </a:schemeClr>
                </a:solidFill>
              </a:rPr>
              <a:t>iDigBio</a:t>
            </a:r>
            <a:r>
              <a:rPr lang="en-US" sz="2400" dirty="0">
                <a:solidFill>
                  <a:schemeClr val="bg2">
                    <a:lumMod val="50000"/>
                  </a:schemeClr>
                </a:solidFill>
              </a:rPr>
              <a:t> that are useful because they correct objectively incorrect data”</a:t>
            </a:r>
          </a:p>
        </p:txBody>
      </p:sp>
      <p:sp>
        <p:nvSpPr>
          <p:cNvPr id="8" name="Speech Bubble: Rectangle 7">
            <a:extLst>
              <a:ext uri="{FF2B5EF4-FFF2-40B4-BE49-F238E27FC236}">
                <a16:creationId xmlns:a16="http://schemas.microsoft.com/office/drawing/2014/main" xmlns="" id="{90640BEC-7D8B-4EC3-9CB3-E1B2472E1060}"/>
              </a:ext>
            </a:extLst>
          </p:cNvPr>
          <p:cNvSpPr/>
          <p:nvPr/>
        </p:nvSpPr>
        <p:spPr>
          <a:xfrm>
            <a:off x="222614" y="1774245"/>
            <a:ext cx="4138061" cy="2430379"/>
          </a:xfrm>
          <a:prstGeom prst="wedgeRectCallout">
            <a:avLst>
              <a:gd name="adj1" fmla="val 120244"/>
              <a:gd name="adj2" fmla="val 6298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lumMod val="50000"/>
                  </a:schemeClr>
                </a:solidFill>
              </a:rPr>
              <a:t>“..subjective to how data are stored in Arctos vs. other models. The subjective ones I don't think are worth our time to care about at this point”</a:t>
            </a:r>
          </a:p>
        </p:txBody>
      </p:sp>
      <p:sp>
        <p:nvSpPr>
          <p:cNvPr id="9" name="Speech Bubble: Rectangle 8">
            <a:extLst>
              <a:ext uri="{FF2B5EF4-FFF2-40B4-BE49-F238E27FC236}">
                <a16:creationId xmlns:a16="http://schemas.microsoft.com/office/drawing/2014/main" xmlns="" id="{86E7BC62-CAD1-47D3-B5CC-E40B26CC2EC9}"/>
              </a:ext>
            </a:extLst>
          </p:cNvPr>
          <p:cNvSpPr/>
          <p:nvPr/>
        </p:nvSpPr>
        <p:spPr>
          <a:xfrm>
            <a:off x="222613" y="4375096"/>
            <a:ext cx="4138061" cy="1625102"/>
          </a:xfrm>
          <a:prstGeom prst="wedgeRectCallout">
            <a:avLst>
              <a:gd name="adj1" fmla="val 126088"/>
              <a:gd name="adj2" fmla="val -157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lumMod val="50000"/>
                  </a:schemeClr>
                </a:solidFill>
              </a:rPr>
              <a:t>the DQ tests and methods </a:t>
            </a:r>
            <a:r>
              <a:rPr lang="en-US" sz="2400" b="1" dirty="0" err="1">
                <a:solidFill>
                  <a:schemeClr val="bg2">
                    <a:lumMod val="50000"/>
                  </a:schemeClr>
                </a:solidFill>
              </a:rPr>
              <a:t>iDigBio</a:t>
            </a:r>
            <a:r>
              <a:rPr lang="en-US" sz="2400" b="1" dirty="0">
                <a:solidFill>
                  <a:schemeClr val="bg2">
                    <a:lumMod val="50000"/>
                  </a:schemeClr>
                </a:solidFill>
              </a:rPr>
              <a:t> uses are in flux due to work being done in TDWG</a:t>
            </a:r>
            <a:r>
              <a:rPr lang="en-US" sz="2400" dirty="0">
                <a:solidFill>
                  <a:schemeClr val="bg2">
                    <a:lumMod val="50000"/>
                  </a:schemeClr>
                </a:solidFill>
              </a:rPr>
              <a:t>. ….</a:t>
            </a:r>
          </a:p>
        </p:txBody>
      </p:sp>
      <p:pic>
        <p:nvPicPr>
          <p:cNvPr id="6" name="Audio 5">
            <a:hlinkClick r:id="" action="ppaction://media"/>
            <a:extLst>
              <a:ext uri="{FF2B5EF4-FFF2-40B4-BE49-F238E27FC236}">
                <a16:creationId xmlns:a16="http://schemas.microsoft.com/office/drawing/2014/main" xmlns="" id="{6E60D6F4-0765-4CA3-808B-ED420A938E4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628726300"/>
      </p:ext>
    </p:extLst>
  </p:cSld>
  <p:clrMapOvr>
    <a:masterClrMapping/>
  </p:clrMapOvr>
  <mc:AlternateContent xmlns:mc="http://schemas.openxmlformats.org/markup-compatibility/2006" xmlns:p14="http://schemas.microsoft.com/office/powerpoint/2010/main">
    <mc:Choice Requires="p14">
      <p:transition spd="slow" p14:dur="2000" advTm="68333"/>
    </mc:Choice>
    <mc:Fallback xmlns="">
      <p:transition spd="slow" advTm="6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55150C-90D1-4D3C-A450-1795AA8F71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6420" y="4649960"/>
            <a:ext cx="3497580" cy="2028304"/>
          </a:xfrm>
          <a:prstGeom prst="rect">
            <a:avLst/>
          </a:prstGeom>
        </p:spPr>
      </p:pic>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My initial experience</a:t>
            </a:r>
          </a:p>
        </p:txBody>
      </p:sp>
      <p:sp>
        <p:nvSpPr>
          <p:cNvPr id="16" name="Speech Bubble: Rectangle 15">
            <a:extLst>
              <a:ext uri="{FF2B5EF4-FFF2-40B4-BE49-F238E27FC236}">
                <a16:creationId xmlns:a16="http://schemas.microsoft.com/office/drawing/2014/main" xmlns="" id="{FA707703-5B15-4FA0-B1A6-B6B9F16C8856}"/>
              </a:ext>
            </a:extLst>
          </p:cNvPr>
          <p:cNvSpPr/>
          <p:nvPr/>
        </p:nvSpPr>
        <p:spPr>
          <a:xfrm>
            <a:off x="209814" y="1872278"/>
            <a:ext cx="8501049" cy="2603469"/>
          </a:xfrm>
          <a:prstGeom prst="wedgeRectCallout">
            <a:avLst>
              <a:gd name="adj1" fmla="val 50584"/>
              <a:gd name="adj2" fmla="val 11559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rPr>
              <a:t>I would hope (although I guess hope is the operative word here), </a:t>
            </a:r>
            <a:r>
              <a:rPr lang="en-US" sz="2400" b="1" dirty="0">
                <a:solidFill>
                  <a:schemeClr val="bg2">
                    <a:lumMod val="50000"/>
                  </a:schemeClr>
                </a:solidFill>
              </a:rPr>
              <a:t>that people who are running analyses on or otherwise using aggregator data for something beyond browsing would notice that the flags are doing more standardizing than correcting, and that </a:t>
            </a:r>
            <a:r>
              <a:rPr lang="en-US" sz="2400" b="1" dirty="0">
                <a:solidFill>
                  <a:srgbClr val="FF0000"/>
                </a:solidFill>
              </a:rPr>
              <a:t>obviously</a:t>
            </a:r>
            <a:r>
              <a:rPr lang="en-US" sz="2400" b="1" dirty="0">
                <a:solidFill>
                  <a:schemeClr val="bg2">
                    <a:lumMod val="50000"/>
                  </a:schemeClr>
                </a:solidFill>
              </a:rPr>
              <a:t> different collections/databases use different but equally correct ways to say the same thing...</a:t>
            </a:r>
          </a:p>
        </p:txBody>
      </p:sp>
      <p:pic>
        <p:nvPicPr>
          <p:cNvPr id="6" name="Audio 5">
            <a:hlinkClick r:id="" action="ppaction://media"/>
            <a:extLst>
              <a:ext uri="{FF2B5EF4-FFF2-40B4-BE49-F238E27FC236}">
                <a16:creationId xmlns:a16="http://schemas.microsoft.com/office/drawing/2014/main" xmlns="" id="{E3A97263-4152-4C75-A25E-FE14FAC6ECA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525842221"/>
      </p:ext>
    </p:extLst>
  </p:cSld>
  <p:clrMapOvr>
    <a:masterClrMapping/>
  </p:clrMapOvr>
  <mc:AlternateContent xmlns:mc="http://schemas.openxmlformats.org/markup-compatibility/2006" xmlns:p14="http://schemas.microsoft.com/office/powerpoint/2010/main">
    <mc:Choice Requires="p14">
      <p:transition spd="slow" p14:dur="2000" advTm="44857"/>
    </mc:Choice>
    <mc:Fallback xmlns="">
      <p:transition spd="slow" advTm="4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One Collection’s Data Flags</a:t>
            </a:r>
          </a:p>
        </p:txBody>
      </p:sp>
      <p:pic>
        <p:nvPicPr>
          <p:cNvPr id="3" name="Picture 2">
            <a:extLst>
              <a:ext uri="{FF2B5EF4-FFF2-40B4-BE49-F238E27FC236}">
                <a16:creationId xmlns:a16="http://schemas.microsoft.com/office/drawing/2014/main" xmlns="" id="{5E12B1FF-1726-440F-921B-D802C20F8B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29" y="1799055"/>
            <a:ext cx="4527425" cy="4168608"/>
          </a:xfrm>
          <a:prstGeom prst="rect">
            <a:avLst/>
          </a:prstGeom>
        </p:spPr>
      </p:pic>
      <p:pic>
        <p:nvPicPr>
          <p:cNvPr id="5" name="Picture 4">
            <a:extLst>
              <a:ext uri="{FF2B5EF4-FFF2-40B4-BE49-F238E27FC236}">
                <a16:creationId xmlns:a16="http://schemas.microsoft.com/office/drawing/2014/main" xmlns="" id="{7A453CEF-D983-4883-992A-EDFC2D1C03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328" y="2277143"/>
            <a:ext cx="4283243" cy="3212432"/>
          </a:xfrm>
          <a:prstGeom prst="rect">
            <a:avLst/>
          </a:prstGeom>
        </p:spPr>
      </p:pic>
      <p:pic>
        <p:nvPicPr>
          <p:cNvPr id="7" name="Audio 6">
            <a:hlinkClick r:id="" action="ppaction://media"/>
            <a:extLst>
              <a:ext uri="{FF2B5EF4-FFF2-40B4-BE49-F238E27FC236}">
                <a16:creationId xmlns:a16="http://schemas.microsoft.com/office/drawing/2014/main" xmlns="" id="{33AF3D6B-F3A4-4701-92D1-010590F2171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810641775"/>
      </p:ext>
    </p:extLst>
  </p:cSld>
  <p:clrMapOvr>
    <a:masterClrMapping/>
  </p:clrMapOvr>
  <mc:AlternateContent xmlns:mc="http://schemas.openxmlformats.org/markup-compatibility/2006" xmlns:p14="http://schemas.microsoft.com/office/powerpoint/2010/main">
    <mc:Choice Requires="p14">
      <p:transition spd="slow" p14:dur="2000" advTm="73257"/>
    </mc:Choice>
    <mc:Fallback xmlns="">
      <p:transition spd="slow" advTm="7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42E16-0A6F-4B4C-8032-1961DFC47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00" y="1277314"/>
            <a:ext cx="6959600" cy="5067300"/>
          </a:xfrm>
          <a:prstGeom prst="rect">
            <a:avLst/>
          </a:prstGeom>
        </p:spPr>
      </p:pic>
      <p:sp>
        <p:nvSpPr>
          <p:cNvPr id="6" name="TextBox 5">
            <a:extLst>
              <a:ext uri="{FF2B5EF4-FFF2-40B4-BE49-F238E27FC236}">
                <a16:creationId xmlns:a16="http://schemas.microsoft.com/office/drawing/2014/main" xmlns="" id="{FDDEDA47-CA4B-4809-99FE-3CA3717E20E5}"/>
              </a:ext>
            </a:extLst>
          </p:cNvPr>
          <p:cNvSpPr txBox="1"/>
          <p:nvPr/>
        </p:nvSpPr>
        <p:spPr>
          <a:xfrm>
            <a:off x="6220326" y="187464"/>
            <a:ext cx="1754006" cy="707886"/>
          </a:xfrm>
          <a:prstGeom prst="rect">
            <a:avLst/>
          </a:prstGeom>
          <a:noFill/>
        </p:spPr>
        <p:txBody>
          <a:bodyPr wrap="none" rtlCol="0">
            <a:spAutoFit/>
          </a:bodyPr>
          <a:lstStyle/>
          <a:p>
            <a:r>
              <a:rPr lang="en-US" sz="4000" dirty="0">
                <a:solidFill>
                  <a:srgbClr val="FF0000"/>
                </a:solidFill>
              </a:rPr>
              <a:t>23,354</a:t>
            </a:r>
          </a:p>
        </p:txBody>
      </p:sp>
      <p:sp>
        <p:nvSpPr>
          <p:cNvPr id="8" name="Rectangle 7">
            <a:extLst>
              <a:ext uri="{FF2B5EF4-FFF2-40B4-BE49-F238E27FC236}">
                <a16:creationId xmlns:a16="http://schemas.microsoft.com/office/drawing/2014/main" xmlns="" id="{98C9EE14-CBD3-4BA1-A0CD-EB86E8466D5E}"/>
              </a:ext>
            </a:extLst>
          </p:cNvPr>
          <p:cNvSpPr/>
          <p:nvPr/>
        </p:nvSpPr>
        <p:spPr>
          <a:xfrm>
            <a:off x="1191126" y="3353764"/>
            <a:ext cx="6472990" cy="3007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xmlns="" id="{55CC504A-08FB-4F79-A5C1-E78D3FB0BC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FA7FD021-CE7D-41E7-85D6-EDFE8F545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1126" y="134481"/>
            <a:ext cx="4385239" cy="1073339"/>
          </a:xfrm>
          <a:prstGeom prst="rect">
            <a:avLst/>
          </a:prstGeom>
        </p:spPr>
      </p:pic>
      <p:sp>
        <p:nvSpPr>
          <p:cNvPr id="33" name="Rectangle 32">
            <a:extLst>
              <a:ext uri="{FF2B5EF4-FFF2-40B4-BE49-F238E27FC236}">
                <a16:creationId xmlns:a16="http://schemas.microsoft.com/office/drawing/2014/main" xmlns="" id="{B8BC4F6D-E35A-4C39-8B1F-F12A7E0B0E01}"/>
              </a:ext>
            </a:extLst>
          </p:cNvPr>
          <p:cNvSpPr/>
          <p:nvPr/>
        </p:nvSpPr>
        <p:spPr>
          <a:xfrm>
            <a:off x="1191126" y="4235369"/>
            <a:ext cx="6472990" cy="21092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xmlns="" id="{278B6B0B-E369-4E85-80C0-A70B312F1FF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397"/>
    </mc:Choice>
    <mc:Fallback xmlns="">
      <p:transition spd="slow" advTm="3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6" grpId="0"/>
      <p:bldP spid="8"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B5B00D-140D-4B51-B28D-247B592AC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126" y="895350"/>
            <a:ext cx="6845300" cy="5391150"/>
          </a:xfrm>
          <a:prstGeom prst="rect">
            <a:avLst/>
          </a:prstGeom>
        </p:spPr>
      </p:pic>
      <p:sp>
        <p:nvSpPr>
          <p:cNvPr id="8" name="Rectangle 7">
            <a:extLst>
              <a:ext uri="{FF2B5EF4-FFF2-40B4-BE49-F238E27FC236}">
                <a16:creationId xmlns:a16="http://schemas.microsoft.com/office/drawing/2014/main" xmlns="" id="{98C9EE14-CBD3-4BA1-A0CD-EB86E8466D5E}"/>
              </a:ext>
            </a:extLst>
          </p:cNvPr>
          <p:cNvSpPr/>
          <p:nvPr/>
        </p:nvSpPr>
        <p:spPr>
          <a:xfrm>
            <a:off x="1191126" y="926699"/>
            <a:ext cx="6761748" cy="3529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xmlns="" id="{55CC504A-08FB-4F79-A5C1-E78D3FB0BC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35B38F0F-9B4D-45C4-B326-99830D142AF5}"/>
              </a:ext>
            </a:extLst>
          </p:cNvPr>
          <p:cNvSpPr/>
          <p:nvPr/>
        </p:nvSpPr>
        <p:spPr>
          <a:xfrm>
            <a:off x="1212584" y="5037639"/>
            <a:ext cx="6761748" cy="1280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161FB2E-C5C1-4136-9E2E-991701B27D5E}"/>
              </a:ext>
            </a:extLst>
          </p:cNvPr>
          <p:cNvSpPr/>
          <p:nvPr/>
        </p:nvSpPr>
        <p:spPr>
          <a:xfrm>
            <a:off x="1234042" y="5944203"/>
            <a:ext cx="6761748" cy="354113"/>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FDE658C4-ECEC-47BD-9CAC-0A0804C267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219" y="104688"/>
            <a:ext cx="3102257" cy="759314"/>
          </a:xfrm>
          <a:prstGeom prst="rect">
            <a:avLst/>
          </a:prstGeom>
        </p:spPr>
      </p:pic>
      <p:pic>
        <p:nvPicPr>
          <p:cNvPr id="12" name="Picture 11">
            <a:extLst>
              <a:ext uri="{FF2B5EF4-FFF2-40B4-BE49-F238E27FC236}">
                <a16:creationId xmlns:a16="http://schemas.microsoft.com/office/drawing/2014/main" xmlns="" id="{9D46D2B8-FDCD-43E3-820C-F0AE429BF1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578" y="158750"/>
            <a:ext cx="8835122" cy="5399690"/>
          </a:xfrm>
          <a:prstGeom prst="rect">
            <a:avLst/>
          </a:prstGeom>
        </p:spPr>
      </p:pic>
      <p:sp>
        <p:nvSpPr>
          <p:cNvPr id="13" name="Arrow: Left 12">
            <a:extLst>
              <a:ext uri="{FF2B5EF4-FFF2-40B4-BE49-F238E27FC236}">
                <a16:creationId xmlns:a16="http://schemas.microsoft.com/office/drawing/2014/main" xmlns="" id="{A6675823-45B6-4D09-B6A8-6A653849976B}"/>
              </a:ext>
            </a:extLst>
          </p:cNvPr>
          <p:cNvSpPr/>
          <p:nvPr/>
        </p:nvSpPr>
        <p:spPr>
          <a:xfrm rot="10800000">
            <a:off x="435661" y="3971621"/>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87D0E75C-1739-4248-9E22-5445BF0CDC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637" y="120973"/>
            <a:ext cx="8196827" cy="5706034"/>
          </a:xfrm>
          <a:prstGeom prst="rect">
            <a:avLst/>
          </a:prstGeom>
        </p:spPr>
      </p:pic>
      <p:sp>
        <p:nvSpPr>
          <p:cNvPr id="17" name="Arrow: Left 16">
            <a:extLst>
              <a:ext uri="{FF2B5EF4-FFF2-40B4-BE49-F238E27FC236}">
                <a16:creationId xmlns:a16="http://schemas.microsoft.com/office/drawing/2014/main" xmlns="" id="{28A475FF-CA85-4FD9-B44F-1F0E269F38F8}"/>
              </a:ext>
            </a:extLst>
          </p:cNvPr>
          <p:cNvSpPr/>
          <p:nvPr/>
        </p:nvSpPr>
        <p:spPr>
          <a:xfrm rot="10800000">
            <a:off x="638779" y="4427023"/>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xmlns="" id="{C69452EC-A6A4-4B4F-B11B-7CDF8020AF6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891505369"/>
      </p:ext>
    </p:extLst>
  </p:cSld>
  <p:clrMapOvr>
    <a:masterClrMapping/>
  </p:clrMapOvr>
  <mc:AlternateContent xmlns:mc="http://schemas.openxmlformats.org/markup-compatibility/2006" xmlns:p14="http://schemas.microsoft.com/office/powerpoint/2010/main">
    <mc:Choice Requires="p14">
      <p:transition spd="slow" p14:dur="2000" advTm="53814"/>
    </mc:Choice>
    <mc:Fallback xmlns="">
      <p:transition spd="slow" advTm="5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0" grpId="0" animBg="1"/>
      <p:bldP spid="13"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B5B00D-140D-4B51-B28D-247B592AC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126" y="895350"/>
            <a:ext cx="6845300" cy="5391150"/>
          </a:xfrm>
          <a:prstGeom prst="rect">
            <a:avLst/>
          </a:prstGeom>
        </p:spPr>
      </p:pic>
      <p:sp>
        <p:nvSpPr>
          <p:cNvPr id="8" name="Rectangle 7">
            <a:extLst>
              <a:ext uri="{FF2B5EF4-FFF2-40B4-BE49-F238E27FC236}">
                <a16:creationId xmlns:a16="http://schemas.microsoft.com/office/drawing/2014/main" xmlns="" id="{98C9EE14-CBD3-4BA1-A0CD-EB86E8466D5E}"/>
              </a:ext>
            </a:extLst>
          </p:cNvPr>
          <p:cNvSpPr/>
          <p:nvPr/>
        </p:nvSpPr>
        <p:spPr>
          <a:xfrm>
            <a:off x="1191126" y="926699"/>
            <a:ext cx="6761748" cy="3529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xmlns="" id="{55CC504A-08FB-4F79-A5C1-E78D3FB0BC6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35B38F0F-9B4D-45C4-B326-99830D142AF5}"/>
              </a:ext>
            </a:extLst>
          </p:cNvPr>
          <p:cNvSpPr/>
          <p:nvPr/>
        </p:nvSpPr>
        <p:spPr>
          <a:xfrm>
            <a:off x="1212584" y="5037639"/>
            <a:ext cx="6761748" cy="1280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161FB2E-C5C1-4136-9E2E-991701B27D5E}"/>
              </a:ext>
            </a:extLst>
          </p:cNvPr>
          <p:cNvSpPr/>
          <p:nvPr/>
        </p:nvSpPr>
        <p:spPr>
          <a:xfrm>
            <a:off x="1188599" y="3876371"/>
            <a:ext cx="6761748" cy="354113"/>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3C22C616-8FEC-4D67-BF1D-D97A04C427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5219" y="104688"/>
            <a:ext cx="3102257" cy="759314"/>
          </a:xfrm>
          <a:prstGeom prst="rect">
            <a:avLst/>
          </a:prstGeom>
        </p:spPr>
      </p:pic>
      <p:pic>
        <p:nvPicPr>
          <p:cNvPr id="2" name="Audio 1">
            <a:hlinkClick r:id="" action="ppaction://media"/>
            <a:extLst>
              <a:ext uri="{FF2B5EF4-FFF2-40B4-BE49-F238E27FC236}">
                <a16:creationId xmlns:a16="http://schemas.microsoft.com/office/drawing/2014/main" xmlns="" id="{10810543-C226-4B04-BF0B-AB6ECB4688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88011766"/>
      </p:ext>
    </p:extLst>
  </p:cSld>
  <p:clrMapOvr>
    <a:masterClrMapping/>
  </p:clrMapOvr>
  <mc:AlternateContent xmlns:mc="http://schemas.openxmlformats.org/markup-compatibility/2006" xmlns:p14="http://schemas.microsoft.com/office/powerpoint/2010/main">
    <mc:Choice Requires="p14">
      <p:transition spd="slow" p14:dur="2000" advTm="12147"/>
    </mc:Choice>
    <mc:Fallback xmlns="">
      <p:transition spd="slow" advTm="1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Is Aves not a class?</a:t>
            </a:r>
          </a:p>
        </p:txBody>
      </p:sp>
      <p:pic>
        <p:nvPicPr>
          <p:cNvPr id="4" name="Picture 3">
            <a:extLst>
              <a:ext uri="{FF2B5EF4-FFF2-40B4-BE49-F238E27FC236}">
                <a16:creationId xmlns:a16="http://schemas.microsoft.com/office/drawing/2014/main" xmlns="" id="{02B3BF07-298B-4C48-8AD8-6629BB71ED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6" y="1583948"/>
            <a:ext cx="9073913" cy="3661820"/>
          </a:xfrm>
          <a:prstGeom prst="rect">
            <a:avLst/>
          </a:prstGeom>
        </p:spPr>
      </p:pic>
      <p:sp>
        <p:nvSpPr>
          <p:cNvPr id="6" name="Callout: Line 5">
            <a:extLst>
              <a:ext uri="{FF2B5EF4-FFF2-40B4-BE49-F238E27FC236}">
                <a16:creationId xmlns:a16="http://schemas.microsoft.com/office/drawing/2014/main" xmlns="" id="{953B1DEC-490C-404D-BBBC-B776E513EED1}"/>
              </a:ext>
            </a:extLst>
          </p:cNvPr>
          <p:cNvSpPr/>
          <p:nvPr/>
        </p:nvSpPr>
        <p:spPr>
          <a:xfrm>
            <a:off x="1648379" y="5488727"/>
            <a:ext cx="2611105" cy="788670"/>
          </a:xfrm>
          <a:prstGeom prst="borderCallout1">
            <a:avLst>
              <a:gd name="adj1" fmla="val 36361"/>
              <a:gd name="adj2" fmla="val 253"/>
              <a:gd name="adj3" fmla="val -36775"/>
              <a:gd name="adj4" fmla="val -4771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Family=</a:t>
            </a:r>
            <a:r>
              <a:rPr lang="en-US" dirty="0" err="1">
                <a:solidFill>
                  <a:schemeClr val="bg2">
                    <a:lumMod val="50000"/>
                  </a:schemeClr>
                </a:solidFill>
              </a:rPr>
              <a:t>palinuridae</a:t>
            </a:r>
            <a:endParaRPr lang="en-US" dirty="0">
              <a:solidFill>
                <a:schemeClr val="bg2">
                  <a:lumMod val="50000"/>
                </a:schemeClr>
              </a:solidFill>
            </a:endParaRPr>
          </a:p>
        </p:txBody>
      </p:sp>
      <p:pic>
        <p:nvPicPr>
          <p:cNvPr id="2" name="Audio 1">
            <a:hlinkClick r:id="" action="ppaction://media"/>
            <a:extLst>
              <a:ext uri="{FF2B5EF4-FFF2-40B4-BE49-F238E27FC236}">
                <a16:creationId xmlns:a16="http://schemas.microsoft.com/office/drawing/2014/main" xmlns="" id="{5BEF66BC-C998-41A8-B5BD-46354F4639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103197797"/>
      </p:ext>
    </p:extLst>
  </p:cSld>
  <p:clrMapOvr>
    <a:masterClrMapping/>
  </p:clrMapOvr>
  <mc:AlternateContent xmlns:mc="http://schemas.openxmlformats.org/markup-compatibility/2006" xmlns:p14="http://schemas.microsoft.com/office/powerpoint/2010/main">
    <mc:Choice Requires="p14">
      <p:transition spd="slow" p14:dur="2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What the what?</a:t>
            </a:r>
          </a:p>
        </p:txBody>
      </p:sp>
      <p:pic>
        <p:nvPicPr>
          <p:cNvPr id="3" name="Picture 2">
            <a:extLst>
              <a:ext uri="{FF2B5EF4-FFF2-40B4-BE49-F238E27FC236}">
                <a16:creationId xmlns:a16="http://schemas.microsoft.com/office/drawing/2014/main" xmlns="" id="{8A6856AD-40E0-4A66-BFB0-43F7642DEB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0557" y="4237806"/>
            <a:ext cx="5149515" cy="2620194"/>
          </a:xfrm>
          <a:prstGeom prst="rect">
            <a:avLst/>
          </a:prstGeom>
        </p:spPr>
      </p:pic>
      <p:pic>
        <p:nvPicPr>
          <p:cNvPr id="6" name="Picture 5">
            <a:extLst>
              <a:ext uri="{FF2B5EF4-FFF2-40B4-BE49-F238E27FC236}">
                <a16:creationId xmlns:a16="http://schemas.microsoft.com/office/drawing/2014/main" xmlns="" id="{1170645F-D45C-4139-8BCE-D0C2E72173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03773"/>
            <a:ext cx="5658854" cy="2350430"/>
          </a:xfrm>
          <a:prstGeom prst="rect">
            <a:avLst/>
          </a:prstGeom>
        </p:spPr>
      </p:pic>
      <p:sp>
        <p:nvSpPr>
          <p:cNvPr id="7" name="Callout: Line 6">
            <a:extLst>
              <a:ext uri="{FF2B5EF4-FFF2-40B4-BE49-F238E27FC236}">
                <a16:creationId xmlns:a16="http://schemas.microsoft.com/office/drawing/2014/main" xmlns="" id="{4B227735-913D-48F1-901D-E37C5D1559DA}"/>
              </a:ext>
            </a:extLst>
          </p:cNvPr>
          <p:cNvSpPr/>
          <p:nvPr/>
        </p:nvSpPr>
        <p:spPr>
          <a:xfrm>
            <a:off x="91139" y="4785476"/>
            <a:ext cx="2971800" cy="937501"/>
          </a:xfrm>
          <a:prstGeom prst="borderCallout1">
            <a:avLst>
              <a:gd name="adj1" fmla="val 50494"/>
              <a:gd name="adj2" fmla="val 100563"/>
              <a:gd name="adj3" fmla="val -11301"/>
              <a:gd name="adj4" fmla="val 111262"/>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Animalia &gt; Arthropoda &gt; Malacostraca &gt; Decapoda &gt; </a:t>
            </a:r>
            <a:r>
              <a:rPr lang="en-US" dirty="0" err="1">
                <a:solidFill>
                  <a:schemeClr val="bg2">
                    <a:lumMod val="50000"/>
                  </a:schemeClr>
                </a:solidFill>
              </a:rPr>
              <a:t>Palinuridae</a:t>
            </a:r>
            <a:endParaRPr lang="en-US" dirty="0">
              <a:solidFill>
                <a:schemeClr val="bg2">
                  <a:lumMod val="50000"/>
                </a:schemeClr>
              </a:solidFill>
            </a:endParaRPr>
          </a:p>
        </p:txBody>
      </p:sp>
      <p:sp>
        <p:nvSpPr>
          <p:cNvPr id="11" name="Callout: Line 10">
            <a:extLst>
              <a:ext uri="{FF2B5EF4-FFF2-40B4-BE49-F238E27FC236}">
                <a16:creationId xmlns:a16="http://schemas.microsoft.com/office/drawing/2014/main" xmlns="" id="{B70C4CF3-EC01-473B-B063-3BC9082859C4}"/>
              </a:ext>
            </a:extLst>
          </p:cNvPr>
          <p:cNvSpPr/>
          <p:nvPr/>
        </p:nvSpPr>
        <p:spPr>
          <a:xfrm>
            <a:off x="6018697" y="2151443"/>
            <a:ext cx="2971800" cy="937501"/>
          </a:xfrm>
          <a:prstGeom prst="borderCallout1">
            <a:avLst>
              <a:gd name="adj1" fmla="val 50494"/>
              <a:gd name="adj2" fmla="val 158"/>
              <a:gd name="adj3" fmla="val 147837"/>
              <a:gd name="adj4" fmla="val -145013"/>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Animalia &gt; Chordata &gt; Aves &gt; Aves</a:t>
            </a:r>
          </a:p>
        </p:txBody>
      </p:sp>
      <p:pic>
        <p:nvPicPr>
          <p:cNvPr id="2" name="Audio 1">
            <a:hlinkClick r:id="" action="ppaction://media"/>
            <a:extLst>
              <a:ext uri="{FF2B5EF4-FFF2-40B4-BE49-F238E27FC236}">
                <a16:creationId xmlns:a16="http://schemas.microsoft.com/office/drawing/2014/main" xmlns="" id="{B33898F5-2A89-43FE-B998-CC0C0C8757B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138394683"/>
      </p:ext>
    </p:extLst>
  </p:cSld>
  <p:clrMapOvr>
    <a:masterClrMapping/>
  </p:clrMapOvr>
  <mc:AlternateContent xmlns:mc="http://schemas.openxmlformats.org/markup-compatibility/2006" xmlns:p14="http://schemas.microsoft.com/office/powerpoint/2010/main">
    <mc:Choice Requires="p14">
      <p:transition spd="slow" p14:dur="2000" advTm="34268"/>
    </mc:Choice>
    <mc:Fallback xmlns="">
      <p:transition spd="slow" advTm="3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7FD107-9914-46B3-8363-991347EC0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4309" y="4370636"/>
            <a:ext cx="4442650" cy="2241893"/>
          </a:xfrm>
          <a:prstGeom prst="rect">
            <a:avLst/>
          </a:prstGeom>
        </p:spPr>
      </p:pic>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The mystery deepens…</a:t>
            </a:r>
          </a:p>
        </p:txBody>
      </p:sp>
      <p:pic>
        <p:nvPicPr>
          <p:cNvPr id="6" name="Picture 5">
            <a:extLst>
              <a:ext uri="{FF2B5EF4-FFF2-40B4-BE49-F238E27FC236}">
                <a16:creationId xmlns:a16="http://schemas.microsoft.com/office/drawing/2014/main" xmlns="" id="{1170645F-D45C-4139-8BCE-D0C2E72173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603773"/>
            <a:ext cx="6276033" cy="2606778"/>
          </a:xfrm>
          <a:prstGeom prst="rect">
            <a:avLst/>
          </a:prstGeom>
        </p:spPr>
      </p:pic>
      <p:sp>
        <p:nvSpPr>
          <p:cNvPr id="7" name="Callout: Line 6">
            <a:extLst>
              <a:ext uri="{FF2B5EF4-FFF2-40B4-BE49-F238E27FC236}">
                <a16:creationId xmlns:a16="http://schemas.microsoft.com/office/drawing/2014/main" xmlns="" id="{4B227735-913D-48F1-901D-E37C5D1559DA}"/>
              </a:ext>
            </a:extLst>
          </p:cNvPr>
          <p:cNvSpPr/>
          <p:nvPr/>
        </p:nvSpPr>
        <p:spPr>
          <a:xfrm>
            <a:off x="91139" y="4785476"/>
            <a:ext cx="2971800" cy="937501"/>
          </a:xfrm>
          <a:prstGeom prst="borderCallout1">
            <a:avLst>
              <a:gd name="adj1" fmla="val 50494"/>
              <a:gd name="adj2" fmla="val 100563"/>
              <a:gd name="adj3" fmla="val 155537"/>
              <a:gd name="adj4" fmla="val 21693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Genus = </a:t>
            </a:r>
            <a:r>
              <a:rPr lang="en-US" dirty="0" err="1">
                <a:solidFill>
                  <a:schemeClr val="bg2">
                    <a:lumMod val="50000"/>
                  </a:schemeClr>
                </a:solidFill>
              </a:rPr>
              <a:t>Avus</a:t>
            </a:r>
            <a:endParaRPr lang="en-US" dirty="0">
              <a:solidFill>
                <a:schemeClr val="bg2">
                  <a:lumMod val="50000"/>
                </a:schemeClr>
              </a:solidFill>
            </a:endParaRPr>
          </a:p>
        </p:txBody>
      </p:sp>
      <p:sp>
        <p:nvSpPr>
          <p:cNvPr id="11" name="Callout: Line 10">
            <a:extLst>
              <a:ext uri="{FF2B5EF4-FFF2-40B4-BE49-F238E27FC236}">
                <a16:creationId xmlns:a16="http://schemas.microsoft.com/office/drawing/2014/main" xmlns="" id="{B70C4CF3-EC01-473B-B063-3BC9082859C4}"/>
              </a:ext>
            </a:extLst>
          </p:cNvPr>
          <p:cNvSpPr/>
          <p:nvPr/>
        </p:nvSpPr>
        <p:spPr>
          <a:xfrm>
            <a:off x="6018697" y="2151443"/>
            <a:ext cx="2971800" cy="937501"/>
          </a:xfrm>
          <a:prstGeom prst="borderCallout1">
            <a:avLst>
              <a:gd name="adj1" fmla="val 50494"/>
              <a:gd name="adj2" fmla="val 158"/>
              <a:gd name="adj3" fmla="val 162467"/>
              <a:gd name="adj4" fmla="val -13770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Animalia &gt; Chordata &gt; Aves &gt; Aves</a:t>
            </a:r>
          </a:p>
        </p:txBody>
      </p:sp>
      <p:pic>
        <p:nvPicPr>
          <p:cNvPr id="8" name="Picture 7">
            <a:extLst>
              <a:ext uri="{FF2B5EF4-FFF2-40B4-BE49-F238E27FC236}">
                <a16:creationId xmlns:a16="http://schemas.microsoft.com/office/drawing/2014/main" xmlns="" id="{266AE6D3-D70D-4A6E-BB4F-4EE1755359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4064" y="1658041"/>
            <a:ext cx="3314725" cy="2241894"/>
          </a:xfrm>
          <a:prstGeom prst="rect">
            <a:avLst/>
          </a:prstGeom>
          <a:ln w="38100">
            <a:solidFill>
              <a:srgbClr val="FF0000"/>
            </a:solidFill>
          </a:ln>
        </p:spPr>
      </p:pic>
      <p:sp>
        <p:nvSpPr>
          <p:cNvPr id="9" name="Oval 8">
            <a:extLst>
              <a:ext uri="{FF2B5EF4-FFF2-40B4-BE49-F238E27FC236}">
                <a16:creationId xmlns:a16="http://schemas.microsoft.com/office/drawing/2014/main" xmlns="" id="{61D944B1-2C80-4D67-BA58-156E11295409}"/>
              </a:ext>
            </a:extLst>
          </p:cNvPr>
          <p:cNvSpPr/>
          <p:nvPr/>
        </p:nvSpPr>
        <p:spPr>
          <a:xfrm>
            <a:off x="1600200" y="3600450"/>
            <a:ext cx="354330" cy="217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xmlns="" id="{F727624C-C36C-4D17-803F-AC54B83BC80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670015543"/>
      </p:ext>
    </p:extLst>
  </p:cSld>
  <p:clrMapOvr>
    <a:masterClrMapping/>
  </p:clrMapOvr>
  <mc:AlternateContent xmlns:mc="http://schemas.openxmlformats.org/markup-compatibility/2006" xmlns:p14="http://schemas.microsoft.com/office/powerpoint/2010/main">
    <mc:Choice Requires="p14">
      <p:transition spd="slow" p14:dur="2000" advTm="62976"/>
    </mc:Choice>
    <mc:Fallback xmlns="">
      <p:transition spd="slow" advTm="6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stretch>
            <a:fillRect l="-4000" r="-4000"/>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type="body" sz="half" idx="2"/>
          </p:nvPr>
        </p:nvSpPr>
        <p:spPr>
          <a:xfrm>
            <a:off x="0" y="438825"/>
            <a:ext cx="9143999" cy="1164948"/>
          </a:xfrm>
          <a:solidFill>
            <a:srgbClr val="98D36D"/>
          </a:solidFill>
        </p:spPr>
        <p:txBody>
          <a:bodyPr anchor="ctr" anchorCtr="1"/>
          <a:lstStyle/>
          <a:p>
            <a:pPr algn="ctr">
              <a:spcBef>
                <a:spcPts val="0"/>
              </a:spcBef>
            </a:pPr>
            <a:r>
              <a:rPr lang="en-US" sz="3600" b="1" dirty="0">
                <a:solidFill>
                  <a:schemeClr val="bg2">
                    <a:lumMod val="75000"/>
                  </a:schemeClr>
                </a:solidFill>
                <a:latin typeface="+mj-lt"/>
              </a:rPr>
              <a:t>What do biodiversity collection managers do all day?</a:t>
            </a:r>
            <a:endParaRPr lang="en-US" sz="3000" dirty="0">
              <a:latin typeface="+mn-lt"/>
            </a:endParaRPr>
          </a:p>
        </p:txBody>
      </p:sp>
      <p:sp>
        <p:nvSpPr>
          <p:cNvPr id="3" name="Hexagon 2">
            <a:extLst>
              <a:ext uri="{FF2B5EF4-FFF2-40B4-BE49-F238E27FC236}">
                <a16:creationId xmlns:a16="http://schemas.microsoft.com/office/drawing/2014/main" xmlns="" id="{158A7D5A-99F5-443B-B1C9-81971EA590A3}"/>
              </a:ext>
            </a:extLst>
          </p:cNvPr>
          <p:cNvSpPr>
            <a:spLocks noChangeAspect="1"/>
          </p:cNvSpPr>
          <p:nvPr/>
        </p:nvSpPr>
        <p:spPr>
          <a:xfrm>
            <a:off x="6968492" y="1905538"/>
            <a:ext cx="1783080" cy="1537138"/>
          </a:xfrm>
          <a:prstGeom prst="hexagon">
            <a:avLst/>
          </a:prstGeom>
          <a:solidFill>
            <a:srgbClr val="DA82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NAGOYA</a:t>
            </a:r>
          </a:p>
        </p:txBody>
      </p:sp>
      <p:sp>
        <p:nvSpPr>
          <p:cNvPr id="16" name="Hexagon 15">
            <a:extLst>
              <a:ext uri="{FF2B5EF4-FFF2-40B4-BE49-F238E27FC236}">
                <a16:creationId xmlns:a16="http://schemas.microsoft.com/office/drawing/2014/main" xmlns="" id="{158EC3B0-F522-4097-8EB2-54E6503378B0}"/>
              </a:ext>
            </a:extLst>
          </p:cNvPr>
          <p:cNvSpPr>
            <a:spLocks noChangeAspect="1"/>
          </p:cNvSpPr>
          <p:nvPr/>
        </p:nvSpPr>
        <p:spPr>
          <a:xfrm>
            <a:off x="6978020" y="3429000"/>
            <a:ext cx="1783080" cy="1537138"/>
          </a:xfrm>
          <a:prstGeom prst="hexagon">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Train</a:t>
            </a:r>
          </a:p>
        </p:txBody>
      </p:sp>
      <p:sp>
        <p:nvSpPr>
          <p:cNvPr id="17" name="Hexagon 16">
            <a:extLst>
              <a:ext uri="{FF2B5EF4-FFF2-40B4-BE49-F238E27FC236}">
                <a16:creationId xmlns:a16="http://schemas.microsoft.com/office/drawing/2014/main" xmlns="" id="{4F41D07B-CCAF-4E30-84D2-C633168D0754}"/>
              </a:ext>
            </a:extLst>
          </p:cNvPr>
          <p:cNvSpPr>
            <a:spLocks noChangeAspect="1"/>
          </p:cNvSpPr>
          <p:nvPr/>
        </p:nvSpPr>
        <p:spPr>
          <a:xfrm>
            <a:off x="5575944" y="4181469"/>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Budget</a:t>
            </a:r>
          </a:p>
        </p:txBody>
      </p:sp>
      <p:sp>
        <p:nvSpPr>
          <p:cNvPr id="18" name="Hexagon 17">
            <a:extLst>
              <a:ext uri="{FF2B5EF4-FFF2-40B4-BE49-F238E27FC236}">
                <a16:creationId xmlns:a16="http://schemas.microsoft.com/office/drawing/2014/main" xmlns="" id="{660A4CEC-4D7F-4406-9443-16A7C5B2579A}"/>
              </a:ext>
            </a:extLst>
          </p:cNvPr>
          <p:cNvSpPr>
            <a:spLocks noChangeAspect="1"/>
          </p:cNvSpPr>
          <p:nvPr/>
        </p:nvSpPr>
        <p:spPr>
          <a:xfrm>
            <a:off x="4168140" y="3429000"/>
            <a:ext cx="1783080" cy="1537138"/>
          </a:xfrm>
          <a:prstGeom prst="hexagon">
            <a:avLst/>
          </a:prstGeom>
          <a:solidFill>
            <a:srgbClr val="DA82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HAZMAT</a:t>
            </a:r>
          </a:p>
        </p:txBody>
      </p:sp>
      <p:sp>
        <p:nvSpPr>
          <p:cNvPr id="19" name="Hexagon 18">
            <a:extLst>
              <a:ext uri="{FF2B5EF4-FFF2-40B4-BE49-F238E27FC236}">
                <a16:creationId xmlns:a16="http://schemas.microsoft.com/office/drawing/2014/main" xmlns="" id="{AD48FC0A-C12F-4023-9D47-C570D18E917D}"/>
              </a:ext>
            </a:extLst>
          </p:cNvPr>
          <p:cNvSpPr>
            <a:spLocks noChangeAspect="1"/>
          </p:cNvSpPr>
          <p:nvPr/>
        </p:nvSpPr>
        <p:spPr>
          <a:xfrm>
            <a:off x="2800350" y="4197569"/>
            <a:ext cx="1783080" cy="1537138"/>
          </a:xfrm>
          <a:prstGeom prst="hexagon">
            <a:avLst/>
          </a:prstGeom>
          <a:solidFill>
            <a:srgbClr val="FFCC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Darwin Core</a:t>
            </a:r>
          </a:p>
        </p:txBody>
      </p:sp>
      <p:sp>
        <p:nvSpPr>
          <p:cNvPr id="20" name="Hexagon 19">
            <a:extLst>
              <a:ext uri="{FF2B5EF4-FFF2-40B4-BE49-F238E27FC236}">
                <a16:creationId xmlns:a16="http://schemas.microsoft.com/office/drawing/2014/main" xmlns="" id="{D2144217-496C-493B-8FF1-B97A9CC05F21}"/>
              </a:ext>
            </a:extLst>
          </p:cNvPr>
          <p:cNvSpPr>
            <a:spLocks noChangeAspect="1"/>
          </p:cNvSpPr>
          <p:nvPr/>
        </p:nvSpPr>
        <p:spPr>
          <a:xfrm>
            <a:off x="4177668" y="4966138"/>
            <a:ext cx="1783080" cy="1537138"/>
          </a:xfrm>
          <a:prstGeom prst="hexagon">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Social Media</a:t>
            </a:r>
          </a:p>
        </p:txBody>
      </p:sp>
      <p:sp>
        <p:nvSpPr>
          <p:cNvPr id="21" name="Hexagon 20">
            <a:extLst>
              <a:ext uri="{FF2B5EF4-FFF2-40B4-BE49-F238E27FC236}">
                <a16:creationId xmlns:a16="http://schemas.microsoft.com/office/drawing/2014/main" xmlns="" id="{8EC0A111-0464-4077-8BDC-AC80298FBA42}"/>
              </a:ext>
            </a:extLst>
          </p:cNvPr>
          <p:cNvSpPr>
            <a:spLocks noChangeAspect="1"/>
          </p:cNvSpPr>
          <p:nvPr/>
        </p:nvSpPr>
        <p:spPr>
          <a:xfrm>
            <a:off x="6978020" y="4966138"/>
            <a:ext cx="1783080" cy="1537138"/>
          </a:xfrm>
          <a:prstGeom prst="hexagon">
            <a:avLst/>
          </a:prstGeom>
          <a:solidFill>
            <a:srgbClr val="00B0F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Teach</a:t>
            </a:r>
          </a:p>
        </p:txBody>
      </p:sp>
      <p:sp>
        <p:nvSpPr>
          <p:cNvPr id="22" name="Hexagon 21">
            <a:extLst>
              <a:ext uri="{FF2B5EF4-FFF2-40B4-BE49-F238E27FC236}">
                <a16:creationId xmlns:a16="http://schemas.microsoft.com/office/drawing/2014/main" xmlns="" id="{1C80AE62-0979-452D-BC8F-C9E6AD6BF9E7}"/>
              </a:ext>
            </a:extLst>
          </p:cNvPr>
          <p:cNvSpPr>
            <a:spLocks noChangeAspect="1"/>
          </p:cNvSpPr>
          <p:nvPr/>
        </p:nvSpPr>
        <p:spPr>
          <a:xfrm>
            <a:off x="1432560" y="4966138"/>
            <a:ext cx="1783080" cy="1537138"/>
          </a:xfrm>
          <a:prstGeom prst="hexagon">
            <a:avLst/>
          </a:prstGeom>
          <a:solidFill>
            <a:srgbClr val="DA82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IATA</a:t>
            </a:r>
          </a:p>
        </p:txBody>
      </p:sp>
      <p:sp>
        <p:nvSpPr>
          <p:cNvPr id="23" name="Hexagon 22">
            <a:extLst>
              <a:ext uri="{FF2B5EF4-FFF2-40B4-BE49-F238E27FC236}">
                <a16:creationId xmlns:a16="http://schemas.microsoft.com/office/drawing/2014/main" xmlns="" id="{9C871E8E-6EF9-438D-BB4A-DF890D73FB58}"/>
              </a:ext>
            </a:extLst>
          </p:cNvPr>
          <p:cNvSpPr>
            <a:spLocks noChangeAspect="1"/>
          </p:cNvSpPr>
          <p:nvPr/>
        </p:nvSpPr>
        <p:spPr>
          <a:xfrm>
            <a:off x="41910" y="4197569"/>
            <a:ext cx="1783080" cy="1537138"/>
          </a:xfrm>
          <a:prstGeom prst="hexagon">
            <a:avLst/>
          </a:prstGeom>
          <a:solidFill>
            <a:srgbClr val="00B0F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Tour</a:t>
            </a:r>
          </a:p>
        </p:txBody>
      </p:sp>
      <p:sp>
        <p:nvSpPr>
          <p:cNvPr id="24" name="Hexagon 23">
            <a:extLst>
              <a:ext uri="{FF2B5EF4-FFF2-40B4-BE49-F238E27FC236}">
                <a16:creationId xmlns:a16="http://schemas.microsoft.com/office/drawing/2014/main" xmlns="" id="{14FFE806-6BAF-457F-B678-F0FDE648F6CE}"/>
              </a:ext>
            </a:extLst>
          </p:cNvPr>
          <p:cNvSpPr>
            <a:spLocks noChangeAspect="1"/>
          </p:cNvSpPr>
          <p:nvPr/>
        </p:nvSpPr>
        <p:spPr>
          <a:xfrm>
            <a:off x="70485" y="2660431"/>
            <a:ext cx="1783080" cy="1537138"/>
          </a:xfrm>
          <a:prstGeom prst="hexagon">
            <a:avLst/>
          </a:prstGeom>
          <a:solidFill>
            <a:srgbClr val="DA82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OSHA</a:t>
            </a:r>
          </a:p>
        </p:txBody>
      </p:sp>
      <p:sp>
        <p:nvSpPr>
          <p:cNvPr id="25" name="Hexagon 24">
            <a:extLst>
              <a:ext uri="{FF2B5EF4-FFF2-40B4-BE49-F238E27FC236}">
                <a16:creationId xmlns:a16="http://schemas.microsoft.com/office/drawing/2014/main" xmlns="" id="{AE3E1BBB-38EF-4A25-A437-1D4114B3BFE4}"/>
              </a:ext>
            </a:extLst>
          </p:cNvPr>
          <p:cNvSpPr>
            <a:spLocks noChangeAspect="1"/>
          </p:cNvSpPr>
          <p:nvPr/>
        </p:nvSpPr>
        <p:spPr>
          <a:xfrm>
            <a:off x="1432560" y="3429000"/>
            <a:ext cx="1783080" cy="1537138"/>
          </a:xfrm>
          <a:prstGeom prst="hexagon">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Volunteer Manage-</a:t>
            </a:r>
            <a:r>
              <a:rPr lang="en-US" b="1" dirty="0" err="1">
                <a:solidFill>
                  <a:schemeClr val="bg2">
                    <a:lumMod val="75000"/>
                  </a:schemeClr>
                </a:solidFill>
              </a:rPr>
              <a:t>ment</a:t>
            </a:r>
            <a:endParaRPr lang="en-US" b="1" dirty="0">
              <a:solidFill>
                <a:schemeClr val="bg2">
                  <a:lumMod val="75000"/>
                </a:schemeClr>
              </a:solidFill>
            </a:endParaRPr>
          </a:p>
        </p:txBody>
      </p:sp>
      <p:sp>
        <p:nvSpPr>
          <p:cNvPr id="26" name="Hexagon 25">
            <a:extLst>
              <a:ext uri="{FF2B5EF4-FFF2-40B4-BE49-F238E27FC236}">
                <a16:creationId xmlns:a16="http://schemas.microsoft.com/office/drawing/2014/main" xmlns="" id="{8A667166-5C83-4251-9132-6BC961292F4C}"/>
              </a:ext>
            </a:extLst>
          </p:cNvPr>
          <p:cNvSpPr>
            <a:spLocks noChangeAspect="1"/>
          </p:cNvSpPr>
          <p:nvPr/>
        </p:nvSpPr>
        <p:spPr>
          <a:xfrm>
            <a:off x="2788919" y="2660431"/>
            <a:ext cx="1783080" cy="1537138"/>
          </a:xfrm>
          <a:prstGeom prst="hexagon">
            <a:avLst/>
          </a:prstGeom>
          <a:solidFill>
            <a:srgbClr val="59E4E7"/>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Research</a:t>
            </a:r>
          </a:p>
        </p:txBody>
      </p:sp>
      <p:sp>
        <p:nvSpPr>
          <p:cNvPr id="27" name="Hexagon 26">
            <a:extLst>
              <a:ext uri="{FF2B5EF4-FFF2-40B4-BE49-F238E27FC236}">
                <a16:creationId xmlns:a16="http://schemas.microsoft.com/office/drawing/2014/main" xmlns="" id="{6E06B283-B81E-400E-BA10-918A3DC598ED}"/>
              </a:ext>
            </a:extLst>
          </p:cNvPr>
          <p:cNvSpPr>
            <a:spLocks noChangeAspect="1"/>
          </p:cNvSpPr>
          <p:nvPr/>
        </p:nvSpPr>
        <p:spPr>
          <a:xfrm>
            <a:off x="4185286" y="1924062"/>
            <a:ext cx="1783080" cy="1537138"/>
          </a:xfrm>
          <a:prstGeom prst="hexagon">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Loan</a:t>
            </a:r>
          </a:p>
        </p:txBody>
      </p:sp>
      <p:sp>
        <p:nvSpPr>
          <p:cNvPr id="28" name="Hexagon 27">
            <a:extLst>
              <a:ext uri="{FF2B5EF4-FFF2-40B4-BE49-F238E27FC236}">
                <a16:creationId xmlns:a16="http://schemas.microsoft.com/office/drawing/2014/main" xmlns="" id="{2F28401D-4DB2-42FF-B1B6-8DBCD9357AFC}"/>
              </a:ext>
            </a:extLst>
          </p:cNvPr>
          <p:cNvSpPr>
            <a:spLocks noChangeAspect="1"/>
          </p:cNvSpPr>
          <p:nvPr/>
        </p:nvSpPr>
        <p:spPr>
          <a:xfrm>
            <a:off x="5581653" y="2692631"/>
            <a:ext cx="1783080" cy="1537138"/>
          </a:xfrm>
          <a:prstGeom prst="hexagon">
            <a:avLst/>
          </a:prstGeom>
          <a:solidFill>
            <a:srgbClr val="FFCC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Prepare and Preserve</a:t>
            </a:r>
          </a:p>
        </p:txBody>
      </p:sp>
      <p:sp>
        <p:nvSpPr>
          <p:cNvPr id="29" name="Hexagon 28">
            <a:extLst>
              <a:ext uri="{FF2B5EF4-FFF2-40B4-BE49-F238E27FC236}">
                <a16:creationId xmlns:a16="http://schemas.microsoft.com/office/drawing/2014/main" xmlns="" id="{F6396433-E15E-4E6C-9A93-E10E50BE345B}"/>
              </a:ext>
            </a:extLst>
          </p:cNvPr>
          <p:cNvSpPr>
            <a:spLocks noChangeAspect="1"/>
          </p:cNvSpPr>
          <p:nvPr/>
        </p:nvSpPr>
        <p:spPr>
          <a:xfrm>
            <a:off x="1402080" y="1891862"/>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Apply for grants</a:t>
            </a:r>
          </a:p>
        </p:txBody>
      </p:sp>
      <p:sp>
        <p:nvSpPr>
          <p:cNvPr id="30" name="Hexagon 29">
            <a:extLst>
              <a:ext uri="{FF2B5EF4-FFF2-40B4-BE49-F238E27FC236}">
                <a16:creationId xmlns:a16="http://schemas.microsoft.com/office/drawing/2014/main" xmlns="" id="{083DEBB5-866B-4652-8E92-028BC3F33896}"/>
              </a:ext>
            </a:extLst>
          </p:cNvPr>
          <p:cNvSpPr>
            <a:spLocks noChangeAspect="1"/>
          </p:cNvSpPr>
          <p:nvPr/>
        </p:nvSpPr>
        <p:spPr>
          <a:xfrm>
            <a:off x="2800350" y="5734707"/>
            <a:ext cx="1783080" cy="1537138"/>
          </a:xfrm>
          <a:prstGeom prst="hexagon">
            <a:avLst/>
          </a:prstGeom>
          <a:solidFill>
            <a:srgbClr val="00B0F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Present</a:t>
            </a:r>
          </a:p>
        </p:txBody>
      </p:sp>
      <p:sp>
        <p:nvSpPr>
          <p:cNvPr id="31" name="Hexagon 30">
            <a:extLst>
              <a:ext uri="{FF2B5EF4-FFF2-40B4-BE49-F238E27FC236}">
                <a16:creationId xmlns:a16="http://schemas.microsoft.com/office/drawing/2014/main" xmlns="" id="{808585D0-A09E-42ED-9772-ED4B70C105B1}"/>
              </a:ext>
            </a:extLst>
          </p:cNvPr>
          <p:cNvSpPr>
            <a:spLocks noChangeAspect="1"/>
          </p:cNvSpPr>
          <p:nvPr/>
        </p:nvSpPr>
        <p:spPr>
          <a:xfrm>
            <a:off x="5575944" y="5718607"/>
            <a:ext cx="1783080" cy="1537138"/>
          </a:xfrm>
          <a:prstGeom prst="hexagon">
            <a:avLst/>
          </a:prstGeom>
          <a:solidFill>
            <a:srgbClr val="59E4E7"/>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Publish</a:t>
            </a:r>
          </a:p>
        </p:txBody>
      </p:sp>
      <p:pic>
        <p:nvPicPr>
          <p:cNvPr id="10" name="Picture 2">
            <a:extLst>
              <a:ext uri="{FF2B5EF4-FFF2-40B4-BE49-F238E27FC236}">
                <a16:creationId xmlns:a16="http://schemas.microsoft.com/office/drawing/2014/main" xmlns="" id="{8419F62E-327C-40A4-85DF-4B3B3F08938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Hexagon 33">
            <a:extLst>
              <a:ext uri="{FF2B5EF4-FFF2-40B4-BE49-F238E27FC236}">
                <a16:creationId xmlns:a16="http://schemas.microsoft.com/office/drawing/2014/main" xmlns="" id="{7EFD3C5A-32CA-4C6C-AF44-80EC893C1D7C}"/>
              </a:ext>
            </a:extLst>
          </p:cNvPr>
          <p:cNvSpPr>
            <a:spLocks noChangeAspect="1"/>
          </p:cNvSpPr>
          <p:nvPr/>
        </p:nvSpPr>
        <p:spPr>
          <a:xfrm>
            <a:off x="5587362" y="1171593"/>
            <a:ext cx="1783080" cy="1537138"/>
          </a:xfrm>
          <a:prstGeom prst="hexagon">
            <a:avLst/>
          </a:prstGeom>
          <a:solidFill>
            <a:srgbClr val="00B0F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Exhibit</a:t>
            </a:r>
          </a:p>
        </p:txBody>
      </p:sp>
      <p:sp>
        <p:nvSpPr>
          <p:cNvPr id="35" name="Hexagon 34">
            <a:extLst>
              <a:ext uri="{FF2B5EF4-FFF2-40B4-BE49-F238E27FC236}">
                <a16:creationId xmlns:a16="http://schemas.microsoft.com/office/drawing/2014/main" xmlns="" id="{D30BC496-B906-4AEA-A871-15B085AC36F3}"/>
              </a:ext>
            </a:extLst>
          </p:cNvPr>
          <p:cNvSpPr>
            <a:spLocks noChangeAspect="1"/>
          </p:cNvSpPr>
          <p:nvPr/>
        </p:nvSpPr>
        <p:spPr>
          <a:xfrm>
            <a:off x="2800350" y="1128598"/>
            <a:ext cx="1783080" cy="1537138"/>
          </a:xfrm>
          <a:prstGeom prst="hexagon">
            <a:avLst/>
          </a:prstGeom>
          <a:solidFill>
            <a:srgbClr val="00B0F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Mentor</a:t>
            </a:r>
          </a:p>
        </p:txBody>
      </p:sp>
      <p:sp>
        <p:nvSpPr>
          <p:cNvPr id="36" name="Hexagon 35">
            <a:extLst>
              <a:ext uri="{FF2B5EF4-FFF2-40B4-BE49-F238E27FC236}">
                <a16:creationId xmlns:a16="http://schemas.microsoft.com/office/drawing/2014/main" xmlns="" id="{84316E29-170A-4635-98F7-39B1C815390F}"/>
              </a:ext>
            </a:extLst>
          </p:cNvPr>
          <p:cNvSpPr>
            <a:spLocks noChangeAspect="1"/>
          </p:cNvSpPr>
          <p:nvPr/>
        </p:nvSpPr>
        <p:spPr>
          <a:xfrm>
            <a:off x="8574" y="1136969"/>
            <a:ext cx="1783080" cy="1537138"/>
          </a:xfrm>
          <a:prstGeom prst="hexagon">
            <a:avLst/>
          </a:prstGeom>
          <a:solidFill>
            <a:srgbClr val="FFCC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Tag</a:t>
            </a:r>
          </a:p>
        </p:txBody>
      </p:sp>
      <p:sp>
        <p:nvSpPr>
          <p:cNvPr id="37" name="Hexagon 36">
            <a:extLst>
              <a:ext uri="{FF2B5EF4-FFF2-40B4-BE49-F238E27FC236}">
                <a16:creationId xmlns:a16="http://schemas.microsoft.com/office/drawing/2014/main" xmlns="" id="{16379772-E247-4FBA-B76D-9DFC4661EC77}"/>
              </a:ext>
            </a:extLst>
          </p:cNvPr>
          <p:cNvSpPr>
            <a:spLocks noChangeAspect="1"/>
          </p:cNvSpPr>
          <p:nvPr/>
        </p:nvSpPr>
        <p:spPr>
          <a:xfrm>
            <a:off x="6984688" y="386924"/>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Purchase</a:t>
            </a:r>
          </a:p>
        </p:txBody>
      </p:sp>
      <p:sp>
        <p:nvSpPr>
          <p:cNvPr id="38" name="Hexagon 37">
            <a:extLst>
              <a:ext uri="{FF2B5EF4-FFF2-40B4-BE49-F238E27FC236}">
                <a16:creationId xmlns:a16="http://schemas.microsoft.com/office/drawing/2014/main" xmlns="" id="{931C1BFA-7502-412B-BC55-B38DC2A5202A}"/>
              </a:ext>
            </a:extLst>
          </p:cNvPr>
          <p:cNvSpPr>
            <a:spLocks noChangeAspect="1"/>
          </p:cNvSpPr>
          <p:nvPr/>
        </p:nvSpPr>
        <p:spPr>
          <a:xfrm>
            <a:off x="1384932" y="400790"/>
            <a:ext cx="1783080" cy="1537138"/>
          </a:xfrm>
          <a:prstGeom prst="hexagon">
            <a:avLst/>
          </a:prstGeom>
          <a:solidFill>
            <a:schemeClr val="accent6">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Website</a:t>
            </a:r>
          </a:p>
        </p:txBody>
      </p:sp>
      <p:sp>
        <p:nvSpPr>
          <p:cNvPr id="39" name="Hexagon 38">
            <a:extLst>
              <a:ext uri="{FF2B5EF4-FFF2-40B4-BE49-F238E27FC236}">
                <a16:creationId xmlns:a16="http://schemas.microsoft.com/office/drawing/2014/main" xmlns="" id="{FE090DD4-3D04-445C-A401-CF7CCE578218}"/>
              </a:ext>
            </a:extLst>
          </p:cNvPr>
          <p:cNvSpPr>
            <a:spLocks noChangeAspect="1"/>
          </p:cNvSpPr>
          <p:nvPr/>
        </p:nvSpPr>
        <p:spPr>
          <a:xfrm>
            <a:off x="4199579" y="394653"/>
            <a:ext cx="1783080" cy="1537138"/>
          </a:xfrm>
          <a:prstGeom prst="hexagon">
            <a:avLst/>
          </a:prstGeom>
          <a:solidFill>
            <a:srgbClr val="FFCC6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Catalog</a:t>
            </a:r>
          </a:p>
        </p:txBody>
      </p:sp>
      <p:pic>
        <p:nvPicPr>
          <p:cNvPr id="32" name="Audio 31">
            <a:hlinkClick r:id="" action="ppaction://media"/>
            <a:extLst>
              <a:ext uri="{FF2B5EF4-FFF2-40B4-BE49-F238E27FC236}">
                <a16:creationId xmlns:a16="http://schemas.microsoft.com/office/drawing/2014/main" xmlns="" id="{0172C248-AF40-4CCA-9F52-51FFA1F446D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860275025"/>
      </p:ext>
    </p:extLst>
  </p:cSld>
  <p:clrMapOvr>
    <a:masterClrMapping/>
  </p:clrMapOvr>
  <mc:AlternateContent xmlns:mc="http://schemas.openxmlformats.org/markup-compatibility/2006" xmlns:p14="http://schemas.microsoft.com/office/powerpoint/2010/main">
    <mc:Choice Requires="p14">
      <p:transition spd="slow" p14:dur="2000" advTm="60355"/>
    </mc:Choice>
    <mc:Fallback xmlns="">
      <p:transition spd="slow" advTm="60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24"/>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9"/>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grpId="0" nodeType="afterEffect">
                                  <p:stCondLst>
                                    <p:cond delay="100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7000"/>
                            </p:stCondLst>
                            <p:childTnLst>
                              <p:par>
                                <p:cTn id="33" presetID="1" presetClass="entr" presetSubtype="0" fill="hold" grpId="0" nodeType="afterEffect">
                                  <p:stCondLst>
                                    <p:cond delay="100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grpId="0" nodeType="afterEffect">
                                  <p:stCondLst>
                                    <p:cond delay="100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9000"/>
                            </p:stCondLst>
                            <p:childTnLst>
                              <p:par>
                                <p:cTn id="39" presetID="1" presetClass="entr" presetSubtype="0" fill="hold" grpId="0" nodeType="afterEffect">
                                  <p:stCondLst>
                                    <p:cond delay="100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p:stCondLst>
                              <p:cond delay="10000"/>
                            </p:stCondLst>
                            <p:childTnLst>
                              <p:par>
                                <p:cTn id="42" presetID="1" presetClass="entr" presetSubtype="0" fill="hold" grpId="0" nodeType="afterEffect">
                                  <p:stCondLst>
                                    <p:cond delay="100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11000"/>
                            </p:stCondLst>
                            <p:childTnLst>
                              <p:par>
                                <p:cTn id="45" presetID="1" presetClass="entr"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visible"/>
                                      </p:to>
                                    </p:set>
                                  </p:childTnLst>
                                </p:cTn>
                              </p:par>
                            </p:childTnLst>
                          </p:cTn>
                        </p:par>
                        <p:par>
                          <p:cTn id="47" fill="hold">
                            <p:stCondLst>
                              <p:cond delay="12000"/>
                            </p:stCondLst>
                            <p:childTnLst>
                              <p:par>
                                <p:cTn id="48" presetID="1" presetClass="entr" presetSubtype="0" fill="hold" grpId="0" nodeType="afterEffect">
                                  <p:stCondLst>
                                    <p:cond delay="1000"/>
                                  </p:stCondLst>
                                  <p:childTnLst>
                                    <p:set>
                                      <p:cBhvr>
                                        <p:cTn id="49" dur="1" fill="hold">
                                          <p:stCondLst>
                                            <p:cond delay="0"/>
                                          </p:stCondLst>
                                        </p:cTn>
                                        <p:tgtEl>
                                          <p:spTgt spid="31"/>
                                        </p:tgtEl>
                                        <p:attrNameLst>
                                          <p:attrName>style.visibility</p:attrName>
                                        </p:attrNameLst>
                                      </p:cBhvr>
                                      <p:to>
                                        <p:strVal val="visible"/>
                                      </p:to>
                                    </p:set>
                                  </p:childTnLst>
                                </p:cTn>
                              </p:par>
                            </p:childTnLst>
                          </p:cTn>
                        </p:par>
                        <p:par>
                          <p:cTn id="50" fill="hold">
                            <p:stCondLst>
                              <p:cond delay="13000"/>
                            </p:stCondLst>
                            <p:childTnLst>
                              <p:par>
                                <p:cTn id="51" presetID="1" presetClass="entr" presetSubtype="0" fill="hold" grpId="0" nodeType="afterEffect">
                                  <p:stCondLst>
                                    <p:cond delay="1000"/>
                                  </p:stCondLst>
                                  <p:childTnLst>
                                    <p:set>
                                      <p:cBhvr>
                                        <p:cTn id="52" dur="1" fill="hold">
                                          <p:stCondLst>
                                            <p:cond delay="0"/>
                                          </p:stCondLst>
                                        </p:cTn>
                                        <p:tgtEl>
                                          <p:spTgt spid="20"/>
                                        </p:tgtEl>
                                        <p:attrNameLst>
                                          <p:attrName>style.visibility</p:attrName>
                                        </p:attrNameLst>
                                      </p:cBhvr>
                                      <p:to>
                                        <p:strVal val="visible"/>
                                      </p:to>
                                    </p:set>
                                  </p:childTnLst>
                                </p:cTn>
                              </p:par>
                            </p:childTnLst>
                          </p:cTn>
                        </p:par>
                        <p:par>
                          <p:cTn id="53" fill="hold">
                            <p:stCondLst>
                              <p:cond delay="14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cTn>
                              </p:par>
                            </p:childTnLst>
                          </p:cTn>
                        </p:par>
                        <p:par>
                          <p:cTn id="59" fill="hold">
                            <p:stCondLst>
                              <p:cond delay="16000"/>
                            </p:stCondLst>
                            <p:childTnLst>
                              <p:par>
                                <p:cTn id="60" presetID="1" presetClass="entr" presetSubtype="0" fill="hold" grpId="0" nodeType="afterEffect">
                                  <p:stCondLst>
                                    <p:cond delay="1000"/>
                                  </p:stCondLst>
                                  <p:childTnLst>
                                    <p:set>
                                      <p:cBhvr>
                                        <p:cTn id="61" dur="1" fill="hold">
                                          <p:stCondLst>
                                            <p:cond delay="0"/>
                                          </p:stCondLst>
                                        </p:cTn>
                                        <p:tgtEl>
                                          <p:spTgt spid="34"/>
                                        </p:tgtEl>
                                        <p:attrNameLst>
                                          <p:attrName>style.visibility</p:attrName>
                                        </p:attrNameLst>
                                      </p:cBhvr>
                                      <p:to>
                                        <p:strVal val="visible"/>
                                      </p:to>
                                    </p:set>
                                  </p:childTnLst>
                                </p:cTn>
                              </p:par>
                            </p:childTnLst>
                          </p:cTn>
                        </p:par>
                        <p:par>
                          <p:cTn id="62" fill="hold">
                            <p:stCondLst>
                              <p:cond delay="17000"/>
                            </p:stCondLst>
                            <p:childTnLst>
                              <p:par>
                                <p:cTn id="63" presetID="1" presetClass="entr" presetSubtype="0" fill="hold" grpId="0" nodeType="afterEffect">
                                  <p:stCondLst>
                                    <p:cond delay="1000"/>
                                  </p:stCondLst>
                                  <p:childTnLst>
                                    <p:set>
                                      <p:cBhvr>
                                        <p:cTn id="64" dur="1" fill="hold">
                                          <p:stCondLst>
                                            <p:cond delay="0"/>
                                          </p:stCondLst>
                                        </p:cTn>
                                        <p:tgtEl>
                                          <p:spTgt spid="35"/>
                                        </p:tgtEl>
                                        <p:attrNameLst>
                                          <p:attrName>style.visibility</p:attrName>
                                        </p:attrNameLst>
                                      </p:cBhvr>
                                      <p:to>
                                        <p:strVal val="visible"/>
                                      </p:to>
                                    </p:set>
                                  </p:childTnLst>
                                </p:cTn>
                              </p:par>
                            </p:childTnLst>
                          </p:cTn>
                        </p:par>
                        <p:par>
                          <p:cTn id="65" fill="hold">
                            <p:stCondLst>
                              <p:cond delay="18000"/>
                            </p:stCondLst>
                            <p:childTnLst>
                              <p:par>
                                <p:cTn id="66" presetID="1" presetClass="entr" presetSubtype="0" fill="hold" grpId="0" nodeType="afterEffect">
                                  <p:stCondLst>
                                    <p:cond delay="1000"/>
                                  </p:stCondLst>
                                  <p:childTnLst>
                                    <p:set>
                                      <p:cBhvr>
                                        <p:cTn id="67" dur="1" fill="hold">
                                          <p:stCondLst>
                                            <p:cond delay="0"/>
                                          </p:stCondLst>
                                        </p:cTn>
                                        <p:tgtEl>
                                          <p:spTgt spid="36"/>
                                        </p:tgtEl>
                                        <p:attrNameLst>
                                          <p:attrName>style.visibility</p:attrName>
                                        </p:attrNameLst>
                                      </p:cBhvr>
                                      <p:to>
                                        <p:strVal val="visible"/>
                                      </p:to>
                                    </p:set>
                                  </p:childTnLst>
                                </p:cTn>
                              </p:par>
                            </p:childTnLst>
                          </p:cTn>
                        </p:par>
                        <p:par>
                          <p:cTn id="68" fill="hold">
                            <p:stCondLst>
                              <p:cond delay="19000"/>
                            </p:stCondLst>
                            <p:childTnLst>
                              <p:par>
                                <p:cTn id="69" presetID="1" presetClass="entr" presetSubtype="0" fill="hold" grpId="0" nodeType="afterEffect">
                                  <p:stCondLst>
                                    <p:cond delay="1000"/>
                                  </p:stCondLst>
                                  <p:childTnLst>
                                    <p:set>
                                      <p:cBhvr>
                                        <p:cTn id="70" dur="1" fill="hold">
                                          <p:stCondLst>
                                            <p:cond delay="0"/>
                                          </p:stCondLst>
                                        </p:cTn>
                                        <p:tgtEl>
                                          <p:spTgt spid="37"/>
                                        </p:tgtEl>
                                        <p:attrNameLst>
                                          <p:attrName>style.visibility</p:attrName>
                                        </p:attrNameLst>
                                      </p:cBhvr>
                                      <p:to>
                                        <p:strVal val="visible"/>
                                      </p:to>
                                    </p:set>
                                  </p:childTnLst>
                                </p:cTn>
                              </p:par>
                            </p:childTnLst>
                          </p:cTn>
                        </p:par>
                        <p:par>
                          <p:cTn id="71" fill="hold">
                            <p:stCondLst>
                              <p:cond delay="20000"/>
                            </p:stCondLst>
                            <p:childTnLst>
                              <p:par>
                                <p:cTn id="72" presetID="1" presetClass="entr" presetSubtype="0" fill="hold" grpId="0" nodeType="afterEffect">
                                  <p:stCondLst>
                                    <p:cond delay="1000"/>
                                  </p:stCondLst>
                                  <p:childTnLst>
                                    <p:set>
                                      <p:cBhvr>
                                        <p:cTn id="73" dur="1" fill="hold">
                                          <p:stCondLst>
                                            <p:cond delay="0"/>
                                          </p:stCondLst>
                                        </p:cTn>
                                        <p:tgtEl>
                                          <p:spTgt spid="38"/>
                                        </p:tgtEl>
                                        <p:attrNameLst>
                                          <p:attrName>style.visibility</p:attrName>
                                        </p:attrNameLst>
                                      </p:cBhvr>
                                      <p:to>
                                        <p:strVal val="visible"/>
                                      </p:to>
                                    </p:set>
                                  </p:childTnLst>
                                </p:cTn>
                              </p:par>
                            </p:childTnLst>
                          </p:cTn>
                        </p:par>
                        <p:par>
                          <p:cTn id="74" fill="hold">
                            <p:stCondLst>
                              <p:cond delay="21000"/>
                            </p:stCondLst>
                            <p:childTnLst>
                              <p:par>
                                <p:cTn id="75" presetID="1" presetClass="entr" presetSubtype="0" fill="hold" grpId="0" nodeType="afterEffect">
                                  <p:stCondLst>
                                    <p:cond delay="100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32"/>
                </p:tgtEl>
              </p:cMediaNode>
            </p:audio>
          </p:childTnLst>
        </p:cTn>
      </p:par>
    </p:tnLst>
    <p:bldLst>
      <p:bldP spid="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An answer, I think</a:t>
            </a:r>
          </a:p>
        </p:txBody>
      </p:sp>
      <p:pic>
        <p:nvPicPr>
          <p:cNvPr id="9" name="Picture 8">
            <a:extLst>
              <a:ext uri="{FF2B5EF4-FFF2-40B4-BE49-F238E27FC236}">
                <a16:creationId xmlns:a16="http://schemas.microsoft.com/office/drawing/2014/main" xmlns="" id="{5665D4A5-7E64-4D95-82B3-825F29AD2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03773"/>
            <a:ext cx="5658854" cy="2350430"/>
          </a:xfrm>
          <a:prstGeom prst="rect">
            <a:avLst/>
          </a:prstGeom>
        </p:spPr>
      </p:pic>
      <p:sp>
        <p:nvSpPr>
          <p:cNvPr id="12" name="Callout: Line 11">
            <a:extLst>
              <a:ext uri="{FF2B5EF4-FFF2-40B4-BE49-F238E27FC236}">
                <a16:creationId xmlns:a16="http://schemas.microsoft.com/office/drawing/2014/main" xmlns="" id="{C99A92FD-0B0D-4A24-BDED-FB13715E4D7E}"/>
              </a:ext>
            </a:extLst>
          </p:cNvPr>
          <p:cNvSpPr/>
          <p:nvPr/>
        </p:nvSpPr>
        <p:spPr>
          <a:xfrm>
            <a:off x="5658854" y="2151443"/>
            <a:ext cx="3331643" cy="712073"/>
          </a:xfrm>
          <a:prstGeom prst="borderCallout1">
            <a:avLst>
              <a:gd name="adj1" fmla="val 50152"/>
              <a:gd name="adj2" fmla="val 913"/>
              <a:gd name="adj3" fmla="val 179941"/>
              <a:gd name="adj4" fmla="val -14068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Animalia &gt; Chordata &gt; Aves </a:t>
            </a:r>
          </a:p>
        </p:txBody>
      </p:sp>
      <p:sp>
        <p:nvSpPr>
          <p:cNvPr id="14" name="Callout: Line 13">
            <a:extLst>
              <a:ext uri="{FF2B5EF4-FFF2-40B4-BE49-F238E27FC236}">
                <a16:creationId xmlns:a16="http://schemas.microsoft.com/office/drawing/2014/main" xmlns="" id="{6109D7DB-D189-4BC7-86F0-F37CB70FE905}"/>
              </a:ext>
            </a:extLst>
          </p:cNvPr>
          <p:cNvSpPr/>
          <p:nvPr/>
        </p:nvSpPr>
        <p:spPr>
          <a:xfrm>
            <a:off x="5658853" y="3072963"/>
            <a:ext cx="3331643" cy="712073"/>
          </a:xfrm>
          <a:prstGeom prst="borderCallout1">
            <a:avLst>
              <a:gd name="adj1" fmla="val 50152"/>
              <a:gd name="adj2" fmla="val 913"/>
              <a:gd name="adj3" fmla="val 68423"/>
              <a:gd name="adj4" fmla="val -120818"/>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Aves </a:t>
            </a:r>
          </a:p>
        </p:txBody>
      </p:sp>
      <p:sp>
        <p:nvSpPr>
          <p:cNvPr id="2" name="Rectangle 1">
            <a:extLst>
              <a:ext uri="{FF2B5EF4-FFF2-40B4-BE49-F238E27FC236}">
                <a16:creationId xmlns:a16="http://schemas.microsoft.com/office/drawing/2014/main" xmlns="" id="{2101A473-2200-48E5-AACD-4138FBF6B3B0}"/>
              </a:ext>
            </a:extLst>
          </p:cNvPr>
          <p:cNvSpPr/>
          <p:nvPr/>
        </p:nvSpPr>
        <p:spPr>
          <a:xfrm>
            <a:off x="880879" y="4499811"/>
            <a:ext cx="6963710" cy="12140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Identification=scientific name=</a:t>
            </a:r>
            <a:r>
              <a:rPr lang="en-US" dirty="0" err="1">
                <a:solidFill>
                  <a:schemeClr val="bg2">
                    <a:lumMod val="50000"/>
                  </a:schemeClr>
                </a:solidFill>
              </a:rPr>
              <a:t>dwc:scientificName</a:t>
            </a:r>
            <a:r>
              <a:rPr lang="en-US" dirty="0">
                <a:solidFill>
                  <a:schemeClr val="bg2">
                    <a:lumMod val="50000"/>
                  </a:schemeClr>
                </a:solidFill>
              </a:rPr>
              <a:t> “Aves”</a:t>
            </a:r>
          </a:p>
          <a:p>
            <a:pPr algn="ctr"/>
            <a:endParaRPr lang="en-US" dirty="0">
              <a:solidFill>
                <a:schemeClr val="bg2">
                  <a:lumMod val="50000"/>
                </a:schemeClr>
              </a:solidFill>
            </a:endParaRPr>
          </a:p>
          <a:p>
            <a:pPr algn="ctr"/>
            <a:r>
              <a:rPr lang="en-US" b="1" dirty="0">
                <a:solidFill>
                  <a:schemeClr val="bg2">
                    <a:lumMod val="50000"/>
                  </a:schemeClr>
                </a:solidFill>
              </a:rPr>
              <a:t>Taxon rank=</a:t>
            </a:r>
            <a:r>
              <a:rPr lang="en-US" b="1" dirty="0" err="1">
                <a:solidFill>
                  <a:schemeClr val="bg2">
                    <a:lumMod val="50000"/>
                  </a:schemeClr>
                </a:solidFill>
              </a:rPr>
              <a:t>dwc:taxonrank</a:t>
            </a:r>
            <a:r>
              <a:rPr lang="en-US" b="1" dirty="0">
                <a:solidFill>
                  <a:schemeClr val="bg2">
                    <a:lumMod val="50000"/>
                  </a:schemeClr>
                </a:solidFill>
              </a:rPr>
              <a:t> “class”</a:t>
            </a:r>
          </a:p>
        </p:txBody>
      </p:sp>
      <p:cxnSp>
        <p:nvCxnSpPr>
          <p:cNvPr id="5" name="Straight Connector 4">
            <a:extLst>
              <a:ext uri="{FF2B5EF4-FFF2-40B4-BE49-F238E27FC236}">
                <a16:creationId xmlns:a16="http://schemas.microsoft.com/office/drawing/2014/main" xmlns="" id="{DD42DC33-DE97-4630-B755-460BB330912D}"/>
              </a:ext>
            </a:extLst>
          </p:cNvPr>
          <p:cNvCxnSpPr>
            <a:cxnSpLocks/>
          </p:cNvCxnSpPr>
          <p:nvPr/>
        </p:nvCxnSpPr>
        <p:spPr>
          <a:xfrm flipV="1">
            <a:off x="6027821" y="3785036"/>
            <a:ext cx="1179095" cy="71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xmlns="" id="{AC1676CF-D2E2-4990-93E2-8B9986442E0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526547206"/>
      </p:ext>
    </p:extLst>
  </p:cSld>
  <p:clrMapOvr>
    <a:masterClrMapping/>
  </p:clrMapOvr>
  <mc:AlternateContent xmlns:mc="http://schemas.openxmlformats.org/markup-compatibility/2006" xmlns:p14="http://schemas.microsoft.com/office/powerpoint/2010/main">
    <mc:Choice Requires="p14">
      <p:transition spd="slow" p14:dur="2000" advTm="144500"/>
    </mc:Choice>
    <mc:Fallback xmlns="">
      <p:transition spd="slow" advTm="14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12" grpId="0" animBg="1"/>
      <p:bldP spid="1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59BF75C5-2378-45C2-A393-EAD50C2D7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 y="0"/>
            <a:ext cx="9163019" cy="6858000"/>
          </a:xfrm>
          <a:prstGeom prst="rect">
            <a:avLst/>
          </a:prstGeom>
        </p:spPr>
      </p:pic>
      <p:pic>
        <p:nvPicPr>
          <p:cNvPr id="2" name="Audio 1">
            <a:hlinkClick r:id="" action="ppaction://media"/>
            <a:extLst>
              <a:ext uri="{FF2B5EF4-FFF2-40B4-BE49-F238E27FC236}">
                <a16:creationId xmlns:a16="http://schemas.microsoft.com/office/drawing/2014/main" xmlns="" id="{70FDC5A0-C17F-4BA5-943E-DF666AD39B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3402955"/>
      </p:ext>
    </p:extLst>
  </p:cSld>
  <p:clrMapOvr>
    <a:masterClrMapping/>
  </p:clrMapOvr>
  <mc:AlternateContent xmlns:mc="http://schemas.openxmlformats.org/markup-compatibility/2006" xmlns:p14="http://schemas.microsoft.com/office/powerpoint/2010/main">
    <mc:Choice Requires="p14">
      <p:transition spd="slow" p14:dur="2000" advTm="5617"/>
    </mc:Choice>
    <mc:Fallback xmlns="">
      <p:transition spd="slow" advTm="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14000"/>
            <a:lum/>
          </a:blip>
          <a:srcRect/>
          <a:stretch>
            <a:fillRect t="-43000" b="-43000"/>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In My Backyard</a:t>
            </a:r>
          </a:p>
        </p:txBody>
      </p:sp>
      <p:sp>
        <p:nvSpPr>
          <p:cNvPr id="15" name="TextBox 14">
            <a:extLst>
              <a:ext uri="{FF2B5EF4-FFF2-40B4-BE49-F238E27FC236}">
                <a16:creationId xmlns:a16="http://schemas.microsoft.com/office/drawing/2014/main" xmlns="" id="{1D70453B-3E6B-4248-8E6D-EB28263FE0C4}"/>
              </a:ext>
            </a:extLst>
          </p:cNvPr>
          <p:cNvSpPr txBox="1"/>
          <p:nvPr/>
        </p:nvSpPr>
        <p:spPr>
          <a:xfrm>
            <a:off x="392312" y="1690898"/>
            <a:ext cx="8359373" cy="584775"/>
          </a:xfrm>
          <a:prstGeom prst="rect">
            <a:avLst/>
          </a:prstGeom>
          <a:noFill/>
        </p:spPr>
        <p:txBody>
          <a:bodyPr wrap="square" rtlCol="0">
            <a:spAutoFit/>
          </a:bodyPr>
          <a:lstStyle/>
          <a:p>
            <a:pPr algn="ctr"/>
            <a:r>
              <a:rPr lang="en-US" sz="3200" b="1" dirty="0"/>
              <a:t>We need more help at home!</a:t>
            </a:r>
          </a:p>
        </p:txBody>
      </p:sp>
      <p:sp>
        <p:nvSpPr>
          <p:cNvPr id="16" name="TextBox 15">
            <a:extLst>
              <a:ext uri="{FF2B5EF4-FFF2-40B4-BE49-F238E27FC236}">
                <a16:creationId xmlns:a16="http://schemas.microsoft.com/office/drawing/2014/main" xmlns="" id="{A16B9920-138F-4804-8184-341B1AB60ABA}"/>
              </a:ext>
            </a:extLst>
          </p:cNvPr>
          <p:cNvSpPr txBox="1"/>
          <p:nvPr/>
        </p:nvSpPr>
        <p:spPr>
          <a:xfrm>
            <a:off x="392312" y="2275673"/>
            <a:ext cx="8359373" cy="584775"/>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t>under-staffed and under-funded</a:t>
            </a:r>
          </a:p>
        </p:txBody>
      </p:sp>
      <p:sp>
        <p:nvSpPr>
          <p:cNvPr id="17" name="TextBox 16">
            <a:extLst>
              <a:ext uri="{FF2B5EF4-FFF2-40B4-BE49-F238E27FC236}">
                <a16:creationId xmlns:a16="http://schemas.microsoft.com/office/drawing/2014/main" xmlns="" id="{7D027681-9B78-4EF4-8E6C-929EF96A4F22}"/>
              </a:ext>
            </a:extLst>
          </p:cNvPr>
          <p:cNvSpPr txBox="1"/>
          <p:nvPr/>
        </p:nvSpPr>
        <p:spPr>
          <a:xfrm>
            <a:off x="392309" y="5014884"/>
            <a:ext cx="8359373" cy="1077218"/>
          </a:xfrm>
          <a:prstGeom prst="rect">
            <a:avLst/>
          </a:prstGeom>
          <a:noFill/>
        </p:spPr>
        <p:txBody>
          <a:bodyPr wrap="square" rtlCol="0">
            <a:spAutoFit/>
          </a:bodyPr>
          <a:lstStyle/>
          <a:p>
            <a:pPr marL="800100" lvl="1" indent="-342900">
              <a:buFont typeface="Arial" panose="020B0604020202020204" pitchFamily="34" charset="0"/>
              <a:buChar char="•"/>
            </a:pPr>
            <a:r>
              <a:rPr lang="en-US" sz="3200" dirty="0"/>
              <a:t> sustainability</a:t>
            </a:r>
          </a:p>
          <a:p>
            <a:pPr marL="914400" lvl="1" indent="-457200">
              <a:buFont typeface="Arial" panose="020B0604020202020204" pitchFamily="34" charset="0"/>
              <a:buChar char="•"/>
            </a:pPr>
            <a:endParaRPr lang="en-US" sz="3200" dirty="0"/>
          </a:p>
        </p:txBody>
      </p:sp>
      <p:sp>
        <p:nvSpPr>
          <p:cNvPr id="18" name="TextBox 17">
            <a:extLst>
              <a:ext uri="{FF2B5EF4-FFF2-40B4-BE49-F238E27FC236}">
                <a16:creationId xmlns:a16="http://schemas.microsoft.com/office/drawing/2014/main" xmlns="" id="{5F20A868-8BB8-4BF3-8E52-650ADEB3AFDC}"/>
              </a:ext>
            </a:extLst>
          </p:cNvPr>
          <p:cNvSpPr txBox="1"/>
          <p:nvPr/>
        </p:nvSpPr>
        <p:spPr>
          <a:xfrm>
            <a:off x="392309" y="2882240"/>
            <a:ext cx="8359373" cy="1077218"/>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t>lack of experience/knowledge on the tech end</a:t>
            </a:r>
          </a:p>
        </p:txBody>
      </p:sp>
      <p:sp>
        <p:nvSpPr>
          <p:cNvPr id="19" name="TextBox 18">
            <a:extLst>
              <a:ext uri="{FF2B5EF4-FFF2-40B4-BE49-F238E27FC236}">
                <a16:creationId xmlns:a16="http://schemas.microsoft.com/office/drawing/2014/main" xmlns="" id="{22213BBA-1636-48D8-BBE0-D36A81434F5A}"/>
              </a:ext>
            </a:extLst>
          </p:cNvPr>
          <p:cNvSpPr txBox="1"/>
          <p:nvPr/>
        </p:nvSpPr>
        <p:spPr>
          <a:xfrm>
            <a:off x="392309" y="3937666"/>
            <a:ext cx="8359373" cy="1261884"/>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t>assistance expressing the importance of the endeavor to administrators</a:t>
            </a:r>
          </a:p>
          <a:p>
            <a:pPr lvl="1"/>
            <a:endParaRPr lang="en-US" sz="1200" dirty="0"/>
          </a:p>
        </p:txBody>
      </p:sp>
      <p:pic>
        <p:nvPicPr>
          <p:cNvPr id="2" name="Audio 1">
            <a:hlinkClick r:id="" action="ppaction://media"/>
            <a:extLst>
              <a:ext uri="{FF2B5EF4-FFF2-40B4-BE49-F238E27FC236}">
                <a16:creationId xmlns:a16="http://schemas.microsoft.com/office/drawing/2014/main" xmlns="" id="{075865F1-D2CB-41FA-8C82-03E43BA29FE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649849709"/>
      </p:ext>
    </p:extLst>
  </p:cSld>
  <p:clrMapOvr>
    <a:masterClrMapping/>
  </p:clrMapOvr>
  <mc:AlternateContent xmlns:mc="http://schemas.openxmlformats.org/markup-compatibility/2006" xmlns:p14="http://schemas.microsoft.com/office/powerpoint/2010/main">
    <mc:Choice Requires="p14">
      <p:transition spd="slow" p14:dur="2000" advTm="342673"/>
    </mc:Choice>
    <mc:Fallback xmlns="">
      <p:transition spd="slow" advTm="34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0000"/>
            <a:lum/>
          </a:blip>
          <a:srcRect/>
          <a:stretch>
            <a:fillRect l="-7000" r="-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3AA8DB-6451-498B-8726-58AE272311F1}"/>
              </a:ext>
            </a:extLst>
          </p:cNvPr>
          <p:cNvSpPr txBox="1"/>
          <p:nvPr/>
        </p:nvSpPr>
        <p:spPr>
          <a:xfrm>
            <a:off x="308610" y="1748790"/>
            <a:ext cx="2351926" cy="369332"/>
          </a:xfrm>
          <a:prstGeom prst="rect">
            <a:avLst/>
          </a:prstGeom>
          <a:noFill/>
        </p:spPr>
        <p:txBody>
          <a:bodyPr wrap="none" rtlCol="0">
            <a:spAutoFit/>
          </a:bodyPr>
          <a:lstStyle/>
          <a:p>
            <a:r>
              <a:rPr lang="en-US" b="1" dirty="0"/>
              <a:t>Photos courtesy of:</a:t>
            </a:r>
          </a:p>
        </p:txBody>
      </p:sp>
      <p:sp>
        <p:nvSpPr>
          <p:cNvPr id="7" name="TextBox 6">
            <a:extLst>
              <a:ext uri="{FF2B5EF4-FFF2-40B4-BE49-F238E27FC236}">
                <a16:creationId xmlns:a16="http://schemas.microsoft.com/office/drawing/2014/main" xmlns="" id="{FEF615BB-778A-4A7A-B0A0-08D4E6F4582A}"/>
              </a:ext>
            </a:extLst>
          </p:cNvPr>
          <p:cNvSpPr txBox="1"/>
          <p:nvPr/>
        </p:nvSpPr>
        <p:spPr>
          <a:xfrm>
            <a:off x="2660536" y="1798082"/>
            <a:ext cx="3005951" cy="1200329"/>
          </a:xfrm>
          <a:prstGeom prst="rect">
            <a:avLst/>
          </a:prstGeom>
          <a:noFill/>
        </p:spPr>
        <p:txBody>
          <a:bodyPr wrap="none" rtlCol="0">
            <a:spAutoFit/>
          </a:bodyPr>
          <a:lstStyle/>
          <a:p>
            <a:r>
              <a:rPr lang="en-US" dirty="0"/>
              <a:t>Arctos</a:t>
            </a:r>
          </a:p>
          <a:p>
            <a:r>
              <a:rPr lang="en-US" dirty="0"/>
              <a:t>Arthur H. Harris</a:t>
            </a:r>
          </a:p>
          <a:p>
            <a:r>
              <a:rPr lang="en-US" dirty="0"/>
              <a:t>Museum of Obsolete Media</a:t>
            </a:r>
          </a:p>
          <a:p>
            <a:r>
              <a:rPr lang="en-US" dirty="0"/>
              <a:t>Wikimedia Commons</a:t>
            </a:r>
          </a:p>
        </p:txBody>
      </p:sp>
      <p:sp>
        <p:nvSpPr>
          <p:cNvPr id="4" name="TextBox 3">
            <a:extLst>
              <a:ext uri="{FF2B5EF4-FFF2-40B4-BE49-F238E27FC236}">
                <a16:creationId xmlns:a16="http://schemas.microsoft.com/office/drawing/2014/main" xmlns="" id="{5E56996D-ED55-4C1C-B3F6-D5729BE1E2BA}"/>
              </a:ext>
            </a:extLst>
          </p:cNvPr>
          <p:cNvSpPr txBox="1"/>
          <p:nvPr/>
        </p:nvSpPr>
        <p:spPr>
          <a:xfrm>
            <a:off x="308610" y="3170218"/>
            <a:ext cx="8515350" cy="3139321"/>
          </a:xfrm>
          <a:prstGeom prst="rect">
            <a:avLst/>
          </a:prstGeom>
          <a:noFill/>
        </p:spPr>
        <p:txBody>
          <a:bodyPr wrap="square" rtlCol="0">
            <a:spAutoFit/>
          </a:bodyPr>
          <a:lstStyle/>
          <a:p>
            <a:r>
              <a:rPr lang="en-US" b="1" dirty="0"/>
              <a:t>All opinions expressed are my own. I would like to thank</a:t>
            </a:r>
          </a:p>
          <a:p>
            <a:endParaRPr lang="en-US" dirty="0"/>
          </a:p>
          <a:p>
            <a:pPr lvl="1"/>
            <a:r>
              <a:rPr lang="en-US" dirty="0"/>
              <a:t>Everyone in the </a:t>
            </a:r>
            <a:r>
              <a:rPr lang="en-US" b="1" dirty="0"/>
              <a:t>Arctos Working Group </a:t>
            </a:r>
            <a:r>
              <a:rPr lang="en-US" dirty="0"/>
              <a:t>for putting up with my multiple requests and issues on the Arctos GitHub. You all make my life so much richer!</a:t>
            </a:r>
          </a:p>
          <a:p>
            <a:endParaRPr lang="en-US" dirty="0"/>
          </a:p>
          <a:p>
            <a:pPr lvl="1"/>
            <a:r>
              <a:rPr lang="en-US" b="1" dirty="0"/>
              <a:t>Dr. Art Harris </a:t>
            </a:r>
            <a:r>
              <a:rPr lang="en-US" dirty="0"/>
              <a:t>for being my </a:t>
            </a:r>
            <a:r>
              <a:rPr lang="en-US" dirty="0" err="1"/>
              <a:t>iDigBio</a:t>
            </a:r>
            <a:r>
              <a:rPr lang="en-US" dirty="0"/>
              <a:t> data quality flag guinea pig and partner in biological data crime.</a:t>
            </a:r>
          </a:p>
          <a:p>
            <a:endParaRPr lang="en-US" dirty="0"/>
          </a:p>
          <a:p>
            <a:pPr lvl="1"/>
            <a:r>
              <a:rPr lang="en-US" b="1" dirty="0"/>
              <a:t>Deb Paul</a:t>
            </a:r>
            <a:r>
              <a:rPr lang="en-US" dirty="0"/>
              <a:t> for taking my questions seriously and making an honest attempt to answer them even while traveling.</a:t>
            </a:r>
          </a:p>
        </p:txBody>
      </p:sp>
      <p:sp>
        <p:nvSpPr>
          <p:cNvPr id="5" name="Content Placeholder 2">
            <a:extLst>
              <a:ext uri="{FF2B5EF4-FFF2-40B4-BE49-F238E27FC236}">
                <a16:creationId xmlns:a16="http://schemas.microsoft.com/office/drawing/2014/main" xmlns="" id="{C1999C84-C57D-44F9-BDAF-D4AA26964B6E}"/>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Thank You!</a:t>
            </a:r>
          </a:p>
        </p:txBody>
      </p:sp>
      <p:pic>
        <p:nvPicPr>
          <p:cNvPr id="6" name="Picture 2">
            <a:extLst>
              <a:ext uri="{FF2B5EF4-FFF2-40B4-BE49-F238E27FC236}">
                <a16:creationId xmlns:a16="http://schemas.microsoft.com/office/drawing/2014/main" xmlns="" id="{71B16AA8-75A3-4821-A96D-B7EAFD4928D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0B136D66-BD09-4F13-A0EA-3276129B89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31181804"/>
      </p:ext>
    </p:extLst>
  </p:cSld>
  <p:clrMapOvr>
    <a:masterClrMapping/>
  </p:clrMapOvr>
  <mc:AlternateContent xmlns:mc="http://schemas.openxmlformats.org/markup-compatibility/2006" xmlns:p14="http://schemas.microsoft.com/office/powerpoint/2010/main">
    <mc:Choice Requires="p14">
      <p:transition spd="slow" p14:dur="2000" advTm="32621"/>
    </mc:Choice>
    <mc:Fallback xmlns="">
      <p:transition spd="slow" advTm="3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l="-4000" r="-4000"/>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type="body" sz="half" idx="2"/>
          </p:nvPr>
        </p:nvSpPr>
        <p:spPr>
          <a:xfrm>
            <a:off x="0" y="438825"/>
            <a:ext cx="9143999" cy="1164948"/>
          </a:xfrm>
          <a:solidFill>
            <a:srgbClr val="98D36D"/>
          </a:solidFill>
        </p:spPr>
        <p:txBody>
          <a:bodyPr anchor="ctr" anchorCtr="1"/>
          <a:lstStyle/>
          <a:p>
            <a:pPr algn="ctr">
              <a:spcBef>
                <a:spcPts val="0"/>
              </a:spcBef>
            </a:pPr>
            <a:r>
              <a:rPr lang="en-US" sz="3600" b="1" dirty="0">
                <a:solidFill>
                  <a:schemeClr val="bg2">
                    <a:lumMod val="75000"/>
                  </a:schemeClr>
                </a:solidFill>
                <a:latin typeface="+mj-lt"/>
              </a:rPr>
              <a:t>What do biodiversity collection managers do all day?</a:t>
            </a:r>
            <a:endParaRPr lang="en-US" sz="3000" dirty="0">
              <a:latin typeface="+mn-lt"/>
            </a:endParaRPr>
          </a:p>
        </p:txBody>
      </p:sp>
      <p:sp>
        <p:nvSpPr>
          <p:cNvPr id="3" name="Hexagon 2">
            <a:extLst>
              <a:ext uri="{FF2B5EF4-FFF2-40B4-BE49-F238E27FC236}">
                <a16:creationId xmlns:a16="http://schemas.microsoft.com/office/drawing/2014/main" xmlns="" id="{158A7D5A-99F5-443B-B1C9-81971EA590A3}"/>
              </a:ext>
            </a:extLst>
          </p:cNvPr>
          <p:cNvSpPr>
            <a:spLocks noChangeAspect="1"/>
          </p:cNvSpPr>
          <p:nvPr/>
        </p:nvSpPr>
        <p:spPr>
          <a:xfrm>
            <a:off x="6968492" y="1905538"/>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NAGOYA</a:t>
            </a:r>
          </a:p>
        </p:txBody>
      </p:sp>
      <p:sp>
        <p:nvSpPr>
          <p:cNvPr id="16" name="Hexagon 15">
            <a:extLst>
              <a:ext uri="{FF2B5EF4-FFF2-40B4-BE49-F238E27FC236}">
                <a16:creationId xmlns:a16="http://schemas.microsoft.com/office/drawing/2014/main" xmlns="" id="{158EC3B0-F522-4097-8EB2-54E6503378B0}"/>
              </a:ext>
            </a:extLst>
          </p:cNvPr>
          <p:cNvSpPr>
            <a:spLocks noChangeAspect="1"/>
          </p:cNvSpPr>
          <p:nvPr/>
        </p:nvSpPr>
        <p:spPr>
          <a:xfrm>
            <a:off x="6978020" y="3429000"/>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IATA</a:t>
            </a:r>
          </a:p>
        </p:txBody>
      </p:sp>
      <p:sp>
        <p:nvSpPr>
          <p:cNvPr id="17" name="Hexagon 16">
            <a:extLst>
              <a:ext uri="{FF2B5EF4-FFF2-40B4-BE49-F238E27FC236}">
                <a16:creationId xmlns:a16="http://schemas.microsoft.com/office/drawing/2014/main" xmlns="" id="{4F41D07B-CCAF-4E30-84D2-C633168D0754}"/>
              </a:ext>
            </a:extLst>
          </p:cNvPr>
          <p:cNvSpPr>
            <a:spLocks noChangeAspect="1"/>
          </p:cNvSpPr>
          <p:nvPr/>
        </p:nvSpPr>
        <p:spPr>
          <a:xfrm>
            <a:off x="5575944" y="4181469"/>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OSHA</a:t>
            </a:r>
          </a:p>
        </p:txBody>
      </p:sp>
      <p:sp>
        <p:nvSpPr>
          <p:cNvPr id="18" name="Hexagon 17">
            <a:extLst>
              <a:ext uri="{FF2B5EF4-FFF2-40B4-BE49-F238E27FC236}">
                <a16:creationId xmlns:a16="http://schemas.microsoft.com/office/drawing/2014/main" xmlns="" id="{660A4CEC-4D7F-4406-9443-16A7C5B2579A}"/>
              </a:ext>
            </a:extLst>
          </p:cNvPr>
          <p:cNvSpPr>
            <a:spLocks noChangeAspect="1"/>
          </p:cNvSpPr>
          <p:nvPr/>
        </p:nvSpPr>
        <p:spPr>
          <a:xfrm>
            <a:off x="4168140" y="3429000"/>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HAZMAT</a:t>
            </a:r>
          </a:p>
        </p:txBody>
      </p:sp>
      <p:sp>
        <p:nvSpPr>
          <p:cNvPr id="19" name="Hexagon 18">
            <a:extLst>
              <a:ext uri="{FF2B5EF4-FFF2-40B4-BE49-F238E27FC236}">
                <a16:creationId xmlns:a16="http://schemas.microsoft.com/office/drawing/2014/main" xmlns="" id="{AD48FC0A-C12F-4023-9D47-C570D18E917D}"/>
              </a:ext>
            </a:extLst>
          </p:cNvPr>
          <p:cNvSpPr>
            <a:spLocks noChangeAspect="1"/>
          </p:cNvSpPr>
          <p:nvPr/>
        </p:nvSpPr>
        <p:spPr>
          <a:xfrm>
            <a:off x="2800350" y="4197569"/>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Darwin Core</a:t>
            </a:r>
          </a:p>
        </p:txBody>
      </p:sp>
      <p:sp>
        <p:nvSpPr>
          <p:cNvPr id="20" name="Hexagon 19">
            <a:extLst>
              <a:ext uri="{FF2B5EF4-FFF2-40B4-BE49-F238E27FC236}">
                <a16:creationId xmlns:a16="http://schemas.microsoft.com/office/drawing/2014/main" xmlns="" id="{D2144217-496C-493B-8FF1-B97A9CC05F21}"/>
              </a:ext>
            </a:extLst>
          </p:cNvPr>
          <p:cNvSpPr>
            <a:spLocks noChangeAspect="1"/>
          </p:cNvSpPr>
          <p:nvPr/>
        </p:nvSpPr>
        <p:spPr>
          <a:xfrm>
            <a:off x="4177668" y="4966138"/>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Social Media</a:t>
            </a:r>
          </a:p>
        </p:txBody>
      </p:sp>
      <p:sp>
        <p:nvSpPr>
          <p:cNvPr id="21" name="Hexagon 20">
            <a:extLst>
              <a:ext uri="{FF2B5EF4-FFF2-40B4-BE49-F238E27FC236}">
                <a16:creationId xmlns:a16="http://schemas.microsoft.com/office/drawing/2014/main" xmlns="" id="{8EC0A111-0464-4077-8BDC-AC80298FBA42}"/>
              </a:ext>
            </a:extLst>
          </p:cNvPr>
          <p:cNvSpPr>
            <a:spLocks noChangeAspect="1"/>
          </p:cNvSpPr>
          <p:nvPr/>
        </p:nvSpPr>
        <p:spPr>
          <a:xfrm>
            <a:off x="6978020" y="4966138"/>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Teach</a:t>
            </a:r>
          </a:p>
        </p:txBody>
      </p:sp>
      <p:sp>
        <p:nvSpPr>
          <p:cNvPr id="22" name="Hexagon 21">
            <a:extLst>
              <a:ext uri="{FF2B5EF4-FFF2-40B4-BE49-F238E27FC236}">
                <a16:creationId xmlns:a16="http://schemas.microsoft.com/office/drawing/2014/main" xmlns="" id="{1C80AE62-0979-452D-BC8F-C9E6AD6BF9E7}"/>
              </a:ext>
            </a:extLst>
          </p:cNvPr>
          <p:cNvSpPr>
            <a:spLocks noChangeAspect="1"/>
          </p:cNvSpPr>
          <p:nvPr/>
        </p:nvSpPr>
        <p:spPr>
          <a:xfrm>
            <a:off x="1432560" y="4966138"/>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Train</a:t>
            </a:r>
          </a:p>
        </p:txBody>
      </p:sp>
      <p:sp>
        <p:nvSpPr>
          <p:cNvPr id="23" name="Hexagon 22">
            <a:extLst>
              <a:ext uri="{FF2B5EF4-FFF2-40B4-BE49-F238E27FC236}">
                <a16:creationId xmlns:a16="http://schemas.microsoft.com/office/drawing/2014/main" xmlns="" id="{9C871E8E-6EF9-438D-BB4A-DF890D73FB58}"/>
              </a:ext>
            </a:extLst>
          </p:cNvPr>
          <p:cNvSpPr>
            <a:spLocks noChangeAspect="1"/>
          </p:cNvSpPr>
          <p:nvPr/>
        </p:nvSpPr>
        <p:spPr>
          <a:xfrm>
            <a:off x="41910" y="4197569"/>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Tour</a:t>
            </a:r>
          </a:p>
        </p:txBody>
      </p:sp>
      <p:sp>
        <p:nvSpPr>
          <p:cNvPr id="24" name="Hexagon 23">
            <a:extLst>
              <a:ext uri="{FF2B5EF4-FFF2-40B4-BE49-F238E27FC236}">
                <a16:creationId xmlns:a16="http://schemas.microsoft.com/office/drawing/2014/main" xmlns="" id="{14FFE806-6BAF-457F-B678-F0FDE648F6CE}"/>
              </a:ext>
            </a:extLst>
          </p:cNvPr>
          <p:cNvSpPr>
            <a:spLocks noChangeAspect="1"/>
          </p:cNvSpPr>
          <p:nvPr/>
        </p:nvSpPr>
        <p:spPr>
          <a:xfrm>
            <a:off x="70485" y="2660431"/>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Budget</a:t>
            </a:r>
          </a:p>
        </p:txBody>
      </p:sp>
      <p:sp>
        <p:nvSpPr>
          <p:cNvPr id="25" name="Hexagon 24">
            <a:extLst>
              <a:ext uri="{FF2B5EF4-FFF2-40B4-BE49-F238E27FC236}">
                <a16:creationId xmlns:a16="http://schemas.microsoft.com/office/drawing/2014/main" xmlns="" id="{AE3E1BBB-38EF-4A25-A437-1D4114B3BFE4}"/>
              </a:ext>
            </a:extLst>
          </p:cNvPr>
          <p:cNvSpPr>
            <a:spLocks noChangeAspect="1"/>
          </p:cNvSpPr>
          <p:nvPr/>
        </p:nvSpPr>
        <p:spPr>
          <a:xfrm>
            <a:off x="1432560" y="3429000"/>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Volunteer Manage-</a:t>
            </a:r>
            <a:r>
              <a:rPr lang="en-US" b="1" dirty="0" err="1">
                <a:solidFill>
                  <a:schemeClr val="bg2">
                    <a:lumMod val="75000"/>
                  </a:schemeClr>
                </a:solidFill>
              </a:rPr>
              <a:t>ment</a:t>
            </a:r>
            <a:endParaRPr lang="en-US" b="1" dirty="0">
              <a:solidFill>
                <a:schemeClr val="bg2">
                  <a:lumMod val="75000"/>
                </a:schemeClr>
              </a:solidFill>
            </a:endParaRPr>
          </a:p>
        </p:txBody>
      </p:sp>
      <p:sp>
        <p:nvSpPr>
          <p:cNvPr id="26" name="Hexagon 25">
            <a:extLst>
              <a:ext uri="{FF2B5EF4-FFF2-40B4-BE49-F238E27FC236}">
                <a16:creationId xmlns:a16="http://schemas.microsoft.com/office/drawing/2014/main" xmlns="" id="{8A667166-5C83-4251-9132-6BC961292F4C}"/>
              </a:ext>
            </a:extLst>
          </p:cNvPr>
          <p:cNvSpPr>
            <a:spLocks noChangeAspect="1"/>
          </p:cNvSpPr>
          <p:nvPr/>
        </p:nvSpPr>
        <p:spPr>
          <a:xfrm>
            <a:off x="2788919" y="2660431"/>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Research</a:t>
            </a:r>
          </a:p>
        </p:txBody>
      </p:sp>
      <p:sp>
        <p:nvSpPr>
          <p:cNvPr id="27" name="Hexagon 26">
            <a:extLst>
              <a:ext uri="{FF2B5EF4-FFF2-40B4-BE49-F238E27FC236}">
                <a16:creationId xmlns:a16="http://schemas.microsoft.com/office/drawing/2014/main" xmlns="" id="{6E06B283-B81E-400E-BA10-918A3DC598ED}"/>
              </a:ext>
            </a:extLst>
          </p:cNvPr>
          <p:cNvSpPr>
            <a:spLocks noChangeAspect="1"/>
          </p:cNvSpPr>
          <p:nvPr/>
        </p:nvSpPr>
        <p:spPr>
          <a:xfrm>
            <a:off x="4185286" y="1924062"/>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Loan</a:t>
            </a:r>
          </a:p>
        </p:txBody>
      </p:sp>
      <p:sp>
        <p:nvSpPr>
          <p:cNvPr id="28" name="Hexagon 27">
            <a:extLst>
              <a:ext uri="{FF2B5EF4-FFF2-40B4-BE49-F238E27FC236}">
                <a16:creationId xmlns:a16="http://schemas.microsoft.com/office/drawing/2014/main" xmlns="" id="{2F28401D-4DB2-42FF-B1B6-8DBCD9357AFC}"/>
              </a:ext>
            </a:extLst>
          </p:cNvPr>
          <p:cNvSpPr>
            <a:spLocks noChangeAspect="1"/>
          </p:cNvSpPr>
          <p:nvPr/>
        </p:nvSpPr>
        <p:spPr>
          <a:xfrm>
            <a:off x="5581653" y="2692631"/>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Prepare</a:t>
            </a:r>
          </a:p>
        </p:txBody>
      </p:sp>
      <p:sp>
        <p:nvSpPr>
          <p:cNvPr id="29" name="Hexagon 28">
            <a:extLst>
              <a:ext uri="{FF2B5EF4-FFF2-40B4-BE49-F238E27FC236}">
                <a16:creationId xmlns:a16="http://schemas.microsoft.com/office/drawing/2014/main" xmlns="" id="{F6396433-E15E-4E6C-9A93-E10E50BE345B}"/>
              </a:ext>
            </a:extLst>
          </p:cNvPr>
          <p:cNvSpPr>
            <a:spLocks noChangeAspect="1"/>
          </p:cNvSpPr>
          <p:nvPr/>
        </p:nvSpPr>
        <p:spPr>
          <a:xfrm>
            <a:off x="1402080" y="1891862"/>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Apply for grants</a:t>
            </a:r>
          </a:p>
        </p:txBody>
      </p:sp>
      <p:sp>
        <p:nvSpPr>
          <p:cNvPr id="30" name="Hexagon 29">
            <a:extLst>
              <a:ext uri="{FF2B5EF4-FFF2-40B4-BE49-F238E27FC236}">
                <a16:creationId xmlns:a16="http://schemas.microsoft.com/office/drawing/2014/main" xmlns="" id="{083DEBB5-866B-4652-8E92-028BC3F33896}"/>
              </a:ext>
            </a:extLst>
          </p:cNvPr>
          <p:cNvSpPr>
            <a:spLocks noChangeAspect="1"/>
          </p:cNvSpPr>
          <p:nvPr/>
        </p:nvSpPr>
        <p:spPr>
          <a:xfrm>
            <a:off x="2800350" y="5734707"/>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Present</a:t>
            </a:r>
          </a:p>
        </p:txBody>
      </p:sp>
      <p:sp>
        <p:nvSpPr>
          <p:cNvPr id="31" name="Hexagon 30">
            <a:extLst>
              <a:ext uri="{FF2B5EF4-FFF2-40B4-BE49-F238E27FC236}">
                <a16:creationId xmlns:a16="http://schemas.microsoft.com/office/drawing/2014/main" xmlns="" id="{808585D0-A09E-42ED-9772-ED4B70C105B1}"/>
              </a:ext>
            </a:extLst>
          </p:cNvPr>
          <p:cNvSpPr>
            <a:spLocks noChangeAspect="1"/>
          </p:cNvSpPr>
          <p:nvPr/>
        </p:nvSpPr>
        <p:spPr>
          <a:xfrm>
            <a:off x="5575944" y="5718607"/>
            <a:ext cx="1783080" cy="1537138"/>
          </a:xfrm>
          <a:prstGeom prst="hexagon">
            <a:avLst/>
          </a:prstGeom>
          <a:solidFill>
            <a:srgbClr val="98D36D"/>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a:solidFill>
                  <a:schemeClr val="bg2">
                    <a:lumMod val="75000"/>
                  </a:schemeClr>
                </a:solidFill>
              </a:rPr>
              <a:t>Publish</a:t>
            </a:r>
          </a:p>
        </p:txBody>
      </p:sp>
      <p:sp>
        <p:nvSpPr>
          <p:cNvPr id="33" name="Hexagon 32">
            <a:extLst>
              <a:ext uri="{FF2B5EF4-FFF2-40B4-BE49-F238E27FC236}">
                <a16:creationId xmlns:a16="http://schemas.microsoft.com/office/drawing/2014/main" xmlns="" id="{01C1D160-E9A8-4935-AF1D-895D6E82F56D}"/>
              </a:ext>
            </a:extLst>
          </p:cNvPr>
          <p:cNvSpPr>
            <a:spLocks noChangeAspect="1"/>
          </p:cNvSpPr>
          <p:nvPr/>
        </p:nvSpPr>
        <p:spPr>
          <a:xfrm>
            <a:off x="3" y="1576507"/>
            <a:ext cx="9143997" cy="5281491"/>
          </a:xfrm>
          <a:prstGeom prst="hexagon">
            <a:avLst>
              <a:gd name="adj" fmla="val 0"/>
              <a:gd name="vf" fmla="val 115470"/>
            </a:avLst>
          </a:prstGeom>
          <a:solidFill>
            <a:srgbClr val="FF0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5400" b="1" dirty="0">
                <a:solidFill>
                  <a:schemeClr val="bg2">
                    <a:lumMod val="75000"/>
                  </a:schemeClr>
                </a:solidFill>
              </a:rPr>
              <a:t>DIGITIZE AND MANAGE DATA</a:t>
            </a:r>
          </a:p>
        </p:txBody>
      </p:sp>
      <p:pic>
        <p:nvPicPr>
          <p:cNvPr id="10" name="Picture 2">
            <a:extLst>
              <a:ext uri="{FF2B5EF4-FFF2-40B4-BE49-F238E27FC236}">
                <a16:creationId xmlns:a16="http://schemas.microsoft.com/office/drawing/2014/main" xmlns="" id="{8419F62E-327C-40A4-85DF-4B3B3F08938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xmlns="" id="{8EC7D563-C5A8-4B60-97F5-CEA7AA36EB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88240196"/>
      </p:ext>
    </p:extLst>
  </p:cSld>
  <p:clrMapOvr>
    <a:masterClrMapping/>
  </p:clrMapOvr>
  <mc:AlternateContent xmlns:mc="http://schemas.openxmlformats.org/markup-compatibility/2006" xmlns:p14="http://schemas.microsoft.com/office/powerpoint/2010/main">
    <mc:Choice Requires="p14">
      <p:transition spd="slow" p14:dur="2000" advTm="8961"/>
    </mc:Choice>
    <mc:Fallback xmlns="">
      <p:transition spd="slow" advTm="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03A018B-99DA-42BA-B4FE-EDFBD54510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6311" y="3017520"/>
            <a:ext cx="2462581" cy="1848088"/>
          </a:xfrm>
          <a:prstGeom prst="rect">
            <a:avLst/>
          </a:prstGeom>
        </p:spPr>
      </p:pic>
      <p:pic>
        <p:nvPicPr>
          <p:cNvPr id="8" name="Picture 2">
            <a:extLst>
              <a:ext uri="{FF2B5EF4-FFF2-40B4-BE49-F238E27FC236}">
                <a16:creationId xmlns:a16="http://schemas.microsoft.com/office/drawing/2014/main" xmlns="" id="{33F71A40-EB8C-4B22-ABDB-F5823B7B89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xmlns="" id="{8A7FD7B8-6A36-49EB-8B21-834C7BFD2B36}"/>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Stuff happens when you digitize…</a:t>
            </a:r>
          </a:p>
        </p:txBody>
      </p:sp>
      <p:pic>
        <p:nvPicPr>
          <p:cNvPr id="3" name="Picture 2">
            <a:extLst>
              <a:ext uri="{FF2B5EF4-FFF2-40B4-BE49-F238E27FC236}">
                <a16:creationId xmlns:a16="http://schemas.microsoft.com/office/drawing/2014/main" xmlns="" id="{879E59F8-FEC8-4461-B345-C4707DE4D7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390" y="1508760"/>
            <a:ext cx="2155208" cy="3017520"/>
          </a:xfrm>
          <a:prstGeom prst="rect">
            <a:avLst/>
          </a:prstGeom>
        </p:spPr>
      </p:pic>
      <p:pic>
        <p:nvPicPr>
          <p:cNvPr id="7" name="Picture 6">
            <a:extLst>
              <a:ext uri="{FF2B5EF4-FFF2-40B4-BE49-F238E27FC236}">
                <a16:creationId xmlns:a16="http://schemas.microsoft.com/office/drawing/2014/main" xmlns="" id="{BD58B379-FDA2-4AD7-8845-C7A8B3915E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159" y="1386603"/>
            <a:ext cx="2463657" cy="1848087"/>
          </a:xfrm>
          <a:prstGeom prst="rect">
            <a:avLst/>
          </a:prstGeom>
        </p:spPr>
      </p:pic>
      <p:pic>
        <p:nvPicPr>
          <p:cNvPr id="13" name="Picture 12">
            <a:extLst>
              <a:ext uri="{FF2B5EF4-FFF2-40B4-BE49-F238E27FC236}">
                <a16:creationId xmlns:a16="http://schemas.microsoft.com/office/drawing/2014/main" xmlns="" id="{35409DA3-AE2A-4C7F-8D13-675E057384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2850" y="1720215"/>
            <a:ext cx="3162300" cy="1447800"/>
          </a:xfrm>
          <a:prstGeom prst="rect">
            <a:avLst/>
          </a:prstGeom>
        </p:spPr>
      </p:pic>
      <p:pic>
        <p:nvPicPr>
          <p:cNvPr id="19" name="Picture 18">
            <a:extLst>
              <a:ext uri="{FF2B5EF4-FFF2-40B4-BE49-F238E27FC236}">
                <a16:creationId xmlns:a16="http://schemas.microsoft.com/office/drawing/2014/main" xmlns="" id="{29D300D5-349A-42CA-90F8-0FE12BC940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6864" y="1508760"/>
            <a:ext cx="2045970" cy="2045970"/>
          </a:xfrm>
          <a:prstGeom prst="rect">
            <a:avLst/>
          </a:prstGeom>
        </p:spPr>
      </p:pic>
      <p:pic>
        <p:nvPicPr>
          <p:cNvPr id="15" name="Picture 14">
            <a:extLst>
              <a:ext uri="{FF2B5EF4-FFF2-40B4-BE49-F238E27FC236}">
                <a16:creationId xmlns:a16="http://schemas.microsoft.com/office/drawing/2014/main" xmlns="" id="{AB7F075B-0279-4F9A-9F4E-E82EA8CF3C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6350" y="3387602"/>
            <a:ext cx="1880689" cy="1777839"/>
          </a:xfrm>
          <a:prstGeom prst="rect">
            <a:avLst/>
          </a:prstGeom>
        </p:spPr>
      </p:pic>
      <p:pic>
        <p:nvPicPr>
          <p:cNvPr id="4" name="Picture 3">
            <a:extLst>
              <a:ext uri="{FF2B5EF4-FFF2-40B4-BE49-F238E27FC236}">
                <a16:creationId xmlns:a16="http://schemas.microsoft.com/office/drawing/2014/main" xmlns="" id="{7098CF41-57D4-4F9E-BE02-38EE7663B8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92728" y="5077066"/>
            <a:ext cx="2497455" cy="1664970"/>
          </a:xfrm>
          <a:prstGeom prst="rect">
            <a:avLst/>
          </a:prstGeom>
        </p:spPr>
      </p:pic>
      <p:sp>
        <p:nvSpPr>
          <p:cNvPr id="17" name="Cloud 16">
            <a:extLst>
              <a:ext uri="{FF2B5EF4-FFF2-40B4-BE49-F238E27FC236}">
                <a16:creationId xmlns:a16="http://schemas.microsoft.com/office/drawing/2014/main" xmlns="" id="{32F5F801-DA72-4A50-8D76-8B43C8C477B8}"/>
              </a:ext>
            </a:extLst>
          </p:cNvPr>
          <p:cNvSpPr/>
          <p:nvPr/>
        </p:nvSpPr>
        <p:spPr>
          <a:xfrm>
            <a:off x="2936421" y="5272288"/>
            <a:ext cx="3143250" cy="1469748"/>
          </a:xfrm>
          <a:prstGeom prst="cloud">
            <a:avLst/>
          </a:prstGeom>
          <a:solidFill>
            <a:srgbClr val="00B0F0"/>
          </a:solidFill>
          <a:ln>
            <a:solidFill>
              <a:schemeClr val="accent1">
                <a:shade val="5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Cloud Computing</a:t>
            </a:r>
          </a:p>
        </p:txBody>
      </p:sp>
      <p:sp>
        <p:nvSpPr>
          <p:cNvPr id="18" name="TextBox 17">
            <a:extLst>
              <a:ext uri="{FF2B5EF4-FFF2-40B4-BE49-F238E27FC236}">
                <a16:creationId xmlns:a16="http://schemas.microsoft.com/office/drawing/2014/main" xmlns="" id="{1DFF0214-8471-44AF-A4C5-06797C23C1A6}"/>
              </a:ext>
            </a:extLst>
          </p:cNvPr>
          <p:cNvSpPr txBox="1"/>
          <p:nvPr/>
        </p:nvSpPr>
        <p:spPr>
          <a:xfrm>
            <a:off x="4571999" y="1405615"/>
            <a:ext cx="1980029" cy="707886"/>
          </a:xfrm>
          <a:prstGeom prst="rect">
            <a:avLst/>
          </a:prstGeom>
          <a:noFill/>
        </p:spPr>
        <p:txBody>
          <a:bodyPr wrap="none" rtlCol="0">
            <a:spAutoFit/>
          </a:bodyPr>
          <a:lstStyle/>
          <a:p>
            <a:r>
              <a:rPr lang="en-US" sz="4000" dirty="0">
                <a:solidFill>
                  <a:srgbClr val="FF0000"/>
                </a:solidFill>
              </a:rPr>
              <a:t>COBOL</a:t>
            </a:r>
          </a:p>
        </p:txBody>
      </p:sp>
      <p:sp>
        <p:nvSpPr>
          <p:cNvPr id="20" name="TextBox 19">
            <a:extLst>
              <a:ext uri="{FF2B5EF4-FFF2-40B4-BE49-F238E27FC236}">
                <a16:creationId xmlns:a16="http://schemas.microsoft.com/office/drawing/2014/main" xmlns="" id="{D3329041-8F3C-4731-9786-48F9090F45E6}"/>
              </a:ext>
            </a:extLst>
          </p:cNvPr>
          <p:cNvSpPr txBox="1"/>
          <p:nvPr/>
        </p:nvSpPr>
        <p:spPr>
          <a:xfrm>
            <a:off x="4508892" y="2828722"/>
            <a:ext cx="1835759" cy="707886"/>
          </a:xfrm>
          <a:prstGeom prst="rect">
            <a:avLst/>
          </a:prstGeom>
          <a:noFill/>
        </p:spPr>
        <p:txBody>
          <a:bodyPr wrap="none" rtlCol="0">
            <a:spAutoFit/>
          </a:bodyPr>
          <a:lstStyle/>
          <a:p>
            <a:r>
              <a:rPr lang="en-US" sz="4000" dirty="0" err="1">
                <a:solidFill>
                  <a:srgbClr val="FF0000"/>
                </a:solidFill>
              </a:rPr>
              <a:t>dBASE</a:t>
            </a:r>
            <a:endParaRPr lang="en-US" sz="4000" dirty="0">
              <a:solidFill>
                <a:srgbClr val="FF0000"/>
              </a:solidFill>
            </a:endParaRPr>
          </a:p>
        </p:txBody>
      </p:sp>
      <p:sp>
        <p:nvSpPr>
          <p:cNvPr id="21" name="TextBox 20">
            <a:extLst>
              <a:ext uri="{FF2B5EF4-FFF2-40B4-BE49-F238E27FC236}">
                <a16:creationId xmlns:a16="http://schemas.microsoft.com/office/drawing/2014/main" xmlns="" id="{54D51CC1-60B6-45A9-91B5-8DBF1558C635}"/>
              </a:ext>
            </a:extLst>
          </p:cNvPr>
          <p:cNvSpPr txBox="1"/>
          <p:nvPr/>
        </p:nvSpPr>
        <p:spPr>
          <a:xfrm>
            <a:off x="6492728" y="3225381"/>
            <a:ext cx="2749471" cy="707886"/>
          </a:xfrm>
          <a:prstGeom prst="rect">
            <a:avLst/>
          </a:prstGeom>
          <a:noFill/>
        </p:spPr>
        <p:txBody>
          <a:bodyPr wrap="none" rtlCol="0">
            <a:spAutoFit/>
          </a:bodyPr>
          <a:lstStyle/>
          <a:p>
            <a:r>
              <a:rPr lang="en-US" sz="4000" dirty="0">
                <a:solidFill>
                  <a:srgbClr val="FF0000"/>
                </a:solidFill>
              </a:rPr>
              <a:t>LOTUS123</a:t>
            </a:r>
          </a:p>
        </p:txBody>
      </p:sp>
      <p:sp>
        <p:nvSpPr>
          <p:cNvPr id="22" name="TextBox 21">
            <a:extLst>
              <a:ext uri="{FF2B5EF4-FFF2-40B4-BE49-F238E27FC236}">
                <a16:creationId xmlns:a16="http://schemas.microsoft.com/office/drawing/2014/main" xmlns="" id="{342F7EA0-7404-49F4-8791-EA9A6185CA1F}"/>
              </a:ext>
            </a:extLst>
          </p:cNvPr>
          <p:cNvSpPr txBox="1"/>
          <p:nvPr/>
        </p:nvSpPr>
        <p:spPr>
          <a:xfrm>
            <a:off x="3552850" y="4795598"/>
            <a:ext cx="2291012" cy="707886"/>
          </a:xfrm>
          <a:prstGeom prst="rect">
            <a:avLst/>
          </a:prstGeom>
          <a:noFill/>
        </p:spPr>
        <p:txBody>
          <a:bodyPr wrap="none" rtlCol="0">
            <a:spAutoFit/>
          </a:bodyPr>
          <a:lstStyle/>
          <a:p>
            <a:r>
              <a:rPr lang="en-US" sz="4000" dirty="0">
                <a:solidFill>
                  <a:srgbClr val="FF0000"/>
                </a:solidFill>
              </a:rPr>
              <a:t>ACCESS</a:t>
            </a:r>
          </a:p>
        </p:txBody>
      </p:sp>
      <p:sp>
        <p:nvSpPr>
          <p:cNvPr id="23" name="TextBox 22">
            <a:extLst>
              <a:ext uri="{FF2B5EF4-FFF2-40B4-BE49-F238E27FC236}">
                <a16:creationId xmlns:a16="http://schemas.microsoft.com/office/drawing/2014/main" xmlns="" id="{DF495549-AB07-4D5B-9098-0562739E24E6}"/>
              </a:ext>
            </a:extLst>
          </p:cNvPr>
          <p:cNvSpPr txBox="1"/>
          <p:nvPr/>
        </p:nvSpPr>
        <p:spPr>
          <a:xfrm>
            <a:off x="6632291" y="4490428"/>
            <a:ext cx="2436886" cy="707886"/>
          </a:xfrm>
          <a:prstGeom prst="rect">
            <a:avLst/>
          </a:prstGeom>
          <a:noFill/>
        </p:spPr>
        <p:txBody>
          <a:bodyPr wrap="none" rtlCol="0">
            <a:spAutoFit/>
          </a:bodyPr>
          <a:lstStyle/>
          <a:p>
            <a:r>
              <a:rPr lang="en-US" sz="4000" dirty="0">
                <a:solidFill>
                  <a:srgbClr val="FF0000"/>
                </a:solidFill>
              </a:rPr>
              <a:t>FileMaker</a:t>
            </a:r>
          </a:p>
        </p:txBody>
      </p:sp>
      <p:sp>
        <p:nvSpPr>
          <p:cNvPr id="24" name="TextBox 23">
            <a:extLst>
              <a:ext uri="{FF2B5EF4-FFF2-40B4-BE49-F238E27FC236}">
                <a16:creationId xmlns:a16="http://schemas.microsoft.com/office/drawing/2014/main" xmlns="" id="{9B3B291D-E8C3-4C5E-946A-8A0264E173CD}"/>
              </a:ext>
            </a:extLst>
          </p:cNvPr>
          <p:cNvSpPr txBox="1"/>
          <p:nvPr/>
        </p:nvSpPr>
        <p:spPr>
          <a:xfrm>
            <a:off x="737633" y="3641371"/>
            <a:ext cx="2323072" cy="2554545"/>
          </a:xfrm>
          <a:prstGeom prst="rect">
            <a:avLst/>
          </a:prstGeom>
          <a:noFill/>
        </p:spPr>
        <p:txBody>
          <a:bodyPr wrap="none" rtlCol="0">
            <a:spAutoFit/>
          </a:bodyPr>
          <a:lstStyle/>
          <a:p>
            <a:r>
              <a:rPr lang="en-US" sz="4000" dirty="0">
                <a:solidFill>
                  <a:srgbClr val="FF0000"/>
                </a:solidFill>
              </a:rPr>
              <a:t>Arctos</a:t>
            </a:r>
          </a:p>
          <a:p>
            <a:r>
              <a:rPr lang="en-US" sz="4000" dirty="0" err="1">
                <a:solidFill>
                  <a:srgbClr val="FF0000"/>
                </a:solidFill>
              </a:rPr>
              <a:t>EMu</a:t>
            </a:r>
            <a:endParaRPr lang="en-US" sz="4000" dirty="0">
              <a:solidFill>
                <a:srgbClr val="FF0000"/>
              </a:solidFill>
            </a:endParaRPr>
          </a:p>
          <a:p>
            <a:r>
              <a:rPr lang="en-US" sz="4000" dirty="0">
                <a:solidFill>
                  <a:srgbClr val="FF0000"/>
                </a:solidFill>
              </a:rPr>
              <a:t>Specify</a:t>
            </a:r>
          </a:p>
          <a:p>
            <a:r>
              <a:rPr lang="en-US" sz="4000" dirty="0" err="1">
                <a:solidFill>
                  <a:srgbClr val="FF0000"/>
                </a:solidFill>
              </a:rPr>
              <a:t>Symbiota</a:t>
            </a:r>
            <a:endParaRPr lang="en-US" sz="4000" dirty="0">
              <a:solidFill>
                <a:srgbClr val="FF0000"/>
              </a:solidFill>
            </a:endParaRPr>
          </a:p>
        </p:txBody>
      </p:sp>
      <p:pic>
        <p:nvPicPr>
          <p:cNvPr id="12" name="Audio 11">
            <a:hlinkClick r:id="" action="ppaction://media"/>
            <a:extLst>
              <a:ext uri="{FF2B5EF4-FFF2-40B4-BE49-F238E27FC236}">
                <a16:creationId xmlns:a16="http://schemas.microsoft.com/office/drawing/2014/main" xmlns="" id="{93F0D98F-9908-4624-AF78-C1B9A6C7DEC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5840"/>
    </mc:Choice>
    <mc:Fallback xmlns="">
      <p:transition spd="slow" advTm="6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2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200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4000"/>
                            </p:stCondLst>
                            <p:childTnLst>
                              <p:par>
                                <p:cTn id="28" presetID="1" presetClass="entr" presetSubtype="0" fill="hold" nodeType="afterEffect">
                                  <p:stCondLst>
                                    <p:cond delay="200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200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2"/>
                </p:tgtEl>
              </p:cMediaNode>
            </p:audio>
          </p:childTnLst>
        </p:cTn>
      </p:par>
    </p:tnLst>
    <p:bldLst>
      <p:bldP spid="17" grpId="0" animBg="1"/>
      <p:bldP spid="18" grpId="0"/>
      <p:bldP spid="20" grpId="0"/>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E89397E7-449A-4D8D-8FE9-50C55E4B0E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82350">
            <a:off x="503218" y="1277444"/>
            <a:ext cx="3749040" cy="5249054"/>
          </a:xfrm>
          <a:prstGeom prst="rect">
            <a:avLst/>
          </a:prstGeom>
        </p:spPr>
      </p:pic>
      <p:pic>
        <p:nvPicPr>
          <p:cNvPr id="7" name="Picture 6">
            <a:extLst>
              <a:ext uri="{FF2B5EF4-FFF2-40B4-BE49-F238E27FC236}">
                <a16:creationId xmlns:a16="http://schemas.microsoft.com/office/drawing/2014/main" xmlns="" id="{56C6B897-9827-4F6E-8459-44DE67E31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04138">
            <a:off x="5752177" y="1475846"/>
            <a:ext cx="3154680" cy="2368113"/>
          </a:xfrm>
          <a:prstGeom prst="rect">
            <a:avLst/>
          </a:prstGeom>
        </p:spPr>
      </p:pic>
      <p:pic>
        <p:nvPicPr>
          <p:cNvPr id="9" name="Picture 8">
            <a:extLst>
              <a:ext uri="{FF2B5EF4-FFF2-40B4-BE49-F238E27FC236}">
                <a16:creationId xmlns:a16="http://schemas.microsoft.com/office/drawing/2014/main" xmlns="" id="{757CF472-703B-4BC1-9256-7AB2AC536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23249">
            <a:off x="4446012" y="3856039"/>
            <a:ext cx="3840480" cy="2882117"/>
          </a:xfrm>
          <a:prstGeom prst="rect">
            <a:avLst/>
          </a:prstGeom>
        </p:spPr>
      </p:pic>
      <p:sp>
        <p:nvSpPr>
          <p:cNvPr id="23" name="Content Placeholder 2">
            <a:extLst>
              <a:ext uri="{FF2B5EF4-FFF2-40B4-BE49-F238E27FC236}">
                <a16:creationId xmlns:a16="http://schemas.microsoft.com/office/drawing/2014/main" xmlns="" id="{3FECEBD2-41B5-4048-A1B9-78BEEE2F9C7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No Excuses (Not)</a:t>
            </a:r>
          </a:p>
        </p:txBody>
      </p:sp>
      <p:pic>
        <p:nvPicPr>
          <p:cNvPr id="28" name="Picture 2">
            <a:extLst>
              <a:ext uri="{FF2B5EF4-FFF2-40B4-BE49-F238E27FC236}">
                <a16:creationId xmlns:a16="http://schemas.microsoft.com/office/drawing/2014/main" xmlns="" id="{A6F99FFF-A8C4-44DD-BC6F-41FF7B81C78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xmlns="" id="{521C02FB-821F-4F7B-90B0-FC56B64A52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39"/>
    </mc:Choice>
    <mc:Fallback xmlns="">
      <p:transition spd="slow" advTm="2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811B047A-E4EB-4C7E-8C06-8CC28718B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4450" y="1403350"/>
            <a:ext cx="6515100" cy="4051300"/>
          </a:xfrm>
          <a:prstGeom prst="rect">
            <a:avLst/>
          </a:prstGeom>
        </p:spPr>
      </p:pic>
      <p:sp>
        <p:nvSpPr>
          <p:cNvPr id="8" name="Content Placeholder 2">
            <a:extLst>
              <a:ext uri="{FF2B5EF4-FFF2-40B4-BE49-F238E27FC236}">
                <a16:creationId xmlns:a16="http://schemas.microsoft.com/office/drawing/2014/main" xmlns="" id="{A2F59615-D0BA-4E0C-BC5E-074DB3137D78}"/>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Who has time for surveys?</a:t>
            </a:r>
          </a:p>
        </p:txBody>
      </p:sp>
      <p:sp>
        <p:nvSpPr>
          <p:cNvPr id="5" name="Rectangle 4">
            <a:extLst>
              <a:ext uri="{FF2B5EF4-FFF2-40B4-BE49-F238E27FC236}">
                <a16:creationId xmlns:a16="http://schemas.microsoft.com/office/drawing/2014/main" xmlns="" id="{FACB519B-D93A-46CF-8F41-2C6D37140DFF}"/>
              </a:ext>
            </a:extLst>
          </p:cNvPr>
          <p:cNvSpPr/>
          <p:nvPr/>
        </p:nvSpPr>
        <p:spPr>
          <a:xfrm>
            <a:off x="5329989" y="3621506"/>
            <a:ext cx="1467853" cy="842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xmlns="" id="{D9C50230-5250-4077-BD9A-D8373942DA2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8718131"/>
      </p:ext>
    </p:extLst>
  </p:cSld>
  <p:clrMapOvr>
    <a:masterClrMapping/>
  </p:clrMapOvr>
  <mc:AlternateContent xmlns:mc="http://schemas.openxmlformats.org/markup-compatibility/2006" xmlns:p14="http://schemas.microsoft.com/office/powerpoint/2010/main">
    <mc:Choice Requires="p14">
      <p:transition spd="slow" p14:dur="2000" advTm="54155"/>
    </mc:Choice>
    <mc:Fallback xmlns="">
      <p:transition spd="slow" advTm="5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Data Publishing</a:t>
            </a:r>
          </a:p>
        </p:txBody>
      </p:sp>
      <p:pic>
        <p:nvPicPr>
          <p:cNvPr id="17" name="Picture 16">
            <a:extLst>
              <a:ext uri="{FF2B5EF4-FFF2-40B4-BE49-F238E27FC236}">
                <a16:creationId xmlns:a16="http://schemas.microsoft.com/office/drawing/2014/main" xmlns="" id="{8ED0C8F2-82D3-4638-BE2C-3BA8079C97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121" y="1771984"/>
            <a:ext cx="6800850" cy="3530600"/>
          </a:xfrm>
          <a:prstGeom prst="rect">
            <a:avLst/>
          </a:prstGeom>
        </p:spPr>
      </p:pic>
      <p:sp>
        <p:nvSpPr>
          <p:cNvPr id="18" name="TextBox 17">
            <a:extLst>
              <a:ext uri="{FF2B5EF4-FFF2-40B4-BE49-F238E27FC236}">
                <a16:creationId xmlns:a16="http://schemas.microsoft.com/office/drawing/2014/main" xmlns="" id="{CFB390D9-D243-47E8-A322-F6851131A310}"/>
              </a:ext>
            </a:extLst>
          </p:cNvPr>
          <p:cNvSpPr txBox="1"/>
          <p:nvPr/>
        </p:nvSpPr>
        <p:spPr>
          <a:xfrm>
            <a:off x="2658978" y="5421397"/>
            <a:ext cx="6010460" cy="923330"/>
          </a:xfrm>
          <a:prstGeom prst="rect">
            <a:avLst/>
          </a:prstGeom>
          <a:noFill/>
          <a:ln w="38100">
            <a:solidFill>
              <a:srgbClr val="FF0000"/>
            </a:solidFill>
          </a:ln>
        </p:spPr>
        <p:txBody>
          <a:bodyPr wrap="square" rtlCol="0">
            <a:spAutoFit/>
          </a:bodyPr>
          <a:lstStyle/>
          <a:p>
            <a:r>
              <a:rPr lang="en-US" dirty="0"/>
              <a:t>I'm not even sure what this is referencing:</a:t>
            </a:r>
          </a:p>
          <a:p>
            <a:pPr lvl="1"/>
            <a:r>
              <a:rPr lang="en-US" dirty="0"/>
              <a:t>data in Arctos or data that is being migrated into Arctos! I have never heard this terminology until now.</a:t>
            </a:r>
          </a:p>
        </p:txBody>
      </p:sp>
      <p:cxnSp>
        <p:nvCxnSpPr>
          <p:cNvPr id="22" name="Straight Connector 21">
            <a:extLst>
              <a:ext uri="{FF2B5EF4-FFF2-40B4-BE49-F238E27FC236}">
                <a16:creationId xmlns:a16="http://schemas.microsoft.com/office/drawing/2014/main" xmlns="" id="{43227959-4239-45B1-94E8-3037A6B2A2C8}"/>
              </a:ext>
            </a:extLst>
          </p:cNvPr>
          <p:cNvCxnSpPr/>
          <p:nvPr/>
        </p:nvCxnSpPr>
        <p:spPr>
          <a:xfrm flipH="1" flipV="1">
            <a:off x="3495554" y="3738623"/>
            <a:ext cx="555585" cy="1682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xmlns="" id="{9C66E0D8-6E0B-4DB2-B366-5FE34EE95C9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246399298"/>
      </p:ext>
    </p:extLst>
  </p:cSld>
  <p:clrMapOvr>
    <a:masterClrMapping/>
  </p:clrMapOvr>
  <mc:AlternateContent xmlns:mc="http://schemas.openxmlformats.org/markup-compatibility/2006" xmlns:p14="http://schemas.microsoft.com/office/powerpoint/2010/main">
    <mc:Choice Requires="p14">
      <p:transition spd="slow" p14:dur="2000" advTm="31460"/>
    </mc:Choice>
    <mc:Fallback xmlns="">
      <p:transition spd="slow" advTm="3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Wait, there are data flags?</a:t>
            </a:r>
          </a:p>
        </p:txBody>
      </p:sp>
      <p:pic>
        <p:nvPicPr>
          <p:cNvPr id="6" name="Picture 5">
            <a:extLst>
              <a:ext uri="{FF2B5EF4-FFF2-40B4-BE49-F238E27FC236}">
                <a16:creationId xmlns:a16="http://schemas.microsoft.com/office/drawing/2014/main" xmlns="" id="{9E88AF58-1A06-4AF5-800F-EDA90D0AF5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879" y="1970550"/>
            <a:ext cx="6678874" cy="4094559"/>
          </a:xfrm>
          <a:prstGeom prst="rect">
            <a:avLst/>
          </a:prstGeom>
        </p:spPr>
      </p:pic>
      <p:pic>
        <p:nvPicPr>
          <p:cNvPr id="5" name="Audio 4">
            <a:hlinkClick r:id="" action="ppaction://media"/>
            <a:extLst>
              <a:ext uri="{FF2B5EF4-FFF2-40B4-BE49-F238E27FC236}">
                <a16:creationId xmlns:a16="http://schemas.microsoft.com/office/drawing/2014/main" xmlns="" id="{39C15F92-C942-4CE0-A415-827729E871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3490511"/>
      </p:ext>
    </p:extLst>
  </p:cSld>
  <p:clrMapOvr>
    <a:masterClrMapping/>
  </p:clrMapOvr>
  <mc:AlternateContent xmlns:mc="http://schemas.openxmlformats.org/markup-compatibility/2006" xmlns:p14="http://schemas.microsoft.com/office/powerpoint/2010/main">
    <mc:Choice Requires="p14">
      <p:transition spd="slow" p14:dur="2000" advTm="26494"/>
    </mc:Choice>
    <mc:Fallback xmlns="">
      <p:transition spd="slow" advTm="2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xmlns="" id="{7C6A030B-2420-4198-870A-B3DDBF495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2" y="5883062"/>
            <a:ext cx="1827262" cy="106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xmlns="" id="{D635F609-8DC8-4DE2-BB8C-773820453C6A}"/>
              </a:ext>
            </a:extLst>
          </p:cNvPr>
          <p:cNvSpPr txBox="1">
            <a:spLocks/>
          </p:cNvSpPr>
          <p:nvPr/>
        </p:nvSpPr>
        <p:spPr>
          <a:xfrm>
            <a:off x="0" y="438825"/>
            <a:ext cx="9143999" cy="1164948"/>
          </a:xfrm>
          <a:prstGeom prst="rect">
            <a:avLst/>
          </a:prstGeom>
          <a:solidFill>
            <a:srgbClr val="98D36D"/>
          </a:solidFill>
        </p:spPr>
        <p:txBody>
          <a:bodyPr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3600" b="1" kern="0" dirty="0">
                <a:solidFill>
                  <a:schemeClr val="bg2">
                    <a:lumMod val="75000"/>
                  </a:schemeClr>
                </a:solidFill>
                <a:latin typeface="+mj-lt"/>
              </a:rPr>
              <a:t>My initial experience</a:t>
            </a:r>
          </a:p>
        </p:txBody>
      </p:sp>
      <p:pic>
        <p:nvPicPr>
          <p:cNvPr id="3" name="Picture 2">
            <a:extLst>
              <a:ext uri="{FF2B5EF4-FFF2-40B4-BE49-F238E27FC236}">
                <a16:creationId xmlns:a16="http://schemas.microsoft.com/office/drawing/2014/main" xmlns="" id="{84A5900E-A40C-4155-B79B-FA797B264C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074" y="1907962"/>
            <a:ext cx="7435850" cy="3975100"/>
          </a:xfrm>
          <a:prstGeom prst="rect">
            <a:avLst/>
          </a:prstGeom>
        </p:spPr>
      </p:pic>
      <p:sp>
        <p:nvSpPr>
          <p:cNvPr id="4" name="TextBox 3">
            <a:extLst>
              <a:ext uri="{FF2B5EF4-FFF2-40B4-BE49-F238E27FC236}">
                <a16:creationId xmlns:a16="http://schemas.microsoft.com/office/drawing/2014/main" xmlns="" id="{4A4696F8-6B9B-45E7-ACE4-0D46DBA036F0}"/>
              </a:ext>
            </a:extLst>
          </p:cNvPr>
          <p:cNvSpPr txBox="1"/>
          <p:nvPr/>
        </p:nvSpPr>
        <p:spPr>
          <a:xfrm>
            <a:off x="5606716" y="1907962"/>
            <a:ext cx="3377529" cy="646331"/>
          </a:xfrm>
          <a:prstGeom prst="rect">
            <a:avLst/>
          </a:prstGeom>
          <a:noFill/>
          <a:ln w="38100">
            <a:solidFill>
              <a:srgbClr val="FF0000"/>
            </a:solidFill>
          </a:ln>
        </p:spPr>
        <p:txBody>
          <a:bodyPr wrap="square" rtlCol="0">
            <a:spAutoFit/>
          </a:bodyPr>
          <a:lstStyle/>
          <a:p>
            <a:r>
              <a:rPr lang="en-US" dirty="0"/>
              <a:t>huge list of specimens flagged for various corrections (sigh)</a:t>
            </a:r>
          </a:p>
        </p:txBody>
      </p:sp>
      <p:cxnSp>
        <p:nvCxnSpPr>
          <p:cNvPr id="7" name="Straight Connector 6">
            <a:extLst>
              <a:ext uri="{FF2B5EF4-FFF2-40B4-BE49-F238E27FC236}">
                <a16:creationId xmlns:a16="http://schemas.microsoft.com/office/drawing/2014/main" xmlns="" id="{D4F2F406-58FB-4BB0-A308-6680060643A7}"/>
              </a:ext>
            </a:extLst>
          </p:cNvPr>
          <p:cNvCxnSpPr/>
          <p:nvPr/>
        </p:nvCxnSpPr>
        <p:spPr>
          <a:xfrm flipV="1">
            <a:off x="5041232" y="2554293"/>
            <a:ext cx="1311442" cy="1079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24C958FD-68D9-4AE0-941B-14AB29DE4A67}"/>
              </a:ext>
            </a:extLst>
          </p:cNvPr>
          <p:cNvSpPr txBox="1"/>
          <p:nvPr/>
        </p:nvSpPr>
        <p:spPr>
          <a:xfrm>
            <a:off x="3468605" y="6083302"/>
            <a:ext cx="5218195" cy="369332"/>
          </a:xfrm>
          <a:prstGeom prst="rect">
            <a:avLst/>
          </a:prstGeom>
          <a:noFill/>
          <a:ln w="38100">
            <a:solidFill>
              <a:srgbClr val="FF0000"/>
            </a:solidFill>
          </a:ln>
        </p:spPr>
        <p:txBody>
          <a:bodyPr wrap="square" rtlCol="0">
            <a:spAutoFit/>
          </a:bodyPr>
          <a:lstStyle/>
          <a:p>
            <a:r>
              <a:rPr lang="en-US" dirty="0"/>
              <a:t>users of </a:t>
            </a:r>
            <a:r>
              <a:rPr lang="en-US" dirty="0" err="1"/>
              <a:t>iDigBio</a:t>
            </a:r>
            <a:r>
              <a:rPr lang="en-US" dirty="0"/>
              <a:t> will view our data as less reliable</a:t>
            </a:r>
          </a:p>
        </p:txBody>
      </p:sp>
      <p:cxnSp>
        <p:nvCxnSpPr>
          <p:cNvPr id="12" name="Straight Connector 11">
            <a:extLst>
              <a:ext uri="{FF2B5EF4-FFF2-40B4-BE49-F238E27FC236}">
                <a16:creationId xmlns:a16="http://schemas.microsoft.com/office/drawing/2014/main" xmlns="" id="{0D3750FC-F835-4ECB-9ED9-AD1300311606}"/>
              </a:ext>
            </a:extLst>
          </p:cNvPr>
          <p:cNvCxnSpPr>
            <a:cxnSpLocks/>
          </p:cNvCxnSpPr>
          <p:nvPr/>
        </p:nvCxnSpPr>
        <p:spPr>
          <a:xfrm>
            <a:off x="2971800" y="5658427"/>
            <a:ext cx="2725153" cy="424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82D7DEB7-636C-44A6-BA16-20A3C938D253}"/>
              </a:ext>
            </a:extLst>
          </p:cNvPr>
          <p:cNvSpPr txBox="1"/>
          <p:nvPr/>
        </p:nvSpPr>
        <p:spPr>
          <a:xfrm>
            <a:off x="6219940" y="4620121"/>
            <a:ext cx="2764305" cy="369332"/>
          </a:xfrm>
          <a:prstGeom prst="rect">
            <a:avLst/>
          </a:prstGeom>
          <a:noFill/>
          <a:ln w="38100">
            <a:solidFill>
              <a:srgbClr val="FF0000"/>
            </a:solidFill>
          </a:ln>
        </p:spPr>
        <p:txBody>
          <a:bodyPr wrap="square" rtlCol="0">
            <a:spAutoFit/>
          </a:bodyPr>
          <a:lstStyle/>
          <a:p>
            <a:r>
              <a:rPr lang="en-US" dirty="0" err="1"/>
              <a:t>dwc_continent_replaced</a:t>
            </a:r>
            <a:endParaRPr lang="en-US" dirty="0"/>
          </a:p>
        </p:txBody>
      </p:sp>
      <p:cxnSp>
        <p:nvCxnSpPr>
          <p:cNvPr id="17" name="Straight Connector 16">
            <a:extLst>
              <a:ext uri="{FF2B5EF4-FFF2-40B4-BE49-F238E27FC236}">
                <a16:creationId xmlns:a16="http://schemas.microsoft.com/office/drawing/2014/main" xmlns="" id="{12A7C288-39B9-4EEF-8B5F-B73B66F8B42C}"/>
              </a:ext>
            </a:extLst>
          </p:cNvPr>
          <p:cNvCxnSpPr>
            <a:cxnSpLocks/>
          </p:cNvCxnSpPr>
          <p:nvPr/>
        </p:nvCxnSpPr>
        <p:spPr>
          <a:xfrm>
            <a:off x="6663690" y="4479722"/>
            <a:ext cx="81765" cy="124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xmlns="" id="{0255D0E4-F403-4C2E-AF30-39CD1C034D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537325041"/>
      </p:ext>
    </p:extLst>
  </p:cSld>
  <p:clrMapOvr>
    <a:masterClrMapping/>
  </p:clrMapOvr>
  <mc:AlternateContent xmlns:mc="http://schemas.openxmlformats.org/markup-compatibility/2006" xmlns:p14="http://schemas.microsoft.com/office/powerpoint/2010/main">
    <mc:Choice Requires="p14">
      <p:transition spd="slow" p14:dur="2000" advTm="58164"/>
    </mc:Choice>
    <mc:Fallback xmlns="">
      <p:transition spd="slow" advTm="5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bldLst>
      <p:bldP spid="4" grpId="0" animBg="1"/>
      <p:bldP spid="11"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3"/>
</p:tagLst>
</file>

<file path=ppt/tags/tag10.xml><?xml version="1.0" encoding="utf-8"?>
<p:tagLst xmlns:a="http://schemas.openxmlformats.org/drawingml/2006/main" xmlns:r="http://schemas.openxmlformats.org/officeDocument/2006/relationships" xmlns:p="http://schemas.openxmlformats.org/presentationml/2006/main">
  <p:tag name="TIMING" val="|16.6|7.3|5.7"/>
</p:tagLst>
</file>

<file path=ppt/tags/tag11.xml><?xml version="1.0" encoding="utf-8"?>
<p:tagLst xmlns:a="http://schemas.openxmlformats.org/drawingml/2006/main" xmlns:r="http://schemas.openxmlformats.org/officeDocument/2006/relationships" xmlns:p="http://schemas.openxmlformats.org/presentationml/2006/main">
  <p:tag name="TIMING" val="|10.6|10.5|6.6|3.2"/>
</p:tagLst>
</file>

<file path=ppt/tags/tag12.xml><?xml version="1.0" encoding="utf-8"?>
<p:tagLst xmlns:a="http://schemas.openxmlformats.org/drawingml/2006/main" xmlns:r="http://schemas.openxmlformats.org/officeDocument/2006/relationships" xmlns:p="http://schemas.openxmlformats.org/presentationml/2006/main">
  <p:tag name="TIMING" val="|14.6"/>
</p:tagLst>
</file>

<file path=ppt/tags/tag13.xml><?xml version="1.0" encoding="utf-8"?>
<p:tagLst xmlns:a="http://schemas.openxmlformats.org/drawingml/2006/main" xmlns:r="http://schemas.openxmlformats.org/officeDocument/2006/relationships" xmlns:p="http://schemas.openxmlformats.org/presentationml/2006/main">
  <p:tag name="TIMING" val="|9.2|3.7"/>
</p:tagLst>
</file>

<file path=ppt/tags/tag14.xml><?xml version="1.0" encoding="utf-8"?>
<p:tagLst xmlns:a="http://schemas.openxmlformats.org/drawingml/2006/main" xmlns:r="http://schemas.openxmlformats.org/officeDocument/2006/relationships" xmlns:p="http://schemas.openxmlformats.org/presentationml/2006/main">
  <p:tag name="TIMING" val="|15.2|5.3|6.4|3.1"/>
</p:tagLst>
</file>

<file path=ppt/tags/tag15.xml><?xml version="1.0" encoding="utf-8"?>
<p:tagLst xmlns:a="http://schemas.openxmlformats.org/drawingml/2006/main" xmlns:r="http://schemas.openxmlformats.org/officeDocument/2006/relationships" xmlns:p="http://schemas.openxmlformats.org/presentationml/2006/main">
  <p:tag name="TIMING" val="|10.4|4.9|9.5"/>
</p:tagLst>
</file>

<file path=ppt/tags/tag16.xml><?xml version="1.0" encoding="utf-8"?>
<p:tagLst xmlns:a="http://schemas.openxmlformats.org/drawingml/2006/main" xmlns:r="http://schemas.openxmlformats.org/officeDocument/2006/relationships" xmlns:p="http://schemas.openxmlformats.org/presentationml/2006/main">
  <p:tag name="TIMING" val="|47.1|6.9|73.6|99|49.3"/>
</p:tagLst>
</file>

<file path=ppt/tags/tag2.xml><?xml version="1.0" encoding="utf-8"?>
<p:tagLst xmlns:a="http://schemas.openxmlformats.org/drawingml/2006/main" xmlns:r="http://schemas.openxmlformats.org/officeDocument/2006/relationships" xmlns:p="http://schemas.openxmlformats.org/presentationml/2006/main">
  <p:tag name="TIMING" val="|3.5|9.8|8.5|33.8"/>
</p:tagLst>
</file>

<file path=ppt/tags/tag3.xml><?xml version="1.0" encoding="utf-8"?>
<p:tagLst xmlns:a="http://schemas.openxmlformats.org/drawingml/2006/main" xmlns:r="http://schemas.openxmlformats.org/officeDocument/2006/relationships" xmlns:p="http://schemas.openxmlformats.org/presentationml/2006/main">
  <p:tag name="TIMING" val="|7.7"/>
</p:tagLst>
</file>

<file path=ppt/tags/tag4.xml><?xml version="1.0" encoding="utf-8"?>
<p:tagLst xmlns:a="http://schemas.openxmlformats.org/drawingml/2006/main" xmlns:r="http://schemas.openxmlformats.org/officeDocument/2006/relationships" xmlns:p="http://schemas.openxmlformats.org/presentationml/2006/main">
  <p:tag name="TIMING" val="|10.2"/>
</p:tagLst>
</file>

<file path=ppt/tags/tag5.xml><?xml version="1.0" encoding="utf-8"?>
<p:tagLst xmlns:a="http://schemas.openxmlformats.org/drawingml/2006/main" xmlns:r="http://schemas.openxmlformats.org/officeDocument/2006/relationships" xmlns:p="http://schemas.openxmlformats.org/presentationml/2006/main">
  <p:tag name="TIMING" val="|20.5|20.6|9.9"/>
</p:tagLst>
</file>

<file path=ppt/tags/tag6.xml><?xml version="1.0" encoding="utf-8"?>
<p:tagLst xmlns:a="http://schemas.openxmlformats.org/drawingml/2006/main" xmlns:r="http://schemas.openxmlformats.org/officeDocument/2006/relationships" xmlns:p="http://schemas.openxmlformats.org/presentationml/2006/main">
  <p:tag name="TIMING" val="|3.6|6.5|9"/>
</p:tagLst>
</file>

<file path=ppt/tags/tag7.xml><?xml version="1.0" encoding="utf-8"?>
<p:tagLst xmlns:a="http://schemas.openxmlformats.org/drawingml/2006/main" xmlns:r="http://schemas.openxmlformats.org/officeDocument/2006/relationships" xmlns:p="http://schemas.openxmlformats.org/presentationml/2006/main">
  <p:tag name="TIMING" val="|8.2|27.7|26"/>
</p:tagLst>
</file>

<file path=ppt/tags/tag8.xml><?xml version="1.0" encoding="utf-8"?>
<p:tagLst xmlns:a="http://schemas.openxmlformats.org/drawingml/2006/main" xmlns:r="http://schemas.openxmlformats.org/officeDocument/2006/relationships" xmlns:p="http://schemas.openxmlformats.org/presentationml/2006/main">
  <p:tag name="TIMING" val="|3.8"/>
</p:tagLst>
</file>

<file path=ppt/tags/tag9.xml><?xml version="1.0" encoding="utf-8"?>
<p:tagLst xmlns:a="http://schemas.openxmlformats.org/drawingml/2006/main" xmlns:r="http://schemas.openxmlformats.org/officeDocument/2006/relationships" xmlns:p="http://schemas.openxmlformats.org/presentationml/2006/main">
  <p:tag name="TIMING" val="|21.6|6.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19986</TotalTime>
  <Words>4391</Words>
  <Application>Microsoft Office PowerPoint</Application>
  <PresentationFormat>On-screen Show (4:3)</PresentationFormat>
  <Paragraphs>329</Paragraphs>
  <Slides>23</Slides>
  <Notes>23</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Tw Cen MT</vt:lpstr>
      <vt:lpstr>Default Design</vt:lpstr>
      <vt:lpstr>Who Has Time for Biological Collections Data Quality Feedback? Maybe a Community Can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MVZ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Reviewer</dc:creator>
  <cp:lastModifiedBy>Fisher, Nicole (NCMI, Black Mountain)</cp:lastModifiedBy>
  <cp:revision>336</cp:revision>
  <dcterms:created xsi:type="dcterms:W3CDTF">2011-09-22T06:27:30Z</dcterms:created>
  <dcterms:modified xsi:type="dcterms:W3CDTF">2018-09-09T02:43:55Z</dcterms:modified>
</cp:coreProperties>
</file>