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8"/>
  </p:notesMasterIdLst>
  <p:handoutMasterIdLst>
    <p:handoutMasterId r:id="rId69"/>
  </p:handoutMasterIdLst>
  <p:sldIdLst>
    <p:sldId id="425" r:id="rId2"/>
    <p:sldId id="557" r:id="rId3"/>
    <p:sldId id="558" r:id="rId4"/>
    <p:sldId id="551" r:id="rId5"/>
    <p:sldId id="559" r:id="rId6"/>
    <p:sldId id="539" r:id="rId7"/>
    <p:sldId id="540" r:id="rId8"/>
    <p:sldId id="542" r:id="rId9"/>
    <p:sldId id="541" r:id="rId10"/>
    <p:sldId id="544" r:id="rId11"/>
    <p:sldId id="543" r:id="rId12"/>
    <p:sldId id="546" r:id="rId13"/>
    <p:sldId id="547" r:id="rId14"/>
    <p:sldId id="560" r:id="rId15"/>
    <p:sldId id="523" r:id="rId16"/>
    <p:sldId id="563" r:id="rId17"/>
    <p:sldId id="561" r:id="rId18"/>
    <p:sldId id="564" r:id="rId19"/>
    <p:sldId id="565" r:id="rId20"/>
    <p:sldId id="566" r:id="rId21"/>
    <p:sldId id="567" r:id="rId22"/>
    <p:sldId id="568" r:id="rId23"/>
    <p:sldId id="569" r:id="rId24"/>
    <p:sldId id="570" r:id="rId25"/>
    <p:sldId id="571" r:id="rId26"/>
    <p:sldId id="572" r:id="rId27"/>
    <p:sldId id="573" r:id="rId28"/>
    <p:sldId id="574" r:id="rId29"/>
    <p:sldId id="575" r:id="rId30"/>
    <p:sldId id="576" r:id="rId31"/>
    <p:sldId id="577" r:id="rId32"/>
    <p:sldId id="578" r:id="rId33"/>
    <p:sldId id="579" r:id="rId34"/>
    <p:sldId id="580" r:id="rId35"/>
    <p:sldId id="581" r:id="rId36"/>
    <p:sldId id="582" r:id="rId37"/>
    <p:sldId id="584" r:id="rId38"/>
    <p:sldId id="583" r:id="rId39"/>
    <p:sldId id="585" r:id="rId40"/>
    <p:sldId id="496" r:id="rId41"/>
    <p:sldId id="497" r:id="rId42"/>
    <p:sldId id="593" r:id="rId43"/>
    <p:sldId id="553" r:id="rId44"/>
    <p:sldId id="554" r:id="rId45"/>
    <p:sldId id="586" r:id="rId46"/>
    <p:sldId id="587" r:id="rId47"/>
    <p:sldId id="590" r:id="rId48"/>
    <p:sldId id="594" r:id="rId49"/>
    <p:sldId id="600" r:id="rId50"/>
    <p:sldId id="591" r:id="rId51"/>
    <p:sldId id="592" r:id="rId52"/>
    <p:sldId id="597" r:id="rId53"/>
    <p:sldId id="548" r:id="rId54"/>
    <p:sldId id="549" r:id="rId55"/>
    <p:sldId id="550" r:id="rId56"/>
    <p:sldId id="533" r:id="rId57"/>
    <p:sldId id="529" r:id="rId58"/>
    <p:sldId id="534" r:id="rId59"/>
    <p:sldId id="535" r:id="rId60"/>
    <p:sldId id="552" r:id="rId61"/>
    <p:sldId id="537" r:id="rId62"/>
    <p:sldId id="536" r:id="rId63"/>
    <p:sldId id="538" r:id="rId64"/>
    <p:sldId id="426" r:id="rId65"/>
    <p:sldId id="598" r:id="rId66"/>
    <p:sldId id="599" r:id="rId67"/>
  </p:sldIdLst>
  <p:sldSz cx="9144000" cy="6858000" type="screen4x3"/>
  <p:notesSz cx="6681788" cy="9817100"/>
  <p:defaultTextStyle>
    <a:defPPr>
      <a:defRPr lang="en-GB"/>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092">
          <p15:clr>
            <a:srgbClr val="A4A3A4"/>
          </p15:clr>
        </p15:guide>
        <p15:guide id="2" pos="21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07C1"/>
    <a:srgbClr val="FFFF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82" autoAdjust="0"/>
    <p:restoredTop sz="98560" autoAdjust="0"/>
  </p:normalViewPr>
  <p:slideViewPr>
    <p:cSldViewPr>
      <p:cViewPr varScale="1">
        <p:scale>
          <a:sx n="115" d="100"/>
          <a:sy n="115" d="100"/>
        </p:scale>
        <p:origin x="-1524" y="-114"/>
      </p:cViewPr>
      <p:guideLst>
        <p:guide orient="horz" pos="2160"/>
        <p:guide pos="2880"/>
      </p:guideLst>
    </p:cSldViewPr>
  </p:slideViewPr>
  <p:notesTextViewPr>
    <p:cViewPr>
      <p:scale>
        <a:sx n="1" d="1"/>
        <a:sy n="1" d="1"/>
      </p:scale>
      <p:origin x="0" y="0"/>
    </p:cViewPr>
  </p:notesTextViewPr>
  <p:sorterViewPr>
    <p:cViewPr>
      <p:scale>
        <a:sx n="66" d="100"/>
        <a:sy n="66" d="100"/>
      </p:scale>
      <p:origin x="0" y="420"/>
    </p:cViewPr>
  </p:sorterViewPr>
  <p:notesViewPr>
    <p:cSldViewPr>
      <p:cViewPr varScale="1">
        <p:scale>
          <a:sx n="52" d="100"/>
          <a:sy n="52" d="100"/>
        </p:scale>
        <p:origin x="-3006" y="-96"/>
      </p:cViewPr>
      <p:guideLst>
        <p:guide orient="horz" pos="3092"/>
        <p:guide pos="21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Data!$B$1</c:f>
              <c:strCache>
                <c:ptCount val="1"/>
                <c:pt idx="0">
                  <c:v>Visitors</c:v>
                </c:pt>
              </c:strCache>
            </c:strRef>
          </c:tx>
          <c:spPr>
            <a:ln w="28575" cap="rnd">
              <a:solidFill>
                <a:schemeClr val="accent1"/>
              </a:solidFill>
              <a:round/>
            </a:ln>
            <a:effectLst/>
          </c:spPr>
          <c:marker>
            <c:symbol val="none"/>
          </c:marker>
          <c:cat>
            <c:numRef>
              <c:f>Data!$A$2:$A$46</c:f>
              <c:numCache>
                <c:formatCode>mmm\-yy</c:formatCode>
                <c:ptCount val="45"/>
                <c:pt idx="0">
                  <c:v>41395</c:v>
                </c:pt>
                <c:pt idx="1">
                  <c:v>41426</c:v>
                </c:pt>
                <c:pt idx="2">
                  <c:v>41456</c:v>
                </c:pt>
                <c:pt idx="3">
                  <c:v>41487</c:v>
                </c:pt>
                <c:pt idx="4">
                  <c:v>41518</c:v>
                </c:pt>
                <c:pt idx="5">
                  <c:v>41548</c:v>
                </c:pt>
                <c:pt idx="6">
                  <c:v>41579</c:v>
                </c:pt>
                <c:pt idx="7">
                  <c:v>41609</c:v>
                </c:pt>
                <c:pt idx="8">
                  <c:v>41640</c:v>
                </c:pt>
                <c:pt idx="9">
                  <c:v>41671</c:v>
                </c:pt>
                <c:pt idx="10">
                  <c:v>41699</c:v>
                </c:pt>
                <c:pt idx="11">
                  <c:v>41730</c:v>
                </c:pt>
                <c:pt idx="12">
                  <c:v>41760</c:v>
                </c:pt>
                <c:pt idx="13">
                  <c:v>41791</c:v>
                </c:pt>
                <c:pt idx="14">
                  <c:v>41821</c:v>
                </c:pt>
                <c:pt idx="15">
                  <c:v>41852</c:v>
                </c:pt>
                <c:pt idx="16">
                  <c:v>41883</c:v>
                </c:pt>
                <c:pt idx="17">
                  <c:v>41913</c:v>
                </c:pt>
                <c:pt idx="18">
                  <c:v>41944</c:v>
                </c:pt>
                <c:pt idx="19">
                  <c:v>41974</c:v>
                </c:pt>
                <c:pt idx="20">
                  <c:v>42005</c:v>
                </c:pt>
                <c:pt idx="21">
                  <c:v>42036</c:v>
                </c:pt>
                <c:pt idx="22">
                  <c:v>42064</c:v>
                </c:pt>
                <c:pt idx="23">
                  <c:v>42095</c:v>
                </c:pt>
                <c:pt idx="24">
                  <c:v>42125</c:v>
                </c:pt>
                <c:pt idx="25">
                  <c:v>42156</c:v>
                </c:pt>
                <c:pt idx="26">
                  <c:v>42186</c:v>
                </c:pt>
                <c:pt idx="27">
                  <c:v>42217</c:v>
                </c:pt>
                <c:pt idx="28">
                  <c:v>42248</c:v>
                </c:pt>
                <c:pt idx="29">
                  <c:v>42278</c:v>
                </c:pt>
                <c:pt idx="30">
                  <c:v>42309</c:v>
                </c:pt>
                <c:pt idx="31">
                  <c:v>42339</c:v>
                </c:pt>
                <c:pt idx="32">
                  <c:v>42370</c:v>
                </c:pt>
                <c:pt idx="33">
                  <c:v>42401</c:v>
                </c:pt>
                <c:pt idx="34">
                  <c:v>42430</c:v>
                </c:pt>
                <c:pt idx="35">
                  <c:v>42461</c:v>
                </c:pt>
                <c:pt idx="36">
                  <c:v>42491</c:v>
                </c:pt>
                <c:pt idx="37">
                  <c:v>42522</c:v>
                </c:pt>
                <c:pt idx="38">
                  <c:v>42552</c:v>
                </c:pt>
                <c:pt idx="39">
                  <c:v>42583</c:v>
                </c:pt>
                <c:pt idx="40">
                  <c:v>42614</c:v>
                </c:pt>
                <c:pt idx="41">
                  <c:v>42644</c:v>
                </c:pt>
                <c:pt idx="42">
                  <c:v>42675</c:v>
                </c:pt>
                <c:pt idx="43">
                  <c:v>42705</c:v>
                </c:pt>
                <c:pt idx="44">
                  <c:v>42736</c:v>
                </c:pt>
              </c:numCache>
            </c:numRef>
          </c:cat>
          <c:val>
            <c:numRef>
              <c:f>Data!$B$2:$B$46</c:f>
              <c:numCache>
                <c:formatCode>General</c:formatCode>
                <c:ptCount val="45"/>
                <c:pt idx="0">
                  <c:v>434</c:v>
                </c:pt>
                <c:pt idx="1">
                  <c:v>293</c:v>
                </c:pt>
                <c:pt idx="2">
                  <c:v>474</c:v>
                </c:pt>
                <c:pt idx="3">
                  <c:v>16258</c:v>
                </c:pt>
                <c:pt idx="4">
                  <c:v>72619</c:v>
                </c:pt>
                <c:pt idx="5">
                  <c:v>5188</c:v>
                </c:pt>
                <c:pt idx="6">
                  <c:v>4242</c:v>
                </c:pt>
                <c:pt idx="7">
                  <c:v>3987</c:v>
                </c:pt>
                <c:pt idx="8">
                  <c:v>4142</c:v>
                </c:pt>
                <c:pt idx="9">
                  <c:v>2940</c:v>
                </c:pt>
                <c:pt idx="10">
                  <c:v>3131</c:v>
                </c:pt>
                <c:pt idx="11">
                  <c:v>3066</c:v>
                </c:pt>
                <c:pt idx="12">
                  <c:v>3007</c:v>
                </c:pt>
                <c:pt idx="13">
                  <c:v>2780</c:v>
                </c:pt>
                <c:pt idx="14">
                  <c:v>3625</c:v>
                </c:pt>
                <c:pt idx="15">
                  <c:v>2446</c:v>
                </c:pt>
                <c:pt idx="16">
                  <c:v>2970</c:v>
                </c:pt>
                <c:pt idx="17">
                  <c:v>3105</c:v>
                </c:pt>
                <c:pt idx="18">
                  <c:v>2758</c:v>
                </c:pt>
                <c:pt idx="19">
                  <c:v>2369</c:v>
                </c:pt>
                <c:pt idx="20">
                  <c:v>2499</c:v>
                </c:pt>
                <c:pt idx="21">
                  <c:v>2634</c:v>
                </c:pt>
                <c:pt idx="22">
                  <c:v>3451</c:v>
                </c:pt>
                <c:pt idx="23">
                  <c:v>3099</c:v>
                </c:pt>
                <c:pt idx="24">
                  <c:v>3434</c:v>
                </c:pt>
                <c:pt idx="25">
                  <c:v>3192</c:v>
                </c:pt>
                <c:pt idx="26">
                  <c:v>3239</c:v>
                </c:pt>
                <c:pt idx="27">
                  <c:v>3429</c:v>
                </c:pt>
                <c:pt idx="28">
                  <c:v>3990</c:v>
                </c:pt>
                <c:pt idx="29">
                  <c:v>4846</c:v>
                </c:pt>
                <c:pt idx="30">
                  <c:v>4149</c:v>
                </c:pt>
                <c:pt idx="31">
                  <c:v>3915</c:v>
                </c:pt>
                <c:pt idx="32">
                  <c:v>5082</c:v>
                </c:pt>
                <c:pt idx="33">
                  <c:v>6092</c:v>
                </c:pt>
                <c:pt idx="34">
                  <c:v>4602</c:v>
                </c:pt>
                <c:pt idx="35">
                  <c:v>4647</c:v>
                </c:pt>
                <c:pt idx="36">
                  <c:v>4884</c:v>
                </c:pt>
                <c:pt idx="37">
                  <c:v>4181</c:v>
                </c:pt>
                <c:pt idx="38">
                  <c:v>4050</c:v>
                </c:pt>
                <c:pt idx="39">
                  <c:v>4488</c:v>
                </c:pt>
                <c:pt idx="40">
                  <c:v>6680</c:v>
                </c:pt>
                <c:pt idx="41">
                  <c:v>8004</c:v>
                </c:pt>
                <c:pt idx="42">
                  <c:v>8529</c:v>
                </c:pt>
                <c:pt idx="43">
                  <c:v>8163</c:v>
                </c:pt>
                <c:pt idx="44">
                  <c:v>9355</c:v>
                </c:pt>
              </c:numCache>
            </c:numRef>
          </c:val>
          <c:smooth val="0"/>
          <c:extLst xmlns:c16r2="http://schemas.microsoft.com/office/drawing/2015/06/chart">
            <c:ext xmlns:c16="http://schemas.microsoft.com/office/drawing/2014/chart" uri="{C3380CC4-5D6E-409C-BE32-E72D297353CC}">
              <c16:uniqueId val="{00000000-CB92-4017-988B-BC9624035A04}"/>
            </c:ext>
          </c:extLst>
        </c:ser>
        <c:dLbls>
          <c:showLegendKey val="0"/>
          <c:showVal val="0"/>
          <c:showCatName val="0"/>
          <c:showSerName val="0"/>
          <c:showPercent val="0"/>
          <c:showBubbleSize val="0"/>
        </c:dLbls>
        <c:marker val="1"/>
        <c:smooth val="0"/>
        <c:axId val="45607552"/>
        <c:axId val="46207360"/>
      </c:lineChart>
      <c:dateAx>
        <c:axId val="4560755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207360"/>
        <c:crosses val="autoZero"/>
        <c:auto val="1"/>
        <c:lblOffset val="100"/>
        <c:baseTimeUnit val="months"/>
      </c:dateAx>
      <c:valAx>
        <c:axId val="46207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607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Data!$A$9:$A$46</c:f>
              <c:numCache>
                <c:formatCode>mmm\-yy</c:formatCode>
                <c:ptCount val="38"/>
                <c:pt idx="0">
                  <c:v>41609</c:v>
                </c:pt>
                <c:pt idx="1">
                  <c:v>41640</c:v>
                </c:pt>
                <c:pt idx="2">
                  <c:v>41671</c:v>
                </c:pt>
                <c:pt idx="3">
                  <c:v>41699</c:v>
                </c:pt>
                <c:pt idx="4">
                  <c:v>41730</c:v>
                </c:pt>
                <c:pt idx="5">
                  <c:v>41760</c:v>
                </c:pt>
                <c:pt idx="6">
                  <c:v>41791</c:v>
                </c:pt>
                <c:pt idx="7">
                  <c:v>41821</c:v>
                </c:pt>
                <c:pt idx="8">
                  <c:v>41852</c:v>
                </c:pt>
                <c:pt idx="9">
                  <c:v>41883</c:v>
                </c:pt>
                <c:pt idx="10">
                  <c:v>41913</c:v>
                </c:pt>
                <c:pt idx="11">
                  <c:v>41944</c:v>
                </c:pt>
                <c:pt idx="12">
                  <c:v>41974</c:v>
                </c:pt>
                <c:pt idx="13">
                  <c:v>42005</c:v>
                </c:pt>
                <c:pt idx="14">
                  <c:v>42036</c:v>
                </c:pt>
                <c:pt idx="15">
                  <c:v>42064</c:v>
                </c:pt>
                <c:pt idx="16">
                  <c:v>42095</c:v>
                </c:pt>
                <c:pt idx="17">
                  <c:v>42125</c:v>
                </c:pt>
                <c:pt idx="18">
                  <c:v>42156</c:v>
                </c:pt>
                <c:pt idx="19">
                  <c:v>42186</c:v>
                </c:pt>
                <c:pt idx="20">
                  <c:v>42217</c:v>
                </c:pt>
                <c:pt idx="21">
                  <c:v>42248</c:v>
                </c:pt>
                <c:pt idx="22">
                  <c:v>42278</c:v>
                </c:pt>
                <c:pt idx="23">
                  <c:v>42309</c:v>
                </c:pt>
                <c:pt idx="24">
                  <c:v>42339</c:v>
                </c:pt>
                <c:pt idx="25">
                  <c:v>42370</c:v>
                </c:pt>
                <c:pt idx="26">
                  <c:v>42401</c:v>
                </c:pt>
                <c:pt idx="27">
                  <c:v>42430</c:v>
                </c:pt>
                <c:pt idx="28">
                  <c:v>42461</c:v>
                </c:pt>
                <c:pt idx="29">
                  <c:v>42491</c:v>
                </c:pt>
                <c:pt idx="30">
                  <c:v>42522</c:v>
                </c:pt>
                <c:pt idx="31">
                  <c:v>42552</c:v>
                </c:pt>
                <c:pt idx="32">
                  <c:v>42583</c:v>
                </c:pt>
                <c:pt idx="33">
                  <c:v>42614</c:v>
                </c:pt>
                <c:pt idx="34">
                  <c:v>42644</c:v>
                </c:pt>
                <c:pt idx="35">
                  <c:v>42675</c:v>
                </c:pt>
                <c:pt idx="36">
                  <c:v>42705</c:v>
                </c:pt>
                <c:pt idx="37">
                  <c:v>42736</c:v>
                </c:pt>
              </c:numCache>
            </c:numRef>
          </c:cat>
          <c:val>
            <c:numRef>
              <c:f>Data!$B$9:$B$46</c:f>
              <c:numCache>
                <c:formatCode>General</c:formatCode>
                <c:ptCount val="38"/>
                <c:pt idx="0">
                  <c:v>3987</c:v>
                </c:pt>
                <c:pt idx="1">
                  <c:v>4142</c:v>
                </c:pt>
                <c:pt idx="2">
                  <c:v>2940</c:v>
                </c:pt>
                <c:pt idx="3">
                  <c:v>3131</c:v>
                </c:pt>
                <c:pt idx="4">
                  <c:v>3066</c:v>
                </c:pt>
                <c:pt idx="5">
                  <c:v>3007</c:v>
                </c:pt>
                <c:pt idx="6">
                  <c:v>2780</c:v>
                </c:pt>
                <c:pt idx="7">
                  <c:v>3625</c:v>
                </c:pt>
                <c:pt idx="8">
                  <c:v>2446</c:v>
                </c:pt>
                <c:pt idx="9">
                  <c:v>2970</c:v>
                </c:pt>
                <c:pt idx="10">
                  <c:v>3105</c:v>
                </c:pt>
                <c:pt idx="11">
                  <c:v>2758</c:v>
                </c:pt>
                <c:pt idx="12">
                  <c:v>2369</c:v>
                </c:pt>
                <c:pt idx="13">
                  <c:v>2499</c:v>
                </c:pt>
                <c:pt idx="14">
                  <c:v>2634</c:v>
                </c:pt>
                <c:pt idx="15">
                  <c:v>3451</c:v>
                </c:pt>
                <c:pt idx="16">
                  <c:v>3099</c:v>
                </c:pt>
                <c:pt idx="17">
                  <c:v>3434</c:v>
                </c:pt>
                <c:pt idx="18">
                  <c:v>3192</c:v>
                </c:pt>
                <c:pt idx="19">
                  <c:v>3239</c:v>
                </c:pt>
                <c:pt idx="20">
                  <c:v>3429</c:v>
                </c:pt>
                <c:pt idx="21">
                  <c:v>3990</c:v>
                </c:pt>
                <c:pt idx="22">
                  <c:v>4846</c:v>
                </c:pt>
                <c:pt idx="23">
                  <c:v>4149</c:v>
                </c:pt>
                <c:pt idx="24">
                  <c:v>3915</c:v>
                </c:pt>
                <c:pt idx="25">
                  <c:v>5082</c:v>
                </c:pt>
                <c:pt idx="26">
                  <c:v>6092</c:v>
                </c:pt>
                <c:pt idx="27">
                  <c:v>4602</c:v>
                </c:pt>
                <c:pt idx="28">
                  <c:v>4647</c:v>
                </c:pt>
                <c:pt idx="29">
                  <c:v>4884</c:v>
                </c:pt>
                <c:pt idx="30">
                  <c:v>4181</c:v>
                </c:pt>
                <c:pt idx="31">
                  <c:v>4050</c:v>
                </c:pt>
                <c:pt idx="32">
                  <c:v>4488</c:v>
                </c:pt>
                <c:pt idx="33">
                  <c:v>6680</c:v>
                </c:pt>
                <c:pt idx="34">
                  <c:v>8004</c:v>
                </c:pt>
                <c:pt idx="35">
                  <c:v>8529</c:v>
                </c:pt>
                <c:pt idx="36">
                  <c:v>8163</c:v>
                </c:pt>
                <c:pt idx="37">
                  <c:v>9355</c:v>
                </c:pt>
              </c:numCache>
            </c:numRef>
          </c:val>
          <c:smooth val="0"/>
          <c:extLst xmlns:c16r2="http://schemas.microsoft.com/office/drawing/2015/06/chart">
            <c:ext xmlns:c16="http://schemas.microsoft.com/office/drawing/2014/chart" uri="{C3380CC4-5D6E-409C-BE32-E72D297353CC}">
              <c16:uniqueId val="{00000000-1ACF-4ED8-B4E5-DBF83EF40A32}"/>
            </c:ext>
          </c:extLst>
        </c:ser>
        <c:dLbls>
          <c:showLegendKey val="0"/>
          <c:showVal val="0"/>
          <c:showCatName val="0"/>
          <c:showSerName val="0"/>
          <c:showPercent val="0"/>
          <c:showBubbleSize val="0"/>
        </c:dLbls>
        <c:marker val="1"/>
        <c:smooth val="0"/>
        <c:axId val="46318336"/>
        <c:axId val="46319872"/>
      </c:lineChart>
      <c:dateAx>
        <c:axId val="4631833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319872"/>
        <c:crosses val="autoZero"/>
        <c:auto val="1"/>
        <c:lblOffset val="100"/>
        <c:baseTimeUnit val="months"/>
      </c:dateAx>
      <c:valAx>
        <c:axId val="46319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318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857500" cy="468313"/>
          </a:xfrm>
          <a:prstGeom prst="rect">
            <a:avLst/>
          </a:prstGeom>
          <a:noFill/>
          <a:ln w="9525">
            <a:noFill/>
            <a:miter lim="800000"/>
            <a:headEnd/>
            <a:tailEnd/>
          </a:ln>
          <a:effectLst/>
        </p:spPr>
        <p:txBody>
          <a:bodyPr vert="horz" wrap="square" lIns="95354" tIns="47677" rIns="95354" bIns="47677" numCol="1" anchor="t" anchorCtr="0" compatLnSpc="1">
            <a:prstTxWarp prst="textNoShape">
              <a:avLst/>
            </a:prstTxWarp>
          </a:bodyPr>
          <a:lstStyle>
            <a:lvl1pPr algn="l" defTabSz="954088">
              <a:defRPr sz="1300"/>
            </a:lvl1pPr>
          </a:lstStyle>
          <a:p>
            <a:pPr>
              <a:defRPr/>
            </a:pPr>
            <a:endParaRPr lang="en-GB"/>
          </a:p>
        </p:txBody>
      </p:sp>
      <p:sp>
        <p:nvSpPr>
          <p:cNvPr id="10243" name="Rectangle 3"/>
          <p:cNvSpPr>
            <a:spLocks noGrp="1" noChangeArrowheads="1"/>
          </p:cNvSpPr>
          <p:nvPr>
            <p:ph type="dt" sz="quarter" idx="1"/>
          </p:nvPr>
        </p:nvSpPr>
        <p:spPr bwMode="auto">
          <a:xfrm>
            <a:off x="3754438" y="0"/>
            <a:ext cx="2938462" cy="468313"/>
          </a:xfrm>
          <a:prstGeom prst="rect">
            <a:avLst/>
          </a:prstGeom>
          <a:noFill/>
          <a:ln w="9525">
            <a:noFill/>
            <a:miter lim="800000"/>
            <a:headEnd/>
            <a:tailEnd/>
          </a:ln>
          <a:effectLst/>
        </p:spPr>
        <p:txBody>
          <a:bodyPr vert="horz" wrap="square" lIns="95354" tIns="47677" rIns="95354" bIns="47677" numCol="1" anchor="t" anchorCtr="0" compatLnSpc="1">
            <a:prstTxWarp prst="textNoShape">
              <a:avLst/>
            </a:prstTxWarp>
          </a:bodyPr>
          <a:lstStyle>
            <a:lvl1pPr algn="r" defTabSz="954088">
              <a:defRPr sz="1300"/>
            </a:lvl1pPr>
          </a:lstStyle>
          <a:p>
            <a:pPr>
              <a:defRPr/>
            </a:pPr>
            <a:endParaRPr lang="en-GB"/>
          </a:p>
        </p:txBody>
      </p:sp>
      <p:sp>
        <p:nvSpPr>
          <p:cNvPr id="10244" name="Rectangle 4"/>
          <p:cNvSpPr>
            <a:spLocks noGrp="1" noChangeArrowheads="1"/>
          </p:cNvSpPr>
          <p:nvPr>
            <p:ph type="ftr" sz="quarter" idx="2"/>
          </p:nvPr>
        </p:nvSpPr>
        <p:spPr bwMode="auto">
          <a:xfrm>
            <a:off x="0" y="9288463"/>
            <a:ext cx="2857500" cy="546100"/>
          </a:xfrm>
          <a:prstGeom prst="rect">
            <a:avLst/>
          </a:prstGeom>
          <a:noFill/>
          <a:ln w="9525">
            <a:noFill/>
            <a:miter lim="800000"/>
            <a:headEnd/>
            <a:tailEnd/>
          </a:ln>
          <a:effectLst/>
        </p:spPr>
        <p:txBody>
          <a:bodyPr vert="horz" wrap="square" lIns="95354" tIns="47677" rIns="95354" bIns="47677" numCol="1" anchor="b" anchorCtr="0" compatLnSpc="1">
            <a:prstTxWarp prst="textNoShape">
              <a:avLst/>
            </a:prstTxWarp>
          </a:bodyPr>
          <a:lstStyle>
            <a:lvl1pPr algn="l" defTabSz="954088">
              <a:defRPr sz="1300"/>
            </a:lvl1pPr>
          </a:lstStyle>
          <a:p>
            <a:pPr>
              <a:defRPr/>
            </a:pPr>
            <a:endParaRPr lang="en-GB"/>
          </a:p>
        </p:txBody>
      </p:sp>
      <p:sp>
        <p:nvSpPr>
          <p:cNvPr id="10245" name="Rectangle 5"/>
          <p:cNvSpPr>
            <a:spLocks noGrp="1" noChangeArrowheads="1"/>
          </p:cNvSpPr>
          <p:nvPr>
            <p:ph type="sldNum" sz="quarter" idx="3"/>
          </p:nvPr>
        </p:nvSpPr>
        <p:spPr bwMode="auto">
          <a:xfrm>
            <a:off x="3754438" y="9288463"/>
            <a:ext cx="2938462" cy="546100"/>
          </a:xfrm>
          <a:prstGeom prst="rect">
            <a:avLst/>
          </a:prstGeom>
          <a:noFill/>
          <a:ln w="9525">
            <a:noFill/>
            <a:miter lim="800000"/>
            <a:headEnd/>
            <a:tailEnd/>
          </a:ln>
          <a:effectLst/>
        </p:spPr>
        <p:txBody>
          <a:bodyPr vert="horz" wrap="square" lIns="95354" tIns="47677" rIns="95354" bIns="47677" numCol="1" anchor="b" anchorCtr="0" compatLnSpc="1">
            <a:prstTxWarp prst="textNoShape">
              <a:avLst/>
            </a:prstTxWarp>
          </a:bodyPr>
          <a:lstStyle>
            <a:lvl1pPr algn="r" defTabSz="954088">
              <a:defRPr sz="1300"/>
            </a:lvl1pPr>
          </a:lstStyle>
          <a:p>
            <a:pPr>
              <a:defRPr/>
            </a:pPr>
            <a:fld id="{2EF9CA57-A072-4503-AE00-EBFA72183FCD}" type="slidenum">
              <a:rPr lang="en-GB"/>
              <a:pPr>
                <a:defRPr/>
              </a:pPr>
              <a:t>‹#›</a:t>
            </a:fld>
            <a:endParaRPr lang="en-GB"/>
          </a:p>
        </p:txBody>
      </p:sp>
    </p:spTree>
    <p:extLst>
      <p:ext uri="{BB962C8B-B14F-4D97-AF65-F5344CB8AC3E}">
        <p14:creationId xmlns:p14="http://schemas.microsoft.com/office/powerpoint/2010/main" val="1988267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5600" cy="4905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84600" y="0"/>
            <a:ext cx="2895600" cy="490538"/>
          </a:xfrm>
          <a:prstGeom prst="rect">
            <a:avLst/>
          </a:prstGeom>
        </p:spPr>
        <p:txBody>
          <a:bodyPr vert="horz" lIns="91440" tIns="45720" rIns="91440" bIns="45720" rtlCol="0"/>
          <a:lstStyle>
            <a:lvl1pPr algn="r">
              <a:defRPr sz="1200"/>
            </a:lvl1pPr>
          </a:lstStyle>
          <a:p>
            <a:fld id="{A8985D98-A9B9-4CEE-BB58-86EF7B60CB67}" type="datetimeFigureOut">
              <a:rPr lang="en-GB" smtClean="0"/>
              <a:pPr/>
              <a:t>27/03/2017</a:t>
            </a:fld>
            <a:endParaRPr lang="en-GB"/>
          </a:p>
        </p:txBody>
      </p:sp>
      <p:sp>
        <p:nvSpPr>
          <p:cNvPr id="4" name="Slide Image Placeholder 3"/>
          <p:cNvSpPr>
            <a:spLocks noGrp="1" noRot="1" noChangeAspect="1"/>
          </p:cNvSpPr>
          <p:nvPr>
            <p:ph type="sldImg" idx="2"/>
          </p:nvPr>
        </p:nvSpPr>
        <p:spPr>
          <a:xfrm>
            <a:off x="887413" y="736600"/>
            <a:ext cx="4908550" cy="36814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8338" y="4662488"/>
            <a:ext cx="5345112" cy="44180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24975"/>
            <a:ext cx="2895600" cy="49053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84600" y="9324975"/>
            <a:ext cx="2895600" cy="490538"/>
          </a:xfrm>
          <a:prstGeom prst="rect">
            <a:avLst/>
          </a:prstGeom>
        </p:spPr>
        <p:txBody>
          <a:bodyPr vert="horz" lIns="91440" tIns="45720" rIns="91440" bIns="45720" rtlCol="0" anchor="b"/>
          <a:lstStyle>
            <a:lvl1pPr algn="r">
              <a:defRPr sz="1200"/>
            </a:lvl1pPr>
          </a:lstStyle>
          <a:p>
            <a:fld id="{A32068EF-AC59-47EC-BA7A-55E018D8B008}" type="slidenum">
              <a:rPr lang="en-GB" smtClean="0"/>
              <a:pPr/>
              <a:t>‹#›</a:t>
            </a:fld>
            <a:endParaRPr lang="en-GB"/>
          </a:p>
        </p:txBody>
      </p:sp>
    </p:spTree>
    <p:extLst>
      <p:ext uri="{BB962C8B-B14F-4D97-AF65-F5344CB8AC3E}">
        <p14:creationId xmlns:p14="http://schemas.microsoft.com/office/powerpoint/2010/main" val="1826902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pPr defTabSz="913262"/>
            <a:fld id="{C22DC259-FAAD-4CF1-B347-F2644ED9E562}" type="slidenum">
              <a:rPr lang="en-GB" smtClean="0"/>
              <a:pPr defTabSz="913262"/>
              <a:t>1</a:t>
            </a:fld>
            <a:endParaRPr lang="en-GB" dirty="0" smtClean="0"/>
          </a:p>
        </p:txBody>
      </p:sp>
      <p:sp>
        <p:nvSpPr>
          <p:cNvPr id="119811" name="Rectangle 2"/>
          <p:cNvSpPr>
            <a:spLocks noGrp="1" noRot="1" noChangeAspect="1" noChangeArrowheads="1" noTextEdit="1"/>
          </p:cNvSpPr>
          <p:nvPr>
            <p:ph type="sldImg"/>
          </p:nvPr>
        </p:nvSpPr>
        <p:spPr>
          <a:xfrm>
            <a:off x="887413" y="736600"/>
            <a:ext cx="4908550" cy="3681413"/>
          </a:xfrm>
          <a:ln/>
        </p:spPr>
      </p:sp>
      <p:sp>
        <p:nvSpPr>
          <p:cNvPr id="119812" name="Rectangle 3"/>
          <p:cNvSpPr>
            <a:spLocks noGrp="1" noChangeArrowheads="1"/>
          </p:cNvSpPr>
          <p:nvPr>
            <p:ph type="body" idx="1"/>
          </p:nvPr>
        </p:nvSpPr>
        <p:spPr>
          <a:xfrm>
            <a:off x="667391" y="4662608"/>
            <a:ext cx="5347007" cy="4417458"/>
          </a:xfrm>
          <a:noFill/>
          <a:ln/>
        </p:spPr>
        <p:txBody>
          <a:bodyPr>
            <a:normAutofit fontScale="92500" lnSpcReduction="20000"/>
          </a:bodyPr>
          <a:lstStyle/>
          <a:p>
            <a:r>
              <a:rPr lang="en-GB" sz="1500" dirty="0" smtClean="0"/>
              <a:t>14-30 – 14-50</a:t>
            </a:r>
          </a:p>
          <a:p>
            <a:r>
              <a:rPr lang="en-GB" sz="1500" dirty="0" smtClean="0"/>
              <a:t>The British Geological Survey (BGS) manages the national borehole archive, with </a:t>
            </a:r>
            <a:r>
              <a:rPr lang="en-GB" sz="1500" dirty="0" err="1" smtClean="0"/>
              <a:t>corestores</a:t>
            </a:r>
            <a:r>
              <a:rPr lang="en-GB" sz="1500" dirty="0" smtClean="0"/>
              <a:t> at </a:t>
            </a:r>
            <a:r>
              <a:rPr lang="en-GB" sz="1500" dirty="0" err="1" smtClean="0"/>
              <a:t>Keyworth</a:t>
            </a:r>
            <a:r>
              <a:rPr lang="en-GB" sz="1500" dirty="0" smtClean="0"/>
              <a:t>, Nottingham, holding samples and cuttings from over 15,000 onshore boreholes, including 250 km of core. The marine </a:t>
            </a:r>
            <a:r>
              <a:rPr lang="en-GB" sz="1500" dirty="0" err="1" smtClean="0"/>
              <a:t>corestore</a:t>
            </a:r>
            <a:r>
              <a:rPr lang="en-GB" sz="1500" dirty="0" smtClean="0"/>
              <a:t> at </a:t>
            </a:r>
            <a:r>
              <a:rPr lang="en-GB" sz="1500" dirty="0" err="1" smtClean="0"/>
              <a:t>Loanhead</a:t>
            </a:r>
            <a:r>
              <a:rPr lang="en-GB" sz="1500" dirty="0" smtClean="0"/>
              <a:t>, Edinburgh, held 12,000 metres of core and 15,000 seabed samples, and the UK Continental Shelf </a:t>
            </a:r>
            <a:r>
              <a:rPr lang="en-GB" sz="1500" dirty="0" err="1" smtClean="0"/>
              <a:t>corestore</a:t>
            </a:r>
            <a:r>
              <a:rPr lang="en-GB" sz="1500" dirty="0" smtClean="0"/>
              <a:t> at </a:t>
            </a:r>
            <a:r>
              <a:rPr lang="en-GB" sz="1500" dirty="0" err="1" smtClean="0"/>
              <a:t>Gilmerton</a:t>
            </a:r>
            <a:r>
              <a:rPr lang="en-GB" sz="1500" dirty="0" smtClean="0"/>
              <a:t>, Edinburgh, contained DECC’s UK seaward hydrocarbon well cores and samples from over 8,000 wells, with 300 km of core and 4.5 million samples of cuttings.</a:t>
            </a:r>
            <a:br>
              <a:rPr lang="en-GB" sz="1500" dirty="0" smtClean="0"/>
            </a:br>
            <a:r>
              <a:rPr lang="en-GB" sz="1500" dirty="0" smtClean="0"/>
              <a:t/>
            </a:r>
            <a:br>
              <a:rPr lang="en-GB" sz="1500" dirty="0" smtClean="0"/>
            </a:br>
            <a:r>
              <a:rPr lang="en-GB" sz="1500" dirty="0" smtClean="0"/>
              <a:t>In 2009, the decision was taken to consolidate the core holdings into a single “state of the art” facility at </a:t>
            </a:r>
            <a:r>
              <a:rPr lang="en-GB" sz="1500" dirty="0" err="1" smtClean="0"/>
              <a:t>Keyworth</a:t>
            </a:r>
            <a:r>
              <a:rPr lang="en-GB" sz="1500" dirty="0" smtClean="0"/>
              <a:t>. Because of the importance of the </a:t>
            </a:r>
            <a:r>
              <a:rPr lang="en-GB" sz="1500" dirty="0" err="1" smtClean="0"/>
              <a:t>Gilmerton</a:t>
            </a:r>
            <a:r>
              <a:rPr lang="en-GB" sz="1500" dirty="0" smtClean="0"/>
              <a:t> material to Britain’s energy security, the BGS worked closely with a group of advisors to develop and monitor a safe transfer methodology. The move required 125,000 boxes of core and 47,000 boxes of cuttings to be packed into caged pallets and transferred to </a:t>
            </a:r>
            <a:r>
              <a:rPr lang="en-GB" sz="1500" dirty="0" err="1" smtClean="0"/>
              <a:t>Keyworth</a:t>
            </a:r>
            <a:r>
              <a:rPr lang="en-GB" sz="1500" dirty="0" smtClean="0"/>
              <a:t> within 18 months. Every box of core (often containing three internal boxes) was opened, the contents photographed (7216x5412 pixels) and additional conservation grade packaging added to protect the material during transit. Adoption of a production line technique, coupled with the extensive use of barcodes and database systems, is enabling the transfer to proceed on target. It has also provided a unique opportunity to audit 100% of the core, adding metadata or conservation issues to the database. QC inspection of the core on arrival at </a:t>
            </a:r>
            <a:r>
              <a:rPr lang="en-GB" sz="1500" dirty="0" err="1" smtClean="0"/>
              <a:t>Keyworth</a:t>
            </a:r>
            <a:r>
              <a:rPr lang="en-GB" sz="1500" dirty="0" smtClean="0"/>
              <a:t> has failed to detect any transfer damage.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F5F78934-D2FA-40E5-8791-BCDB940356C1}" type="slidenum">
              <a:rPr lang="en-GB" smtClean="0"/>
              <a:pPr/>
              <a:t>15</a:t>
            </a:fld>
            <a:endParaRPr lang="en-GB"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endParaRPr lang="en-US" smtClean="0"/>
          </a:p>
        </p:txBody>
      </p:sp>
      <p:sp>
        <p:nvSpPr>
          <p:cNvPr id="149508" name="Slide Number Placeholder 3"/>
          <p:cNvSpPr>
            <a:spLocks noGrp="1"/>
          </p:cNvSpPr>
          <p:nvPr>
            <p:ph type="sldNum" sz="quarter" idx="5"/>
          </p:nvPr>
        </p:nvSpPr>
        <p:spPr>
          <a:noFill/>
        </p:spPr>
        <p:txBody>
          <a:bodyPr/>
          <a:lstStyle/>
          <a:p>
            <a:pPr defTabSz="913262"/>
            <a:fld id="{220E20B7-226A-4BC9-873A-E3232F34D972}" type="slidenum">
              <a:rPr lang="en-GB" smtClean="0"/>
              <a:pPr defTabSz="913262"/>
              <a:t>40</a:t>
            </a:fld>
            <a:endParaRPr lang="en-GB"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endParaRPr lang="en-US" smtClean="0"/>
          </a:p>
        </p:txBody>
      </p:sp>
      <p:sp>
        <p:nvSpPr>
          <p:cNvPr id="120836" name="Slide Number Placeholder 3"/>
          <p:cNvSpPr>
            <a:spLocks noGrp="1"/>
          </p:cNvSpPr>
          <p:nvPr>
            <p:ph type="sldNum" sz="quarter" idx="5"/>
          </p:nvPr>
        </p:nvSpPr>
        <p:spPr>
          <a:noFill/>
        </p:spPr>
        <p:txBody>
          <a:bodyPr/>
          <a:lstStyle/>
          <a:p>
            <a:pPr defTabSz="913262"/>
            <a:fld id="{8822BD57-A2D3-4315-B92E-2B032E96FBA0}" type="slidenum">
              <a:rPr lang="en-GB" smtClean="0"/>
              <a:pPr defTabSz="913262"/>
              <a:t>53</a:t>
            </a:fld>
            <a:endParaRPr lang="en-GB"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endParaRPr lang="en-US" smtClean="0"/>
          </a:p>
        </p:txBody>
      </p:sp>
      <p:sp>
        <p:nvSpPr>
          <p:cNvPr id="120836" name="Slide Number Placeholder 3"/>
          <p:cNvSpPr>
            <a:spLocks noGrp="1"/>
          </p:cNvSpPr>
          <p:nvPr>
            <p:ph type="sldNum" sz="quarter" idx="5"/>
          </p:nvPr>
        </p:nvSpPr>
        <p:spPr>
          <a:noFill/>
        </p:spPr>
        <p:txBody>
          <a:bodyPr/>
          <a:lstStyle/>
          <a:p>
            <a:pPr defTabSz="913262"/>
            <a:fld id="{8822BD57-A2D3-4315-B92E-2B032E96FBA0}" type="slidenum">
              <a:rPr lang="en-GB" smtClean="0"/>
              <a:pPr defTabSz="913262"/>
              <a:t>56</a:t>
            </a:fld>
            <a:endParaRPr lang="en-GB"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endParaRPr lang="en-US" smtClean="0"/>
          </a:p>
        </p:txBody>
      </p:sp>
      <p:sp>
        <p:nvSpPr>
          <p:cNvPr id="120836" name="Slide Number Placeholder 3"/>
          <p:cNvSpPr>
            <a:spLocks noGrp="1"/>
          </p:cNvSpPr>
          <p:nvPr>
            <p:ph type="sldNum" sz="quarter" idx="5"/>
          </p:nvPr>
        </p:nvSpPr>
        <p:spPr>
          <a:noFill/>
        </p:spPr>
        <p:txBody>
          <a:bodyPr/>
          <a:lstStyle/>
          <a:p>
            <a:pPr defTabSz="913262"/>
            <a:fld id="{8822BD57-A2D3-4315-B92E-2B032E96FBA0}" type="slidenum">
              <a:rPr lang="en-GB" smtClean="0"/>
              <a:pPr defTabSz="913262"/>
              <a:t>64</a:t>
            </a:fld>
            <a:endParaRPr lang="en-GB"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14" name="Rectangle 1026"/>
          <p:cNvSpPr>
            <a:spLocks noGrp="1" noChangeArrowheads="1"/>
          </p:cNvSpPr>
          <p:nvPr>
            <p:ph type="ctrTitle"/>
          </p:nvPr>
        </p:nvSpPr>
        <p:spPr>
          <a:xfrm>
            <a:off x="0" y="1998663"/>
            <a:ext cx="9144000" cy="1143000"/>
          </a:xfrm>
        </p:spPr>
        <p:txBody>
          <a:bodyPr/>
          <a:lstStyle>
            <a:lvl1pPr algn="ctr">
              <a:defRPr sz="3600"/>
            </a:lvl1pPr>
          </a:lstStyle>
          <a:p>
            <a:r>
              <a:rPr lang="en-US" smtClean="0"/>
              <a:t>Click to edit Master title style</a:t>
            </a:r>
            <a:endParaRPr lang="en-GB"/>
          </a:p>
        </p:txBody>
      </p:sp>
      <p:sp>
        <p:nvSpPr>
          <p:cNvPr id="13315" name="Rectangle 1027"/>
          <p:cNvSpPr>
            <a:spLocks noGrp="1" noChangeArrowheads="1"/>
          </p:cNvSpPr>
          <p:nvPr>
            <p:ph type="subTitle" idx="1"/>
          </p:nvPr>
        </p:nvSpPr>
        <p:spPr>
          <a:xfrm>
            <a:off x="0" y="3746500"/>
            <a:ext cx="9144000" cy="762000"/>
          </a:xfrm>
        </p:spPr>
        <p:txBody>
          <a:bodyPr/>
          <a:lstStyle>
            <a:lvl1pPr marL="0" indent="0" algn="ctr">
              <a:buFontTx/>
              <a:buNone/>
              <a:defRPr/>
            </a:lvl1pPr>
          </a:lstStyle>
          <a:p>
            <a:r>
              <a:rPr lang="en-US" smtClean="0"/>
              <a:t>Click to edit Master subtitle style</a:t>
            </a:r>
            <a:endParaRPr lang="en-GB"/>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189061"/>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238828"/>
            <a:ext cx="9144000" cy="1619172"/>
          </a:xfrm>
          <a:prstGeom prst="rect">
            <a:avLst/>
          </a:prstGeom>
        </p:spPr>
      </p:pic>
      <p:sp>
        <p:nvSpPr>
          <p:cNvPr id="11" name="Text Box 1040"/>
          <p:cNvSpPr txBox="1">
            <a:spLocks noChangeArrowheads="1"/>
          </p:cNvSpPr>
          <p:nvPr userDrawn="1"/>
        </p:nvSpPr>
        <p:spPr bwMode="auto">
          <a:xfrm>
            <a:off x="107504" y="6629400"/>
            <a:ext cx="1431802" cy="215444"/>
          </a:xfrm>
          <a:prstGeom prst="rect">
            <a:avLst/>
          </a:prstGeom>
          <a:noFill/>
          <a:ln w="9525">
            <a:noFill/>
            <a:miter lim="800000"/>
            <a:headEnd/>
            <a:tailEnd/>
          </a:ln>
          <a:effectLst/>
        </p:spPr>
        <p:txBody>
          <a:bodyPr wrap="none">
            <a:spAutoFit/>
          </a:bodyPr>
          <a:lstStyle/>
          <a:p>
            <a:pPr algn="l" eaLnBrk="1" hangingPunct="1">
              <a:defRPr/>
            </a:pPr>
            <a:r>
              <a:rPr lang="en-GB" sz="800" b="1" dirty="0">
                <a:solidFill>
                  <a:schemeClr val="bg1"/>
                </a:solidFill>
                <a:latin typeface="Arial" charset="0"/>
                <a:cs typeface="Times New Roman" pitchFamily="18" charset="0"/>
              </a:rPr>
              <a:t>© </a:t>
            </a:r>
            <a:r>
              <a:rPr lang="en-GB" sz="800" dirty="0">
                <a:solidFill>
                  <a:schemeClr val="bg1"/>
                </a:solidFill>
                <a:latin typeface="Arial" charset="0"/>
                <a:cs typeface="Times New Roman" pitchFamily="18" charset="0"/>
              </a:rPr>
              <a:t>NERC All rights reserved</a:t>
            </a:r>
            <a:endParaRPr lang="en-GB" sz="800" dirty="0">
              <a:solidFill>
                <a:schemeClr val="bg1"/>
              </a:solidFill>
              <a:latin typeface="Arial" charset="0"/>
            </a:endParaRPr>
          </a:p>
        </p:txBody>
      </p:sp>
    </p:spTree>
    <p:extLst>
      <p:ext uri="{BB962C8B-B14F-4D97-AF65-F5344CB8AC3E}">
        <p14:creationId xmlns:p14="http://schemas.microsoft.com/office/powerpoint/2010/main" val="8544845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80240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00788" y="260350"/>
            <a:ext cx="1800225" cy="5257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3" y="260350"/>
            <a:ext cx="5248275"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28227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467476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636776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3" y="2133600"/>
            <a:ext cx="3416300" cy="3384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468813" y="2133600"/>
            <a:ext cx="3416300" cy="3384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451308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371093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914274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916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16447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1684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00113" y="260350"/>
            <a:ext cx="7200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Title</a:t>
            </a:r>
          </a:p>
        </p:txBody>
      </p:sp>
      <p:sp>
        <p:nvSpPr>
          <p:cNvPr id="1027" name="Rectangle 3"/>
          <p:cNvSpPr>
            <a:spLocks noGrp="1" noChangeArrowheads="1"/>
          </p:cNvSpPr>
          <p:nvPr>
            <p:ph type="body" idx="1"/>
          </p:nvPr>
        </p:nvSpPr>
        <p:spPr bwMode="auto">
          <a:xfrm>
            <a:off x="900113" y="2133600"/>
            <a:ext cx="69850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first level</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53" name="Text Box 29"/>
          <p:cNvSpPr txBox="1">
            <a:spLocks noChangeArrowheads="1"/>
          </p:cNvSpPr>
          <p:nvPr/>
        </p:nvSpPr>
        <p:spPr bwMode="auto">
          <a:xfrm>
            <a:off x="104043" y="6513513"/>
            <a:ext cx="1431802" cy="215444"/>
          </a:xfrm>
          <a:prstGeom prst="rect">
            <a:avLst/>
          </a:prstGeom>
          <a:noFill/>
          <a:ln w="9525">
            <a:noFill/>
            <a:miter lim="800000"/>
            <a:headEnd/>
            <a:tailEnd/>
          </a:ln>
          <a:effectLst/>
        </p:spPr>
        <p:txBody>
          <a:bodyPr wrap="none">
            <a:spAutoFit/>
          </a:bodyPr>
          <a:lstStyle/>
          <a:p>
            <a:pPr>
              <a:defRPr/>
            </a:pPr>
            <a:r>
              <a:rPr lang="en-GB" sz="800" b="1" dirty="0">
                <a:latin typeface="Arial" charset="0"/>
              </a:rPr>
              <a:t>© </a:t>
            </a:r>
            <a:r>
              <a:rPr lang="en-GB" sz="800" dirty="0">
                <a:latin typeface="Arial" charset="0"/>
              </a:rPr>
              <a:t>NERC All rights reserved</a:t>
            </a:r>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81015" y="4023312"/>
            <a:ext cx="2865120" cy="2834688"/>
          </a:xfrm>
          <a:prstGeom prst="rect">
            <a:avLst/>
          </a:prstGeom>
        </p:spPr>
      </p:pic>
      <p:pic>
        <p:nvPicPr>
          <p:cNvPr id="1030" name="Picture 35" descr="bgsklrwo"/>
          <p:cNvPicPr>
            <a:picLocks noChangeAspect="1" noChangeArrowheads="1"/>
          </p:cNvPicPr>
          <p:nvPr/>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532440" y="6251700"/>
            <a:ext cx="532324" cy="52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iming>
    <p:tnLst>
      <p:par>
        <p:cTn id="1" dur="indefinite" restart="never" nodeType="tmRoot"/>
      </p:par>
    </p:tnLst>
  </p:timing>
  <p:txStyles>
    <p:titleStyle>
      <a:lvl1pPr algn="l" rtl="0" eaLnBrk="1" fontAlgn="base" hangingPunct="1">
        <a:spcBef>
          <a:spcPct val="0"/>
        </a:spcBef>
        <a:spcAft>
          <a:spcPct val="0"/>
        </a:spcAft>
        <a:defRPr sz="4000">
          <a:solidFill>
            <a:schemeClr val="tx1"/>
          </a:solidFill>
          <a:latin typeface="+mj-lt"/>
          <a:ea typeface="+mj-ea"/>
          <a:cs typeface="+mj-cs"/>
        </a:defRPr>
      </a:lvl1pPr>
      <a:lvl2pPr algn="l" rtl="0" eaLnBrk="1" fontAlgn="base" hangingPunct="1">
        <a:spcBef>
          <a:spcPct val="0"/>
        </a:spcBef>
        <a:spcAft>
          <a:spcPct val="0"/>
        </a:spcAft>
        <a:defRPr sz="4000">
          <a:solidFill>
            <a:schemeClr val="tx1"/>
          </a:solidFill>
          <a:latin typeface="Arial" charset="0"/>
        </a:defRPr>
      </a:lvl2pPr>
      <a:lvl3pPr algn="l" rtl="0" eaLnBrk="1" fontAlgn="base" hangingPunct="1">
        <a:spcBef>
          <a:spcPct val="0"/>
        </a:spcBef>
        <a:spcAft>
          <a:spcPct val="0"/>
        </a:spcAft>
        <a:defRPr sz="4000">
          <a:solidFill>
            <a:schemeClr val="tx1"/>
          </a:solidFill>
          <a:latin typeface="Arial" charset="0"/>
        </a:defRPr>
      </a:lvl3pPr>
      <a:lvl4pPr algn="l" rtl="0" eaLnBrk="1" fontAlgn="base" hangingPunct="1">
        <a:spcBef>
          <a:spcPct val="0"/>
        </a:spcBef>
        <a:spcAft>
          <a:spcPct val="0"/>
        </a:spcAft>
        <a:defRPr sz="4000">
          <a:solidFill>
            <a:schemeClr val="tx1"/>
          </a:solidFill>
          <a:latin typeface="Arial" charset="0"/>
        </a:defRPr>
      </a:lvl4pPr>
      <a:lvl5pPr algn="l" rtl="0" eaLnBrk="1" fontAlgn="base" hangingPunct="1">
        <a:spcBef>
          <a:spcPct val="0"/>
        </a:spcBef>
        <a:spcAft>
          <a:spcPct val="0"/>
        </a:spcAft>
        <a:defRPr sz="4000">
          <a:solidFill>
            <a:schemeClr val="tx1"/>
          </a:solidFill>
          <a:latin typeface="Arial" charset="0"/>
        </a:defRPr>
      </a:lvl5pPr>
      <a:lvl6pPr marL="457200" algn="l" rtl="0" eaLnBrk="1" fontAlgn="base" hangingPunct="1">
        <a:spcBef>
          <a:spcPct val="0"/>
        </a:spcBef>
        <a:spcAft>
          <a:spcPct val="0"/>
        </a:spcAft>
        <a:defRPr sz="4000">
          <a:solidFill>
            <a:schemeClr val="tx1"/>
          </a:solidFill>
          <a:latin typeface="Arial" charset="0"/>
        </a:defRPr>
      </a:lvl6pPr>
      <a:lvl7pPr marL="914400" algn="l" rtl="0" eaLnBrk="1" fontAlgn="base" hangingPunct="1">
        <a:spcBef>
          <a:spcPct val="0"/>
        </a:spcBef>
        <a:spcAft>
          <a:spcPct val="0"/>
        </a:spcAft>
        <a:defRPr sz="4000">
          <a:solidFill>
            <a:schemeClr val="tx1"/>
          </a:solidFill>
          <a:latin typeface="Arial" charset="0"/>
        </a:defRPr>
      </a:lvl7pPr>
      <a:lvl8pPr marL="1371600" algn="l" rtl="0" eaLnBrk="1" fontAlgn="base" hangingPunct="1">
        <a:spcBef>
          <a:spcPct val="0"/>
        </a:spcBef>
        <a:spcAft>
          <a:spcPct val="0"/>
        </a:spcAft>
        <a:defRPr sz="4000">
          <a:solidFill>
            <a:schemeClr val="tx1"/>
          </a:solidFill>
          <a:latin typeface="Arial" charset="0"/>
        </a:defRPr>
      </a:lvl8pPr>
      <a:lvl9pPr marL="1828800" algn="l" rtl="0" eaLnBrk="1" fontAlgn="base" hangingPunct="1">
        <a:spcBef>
          <a:spcPct val="0"/>
        </a:spcBef>
        <a:spcAft>
          <a:spcPct val="0"/>
        </a:spcAft>
        <a:defRPr sz="4000">
          <a:solidFill>
            <a:schemeClr val="tx1"/>
          </a:solidFill>
          <a:latin typeface="Arial" charset="0"/>
        </a:defRPr>
      </a:lvl9pPr>
    </p:titleStyle>
    <p:bodyStyle>
      <a:lvl1pPr marL="342900" indent="-342900" algn="l" rtl="0" eaLnBrk="1" fontAlgn="base" hangingPunct="1">
        <a:spcBef>
          <a:spcPct val="20000"/>
        </a:spcBef>
        <a:spcAft>
          <a:spcPct val="0"/>
        </a:spcAft>
        <a:buClr>
          <a:schemeClr val="tx1"/>
        </a:buClr>
        <a:buSzPct val="130000"/>
        <a:buChar char="•"/>
        <a:defRPr sz="2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SzPct val="130000"/>
        <a:buChar char="•"/>
        <a:defRPr sz="2200">
          <a:solidFill>
            <a:schemeClr val="tx1"/>
          </a:solidFill>
          <a:latin typeface="+mn-lt"/>
        </a:defRPr>
      </a:lvl2pPr>
      <a:lvl3pPr marL="1143000" indent="-228600" algn="l" rtl="0" eaLnBrk="1" fontAlgn="base" hangingPunct="1">
        <a:spcBef>
          <a:spcPct val="20000"/>
        </a:spcBef>
        <a:spcAft>
          <a:spcPct val="0"/>
        </a:spcAft>
        <a:buClr>
          <a:schemeClr val="tx1"/>
        </a:buClr>
        <a:buSzPct val="130000"/>
        <a:buChar char="•"/>
        <a:defRPr sz="2200">
          <a:solidFill>
            <a:schemeClr val="tx1"/>
          </a:solidFill>
          <a:latin typeface="+mn-lt"/>
        </a:defRPr>
      </a:lvl3pPr>
      <a:lvl4pPr marL="1600200" indent="-228600" algn="l" rtl="0" eaLnBrk="1" fontAlgn="base" hangingPunct="1">
        <a:spcBef>
          <a:spcPct val="20000"/>
        </a:spcBef>
        <a:spcAft>
          <a:spcPct val="0"/>
        </a:spcAft>
        <a:buClr>
          <a:schemeClr val="tx1"/>
        </a:buClr>
        <a:buSzPct val="130000"/>
        <a:buChar char="•"/>
        <a:defRPr sz="2200">
          <a:solidFill>
            <a:schemeClr val="tx1"/>
          </a:solidFill>
          <a:latin typeface="+mn-lt"/>
        </a:defRPr>
      </a:lvl4pPr>
      <a:lvl5pPr marL="2057400" indent="-228600" algn="l" rtl="0" eaLnBrk="1" fontAlgn="base" hangingPunct="1">
        <a:spcBef>
          <a:spcPct val="20000"/>
        </a:spcBef>
        <a:spcAft>
          <a:spcPct val="0"/>
        </a:spcAft>
        <a:buClr>
          <a:schemeClr val="tx1"/>
        </a:buClr>
        <a:buSzPct val="130000"/>
        <a:buChar char="•"/>
        <a:defRPr sz="2200">
          <a:solidFill>
            <a:schemeClr val="tx1"/>
          </a:solidFill>
          <a:latin typeface="+mn-lt"/>
        </a:defRPr>
      </a:lvl5pPr>
      <a:lvl6pPr marL="2514600" indent="-228600" algn="l" rtl="0" eaLnBrk="1" fontAlgn="base" hangingPunct="1">
        <a:spcBef>
          <a:spcPct val="20000"/>
        </a:spcBef>
        <a:spcAft>
          <a:spcPct val="0"/>
        </a:spcAft>
        <a:buClr>
          <a:schemeClr val="tx1"/>
        </a:buClr>
        <a:buSzPct val="130000"/>
        <a:buChar char="•"/>
        <a:defRPr sz="2200">
          <a:solidFill>
            <a:schemeClr val="tx1"/>
          </a:solidFill>
          <a:latin typeface="+mn-lt"/>
        </a:defRPr>
      </a:lvl6pPr>
      <a:lvl7pPr marL="2971800" indent="-228600" algn="l" rtl="0" eaLnBrk="1" fontAlgn="base" hangingPunct="1">
        <a:spcBef>
          <a:spcPct val="20000"/>
        </a:spcBef>
        <a:spcAft>
          <a:spcPct val="0"/>
        </a:spcAft>
        <a:buClr>
          <a:schemeClr val="tx1"/>
        </a:buClr>
        <a:buSzPct val="130000"/>
        <a:buChar char="•"/>
        <a:defRPr sz="2200">
          <a:solidFill>
            <a:schemeClr val="tx1"/>
          </a:solidFill>
          <a:latin typeface="+mn-lt"/>
        </a:defRPr>
      </a:lvl7pPr>
      <a:lvl8pPr marL="3429000" indent="-228600" algn="l" rtl="0" eaLnBrk="1" fontAlgn="base" hangingPunct="1">
        <a:spcBef>
          <a:spcPct val="20000"/>
        </a:spcBef>
        <a:spcAft>
          <a:spcPct val="0"/>
        </a:spcAft>
        <a:buClr>
          <a:schemeClr val="tx1"/>
        </a:buClr>
        <a:buSzPct val="130000"/>
        <a:buChar char="•"/>
        <a:defRPr sz="2200">
          <a:solidFill>
            <a:schemeClr val="tx1"/>
          </a:solidFill>
          <a:latin typeface="+mn-lt"/>
        </a:defRPr>
      </a:lvl8pPr>
      <a:lvl9pPr marL="3886200" indent="-228600" algn="l" rtl="0" eaLnBrk="1" fontAlgn="base" hangingPunct="1">
        <a:spcBef>
          <a:spcPct val="20000"/>
        </a:spcBef>
        <a:spcAft>
          <a:spcPct val="0"/>
        </a:spcAft>
        <a:buClr>
          <a:schemeClr val="tx1"/>
        </a:buClr>
        <a:buSzPct val="130000"/>
        <a:buChar char="•"/>
        <a:defRPr sz="2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museumwales.ac.uk/en/cardiff/" TargetMode="External"/><Relationship Id="rId3" Type="http://schemas.openxmlformats.org/officeDocument/2006/relationships/hyperlink" Target="http://www.3d-fossils.ac.uk/" TargetMode="External"/><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www.geocurator.org/" TargetMode="External"/><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hyperlink" Target="http://www.3d-fossils.ac.uk/"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cutout_proto.mp4"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3d-fossils.ac.u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6"/>
          <p:cNvSpPr>
            <a:spLocks noGrp="1" noChangeArrowheads="1"/>
          </p:cNvSpPr>
          <p:nvPr>
            <p:ph type="ctrTitle"/>
          </p:nvPr>
        </p:nvSpPr>
        <p:spPr>
          <a:xfrm>
            <a:off x="-146050" y="2762250"/>
            <a:ext cx="9144000" cy="476250"/>
          </a:xfrm>
        </p:spPr>
        <p:txBody>
          <a:bodyPr/>
          <a:lstStyle/>
          <a:p>
            <a:r>
              <a:rPr lang="en-GB" sz="4000" dirty="0" smtClean="0"/>
              <a:t/>
            </a:r>
            <a:br>
              <a:rPr lang="en-GB" sz="4000" dirty="0" smtClean="0"/>
            </a:br>
            <a:r>
              <a:rPr lang="en-GB" sz="4000" b="1" dirty="0" smtClean="0">
                <a:latin typeface="Calibri" pitchFamily="34" charset="0"/>
              </a:rPr>
              <a:t>The GB3D Fossil Types Online project (</a:t>
            </a:r>
            <a:r>
              <a:rPr lang="en-GB" sz="4000" b="1" dirty="0" smtClean="0">
                <a:latin typeface="Calibri" pitchFamily="34" charset="0"/>
                <a:hlinkClick r:id="rId3"/>
              </a:rPr>
              <a:t>www.3d-fossils.ac.uk</a:t>
            </a:r>
            <a:r>
              <a:rPr lang="en-GB" sz="4000" b="1" dirty="0" smtClean="0">
                <a:latin typeface="Calibri" pitchFamily="34" charset="0"/>
              </a:rPr>
              <a:t>) – </a:t>
            </a:r>
            <a:br>
              <a:rPr lang="en-GB" sz="4000" b="1" dirty="0" smtClean="0">
                <a:latin typeface="Calibri" pitchFamily="34" charset="0"/>
              </a:rPr>
            </a:br>
            <a:r>
              <a:rPr lang="en-GB" sz="3200" b="1" dirty="0" smtClean="0">
                <a:latin typeface="Calibri" pitchFamily="34" charset="0"/>
              </a:rPr>
              <a:t>the inside story</a:t>
            </a:r>
            <a:r>
              <a:rPr lang="en-GB" sz="4000" b="1" dirty="0" smtClean="0">
                <a:latin typeface="Calibri" pitchFamily="34" charset="0"/>
              </a:rPr>
              <a:t/>
            </a:r>
            <a:br>
              <a:rPr lang="en-GB" sz="4000" b="1" dirty="0" smtClean="0">
                <a:latin typeface="Calibri" pitchFamily="34" charset="0"/>
              </a:rPr>
            </a:br>
            <a:r>
              <a:rPr lang="en-GB" dirty="0" smtClean="0">
                <a:latin typeface="Calibri" pitchFamily="34" charset="0"/>
              </a:rPr>
              <a:t/>
            </a:r>
            <a:br>
              <a:rPr lang="en-GB" dirty="0" smtClean="0">
                <a:latin typeface="Calibri" pitchFamily="34" charset="0"/>
              </a:rPr>
            </a:br>
            <a:endParaRPr lang="en-US" sz="4400" dirty="0" smtClean="0">
              <a:latin typeface="Calibri" pitchFamily="34" charset="0"/>
            </a:endParaRPr>
          </a:p>
        </p:txBody>
      </p:sp>
      <p:sp>
        <p:nvSpPr>
          <p:cNvPr id="4099" name="Rectangle 1027"/>
          <p:cNvSpPr>
            <a:spLocks noGrp="1" noChangeArrowheads="1"/>
          </p:cNvSpPr>
          <p:nvPr>
            <p:ph type="subTitle" idx="1"/>
          </p:nvPr>
        </p:nvSpPr>
        <p:spPr>
          <a:xfrm>
            <a:off x="0" y="5581650"/>
            <a:ext cx="9144000" cy="906463"/>
          </a:xfrm>
        </p:spPr>
        <p:txBody>
          <a:bodyPr/>
          <a:lstStyle/>
          <a:p>
            <a:r>
              <a:rPr lang="en-GB" sz="2400" b="1" dirty="0" smtClean="0">
                <a:latin typeface="Calibri" pitchFamily="34" charset="0"/>
              </a:rPr>
              <a:t>Mike Howe</a:t>
            </a:r>
            <a:r>
              <a:rPr lang="en-GB" sz="2400" dirty="0" smtClean="0">
                <a:latin typeface="Calibri" pitchFamily="34" charset="0"/>
              </a:rPr>
              <a:t>, </a:t>
            </a:r>
            <a:r>
              <a:rPr lang="en-GB" sz="1800" i="1" dirty="0" smtClean="0">
                <a:latin typeface="Calibri" pitchFamily="34" charset="0"/>
              </a:rPr>
              <a:t>British Geological Survey, Keyworth, Nottingham, UK</a:t>
            </a:r>
          </a:p>
          <a:p>
            <a:r>
              <a:rPr lang="en-GB" sz="3400" dirty="0" smtClean="0"/>
              <a:t/>
            </a:r>
            <a:br>
              <a:rPr lang="en-GB" sz="3400" dirty="0" smtClean="0"/>
            </a:br>
            <a:endParaRPr lang="en-GB" sz="3400" dirty="0" smtClean="0"/>
          </a:p>
        </p:txBody>
      </p:sp>
      <p:pic>
        <p:nvPicPr>
          <p:cNvPr id="4100" name="Picture 4"/>
          <p:cNvPicPr>
            <a:picLocks noChangeAspect="1" noChangeArrowheads="1"/>
          </p:cNvPicPr>
          <p:nvPr/>
        </p:nvPicPr>
        <p:blipFill>
          <a:blip r:embed="rId4" cstate="print"/>
          <a:srcRect/>
          <a:stretch>
            <a:fillRect/>
          </a:stretch>
        </p:blipFill>
        <p:spPr bwMode="auto">
          <a:xfrm>
            <a:off x="138113" y="4248150"/>
            <a:ext cx="2066925" cy="1085850"/>
          </a:xfrm>
          <a:prstGeom prst="rect">
            <a:avLst/>
          </a:prstGeom>
          <a:noFill/>
          <a:ln w="9525" algn="ctr">
            <a:noFill/>
            <a:miter lim="800000"/>
            <a:headEnd/>
            <a:tailEnd/>
          </a:ln>
        </p:spPr>
      </p:pic>
      <p:pic>
        <p:nvPicPr>
          <p:cNvPr id="4101" name="Picture 6" descr="GCG Logo">
            <a:hlinkClick r:id="rId5" tooltip="The Geological Curators' Group: Click here to return to home page"/>
          </p:cNvPr>
          <p:cNvPicPr>
            <a:picLocks noChangeAspect="1" noChangeArrowheads="1"/>
          </p:cNvPicPr>
          <p:nvPr/>
        </p:nvPicPr>
        <p:blipFill>
          <a:blip r:embed="rId6" cstate="print"/>
          <a:srcRect/>
          <a:stretch>
            <a:fillRect/>
          </a:stretch>
        </p:blipFill>
        <p:spPr bwMode="auto">
          <a:xfrm>
            <a:off x="7615238" y="4248150"/>
            <a:ext cx="1382712" cy="1085850"/>
          </a:xfrm>
          <a:prstGeom prst="rect">
            <a:avLst/>
          </a:prstGeom>
          <a:noFill/>
          <a:ln w="9525">
            <a:noFill/>
            <a:miter lim="800000"/>
            <a:headEnd/>
            <a:tailEnd/>
          </a:ln>
        </p:spPr>
      </p:pic>
      <p:pic>
        <p:nvPicPr>
          <p:cNvPr id="4102" name="Picture 8" descr="The Sedgwick Museum of Earth Sciences"/>
          <p:cNvPicPr>
            <a:picLocks noChangeAspect="1" noChangeArrowheads="1"/>
          </p:cNvPicPr>
          <p:nvPr/>
        </p:nvPicPr>
        <p:blipFill>
          <a:blip r:embed="rId7" cstate="print"/>
          <a:srcRect/>
          <a:stretch>
            <a:fillRect/>
          </a:stretch>
        </p:blipFill>
        <p:spPr bwMode="auto">
          <a:xfrm>
            <a:off x="5610225" y="4248150"/>
            <a:ext cx="1706563" cy="1085850"/>
          </a:xfrm>
          <a:prstGeom prst="rect">
            <a:avLst/>
          </a:prstGeom>
          <a:noFill/>
          <a:ln w="9525">
            <a:noFill/>
            <a:miter lim="800000"/>
            <a:headEnd/>
            <a:tailEnd/>
          </a:ln>
        </p:spPr>
      </p:pic>
      <p:pic>
        <p:nvPicPr>
          <p:cNvPr id="4103" name="Picture 10" descr="National Museum Cardiff">
            <a:hlinkClick r:id="rId8"/>
          </p:cNvPr>
          <p:cNvPicPr>
            <a:picLocks noChangeAspect="1" noChangeArrowheads="1"/>
          </p:cNvPicPr>
          <p:nvPr/>
        </p:nvPicPr>
        <p:blipFill>
          <a:blip r:embed="rId9" cstate="print"/>
          <a:srcRect/>
          <a:stretch>
            <a:fillRect/>
          </a:stretch>
        </p:blipFill>
        <p:spPr bwMode="auto">
          <a:xfrm>
            <a:off x="4352925" y="4248150"/>
            <a:ext cx="895350" cy="1133475"/>
          </a:xfrm>
          <a:prstGeom prst="rect">
            <a:avLst/>
          </a:prstGeom>
          <a:noFill/>
          <a:ln w="9525">
            <a:noFill/>
            <a:miter lim="800000"/>
            <a:headEnd/>
            <a:tailEnd/>
          </a:ln>
        </p:spPr>
      </p:pic>
      <p:pic>
        <p:nvPicPr>
          <p:cNvPr id="4104" name="Picture 11"/>
          <p:cNvPicPr>
            <a:picLocks noChangeAspect="1" noChangeArrowheads="1"/>
          </p:cNvPicPr>
          <p:nvPr/>
        </p:nvPicPr>
        <p:blipFill>
          <a:blip r:embed="rId10" cstate="print"/>
          <a:srcRect/>
          <a:stretch>
            <a:fillRect/>
          </a:stretch>
        </p:blipFill>
        <p:spPr bwMode="auto">
          <a:xfrm>
            <a:off x="2611438" y="4048125"/>
            <a:ext cx="1514475" cy="13335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88640"/>
            <a:ext cx="7200900" cy="576362"/>
          </a:xfrm>
        </p:spPr>
        <p:txBody>
          <a:bodyPr/>
          <a:lstStyle/>
          <a:p>
            <a:r>
              <a:rPr lang="en-GB" sz="2400" dirty="0" smtClean="0"/>
              <a:t>British Geological Survey:      Digitisation Timeline</a:t>
            </a:r>
            <a:endParaRPr lang="en-GB" sz="2400" dirty="0"/>
          </a:p>
        </p:txBody>
      </p:sp>
      <p:sp>
        <p:nvSpPr>
          <p:cNvPr id="6" name="TextBox 5"/>
          <p:cNvSpPr txBox="1"/>
          <p:nvPr/>
        </p:nvSpPr>
        <p:spPr>
          <a:xfrm rot="16200000">
            <a:off x="4097649" y="2679215"/>
            <a:ext cx="755335" cy="6863417"/>
          </a:xfrm>
          <a:prstGeom prst="rect">
            <a:avLst/>
          </a:prstGeom>
          <a:noFill/>
        </p:spPr>
        <p:txBody>
          <a:bodyPr wrap="none" rtlCol="0">
            <a:spAutoFit/>
          </a:bodyPr>
          <a:lstStyle/>
          <a:p>
            <a:r>
              <a:rPr lang="en-GB" sz="2000" dirty="0" smtClean="0">
                <a:latin typeface="+mn-lt"/>
              </a:rPr>
              <a:t>2000</a:t>
            </a:r>
          </a:p>
          <a:p>
            <a:r>
              <a:rPr lang="en-GB" sz="2000" dirty="0" smtClean="0">
                <a:latin typeface="+mn-lt"/>
              </a:rPr>
              <a:t> </a:t>
            </a:r>
          </a:p>
          <a:p>
            <a:endParaRPr lang="en-GB" sz="2000" dirty="0" smtClean="0">
              <a:latin typeface="+mn-lt"/>
            </a:endParaRPr>
          </a:p>
          <a:p>
            <a:r>
              <a:rPr lang="en-GB" sz="2000" dirty="0" smtClean="0">
                <a:latin typeface="+mn-lt"/>
              </a:rPr>
              <a:t>2002</a:t>
            </a:r>
          </a:p>
          <a:p>
            <a:endParaRPr lang="en-GB" sz="2000" dirty="0" smtClean="0">
              <a:latin typeface="+mn-lt"/>
            </a:endParaRPr>
          </a:p>
          <a:p>
            <a:r>
              <a:rPr lang="en-GB" sz="2000" dirty="0" smtClean="0">
                <a:latin typeface="+mn-lt"/>
              </a:rPr>
              <a:t> </a:t>
            </a:r>
          </a:p>
          <a:p>
            <a:r>
              <a:rPr lang="en-GB" sz="2000" dirty="0" smtClean="0">
                <a:latin typeface="+mn-lt"/>
              </a:rPr>
              <a:t>2004</a:t>
            </a:r>
          </a:p>
          <a:p>
            <a:endParaRPr lang="en-GB" sz="2000" dirty="0" smtClean="0">
              <a:latin typeface="+mn-lt"/>
            </a:endParaRPr>
          </a:p>
          <a:p>
            <a:r>
              <a:rPr lang="en-GB" sz="2000" dirty="0" smtClean="0">
                <a:latin typeface="+mn-lt"/>
              </a:rPr>
              <a:t> </a:t>
            </a:r>
          </a:p>
          <a:p>
            <a:r>
              <a:rPr lang="en-GB" sz="2000" dirty="0" smtClean="0">
                <a:latin typeface="+mn-lt"/>
              </a:rPr>
              <a:t>2006</a:t>
            </a:r>
          </a:p>
          <a:p>
            <a:endParaRPr lang="en-GB" sz="2000" dirty="0" smtClean="0">
              <a:latin typeface="+mn-lt"/>
            </a:endParaRPr>
          </a:p>
          <a:p>
            <a:r>
              <a:rPr lang="en-GB" sz="2000" dirty="0" smtClean="0">
                <a:latin typeface="+mn-lt"/>
              </a:rPr>
              <a:t> </a:t>
            </a:r>
          </a:p>
          <a:p>
            <a:r>
              <a:rPr lang="en-GB" sz="2000" dirty="0" smtClean="0">
                <a:latin typeface="+mn-lt"/>
              </a:rPr>
              <a:t>2008</a:t>
            </a:r>
          </a:p>
          <a:p>
            <a:endParaRPr lang="en-GB" sz="2000" dirty="0" smtClean="0">
              <a:latin typeface="+mn-lt"/>
            </a:endParaRPr>
          </a:p>
          <a:p>
            <a:r>
              <a:rPr lang="en-GB" sz="2000" dirty="0" smtClean="0">
                <a:latin typeface="+mn-lt"/>
              </a:rPr>
              <a:t> </a:t>
            </a:r>
          </a:p>
          <a:p>
            <a:r>
              <a:rPr lang="en-GB" sz="2000" dirty="0" smtClean="0">
                <a:latin typeface="+mn-lt"/>
              </a:rPr>
              <a:t>2010</a:t>
            </a:r>
          </a:p>
          <a:p>
            <a:endParaRPr lang="en-GB" sz="2000" dirty="0" smtClean="0">
              <a:latin typeface="+mn-lt"/>
            </a:endParaRPr>
          </a:p>
          <a:p>
            <a:r>
              <a:rPr lang="en-GB" sz="2000" dirty="0" smtClean="0">
                <a:latin typeface="+mn-lt"/>
              </a:rPr>
              <a:t> </a:t>
            </a:r>
          </a:p>
          <a:p>
            <a:r>
              <a:rPr lang="en-GB" sz="2000" dirty="0" smtClean="0">
                <a:latin typeface="+mn-lt"/>
              </a:rPr>
              <a:t>2012</a:t>
            </a:r>
          </a:p>
          <a:p>
            <a:r>
              <a:rPr lang="en-GB" sz="2000" dirty="0" smtClean="0">
                <a:latin typeface="+mn-lt"/>
              </a:rPr>
              <a:t> </a:t>
            </a:r>
          </a:p>
          <a:p>
            <a:endParaRPr lang="en-GB" sz="2000" dirty="0" smtClean="0">
              <a:latin typeface="+mn-lt"/>
            </a:endParaRPr>
          </a:p>
          <a:p>
            <a:r>
              <a:rPr lang="en-GB" sz="2000" dirty="0" smtClean="0">
                <a:latin typeface="+mn-lt"/>
              </a:rPr>
              <a:t>2014</a:t>
            </a:r>
            <a:endParaRPr lang="en-GB" sz="2000" dirty="0">
              <a:latin typeface="+mn-lt"/>
            </a:endParaRPr>
          </a:p>
        </p:txBody>
      </p:sp>
      <p:sp>
        <p:nvSpPr>
          <p:cNvPr id="8" name="Down Arrow 7"/>
          <p:cNvSpPr/>
          <p:nvPr/>
        </p:nvSpPr>
        <p:spPr bwMode="auto">
          <a:xfrm>
            <a:off x="5076056" y="4869160"/>
            <a:ext cx="1512168" cy="792088"/>
          </a:xfrm>
          <a:prstGeom prst="downArrow">
            <a:avLst>
              <a:gd name="adj1" fmla="val 50000"/>
              <a:gd name="adj2" fmla="val 50000"/>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1259632" y="4869160"/>
            <a:ext cx="3960440" cy="1015663"/>
          </a:xfrm>
          <a:prstGeom prst="rect">
            <a:avLst/>
          </a:prstGeom>
          <a:noFill/>
        </p:spPr>
        <p:txBody>
          <a:bodyPr wrap="square" rtlCol="0">
            <a:spAutoFit/>
          </a:bodyPr>
          <a:lstStyle/>
          <a:p>
            <a:r>
              <a:rPr lang="en-GB" sz="2000" dirty="0" smtClean="0">
                <a:solidFill>
                  <a:srgbClr val="00B050"/>
                </a:solidFill>
                <a:latin typeface="+mn-lt"/>
              </a:rPr>
              <a:t>2010 – 2012 </a:t>
            </a:r>
            <a:r>
              <a:rPr lang="en-GB" sz="2000" dirty="0" smtClean="0">
                <a:latin typeface="+mn-lt"/>
              </a:rPr>
              <a:t>– HR photography of 125,000 UKCS hydrocarbon cores</a:t>
            </a:r>
            <a:endParaRPr lang="en-GB" sz="2000" dirty="0">
              <a:latin typeface="+mn-lt"/>
            </a:endParaRPr>
          </a:p>
        </p:txBody>
      </p:sp>
      <p:sp>
        <p:nvSpPr>
          <p:cNvPr id="9" name="Down Arrow 8"/>
          <p:cNvSpPr/>
          <p:nvPr/>
        </p:nvSpPr>
        <p:spPr bwMode="auto">
          <a:xfrm>
            <a:off x="6516216" y="4869160"/>
            <a:ext cx="1296144" cy="792088"/>
          </a:xfrm>
          <a:prstGeom prst="downArrow">
            <a:avLst>
              <a:gd name="adj1" fmla="val 50000"/>
              <a:gd name="adj2" fmla="val 50000"/>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pic>
        <p:nvPicPr>
          <p:cNvPr id="12" name="Picture 2" descr="S00142918.jpg"/>
          <p:cNvPicPr>
            <a:picLocks noChangeAspect="1"/>
          </p:cNvPicPr>
          <p:nvPr/>
        </p:nvPicPr>
        <p:blipFill>
          <a:blip r:embed="rId2" cstate="print"/>
          <a:srcRect/>
          <a:stretch>
            <a:fillRect/>
          </a:stretch>
        </p:blipFill>
        <p:spPr bwMode="auto">
          <a:xfrm>
            <a:off x="0" y="913189"/>
            <a:ext cx="4139952" cy="2731835"/>
          </a:xfrm>
          <a:prstGeom prst="rect">
            <a:avLst/>
          </a:prstGeom>
          <a:noFill/>
          <a:ln w="9525">
            <a:noFill/>
            <a:miter lim="800000"/>
            <a:headEnd/>
            <a:tailEnd/>
          </a:ln>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960" y="908719"/>
            <a:ext cx="4889728" cy="3672409"/>
          </a:xfrm>
          <a:prstGeom prst="rect">
            <a:avLst/>
          </a:prstGeom>
        </p:spPr>
      </p:pic>
      <p:pic>
        <p:nvPicPr>
          <p:cNvPr id="14" name="Picture 3"/>
          <p:cNvPicPr>
            <a:picLocks noChangeAspect="1" noChangeArrowheads="1"/>
          </p:cNvPicPr>
          <p:nvPr/>
        </p:nvPicPr>
        <p:blipFill>
          <a:blip r:embed="rId4" cstate="print"/>
          <a:srcRect/>
          <a:stretch>
            <a:fillRect/>
          </a:stretch>
        </p:blipFill>
        <p:spPr bwMode="auto">
          <a:xfrm>
            <a:off x="611560" y="2996952"/>
            <a:ext cx="3672408" cy="1885934"/>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88640"/>
            <a:ext cx="7200900" cy="576362"/>
          </a:xfrm>
        </p:spPr>
        <p:txBody>
          <a:bodyPr/>
          <a:lstStyle/>
          <a:p>
            <a:r>
              <a:rPr lang="en-GB" sz="2400" dirty="0" smtClean="0"/>
              <a:t>British Geological Survey:      Digitisation Timeline</a:t>
            </a:r>
            <a:endParaRPr lang="en-GB" sz="2400" dirty="0"/>
          </a:p>
        </p:txBody>
      </p:sp>
      <p:sp>
        <p:nvSpPr>
          <p:cNvPr id="6" name="TextBox 5"/>
          <p:cNvSpPr txBox="1"/>
          <p:nvPr/>
        </p:nvSpPr>
        <p:spPr>
          <a:xfrm rot="16200000">
            <a:off x="4097649" y="2679215"/>
            <a:ext cx="755335" cy="6863417"/>
          </a:xfrm>
          <a:prstGeom prst="rect">
            <a:avLst/>
          </a:prstGeom>
          <a:noFill/>
        </p:spPr>
        <p:txBody>
          <a:bodyPr wrap="none" rtlCol="0">
            <a:spAutoFit/>
          </a:bodyPr>
          <a:lstStyle/>
          <a:p>
            <a:r>
              <a:rPr lang="en-GB" sz="2000" dirty="0" smtClean="0">
                <a:latin typeface="+mn-lt"/>
              </a:rPr>
              <a:t>2000</a:t>
            </a:r>
          </a:p>
          <a:p>
            <a:r>
              <a:rPr lang="en-GB" sz="2000" dirty="0" smtClean="0">
                <a:latin typeface="+mn-lt"/>
              </a:rPr>
              <a:t> </a:t>
            </a:r>
          </a:p>
          <a:p>
            <a:endParaRPr lang="en-GB" sz="2000" dirty="0" smtClean="0">
              <a:latin typeface="+mn-lt"/>
            </a:endParaRPr>
          </a:p>
          <a:p>
            <a:r>
              <a:rPr lang="en-GB" sz="2000" dirty="0" smtClean="0">
                <a:latin typeface="+mn-lt"/>
              </a:rPr>
              <a:t>2002</a:t>
            </a:r>
          </a:p>
          <a:p>
            <a:endParaRPr lang="en-GB" sz="2000" dirty="0" smtClean="0">
              <a:latin typeface="+mn-lt"/>
            </a:endParaRPr>
          </a:p>
          <a:p>
            <a:r>
              <a:rPr lang="en-GB" sz="2000" dirty="0" smtClean="0">
                <a:latin typeface="+mn-lt"/>
              </a:rPr>
              <a:t> </a:t>
            </a:r>
          </a:p>
          <a:p>
            <a:r>
              <a:rPr lang="en-GB" sz="2000" dirty="0" smtClean="0">
                <a:latin typeface="+mn-lt"/>
              </a:rPr>
              <a:t>2004</a:t>
            </a:r>
          </a:p>
          <a:p>
            <a:endParaRPr lang="en-GB" sz="2000" dirty="0" smtClean="0">
              <a:latin typeface="+mn-lt"/>
            </a:endParaRPr>
          </a:p>
          <a:p>
            <a:r>
              <a:rPr lang="en-GB" sz="2000" dirty="0" smtClean="0">
                <a:latin typeface="+mn-lt"/>
              </a:rPr>
              <a:t> </a:t>
            </a:r>
          </a:p>
          <a:p>
            <a:r>
              <a:rPr lang="en-GB" sz="2000" dirty="0" smtClean="0">
                <a:latin typeface="+mn-lt"/>
              </a:rPr>
              <a:t>2006</a:t>
            </a:r>
          </a:p>
          <a:p>
            <a:endParaRPr lang="en-GB" sz="2000" dirty="0" smtClean="0">
              <a:latin typeface="+mn-lt"/>
            </a:endParaRPr>
          </a:p>
          <a:p>
            <a:r>
              <a:rPr lang="en-GB" sz="2000" dirty="0" smtClean="0">
                <a:latin typeface="+mn-lt"/>
              </a:rPr>
              <a:t> </a:t>
            </a:r>
          </a:p>
          <a:p>
            <a:r>
              <a:rPr lang="en-GB" sz="2000" dirty="0" smtClean="0">
                <a:latin typeface="+mn-lt"/>
              </a:rPr>
              <a:t>2008</a:t>
            </a:r>
          </a:p>
          <a:p>
            <a:endParaRPr lang="en-GB" sz="2000" dirty="0" smtClean="0">
              <a:latin typeface="+mn-lt"/>
            </a:endParaRPr>
          </a:p>
          <a:p>
            <a:r>
              <a:rPr lang="en-GB" sz="2000" dirty="0" smtClean="0">
                <a:latin typeface="+mn-lt"/>
              </a:rPr>
              <a:t> </a:t>
            </a:r>
          </a:p>
          <a:p>
            <a:r>
              <a:rPr lang="en-GB" sz="2000" dirty="0" smtClean="0">
                <a:latin typeface="+mn-lt"/>
              </a:rPr>
              <a:t>2010</a:t>
            </a:r>
          </a:p>
          <a:p>
            <a:endParaRPr lang="en-GB" sz="2000" dirty="0" smtClean="0">
              <a:latin typeface="+mn-lt"/>
            </a:endParaRPr>
          </a:p>
          <a:p>
            <a:r>
              <a:rPr lang="en-GB" sz="2000" dirty="0" smtClean="0">
                <a:latin typeface="+mn-lt"/>
              </a:rPr>
              <a:t> </a:t>
            </a:r>
          </a:p>
          <a:p>
            <a:r>
              <a:rPr lang="en-GB" sz="2000" dirty="0" smtClean="0">
                <a:latin typeface="+mn-lt"/>
              </a:rPr>
              <a:t>2012</a:t>
            </a:r>
          </a:p>
          <a:p>
            <a:r>
              <a:rPr lang="en-GB" sz="2000" dirty="0" smtClean="0">
                <a:latin typeface="+mn-lt"/>
              </a:rPr>
              <a:t> </a:t>
            </a:r>
          </a:p>
          <a:p>
            <a:endParaRPr lang="en-GB" sz="2000" dirty="0" smtClean="0">
              <a:latin typeface="+mn-lt"/>
            </a:endParaRPr>
          </a:p>
          <a:p>
            <a:r>
              <a:rPr lang="en-GB" sz="2000" dirty="0" smtClean="0">
                <a:latin typeface="+mn-lt"/>
              </a:rPr>
              <a:t>2014</a:t>
            </a:r>
            <a:endParaRPr lang="en-GB" sz="2000" dirty="0">
              <a:latin typeface="+mn-lt"/>
            </a:endParaRPr>
          </a:p>
        </p:txBody>
      </p:sp>
      <p:sp>
        <p:nvSpPr>
          <p:cNvPr id="8" name="Down Arrow 7"/>
          <p:cNvSpPr/>
          <p:nvPr/>
        </p:nvSpPr>
        <p:spPr bwMode="auto">
          <a:xfrm>
            <a:off x="6084168" y="4869160"/>
            <a:ext cx="288032" cy="792088"/>
          </a:xfrm>
          <a:prstGeom prst="down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1259632" y="4869160"/>
            <a:ext cx="3960440" cy="707886"/>
          </a:xfrm>
          <a:prstGeom prst="rect">
            <a:avLst/>
          </a:prstGeom>
          <a:noFill/>
        </p:spPr>
        <p:txBody>
          <a:bodyPr wrap="square" rtlCol="0">
            <a:spAutoFit/>
          </a:bodyPr>
          <a:lstStyle/>
          <a:p>
            <a:r>
              <a:rPr lang="en-GB" sz="2000" dirty="0" smtClean="0">
                <a:solidFill>
                  <a:srgbClr val="00B050"/>
                </a:solidFill>
                <a:latin typeface="+mn-lt"/>
              </a:rPr>
              <a:t>January 2011</a:t>
            </a:r>
            <a:r>
              <a:rPr lang="en-GB" sz="2000" dirty="0" smtClean="0">
                <a:latin typeface="+mn-lt"/>
              </a:rPr>
              <a:t>– Purchased </a:t>
            </a:r>
            <a:r>
              <a:rPr lang="en-GB" sz="2000" dirty="0" err="1" smtClean="0">
                <a:latin typeface="+mn-lt"/>
              </a:rPr>
              <a:t>NextEngine</a:t>
            </a:r>
            <a:r>
              <a:rPr lang="en-GB" sz="2000" dirty="0" smtClean="0">
                <a:latin typeface="+mn-lt"/>
              </a:rPr>
              <a:t> HR Laser Scanner</a:t>
            </a:r>
            <a:endParaRPr lang="en-GB" sz="2000" dirty="0">
              <a:latin typeface="+mn-lt"/>
            </a:endParaRPr>
          </a:p>
        </p:txBody>
      </p:sp>
      <p:pic>
        <p:nvPicPr>
          <p:cNvPr id="11" name="Picture 1" descr="New Picture (2).JPG"/>
          <p:cNvPicPr>
            <a:picLocks noChangeAspect="1"/>
          </p:cNvPicPr>
          <p:nvPr/>
        </p:nvPicPr>
        <p:blipFill>
          <a:blip r:embed="rId2" cstate="print"/>
          <a:srcRect/>
          <a:stretch>
            <a:fillRect/>
          </a:stretch>
        </p:blipFill>
        <p:spPr bwMode="auto">
          <a:xfrm>
            <a:off x="179512" y="1028733"/>
            <a:ext cx="4248472" cy="2832315"/>
          </a:xfrm>
          <a:prstGeom prst="rect">
            <a:avLst/>
          </a:prstGeom>
          <a:noFill/>
          <a:ln w="9525">
            <a:noFill/>
            <a:miter lim="800000"/>
            <a:headEnd/>
            <a:tailEnd/>
          </a:ln>
        </p:spPr>
      </p:pic>
      <p:pic>
        <p:nvPicPr>
          <p:cNvPr id="15" name="Picture 1" descr="New Picture (9A).JPG"/>
          <p:cNvPicPr>
            <a:picLocks noChangeAspect="1"/>
          </p:cNvPicPr>
          <p:nvPr/>
        </p:nvPicPr>
        <p:blipFill>
          <a:blip r:embed="rId3" cstate="print"/>
          <a:srcRect/>
          <a:stretch>
            <a:fillRect/>
          </a:stretch>
        </p:blipFill>
        <p:spPr bwMode="auto">
          <a:xfrm>
            <a:off x="5652120" y="2516899"/>
            <a:ext cx="3491880" cy="2327920"/>
          </a:xfrm>
          <a:prstGeom prst="rect">
            <a:avLst/>
          </a:prstGeom>
          <a:noFill/>
          <a:ln w="9525">
            <a:noFill/>
            <a:miter lim="800000"/>
            <a:headEnd/>
            <a:tailEnd/>
          </a:ln>
        </p:spPr>
      </p:pic>
      <p:pic>
        <p:nvPicPr>
          <p:cNvPr id="16" name="Picture 1" descr="New Picture (39).bmp"/>
          <p:cNvPicPr>
            <a:picLocks noChangeAspect="1"/>
          </p:cNvPicPr>
          <p:nvPr/>
        </p:nvPicPr>
        <p:blipFill>
          <a:blip r:embed="rId4" cstate="print"/>
          <a:srcRect/>
          <a:stretch>
            <a:fillRect/>
          </a:stretch>
        </p:blipFill>
        <p:spPr bwMode="auto">
          <a:xfrm>
            <a:off x="3635896" y="2060848"/>
            <a:ext cx="2876699" cy="22112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78805" y="1235810"/>
            <a:ext cx="5209483" cy="3472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99592" y="188640"/>
            <a:ext cx="7200900" cy="576362"/>
          </a:xfrm>
        </p:spPr>
        <p:txBody>
          <a:bodyPr/>
          <a:lstStyle/>
          <a:p>
            <a:r>
              <a:rPr lang="en-GB" sz="2400" dirty="0" smtClean="0"/>
              <a:t>British Geological Survey:      Digitisation Timeline</a:t>
            </a:r>
            <a:endParaRPr lang="en-GB" sz="2400" dirty="0"/>
          </a:p>
        </p:txBody>
      </p:sp>
      <p:sp>
        <p:nvSpPr>
          <p:cNvPr id="6" name="TextBox 5"/>
          <p:cNvSpPr txBox="1"/>
          <p:nvPr/>
        </p:nvSpPr>
        <p:spPr>
          <a:xfrm rot="16200000">
            <a:off x="4097649" y="2679215"/>
            <a:ext cx="755335" cy="6863417"/>
          </a:xfrm>
          <a:prstGeom prst="rect">
            <a:avLst/>
          </a:prstGeom>
          <a:noFill/>
        </p:spPr>
        <p:txBody>
          <a:bodyPr wrap="none" rtlCol="0">
            <a:spAutoFit/>
          </a:bodyPr>
          <a:lstStyle/>
          <a:p>
            <a:r>
              <a:rPr lang="en-GB" sz="2000" dirty="0" smtClean="0">
                <a:latin typeface="+mn-lt"/>
              </a:rPr>
              <a:t>2000</a:t>
            </a:r>
          </a:p>
          <a:p>
            <a:r>
              <a:rPr lang="en-GB" sz="2000" dirty="0" smtClean="0">
                <a:latin typeface="+mn-lt"/>
              </a:rPr>
              <a:t> </a:t>
            </a:r>
          </a:p>
          <a:p>
            <a:endParaRPr lang="en-GB" sz="2000" dirty="0" smtClean="0">
              <a:latin typeface="+mn-lt"/>
            </a:endParaRPr>
          </a:p>
          <a:p>
            <a:r>
              <a:rPr lang="en-GB" sz="2000" dirty="0" smtClean="0">
                <a:latin typeface="+mn-lt"/>
              </a:rPr>
              <a:t>2002</a:t>
            </a:r>
          </a:p>
          <a:p>
            <a:endParaRPr lang="en-GB" sz="2000" dirty="0" smtClean="0">
              <a:latin typeface="+mn-lt"/>
            </a:endParaRPr>
          </a:p>
          <a:p>
            <a:r>
              <a:rPr lang="en-GB" sz="2000" dirty="0" smtClean="0">
                <a:latin typeface="+mn-lt"/>
              </a:rPr>
              <a:t> </a:t>
            </a:r>
          </a:p>
          <a:p>
            <a:r>
              <a:rPr lang="en-GB" sz="2000" dirty="0" smtClean="0">
                <a:latin typeface="+mn-lt"/>
              </a:rPr>
              <a:t>2004</a:t>
            </a:r>
          </a:p>
          <a:p>
            <a:endParaRPr lang="en-GB" sz="2000" dirty="0" smtClean="0">
              <a:latin typeface="+mn-lt"/>
            </a:endParaRPr>
          </a:p>
          <a:p>
            <a:r>
              <a:rPr lang="en-GB" sz="2000" dirty="0" smtClean="0">
                <a:latin typeface="+mn-lt"/>
              </a:rPr>
              <a:t> </a:t>
            </a:r>
          </a:p>
          <a:p>
            <a:r>
              <a:rPr lang="en-GB" sz="2000" dirty="0" smtClean="0">
                <a:latin typeface="+mn-lt"/>
              </a:rPr>
              <a:t>2006</a:t>
            </a:r>
          </a:p>
          <a:p>
            <a:endParaRPr lang="en-GB" sz="2000" dirty="0" smtClean="0">
              <a:latin typeface="+mn-lt"/>
            </a:endParaRPr>
          </a:p>
          <a:p>
            <a:r>
              <a:rPr lang="en-GB" sz="2000" dirty="0" smtClean="0">
                <a:latin typeface="+mn-lt"/>
              </a:rPr>
              <a:t> </a:t>
            </a:r>
          </a:p>
          <a:p>
            <a:r>
              <a:rPr lang="en-GB" sz="2000" dirty="0" smtClean="0">
                <a:latin typeface="+mn-lt"/>
              </a:rPr>
              <a:t>2008</a:t>
            </a:r>
          </a:p>
          <a:p>
            <a:endParaRPr lang="en-GB" sz="2000" dirty="0" smtClean="0">
              <a:latin typeface="+mn-lt"/>
            </a:endParaRPr>
          </a:p>
          <a:p>
            <a:r>
              <a:rPr lang="en-GB" sz="2000" dirty="0" smtClean="0">
                <a:latin typeface="+mn-lt"/>
              </a:rPr>
              <a:t> </a:t>
            </a:r>
          </a:p>
          <a:p>
            <a:r>
              <a:rPr lang="en-GB" sz="2000" dirty="0" smtClean="0">
                <a:latin typeface="+mn-lt"/>
              </a:rPr>
              <a:t>2010</a:t>
            </a:r>
          </a:p>
          <a:p>
            <a:endParaRPr lang="en-GB" sz="2000" dirty="0" smtClean="0">
              <a:latin typeface="+mn-lt"/>
            </a:endParaRPr>
          </a:p>
          <a:p>
            <a:r>
              <a:rPr lang="en-GB" sz="2000" dirty="0" smtClean="0">
                <a:latin typeface="+mn-lt"/>
              </a:rPr>
              <a:t> </a:t>
            </a:r>
          </a:p>
          <a:p>
            <a:r>
              <a:rPr lang="en-GB" sz="2000" dirty="0" smtClean="0">
                <a:latin typeface="+mn-lt"/>
              </a:rPr>
              <a:t>2012</a:t>
            </a:r>
          </a:p>
          <a:p>
            <a:r>
              <a:rPr lang="en-GB" sz="2000" dirty="0" smtClean="0">
                <a:latin typeface="+mn-lt"/>
              </a:rPr>
              <a:t> </a:t>
            </a:r>
          </a:p>
          <a:p>
            <a:endParaRPr lang="en-GB" sz="2000" dirty="0" smtClean="0">
              <a:latin typeface="+mn-lt"/>
            </a:endParaRPr>
          </a:p>
          <a:p>
            <a:r>
              <a:rPr lang="en-GB" sz="2000" dirty="0" smtClean="0">
                <a:latin typeface="+mn-lt"/>
              </a:rPr>
              <a:t>2014</a:t>
            </a:r>
            <a:endParaRPr lang="en-GB" sz="2000" dirty="0">
              <a:latin typeface="+mn-lt"/>
            </a:endParaRPr>
          </a:p>
        </p:txBody>
      </p:sp>
      <p:sp>
        <p:nvSpPr>
          <p:cNvPr id="8" name="Down Arrow 7"/>
          <p:cNvSpPr/>
          <p:nvPr/>
        </p:nvSpPr>
        <p:spPr bwMode="auto">
          <a:xfrm>
            <a:off x="6228184" y="4869160"/>
            <a:ext cx="288032" cy="792088"/>
          </a:xfrm>
          <a:prstGeom prst="down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1259632" y="4869160"/>
            <a:ext cx="3960440" cy="707886"/>
          </a:xfrm>
          <a:prstGeom prst="rect">
            <a:avLst/>
          </a:prstGeom>
          <a:solidFill>
            <a:schemeClr val="bg1"/>
          </a:solidFill>
        </p:spPr>
        <p:txBody>
          <a:bodyPr wrap="square" rtlCol="0">
            <a:spAutoFit/>
          </a:bodyPr>
          <a:lstStyle/>
          <a:p>
            <a:r>
              <a:rPr lang="en-GB" sz="2000" dirty="0" smtClean="0">
                <a:solidFill>
                  <a:srgbClr val="00B050"/>
                </a:solidFill>
                <a:latin typeface="+mn-lt"/>
              </a:rPr>
              <a:t>August 2011 </a:t>
            </a:r>
            <a:r>
              <a:rPr lang="en-GB" sz="2000" dirty="0" smtClean="0">
                <a:latin typeface="+mn-lt"/>
              </a:rPr>
              <a:t>– Submitted JISC grant application</a:t>
            </a:r>
            <a:endParaRPr lang="en-GB" sz="2000" dirty="0">
              <a:latin typeface="+mn-lt"/>
            </a:endParaRPr>
          </a:p>
        </p:txBody>
      </p:sp>
      <p:pic>
        <p:nvPicPr>
          <p:cNvPr id="9" name="Picture 2"/>
          <p:cNvPicPr>
            <a:picLocks noChangeAspect="1" noChangeArrowheads="1"/>
          </p:cNvPicPr>
          <p:nvPr/>
        </p:nvPicPr>
        <p:blipFill>
          <a:blip r:embed="rId3" cstate="print"/>
          <a:srcRect/>
          <a:stretch>
            <a:fillRect/>
          </a:stretch>
        </p:blipFill>
        <p:spPr bwMode="auto">
          <a:xfrm>
            <a:off x="3806737" y="755222"/>
            <a:ext cx="5130925" cy="4092269"/>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88640"/>
            <a:ext cx="7200900" cy="576362"/>
          </a:xfrm>
        </p:spPr>
        <p:txBody>
          <a:bodyPr/>
          <a:lstStyle/>
          <a:p>
            <a:r>
              <a:rPr lang="en-GB" sz="2400" dirty="0" smtClean="0"/>
              <a:t>British Geological Survey:      Digitisation Timeline</a:t>
            </a:r>
            <a:endParaRPr lang="en-GB" sz="2400" dirty="0"/>
          </a:p>
        </p:txBody>
      </p:sp>
      <p:sp>
        <p:nvSpPr>
          <p:cNvPr id="6" name="TextBox 5"/>
          <p:cNvSpPr txBox="1"/>
          <p:nvPr/>
        </p:nvSpPr>
        <p:spPr>
          <a:xfrm rot="16200000">
            <a:off x="4097649" y="2679215"/>
            <a:ext cx="755335" cy="6863417"/>
          </a:xfrm>
          <a:prstGeom prst="rect">
            <a:avLst/>
          </a:prstGeom>
          <a:noFill/>
        </p:spPr>
        <p:txBody>
          <a:bodyPr wrap="none" rtlCol="0">
            <a:spAutoFit/>
          </a:bodyPr>
          <a:lstStyle/>
          <a:p>
            <a:r>
              <a:rPr lang="en-GB" sz="2000" dirty="0" smtClean="0">
                <a:latin typeface="+mn-lt"/>
              </a:rPr>
              <a:t>2000</a:t>
            </a:r>
          </a:p>
          <a:p>
            <a:r>
              <a:rPr lang="en-GB" sz="2000" dirty="0" smtClean="0">
                <a:latin typeface="+mn-lt"/>
              </a:rPr>
              <a:t> </a:t>
            </a:r>
          </a:p>
          <a:p>
            <a:endParaRPr lang="en-GB" sz="2000" dirty="0" smtClean="0">
              <a:latin typeface="+mn-lt"/>
            </a:endParaRPr>
          </a:p>
          <a:p>
            <a:r>
              <a:rPr lang="en-GB" sz="2000" dirty="0" smtClean="0">
                <a:latin typeface="+mn-lt"/>
              </a:rPr>
              <a:t>2002</a:t>
            </a:r>
          </a:p>
          <a:p>
            <a:endParaRPr lang="en-GB" sz="2000" dirty="0" smtClean="0">
              <a:latin typeface="+mn-lt"/>
            </a:endParaRPr>
          </a:p>
          <a:p>
            <a:r>
              <a:rPr lang="en-GB" sz="2000" dirty="0" smtClean="0">
                <a:latin typeface="+mn-lt"/>
              </a:rPr>
              <a:t> </a:t>
            </a:r>
          </a:p>
          <a:p>
            <a:r>
              <a:rPr lang="en-GB" sz="2000" dirty="0" smtClean="0">
                <a:latin typeface="+mn-lt"/>
              </a:rPr>
              <a:t>2004</a:t>
            </a:r>
          </a:p>
          <a:p>
            <a:endParaRPr lang="en-GB" sz="2000" dirty="0" smtClean="0">
              <a:latin typeface="+mn-lt"/>
            </a:endParaRPr>
          </a:p>
          <a:p>
            <a:r>
              <a:rPr lang="en-GB" sz="2000" dirty="0" smtClean="0">
                <a:latin typeface="+mn-lt"/>
              </a:rPr>
              <a:t> </a:t>
            </a:r>
          </a:p>
          <a:p>
            <a:r>
              <a:rPr lang="en-GB" sz="2000" dirty="0" smtClean="0">
                <a:latin typeface="+mn-lt"/>
              </a:rPr>
              <a:t>2006</a:t>
            </a:r>
          </a:p>
          <a:p>
            <a:endParaRPr lang="en-GB" sz="2000" dirty="0" smtClean="0">
              <a:latin typeface="+mn-lt"/>
            </a:endParaRPr>
          </a:p>
          <a:p>
            <a:r>
              <a:rPr lang="en-GB" sz="2000" dirty="0" smtClean="0">
                <a:latin typeface="+mn-lt"/>
              </a:rPr>
              <a:t> </a:t>
            </a:r>
          </a:p>
          <a:p>
            <a:r>
              <a:rPr lang="en-GB" sz="2000" dirty="0" smtClean="0">
                <a:latin typeface="+mn-lt"/>
              </a:rPr>
              <a:t>2008</a:t>
            </a:r>
          </a:p>
          <a:p>
            <a:endParaRPr lang="en-GB" sz="2000" dirty="0" smtClean="0">
              <a:latin typeface="+mn-lt"/>
            </a:endParaRPr>
          </a:p>
          <a:p>
            <a:r>
              <a:rPr lang="en-GB" sz="2000" dirty="0" smtClean="0">
                <a:latin typeface="+mn-lt"/>
              </a:rPr>
              <a:t> </a:t>
            </a:r>
          </a:p>
          <a:p>
            <a:r>
              <a:rPr lang="en-GB" sz="2000" dirty="0" smtClean="0">
                <a:latin typeface="+mn-lt"/>
              </a:rPr>
              <a:t>2010</a:t>
            </a:r>
          </a:p>
          <a:p>
            <a:endParaRPr lang="en-GB" sz="2000" dirty="0" smtClean="0">
              <a:latin typeface="+mn-lt"/>
            </a:endParaRPr>
          </a:p>
          <a:p>
            <a:r>
              <a:rPr lang="en-GB" sz="2000" dirty="0" smtClean="0">
                <a:latin typeface="+mn-lt"/>
              </a:rPr>
              <a:t> </a:t>
            </a:r>
          </a:p>
          <a:p>
            <a:r>
              <a:rPr lang="en-GB" sz="2000" dirty="0" smtClean="0">
                <a:latin typeface="+mn-lt"/>
              </a:rPr>
              <a:t>2012</a:t>
            </a:r>
          </a:p>
          <a:p>
            <a:r>
              <a:rPr lang="en-GB" sz="2000" dirty="0" smtClean="0">
                <a:latin typeface="+mn-lt"/>
              </a:rPr>
              <a:t> </a:t>
            </a:r>
          </a:p>
          <a:p>
            <a:endParaRPr lang="en-GB" sz="2000" dirty="0" smtClean="0">
              <a:latin typeface="+mn-lt"/>
            </a:endParaRPr>
          </a:p>
          <a:p>
            <a:r>
              <a:rPr lang="en-GB" sz="2000" dirty="0" smtClean="0">
                <a:latin typeface="+mn-lt"/>
              </a:rPr>
              <a:t>2014</a:t>
            </a:r>
            <a:endParaRPr lang="en-GB" sz="2000" dirty="0">
              <a:latin typeface="+mn-lt"/>
            </a:endParaRPr>
          </a:p>
        </p:txBody>
      </p:sp>
      <p:sp>
        <p:nvSpPr>
          <p:cNvPr id="8" name="Down Arrow 7"/>
          <p:cNvSpPr/>
          <p:nvPr/>
        </p:nvSpPr>
        <p:spPr bwMode="auto">
          <a:xfrm>
            <a:off x="5652120" y="4869160"/>
            <a:ext cx="1512168" cy="792088"/>
          </a:xfrm>
          <a:prstGeom prst="downArrow">
            <a:avLst>
              <a:gd name="adj1" fmla="val 50000"/>
              <a:gd name="adj2" fmla="val 50000"/>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1259632" y="4869160"/>
            <a:ext cx="3960440" cy="707886"/>
          </a:xfrm>
          <a:prstGeom prst="rect">
            <a:avLst/>
          </a:prstGeom>
          <a:noFill/>
        </p:spPr>
        <p:txBody>
          <a:bodyPr wrap="square" rtlCol="0">
            <a:spAutoFit/>
          </a:bodyPr>
          <a:lstStyle/>
          <a:p>
            <a:r>
              <a:rPr lang="en-GB" sz="2000" dirty="0" smtClean="0">
                <a:solidFill>
                  <a:srgbClr val="00B050"/>
                </a:solidFill>
                <a:latin typeface="+mn-lt"/>
              </a:rPr>
              <a:t>2011 – 2013 </a:t>
            </a:r>
            <a:r>
              <a:rPr lang="en-GB" sz="2000" dirty="0" smtClean="0">
                <a:latin typeface="+mn-lt"/>
              </a:rPr>
              <a:t>– </a:t>
            </a:r>
            <a:r>
              <a:rPr lang="en-GB" sz="2000" dirty="0" err="1" smtClean="0">
                <a:latin typeface="+mn-lt"/>
              </a:rPr>
              <a:t>Jisc</a:t>
            </a:r>
            <a:r>
              <a:rPr lang="en-GB" sz="2000" dirty="0" smtClean="0">
                <a:latin typeface="+mn-lt"/>
              </a:rPr>
              <a:t> GB/3D fossil types online project</a:t>
            </a:r>
            <a:endParaRPr lang="en-GB" sz="2000" dirty="0">
              <a:latin typeface="+mn-lt"/>
            </a:endParaRPr>
          </a:p>
        </p:txBody>
      </p:sp>
      <p:sp>
        <p:nvSpPr>
          <p:cNvPr id="9" name="Down Arrow 8"/>
          <p:cNvSpPr/>
          <p:nvPr/>
        </p:nvSpPr>
        <p:spPr bwMode="auto">
          <a:xfrm>
            <a:off x="6804248" y="4869160"/>
            <a:ext cx="1296144" cy="792088"/>
          </a:xfrm>
          <a:prstGeom prst="downArrow">
            <a:avLst>
              <a:gd name="adj1" fmla="val 50000"/>
              <a:gd name="adj2" fmla="val 50000"/>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pic>
        <p:nvPicPr>
          <p:cNvPr id="11" name="Picture 2"/>
          <p:cNvPicPr>
            <a:picLocks noChangeAspect="1" noChangeArrowheads="1"/>
          </p:cNvPicPr>
          <p:nvPr/>
        </p:nvPicPr>
        <p:blipFill>
          <a:blip r:embed="rId2" cstate="print"/>
          <a:srcRect/>
          <a:stretch>
            <a:fillRect/>
          </a:stretch>
        </p:blipFill>
        <p:spPr bwMode="auto">
          <a:xfrm>
            <a:off x="0" y="692696"/>
            <a:ext cx="5616624" cy="4071793"/>
          </a:xfrm>
          <a:prstGeom prst="rect">
            <a:avLst/>
          </a:prstGeom>
          <a:noFill/>
          <a:ln w="9525">
            <a:noFill/>
            <a:miter lim="800000"/>
            <a:headEnd/>
            <a:tailEnd/>
          </a:ln>
        </p:spPr>
      </p:pic>
      <p:pic>
        <p:nvPicPr>
          <p:cNvPr id="15" name="Picture 2"/>
          <p:cNvPicPr>
            <a:picLocks noChangeAspect="1" noChangeArrowheads="1"/>
          </p:cNvPicPr>
          <p:nvPr/>
        </p:nvPicPr>
        <p:blipFill>
          <a:blip r:embed="rId3" cstate="print"/>
          <a:srcRect/>
          <a:stretch>
            <a:fillRect/>
          </a:stretch>
        </p:blipFill>
        <p:spPr bwMode="auto">
          <a:xfrm>
            <a:off x="5004048" y="692696"/>
            <a:ext cx="3960440" cy="2871186"/>
          </a:xfrm>
          <a:prstGeom prst="rect">
            <a:avLst/>
          </a:prstGeom>
          <a:noFill/>
          <a:ln w="9525">
            <a:noFill/>
            <a:miter lim="800000"/>
            <a:headEnd/>
            <a:tailEnd/>
          </a:ln>
        </p:spPr>
      </p:pic>
      <p:sp>
        <p:nvSpPr>
          <p:cNvPr id="16" name="Title 1"/>
          <p:cNvSpPr txBox="1">
            <a:spLocks/>
          </p:cNvSpPr>
          <p:nvPr/>
        </p:nvSpPr>
        <p:spPr bwMode="auto">
          <a:xfrm>
            <a:off x="5868144" y="4293096"/>
            <a:ext cx="3061096" cy="3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b="0" i="0" u="none" strike="noStrike" kern="0" cap="none" spc="0" normalizeH="0" baseline="0" noProof="0" dirty="0" smtClean="0">
                <a:ln>
                  <a:noFill/>
                </a:ln>
                <a:solidFill>
                  <a:schemeClr val="tx1"/>
                </a:solidFill>
                <a:effectLst/>
                <a:uLnTx/>
                <a:uFillTx/>
                <a:latin typeface="+mj-lt"/>
                <a:ea typeface="+mj-ea"/>
                <a:cs typeface="+mj-cs"/>
              </a:rPr>
              <a:t>Website</a:t>
            </a:r>
            <a:br>
              <a:rPr kumimoji="0" lang="en-GB" b="0" i="0" u="none" strike="noStrike" kern="0" cap="none" spc="0" normalizeH="0" baseline="0" noProof="0" dirty="0" smtClean="0">
                <a:ln>
                  <a:noFill/>
                </a:ln>
                <a:solidFill>
                  <a:schemeClr val="tx1"/>
                </a:solidFill>
                <a:effectLst/>
                <a:uLnTx/>
                <a:uFillTx/>
                <a:latin typeface="+mj-lt"/>
                <a:ea typeface="+mj-ea"/>
                <a:cs typeface="+mj-cs"/>
              </a:rPr>
            </a:br>
            <a:r>
              <a:rPr kumimoji="0" lang="en-GB" b="0" i="0" u="none" strike="noStrike" kern="0" cap="none" spc="0" normalizeH="0" baseline="0" noProof="0" dirty="0" smtClean="0">
                <a:ln>
                  <a:noFill/>
                </a:ln>
                <a:solidFill>
                  <a:schemeClr val="tx1"/>
                </a:solidFill>
                <a:effectLst/>
                <a:uLnTx/>
                <a:uFillTx/>
                <a:latin typeface="+mj-lt"/>
                <a:ea typeface="+mj-ea"/>
                <a:cs typeface="+mj-cs"/>
                <a:hlinkClick r:id="rId4"/>
              </a:rPr>
              <a:t>www.3d-fossils.ac.uk</a:t>
            </a:r>
            <a:r>
              <a:rPr kumimoji="0" lang="en-GB" b="0" i="0" u="none" strike="noStrike" kern="0" cap="none" spc="0" normalizeH="0" baseline="0" noProof="0" dirty="0" smtClean="0">
                <a:ln>
                  <a:noFill/>
                </a:ln>
                <a:solidFill>
                  <a:schemeClr val="tx1"/>
                </a:solidFill>
                <a:effectLst/>
                <a:uLnTx/>
                <a:uFillTx/>
                <a:latin typeface="+mj-lt"/>
                <a:ea typeface="+mj-ea"/>
                <a:cs typeface="+mj-cs"/>
              </a:rPr>
              <a:t>  </a:t>
            </a:r>
            <a:r>
              <a:rPr kumimoji="0" lang="en-GB" sz="4000" b="0" i="0" u="none" strike="noStrike" kern="0" cap="none" spc="0" normalizeH="0" baseline="0" noProof="0" dirty="0" smtClean="0">
                <a:ln>
                  <a:noFill/>
                </a:ln>
                <a:solidFill>
                  <a:schemeClr val="tx1"/>
                </a:solidFill>
                <a:effectLst/>
                <a:uLnTx/>
                <a:uFillTx/>
                <a:latin typeface="+mj-lt"/>
                <a:ea typeface="+mj-ea"/>
                <a:cs typeface="+mj-cs"/>
              </a:rPr>
              <a:t/>
            </a:r>
            <a:br>
              <a:rPr kumimoji="0" lang="en-GB" sz="4000" b="0" i="0" u="none" strike="noStrike" kern="0" cap="none" spc="0" normalizeH="0" baseline="0" noProof="0" dirty="0" smtClean="0">
                <a:ln>
                  <a:noFill/>
                </a:ln>
                <a:solidFill>
                  <a:schemeClr val="tx1"/>
                </a:solidFill>
                <a:effectLst/>
                <a:uLnTx/>
                <a:uFillTx/>
                <a:latin typeface="+mj-lt"/>
                <a:ea typeface="+mj-ea"/>
                <a:cs typeface="+mj-cs"/>
              </a:rPr>
            </a:br>
            <a:endParaRPr kumimoji="0" lang="en-GB" sz="4000" b="0" i="0" u="none" strike="noStrike" kern="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5085184"/>
            <a:ext cx="7200900" cy="1143000"/>
          </a:xfrm>
        </p:spPr>
        <p:txBody>
          <a:bodyPr/>
          <a:lstStyle/>
          <a:p>
            <a:r>
              <a:rPr lang="en-GB" dirty="0" smtClean="0">
                <a:latin typeface="Calibri" panose="020F0502020204030204" pitchFamily="34" charset="0"/>
              </a:rPr>
              <a:t>The </a:t>
            </a:r>
            <a:r>
              <a:rPr lang="en-GB" dirty="0" err="1" smtClean="0">
                <a:latin typeface="Calibri" panose="020F0502020204030204" pitchFamily="34" charset="0"/>
              </a:rPr>
              <a:t>Jisc</a:t>
            </a:r>
            <a:r>
              <a:rPr lang="en-GB" dirty="0" smtClean="0">
                <a:latin typeface="Calibri" panose="020F0502020204030204" pitchFamily="34" charset="0"/>
              </a:rPr>
              <a:t> funded GB3D fossil types online project</a:t>
            </a:r>
            <a:endParaRPr lang="en-GB" dirty="0">
              <a:latin typeface="Calibri" panose="020F050202020403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6177" y="332656"/>
            <a:ext cx="5114009" cy="3816424"/>
          </a:xfrm>
          <a:prstGeom prst="rect">
            <a:avLst/>
          </a:prstGeom>
        </p:spPr>
      </p:pic>
    </p:spTree>
    <p:extLst>
      <p:ext uri="{BB962C8B-B14F-4D97-AF65-F5344CB8AC3E}">
        <p14:creationId xmlns:p14="http://schemas.microsoft.com/office/powerpoint/2010/main" val="25670660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539552" y="3933056"/>
            <a:ext cx="8331200" cy="1143000"/>
          </a:xfrm>
        </p:spPr>
        <p:txBody>
          <a:bodyPr/>
          <a:lstStyle/>
          <a:p>
            <a:r>
              <a:rPr lang="en-GB" sz="3600" dirty="0" err="1" smtClean="0"/>
              <a:t>Jisc</a:t>
            </a:r>
            <a:r>
              <a:rPr lang="en-GB" sz="3600" dirty="0" smtClean="0"/>
              <a:t> funded GB3D Fossil Types Online</a:t>
            </a:r>
            <a:r>
              <a:rPr lang="en-GB" b="1" dirty="0" smtClean="0"/>
              <a:t/>
            </a:r>
            <a:br>
              <a:rPr lang="en-GB" b="1" dirty="0" smtClean="0"/>
            </a:br>
            <a:r>
              <a:rPr lang="en-GB" b="1" dirty="0" smtClean="0"/>
              <a:t/>
            </a:r>
            <a:br>
              <a:rPr lang="en-GB" b="1" dirty="0" smtClean="0"/>
            </a:br>
            <a:r>
              <a:rPr lang="en-GB" sz="2200" dirty="0" smtClean="0">
                <a:latin typeface="+mn-lt"/>
              </a:rPr>
              <a:t>17,500 types, each with HR images, anaglyphs &amp; labels + 2000 3d digital models</a:t>
            </a:r>
            <a:br>
              <a:rPr lang="en-GB" sz="2200" dirty="0" smtClean="0">
                <a:latin typeface="+mn-lt"/>
              </a:rPr>
            </a:br>
            <a:r>
              <a:rPr lang="en-GB" sz="2200" dirty="0" smtClean="0">
                <a:latin typeface="+mn-lt"/>
              </a:rPr>
              <a:t/>
            </a:r>
            <a:br>
              <a:rPr lang="en-GB" sz="2200" dirty="0" smtClean="0">
                <a:latin typeface="+mn-lt"/>
              </a:rPr>
            </a:br>
            <a:r>
              <a:rPr lang="en-GB" sz="2200" dirty="0" smtClean="0">
                <a:latin typeface="+mn-lt"/>
              </a:rPr>
              <a:t>Cameras: Canon EOS5D (22.3Mp). Images </a:t>
            </a:r>
            <a:r>
              <a:rPr lang="en-GB" sz="2200" dirty="0" smtClean="0">
                <a:latin typeface="+mn-lt"/>
              </a:rPr>
              <a:t>served as JPEG2000. Models available as Zipped .PLY and .OBJ</a:t>
            </a:r>
            <a:br>
              <a:rPr lang="en-GB" sz="2200" dirty="0" smtClean="0">
                <a:latin typeface="+mn-lt"/>
              </a:rPr>
            </a:br>
            <a:r>
              <a:rPr lang="en-GB" sz="2200" dirty="0" smtClean="0">
                <a:latin typeface="+mn-lt"/>
              </a:rPr>
              <a:t/>
            </a:r>
            <a:br>
              <a:rPr lang="en-GB" sz="2200" dirty="0" smtClean="0">
                <a:latin typeface="+mn-lt"/>
              </a:rPr>
            </a:br>
            <a:r>
              <a:rPr lang="en-GB" sz="2200" dirty="0" smtClean="0">
                <a:latin typeface="+mn-lt"/>
              </a:rPr>
              <a:t>Partners: British Geological Survey; National </a:t>
            </a:r>
            <a:r>
              <a:rPr lang="en-GB" sz="2200" dirty="0">
                <a:latin typeface="+mn-lt"/>
              </a:rPr>
              <a:t>Museum Wales; The Sedgwick Museum, Cambridge; </a:t>
            </a:r>
            <a:r>
              <a:rPr lang="en-GB" sz="2200" dirty="0" smtClean="0">
                <a:latin typeface="+mn-lt"/>
              </a:rPr>
              <a:t>The University </a:t>
            </a:r>
            <a:r>
              <a:rPr lang="en-GB" sz="2200" dirty="0">
                <a:latin typeface="+mn-lt"/>
              </a:rPr>
              <a:t>Museum of Natural History, Oxford; and the </a:t>
            </a:r>
            <a:r>
              <a:rPr lang="en-GB" sz="2200" dirty="0" smtClean="0">
                <a:latin typeface="+mn-lt"/>
              </a:rPr>
              <a:t>Geological Curators</a:t>
            </a:r>
            <a:r>
              <a:rPr lang="en-GB" sz="2200" dirty="0">
                <a:latin typeface="+mn-lt"/>
              </a:rPr>
              <a:t>’ Group, representing a number of </a:t>
            </a:r>
            <a:r>
              <a:rPr lang="en-GB" sz="2200" dirty="0" smtClean="0">
                <a:latin typeface="+mn-lt"/>
              </a:rPr>
              <a:t>national, regional and university museums - (most of major British type repositories, except London Natural History Museum).</a:t>
            </a:r>
            <a:br>
              <a:rPr lang="en-GB" sz="2200" dirty="0" smtClean="0">
                <a:latin typeface="+mn-lt"/>
              </a:rPr>
            </a:br>
            <a:r>
              <a:rPr lang="en-GB" sz="2200" dirty="0" smtClean="0">
                <a:latin typeface="+mn-lt"/>
              </a:rPr>
              <a:t/>
            </a:r>
            <a:br>
              <a:rPr lang="en-GB" sz="2200" dirty="0" smtClean="0">
                <a:latin typeface="+mn-lt"/>
              </a:rPr>
            </a:br>
            <a:r>
              <a:rPr lang="en-GB" sz="2200" dirty="0" smtClean="0">
                <a:latin typeface="+mn-lt"/>
              </a:rPr>
              <a:t>Web-based uploading and API undergoing beta testing</a:t>
            </a:r>
            <a:r>
              <a:rPr lang="en-GB" dirty="0" smtClean="0"/>
              <a:t/>
            </a:r>
            <a:br>
              <a:rPr lang="en-GB" dirty="0" smtClean="0"/>
            </a:br>
            <a:r>
              <a:rPr lang="en-GB" dirty="0" smtClean="0"/>
              <a:t/>
            </a:r>
            <a:br>
              <a:rPr lang="en-GB" dirty="0" smtClean="0"/>
            </a:br>
            <a:r>
              <a:rPr lang="en-GB" b="1" dirty="0" smtClean="0"/>
              <a:t/>
            </a:r>
            <a:br>
              <a:rPr lang="en-GB" b="1" dirty="0" smtClean="0"/>
            </a:br>
            <a:r>
              <a:rPr lang="en-GB" b="1" dirty="0" smtClean="0"/>
              <a:t/>
            </a:r>
            <a:br>
              <a:rPr lang="en-GB" b="1" dirty="0" smtClean="0"/>
            </a:br>
            <a:r>
              <a:rPr lang="en-GB" sz="3200" b="1" dirty="0" smtClean="0"/>
              <a:t/>
            </a:r>
            <a:br>
              <a:rPr lang="en-GB" sz="3200" b="1" dirty="0" smtClean="0"/>
            </a:br>
            <a:endParaRPr lang="en-GB" sz="3200" b="1" dirty="0" smtClean="0"/>
          </a:p>
        </p:txBody>
      </p:sp>
    </p:spTree>
    <p:extLst>
      <p:ext uri="{BB962C8B-B14F-4D97-AF65-F5344CB8AC3E}">
        <p14:creationId xmlns:p14="http://schemas.microsoft.com/office/powerpoint/2010/main" val="37232702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10312972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27239665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10312972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10312972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2" descr="http://bgsintranet/asset-bank/servlet/display?file=90c19732d124ae5478124690063f4d5a54.jpg"/>
          <p:cNvPicPr>
            <a:picLocks noChangeAspect="1" noChangeArrowheads="1"/>
          </p:cNvPicPr>
          <p:nvPr/>
        </p:nvPicPr>
        <p:blipFill>
          <a:blip r:embed="rId2" cstate="print"/>
          <a:srcRect/>
          <a:stretch>
            <a:fillRect/>
          </a:stretch>
        </p:blipFill>
        <p:spPr bwMode="auto">
          <a:xfrm>
            <a:off x="-4865" y="0"/>
            <a:ext cx="9148865" cy="6813376"/>
          </a:xfrm>
          <a:prstGeom prst="rect">
            <a:avLst/>
          </a:prstGeom>
          <a:noFill/>
        </p:spPr>
      </p:pic>
      <p:sp>
        <p:nvSpPr>
          <p:cNvPr id="5" name="TextBox 4"/>
          <p:cNvSpPr txBox="1"/>
          <p:nvPr/>
        </p:nvSpPr>
        <p:spPr>
          <a:xfrm>
            <a:off x="5220072" y="5877272"/>
            <a:ext cx="3816424" cy="830997"/>
          </a:xfrm>
          <a:prstGeom prst="rect">
            <a:avLst/>
          </a:prstGeom>
          <a:solidFill>
            <a:schemeClr val="bg1">
              <a:alpha val="80000"/>
            </a:schemeClr>
          </a:solidFill>
        </p:spPr>
        <p:txBody>
          <a:bodyPr wrap="square" rtlCol="0">
            <a:spAutoFit/>
          </a:bodyPr>
          <a:lstStyle/>
          <a:p>
            <a:r>
              <a:rPr lang="en-GB" dirty="0" smtClean="0">
                <a:latin typeface="Calibri" panose="020F0502020204030204" pitchFamily="34" charset="0"/>
              </a:rPr>
              <a:t>Museum of Practical Geology (1851 – 1935)</a:t>
            </a:r>
            <a:endParaRPr lang="en-GB" dirty="0">
              <a:latin typeface="Calibri" panose="020F0502020204030204" pitchFamily="34" charset="0"/>
            </a:endParaRPr>
          </a:p>
        </p:txBody>
      </p:sp>
      <p:sp>
        <p:nvSpPr>
          <p:cNvPr id="6" name="TextBox 5"/>
          <p:cNvSpPr txBox="1"/>
          <p:nvPr/>
        </p:nvSpPr>
        <p:spPr>
          <a:xfrm>
            <a:off x="179512" y="332656"/>
            <a:ext cx="3456384" cy="461665"/>
          </a:xfrm>
          <a:prstGeom prst="rect">
            <a:avLst/>
          </a:prstGeom>
          <a:solidFill>
            <a:schemeClr val="bg1">
              <a:alpha val="80000"/>
            </a:schemeClr>
          </a:solidFill>
        </p:spPr>
        <p:txBody>
          <a:bodyPr wrap="square" rtlCol="0">
            <a:spAutoFit/>
          </a:bodyPr>
          <a:lstStyle/>
          <a:p>
            <a:r>
              <a:rPr lang="en-GB" dirty="0" smtClean="0">
                <a:latin typeface="Calibri" panose="020F0502020204030204" pitchFamily="34" charset="0"/>
              </a:rPr>
              <a:t>The story begins in …..</a:t>
            </a:r>
            <a:endParaRPr lang="en-GB" dirty="0">
              <a:latin typeface="Calibri" panose="020F0502020204030204" pitchFamily="34" charset="0"/>
            </a:endParaRPr>
          </a:p>
        </p:txBody>
      </p:sp>
    </p:spTree>
    <p:extLst>
      <p:ext uri="{BB962C8B-B14F-4D97-AF65-F5344CB8AC3E}">
        <p14:creationId xmlns:p14="http://schemas.microsoft.com/office/powerpoint/2010/main" val="26936624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10312972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10312972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10312972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10312972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10312972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10312972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59"/>
            <a:ext cx="9144000" cy="6822281"/>
          </a:xfrm>
          <a:prstGeom prst="rect">
            <a:avLst/>
          </a:prstGeom>
        </p:spPr>
      </p:pic>
    </p:spTree>
    <p:extLst>
      <p:ext uri="{BB962C8B-B14F-4D97-AF65-F5344CB8AC3E}">
        <p14:creationId xmlns:p14="http://schemas.microsoft.com/office/powerpoint/2010/main" val="10312972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10312972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10312972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10312972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myImage" descr="http://bgsintranet/asset-bank/servlet/display?file=a3c834042c438f79e3e2c159763ef4f32a6ee4e731e127f80902c9e3cabd8880.jpg"/>
          <p:cNvPicPr/>
          <p:nvPr/>
        </p:nvPicPr>
        <p:blipFill>
          <a:blip r:embed="rId2" cstate="print"/>
          <a:srcRect/>
          <a:stretch>
            <a:fillRect/>
          </a:stretch>
        </p:blipFill>
        <p:spPr bwMode="auto">
          <a:xfrm>
            <a:off x="2267744" y="0"/>
            <a:ext cx="6877325" cy="5229200"/>
          </a:xfrm>
          <a:prstGeom prst="rect">
            <a:avLst/>
          </a:prstGeom>
          <a:noFill/>
          <a:ln w="9525">
            <a:noFill/>
            <a:miter lim="800000"/>
            <a:headEnd/>
            <a:tailEnd/>
          </a:ln>
        </p:spPr>
      </p:pic>
      <p:pic>
        <p:nvPicPr>
          <p:cNvPr id="5" name="Picture 1" descr="IMG_0343.JPG"/>
          <p:cNvPicPr>
            <a:picLocks noGrp="1" noChangeAspect="1"/>
          </p:cNvPicPr>
          <p:nvPr isPhoto="1">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5523" y="2676691"/>
            <a:ext cx="5543627" cy="415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706406" y="5373216"/>
            <a:ext cx="3330090" cy="830997"/>
          </a:xfrm>
          <a:prstGeom prst="rect">
            <a:avLst/>
          </a:prstGeom>
          <a:solidFill>
            <a:schemeClr val="bg1">
              <a:alpha val="80000"/>
            </a:schemeClr>
          </a:solidFill>
        </p:spPr>
        <p:txBody>
          <a:bodyPr wrap="square" rtlCol="0">
            <a:spAutoFit/>
          </a:bodyPr>
          <a:lstStyle/>
          <a:p>
            <a:r>
              <a:rPr lang="en-GB" dirty="0" smtClean="0">
                <a:latin typeface="Calibri" panose="020F0502020204030204" pitchFamily="34" charset="0"/>
              </a:rPr>
              <a:t>and continues at…….</a:t>
            </a:r>
          </a:p>
          <a:p>
            <a:r>
              <a:rPr lang="en-GB" dirty="0" smtClean="0">
                <a:latin typeface="Calibri" panose="020F0502020204030204" pitchFamily="34" charset="0"/>
              </a:rPr>
              <a:t>BGS </a:t>
            </a:r>
            <a:r>
              <a:rPr lang="en-GB" dirty="0" err="1" smtClean="0">
                <a:latin typeface="Calibri" panose="020F0502020204030204" pitchFamily="34" charset="0"/>
              </a:rPr>
              <a:t>Keyworth</a:t>
            </a:r>
            <a:r>
              <a:rPr lang="en-GB" dirty="0" smtClean="0">
                <a:latin typeface="Calibri" panose="020F0502020204030204" pitchFamily="34" charset="0"/>
              </a:rPr>
              <a:t>, 1985 - </a:t>
            </a:r>
            <a:endParaRPr lang="en-GB" dirty="0">
              <a:latin typeface="Calibri" panose="020F0502020204030204" pitchFamily="34" charset="0"/>
            </a:endParaRPr>
          </a:p>
        </p:txBody>
      </p:sp>
    </p:spTree>
    <p:extLst>
      <p:ext uri="{BB962C8B-B14F-4D97-AF65-F5344CB8AC3E}">
        <p14:creationId xmlns:p14="http://schemas.microsoft.com/office/powerpoint/2010/main" val="32318215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10312972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10312972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10312972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10312972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24581778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24581778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24581778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24581778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24581778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60"/>
            <a:ext cx="9144000" cy="6823880"/>
          </a:xfrm>
          <a:prstGeom prst="rect">
            <a:avLst/>
          </a:prstGeom>
        </p:spPr>
      </p:pic>
    </p:spTree>
    <p:extLst>
      <p:ext uri="{BB962C8B-B14F-4D97-AF65-F5344CB8AC3E}">
        <p14:creationId xmlns:p14="http://schemas.microsoft.com/office/powerpoint/2010/main" val="24581778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alibri" panose="020F0502020204030204" pitchFamily="34" charset="0"/>
              </a:rPr>
              <a:t>Plan</a:t>
            </a:r>
            <a:endParaRPr lang="en-GB" dirty="0">
              <a:latin typeface="Calibri" panose="020F0502020204030204" pitchFamily="34" charset="0"/>
            </a:endParaRPr>
          </a:p>
        </p:txBody>
      </p:sp>
      <p:sp>
        <p:nvSpPr>
          <p:cNvPr id="3" name="Content Placeholder 2"/>
          <p:cNvSpPr>
            <a:spLocks noGrp="1"/>
          </p:cNvSpPr>
          <p:nvPr>
            <p:ph idx="1"/>
          </p:nvPr>
        </p:nvSpPr>
        <p:spPr>
          <a:xfrm>
            <a:off x="467544" y="2564904"/>
            <a:ext cx="4752528" cy="3384550"/>
          </a:xfrm>
        </p:spPr>
        <p:txBody>
          <a:bodyPr/>
          <a:lstStyle/>
          <a:p>
            <a:r>
              <a:rPr lang="en-GB" sz="2400" dirty="0" smtClean="0">
                <a:latin typeface="Calibri" panose="020F0502020204030204" pitchFamily="34" charset="0"/>
              </a:rPr>
              <a:t>Brief history of collections digitisation at British Geological Survey</a:t>
            </a:r>
          </a:p>
          <a:p>
            <a:r>
              <a:rPr lang="en-GB" sz="2400" dirty="0" smtClean="0">
                <a:latin typeface="Calibri" panose="020F0502020204030204" pitchFamily="34" charset="0"/>
              </a:rPr>
              <a:t>The </a:t>
            </a:r>
            <a:r>
              <a:rPr lang="en-GB" sz="2400" dirty="0" err="1" smtClean="0">
                <a:latin typeface="Calibri" panose="020F0502020204030204" pitchFamily="34" charset="0"/>
              </a:rPr>
              <a:t>Jisc</a:t>
            </a:r>
            <a:r>
              <a:rPr lang="en-GB" sz="2400" dirty="0" smtClean="0">
                <a:latin typeface="Calibri" panose="020F0502020204030204" pitchFamily="34" charset="0"/>
              </a:rPr>
              <a:t> GB/3D fossil types online project</a:t>
            </a:r>
          </a:p>
          <a:p>
            <a:r>
              <a:rPr lang="en-GB" sz="2400" dirty="0" smtClean="0">
                <a:latin typeface="Calibri" panose="020F0502020204030204" pitchFamily="34" charset="0"/>
              </a:rPr>
              <a:t>The future – but funding?</a:t>
            </a:r>
          </a:p>
          <a:p>
            <a:r>
              <a:rPr lang="en-GB" sz="2400" dirty="0" smtClean="0">
                <a:latin typeface="Calibri" panose="020F0502020204030204" pitchFamily="34" charset="0"/>
              </a:rPr>
              <a:t>Lessons learnt</a:t>
            </a:r>
          </a:p>
          <a:p>
            <a:endParaRPr lang="en-GB" dirty="0" smtClean="0"/>
          </a:p>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9301" y="3610"/>
            <a:ext cx="3744416" cy="4456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19539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395536" y="4653136"/>
            <a:ext cx="8229600" cy="1143000"/>
          </a:xfrm>
        </p:spPr>
        <p:txBody>
          <a:bodyPr/>
          <a:lstStyle/>
          <a:p>
            <a:r>
              <a:rPr lang="en-GB" dirty="0" smtClean="0"/>
              <a:t>Press Launch to the Public – </a:t>
            </a:r>
            <a:br>
              <a:rPr lang="en-GB" dirty="0" smtClean="0"/>
            </a:br>
            <a:r>
              <a:rPr lang="en-GB" dirty="0" smtClean="0"/>
              <a:t>BGS London Office</a:t>
            </a:r>
            <a:br>
              <a:rPr lang="en-GB" dirty="0" smtClean="0"/>
            </a:br>
            <a:r>
              <a:rPr lang="en-GB" dirty="0" smtClean="0"/>
              <a:t>August 2013</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0648"/>
            <a:ext cx="4397362" cy="293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0" y="144463"/>
            <a:ext cx="9753600" cy="6505575"/>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869160"/>
            <a:ext cx="7200900" cy="1143000"/>
          </a:xfrm>
        </p:spPr>
        <p:txBody>
          <a:bodyPr/>
          <a:lstStyle/>
          <a:p>
            <a:r>
              <a:rPr lang="en-GB" dirty="0" smtClean="0">
                <a:latin typeface="Calibri" panose="020F0502020204030204" pitchFamily="34" charset="0"/>
              </a:rPr>
              <a:t>GB3D fossil types online project - impact</a:t>
            </a:r>
            <a:endParaRPr lang="en-GB" dirty="0">
              <a:latin typeface="Calibri" panose="020F050202020403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3480" y="332656"/>
            <a:ext cx="4320480" cy="3240360"/>
          </a:xfrm>
          <a:prstGeom prst="rect">
            <a:avLst/>
          </a:prstGeom>
        </p:spPr>
      </p:pic>
    </p:spTree>
    <p:extLst>
      <p:ext uri="{BB962C8B-B14F-4D97-AF65-F5344CB8AC3E}">
        <p14:creationId xmlns:p14="http://schemas.microsoft.com/office/powerpoint/2010/main" val="14144365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600594116"/>
              </p:ext>
            </p:extLst>
          </p:nvPr>
        </p:nvGraphicFramePr>
        <p:xfrm>
          <a:off x="539552" y="836712"/>
          <a:ext cx="7920880" cy="52565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665518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3524405956"/>
              </p:ext>
            </p:extLst>
          </p:nvPr>
        </p:nvGraphicFramePr>
        <p:xfrm>
          <a:off x="395536" y="188640"/>
          <a:ext cx="8352928" cy="61926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461892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045"/>
            <a:ext cx="9144000" cy="6641910"/>
          </a:xfrm>
          <a:prstGeom prst="rect">
            <a:avLst/>
          </a:prstGeom>
        </p:spPr>
      </p:pic>
    </p:spTree>
    <p:extLst>
      <p:ext uri="{BB962C8B-B14F-4D97-AF65-F5344CB8AC3E}">
        <p14:creationId xmlns:p14="http://schemas.microsoft.com/office/powerpoint/2010/main" val="24581778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045"/>
            <a:ext cx="9144000" cy="6641910"/>
          </a:xfrm>
          <a:prstGeom prst="rect">
            <a:avLst/>
          </a:prstGeom>
        </p:spPr>
      </p:pic>
    </p:spTree>
    <p:extLst>
      <p:ext uri="{BB962C8B-B14F-4D97-AF65-F5344CB8AC3E}">
        <p14:creationId xmlns:p14="http://schemas.microsoft.com/office/powerpoint/2010/main" val="24581778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333626" y="258842"/>
            <a:ext cx="4495800" cy="6237922"/>
          </a:xfrm>
          <a:prstGeom prst="rect">
            <a:avLst/>
          </a:prstGeom>
          <a:noFill/>
          <a:ln w="9525">
            <a:noFill/>
            <a:miter lim="800000"/>
            <a:headEnd/>
            <a:tailEnd/>
          </a:ln>
        </p:spPr>
      </p:pic>
    </p:spTree>
    <p:extLst>
      <p:ext uri="{BB962C8B-B14F-4D97-AF65-F5344CB8AC3E}">
        <p14:creationId xmlns:p14="http://schemas.microsoft.com/office/powerpoint/2010/main" val="12839667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013176"/>
            <a:ext cx="7200900" cy="1143000"/>
          </a:xfrm>
        </p:spPr>
        <p:txBody>
          <a:bodyPr/>
          <a:lstStyle/>
          <a:p>
            <a:r>
              <a:rPr lang="en-GB" dirty="0" smtClean="0">
                <a:latin typeface="Calibri" panose="020F0502020204030204" pitchFamily="34" charset="0"/>
              </a:rPr>
              <a:t>GB3D fossil types online project – </a:t>
            </a:r>
            <a:r>
              <a:rPr lang="en-GB" dirty="0">
                <a:latin typeface="Calibri" panose="020F0502020204030204" pitchFamily="34" charset="0"/>
              </a:rPr>
              <a:t>future </a:t>
            </a:r>
            <a:r>
              <a:rPr lang="en-GB" dirty="0" smtClean="0">
                <a:latin typeface="Calibri" panose="020F0502020204030204" pitchFamily="34" charset="0"/>
              </a:rPr>
              <a:t>developments</a:t>
            </a:r>
            <a:endParaRPr lang="en-GB" dirty="0">
              <a:latin typeface="Calibri" panose="020F050202020403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8" y="620688"/>
            <a:ext cx="3323861" cy="2492896"/>
          </a:xfrm>
          <a:prstGeom prst="rect">
            <a:avLst/>
          </a:prstGeom>
        </p:spPr>
      </p:pic>
    </p:spTree>
    <p:extLst>
      <p:ext uri="{BB962C8B-B14F-4D97-AF65-F5344CB8AC3E}">
        <p14:creationId xmlns:p14="http://schemas.microsoft.com/office/powerpoint/2010/main" val="26575019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683568" y="3429000"/>
            <a:ext cx="6985000" cy="3384550"/>
          </a:xfrm>
        </p:spPr>
        <p:txBody>
          <a:bodyPr/>
          <a:lstStyle/>
          <a:p>
            <a:r>
              <a:rPr lang="en-GB" sz="3200" dirty="0" smtClean="0"/>
              <a:t>Logon with enhanced facilities including label images</a:t>
            </a:r>
            <a:endParaRPr lang="en-GB" sz="3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178743"/>
            <a:ext cx="2449595" cy="3006849"/>
          </a:xfrm>
          <a:prstGeom prst="rect">
            <a:avLst/>
          </a:prstGeom>
        </p:spPr>
      </p:pic>
    </p:spTree>
    <p:extLst>
      <p:ext uri="{BB962C8B-B14F-4D97-AF65-F5344CB8AC3E}">
        <p14:creationId xmlns:p14="http://schemas.microsoft.com/office/powerpoint/2010/main" val="2756674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97152"/>
            <a:ext cx="7200900" cy="1143000"/>
          </a:xfrm>
        </p:spPr>
        <p:txBody>
          <a:bodyPr/>
          <a:lstStyle/>
          <a:p>
            <a:r>
              <a:rPr lang="en-GB" dirty="0" smtClean="0">
                <a:latin typeface="Calibri" panose="020F0502020204030204" pitchFamily="34" charset="0"/>
              </a:rPr>
              <a:t>Brief history of Collections digitisation at BGS</a:t>
            </a:r>
            <a:endParaRPr lang="en-GB" dirty="0">
              <a:latin typeface="Calibri" panose="020F05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227" y="332656"/>
            <a:ext cx="4632640" cy="3456384"/>
          </a:xfrm>
          <a:prstGeom prst="rect">
            <a:avLst/>
          </a:prstGeom>
        </p:spPr>
      </p:pic>
    </p:spTree>
    <p:extLst>
      <p:ext uri="{BB962C8B-B14F-4D97-AF65-F5344CB8AC3E}">
        <p14:creationId xmlns:p14="http://schemas.microsoft.com/office/powerpoint/2010/main" val="13289630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463"/>
            <a:ext cx="9753600" cy="6403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2421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54" y="236136"/>
            <a:ext cx="9330154" cy="6515728"/>
          </a:xfrm>
          <a:prstGeom prst="rect">
            <a:avLst/>
          </a:prstGeom>
        </p:spPr>
      </p:pic>
    </p:spTree>
    <p:extLst>
      <p:ext uri="{BB962C8B-B14F-4D97-AF65-F5344CB8AC3E}">
        <p14:creationId xmlns:p14="http://schemas.microsoft.com/office/powerpoint/2010/main" val="20215185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696" y="-99392"/>
            <a:ext cx="12622685" cy="683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endParaRPr lang="en-GB"/>
          </a:p>
        </p:txBody>
      </p:sp>
    </p:spTree>
    <p:extLst>
      <p:ext uri="{BB962C8B-B14F-4D97-AF65-F5344CB8AC3E}">
        <p14:creationId xmlns:p14="http://schemas.microsoft.com/office/powerpoint/2010/main" val="26575019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51520" y="4221088"/>
            <a:ext cx="8229600" cy="1143000"/>
          </a:xfrm>
        </p:spPr>
        <p:txBody>
          <a:bodyPr/>
          <a:lstStyle/>
          <a:p>
            <a:r>
              <a:rPr lang="en-GB" dirty="0" smtClean="0"/>
              <a:t/>
            </a:r>
            <a:br>
              <a:rPr lang="en-GB" dirty="0" smtClean="0"/>
            </a:br>
            <a:r>
              <a:rPr lang="en-GB" dirty="0" smtClean="0"/>
              <a:t>Lessons Learnt</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003" r="11496"/>
          <a:stretch/>
        </p:blipFill>
        <p:spPr bwMode="auto">
          <a:xfrm>
            <a:off x="4211960" y="380849"/>
            <a:ext cx="4392000" cy="388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9750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16632"/>
            <a:ext cx="7200900" cy="504354"/>
          </a:xfrm>
        </p:spPr>
        <p:txBody>
          <a:bodyPr/>
          <a:lstStyle/>
          <a:p>
            <a:r>
              <a:rPr lang="en-GB" sz="3200" dirty="0" smtClean="0"/>
              <a:t>Lessons learnt........(1 - Workflow)</a:t>
            </a:r>
            <a:endParaRPr lang="en-GB" sz="3200" dirty="0"/>
          </a:p>
        </p:txBody>
      </p:sp>
      <p:sp>
        <p:nvSpPr>
          <p:cNvPr id="3" name="Content Placeholder 2"/>
          <p:cNvSpPr>
            <a:spLocks noGrp="1"/>
          </p:cNvSpPr>
          <p:nvPr>
            <p:ph idx="1"/>
          </p:nvPr>
        </p:nvSpPr>
        <p:spPr>
          <a:xfrm>
            <a:off x="467544" y="908720"/>
            <a:ext cx="8280920" cy="3384550"/>
          </a:xfrm>
        </p:spPr>
        <p:txBody>
          <a:bodyPr/>
          <a:lstStyle/>
          <a:p>
            <a:r>
              <a:rPr lang="en-GB" sz="2400" dirty="0" smtClean="0"/>
              <a:t>Start the planning several months in advance</a:t>
            </a:r>
          </a:p>
          <a:p>
            <a:r>
              <a:rPr lang="en-GB" sz="2400" dirty="0" smtClean="0"/>
              <a:t>Consider alternative ways of resourcing the project – government grants, foundation grants, “business as usual”, volunteers</a:t>
            </a:r>
          </a:p>
          <a:p>
            <a:r>
              <a:rPr lang="en-GB" sz="2400" dirty="0" smtClean="0"/>
              <a:t>Consider outsourcing the digitisation</a:t>
            </a:r>
          </a:p>
          <a:p>
            <a:r>
              <a:rPr lang="en-GB" sz="2400" dirty="0" smtClean="0"/>
              <a:t>Develop workflows, standards, </a:t>
            </a:r>
            <a:r>
              <a:rPr lang="en-GB" sz="2400" dirty="0" err="1" smtClean="0"/>
              <a:t>costings</a:t>
            </a:r>
            <a:r>
              <a:rPr lang="en-GB" sz="2400" dirty="0" smtClean="0"/>
              <a:t>. (Does </a:t>
            </a:r>
            <a:r>
              <a:rPr lang="en-GB" sz="2400" dirty="0"/>
              <a:t>your organisation have standard workflows that are not ideal for your </a:t>
            </a:r>
            <a:r>
              <a:rPr lang="en-GB" sz="2400" dirty="0" smtClean="0"/>
              <a:t>project? Do you have the best technology/software?)</a:t>
            </a:r>
            <a:r>
              <a:rPr lang="en-GB" sz="2400" dirty="0"/>
              <a:t> </a:t>
            </a:r>
            <a:endParaRPr lang="en-GB" sz="2400" dirty="0" smtClean="0"/>
          </a:p>
          <a:p>
            <a:r>
              <a:rPr lang="en-GB" sz="2400" dirty="0" smtClean="0"/>
              <a:t>Run </a:t>
            </a:r>
            <a:r>
              <a:rPr lang="en-GB" sz="2400" dirty="0"/>
              <a:t>a pilot project – find the problems before it’s too </a:t>
            </a:r>
            <a:r>
              <a:rPr lang="en-GB" sz="2400" dirty="0" smtClean="0"/>
              <a:t>late</a:t>
            </a:r>
          </a:p>
          <a:p>
            <a:r>
              <a:rPr lang="en-GB" sz="2400" dirty="0" smtClean="0"/>
              <a:t>Database your specimens before you start – but see later</a:t>
            </a:r>
          </a:p>
          <a:p>
            <a:r>
              <a:rPr lang="en-GB" sz="2400" dirty="0" smtClean="0"/>
              <a:t>Consider use of barcodes and automatic renumbering to reduce errors</a:t>
            </a:r>
          </a:p>
          <a:p>
            <a:endParaRPr lang="en-GB"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16632"/>
            <a:ext cx="7200900" cy="504354"/>
          </a:xfrm>
        </p:spPr>
        <p:txBody>
          <a:bodyPr/>
          <a:lstStyle/>
          <a:p>
            <a:r>
              <a:rPr lang="en-GB" sz="3200" dirty="0" smtClean="0"/>
              <a:t>Lessons learnt........(2 - Resources)</a:t>
            </a:r>
            <a:endParaRPr lang="en-GB" sz="3200" dirty="0"/>
          </a:p>
        </p:txBody>
      </p:sp>
      <p:sp>
        <p:nvSpPr>
          <p:cNvPr id="3" name="Content Placeholder 2"/>
          <p:cNvSpPr>
            <a:spLocks noGrp="1"/>
          </p:cNvSpPr>
          <p:nvPr>
            <p:ph idx="1"/>
          </p:nvPr>
        </p:nvSpPr>
        <p:spPr>
          <a:xfrm>
            <a:off x="827584" y="692696"/>
            <a:ext cx="7992888" cy="3384550"/>
          </a:xfrm>
        </p:spPr>
        <p:txBody>
          <a:bodyPr/>
          <a:lstStyle/>
          <a:p>
            <a:endParaRPr lang="en-GB" dirty="0" smtClean="0"/>
          </a:p>
          <a:p>
            <a:r>
              <a:rPr lang="en-GB" sz="2400" dirty="0" smtClean="0"/>
              <a:t>Consider recruiting dedicated team</a:t>
            </a:r>
          </a:p>
          <a:p>
            <a:r>
              <a:rPr lang="en-GB" sz="2400" dirty="0" smtClean="0"/>
              <a:t>Consider a dedicated project manager</a:t>
            </a:r>
          </a:p>
          <a:p>
            <a:r>
              <a:rPr lang="en-GB" sz="2400" dirty="0" smtClean="0"/>
              <a:t>Remember partners and many team members will have other deliverables besides yours</a:t>
            </a:r>
          </a:p>
          <a:p>
            <a:r>
              <a:rPr lang="en-GB" sz="2400" dirty="0" smtClean="0"/>
              <a:t>If using other organisational services besides your own team, consider how you can ensure adequate control</a:t>
            </a:r>
          </a:p>
          <a:p>
            <a:r>
              <a:rPr lang="en-GB" sz="2400" dirty="0" smtClean="0"/>
              <a:t>Hope you don’t have 4 different Directors during the duration of the project</a:t>
            </a:r>
          </a:p>
          <a:p>
            <a:endParaRPr lang="en-GB" dirty="0"/>
          </a:p>
        </p:txBody>
      </p:sp>
    </p:spTree>
    <p:extLst>
      <p:ext uri="{BB962C8B-B14F-4D97-AF65-F5344CB8AC3E}">
        <p14:creationId xmlns:p14="http://schemas.microsoft.com/office/powerpoint/2010/main" val="24943303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95288" y="2636838"/>
            <a:ext cx="8229600" cy="1143000"/>
          </a:xfrm>
        </p:spPr>
        <p:txBody>
          <a:bodyPr/>
          <a:lstStyle/>
          <a:p>
            <a:r>
              <a:rPr lang="en-GB" dirty="0" smtClean="0"/>
              <a:t/>
            </a:r>
            <a:br>
              <a:rPr lang="en-GB" dirty="0" smtClean="0"/>
            </a:br>
            <a:r>
              <a:rPr lang="en-GB" dirty="0" smtClean="0"/>
              <a:t>the really tricky bit …2,500 years of legacy data</a:t>
            </a:r>
          </a:p>
        </p:txBody>
      </p:sp>
      <p:sp>
        <p:nvSpPr>
          <p:cNvPr id="3" name="Title 1"/>
          <p:cNvSpPr txBox="1">
            <a:spLocks/>
          </p:cNvSpPr>
          <p:nvPr/>
        </p:nvSpPr>
        <p:spPr bwMode="auto">
          <a:xfrm>
            <a:off x="755576" y="368809"/>
            <a:ext cx="7344916" cy="504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000">
                <a:solidFill>
                  <a:schemeClr val="tx1"/>
                </a:solidFill>
                <a:latin typeface="+mj-lt"/>
                <a:ea typeface="+mj-ea"/>
                <a:cs typeface="+mj-cs"/>
              </a:defRPr>
            </a:lvl1pPr>
            <a:lvl2pPr algn="l" rtl="0" eaLnBrk="1" fontAlgn="base" hangingPunct="1">
              <a:spcBef>
                <a:spcPct val="0"/>
              </a:spcBef>
              <a:spcAft>
                <a:spcPct val="0"/>
              </a:spcAft>
              <a:defRPr sz="4000">
                <a:solidFill>
                  <a:schemeClr val="tx1"/>
                </a:solidFill>
                <a:latin typeface="Arial" charset="0"/>
              </a:defRPr>
            </a:lvl2pPr>
            <a:lvl3pPr algn="l" rtl="0" eaLnBrk="1" fontAlgn="base" hangingPunct="1">
              <a:spcBef>
                <a:spcPct val="0"/>
              </a:spcBef>
              <a:spcAft>
                <a:spcPct val="0"/>
              </a:spcAft>
              <a:defRPr sz="4000">
                <a:solidFill>
                  <a:schemeClr val="tx1"/>
                </a:solidFill>
                <a:latin typeface="Arial" charset="0"/>
              </a:defRPr>
            </a:lvl3pPr>
            <a:lvl4pPr algn="l" rtl="0" eaLnBrk="1" fontAlgn="base" hangingPunct="1">
              <a:spcBef>
                <a:spcPct val="0"/>
              </a:spcBef>
              <a:spcAft>
                <a:spcPct val="0"/>
              </a:spcAft>
              <a:defRPr sz="4000">
                <a:solidFill>
                  <a:schemeClr val="tx1"/>
                </a:solidFill>
                <a:latin typeface="Arial" charset="0"/>
              </a:defRPr>
            </a:lvl4pPr>
            <a:lvl5pPr algn="l" rtl="0" eaLnBrk="1" fontAlgn="base" hangingPunct="1">
              <a:spcBef>
                <a:spcPct val="0"/>
              </a:spcBef>
              <a:spcAft>
                <a:spcPct val="0"/>
              </a:spcAft>
              <a:defRPr sz="4000">
                <a:solidFill>
                  <a:schemeClr val="tx1"/>
                </a:solidFill>
                <a:latin typeface="Arial" charset="0"/>
              </a:defRPr>
            </a:lvl5pPr>
            <a:lvl6pPr marL="457200" algn="l" rtl="0" eaLnBrk="1" fontAlgn="base" hangingPunct="1">
              <a:spcBef>
                <a:spcPct val="0"/>
              </a:spcBef>
              <a:spcAft>
                <a:spcPct val="0"/>
              </a:spcAft>
              <a:defRPr sz="4000">
                <a:solidFill>
                  <a:schemeClr val="tx1"/>
                </a:solidFill>
                <a:latin typeface="Arial" charset="0"/>
              </a:defRPr>
            </a:lvl6pPr>
            <a:lvl7pPr marL="914400" algn="l" rtl="0" eaLnBrk="1" fontAlgn="base" hangingPunct="1">
              <a:spcBef>
                <a:spcPct val="0"/>
              </a:spcBef>
              <a:spcAft>
                <a:spcPct val="0"/>
              </a:spcAft>
              <a:defRPr sz="4000">
                <a:solidFill>
                  <a:schemeClr val="tx1"/>
                </a:solidFill>
                <a:latin typeface="Arial" charset="0"/>
              </a:defRPr>
            </a:lvl7pPr>
            <a:lvl8pPr marL="1371600" algn="l" rtl="0" eaLnBrk="1" fontAlgn="base" hangingPunct="1">
              <a:spcBef>
                <a:spcPct val="0"/>
              </a:spcBef>
              <a:spcAft>
                <a:spcPct val="0"/>
              </a:spcAft>
              <a:defRPr sz="4000">
                <a:solidFill>
                  <a:schemeClr val="tx1"/>
                </a:solidFill>
                <a:latin typeface="Arial" charset="0"/>
              </a:defRPr>
            </a:lvl8pPr>
            <a:lvl9pPr marL="1828800" algn="l" rtl="0" eaLnBrk="1" fontAlgn="base" hangingPunct="1">
              <a:spcBef>
                <a:spcPct val="0"/>
              </a:spcBef>
              <a:spcAft>
                <a:spcPct val="0"/>
              </a:spcAft>
              <a:defRPr sz="4000">
                <a:solidFill>
                  <a:schemeClr val="tx1"/>
                </a:solidFill>
                <a:latin typeface="Arial" charset="0"/>
              </a:defRPr>
            </a:lvl9pPr>
          </a:lstStyle>
          <a:p>
            <a:r>
              <a:rPr lang="en-GB" sz="3200" kern="0" dirty="0" smtClean="0"/>
              <a:t>Lessons learnt........(3 – Data, Databases, Schemas &amp; Dictionaries)</a:t>
            </a:r>
            <a:endParaRPr lang="en-GB" sz="3200" kern="0" dirty="0"/>
          </a:p>
        </p:txBody>
      </p:sp>
    </p:spTree>
    <p:extLst>
      <p:ext uri="{BB962C8B-B14F-4D97-AF65-F5344CB8AC3E}">
        <p14:creationId xmlns:p14="http://schemas.microsoft.com/office/powerpoint/2010/main" val="14899750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88640"/>
            <a:ext cx="8964488" cy="6669360"/>
          </a:xfrm>
        </p:spPr>
      </p:pic>
    </p:spTree>
    <p:extLst>
      <p:ext uri="{BB962C8B-B14F-4D97-AF65-F5344CB8AC3E}">
        <p14:creationId xmlns:p14="http://schemas.microsoft.com/office/powerpoint/2010/main" val="34748416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Typical problems: Sample/Specimen Registration</a:t>
            </a:r>
            <a:endParaRPr lang="en-GB" dirty="0"/>
          </a:p>
        </p:txBody>
      </p:sp>
      <p:sp>
        <p:nvSpPr>
          <p:cNvPr id="3" name="Content Placeholder 2"/>
          <p:cNvSpPr>
            <a:spLocks noGrp="1"/>
          </p:cNvSpPr>
          <p:nvPr>
            <p:ph idx="1"/>
          </p:nvPr>
        </p:nvSpPr>
        <p:spPr>
          <a:xfrm>
            <a:off x="179512" y="1700808"/>
            <a:ext cx="5832648" cy="3384550"/>
          </a:xfrm>
        </p:spPr>
        <p:txBody>
          <a:bodyPr/>
          <a:lstStyle/>
          <a:p>
            <a:r>
              <a:rPr lang="en-GB" sz="2800" dirty="0" smtClean="0"/>
              <a:t>Sedgwick Museum – One registration number per fossils specimen. A single block could have several numbers</a:t>
            </a:r>
          </a:p>
          <a:p>
            <a:endParaRPr lang="en-GB" sz="2800" dirty="0"/>
          </a:p>
          <a:p>
            <a:r>
              <a:rPr lang="en-GB" sz="2800" dirty="0" smtClean="0"/>
              <a:t>Geological Survey – One registration number per block. Could refer to several specimens. Problems in then linking bibliographic information</a:t>
            </a:r>
            <a:endParaRPr lang="en-GB"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266" y="1628800"/>
            <a:ext cx="3400441"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45621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Typical problems: </a:t>
            </a:r>
            <a:r>
              <a:rPr lang="en-GB" dirty="0" err="1" smtClean="0"/>
              <a:t>Chronostratigraphy</a:t>
            </a:r>
            <a:endParaRPr lang="en-GB" dirty="0"/>
          </a:p>
        </p:txBody>
      </p:sp>
      <p:sp>
        <p:nvSpPr>
          <p:cNvPr id="3" name="Content Placeholder 2"/>
          <p:cNvSpPr>
            <a:spLocks noGrp="1"/>
          </p:cNvSpPr>
          <p:nvPr>
            <p:ph idx="1"/>
          </p:nvPr>
        </p:nvSpPr>
        <p:spPr>
          <a:xfrm>
            <a:off x="755576" y="1556792"/>
            <a:ext cx="8064896" cy="3384550"/>
          </a:xfrm>
        </p:spPr>
        <p:txBody>
          <a:bodyPr/>
          <a:lstStyle/>
          <a:p>
            <a:r>
              <a:rPr lang="en-GB" sz="2800" dirty="0" smtClean="0"/>
              <a:t>Sedgwick Museum – Frequent use of </a:t>
            </a:r>
            <a:r>
              <a:rPr lang="en-GB" sz="2800" dirty="0" err="1" smtClean="0">
                <a:solidFill>
                  <a:srgbClr val="FF0000"/>
                </a:solidFill>
              </a:rPr>
              <a:t>Bala</a:t>
            </a:r>
            <a:r>
              <a:rPr lang="en-GB" sz="2800" dirty="0" smtClean="0"/>
              <a:t> (= </a:t>
            </a:r>
            <a:r>
              <a:rPr lang="en-GB" sz="2800" dirty="0" err="1" smtClean="0"/>
              <a:t>Caradoc</a:t>
            </a:r>
            <a:r>
              <a:rPr lang="en-GB" sz="2800" dirty="0" smtClean="0"/>
              <a:t> + </a:t>
            </a:r>
            <a:r>
              <a:rPr lang="en-GB" sz="2800" dirty="0" err="1" smtClean="0"/>
              <a:t>Ashgill</a:t>
            </a:r>
            <a:r>
              <a:rPr lang="en-GB" sz="2800" dirty="0" smtClean="0"/>
              <a:t>) – Hangover from Sedgwick vs. Murchison?</a:t>
            </a:r>
          </a:p>
          <a:p>
            <a:r>
              <a:rPr lang="en-GB" sz="2800" dirty="0" smtClean="0"/>
              <a:t>International or UK standards? UK tend to be finer, but conversion problems when boundaries don’t coincide</a:t>
            </a:r>
          </a:p>
          <a:p>
            <a:endParaRPr lang="en-GB" dirty="0"/>
          </a:p>
          <a:p>
            <a:pPr marL="0" indent="0">
              <a:buNone/>
            </a:pP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38" y="4365104"/>
            <a:ext cx="7704137"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5770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88640"/>
            <a:ext cx="7200900" cy="576362"/>
          </a:xfrm>
        </p:spPr>
        <p:txBody>
          <a:bodyPr/>
          <a:lstStyle/>
          <a:p>
            <a:r>
              <a:rPr lang="en-GB" sz="2400" dirty="0" smtClean="0"/>
              <a:t>British Geological Survey:      Digitisation Timeline</a:t>
            </a:r>
            <a:endParaRPr lang="en-GB" sz="2400" dirty="0"/>
          </a:p>
        </p:txBody>
      </p:sp>
      <p:sp>
        <p:nvSpPr>
          <p:cNvPr id="6" name="TextBox 5"/>
          <p:cNvSpPr txBox="1"/>
          <p:nvPr/>
        </p:nvSpPr>
        <p:spPr>
          <a:xfrm rot="16200000">
            <a:off x="4097649" y="2679215"/>
            <a:ext cx="755335" cy="6863417"/>
          </a:xfrm>
          <a:prstGeom prst="rect">
            <a:avLst/>
          </a:prstGeom>
          <a:noFill/>
        </p:spPr>
        <p:txBody>
          <a:bodyPr wrap="none" rtlCol="0">
            <a:spAutoFit/>
          </a:bodyPr>
          <a:lstStyle/>
          <a:p>
            <a:r>
              <a:rPr lang="en-GB" sz="2000" dirty="0" smtClean="0">
                <a:latin typeface="+mn-lt"/>
              </a:rPr>
              <a:t>2000</a:t>
            </a:r>
          </a:p>
          <a:p>
            <a:r>
              <a:rPr lang="en-GB" sz="2000" dirty="0" smtClean="0">
                <a:latin typeface="+mn-lt"/>
              </a:rPr>
              <a:t> </a:t>
            </a:r>
          </a:p>
          <a:p>
            <a:endParaRPr lang="en-GB" sz="2000" dirty="0" smtClean="0">
              <a:latin typeface="+mn-lt"/>
            </a:endParaRPr>
          </a:p>
          <a:p>
            <a:r>
              <a:rPr lang="en-GB" sz="2000" dirty="0" smtClean="0">
                <a:latin typeface="+mn-lt"/>
              </a:rPr>
              <a:t>2002</a:t>
            </a:r>
          </a:p>
          <a:p>
            <a:endParaRPr lang="en-GB" sz="2000" dirty="0" smtClean="0">
              <a:latin typeface="+mn-lt"/>
            </a:endParaRPr>
          </a:p>
          <a:p>
            <a:r>
              <a:rPr lang="en-GB" sz="2000" dirty="0" smtClean="0">
                <a:latin typeface="+mn-lt"/>
              </a:rPr>
              <a:t> </a:t>
            </a:r>
          </a:p>
          <a:p>
            <a:r>
              <a:rPr lang="en-GB" sz="2000" dirty="0" smtClean="0">
                <a:latin typeface="+mn-lt"/>
              </a:rPr>
              <a:t>2004</a:t>
            </a:r>
          </a:p>
          <a:p>
            <a:endParaRPr lang="en-GB" sz="2000" dirty="0" smtClean="0">
              <a:latin typeface="+mn-lt"/>
            </a:endParaRPr>
          </a:p>
          <a:p>
            <a:r>
              <a:rPr lang="en-GB" sz="2000" dirty="0" smtClean="0">
                <a:latin typeface="+mn-lt"/>
              </a:rPr>
              <a:t> </a:t>
            </a:r>
          </a:p>
          <a:p>
            <a:r>
              <a:rPr lang="en-GB" sz="2000" dirty="0" smtClean="0">
                <a:latin typeface="+mn-lt"/>
              </a:rPr>
              <a:t>2006</a:t>
            </a:r>
          </a:p>
          <a:p>
            <a:endParaRPr lang="en-GB" sz="2000" dirty="0" smtClean="0">
              <a:latin typeface="+mn-lt"/>
            </a:endParaRPr>
          </a:p>
          <a:p>
            <a:r>
              <a:rPr lang="en-GB" sz="2000" dirty="0" smtClean="0">
                <a:latin typeface="+mn-lt"/>
              </a:rPr>
              <a:t> </a:t>
            </a:r>
          </a:p>
          <a:p>
            <a:r>
              <a:rPr lang="en-GB" sz="2000" dirty="0" smtClean="0">
                <a:latin typeface="+mn-lt"/>
              </a:rPr>
              <a:t>2008</a:t>
            </a:r>
          </a:p>
          <a:p>
            <a:endParaRPr lang="en-GB" sz="2000" dirty="0" smtClean="0">
              <a:latin typeface="+mn-lt"/>
            </a:endParaRPr>
          </a:p>
          <a:p>
            <a:r>
              <a:rPr lang="en-GB" sz="2000" dirty="0" smtClean="0">
                <a:latin typeface="+mn-lt"/>
              </a:rPr>
              <a:t> </a:t>
            </a:r>
          </a:p>
          <a:p>
            <a:r>
              <a:rPr lang="en-GB" sz="2000" dirty="0" smtClean="0">
                <a:latin typeface="+mn-lt"/>
              </a:rPr>
              <a:t>2010</a:t>
            </a:r>
          </a:p>
          <a:p>
            <a:endParaRPr lang="en-GB" sz="2000" dirty="0" smtClean="0">
              <a:latin typeface="+mn-lt"/>
            </a:endParaRPr>
          </a:p>
          <a:p>
            <a:r>
              <a:rPr lang="en-GB" sz="2000" dirty="0" smtClean="0">
                <a:latin typeface="+mn-lt"/>
              </a:rPr>
              <a:t> </a:t>
            </a:r>
          </a:p>
          <a:p>
            <a:r>
              <a:rPr lang="en-GB" sz="2000" dirty="0" smtClean="0">
                <a:latin typeface="+mn-lt"/>
              </a:rPr>
              <a:t>2012</a:t>
            </a:r>
          </a:p>
          <a:p>
            <a:r>
              <a:rPr lang="en-GB" sz="2000" dirty="0" smtClean="0">
                <a:latin typeface="+mn-lt"/>
              </a:rPr>
              <a:t> </a:t>
            </a:r>
          </a:p>
          <a:p>
            <a:endParaRPr lang="en-GB" sz="2000" dirty="0" smtClean="0">
              <a:latin typeface="+mn-lt"/>
            </a:endParaRPr>
          </a:p>
          <a:p>
            <a:r>
              <a:rPr lang="en-GB" sz="2000" dirty="0" smtClean="0">
                <a:latin typeface="+mn-lt"/>
              </a:rPr>
              <a:t>2014</a:t>
            </a:r>
            <a:endParaRPr lang="en-GB" sz="2000" dirty="0">
              <a:latin typeface="+mn-l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836712"/>
            <a:ext cx="6084168" cy="3919797"/>
          </a:xfrm>
          <a:prstGeom prst="rect">
            <a:avLst/>
          </a:prstGeom>
        </p:spPr>
      </p:pic>
      <p:sp>
        <p:nvSpPr>
          <p:cNvPr id="8" name="Down Arrow 7"/>
          <p:cNvSpPr/>
          <p:nvPr/>
        </p:nvSpPr>
        <p:spPr bwMode="auto">
          <a:xfrm>
            <a:off x="1115616" y="4941168"/>
            <a:ext cx="288032" cy="792088"/>
          </a:xfrm>
          <a:prstGeom prst="down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pic>
        <p:nvPicPr>
          <p:cNvPr id="9" name="Picture 2" descr="Asset Preview"/>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751512" y="2708920"/>
            <a:ext cx="4392488" cy="29319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75656" y="4869160"/>
            <a:ext cx="3312368" cy="707886"/>
          </a:xfrm>
          <a:prstGeom prst="rect">
            <a:avLst/>
          </a:prstGeom>
          <a:noFill/>
        </p:spPr>
        <p:txBody>
          <a:bodyPr wrap="square" rtlCol="0">
            <a:spAutoFit/>
          </a:bodyPr>
          <a:lstStyle/>
          <a:p>
            <a:r>
              <a:rPr lang="en-GB" sz="2000" dirty="0" smtClean="0">
                <a:solidFill>
                  <a:srgbClr val="00B050"/>
                </a:solidFill>
                <a:latin typeface="+mn-lt"/>
              </a:rPr>
              <a:t>2000</a:t>
            </a:r>
            <a:r>
              <a:rPr lang="en-GB" sz="2000" dirty="0" smtClean="0">
                <a:latin typeface="+mn-lt"/>
              </a:rPr>
              <a:t> – Online images and GIS (with collections data)</a:t>
            </a:r>
            <a:endParaRPr lang="en-GB" sz="2000" dirty="0">
              <a:latin typeface="+mn-l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Typical problems: </a:t>
            </a:r>
            <a:r>
              <a:rPr lang="en-GB" dirty="0" err="1" smtClean="0"/>
              <a:t>Lithostratigraphy</a:t>
            </a:r>
            <a:endParaRPr lang="en-GB" dirty="0"/>
          </a:p>
        </p:txBody>
      </p:sp>
      <p:sp>
        <p:nvSpPr>
          <p:cNvPr id="3" name="Content Placeholder 2"/>
          <p:cNvSpPr>
            <a:spLocks noGrp="1"/>
          </p:cNvSpPr>
          <p:nvPr>
            <p:ph idx="1"/>
          </p:nvPr>
        </p:nvSpPr>
        <p:spPr>
          <a:xfrm>
            <a:off x="323528" y="2348880"/>
            <a:ext cx="7417048" cy="3384550"/>
          </a:xfrm>
        </p:spPr>
        <p:txBody>
          <a:bodyPr/>
          <a:lstStyle/>
          <a:p>
            <a:r>
              <a:rPr lang="en-GB" sz="2800" dirty="0" smtClean="0"/>
              <a:t>M</a:t>
            </a:r>
            <a:r>
              <a:rPr lang="en-GB" sz="2800" dirty="0"/>
              <a:t>. </a:t>
            </a:r>
            <a:r>
              <a:rPr lang="en-GB" sz="2800" dirty="0" err="1" smtClean="0"/>
              <a:t>triangulatus</a:t>
            </a:r>
            <a:r>
              <a:rPr lang="en-GB" sz="2800" dirty="0" smtClean="0"/>
              <a:t> Band (Horizon D) - </a:t>
            </a:r>
            <a:r>
              <a:rPr lang="en-GB" sz="2800" dirty="0" err="1" smtClean="0">
                <a:solidFill>
                  <a:srgbClr val="FF0000"/>
                </a:solidFill>
              </a:rPr>
              <a:t>Biozone</a:t>
            </a:r>
            <a:endParaRPr lang="en-GB" sz="2800" dirty="0" smtClean="0">
              <a:solidFill>
                <a:srgbClr val="FF0000"/>
              </a:solidFill>
            </a:endParaRPr>
          </a:p>
          <a:p>
            <a:r>
              <a:rPr lang="en-GB" sz="2800" dirty="0" err="1" smtClean="0"/>
              <a:t>Saltern</a:t>
            </a:r>
            <a:r>
              <a:rPr lang="en-GB" sz="2800" dirty="0" smtClean="0"/>
              <a:t> Cove </a:t>
            </a:r>
            <a:r>
              <a:rPr lang="en-GB" sz="2800" dirty="0" err="1" smtClean="0"/>
              <a:t>Goniatite</a:t>
            </a:r>
            <a:r>
              <a:rPr lang="en-GB" sz="2800" dirty="0" smtClean="0"/>
              <a:t> Band - </a:t>
            </a:r>
            <a:r>
              <a:rPr lang="en-GB" sz="2800" dirty="0" smtClean="0">
                <a:solidFill>
                  <a:srgbClr val="FF0000"/>
                </a:solidFill>
              </a:rPr>
              <a:t>? </a:t>
            </a:r>
            <a:r>
              <a:rPr lang="en-GB" sz="2800" dirty="0" err="1" smtClean="0">
                <a:solidFill>
                  <a:srgbClr val="FF0000"/>
                </a:solidFill>
              </a:rPr>
              <a:t>Biozone</a:t>
            </a:r>
            <a:endParaRPr lang="en-GB" sz="2800" dirty="0" smtClean="0">
              <a:solidFill>
                <a:srgbClr val="FF0000"/>
              </a:solidFill>
            </a:endParaRPr>
          </a:p>
          <a:p>
            <a:r>
              <a:rPr lang="en-GB" sz="2800" dirty="0" err="1" smtClean="0"/>
              <a:t>Valentian</a:t>
            </a:r>
            <a:r>
              <a:rPr lang="en-GB" sz="2800" dirty="0" smtClean="0"/>
              <a:t> – </a:t>
            </a:r>
            <a:r>
              <a:rPr lang="en-GB" sz="2800" dirty="0">
                <a:solidFill>
                  <a:srgbClr val="FF0000"/>
                </a:solidFill>
              </a:rPr>
              <a:t>Legacy </a:t>
            </a:r>
            <a:r>
              <a:rPr lang="en-GB" sz="2800" dirty="0" err="1" smtClean="0">
                <a:solidFill>
                  <a:srgbClr val="FF0000"/>
                </a:solidFill>
              </a:rPr>
              <a:t>chronostratigrahic</a:t>
            </a:r>
            <a:r>
              <a:rPr lang="en-GB" sz="2800" dirty="0" smtClean="0">
                <a:solidFill>
                  <a:srgbClr val="FF0000"/>
                </a:solidFill>
              </a:rPr>
              <a:t> term</a:t>
            </a:r>
          </a:p>
          <a:p>
            <a:r>
              <a:rPr lang="en-GB" sz="2800" dirty="0" smtClean="0"/>
              <a:t>Middle Devonian - </a:t>
            </a:r>
            <a:r>
              <a:rPr lang="en-GB" sz="2800" dirty="0" err="1" smtClean="0">
                <a:solidFill>
                  <a:srgbClr val="FF0000"/>
                </a:solidFill>
              </a:rPr>
              <a:t>Chronostratigraphy</a:t>
            </a:r>
            <a:endParaRPr lang="en-GB" sz="2800" dirty="0">
              <a:solidFill>
                <a:srgbClr val="FF0000"/>
              </a:solidFill>
            </a:endParaRPr>
          </a:p>
          <a:p>
            <a:pPr marL="0" indent="0">
              <a:buNone/>
            </a:pPr>
            <a:endParaRPr lang="en-GB" dirty="0"/>
          </a:p>
        </p:txBody>
      </p:sp>
    </p:spTree>
    <p:extLst>
      <p:ext uri="{BB962C8B-B14F-4D97-AF65-F5344CB8AC3E}">
        <p14:creationId xmlns:p14="http://schemas.microsoft.com/office/powerpoint/2010/main" val="15896115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620688"/>
            <a:ext cx="7200900" cy="1143000"/>
          </a:xfrm>
        </p:spPr>
        <p:txBody>
          <a:bodyPr/>
          <a:lstStyle/>
          <a:p>
            <a:r>
              <a:rPr lang="en-GB" dirty="0" smtClean="0"/>
              <a:t>Typical problems: Similar Databases - differing implementations</a:t>
            </a:r>
            <a:endParaRPr lang="en-GB" dirty="0"/>
          </a:p>
        </p:txBody>
      </p:sp>
      <p:sp>
        <p:nvSpPr>
          <p:cNvPr id="3" name="Content Placeholder 2"/>
          <p:cNvSpPr>
            <a:spLocks noGrp="1"/>
          </p:cNvSpPr>
          <p:nvPr>
            <p:ph idx="1"/>
          </p:nvPr>
        </p:nvSpPr>
        <p:spPr>
          <a:xfrm>
            <a:off x="179512" y="2133600"/>
            <a:ext cx="8496943" cy="3384550"/>
          </a:xfrm>
        </p:spPr>
        <p:txBody>
          <a:bodyPr/>
          <a:lstStyle/>
          <a:p>
            <a:r>
              <a:rPr lang="en-GB" sz="2800" dirty="0" smtClean="0"/>
              <a:t>Cambridge </a:t>
            </a:r>
            <a:r>
              <a:rPr lang="en-GB" sz="2800" dirty="0" err="1" smtClean="0"/>
              <a:t>SNBase</a:t>
            </a:r>
            <a:r>
              <a:rPr lang="en-GB" sz="2800" dirty="0" smtClean="0"/>
              <a:t>     </a:t>
            </a:r>
          </a:p>
          <a:p>
            <a:r>
              <a:rPr lang="en-GB" sz="2800" dirty="0" smtClean="0"/>
              <a:t>Cardiff  </a:t>
            </a:r>
            <a:r>
              <a:rPr lang="en-GB" sz="2800" dirty="0" err="1" smtClean="0"/>
              <a:t>MicroMuseum</a:t>
            </a:r>
            <a:r>
              <a:rPr lang="en-GB" sz="2800" dirty="0" smtClean="0"/>
              <a:t>  </a:t>
            </a:r>
          </a:p>
          <a:p>
            <a:pPr marL="0" indent="0">
              <a:buNone/>
            </a:pPr>
            <a:r>
              <a:rPr lang="en-GB" sz="2800" dirty="0" smtClean="0"/>
              <a:t> Both </a:t>
            </a:r>
            <a:r>
              <a:rPr lang="en-GB" sz="2800" dirty="0" err="1" smtClean="0"/>
              <a:t>MobyDoc</a:t>
            </a:r>
            <a:r>
              <a:rPr lang="en-GB" sz="2800" dirty="0" smtClean="0"/>
              <a:t>  - but use different data structures</a:t>
            </a:r>
          </a:p>
          <a:p>
            <a:pPr marL="0" indent="0">
              <a:buNone/>
            </a:pPr>
            <a:r>
              <a:rPr lang="en-GB" sz="1800" dirty="0"/>
              <a:t>|Middle </a:t>
            </a:r>
            <a:r>
              <a:rPr lang="en-GB" sz="1800" dirty="0" err="1"/>
              <a:t>Arenig</a:t>
            </a:r>
            <a:r>
              <a:rPr lang="en-GB" sz="1800" dirty="0"/>
              <a:t> ~ </a:t>
            </a:r>
            <a:r>
              <a:rPr lang="en-GB" sz="1800" dirty="0" err="1"/>
              <a:t>Arenig</a:t>
            </a:r>
            <a:r>
              <a:rPr lang="en-GB" sz="1800" dirty="0"/>
              <a:t> ~ Canadian ~ Ordovician ~ </a:t>
            </a:r>
            <a:r>
              <a:rPr lang="en-GB" sz="1800" dirty="0" err="1"/>
              <a:t>Cambro</a:t>
            </a:r>
            <a:r>
              <a:rPr lang="en-GB" sz="1800" dirty="0"/>
              <a:t>-Silurian ~ </a:t>
            </a:r>
            <a:r>
              <a:rPr lang="en-GB" sz="1800" dirty="0" err="1"/>
              <a:t>Paleozoic</a:t>
            </a:r>
            <a:r>
              <a:rPr lang="en-GB" sz="1800" dirty="0"/>
              <a:t> ~ Phanerozoic ~ ../..</a:t>
            </a:r>
          </a:p>
          <a:p>
            <a:pPr marL="0" indent="0">
              <a:buNone/>
            </a:pPr>
            <a:r>
              <a:rPr lang="en-GB" sz="1800" dirty="0" err="1"/>
              <a:t>Aurelucian</a:t>
            </a:r>
            <a:r>
              <a:rPr lang="en-GB" sz="1800" dirty="0"/>
              <a:t>/</a:t>
            </a:r>
            <a:r>
              <a:rPr lang="en-GB" sz="1800" dirty="0" err="1"/>
              <a:t>Burrellian</a:t>
            </a:r>
            <a:r>
              <a:rPr lang="en-GB" sz="1800" dirty="0"/>
              <a:t> Stage</a:t>
            </a:r>
          </a:p>
          <a:p>
            <a:pPr marL="0" indent="0">
              <a:buNone/>
            </a:pPr>
            <a:endParaRPr lang="en-GB" sz="2800" dirty="0"/>
          </a:p>
          <a:p>
            <a:r>
              <a:rPr lang="en-GB" sz="2800" dirty="0" smtClean="0"/>
              <a:t>Some museums unable to provide .CSV export file</a:t>
            </a:r>
          </a:p>
          <a:p>
            <a:pPr marL="0" indent="0">
              <a:buNone/>
            </a:pPr>
            <a:endParaRPr lang="en-GB" dirty="0"/>
          </a:p>
        </p:txBody>
      </p:sp>
    </p:spTree>
    <p:extLst>
      <p:ext uri="{BB962C8B-B14F-4D97-AF65-F5344CB8AC3E}">
        <p14:creationId xmlns:p14="http://schemas.microsoft.com/office/powerpoint/2010/main" val="28095846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International Standards</a:t>
            </a:r>
            <a:endParaRPr lang="en-GB" dirty="0"/>
          </a:p>
        </p:txBody>
      </p:sp>
      <p:sp>
        <p:nvSpPr>
          <p:cNvPr id="3" name="Content Placeholder 2"/>
          <p:cNvSpPr>
            <a:spLocks noGrp="1"/>
          </p:cNvSpPr>
          <p:nvPr>
            <p:ph idx="1"/>
          </p:nvPr>
        </p:nvSpPr>
        <p:spPr/>
        <p:txBody>
          <a:bodyPr/>
          <a:lstStyle/>
          <a:p>
            <a:r>
              <a:rPr lang="en-GB" sz="2800" b="1" dirty="0" smtClean="0"/>
              <a:t>Darwin Core</a:t>
            </a:r>
          </a:p>
          <a:p>
            <a:r>
              <a:rPr lang="en-GB" sz="2800" b="1" dirty="0" smtClean="0"/>
              <a:t>ABCDEFG</a:t>
            </a:r>
            <a:r>
              <a:rPr lang="en-GB" sz="2800" dirty="0" smtClean="0"/>
              <a:t> (Access to Biological Collections Data – Extension For Geoscience)</a:t>
            </a:r>
          </a:p>
          <a:p>
            <a:endParaRPr lang="en-GB" sz="2800" dirty="0"/>
          </a:p>
          <a:p>
            <a:r>
              <a:rPr lang="en-GB" sz="2800" dirty="0" smtClean="0"/>
              <a:t>Great for the future - but not so helpful in dealing with 2,500 years of legacy data</a:t>
            </a:r>
          </a:p>
          <a:p>
            <a:endParaRPr lang="en-GB" dirty="0"/>
          </a:p>
        </p:txBody>
      </p:sp>
    </p:spTree>
    <p:extLst>
      <p:ext uri="{BB962C8B-B14F-4D97-AF65-F5344CB8AC3E}">
        <p14:creationId xmlns:p14="http://schemas.microsoft.com/office/powerpoint/2010/main" val="34104830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Solution:</a:t>
            </a:r>
            <a:endParaRPr lang="en-GB" dirty="0"/>
          </a:p>
        </p:txBody>
      </p:sp>
      <p:sp>
        <p:nvSpPr>
          <p:cNvPr id="3" name="Content Placeholder 2"/>
          <p:cNvSpPr>
            <a:spLocks noGrp="1"/>
          </p:cNvSpPr>
          <p:nvPr>
            <p:ph idx="1"/>
          </p:nvPr>
        </p:nvSpPr>
        <p:spPr/>
        <p:txBody>
          <a:bodyPr/>
          <a:lstStyle/>
          <a:p>
            <a:pPr marL="0" indent="0">
              <a:buNone/>
            </a:pPr>
            <a:r>
              <a:rPr lang="en-GB" sz="2800" b="1" dirty="0" smtClean="0"/>
              <a:t>Two fields for each attribute</a:t>
            </a:r>
          </a:p>
          <a:p>
            <a:r>
              <a:rPr lang="en-GB" sz="2800" dirty="0" smtClean="0"/>
              <a:t>Free text as per original registration – the </a:t>
            </a:r>
            <a:r>
              <a:rPr lang="en-GB" sz="2800" b="1" dirty="0" smtClean="0"/>
              <a:t>definitive registration information</a:t>
            </a:r>
          </a:p>
          <a:p>
            <a:r>
              <a:rPr lang="en-GB" sz="2800" dirty="0" smtClean="0"/>
              <a:t>Dictionary controlled best current interpretation – possibly even crowd sourced. </a:t>
            </a:r>
            <a:r>
              <a:rPr lang="en-GB" sz="2800" b="1" u="sng" dirty="0" smtClean="0"/>
              <a:t>Current</a:t>
            </a:r>
            <a:r>
              <a:rPr lang="en-GB" sz="2800" dirty="0" smtClean="0"/>
              <a:t> </a:t>
            </a:r>
            <a:r>
              <a:rPr lang="en-GB" sz="2800" b="1" dirty="0" smtClean="0"/>
              <a:t>best interpretative discovery information</a:t>
            </a:r>
            <a:endParaRPr lang="en-GB" sz="2800" b="1" dirty="0"/>
          </a:p>
        </p:txBody>
      </p:sp>
    </p:spTree>
    <p:extLst>
      <p:ext uri="{BB962C8B-B14F-4D97-AF65-F5344CB8AC3E}">
        <p14:creationId xmlns:p14="http://schemas.microsoft.com/office/powerpoint/2010/main" val="25034317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95288" y="2858814"/>
            <a:ext cx="8229600" cy="1143000"/>
          </a:xfrm>
        </p:spPr>
        <p:txBody>
          <a:bodyPr/>
          <a:lstStyle/>
          <a:p>
            <a:r>
              <a:rPr lang="en-GB" dirty="0" smtClean="0"/>
              <a:t>Website</a:t>
            </a:r>
            <a:br>
              <a:rPr lang="en-GB" dirty="0" smtClean="0"/>
            </a:br>
            <a:r>
              <a:rPr lang="en-GB" dirty="0" smtClean="0">
                <a:hlinkClick r:id="rId3"/>
              </a:rPr>
              <a:t>www.3d-fossils.ac.uk</a:t>
            </a:r>
            <a:r>
              <a:rPr lang="en-GB" dirty="0" smtClean="0"/>
              <a:t>  </a:t>
            </a:r>
            <a:br>
              <a:rPr lang="en-GB" dirty="0" smtClean="0"/>
            </a:br>
            <a:endParaRPr lang="en-GB"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170" name="Picture 2"/>
          <p:cNvPicPr>
            <a:picLocks noChangeAspect="1" noChangeArrowheads="1"/>
          </p:cNvPicPr>
          <p:nvPr/>
        </p:nvPicPr>
        <p:blipFill>
          <a:blip r:embed="rId2" cstate="print"/>
          <a:srcRect/>
          <a:stretch>
            <a:fillRect/>
          </a:stretch>
        </p:blipFill>
        <p:spPr bwMode="auto">
          <a:xfrm>
            <a:off x="-1" y="0"/>
            <a:ext cx="9441493" cy="6858000"/>
          </a:xfrm>
          <a:prstGeom prst="rect">
            <a:avLst/>
          </a:prstGeom>
          <a:noFill/>
          <a:ln w="9525">
            <a:noFill/>
            <a:miter lim="800000"/>
            <a:headEnd/>
            <a:tailEnd/>
          </a:ln>
        </p:spPr>
      </p:pic>
    </p:spTree>
    <p:extLst>
      <p:ext uri="{BB962C8B-B14F-4D97-AF65-F5344CB8AC3E}">
        <p14:creationId xmlns:p14="http://schemas.microsoft.com/office/powerpoint/2010/main" val="37815554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8195" name="Picture 3"/>
          <p:cNvPicPr>
            <a:picLocks noChangeAspect="1" noChangeArrowheads="1"/>
          </p:cNvPicPr>
          <p:nvPr/>
        </p:nvPicPr>
        <p:blipFill>
          <a:blip r:embed="rId2" cstate="print"/>
          <a:srcRect/>
          <a:stretch>
            <a:fillRect/>
          </a:stretch>
        </p:blipFill>
        <p:spPr bwMode="auto">
          <a:xfrm>
            <a:off x="1532656" y="1329362"/>
            <a:ext cx="7611344" cy="5528638"/>
          </a:xfrm>
          <a:prstGeom prst="rect">
            <a:avLst/>
          </a:prstGeom>
          <a:noFill/>
          <a:ln w="9525">
            <a:noFill/>
            <a:miter lim="800000"/>
            <a:headEnd/>
            <a:tailEnd/>
          </a:ln>
        </p:spPr>
      </p:pic>
      <p:pic>
        <p:nvPicPr>
          <p:cNvPr id="8196" name="Picture 4"/>
          <p:cNvPicPr>
            <a:picLocks noChangeAspect="1" noChangeArrowheads="1"/>
          </p:cNvPicPr>
          <p:nvPr/>
        </p:nvPicPr>
        <p:blipFill>
          <a:blip r:embed="rId3" cstate="print"/>
          <a:srcRect/>
          <a:stretch>
            <a:fillRect/>
          </a:stretch>
        </p:blipFill>
        <p:spPr bwMode="auto">
          <a:xfrm>
            <a:off x="0" y="3327827"/>
            <a:ext cx="4860032" cy="3530173"/>
          </a:xfrm>
          <a:prstGeom prst="rect">
            <a:avLst/>
          </a:prstGeom>
          <a:noFill/>
          <a:ln w="9525">
            <a:noFill/>
            <a:miter lim="800000"/>
            <a:headEnd/>
            <a:tailEnd/>
          </a:ln>
        </p:spPr>
      </p:pic>
      <p:pic>
        <p:nvPicPr>
          <p:cNvPr id="8197" name="Picture 5"/>
          <p:cNvPicPr>
            <a:picLocks noChangeAspect="1" noChangeArrowheads="1"/>
          </p:cNvPicPr>
          <p:nvPr/>
        </p:nvPicPr>
        <p:blipFill>
          <a:blip r:embed="rId4" cstate="print"/>
          <a:srcRect/>
          <a:stretch>
            <a:fillRect/>
          </a:stretch>
        </p:blipFill>
        <p:spPr bwMode="auto">
          <a:xfrm>
            <a:off x="0" y="-171400"/>
            <a:ext cx="5452386" cy="3960440"/>
          </a:xfrm>
          <a:prstGeom prst="rect">
            <a:avLst/>
          </a:prstGeom>
          <a:noFill/>
          <a:ln w="9525">
            <a:noFill/>
            <a:miter lim="800000"/>
            <a:headEnd/>
            <a:tailEnd/>
          </a:ln>
        </p:spPr>
      </p:pic>
      <p:pic>
        <p:nvPicPr>
          <p:cNvPr id="8194" name="Picture 2"/>
          <p:cNvPicPr>
            <a:picLocks noChangeAspect="1" noChangeArrowheads="1"/>
          </p:cNvPicPr>
          <p:nvPr/>
        </p:nvPicPr>
        <p:blipFill>
          <a:blip r:embed="rId5" cstate="print"/>
          <a:srcRect/>
          <a:stretch>
            <a:fillRect/>
          </a:stretch>
        </p:blipFill>
        <p:spPr bwMode="auto">
          <a:xfrm>
            <a:off x="4716016" y="-99392"/>
            <a:ext cx="4720747" cy="3429000"/>
          </a:xfrm>
          <a:prstGeom prst="rect">
            <a:avLst/>
          </a:prstGeom>
          <a:noFill/>
          <a:ln w="9525">
            <a:noFill/>
            <a:miter lim="800000"/>
            <a:headEnd/>
            <a:tailEnd/>
          </a:ln>
        </p:spPr>
      </p:pic>
    </p:spTree>
    <p:extLst>
      <p:ext uri="{BB962C8B-B14F-4D97-AF65-F5344CB8AC3E}">
        <p14:creationId xmlns:p14="http://schemas.microsoft.com/office/powerpoint/2010/main" val="23151729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88640"/>
            <a:ext cx="7200900" cy="576362"/>
          </a:xfrm>
        </p:spPr>
        <p:txBody>
          <a:bodyPr/>
          <a:lstStyle/>
          <a:p>
            <a:r>
              <a:rPr lang="en-GB" sz="2400" dirty="0" smtClean="0"/>
              <a:t>British Geological Survey:      Digitisation Timeline</a:t>
            </a:r>
            <a:endParaRPr lang="en-GB" sz="2400" dirty="0"/>
          </a:p>
        </p:txBody>
      </p:sp>
      <p:sp>
        <p:nvSpPr>
          <p:cNvPr id="6" name="TextBox 5"/>
          <p:cNvSpPr txBox="1"/>
          <p:nvPr/>
        </p:nvSpPr>
        <p:spPr>
          <a:xfrm rot="16200000">
            <a:off x="4097649" y="2679215"/>
            <a:ext cx="755335" cy="6863417"/>
          </a:xfrm>
          <a:prstGeom prst="rect">
            <a:avLst/>
          </a:prstGeom>
          <a:noFill/>
        </p:spPr>
        <p:txBody>
          <a:bodyPr wrap="none" rtlCol="0">
            <a:spAutoFit/>
          </a:bodyPr>
          <a:lstStyle/>
          <a:p>
            <a:r>
              <a:rPr lang="en-GB" sz="2000" dirty="0" smtClean="0">
                <a:latin typeface="+mn-lt"/>
              </a:rPr>
              <a:t>2000</a:t>
            </a:r>
          </a:p>
          <a:p>
            <a:r>
              <a:rPr lang="en-GB" sz="2000" dirty="0" smtClean="0">
                <a:latin typeface="+mn-lt"/>
              </a:rPr>
              <a:t> </a:t>
            </a:r>
          </a:p>
          <a:p>
            <a:endParaRPr lang="en-GB" sz="2000" dirty="0" smtClean="0">
              <a:latin typeface="+mn-lt"/>
            </a:endParaRPr>
          </a:p>
          <a:p>
            <a:r>
              <a:rPr lang="en-GB" sz="2000" dirty="0" smtClean="0">
                <a:latin typeface="+mn-lt"/>
              </a:rPr>
              <a:t>2002</a:t>
            </a:r>
          </a:p>
          <a:p>
            <a:endParaRPr lang="en-GB" sz="2000" dirty="0" smtClean="0">
              <a:latin typeface="+mn-lt"/>
            </a:endParaRPr>
          </a:p>
          <a:p>
            <a:r>
              <a:rPr lang="en-GB" sz="2000" dirty="0" smtClean="0">
                <a:latin typeface="+mn-lt"/>
              </a:rPr>
              <a:t> </a:t>
            </a:r>
          </a:p>
          <a:p>
            <a:r>
              <a:rPr lang="en-GB" sz="2000" dirty="0" smtClean="0">
                <a:latin typeface="+mn-lt"/>
              </a:rPr>
              <a:t>2004</a:t>
            </a:r>
          </a:p>
          <a:p>
            <a:endParaRPr lang="en-GB" sz="2000" dirty="0" smtClean="0">
              <a:latin typeface="+mn-lt"/>
            </a:endParaRPr>
          </a:p>
          <a:p>
            <a:r>
              <a:rPr lang="en-GB" sz="2000" dirty="0" smtClean="0">
                <a:latin typeface="+mn-lt"/>
              </a:rPr>
              <a:t> </a:t>
            </a:r>
          </a:p>
          <a:p>
            <a:r>
              <a:rPr lang="en-GB" sz="2000" dirty="0" smtClean="0">
                <a:latin typeface="+mn-lt"/>
              </a:rPr>
              <a:t>2006</a:t>
            </a:r>
          </a:p>
          <a:p>
            <a:endParaRPr lang="en-GB" sz="2000" dirty="0" smtClean="0">
              <a:latin typeface="+mn-lt"/>
            </a:endParaRPr>
          </a:p>
          <a:p>
            <a:r>
              <a:rPr lang="en-GB" sz="2000" dirty="0" smtClean="0">
                <a:latin typeface="+mn-lt"/>
              </a:rPr>
              <a:t> </a:t>
            </a:r>
          </a:p>
          <a:p>
            <a:r>
              <a:rPr lang="en-GB" sz="2000" dirty="0" smtClean="0">
                <a:latin typeface="+mn-lt"/>
              </a:rPr>
              <a:t>2008</a:t>
            </a:r>
          </a:p>
          <a:p>
            <a:endParaRPr lang="en-GB" sz="2000" dirty="0" smtClean="0">
              <a:latin typeface="+mn-lt"/>
            </a:endParaRPr>
          </a:p>
          <a:p>
            <a:r>
              <a:rPr lang="en-GB" sz="2000" dirty="0" smtClean="0">
                <a:latin typeface="+mn-lt"/>
              </a:rPr>
              <a:t> </a:t>
            </a:r>
          </a:p>
          <a:p>
            <a:r>
              <a:rPr lang="en-GB" sz="2000" dirty="0" smtClean="0">
                <a:latin typeface="+mn-lt"/>
              </a:rPr>
              <a:t>2010</a:t>
            </a:r>
          </a:p>
          <a:p>
            <a:endParaRPr lang="en-GB" sz="2000" dirty="0" smtClean="0">
              <a:latin typeface="+mn-lt"/>
            </a:endParaRPr>
          </a:p>
          <a:p>
            <a:r>
              <a:rPr lang="en-GB" sz="2000" dirty="0" smtClean="0">
                <a:latin typeface="+mn-lt"/>
              </a:rPr>
              <a:t> </a:t>
            </a:r>
          </a:p>
          <a:p>
            <a:r>
              <a:rPr lang="en-GB" sz="2000" dirty="0" smtClean="0">
                <a:latin typeface="+mn-lt"/>
              </a:rPr>
              <a:t>2012</a:t>
            </a:r>
          </a:p>
          <a:p>
            <a:r>
              <a:rPr lang="en-GB" sz="2000" dirty="0" smtClean="0">
                <a:latin typeface="+mn-lt"/>
              </a:rPr>
              <a:t> </a:t>
            </a:r>
          </a:p>
          <a:p>
            <a:endParaRPr lang="en-GB" sz="2000" dirty="0" smtClean="0">
              <a:latin typeface="+mn-lt"/>
            </a:endParaRPr>
          </a:p>
          <a:p>
            <a:r>
              <a:rPr lang="en-GB" sz="2000" dirty="0" smtClean="0">
                <a:latin typeface="+mn-lt"/>
              </a:rPr>
              <a:t>2014</a:t>
            </a:r>
            <a:endParaRPr lang="en-GB" sz="2000" dirty="0">
              <a:latin typeface="+mn-lt"/>
            </a:endParaRPr>
          </a:p>
        </p:txBody>
      </p:sp>
      <p:sp>
        <p:nvSpPr>
          <p:cNvPr id="8" name="Down Arrow 7"/>
          <p:cNvSpPr/>
          <p:nvPr/>
        </p:nvSpPr>
        <p:spPr bwMode="auto">
          <a:xfrm>
            <a:off x="1547664" y="4941168"/>
            <a:ext cx="288032" cy="79208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2051720" y="4869160"/>
            <a:ext cx="4104456" cy="707886"/>
          </a:xfrm>
          <a:prstGeom prst="rect">
            <a:avLst/>
          </a:prstGeom>
          <a:noFill/>
        </p:spPr>
        <p:txBody>
          <a:bodyPr wrap="square" rtlCol="0">
            <a:spAutoFit/>
          </a:bodyPr>
          <a:lstStyle/>
          <a:p>
            <a:r>
              <a:rPr lang="en-GB" sz="2000" dirty="0" smtClean="0">
                <a:solidFill>
                  <a:srgbClr val="FF0000"/>
                </a:solidFill>
                <a:latin typeface="+mn-lt"/>
              </a:rPr>
              <a:t>2001</a:t>
            </a:r>
            <a:r>
              <a:rPr lang="en-GB" sz="2000" dirty="0" smtClean="0">
                <a:latin typeface="+mn-lt"/>
              </a:rPr>
              <a:t> – “</a:t>
            </a:r>
            <a:r>
              <a:rPr lang="en-GB" sz="2000" b="1" dirty="0" smtClean="0">
                <a:latin typeface="+mn-lt"/>
              </a:rPr>
              <a:t>Virtual Museum</a:t>
            </a:r>
            <a:r>
              <a:rPr lang="en-GB" sz="2000" dirty="0" smtClean="0">
                <a:latin typeface="+mn-lt"/>
              </a:rPr>
              <a:t>” bid to </a:t>
            </a:r>
            <a:r>
              <a:rPr lang="en-GB" sz="2000" i="1" dirty="0" smtClean="0">
                <a:latin typeface="+mn-lt"/>
              </a:rPr>
              <a:t>New Opportunities Fund </a:t>
            </a:r>
            <a:r>
              <a:rPr lang="en-GB" sz="2000" dirty="0" smtClean="0">
                <a:latin typeface="+mn-lt"/>
              </a:rPr>
              <a:t>failed</a:t>
            </a:r>
            <a:endParaRPr lang="en-GB" sz="2000" dirty="0">
              <a:latin typeface="+mn-lt"/>
            </a:endParaRPr>
          </a:p>
        </p:txBody>
      </p:sp>
      <p:pic>
        <p:nvPicPr>
          <p:cNvPr id="12" name="Picture 2" descr="http://bgsintranet/asset-bank/servlet/display?file=90c19732d124ae5478124690063f4d5a54.jpg"/>
          <p:cNvPicPr>
            <a:picLocks noChangeAspect="1" noChangeArrowheads="1"/>
          </p:cNvPicPr>
          <p:nvPr/>
        </p:nvPicPr>
        <p:blipFill>
          <a:blip r:embed="rId2" cstate="print"/>
          <a:srcRect/>
          <a:stretch>
            <a:fillRect/>
          </a:stretch>
        </p:blipFill>
        <p:spPr bwMode="auto">
          <a:xfrm>
            <a:off x="467544" y="836712"/>
            <a:ext cx="8352928" cy="3985259"/>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88640"/>
            <a:ext cx="7200900" cy="576362"/>
          </a:xfrm>
        </p:spPr>
        <p:txBody>
          <a:bodyPr/>
          <a:lstStyle/>
          <a:p>
            <a:r>
              <a:rPr lang="en-GB" sz="2400" dirty="0" smtClean="0"/>
              <a:t>British Geological Survey:      Digitisation Timeline</a:t>
            </a:r>
            <a:endParaRPr lang="en-GB" sz="2400" dirty="0"/>
          </a:p>
        </p:txBody>
      </p:sp>
      <p:sp>
        <p:nvSpPr>
          <p:cNvPr id="6" name="TextBox 5"/>
          <p:cNvSpPr txBox="1"/>
          <p:nvPr/>
        </p:nvSpPr>
        <p:spPr>
          <a:xfrm rot="16200000">
            <a:off x="4097649" y="2679215"/>
            <a:ext cx="755335" cy="6863417"/>
          </a:xfrm>
          <a:prstGeom prst="rect">
            <a:avLst/>
          </a:prstGeom>
          <a:noFill/>
        </p:spPr>
        <p:txBody>
          <a:bodyPr wrap="none" rtlCol="0">
            <a:spAutoFit/>
          </a:bodyPr>
          <a:lstStyle/>
          <a:p>
            <a:r>
              <a:rPr lang="en-GB" sz="2000" dirty="0" smtClean="0">
                <a:latin typeface="+mn-lt"/>
              </a:rPr>
              <a:t>2000</a:t>
            </a:r>
          </a:p>
          <a:p>
            <a:r>
              <a:rPr lang="en-GB" sz="2000" dirty="0" smtClean="0">
                <a:latin typeface="+mn-lt"/>
              </a:rPr>
              <a:t> </a:t>
            </a:r>
          </a:p>
          <a:p>
            <a:endParaRPr lang="en-GB" sz="2000" dirty="0" smtClean="0">
              <a:latin typeface="+mn-lt"/>
            </a:endParaRPr>
          </a:p>
          <a:p>
            <a:r>
              <a:rPr lang="en-GB" sz="2000" dirty="0" smtClean="0">
                <a:latin typeface="+mn-lt"/>
              </a:rPr>
              <a:t>2002</a:t>
            </a:r>
          </a:p>
          <a:p>
            <a:endParaRPr lang="en-GB" sz="2000" dirty="0" smtClean="0">
              <a:latin typeface="+mn-lt"/>
            </a:endParaRPr>
          </a:p>
          <a:p>
            <a:r>
              <a:rPr lang="en-GB" sz="2000" dirty="0" smtClean="0">
                <a:latin typeface="+mn-lt"/>
              </a:rPr>
              <a:t> </a:t>
            </a:r>
          </a:p>
          <a:p>
            <a:r>
              <a:rPr lang="en-GB" sz="2000" dirty="0" smtClean="0">
                <a:latin typeface="+mn-lt"/>
              </a:rPr>
              <a:t>2004</a:t>
            </a:r>
          </a:p>
          <a:p>
            <a:endParaRPr lang="en-GB" sz="2000" dirty="0" smtClean="0">
              <a:latin typeface="+mn-lt"/>
            </a:endParaRPr>
          </a:p>
          <a:p>
            <a:r>
              <a:rPr lang="en-GB" sz="2000" dirty="0" smtClean="0">
                <a:latin typeface="+mn-lt"/>
              </a:rPr>
              <a:t> </a:t>
            </a:r>
          </a:p>
          <a:p>
            <a:r>
              <a:rPr lang="en-GB" sz="2000" dirty="0" smtClean="0">
                <a:latin typeface="+mn-lt"/>
              </a:rPr>
              <a:t>2006</a:t>
            </a:r>
          </a:p>
          <a:p>
            <a:endParaRPr lang="en-GB" sz="2000" dirty="0" smtClean="0">
              <a:latin typeface="+mn-lt"/>
            </a:endParaRPr>
          </a:p>
          <a:p>
            <a:r>
              <a:rPr lang="en-GB" sz="2000" dirty="0" smtClean="0">
                <a:latin typeface="+mn-lt"/>
              </a:rPr>
              <a:t> </a:t>
            </a:r>
          </a:p>
          <a:p>
            <a:r>
              <a:rPr lang="en-GB" sz="2000" dirty="0" smtClean="0">
                <a:latin typeface="+mn-lt"/>
              </a:rPr>
              <a:t>2008</a:t>
            </a:r>
          </a:p>
          <a:p>
            <a:endParaRPr lang="en-GB" sz="2000" dirty="0" smtClean="0">
              <a:latin typeface="+mn-lt"/>
            </a:endParaRPr>
          </a:p>
          <a:p>
            <a:r>
              <a:rPr lang="en-GB" sz="2000" dirty="0" smtClean="0">
                <a:latin typeface="+mn-lt"/>
              </a:rPr>
              <a:t> </a:t>
            </a:r>
          </a:p>
          <a:p>
            <a:r>
              <a:rPr lang="en-GB" sz="2000" dirty="0" smtClean="0">
                <a:latin typeface="+mn-lt"/>
              </a:rPr>
              <a:t>2010</a:t>
            </a:r>
          </a:p>
          <a:p>
            <a:endParaRPr lang="en-GB" sz="2000" dirty="0" smtClean="0">
              <a:latin typeface="+mn-lt"/>
            </a:endParaRPr>
          </a:p>
          <a:p>
            <a:r>
              <a:rPr lang="en-GB" sz="2000" dirty="0" smtClean="0">
                <a:latin typeface="+mn-lt"/>
              </a:rPr>
              <a:t> </a:t>
            </a:r>
          </a:p>
          <a:p>
            <a:r>
              <a:rPr lang="en-GB" sz="2000" dirty="0" smtClean="0">
                <a:latin typeface="+mn-lt"/>
              </a:rPr>
              <a:t>2012</a:t>
            </a:r>
          </a:p>
          <a:p>
            <a:r>
              <a:rPr lang="en-GB" sz="2000" dirty="0" smtClean="0">
                <a:latin typeface="+mn-lt"/>
              </a:rPr>
              <a:t> </a:t>
            </a:r>
          </a:p>
          <a:p>
            <a:endParaRPr lang="en-GB" sz="2000" dirty="0" smtClean="0">
              <a:latin typeface="+mn-lt"/>
            </a:endParaRPr>
          </a:p>
          <a:p>
            <a:r>
              <a:rPr lang="en-GB" sz="2000" dirty="0" smtClean="0">
                <a:latin typeface="+mn-lt"/>
              </a:rPr>
              <a:t>2014</a:t>
            </a:r>
            <a:endParaRPr lang="en-GB" sz="2000" dirty="0">
              <a:latin typeface="+mn-lt"/>
            </a:endParaRPr>
          </a:p>
        </p:txBody>
      </p:sp>
      <p:sp>
        <p:nvSpPr>
          <p:cNvPr id="8" name="Down Arrow 7"/>
          <p:cNvSpPr/>
          <p:nvPr/>
        </p:nvSpPr>
        <p:spPr bwMode="auto">
          <a:xfrm>
            <a:off x="3851920" y="4941168"/>
            <a:ext cx="288032" cy="792088"/>
          </a:xfrm>
          <a:prstGeom prst="down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4427984" y="4797152"/>
            <a:ext cx="3960440" cy="1015663"/>
          </a:xfrm>
          <a:prstGeom prst="rect">
            <a:avLst/>
          </a:prstGeom>
          <a:noFill/>
        </p:spPr>
        <p:txBody>
          <a:bodyPr wrap="square" rtlCol="0">
            <a:spAutoFit/>
          </a:bodyPr>
          <a:lstStyle/>
          <a:p>
            <a:r>
              <a:rPr lang="en-GB" sz="2000" dirty="0" smtClean="0">
                <a:solidFill>
                  <a:srgbClr val="00B050"/>
                </a:solidFill>
                <a:latin typeface="+mn-lt"/>
              </a:rPr>
              <a:t>2006</a:t>
            </a:r>
            <a:r>
              <a:rPr lang="en-GB" sz="2000" dirty="0" smtClean="0">
                <a:latin typeface="+mn-lt"/>
              </a:rPr>
              <a:t> – All the main collections databases online (rocks/minerals – fossils – boreholes</a:t>
            </a:r>
            <a:endParaRPr lang="en-GB" sz="2000" dirty="0">
              <a:latin typeface="+mn-lt"/>
            </a:endParaRPr>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92696"/>
            <a:ext cx="4715740"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1412776"/>
            <a:ext cx="4898187"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2132856"/>
            <a:ext cx="4925572" cy="2698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188640"/>
            <a:ext cx="7200900" cy="576362"/>
          </a:xfrm>
        </p:spPr>
        <p:txBody>
          <a:bodyPr/>
          <a:lstStyle/>
          <a:p>
            <a:r>
              <a:rPr lang="en-GB" sz="2400" dirty="0" smtClean="0"/>
              <a:t>British Geological Survey:      Digitisation Timeline</a:t>
            </a:r>
            <a:endParaRPr lang="en-GB" sz="2400" dirty="0"/>
          </a:p>
        </p:txBody>
      </p:sp>
      <p:sp>
        <p:nvSpPr>
          <p:cNvPr id="6" name="TextBox 5"/>
          <p:cNvSpPr txBox="1"/>
          <p:nvPr/>
        </p:nvSpPr>
        <p:spPr>
          <a:xfrm rot="16200000">
            <a:off x="4097649" y="2679215"/>
            <a:ext cx="755335" cy="6863417"/>
          </a:xfrm>
          <a:prstGeom prst="rect">
            <a:avLst/>
          </a:prstGeom>
          <a:noFill/>
        </p:spPr>
        <p:txBody>
          <a:bodyPr wrap="none" rtlCol="0">
            <a:spAutoFit/>
          </a:bodyPr>
          <a:lstStyle/>
          <a:p>
            <a:r>
              <a:rPr lang="en-GB" sz="2000" dirty="0" smtClean="0">
                <a:latin typeface="+mn-lt"/>
              </a:rPr>
              <a:t>2000</a:t>
            </a:r>
          </a:p>
          <a:p>
            <a:r>
              <a:rPr lang="en-GB" sz="2000" dirty="0" smtClean="0">
                <a:latin typeface="+mn-lt"/>
              </a:rPr>
              <a:t> </a:t>
            </a:r>
          </a:p>
          <a:p>
            <a:endParaRPr lang="en-GB" sz="2000" dirty="0" smtClean="0">
              <a:latin typeface="+mn-lt"/>
            </a:endParaRPr>
          </a:p>
          <a:p>
            <a:r>
              <a:rPr lang="en-GB" sz="2000" dirty="0" smtClean="0">
                <a:latin typeface="+mn-lt"/>
              </a:rPr>
              <a:t>2002</a:t>
            </a:r>
          </a:p>
          <a:p>
            <a:endParaRPr lang="en-GB" sz="2000" dirty="0" smtClean="0">
              <a:latin typeface="+mn-lt"/>
            </a:endParaRPr>
          </a:p>
          <a:p>
            <a:r>
              <a:rPr lang="en-GB" sz="2000" dirty="0" smtClean="0">
                <a:latin typeface="+mn-lt"/>
              </a:rPr>
              <a:t> </a:t>
            </a:r>
          </a:p>
          <a:p>
            <a:r>
              <a:rPr lang="en-GB" sz="2000" dirty="0" smtClean="0">
                <a:latin typeface="+mn-lt"/>
              </a:rPr>
              <a:t>2004</a:t>
            </a:r>
          </a:p>
          <a:p>
            <a:endParaRPr lang="en-GB" sz="2000" dirty="0" smtClean="0">
              <a:latin typeface="+mn-lt"/>
            </a:endParaRPr>
          </a:p>
          <a:p>
            <a:r>
              <a:rPr lang="en-GB" sz="2000" dirty="0" smtClean="0">
                <a:latin typeface="+mn-lt"/>
              </a:rPr>
              <a:t> </a:t>
            </a:r>
          </a:p>
          <a:p>
            <a:r>
              <a:rPr lang="en-GB" sz="2000" dirty="0" smtClean="0">
                <a:latin typeface="+mn-lt"/>
              </a:rPr>
              <a:t>2006</a:t>
            </a:r>
          </a:p>
          <a:p>
            <a:endParaRPr lang="en-GB" sz="2000" dirty="0" smtClean="0">
              <a:latin typeface="+mn-lt"/>
            </a:endParaRPr>
          </a:p>
          <a:p>
            <a:r>
              <a:rPr lang="en-GB" sz="2000" dirty="0" smtClean="0">
                <a:latin typeface="+mn-lt"/>
              </a:rPr>
              <a:t> </a:t>
            </a:r>
          </a:p>
          <a:p>
            <a:r>
              <a:rPr lang="en-GB" sz="2000" dirty="0" smtClean="0">
                <a:latin typeface="+mn-lt"/>
              </a:rPr>
              <a:t>2008</a:t>
            </a:r>
          </a:p>
          <a:p>
            <a:endParaRPr lang="en-GB" sz="2000" dirty="0" smtClean="0">
              <a:latin typeface="+mn-lt"/>
            </a:endParaRPr>
          </a:p>
          <a:p>
            <a:r>
              <a:rPr lang="en-GB" sz="2000" dirty="0" smtClean="0">
                <a:latin typeface="+mn-lt"/>
              </a:rPr>
              <a:t> </a:t>
            </a:r>
          </a:p>
          <a:p>
            <a:r>
              <a:rPr lang="en-GB" sz="2000" dirty="0" smtClean="0">
                <a:latin typeface="+mn-lt"/>
              </a:rPr>
              <a:t>2010</a:t>
            </a:r>
          </a:p>
          <a:p>
            <a:endParaRPr lang="en-GB" sz="2000" dirty="0" smtClean="0">
              <a:latin typeface="+mn-lt"/>
            </a:endParaRPr>
          </a:p>
          <a:p>
            <a:r>
              <a:rPr lang="en-GB" sz="2000" dirty="0" smtClean="0">
                <a:latin typeface="+mn-lt"/>
              </a:rPr>
              <a:t> </a:t>
            </a:r>
          </a:p>
          <a:p>
            <a:r>
              <a:rPr lang="en-GB" sz="2000" dirty="0" smtClean="0">
                <a:latin typeface="+mn-lt"/>
              </a:rPr>
              <a:t>2012</a:t>
            </a:r>
          </a:p>
          <a:p>
            <a:r>
              <a:rPr lang="en-GB" sz="2000" dirty="0" smtClean="0">
                <a:latin typeface="+mn-lt"/>
              </a:rPr>
              <a:t> </a:t>
            </a:r>
          </a:p>
          <a:p>
            <a:endParaRPr lang="en-GB" sz="2000" dirty="0" smtClean="0">
              <a:latin typeface="+mn-lt"/>
            </a:endParaRPr>
          </a:p>
          <a:p>
            <a:r>
              <a:rPr lang="en-GB" sz="2000" dirty="0" smtClean="0">
                <a:latin typeface="+mn-lt"/>
              </a:rPr>
              <a:t>2014</a:t>
            </a:r>
            <a:endParaRPr lang="en-GB" sz="2000" dirty="0">
              <a:latin typeface="+mn-lt"/>
            </a:endParaRPr>
          </a:p>
        </p:txBody>
      </p:sp>
      <p:sp>
        <p:nvSpPr>
          <p:cNvPr id="8" name="Down Arrow 7"/>
          <p:cNvSpPr/>
          <p:nvPr/>
        </p:nvSpPr>
        <p:spPr bwMode="auto">
          <a:xfrm>
            <a:off x="5220072" y="4941168"/>
            <a:ext cx="288032" cy="792088"/>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107504" y="4941168"/>
            <a:ext cx="5112568" cy="707886"/>
          </a:xfrm>
          <a:prstGeom prst="rect">
            <a:avLst/>
          </a:prstGeom>
          <a:noFill/>
        </p:spPr>
        <p:txBody>
          <a:bodyPr wrap="square" rtlCol="0">
            <a:spAutoFit/>
          </a:bodyPr>
          <a:lstStyle/>
          <a:p>
            <a:r>
              <a:rPr lang="en-GB" sz="2000" dirty="0" smtClean="0">
                <a:solidFill>
                  <a:srgbClr val="FF0000"/>
                </a:solidFill>
                <a:latin typeface="+mn-lt"/>
              </a:rPr>
              <a:t>2009</a:t>
            </a:r>
            <a:r>
              <a:rPr lang="en-GB" sz="2000" dirty="0" smtClean="0">
                <a:latin typeface="+mn-lt"/>
              </a:rPr>
              <a:t> – “</a:t>
            </a:r>
            <a:r>
              <a:rPr lang="en-GB" sz="2000" b="1" dirty="0" smtClean="0">
                <a:latin typeface="+mn-lt"/>
              </a:rPr>
              <a:t>3D Access to Collections</a:t>
            </a:r>
            <a:r>
              <a:rPr lang="en-GB" sz="2000" dirty="0" smtClean="0">
                <a:latin typeface="+mn-lt"/>
              </a:rPr>
              <a:t>” bid to </a:t>
            </a:r>
            <a:r>
              <a:rPr lang="en-GB" sz="2000" i="1" dirty="0" smtClean="0">
                <a:latin typeface="+mn-lt"/>
              </a:rPr>
              <a:t>Arts &amp; Humanities Research Council </a:t>
            </a:r>
            <a:r>
              <a:rPr lang="en-GB" sz="2000" dirty="0" smtClean="0">
                <a:latin typeface="+mn-lt"/>
              </a:rPr>
              <a:t>failed</a:t>
            </a:r>
            <a:endParaRPr lang="en-GB" sz="2000" dirty="0">
              <a:latin typeface="+mn-lt"/>
            </a:endParaRPr>
          </a:p>
        </p:txBody>
      </p:sp>
      <p:pic>
        <p:nvPicPr>
          <p:cNvPr id="1026" name="Picture 2"/>
          <p:cNvPicPr>
            <a:picLocks noChangeAspect="1" noChangeArrowheads="1"/>
          </p:cNvPicPr>
          <p:nvPr/>
        </p:nvPicPr>
        <p:blipFill>
          <a:blip r:embed="rId2" cstate="print"/>
          <a:srcRect/>
          <a:stretch>
            <a:fillRect/>
          </a:stretch>
        </p:blipFill>
        <p:spPr bwMode="auto">
          <a:xfrm>
            <a:off x="611560" y="980728"/>
            <a:ext cx="4896544" cy="345089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5580112" y="980727"/>
            <a:ext cx="3312368" cy="4694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NGR-NGDC">
  <a:themeElements>
    <a:clrScheme name="New BGS template_2009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990099"/>
      </a:folHlink>
    </a:clrScheme>
    <a:fontScheme name="New BGS template_20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ew BGS template_2009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BGS template_200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 BGS template_2009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 BGS template_2009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 BGS template_2009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 BGS template_2009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BGS template_2009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ew BGS template_2009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B2B2B2"/>
        </a:folHlink>
      </a:clrScheme>
      <a:clrMap bg1="lt1" tx1="dk1" bg2="lt2" tx2="dk2" accent1="accent1" accent2="accent2" accent3="accent3" accent4="accent4" accent5="accent5" accent6="accent6" hlink="hlink" folHlink="folHlink"/>
    </a:extraClrScheme>
    <a:extraClrScheme>
      <a:clrScheme name="New BGS template_2009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9900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NGR-NGDC</Template>
  <TotalTime>1103</TotalTime>
  <Words>873</Words>
  <Application>Microsoft Office PowerPoint</Application>
  <PresentationFormat>On-screen Show (4:3)</PresentationFormat>
  <Paragraphs>270</Paragraphs>
  <Slides>66</Slides>
  <Notes>6</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NGR-NGDC</vt:lpstr>
      <vt:lpstr> The GB3D Fossil Types Online project (www.3d-fossils.ac.uk) –  the inside story  </vt:lpstr>
      <vt:lpstr>PowerPoint Presentation</vt:lpstr>
      <vt:lpstr>PowerPoint Presentation</vt:lpstr>
      <vt:lpstr>Plan</vt:lpstr>
      <vt:lpstr>Brief history of Collections digitisation at BGS</vt:lpstr>
      <vt:lpstr>British Geological Survey:      Digitisation Timeline</vt:lpstr>
      <vt:lpstr>British Geological Survey:      Digitisation Timeline</vt:lpstr>
      <vt:lpstr>British Geological Survey:      Digitisation Timeline</vt:lpstr>
      <vt:lpstr>British Geological Survey:      Digitisation Timeline</vt:lpstr>
      <vt:lpstr>British Geological Survey:      Digitisation Timeline</vt:lpstr>
      <vt:lpstr>British Geological Survey:      Digitisation Timeline</vt:lpstr>
      <vt:lpstr>British Geological Survey:      Digitisation Timeline</vt:lpstr>
      <vt:lpstr>British Geological Survey:      Digitisation Timeline</vt:lpstr>
      <vt:lpstr>The Jisc funded GB3D fossil types online project</vt:lpstr>
      <vt:lpstr>Jisc funded GB3D Fossil Types Online  17,500 types, each with HR images, anaglyphs &amp; labels + 2000 3d digital models  Cameras: Canon EOS5D (22.3Mp). Images served as JPEG2000. Models available as Zipped .PLY and .OBJ  Partners: British Geological Survey; National Museum Wales; The Sedgwick Museum, Cambridge; The University Museum of Natural History, Oxford; and the Geological Curators’ Group, representing a number of national, regional and university museums - (most of major British type repositories, except London Natural History Museum).  Web-based uploading and API undergoing beta testing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Press Launch to the Public –  BGS London Office August 2013</vt:lpstr>
      <vt:lpstr>PowerPoint Presentation</vt:lpstr>
      <vt:lpstr>GB3D fossil types online project - impact</vt:lpstr>
      <vt:lpstr>PowerPoint Presentation</vt:lpstr>
      <vt:lpstr>PowerPoint Presentation</vt:lpstr>
      <vt:lpstr>PowerPoint Presentation</vt:lpstr>
      <vt:lpstr>PowerPoint Presentation</vt:lpstr>
      <vt:lpstr>PowerPoint Presentation</vt:lpstr>
      <vt:lpstr>GB3D fossil types online project – future developments</vt:lpstr>
      <vt:lpstr>PowerPoint Presentation</vt:lpstr>
      <vt:lpstr>PowerPoint Presentation</vt:lpstr>
      <vt:lpstr>PowerPoint Presentation</vt:lpstr>
      <vt:lpstr>PowerPoint Presentation</vt:lpstr>
      <vt:lpstr> Lessons Learnt</vt:lpstr>
      <vt:lpstr>Lessons learnt........(1 - Workflow)</vt:lpstr>
      <vt:lpstr>Lessons learnt........(2 - Resources)</vt:lpstr>
      <vt:lpstr> the really tricky bit …2,500 years of legacy data</vt:lpstr>
      <vt:lpstr>PowerPoint Presentation</vt:lpstr>
      <vt:lpstr>Typical problems: Sample/Specimen Registration</vt:lpstr>
      <vt:lpstr>Typical problems: Chronostratigraphy</vt:lpstr>
      <vt:lpstr>Typical problems: Lithostratigraphy</vt:lpstr>
      <vt:lpstr>Typical problems: Similar Databases - differing implementations</vt:lpstr>
      <vt:lpstr>International Standards</vt:lpstr>
      <vt:lpstr>Solution:</vt:lpstr>
      <vt:lpstr>Website www.3d-fossils.ac.uk   </vt:lpstr>
      <vt:lpstr>PowerPoint Presentation</vt:lpstr>
      <vt:lpstr>PowerPoint Presentation</vt:lpstr>
    </vt:vector>
  </TitlesOfParts>
  <Manager>Ian Jackson</Manager>
  <Company>The British Geological Survey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National Geological  Repository (NGR)  and  National Geoscience Data Centre (NGDC) - Scope &amp; Access</dc:title>
  <dc:creator>mhowe</dc:creator>
  <cp:lastModifiedBy>Howe, Michael P.A.</cp:lastModifiedBy>
  <cp:revision>152</cp:revision>
  <cp:lastPrinted>2000-04-13T10:01:09Z</cp:lastPrinted>
  <dcterms:created xsi:type="dcterms:W3CDTF">2014-04-25T09:30:22Z</dcterms:created>
  <dcterms:modified xsi:type="dcterms:W3CDTF">2017-03-27T13:52:17Z</dcterms:modified>
</cp:coreProperties>
</file>