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2" r:id="rId8"/>
    <p:sldId id="268" r:id="rId9"/>
    <p:sldId id="263" r:id="rId10"/>
    <p:sldId id="264" r:id="rId11"/>
    <p:sldId id="265" r:id="rId12"/>
    <p:sldId id="266" r:id="rId13"/>
    <p:sldId id="274" r:id="rId14"/>
    <p:sldId id="267" r:id="rId15"/>
    <p:sldId id="269" r:id="rId16"/>
    <p:sldId id="272" r:id="rId17"/>
    <p:sldId id="271" r:id="rId18"/>
    <p:sldId id="273"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1" autoAdjust="0"/>
    <p:restoredTop sz="94660"/>
  </p:normalViewPr>
  <p:slideViewPr>
    <p:cSldViewPr snapToGrid="0">
      <p:cViewPr varScale="1">
        <p:scale>
          <a:sx n="157" d="100"/>
          <a:sy n="157" d="100"/>
        </p:scale>
        <p:origin x="1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528280-F10D-456C-83E8-429AD8C2B7C3}"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A69D3-65FD-44A3-87AC-574398751DE5}" type="slidenum">
              <a:rPr lang="en-US" smtClean="0"/>
              <a:t>‹#›</a:t>
            </a:fld>
            <a:endParaRPr lang="en-US"/>
          </a:p>
        </p:txBody>
      </p:sp>
    </p:spTree>
    <p:extLst>
      <p:ext uri="{BB962C8B-B14F-4D97-AF65-F5344CB8AC3E}">
        <p14:creationId xmlns:p14="http://schemas.microsoft.com/office/powerpoint/2010/main" val="394200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28280-F10D-456C-83E8-429AD8C2B7C3}"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A69D3-65FD-44A3-87AC-574398751DE5}" type="slidenum">
              <a:rPr lang="en-US" smtClean="0"/>
              <a:t>‹#›</a:t>
            </a:fld>
            <a:endParaRPr lang="en-US"/>
          </a:p>
        </p:txBody>
      </p:sp>
    </p:spTree>
    <p:extLst>
      <p:ext uri="{BB962C8B-B14F-4D97-AF65-F5344CB8AC3E}">
        <p14:creationId xmlns:p14="http://schemas.microsoft.com/office/powerpoint/2010/main" val="275509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28280-F10D-456C-83E8-429AD8C2B7C3}"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A69D3-65FD-44A3-87AC-574398751DE5}" type="slidenum">
              <a:rPr lang="en-US" smtClean="0"/>
              <a:t>‹#›</a:t>
            </a:fld>
            <a:endParaRPr lang="en-US"/>
          </a:p>
        </p:txBody>
      </p:sp>
    </p:spTree>
    <p:extLst>
      <p:ext uri="{BB962C8B-B14F-4D97-AF65-F5344CB8AC3E}">
        <p14:creationId xmlns:p14="http://schemas.microsoft.com/office/powerpoint/2010/main" val="264806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28280-F10D-456C-83E8-429AD8C2B7C3}"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A69D3-65FD-44A3-87AC-574398751DE5}" type="slidenum">
              <a:rPr lang="en-US" smtClean="0"/>
              <a:t>‹#›</a:t>
            </a:fld>
            <a:endParaRPr lang="en-US"/>
          </a:p>
        </p:txBody>
      </p:sp>
    </p:spTree>
    <p:extLst>
      <p:ext uri="{BB962C8B-B14F-4D97-AF65-F5344CB8AC3E}">
        <p14:creationId xmlns:p14="http://schemas.microsoft.com/office/powerpoint/2010/main" val="209163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528280-F10D-456C-83E8-429AD8C2B7C3}"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A69D3-65FD-44A3-87AC-574398751DE5}" type="slidenum">
              <a:rPr lang="en-US" smtClean="0"/>
              <a:t>‹#›</a:t>
            </a:fld>
            <a:endParaRPr lang="en-US"/>
          </a:p>
        </p:txBody>
      </p:sp>
    </p:spTree>
    <p:extLst>
      <p:ext uri="{BB962C8B-B14F-4D97-AF65-F5344CB8AC3E}">
        <p14:creationId xmlns:p14="http://schemas.microsoft.com/office/powerpoint/2010/main" val="410190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528280-F10D-456C-83E8-429AD8C2B7C3}"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A69D3-65FD-44A3-87AC-574398751DE5}" type="slidenum">
              <a:rPr lang="en-US" smtClean="0"/>
              <a:t>‹#›</a:t>
            </a:fld>
            <a:endParaRPr lang="en-US"/>
          </a:p>
        </p:txBody>
      </p:sp>
    </p:spTree>
    <p:extLst>
      <p:ext uri="{BB962C8B-B14F-4D97-AF65-F5344CB8AC3E}">
        <p14:creationId xmlns:p14="http://schemas.microsoft.com/office/powerpoint/2010/main" val="344426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528280-F10D-456C-83E8-429AD8C2B7C3}" type="datetimeFigureOut">
              <a:rPr lang="en-US" smtClean="0"/>
              <a:t>9/6/2018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A69D3-65FD-44A3-87AC-574398751DE5}" type="slidenum">
              <a:rPr lang="en-US" smtClean="0"/>
              <a:t>‹#›</a:t>
            </a:fld>
            <a:endParaRPr lang="en-US"/>
          </a:p>
        </p:txBody>
      </p:sp>
    </p:spTree>
    <p:extLst>
      <p:ext uri="{BB962C8B-B14F-4D97-AF65-F5344CB8AC3E}">
        <p14:creationId xmlns:p14="http://schemas.microsoft.com/office/powerpoint/2010/main" val="313036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528280-F10D-456C-83E8-429AD8C2B7C3}" type="datetimeFigureOut">
              <a:rPr lang="en-US" smtClean="0"/>
              <a:t>9/6/2018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A69D3-65FD-44A3-87AC-574398751DE5}" type="slidenum">
              <a:rPr lang="en-US" smtClean="0"/>
              <a:t>‹#›</a:t>
            </a:fld>
            <a:endParaRPr lang="en-US"/>
          </a:p>
        </p:txBody>
      </p:sp>
    </p:spTree>
    <p:extLst>
      <p:ext uri="{BB962C8B-B14F-4D97-AF65-F5344CB8AC3E}">
        <p14:creationId xmlns:p14="http://schemas.microsoft.com/office/powerpoint/2010/main" val="120044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28280-F10D-456C-83E8-429AD8C2B7C3}" type="datetimeFigureOut">
              <a:rPr lang="en-US" smtClean="0"/>
              <a:t>9/6/2018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A69D3-65FD-44A3-87AC-574398751DE5}" type="slidenum">
              <a:rPr lang="en-US" smtClean="0"/>
              <a:t>‹#›</a:t>
            </a:fld>
            <a:endParaRPr lang="en-US"/>
          </a:p>
        </p:txBody>
      </p:sp>
    </p:spTree>
    <p:extLst>
      <p:ext uri="{BB962C8B-B14F-4D97-AF65-F5344CB8AC3E}">
        <p14:creationId xmlns:p14="http://schemas.microsoft.com/office/powerpoint/2010/main" val="228399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528280-F10D-456C-83E8-429AD8C2B7C3}"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A69D3-65FD-44A3-87AC-574398751DE5}" type="slidenum">
              <a:rPr lang="en-US" smtClean="0"/>
              <a:t>‹#›</a:t>
            </a:fld>
            <a:endParaRPr lang="en-US"/>
          </a:p>
        </p:txBody>
      </p:sp>
    </p:spTree>
    <p:extLst>
      <p:ext uri="{BB962C8B-B14F-4D97-AF65-F5344CB8AC3E}">
        <p14:creationId xmlns:p14="http://schemas.microsoft.com/office/powerpoint/2010/main" val="220215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528280-F10D-456C-83E8-429AD8C2B7C3}"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A69D3-65FD-44A3-87AC-574398751DE5}" type="slidenum">
              <a:rPr lang="en-US" smtClean="0"/>
              <a:t>‹#›</a:t>
            </a:fld>
            <a:endParaRPr lang="en-US"/>
          </a:p>
        </p:txBody>
      </p:sp>
    </p:spTree>
    <p:extLst>
      <p:ext uri="{BB962C8B-B14F-4D97-AF65-F5344CB8AC3E}">
        <p14:creationId xmlns:p14="http://schemas.microsoft.com/office/powerpoint/2010/main" val="209647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28280-F10D-456C-83E8-429AD8C2B7C3}" type="datetimeFigureOut">
              <a:rPr lang="en-US" smtClean="0"/>
              <a:t>9/6/2018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A69D3-65FD-44A3-87AC-574398751DE5}" type="slidenum">
              <a:rPr lang="en-US" smtClean="0"/>
              <a:t>‹#›</a:t>
            </a:fld>
            <a:endParaRPr lang="en-US"/>
          </a:p>
        </p:txBody>
      </p:sp>
      <p:pic>
        <p:nvPicPr>
          <p:cNvPr id="7" name="Picture 6"/>
          <p:cNvPicPr>
            <a:picLocks noChangeAspect="1"/>
          </p:cNvPicPr>
          <p:nvPr userDrawn="1"/>
        </p:nvPicPr>
        <p:blipFill>
          <a:blip r:embed="rId13">
            <a:extLst>
              <a:ext uri="{BEBA8EAE-BF5A-486C-A8C5-ECC9F3942E4B}">
                <a14:imgProps xmlns:a14="http://schemas.microsoft.com/office/drawing/2010/main">
                  <a14:imgLayer r:embed="rId1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0" y="0"/>
            <a:ext cx="12192000" cy="6858000"/>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389939" y="5910470"/>
            <a:ext cx="2730343" cy="895604"/>
          </a:xfrm>
          <a:prstGeom prst="rect">
            <a:avLst/>
          </a:prstGeom>
        </p:spPr>
      </p:pic>
    </p:spTree>
    <p:extLst>
      <p:ext uri="{BB962C8B-B14F-4D97-AF65-F5344CB8AC3E}">
        <p14:creationId xmlns:p14="http://schemas.microsoft.com/office/powerpoint/2010/main" val="10397121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https://www.idigbio.org/portal/search?rq=%7b%22flags%22:%22dwc_genus_added%22,%22recordset%22:%22598cda6a-75a8-4ba3-b169-3fa4a285ed86%22%7d"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14.JPG"/><Relationship Id="rId7" Type="http://schemas.openxmlformats.org/officeDocument/2006/relationships/image" Target="../media/image32.png"/><Relationship Id="rId12" Type="http://schemas.openxmlformats.org/officeDocument/2006/relationships/image" Target="../media/image37.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31.JPG"/><Relationship Id="rId11" Type="http://schemas.openxmlformats.org/officeDocument/2006/relationships/image" Target="../media/image36.JPG"/><Relationship Id="rId5" Type="http://schemas.openxmlformats.org/officeDocument/2006/relationships/image" Target="../media/image9.JPG"/><Relationship Id="rId10" Type="http://schemas.openxmlformats.org/officeDocument/2006/relationships/image" Target="../media/image35.JPG"/><Relationship Id="rId4" Type="http://schemas.openxmlformats.org/officeDocument/2006/relationships/image" Target="../media/image30.JPG"/><Relationship Id="rId9" Type="http://schemas.openxmlformats.org/officeDocument/2006/relationships/image" Target="../media/image3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7340" y="1205948"/>
            <a:ext cx="8097077" cy="2237581"/>
          </a:xfrm>
        </p:spPr>
        <p:txBody>
          <a:bodyPr>
            <a:noAutofit/>
          </a:bodyPr>
          <a:lstStyle/>
          <a:p>
            <a:r>
              <a:rPr lang="en-US" sz="4950" b="1" dirty="0">
                <a:solidFill>
                  <a:schemeClr val="accent1">
                    <a:lumMod val="50000"/>
                  </a:schemeClr>
                </a:solidFill>
                <a:latin typeface="+mn-lt"/>
              </a:rPr>
              <a:t>Practical use of aggregator data quality metrics in a collection scenario</a:t>
            </a:r>
            <a:endParaRPr lang="en-US" sz="4950" dirty="0">
              <a:solidFill>
                <a:schemeClr val="accent1">
                  <a:lumMod val="50000"/>
                </a:schemeClr>
              </a:solidFill>
              <a:latin typeface="+mn-lt"/>
            </a:endParaRPr>
          </a:p>
        </p:txBody>
      </p:sp>
      <p:sp>
        <p:nvSpPr>
          <p:cNvPr id="3" name="Subtitle 2"/>
          <p:cNvSpPr>
            <a:spLocks noGrp="1"/>
          </p:cNvSpPr>
          <p:nvPr>
            <p:ph type="subTitle" idx="1"/>
          </p:nvPr>
        </p:nvSpPr>
        <p:spPr>
          <a:xfrm>
            <a:off x="2667000" y="4430889"/>
            <a:ext cx="6858000" cy="1453613"/>
          </a:xfrm>
        </p:spPr>
        <p:txBody>
          <a:bodyPr>
            <a:noAutofit/>
          </a:bodyPr>
          <a:lstStyle/>
          <a:p>
            <a:r>
              <a:rPr lang="en-US" sz="2700" b="1" dirty="0">
                <a:solidFill>
                  <a:schemeClr val="accent1">
                    <a:lumMod val="50000"/>
                  </a:schemeClr>
                </a:solidFill>
              </a:rPr>
              <a:t>Andrew Bentley</a:t>
            </a:r>
          </a:p>
          <a:p>
            <a:r>
              <a:rPr lang="en-US" sz="2700" b="1" dirty="0">
                <a:solidFill>
                  <a:schemeClr val="accent1">
                    <a:lumMod val="50000"/>
                  </a:schemeClr>
                </a:solidFill>
              </a:rPr>
              <a:t>University of Kansas</a:t>
            </a:r>
          </a:p>
          <a:p>
            <a:r>
              <a:rPr lang="en-US" sz="2700" b="1" dirty="0">
                <a:solidFill>
                  <a:schemeClr val="accent1">
                    <a:lumMod val="50000"/>
                  </a:schemeClr>
                </a:solidFill>
              </a:rPr>
              <a:t>Biodiversity Institute</a:t>
            </a:r>
          </a:p>
        </p:txBody>
      </p:sp>
    </p:spTree>
    <p:extLst>
      <p:ext uri="{BB962C8B-B14F-4D97-AF65-F5344CB8AC3E}">
        <p14:creationId xmlns:p14="http://schemas.microsoft.com/office/powerpoint/2010/main" val="3333106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53617"/>
            <a:ext cx="7886700" cy="749996"/>
          </a:xfrm>
        </p:spPr>
        <p:txBody>
          <a:bodyPr/>
          <a:lstStyle/>
          <a:p>
            <a:r>
              <a:rPr lang="en-US" b="1">
                <a:solidFill>
                  <a:schemeClr val="accent1">
                    <a:lumMod val="50000"/>
                  </a:schemeClr>
                </a:solidFill>
                <a:latin typeface="+mn-lt"/>
              </a:rPr>
              <a:t>Logical categories</a:t>
            </a:r>
            <a:endParaRPr lang="en-US" b="1" dirty="0">
              <a:solidFill>
                <a:schemeClr val="accent1">
                  <a:lumMod val="50000"/>
                </a:schemeClr>
              </a:solidFill>
              <a:latin typeface="+mn-lt"/>
            </a:endParaRPr>
          </a:p>
        </p:txBody>
      </p:sp>
      <p:sp>
        <p:nvSpPr>
          <p:cNvPr id="3" name="Content Placeholder 2"/>
          <p:cNvSpPr>
            <a:spLocks noGrp="1"/>
          </p:cNvSpPr>
          <p:nvPr>
            <p:ph idx="1"/>
          </p:nvPr>
        </p:nvSpPr>
        <p:spPr>
          <a:xfrm>
            <a:off x="1869688" y="1446481"/>
            <a:ext cx="8385717" cy="4541722"/>
          </a:xfrm>
        </p:spPr>
        <p:txBody>
          <a:bodyPr>
            <a:normAutofit lnSpcReduction="10000"/>
          </a:bodyPr>
          <a:lstStyle/>
          <a:p>
            <a:r>
              <a:rPr lang="en-US" sz="3200" b="1" dirty="0">
                <a:solidFill>
                  <a:schemeClr val="accent1">
                    <a:lumMod val="50000"/>
                  </a:schemeClr>
                </a:solidFill>
              </a:rPr>
              <a:t>Metrics I can do “nothing” about</a:t>
            </a:r>
          </a:p>
          <a:p>
            <a:pPr lvl="1"/>
            <a:r>
              <a:rPr lang="en-US" sz="2800" b="1" dirty="0">
                <a:solidFill>
                  <a:schemeClr val="accent1">
                    <a:lumMod val="50000"/>
                  </a:schemeClr>
                </a:solidFill>
              </a:rPr>
              <a:t>Aggregator specific augmenting fields</a:t>
            </a:r>
          </a:p>
          <a:p>
            <a:pPr lvl="1"/>
            <a:r>
              <a:rPr lang="en-US" sz="2800" b="1" dirty="0">
                <a:solidFill>
                  <a:schemeClr val="accent1">
                    <a:lumMod val="50000"/>
                  </a:schemeClr>
                </a:solidFill>
              </a:rPr>
              <a:t>Fields I am unable or unwilling to map to in Darwin Core given my CMS</a:t>
            </a:r>
          </a:p>
          <a:p>
            <a:r>
              <a:rPr lang="en-US" sz="3200" b="1" dirty="0">
                <a:solidFill>
                  <a:schemeClr val="accent1">
                    <a:lumMod val="50000"/>
                  </a:schemeClr>
                </a:solidFill>
              </a:rPr>
              <a:t>Metrics I can do something about</a:t>
            </a:r>
          </a:p>
          <a:p>
            <a:pPr lvl="1"/>
            <a:r>
              <a:rPr lang="en-US" sz="2800" b="1" dirty="0">
                <a:solidFill>
                  <a:schemeClr val="accent1">
                    <a:lumMod val="50000"/>
                  </a:schemeClr>
                </a:solidFill>
              </a:rPr>
              <a:t>Things I can attend to short term – “easy”</a:t>
            </a:r>
          </a:p>
          <a:p>
            <a:pPr lvl="1"/>
            <a:r>
              <a:rPr lang="en-US" sz="2800" b="1" dirty="0">
                <a:solidFill>
                  <a:schemeClr val="accent1">
                    <a:lumMod val="50000"/>
                  </a:schemeClr>
                </a:solidFill>
              </a:rPr>
              <a:t>Things I can attend to long term – “hard”</a:t>
            </a:r>
          </a:p>
          <a:p>
            <a:r>
              <a:rPr lang="en-US" sz="3200" b="1" dirty="0">
                <a:solidFill>
                  <a:schemeClr val="accent1">
                    <a:lumMod val="50000"/>
                  </a:schemeClr>
                </a:solidFill>
              </a:rPr>
              <a:t>Differences of opinion or errors</a:t>
            </a:r>
          </a:p>
          <a:p>
            <a:pPr lvl="1"/>
            <a:r>
              <a:rPr lang="en-US" sz="2800" b="1" dirty="0">
                <a:solidFill>
                  <a:schemeClr val="accent1">
                    <a:lumMod val="50000"/>
                  </a:schemeClr>
                </a:solidFill>
              </a:rPr>
              <a:t>Taxonomic and geographic authority anomalies or conflicts</a:t>
            </a:r>
          </a:p>
        </p:txBody>
      </p:sp>
    </p:spTree>
    <p:extLst>
      <p:ext uri="{BB962C8B-B14F-4D97-AF65-F5344CB8AC3E}">
        <p14:creationId xmlns:p14="http://schemas.microsoft.com/office/powerpoint/2010/main" val="250588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82000"/>
            <a:ext cx="7886700" cy="760871"/>
          </a:xfrm>
        </p:spPr>
        <p:txBody>
          <a:bodyPr/>
          <a:lstStyle/>
          <a:p>
            <a:r>
              <a:rPr lang="en-US" b="1" dirty="0">
                <a:solidFill>
                  <a:schemeClr val="accent1">
                    <a:lumMod val="50000"/>
                  </a:schemeClr>
                </a:solidFill>
                <a:latin typeface="+mn-lt"/>
              </a:rPr>
              <a:t>Metrics I can do “nothing” about</a:t>
            </a:r>
            <a:endParaRPr lang="en-US" dirty="0">
              <a:latin typeface="+mn-lt"/>
            </a:endParaRPr>
          </a:p>
        </p:txBody>
      </p:sp>
      <p:sp>
        <p:nvSpPr>
          <p:cNvPr id="3" name="Content Placeholder 2"/>
          <p:cNvSpPr>
            <a:spLocks noGrp="1"/>
          </p:cNvSpPr>
          <p:nvPr>
            <p:ph idx="1"/>
          </p:nvPr>
        </p:nvSpPr>
        <p:spPr>
          <a:xfrm>
            <a:off x="2152650" y="1133554"/>
            <a:ext cx="7886700" cy="4912066"/>
          </a:xfrm>
        </p:spPr>
        <p:txBody>
          <a:bodyPr>
            <a:normAutofit lnSpcReduction="10000"/>
          </a:bodyPr>
          <a:lstStyle/>
          <a:p>
            <a:r>
              <a:rPr lang="en-US" b="1" dirty="0">
                <a:solidFill>
                  <a:schemeClr val="accent1">
                    <a:lumMod val="50000"/>
                  </a:schemeClr>
                </a:solidFill>
              </a:rPr>
              <a:t>idigbio_isocountrycode_added</a:t>
            </a:r>
          </a:p>
          <a:p>
            <a:r>
              <a:rPr lang="en-US" b="1" dirty="0">
                <a:solidFill>
                  <a:schemeClr val="accent1">
                    <a:lumMod val="50000"/>
                  </a:schemeClr>
                </a:solidFill>
              </a:rPr>
              <a:t>dwc_datasetid_added</a:t>
            </a:r>
          </a:p>
          <a:p>
            <a:r>
              <a:rPr lang="en-US" b="1" dirty="0">
                <a:solidFill>
                  <a:schemeClr val="accent1">
                    <a:lumMod val="50000"/>
                  </a:schemeClr>
                </a:solidFill>
              </a:rPr>
              <a:t>dwc_parentnameusageid_added</a:t>
            </a:r>
          </a:p>
          <a:p>
            <a:r>
              <a:rPr lang="en-US" b="1" dirty="0">
                <a:solidFill>
                  <a:schemeClr val="accent1">
                    <a:lumMod val="50000"/>
                  </a:schemeClr>
                </a:solidFill>
              </a:rPr>
              <a:t>dwc_taxonid_added</a:t>
            </a:r>
          </a:p>
          <a:p>
            <a:r>
              <a:rPr lang="en-US" b="1" dirty="0">
                <a:solidFill>
                  <a:schemeClr val="accent1">
                    <a:lumMod val="50000"/>
                  </a:schemeClr>
                </a:solidFill>
              </a:rPr>
              <a:t>dwc_taxonomicstatus_added</a:t>
            </a:r>
          </a:p>
          <a:p>
            <a:r>
              <a:rPr lang="en-US" b="1" dirty="0" err="1">
                <a:solidFill>
                  <a:schemeClr val="accent1">
                    <a:lumMod val="50000"/>
                  </a:schemeClr>
                </a:solidFill>
              </a:rPr>
              <a:t>gbif_canonicalname_added</a:t>
            </a:r>
            <a:endParaRPr lang="en-US" b="1" dirty="0">
              <a:solidFill>
                <a:schemeClr val="accent1">
                  <a:lumMod val="50000"/>
                </a:schemeClr>
              </a:solidFill>
            </a:endParaRPr>
          </a:p>
          <a:p>
            <a:r>
              <a:rPr lang="en-US" b="1" dirty="0">
                <a:solidFill>
                  <a:schemeClr val="accent1">
                    <a:lumMod val="50000"/>
                  </a:schemeClr>
                </a:solidFill>
              </a:rPr>
              <a:t>gbif_genericname_added</a:t>
            </a:r>
          </a:p>
          <a:p>
            <a:r>
              <a:rPr lang="en-US" b="1" dirty="0">
                <a:solidFill>
                  <a:schemeClr val="accent1">
                    <a:lumMod val="50000"/>
                  </a:schemeClr>
                </a:solidFill>
              </a:rPr>
              <a:t>gbif_reference_added</a:t>
            </a:r>
          </a:p>
          <a:p>
            <a:r>
              <a:rPr lang="en-US" b="1" dirty="0">
                <a:solidFill>
                  <a:schemeClr val="accent1">
                    <a:lumMod val="50000"/>
                  </a:schemeClr>
                </a:solidFill>
              </a:rPr>
              <a:t>gbif_vernacularname_added</a:t>
            </a:r>
          </a:p>
          <a:p>
            <a:r>
              <a:rPr lang="en-US" b="1" dirty="0">
                <a:solidFill>
                  <a:schemeClr val="accent1">
                    <a:lumMod val="50000"/>
                  </a:schemeClr>
                </a:solidFill>
              </a:rPr>
              <a:t>dwc_originalnameusageid_added</a:t>
            </a:r>
          </a:p>
        </p:txBody>
      </p:sp>
    </p:spTree>
    <p:extLst>
      <p:ext uri="{BB962C8B-B14F-4D97-AF65-F5344CB8AC3E}">
        <p14:creationId xmlns:p14="http://schemas.microsoft.com/office/powerpoint/2010/main" val="125528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7422" y="1148669"/>
            <a:ext cx="8426083" cy="5108549"/>
          </a:xfrm>
        </p:spPr>
        <p:txBody>
          <a:bodyPr>
            <a:normAutofit fontScale="85000" lnSpcReduction="20000"/>
          </a:bodyPr>
          <a:lstStyle/>
          <a:p>
            <a:r>
              <a:rPr lang="en-US" b="1" dirty="0">
                <a:solidFill>
                  <a:schemeClr val="accent1">
                    <a:lumMod val="50000"/>
                  </a:schemeClr>
                </a:solidFill>
              </a:rPr>
              <a:t>taxon_match_failed</a:t>
            </a:r>
          </a:p>
          <a:p>
            <a:r>
              <a:rPr lang="en-US" b="1" dirty="0" err="1">
                <a:solidFill>
                  <a:schemeClr val="accent1">
                    <a:lumMod val="50000"/>
                  </a:schemeClr>
                </a:solidFill>
              </a:rPr>
              <a:t>dwc_class_replaced</a:t>
            </a:r>
            <a:r>
              <a:rPr lang="en-US" b="1" dirty="0">
                <a:solidFill>
                  <a:schemeClr val="accent1">
                    <a:lumMod val="50000"/>
                  </a:schemeClr>
                </a:solidFill>
              </a:rPr>
              <a:t>			</a:t>
            </a:r>
            <a:r>
              <a:rPr lang="en-US" b="1" dirty="0">
                <a:solidFill>
                  <a:srgbClr val="FF0000"/>
                </a:solidFill>
              </a:rPr>
              <a:t>spelling errors</a:t>
            </a:r>
          </a:p>
          <a:p>
            <a:r>
              <a:rPr lang="en-US" b="1" dirty="0" err="1">
                <a:solidFill>
                  <a:schemeClr val="accent1">
                    <a:lumMod val="50000"/>
                  </a:schemeClr>
                </a:solidFill>
              </a:rPr>
              <a:t>dwc_order_replaced</a:t>
            </a:r>
            <a:r>
              <a:rPr lang="en-US" b="1" dirty="0">
                <a:solidFill>
                  <a:schemeClr val="accent1">
                    <a:lumMod val="50000"/>
                  </a:schemeClr>
                </a:solidFill>
              </a:rPr>
              <a:t>		</a:t>
            </a:r>
            <a:r>
              <a:rPr lang="en-US" b="1" dirty="0">
                <a:solidFill>
                  <a:srgbClr val="FF0000"/>
                </a:solidFill>
              </a:rPr>
              <a:t>taxonomic revision</a:t>
            </a:r>
          </a:p>
          <a:p>
            <a:r>
              <a:rPr lang="en-US" b="1" dirty="0">
                <a:solidFill>
                  <a:schemeClr val="accent1">
                    <a:lumMod val="50000"/>
                  </a:schemeClr>
                </a:solidFill>
              </a:rPr>
              <a:t>dwc_family_replaced</a:t>
            </a:r>
          </a:p>
          <a:p>
            <a:r>
              <a:rPr lang="en-US" b="1" dirty="0">
                <a:solidFill>
                  <a:schemeClr val="accent1">
                    <a:lumMod val="50000"/>
                  </a:schemeClr>
                </a:solidFill>
              </a:rPr>
              <a:t>dwc_genus_replaced</a:t>
            </a:r>
          </a:p>
          <a:p>
            <a:r>
              <a:rPr lang="en-US" b="1" dirty="0">
                <a:solidFill>
                  <a:schemeClr val="accent1">
                    <a:lumMod val="50000"/>
                  </a:schemeClr>
                </a:solidFill>
              </a:rPr>
              <a:t>dwc_scientificnameauthorship_replaced, added</a:t>
            </a:r>
          </a:p>
          <a:p>
            <a:pPr marL="0" indent="0">
              <a:buNone/>
            </a:pPr>
            <a:endParaRPr lang="en-US" b="1" u="sng" dirty="0">
              <a:solidFill>
                <a:schemeClr val="accent1">
                  <a:lumMod val="50000"/>
                </a:schemeClr>
              </a:solidFill>
            </a:endParaRPr>
          </a:p>
          <a:p>
            <a:r>
              <a:rPr lang="en-US" b="1" dirty="0" err="1">
                <a:solidFill>
                  <a:schemeClr val="accent1">
                    <a:lumMod val="50000"/>
                  </a:schemeClr>
                </a:solidFill>
              </a:rPr>
              <a:t>dwc_continent_replaced</a:t>
            </a:r>
            <a:r>
              <a:rPr lang="en-US" b="1" dirty="0">
                <a:solidFill>
                  <a:schemeClr val="accent1">
                    <a:lumMod val="50000"/>
                  </a:schemeClr>
                </a:solidFill>
              </a:rPr>
              <a:t>		</a:t>
            </a:r>
            <a:r>
              <a:rPr lang="en-US" b="1" dirty="0">
                <a:solidFill>
                  <a:srgbClr val="FF0000"/>
                </a:solidFill>
              </a:rPr>
              <a:t>spelling errors</a:t>
            </a:r>
            <a:endParaRPr lang="en-US" b="1" u="sng" dirty="0">
              <a:solidFill>
                <a:srgbClr val="FF0000"/>
              </a:solidFill>
            </a:endParaRPr>
          </a:p>
          <a:p>
            <a:r>
              <a:rPr lang="en-US" b="1" dirty="0" err="1">
                <a:solidFill>
                  <a:schemeClr val="accent1">
                    <a:lumMod val="50000"/>
                  </a:schemeClr>
                </a:solidFill>
              </a:rPr>
              <a:t>dwc_country_replaced</a:t>
            </a:r>
            <a:r>
              <a:rPr lang="en-US" b="1" dirty="0">
                <a:solidFill>
                  <a:schemeClr val="accent1">
                    <a:lumMod val="50000"/>
                  </a:schemeClr>
                </a:solidFill>
              </a:rPr>
              <a:t>		</a:t>
            </a:r>
            <a:r>
              <a:rPr lang="en-US" b="1" dirty="0">
                <a:solidFill>
                  <a:srgbClr val="FF0000"/>
                </a:solidFill>
              </a:rPr>
              <a:t>oceans, higher geography</a:t>
            </a:r>
          </a:p>
          <a:p>
            <a:r>
              <a:rPr lang="en-US" b="1" dirty="0" err="1">
                <a:solidFill>
                  <a:schemeClr val="accent1">
                    <a:lumMod val="50000"/>
                  </a:schemeClr>
                </a:solidFill>
              </a:rPr>
              <a:t>dwc_stateprovince_replaced</a:t>
            </a:r>
            <a:r>
              <a:rPr lang="en-US" b="1" dirty="0">
                <a:solidFill>
                  <a:schemeClr val="accent1">
                    <a:lumMod val="50000"/>
                  </a:schemeClr>
                </a:solidFill>
              </a:rPr>
              <a:t>	</a:t>
            </a:r>
          </a:p>
          <a:p>
            <a:r>
              <a:rPr lang="en-US" b="1" dirty="0">
                <a:solidFill>
                  <a:schemeClr val="accent1">
                    <a:lumMod val="50000"/>
                  </a:schemeClr>
                </a:solidFill>
              </a:rPr>
              <a:t>rev_geocode_mismatch, failure, </a:t>
            </a:r>
            <a:r>
              <a:rPr lang="en-US" b="1" dirty="0" err="1">
                <a:solidFill>
                  <a:schemeClr val="accent1">
                    <a:lumMod val="50000"/>
                  </a:schemeClr>
                </a:solidFill>
              </a:rPr>
              <a:t>both_sign</a:t>
            </a:r>
            <a:r>
              <a:rPr lang="en-US" b="1" dirty="0">
                <a:solidFill>
                  <a:schemeClr val="accent1">
                    <a:lumMod val="50000"/>
                  </a:schemeClr>
                </a:solidFill>
              </a:rPr>
              <a:t>, corrected, </a:t>
            </a:r>
            <a:r>
              <a:rPr lang="en-US" b="1" dirty="0" err="1">
                <a:solidFill>
                  <a:schemeClr val="accent1">
                    <a:lumMod val="50000"/>
                  </a:schemeClr>
                </a:solidFill>
              </a:rPr>
              <a:t>eez</a:t>
            </a:r>
            <a:endParaRPr lang="en-US" b="1" dirty="0">
              <a:solidFill>
                <a:schemeClr val="accent1">
                  <a:lumMod val="50000"/>
                </a:schemeClr>
              </a:solidFill>
            </a:endParaRPr>
          </a:p>
          <a:p>
            <a:endParaRPr lang="en-US" b="1" u="sng" dirty="0">
              <a:solidFill>
                <a:schemeClr val="accent1">
                  <a:lumMod val="50000"/>
                </a:schemeClr>
              </a:solidFill>
            </a:endParaRPr>
          </a:p>
          <a:p>
            <a:r>
              <a:rPr lang="en-US" b="1" dirty="0" err="1">
                <a:solidFill>
                  <a:schemeClr val="accent1">
                    <a:lumMod val="50000"/>
                  </a:schemeClr>
                </a:solidFill>
              </a:rPr>
              <a:t>dwc_multimedia_added</a:t>
            </a:r>
            <a:r>
              <a:rPr lang="en-US" b="1" dirty="0">
                <a:solidFill>
                  <a:schemeClr val="accent1">
                    <a:lumMod val="50000"/>
                  </a:schemeClr>
                </a:solidFill>
              </a:rPr>
              <a:t>		</a:t>
            </a:r>
            <a:r>
              <a:rPr lang="en-US" b="1" dirty="0">
                <a:solidFill>
                  <a:srgbClr val="FF0000"/>
                </a:solidFill>
              </a:rPr>
              <a:t>extensions</a:t>
            </a:r>
          </a:p>
          <a:p>
            <a:endParaRPr lang="en-US" dirty="0"/>
          </a:p>
        </p:txBody>
      </p:sp>
      <p:sp>
        <p:nvSpPr>
          <p:cNvPr id="2" name="Title 1"/>
          <p:cNvSpPr>
            <a:spLocks noGrp="1"/>
          </p:cNvSpPr>
          <p:nvPr>
            <p:ph type="title"/>
          </p:nvPr>
        </p:nvSpPr>
        <p:spPr>
          <a:xfrm>
            <a:off x="2031029" y="266886"/>
            <a:ext cx="8129942" cy="753314"/>
          </a:xfrm>
        </p:spPr>
        <p:txBody>
          <a:bodyPr>
            <a:normAutofit/>
          </a:bodyPr>
          <a:lstStyle/>
          <a:p>
            <a:r>
              <a:rPr lang="en-US" b="1" dirty="0">
                <a:solidFill>
                  <a:schemeClr val="accent1">
                    <a:lumMod val="50000"/>
                  </a:schemeClr>
                </a:solidFill>
                <a:latin typeface="+mn-lt"/>
              </a:rPr>
              <a:t>Metrics I can do something about</a:t>
            </a:r>
            <a:endParaRPr lang="en-US"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894" y="1020200"/>
            <a:ext cx="6633889" cy="48928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893" y="1020200"/>
            <a:ext cx="6633889" cy="4892854"/>
          </a:xfrm>
          <a:prstGeom prst="rect">
            <a:avLst/>
          </a:prstGeom>
        </p:spPr>
      </p:pic>
      <p:pic>
        <p:nvPicPr>
          <p:cNvPr id="6" name="Picture 5"/>
          <p:cNvPicPr>
            <a:picLocks noChangeAspect="1"/>
          </p:cNvPicPr>
          <p:nvPr/>
        </p:nvPicPr>
        <p:blipFill>
          <a:blip r:embed="rId4"/>
          <a:stretch>
            <a:fillRect/>
          </a:stretch>
        </p:blipFill>
        <p:spPr>
          <a:xfrm>
            <a:off x="2348891" y="1020200"/>
            <a:ext cx="7570964" cy="5021322"/>
          </a:xfrm>
          <a:prstGeom prst="rect">
            <a:avLst/>
          </a:prstGeom>
        </p:spPr>
      </p:pic>
    </p:spTree>
    <p:extLst>
      <p:ext uri="{BB962C8B-B14F-4D97-AF65-F5344CB8AC3E}">
        <p14:creationId xmlns:p14="http://schemas.microsoft.com/office/powerpoint/2010/main" val="89960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5"/>
                                        </p:tgtEl>
                                        <p:attrNameLst>
                                          <p:attrName>ppt_w</p:attrName>
                                        </p:attrNameLst>
                                      </p:cBhvr>
                                      <p:tavLst>
                                        <p:tav tm="0">
                                          <p:val>
                                            <p:strVal val="ppt_w"/>
                                          </p:val>
                                        </p:tav>
                                        <p:tav tm="100000">
                                          <p:val>
                                            <p:fltVal val="0"/>
                                          </p:val>
                                        </p:tav>
                                      </p:tavLst>
                                    </p:anim>
                                    <p:anim calcmode="lin" valueType="num">
                                      <p:cBhvr>
                                        <p:cTn id="28" dur="500"/>
                                        <p:tgtEl>
                                          <p:spTgt spid="5"/>
                                        </p:tgtEl>
                                        <p:attrNameLst>
                                          <p:attrName>ppt_h</p:attrName>
                                        </p:attrNameLst>
                                      </p:cBhvr>
                                      <p:tavLst>
                                        <p:tav tm="0">
                                          <p:val>
                                            <p:strVal val="ppt_h"/>
                                          </p:val>
                                        </p:tav>
                                        <p:tav tm="100000">
                                          <p:val>
                                            <p:fltVal val="0"/>
                                          </p:val>
                                        </p:tav>
                                      </p:tavLst>
                                    </p:anim>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6"/>
                                        </p:tgtEl>
                                        <p:attrNameLst>
                                          <p:attrName>ppt_w</p:attrName>
                                        </p:attrNameLst>
                                      </p:cBhvr>
                                      <p:tavLst>
                                        <p:tav tm="0">
                                          <p:val>
                                            <p:strVal val="ppt_w"/>
                                          </p:val>
                                        </p:tav>
                                        <p:tav tm="100000">
                                          <p:val>
                                            <p:fltVal val="0"/>
                                          </p:val>
                                        </p:tav>
                                      </p:tavLst>
                                    </p:anim>
                                    <p:anim calcmode="lin" valueType="num">
                                      <p:cBhvr>
                                        <p:cTn id="42" dur="500"/>
                                        <p:tgtEl>
                                          <p:spTgt spid="6"/>
                                        </p:tgtEl>
                                        <p:attrNameLst>
                                          <p:attrName>ppt_h</p:attrName>
                                        </p:attrNameLst>
                                      </p:cBhvr>
                                      <p:tavLst>
                                        <p:tav tm="0">
                                          <p:val>
                                            <p:strVal val="ppt_h"/>
                                          </p:val>
                                        </p:tav>
                                        <p:tav tm="100000">
                                          <p:val>
                                            <p:fltVal val="0"/>
                                          </p:val>
                                        </p:tav>
                                      </p:tavLst>
                                    </p:anim>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DACB07E-3704-824D-86AB-0BDA49559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409" y="282554"/>
            <a:ext cx="5943146" cy="5569527"/>
          </a:xfrm>
          <a:prstGeom prst="rect">
            <a:avLst/>
          </a:prstGeom>
        </p:spPr>
      </p:pic>
      <p:graphicFrame>
        <p:nvGraphicFramePr>
          <p:cNvPr id="4" name="Table 3">
            <a:extLst>
              <a:ext uri="{FF2B5EF4-FFF2-40B4-BE49-F238E27FC236}">
                <a16:creationId xmlns:a16="http://schemas.microsoft.com/office/drawing/2014/main" xmlns="" id="{07C469F6-3416-4E4C-812B-A9C73FBE8F75}"/>
              </a:ext>
            </a:extLst>
          </p:cNvPr>
          <p:cNvGraphicFramePr>
            <a:graphicFrameLocks noGrp="1"/>
          </p:cNvGraphicFramePr>
          <p:nvPr>
            <p:extLst>
              <p:ext uri="{D42A27DB-BD31-4B8C-83A1-F6EECF244321}">
                <p14:modId xmlns:p14="http://schemas.microsoft.com/office/powerpoint/2010/main" val="1976900812"/>
              </p:ext>
            </p:extLst>
          </p:nvPr>
        </p:nvGraphicFramePr>
        <p:xfrm>
          <a:off x="2184403" y="1970037"/>
          <a:ext cx="7707744" cy="2194560"/>
        </p:xfrm>
        <a:graphic>
          <a:graphicData uri="http://schemas.openxmlformats.org/drawingml/2006/table">
            <a:tbl>
              <a:tblPr firstRow="1" bandRow="1">
                <a:tableStyleId>{5C22544A-7EE6-4342-B048-85BDC9FD1C3A}</a:tableStyleId>
              </a:tblPr>
              <a:tblGrid>
                <a:gridCol w="5010034">
                  <a:extLst>
                    <a:ext uri="{9D8B030D-6E8A-4147-A177-3AD203B41FA5}">
                      <a16:colId xmlns:a16="http://schemas.microsoft.com/office/drawing/2014/main" xmlns="" val="1775599879"/>
                    </a:ext>
                  </a:extLst>
                </a:gridCol>
                <a:gridCol w="1366373">
                  <a:extLst>
                    <a:ext uri="{9D8B030D-6E8A-4147-A177-3AD203B41FA5}">
                      <a16:colId xmlns:a16="http://schemas.microsoft.com/office/drawing/2014/main" xmlns="" val="2141678283"/>
                    </a:ext>
                  </a:extLst>
                </a:gridCol>
                <a:gridCol w="1331337">
                  <a:extLst>
                    <a:ext uri="{9D8B030D-6E8A-4147-A177-3AD203B41FA5}">
                      <a16:colId xmlns:a16="http://schemas.microsoft.com/office/drawing/2014/main" xmlns="" val="3064021934"/>
                    </a:ext>
                  </a:extLst>
                </a:gridCol>
              </a:tblGrid>
              <a:tr h="346332">
                <a:tc>
                  <a:txBody>
                    <a:bodyPr/>
                    <a:lstStyle/>
                    <a:p>
                      <a:r>
                        <a:rPr lang="en-US" dirty="0"/>
                        <a:t>Metric</a:t>
                      </a:r>
                    </a:p>
                  </a:txBody>
                  <a:tcPr/>
                </a:tc>
                <a:tc>
                  <a:txBody>
                    <a:bodyPr/>
                    <a:lstStyle/>
                    <a:p>
                      <a:r>
                        <a:rPr lang="en-US" dirty="0"/>
                        <a:t>Before</a:t>
                      </a:r>
                    </a:p>
                  </a:txBody>
                  <a:tcPr/>
                </a:tc>
                <a:tc>
                  <a:txBody>
                    <a:bodyPr/>
                    <a:lstStyle/>
                    <a:p>
                      <a:r>
                        <a:rPr lang="en-US" dirty="0"/>
                        <a:t>After</a:t>
                      </a:r>
                    </a:p>
                  </a:txBody>
                  <a:tcPr/>
                </a:tc>
                <a:extLst>
                  <a:ext uri="{0D108BD9-81ED-4DB2-BD59-A6C34878D82A}">
                    <a16:rowId xmlns:a16="http://schemas.microsoft.com/office/drawing/2014/main" xmlns="" val="2608105270"/>
                  </a:ext>
                </a:extLst>
              </a:tr>
              <a:tr h="351142">
                <a:tc>
                  <a:txBody>
                    <a:bodyPr/>
                    <a:lstStyle/>
                    <a:p>
                      <a:r>
                        <a:rPr lang="en-US" dirty="0" err="1"/>
                        <a:t>dwc_country_replaced</a:t>
                      </a:r>
                      <a:endParaRPr lang="en-US" dirty="0"/>
                    </a:p>
                  </a:txBody>
                  <a:tcPr/>
                </a:tc>
                <a:tc>
                  <a:txBody>
                    <a:bodyPr/>
                    <a:lstStyle/>
                    <a:p>
                      <a:r>
                        <a:rPr lang="en-US" dirty="0"/>
                        <a:t>35958</a:t>
                      </a:r>
                    </a:p>
                  </a:txBody>
                  <a:tcPr/>
                </a:tc>
                <a:tc>
                  <a:txBody>
                    <a:bodyPr/>
                    <a:lstStyle/>
                    <a:p>
                      <a:r>
                        <a:rPr lang="en-US" dirty="0"/>
                        <a:t>8</a:t>
                      </a:r>
                    </a:p>
                  </a:txBody>
                  <a:tcPr/>
                </a:tc>
                <a:extLst>
                  <a:ext uri="{0D108BD9-81ED-4DB2-BD59-A6C34878D82A}">
                    <a16:rowId xmlns:a16="http://schemas.microsoft.com/office/drawing/2014/main" xmlns="" val="2737145880"/>
                  </a:ext>
                </a:extLst>
              </a:tr>
              <a:tr h="351142">
                <a:tc>
                  <a:txBody>
                    <a:bodyPr/>
                    <a:lstStyle/>
                    <a:p>
                      <a:r>
                        <a:rPr lang="en-US" dirty="0" err="1"/>
                        <a:t>dwc_family_replaced</a:t>
                      </a:r>
                      <a:endParaRPr lang="en-US" dirty="0"/>
                    </a:p>
                  </a:txBody>
                  <a:tcPr/>
                </a:tc>
                <a:tc>
                  <a:txBody>
                    <a:bodyPr/>
                    <a:lstStyle/>
                    <a:p>
                      <a:r>
                        <a:rPr lang="en-US" dirty="0"/>
                        <a:t>913</a:t>
                      </a:r>
                    </a:p>
                  </a:txBody>
                  <a:tcPr/>
                </a:tc>
                <a:tc>
                  <a:txBody>
                    <a:bodyPr/>
                    <a:lstStyle/>
                    <a:p>
                      <a:r>
                        <a:rPr lang="en-US" dirty="0"/>
                        <a:t>272</a:t>
                      </a:r>
                    </a:p>
                  </a:txBody>
                  <a:tcPr/>
                </a:tc>
                <a:extLst>
                  <a:ext uri="{0D108BD9-81ED-4DB2-BD59-A6C34878D82A}">
                    <a16:rowId xmlns:a16="http://schemas.microsoft.com/office/drawing/2014/main" xmlns="" val="374380196"/>
                  </a:ext>
                </a:extLst>
              </a:tr>
              <a:tr h="351142">
                <a:tc>
                  <a:txBody>
                    <a:bodyPr/>
                    <a:lstStyle/>
                    <a:p>
                      <a:r>
                        <a:rPr lang="en-US" dirty="0" err="1"/>
                        <a:t>dwc_genus_replaced</a:t>
                      </a:r>
                      <a:endParaRPr lang="en-US" dirty="0"/>
                    </a:p>
                  </a:txBody>
                  <a:tcPr/>
                </a:tc>
                <a:tc>
                  <a:txBody>
                    <a:bodyPr/>
                    <a:lstStyle/>
                    <a:p>
                      <a:r>
                        <a:rPr lang="en-US" dirty="0"/>
                        <a:t>865</a:t>
                      </a:r>
                    </a:p>
                  </a:txBody>
                  <a:tcPr/>
                </a:tc>
                <a:tc>
                  <a:txBody>
                    <a:bodyPr/>
                    <a:lstStyle/>
                    <a:p>
                      <a:r>
                        <a:rPr lang="en-US" dirty="0"/>
                        <a:t>405</a:t>
                      </a:r>
                    </a:p>
                  </a:txBody>
                  <a:tcPr/>
                </a:tc>
                <a:extLst>
                  <a:ext uri="{0D108BD9-81ED-4DB2-BD59-A6C34878D82A}">
                    <a16:rowId xmlns:a16="http://schemas.microsoft.com/office/drawing/2014/main" xmlns="" val="3792594342"/>
                  </a:ext>
                </a:extLst>
              </a:tr>
              <a:tr h="351142">
                <a:tc>
                  <a:txBody>
                    <a:bodyPr/>
                    <a:lstStyle/>
                    <a:p>
                      <a:r>
                        <a:rPr lang="en-US" dirty="0" err="1"/>
                        <a:t>dwc_order_replaced</a:t>
                      </a:r>
                      <a:endParaRPr lang="en-US" dirty="0"/>
                    </a:p>
                  </a:txBody>
                  <a:tcPr/>
                </a:tc>
                <a:tc>
                  <a:txBody>
                    <a:bodyPr/>
                    <a:lstStyle/>
                    <a:p>
                      <a:r>
                        <a:rPr lang="en-US" dirty="0"/>
                        <a:t>767</a:t>
                      </a:r>
                    </a:p>
                  </a:txBody>
                  <a:tcPr/>
                </a:tc>
                <a:tc>
                  <a:txBody>
                    <a:bodyPr/>
                    <a:lstStyle/>
                    <a:p>
                      <a:r>
                        <a:rPr lang="en-US" dirty="0"/>
                        <a:t>242</a:t>
                      </a:r>
                    </a:p>
                  </a:txBody>
                  <a:tcPr/>
                </a:tc>
                <a:extLst>
                  <a:ext uri="{0D108BD9-81ED-4DB2-BD59-A6C34878D82A}">
                    <a16:rowId xmlns:a16="http://schemas.microsoft.com/office/drawing/2014/main" xmlns="" val="805460196"/>
                  </a:ext>
                </a:extLst>
              </a:tr>
              <a:tr h="351142">
                <a:tc>
                  <a:txBody>
                    <a:bodyPr/>
                    <a:lstStyle/>
                    <a:p>
                      <a:r>
                        <a:rPr lang="en-US" dirty="0" err="1"/>
                        <a:t>geopoint_datum_missing</a:t>
                      </a:r>
                      <a:endParaRPr lang="en-US" dirty="0"/>
                    </a:p>
                  </a:txBody>
                  <a:tcPr/>
                </a:tc>
                <a:tc>
                  <a:txBody>
                    <a:bodyPr/>
                    <a:lstStyle/>
                    <a:p>
                      <a:r>
                        <a:rPr lang="en-US" dirty="0"/>
                        <a:t>37</a:t>
                      </a:r>
                    </a:p>
                  </a:txBody>
                  <a:tcPr/>
                </a:tc>
                <a:tc>
                  <a:txBody>
                    <a:bodyPr/>
                    <a:lstStyle/>
                    <a:p>
                      <a:r>
                        <a:rPr lang="en-US" dirty="0"/>
                        <a:t>0</a:t>
                      </a:r>
                    </a:p>
                  </a:txBody>
                  <a:tcPr/>
                </a:tc>
                <a:extLst>
                  <a:ext uri="{0D108BD9-81ED-4DB2-BD59-A6C34878D82A}">
                    <a16:rowId xmlns:a16="http://schemas.microsoft.com/office/drawing/2014/main" xmlns="" val="1076523861"/>
                  </a:ext>
                </a:extLst>
              </a:tr>
            </a:tbl>
          </a:graphicData>
        </a:graphic>
      </p:graphicFrame>
      <p:grpSp>
        <p:nvGrpSpPr>
          <p:cNvPr id="11" name="Group 10">
            <a:extLst>
              <a:ext uri="{FF2B5EF4-FFF2-40B4-BE49-F238E27FC236}">
                <a16:creationId xmlns:a16="http://schemas.microsoft.com/office/drawing/2014/main" xmlns="" id="{99839E3A-4DBA-7D4D-AAC7-B7EF279E34E3}"/>
              </a:ext>
            </a:extLst>
          </p:cNvPr>
          <p:cNvGrpSpPr/>
          <p:nvPr/>
        </p:nvGrpSpPr>
        <p:grpSpPr>
          <a:xfrm>
            <a:off x="759909" y="1409700"/>
            <a:ext cx="10806314" cy="3489613"/>
            <a:chOff x="1037009" y="1409700"/>
            <a:chExt cx="10806314" cy="3489613"/>
          </a:xfrm>
        </p:grpSpPr>
        <p:pic>
          <p:nvPicPr>
            <p:cNvPr id="8" name="Picture 7">
              <a:extLst>
                <a:ext uri="{FF2B5EF4-FFF2-40B4-BE49-F238E27FC236}">
                  <a16:creationId xmlns:a16="http://schemas.microsoft.com/office/drawing/2014/main" xmlns="" id="{AAE9F9A2-0D21-7E4A-9C06-AC4EA16FC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009" y="1409700"/>
              <a:ext cx="5001266" cy="3467100"/>
            </a:xfrm>
            <a:prstGeom prst="rect">
              <a:avLst/>
            </a:prstGeom>
          </p:spPr>
        </p:pic>
        <p:pic>
          <p:nvPicPr>
            <p:cNvPr id="10" name="Picture 9">
              <a:extLst>
                <a:ext uri="{FF2B5EF4-FFF2-40B4-BE49-F238E27FC236}">
                  <a16:creationId xmlns:a16="http://schemas.microsoft.com/office/drawing/2014/main" xmlns="" id="{B3AC77BB-D793-9947-AD90-12CBCF6F6A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275" y="1409700"/>
              <a:ext cx="5805048" cy="3489613"/>
            </a:xfrm>
            <a:prstGeom prst="rect">
              <a:avLst/>
            </a:prstGeom>
          </p:spPr>
        </p:pic>
      </p:grpSp>
    </p:spTree>
    <p:extLst>
      <p:ext uri="{BB962C8B-B14F-4D97-AF65-F5344CB8AC3E}">
        <p14:creationId xmlns:p14="http://schemas.microsoft.com/office/powerpoint/2010/main" val="402957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311747"/>
            <a:ext cx="7886700" cy="4765668"/>
          </a:xfrm>
        </p:spPr>
        <p:txBody>
          <a:bodyPr>
            <a:normAutofit fontScale="92500" lnSpcReduction="20000"/>
          </a:bodyPr>
          <a:lstStyle/>
          <a:p>
            <a:r>
              <a:rPr lang="en-US" b="1" dirty="0">
                <a:solidFill>
                  <a:schemeClr val="accent1">
                    <a:lumMod val="50000"/>
                  </a:schemeClr>
                </a:solidFill>
              </a:rPr>
              <a:t>dwc_basisofrecord_invalid – </a:t>
            </a:r>
            <a:r>
              <a:rPr lang="en-US" b="1" dirty="0" err="1">
                <a:solidFill>
                  <a:schemeClr val="accent1">
                    <a:lumMod val="50000"/>
                  </a:schemeClr>
                </a:solidFill>
              </a:rPr>
              <a:t>MaterialSample</a:t>
            </a:r>
            <a:r>
              <a:rPr lang="en-US" b="1" dirty="0">
                <a:solidFill>
                  <a:schemeClr val="accent1">
                    <a:lumMod val="50000"/>
                  </a:schemeClr>
                </a:solidFill>
              </a:rPr>
              <a:t> for tissues – GGBN?</a:t>
            </a:r>
            <a:endParaRPr lang="en-US" b="1" dirty="0">
              <a:solidFill>
                <a:schemeClr val="accent1">
                  <a:lumMod val="50000"/>
                </a:schemeClr>
              </a:solidFill>
              <a:hlinkClick r:id="rId2"/>
            </a:endParaRPr>
          </a:p>
          <a:p>
            <a:endParaRPr lang="en-US" b="1" dirty="0">
              <a:hlinkClick r:id="rId2"/>
            </a:endParaRPr>
          </a:p>
          <a:p>
            <a:r>
              <a:rPr lang="en-US" b="1" dirty="0">
                <a:solidFill>
                  <a:schemeClr val="accent1">
                    <a:lumMod val="50000"/>
                  </a:schemeClr>
                </a:solidFill>
              </a:rPr>
              <a:t>dwc_phylum_replaced</a:t>
            </a:r>
          </a:p>
          <a:p>
            <a:r>
              <a:rPr lang="en-US" b="1" dirty="0" err="1">
                <a:solidFill>
                  <a:schemeClr val="accent1">
                    <a:lumMod val="50000"/>
                  </a:schemeClr>
                </a:solidFill>
              </a:rPr>
              <a:t>dwc_kingdom_suspect</a:t>
            </a:r>
            <a:endParaRPr lang="en-US" dirty="0">
              <a:solidFill>
                <a:schemeClr val="accent1">
                  <a:lumMod val="50000"/>
                </a:schemeClr>
              </a:solidFill>
            </a:endParaRPr>
          </a:p>
          <a:p>
            <a:r>
              <a:rPr lang="en-US" b="1" dirty="0">
                <a:solidFill>
                  <a:schemeClr val="accent1">
                    <a:lumMod val="50000"/>
                  </a:schemeClr>
                </a:solidFill>
              </a:rPr>
              <a:t>dwc_genus_added</a:t>
            </a:r>
          </a:p>
          <a:p>
            <a:r>
              <a:rPr lang="en-US" b="1" dirty="0" err="1">
                <a:solidFill>
                  <a:schemeClr val="accent1">
                    <a:lumMod val="50000"/>
                  </a:schemeClr>
                </a:solidFill>
              </a:rPr>
              <a:t>dwc_infraspecificepithet_replaced</a:t>
            </a:r>
            <a:endParaRPr lang="en-US" b="1" dirty="0">
              <a:solidFill>
                <a:schemeClr val="accent1">
                  <a:lumMod val="50000"/>
                </a:schemeClr>
              </a:solidFill>
            </a:endParaRPr>
          </a:p>
          <a:p>
            <a:r>
              <a:rPr lang="en-US" b="1" dirty="0" err="1">
                <a:solidFill>
                  <a:schemeClr val="accent1">
                    <a:lumMod val="50000"/>
                  </a:schemeClr>
                </a:solidFill>
              </a:rPr>
              <a:t>dwc_specificepithet_replaced</a:t>
            </a:r>
            <a:endParaRPr lang="en-US" b="1" dirty="0">
              <a:solidFill>
                <a:schemeClr val="accent1">
                  <a:lumMod val="50000"/>
                </a:schemeClr>
              </a:solidFill>
            </a:endParaRPr>
          </a:p>
          <a:p>
            <a:endParaRPr lang="en-US" b="1" dirty="0">
              <a:solidFill>
                <a:schemeClr val="accent1">
                  <a:lumMod val="50000"/>
                </a:schemeClr>
              </a:solidFill>
            </a:endParaRPr>
          </a:p>
          <a:p>
            <a:r>
              <a:rPr lang="en-US" b="1" dirty="0">
                <a:solidFill>
                  <a:schemeClr val="accent1">
                    <a:lumMod val="50000"/>
                  </a:schemeClr>
                </a:solidFill>
              </a:rPr>
              <a:t>rev_geocode_failure, mismatch, </a:t>
            </a:r>
            <a:r>
              <a:rPr lang="en-US" b="1" dirty="0" err="1">
                <a:solidFill>
                  <a:schemeClr val="accent1">
                    <a:lumMod val="50000"/>
                  </a:schemeClr>
                </a:solidFill>
              </a:rPr>
              <a:t>eez</a:t>
            </a:r>
            <a:endParaRPr lang="en-US" b="1" dirty="0">
              <a:solidFill>
                <a:schemeClr val="accent1">
                  <a:lumMod val="50000"/>
                </a:schemeClr>
              </a:solidFill>
            </a:endParaRPr>
          </a:p>
          <a:p>
            <a:r>
              <a:rPr lang="en-US" b="1" dirty="0">
                <a:solidFill>
                  <a:schemeClr val="accent1">
                    <a:lumMod val="50000"/>
                  </a:schemeClr>
                </a:solidFill>
              </a:rPr>
              <a:t>dwc_continent_replaced</a:t>
            </a:r>
          </a:p>
          <a:p>
            <a:r>
              <a:rPr lang="en-US" b="1" dirty="0">
                <a:solidFill>
                  <a:schemeClr val="accent1">
                    <a:lumMod val="50000"/>
                  </a:schemeClr>
                </a:solidFill>
              </a:rPr>
              <a:t>rev_geocode_both_sign, corrected, </a:t>
            </a:r>
            <a:r>
              <a:rPr lang="en-US" b="1" dirty="0" err="1">
                <a:solidFill>
                  <a:schemeClr val="accent1">
                    <a:lumMod val="50000"/>
                  </a:schemeClr>
                </a:solidFill>
              </a:rPr>
              <a:t>eez</a:t>
            </a:r>
            <a:r>
              <a:rPr lang="en-US" b="1" dirty="0">
                <a:solidFill>
                  <a:schemeClr val="accent1">
                    <a:lumMod val="50000"/>
                  </a:schemeClr>
                </a:solidFill>
              </a:rPr>
              <a:t> corrected</a:t>
            </a:r>
          </a:p>
        </p:txBody>
      </p:sp>
      <p:sp>
        <p:nvSpPr>
          <p:cNvPr id="2" name="Title 1"/>
          <p:cNvSpPr>
            <a:spLocks noGrp="1"/>
          </p:cNvSpPr>
          <p:nvPr>
            <p:ph type="title"/>
          </p:nvPr>
        </p:nvSpPr>
        <p:spPr>
          <a:xfrm>
            <a:off x="1043609" y="212427"/>
            <a:ext cx="10098156" cy="700414"/>
          </a:xfrm>
        </p:spPr>
        <p:txBody>
          <a:bodyPr>
            <a:normAutofit/>
          </a:bodyPr>
          <a:lstStyle/>
          <a:p>
            <a:r>
              <a:rPr lang="en-US" b="1" dirty="0">
                <a:solidFill>
                  <a:schemeClr val="accent1">
                    <a:lumMod val="50000"/>
                  </a:schemeClr>
                </a:solidFill>
                <a:latin typeface="+mn-lt"/>
              </a:rPr>
              <a:t>Differences of opinion or aggregator errors</a:t>
            </a:r>
            <a:endParaRPr lang="en-US" dirty="0">
              <a:latin typeface="+mn-lt"/>
            </a:endParaRPr>
          </a:p>
        </p:txBody>
      </p:sp>
      <p:grpSp>
        <p:nvGrpSpPr>
          <p:cNvPr id="6" name="Group 5"/>
          <p:cNvGrpSpPr/>
          <p:nvPr/>
        </p:nvGrpSpPr>
        <p:grpSpPr>
          <a:xfrm>
            <a:off x="2276420" y="2311354"/>
            <a:ext cx="7639160" cy="2352124"/>
            <a:chOff x="885155" y="1758897"/>
            <a:chExt cx="7639160" cy="2352124"/>
          </a:xfrm>
        </p:grpSpPr>
        <p:pic>
          <p:nvPicPr>
            <p:cNvPr id="4" name="Picture 3"/>
            <p:cNvPicPr>
              <a:picLocks noChangeAspect="1"/>
            </p:cNvPicPr>
            <p:nvPr/>
          </p:nvPicPr>
          <p:blipFill>
            <a:blip r:embed="rId3"/>
            <a:stretch>
              <a:fillRect/>
            </a:stretch>
          </p:blipFill>
          <p:spPr>
            <a:xfrm>
              <a:off x="885155" y="1758897"/>
              <a:ext cx="7639160" cy="2352124"/>
            </a:xfrm>
            <a:prstGeom prst="rect">
              <a:avLst/>
            </a:prstGeom>
          </p:spPr>
        </p:pic>
        <p:sp>
          <p:nvSpPr>
            <p:cNvPr id="5" name="Oval 4"/>
            <p:cNvSpPr/>
            <p:nvPr/>
          </p:nvSpPr>
          <p:spPr>
            <a:xfrm>
              <a:off x="1437514" y="2015207"/>
              <a:ext cx="778374" cy="51387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276420" y="2311355"/>
            <a:ext cx="7758536" cy="2352225"/>
            <a:chOff x="633044" y="2311354"/>
            <a:chExt cx="7758536" cy="2352225"/>
          </a:xfrm>
        </p:grpSpPr>
        <p:pic>
          <p:nvPicPr>
            <p:cNvPr id="7" name="Picture 6"/>
            <p:cNvPicPr>
              <a:picLocks noChangeAspect="1"/>
            </p:cNvPicPr>
            <p:nvPr/>
          </p:nvPicPr>
          <p:blipFill>
            <a:blip r:embed="rId4"/>
            <a:stretch>
              <a:fillRect/>
            </a:stretch>
          </p:blipFill>
          <p:spPr>
            <a:xfrm>
              <a:off x="752420" y="2311354"/>
              <a:ext cx="7639160" cy="2352225"/>
            </a:xfrm>
            <a:prstGeom prst="rect">
              <a:avLst/>
            </a:prstGeom>
          </p:spPr>
        </p:pic>
        <p:sp>
          <p:nvSpPr>
            <p:cNvPr id="8" name="Oval 7"/>
            <p:cNvSpPr/>
            <p:nvPr/>
          </p:nvSpPr>
          <p:spPr>
            <a:xfrm>
              <a:off x="633044" y="2933233"/>
              <a:ext cx="1450109" cy="544946"/>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5"/>
          <a:stretch>
            <a:fillRect/>
          </a:stretch>
        </p:blipFill>
        <p:spPr>
          <a:xfrm>
            <a:off x="2272027" y="1157491"/>
            <a:ext cx="7783351" cy="4786109"/>
          </a:xfrm>
          <a:prstGeom prst="rect">
            <a:avLst/>
          </a:prstGeom>
        </p:spPr>
      </p:pic>
      <p:grpSp>
        <p:nvGrpSpPr>
          <p:cNvPr id="17" name="Group 16">
            <a:extLst>
              <a:ext uri="{FF2B5EF4-FFF2-40B4-BE49-F238E27FC236}">
                <a16:creationId xmlns:a16="http://schemas.microsoft.com/office/drawing/2014/main" xmlns="" id="{EB632A2A-D08C-BD41-8201-1503FB698AAA}"/>
              </a:ext>
            </a:extLst>
          </p:cNvPr>
          <p:cNvGrpSpPr/>
          <p:nvPr/>
        </p:nvGrpSpPr>
        <p:grpSpPr>
          <a:xfrm>
            <a:off x="265743" y="1148371"/>
            <a:ext cx="11676525" cy="4819662"/>
            <a:chOff x="459713" y="1023676"/>
            <a:chExt cx="11676525" cy="4819662"/>
          </a:xfrm>
        </p:grpSpPr>
        <p:pic>
          <p:nvPicPr>
            <p:cNvPr id="12" name="Picture 11">
              <a:extLst>
                <a:ext uri="{FF2B5EF4-FFF2-40B4-BE49-F238E27FC236}">
                  <a16:creationId xmlns:a16="http://schemas.microsoft.com/office/drawing/2014/main" xmlns="" id="{10C176CD-A168-8E46-ABA3-A5ED01A2E5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776" y="1023676"/>
              <a:ext cx="6198754" cy="3429718"/>
            </a:xfrm>
            <a:prstGeom prst="rect">
              <a:avLst/>
            </a:prstGeom>
          </p:spPr>
        </p:pic>
        <p:pic>
          <p:nvPicPr>
            <p:cNvPr id="14" name="Picture 13">
              <a:extLst>
                <a:ext uri="{FF2B5EF4-FFF2-40B4-BE49-F238E27FC236}">
                  <a16:creationId xmlns:a16="http://schemas.microsoft.com/office/drawing/2014/main" xmlns="" id="{627FA30B-E27F-FA47-82E7-47AFB37832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9816" y="1060806"/>
              <a:ext cx="5746422" cy="3404755"/>
            </a:xfrm>
            <a:prstGeom prst="rect">
              <a:avLst/>
            </a:prstGeom>
          </p:spPr>
        </p:pic>
        <p:pic>
          <p:nvPicPr>
            <p:cNvPr id="16" name="Picture 15">
              <a:extLst>
                <a:ext uri="{FF2B5EF4-FFF2-40B4-BE49-F238E27FC236}">
                  <a16:creationId xmlns:a16="http://schemas.microsoft.com/office/drawing/2014/main" xmlns="" id="{50D00E9F-BF8A-5C45-B3D4-3038C046C9F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713" y="4442787"/>
              <a:ext cx="11407978" cy="1400551"/>
            </a:xfrm>
            <a:prstGeom prst="rect">
              <a:avLst/>
            </a:prstGeom>
          </p:spPr>
        </p:pic>
      </p:grpSp>
      <p:grpSp>
        <p:nvGrpSpPr>
          <p:cNvPr id="21" name="Group 20">
            <a:extLst>
              <a:ext uri="{FF2B5EF4-FFF2-40B4-BE49-F238E27FC236}">
                <a16:creationId xmlns:a16="http://schemas.microsoft.com/office/drawing/2014/main" xmlns="" id="{F98099FF-281F-F744-812D-8E9A6108B8BD}"/>
              </a:ext>
            </a:extLst>
          </p:cNvPr>
          <p:cNvGrpSpPr/>
          <p:nvPr/>
        </p:nvGrpSpPr>
        <p:grpSpPr>
          <a:xfrm>
            <a:off x="2924077" y="868253"/>
            <a:ext cx="5872888" cy="5652655"/>
            <a:chOff x="2924077" y="868253"/>
            <a:chExt cx="5872888" cy="5652655"/>
          </a:xfrm>
        </p:grpSpPr>
        <p:pic>
          <p:nvPicPr>
            <p:cNvPr id="19" name="Picture 18">
              <a:extLst>
                <a:ext uri="{FF2B5EF4-FFF2-40B4-BE49-F238E27FC236}">
                  <a16:creationId xmlns:a16="http://schemas.microsoft.com/office/drawing/2014/main" xmlns="" id="{CD361D16-C3D3-1B4B-A6FD-BBE404B6CE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24077" y="868253"/>
              <a:ext cx="5872888" cy="5652655"/>
            </a:xfrm>
            <a:prstGeom prst="rect">
              <a:avLst/>
            </a:prstGeom>
          </p:spPr>
        </p:pic>
        <p:sp>
          <p:nvSpPr>
            <p:cNvPr id="20" name="Oval 19">
              <a:extLst>
                <a:ext uri="{FF2B5EF4-FFF2-40B4-BE49-F238E27FC236}">
                  <a16:creationId xmlns:a16="http://schemas.microsoft.com/office/drawing/2014/main" xmlns="" id="{3CA06A1B-D431-224A-AEBC-E6E2AF27130E}"/>
                </a:ext>
              </a:extLst>
            </p:cNvPr>
            <p:cNvSpPr/>
            <p:nvPr/>
          </p:nvSpPr>
          <p:spPr>
            <a:xfrm>
              <a:off x="3726529" y="912841"/>
              <a:ext cx="1496635" cy="59730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xmlns="" id="{B49672B9-819D-F646-834A-BBE42927F29F}"/>
              </a:ext>
            </a:extLst>
          </p:cNvPr>
          <p:cNvGrpSpPr/>
          <p:nvPr/>
        </p:nvGrpSpPr>
        <p:grpSpPr>
          <a:xfrm>
            <a:off x="235535" y="1585625"/>
            <a:ext cx="11673721" cy="3530028"/>
            <a:chOff x="235535" y="1585625"/>
            <a:chExt cx="11673721" cy="3530028"/>
          </a:xfrm>
        </p:grpSpPr>
        <p:pic>
          <p:nvPicPr>
            <p:cNvPr id="23" name="Picture 22">
              <a:extLst>
                <a:ext uri="{FF2B5EF4-FFF2-40B4-BE49-F238E27FC236}">
                  <a16:creationId xmlns:a16="http://schemas.microsoft.com/office/drawing/2014/main" xmlns="" id="{5FECDD5D-3D2E-DF44-A2CC-D408EAF199A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5535" y="1585625"/>
              <a:ext cx="11673721" cy="3530028"/>
            </a:xfrm>
            <a:prstGeom prst="rect">
              <a:avLst/>
            </a:prstGeom>
          </p:spPr>
        </p:pic>
        <p:sp>
          <p:nvSpPr>
            <p:cNvPr id="24" name="Oval 23">
              <a:extLst>
                <a:ext uri="{FF2B5EF4-FFF2-40B4-BE49-F238E27FC236}">
                  <a16:creationId xmlns:a16="http://schemas.microsoft.com/office/drawing/2014/main" xmlns="" id="{0D55056B-930D-8244-87F7-CEBE2B3CD506}"/>
                </a:ext>
              </a:extLst>
            </p:cNvPr>
            <p:cNvSpPr/>
            <p:nvPr/>
          </p:nvSpPr>
          <p:spPr>
            <a:xfrm>
              <a:off x="1043609" y="3478180"/>
              <a:ext cx="1588755" cy="645809"/>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772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7"/>
                                        </p:tgtEl>
                                        <p:attrNameLst>
                                          <p:attrName>ppt_w</p:attrName>
                                        </p:attrNameLst>
                                      </p:cBhvr>
                                      <p:tavLst>
                                        <p:tav tm="0">
                                          <p:val>
                                            <p:strVal val="ppt_w"/>
                                          </p:val>
                                        </p:tav>
                                        <p:tav tm="100000">
                                          <p:val>
                                            <p:fltVal val="0"/>
                                          </p:val>
                                        </p:tav>
                                      </p:tavLst>
                                    </p:anim>
                                    <p:anim calcmode="lin" valueType="num">
                                      <p:cBhvr>
                                        <p:cTn id="42" dur="500"/>
                                        <p:tgtEl>
                                          <p:spTgt spid="17"/>
                                        </p:tgtEl>
                                        <p:attrNameLst>
                                          <p:attrName>ppt_h</p:attrName>
                                        </p:attrNameLst>
                                      </p:cBhvr>
                                      <p:tavLst>
                                        <p:tav tm="0">
                                          <p:val>
                                            <p:strVal val="ppt_h"/>
                                          </p:val>
                                        </p:tav>
                                        <p:tav tm="100000">
                                          <p:val>
                                            <p:fltVal val="0"/>
                                          </p:val>
                                        </p:tav>
                                      </p:tavLst>
                                    </p:anim>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21"/>
                                        </p:tgtEl>
                                        <p:attrNameLst>
                                          <p:attrName>ppt_w</p:attrName>
                                        </p:attrNameLst>
                                      </p:cBhvr>
                                      <p:tavLst>
                                        <p:tav tm="0">
                                          <p:val>
                                            <p:strVal val="ppt_w"/>
                                          </p:val>
                                        </p:tav>
                                        <p:tav tm="100000">
                                          <p:val>
                                            <p:fltVal val="0"/>
                                          </p:val>
                                        </p:tav>
                                      </p:tavLst>
                                    </p:anim>
                                    <p:anim calcmode="lin" valueType="num">
                                      <p:cBhvr>
                                        <p:cTn id="56" dur="500"/>
                                        <p:tgtEl>
                                          <p:spTgt spid="21"/>
                                        </p:tgtEl>
                                        <p:attrNameLst>
                                          <p:attrName>ppt_h</p:attrName>
                                        </p:attrNameLst>
                                      </p:cBhvr>
                                      <p:tavLst>
                                        <p:tav tm="0">
                                          <p:val>
                                            <p:strVal val="ppt_h"/>
                                          </p:val>
                                        </p:tav>
                                        <p:tav tm="100000">
                                          <p:val>
                                            <p:fltVal val="0"/>
                                          </p:val>
                                        </p:tav>
                                      </p:tavLst>
                                    </p:anim>
                                    <p:animEffect transition="out" filter="fade">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11"/>
                                        </p:tgtEl>
                                        <p:attrNameLst>
                                          <p:attrName>ppt_w</p:attrName>
                                        </p:attrNameLst>
                                      </p:cBhvr>
                                      <p:tavLst>
                                        <p:tav tm="0">
                                          <p:val>
                                            <p:strVal val="ppt_w"/>
                                          </p:val>
                                        </p:tav>
                                        <p:tav tm="100000">
                                          <p:val>
                                            <p:fltVal val="0"/>
                                          </p:val>
                                        </p:tav>
                                      </p:tavLst>
                                    </p:anim>
                                    <p:anim calcmode="lin" valueType="num">
                                      <p:cBhvr>
                                        <p:cTn id="70" dur="500"/>
                                        <p:tgtEl>
                                          <p:spTgt spid="11"/>
                                        </p:tgtEl>
                                        <p:attrNameLst>
                                          <p:attrName>ppt_h</p:attrName>
                                        </p:attrNameLst>
                                      </p:cBhvr>
                                      <p:tavLst>
                                        <p:tav tm="0">
                                          <p:val>
                                            <p:strVal val="ppt_h"/>
                                          </p:val>
                                        </p:tav>
                                        <p:tav tm="100000">
                                          <p:val>
                                            <p:fltVal val="0"/>
                                          </p:val>
                                        </p:tav>
                                      </p:tavLst>
                                    </p:anim>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xit" presetSubtype="32" fill="hold" nodeType="clickEffect">
                                  <p:stCondLst>
                                    <p:cond delay="0"/>
                                  </p:stCondLst>
                                  <p:childTnLst>
                                    <p:anim calcmode="lin" valueType="num">
                                      <p:cBhvr>
                                        <p:cTn id="83" dur="500"/>
                                        <p:tgtEl>
                                          <p:spTgt spid="25"/>
                                        </p:tgtEl>
                                        <p:attrNameLst>
                                          <p:attrName>ppt_w</p:attrName>
                                        </p:attrNameLst>
                                      </p:cBhvr>
                                      <p:tavLst>
                                        <p:tav tm="0">
                                          <p:val>
                                            <p:strVal val="ppt_w"/>
                                          </p:val>
                                        </p:tav>
                                        <p:tav tm="100000">
                                          <p:val>
                                            <p:fltVal val="0"/>
                                          </p:val>
                                        </p:tav>
                                      </p:tavLst>
                                    </p:anim>
                                    <p:anim calcmode="lin" valueType="num">
                                      <p:cBhvr>
                                        <p:cTn id="84" dur="500"/>
                                        <p:tgtEl>
                                          <p:spTgt spid="25"/>
                                        </p:tgtEl>
                                        <p:attrNameLst>
                                          <p:attrName>ppt_h</p:attrName>
                                        </p:attrNameLst>
                                      </p:cBhvr>
                                      <p:tavLst>
                                        <p:tav tm="0">
                                          <p:val>
                                            <p:strVal val="ppt_h"/>
                                          </p:val>
                                        </p:tav>
                                        <p:tav tm="100000">
                                          <p:val>
                                            <p:fltVal val="0"/>
                                          </p:val>
                                        </p:tav>
                                      </p:tavLst>
                                    </p:anim>
                                    <p:animEffect transition="out" filter="fade">
                                      <p:cBhvr>
                                        <p:cTn id="85" dur="500"/>
                                        <p:tgtEl>
                                          <p:spTgt spid="25"/>
                                        </p:tgtEl>
                                      </p:cBhvr>
                                    </p:animEffect>
                                    <p:set>
                                      <p:cBhvr>
                                        <p:cTn id="86"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4798"/>
            <a:ext cx="8013545" cy="872659"/>
          </a:xfrm>
        </p:spPr>
        <p:txBody>
          <a:bodyPr>
            <a:normAutofit/>
          </a:bodyPr>
          <a:lstStyle/>
          <a:p>
            <a:r>
              <a:rPr lang="en-US" b="1" dirty="0">
                <a:solidFill>
                  <a:schemeClr val="accent1">
                    <a:lumMod val="50000"/>
                  </a:schemeClr>
                </a:solidFill>
                <a:latin typeface="+mn-lt"/>
              </a:rPr>
              <a:t>General problems/improvements</a:t>
            </a:r>
          </a:p>
        </p:txBody>
      </p:sp>
      <p:sp>
        <p:nvSpPr>
          <p:cNvPr id="3" name="Content Placeholder 2"/>
          <p:cNvSpPr>
            <a:spLocks noGrp="1"/>
          </p:cNvSpPr>
          <p:nvPr>
            <p:ph idx="1"/>
          </p:nvPr>
        </p:nvSpPr>
        <p:spPr>
          <a:xfrm>
            <a:off x="2152650" y="1243011"/>
            <a:ext cx="7886700" cy="4821513"/>
          </a:xfrm>
        </p:spPr>
        <p:txBody>
          <a:bodyPr>
            <a:normAutofit/>
          </a:bodyPr>
          <a:lstStyle/>
          <a:p>
            <a:r>
              <a:rPr lang="en-US" b="1" dirty="0">
                <a:solidFill>
                  <a:schemeClr val="accent1">
                    <a:lumMod val="50000"/>
                  </a:schemeClr>
                </a:solidFill>
              </a:rPr>
              <a:t>Problems with taxonomic backbone</a:t>
            </a:r>
          </a:p>
          <a:p>
            <a:pPr lvl="1"/>
            <a:r>
              <a:rPr lang="en-US" b="1" dirty="0">
                <a:solidFill>
                  <a:schemeClr val="accent1">
                    <a:lumMod val="50000"/>
                  </a:schemeClr>
                </a:solidFill>
              </a:rPr>
              <a:t>Types, new species, hybrids, differing taxonomies</a:t>
            </a:r>
          </a:p>
          <a:p>
            <a:r>
              <a:rPr lang="en-US" b="1" dirty="0">
                <a:solidFill>
                  <a:schemeClr val="accent1">
                    <a:lumMod val="50000"/>
                  </a:schemeClr>
                </a:solidFill>
              </a:rPr>
              <a:t>Marine geography – oceans</a:t>
            </a:r>
          </a:p>
          <a:p>
            <a:endParaRPr lang="en-US" b="1" dirty="0">
              <a:solidFill>
                <a:schemeClr val="accent1">
                  <a:lumMod val="50000"/>
                </a:schemeClr>
              </a:solidFill>
            </a:endParaRPr>
          </a:p>
          <a:p>
            <a:r>
              <a:rPr lang="en-US" b="1" dirty="0">
                <a:solidFill>
                  <a:schemeClr val="accent1">
                    <a:lumMod val="50000"/>
                  </a:schemeClr>
                </a:solidFill>
              </a:rPr>
              <a:t>Sorting of metrics</a:t>
            </a:r>
          </a:p>
          <a:p>
            <a:r>
              <a:rPr lang="en-US" b="1" dirty="0">
                <a:solidFill>
                  <a:schemeClr val="accent1">
                    <a:lumMod val="50000"/>
                  </a:schemeClr>
                </a:solidFill>
              </a:rPr>
              <a:t>Description of metrics</a:t>
            </a:r>
          </a:p>
          <a:p>
            <a:r>
              <a:rPr lang="en-US" b="1" dirty="0">
                <a:solidFill>
                  <a:schemeClr val="accent1">
                    <a:lumMod val="50000"/>
                  </a:schemeClr>
                </a:solidFill>
              </a:rPr>
              <a:t>Standardization of metrics across aggregators</a:t>
            </a:r>
          </a:p>
          <a:p>
            <a:r>
              <a:rPr lang="en-US" b="1" dirty="0">
                <a:solidFill>
                  <a:schemeClr val="accent1">
                    <a:lumMod val="50000"/>
                  </a:schemeClr>
                </a:solidFill>
              </a:rPr>
              <a:t>Individual record, batch and download</a:t>
            </a:r>
          </a:p>
          <a:p>
            <a:r>
              <a:rPr lang="en-US" b="1" dirty="0">
                <a:solidFill>
                  <a:schemeClr val="accent1">
                    <a:lumMod val="50000"/>
                  </a:schemeClr>
                </a:solidFill>
              </a:rPr>
              <a:t>Audience for metrics – collections community</a:t>
            </a:r>
          </a:p>
          <a:p>
            <a:endParaRPr lang="en-US" b="1" dirty="0">
              <a:solidFill>
                <a:schemeClr val="accent1">
                  <a:lumMod val="50000"/>
                </a:schemeClr>
              </a:solidFill>
            </a:endParaRPr>
          </a:p>
        </p:txBody>
      </p:sp>
      <p:grpSp>
        <p:nvGrpSpPr>
          <p:cNvPr id="4" name="Group 3"/>
          <p:cNvGrpSpPr/>
          <p:nvPr/>
        </p:nvGrpSpPr>
        <p:grpSpPr>
          <a:xfrm>
            <a:off x="2253011" y="917218"/>
            <a:ext cx="6407770" cy="5795817"/>
            <a:chOff x="628650" y="147783"/>
            <a:chExt cx="6945168" cy="65024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47783"/>
              <a:ext cx="6945168" cy="6502400"/>
            </a:xfrm>
            <a:prstGeom prst="rect">
              <a:avLst/>
            </a:prstGeom>
          </p:spPr>
        </p:pic>
        <p:sp>
          <p:nvSpPr>
            <p:cNvPr id="6" name="Rectangle 5"/>
            <p:cNvSpPr/>
            <p:nvPr/>
          </p:nvSpPr>
          <p:spPr>
            <a:xfrm>
              <a:off x="684066" y="897483"/>
              <a:ext cx="3767861" cy="129682"/>
            </a:xfrm>
            <a:prstGeom prst="rect">
              <a:avLst/>
            </a:prstGeom>
            <a:solidFill>
              <a:schemeClr val="accent2">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9452" y="1040647"/>
              <a:ext cx="3767861" cy="129682"/>
            </a:xfrm>
            <a:prstGeom prst="rect">
              <a:avLst/>
            </a:prstGeom>
            <a:solidFill>
              <a:schemeClr val="accent2">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4076" y="1193047"/>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9464" y="1336211"/>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4087" y="1488611"/>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4088" y="1636387"/>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4066" y="1782651"/>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4085" y="1931948"/>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4086" y="2079730"/>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4088" y="2227524"/>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9470" y="2370688"/>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474" y="2527700"/>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79475" y="2693955"/>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9471" y="2832498"/>
              <a:ext cx="3767861" cy="129682"/>
            </a:xfrm>
            <a:prstGeom prst="rect">
              <a:avLst/>
            </a:prstGeom>
            <a:solidFill>
              <a:srgbClr val="C0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9475" y="2980282"/>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84099" y="3289694"/>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9462" y="3128063"/>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4082" y="3437475"/>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4081" y="3585256"/>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79483" y="3728418"/>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79452" y="3876199"/>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9462" y="4023981"/>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84074" y="4176375"/>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84073" y="4324159"/>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84074" y="4471936"/>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84072" y="4619727"/>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84086" y="4767509"/>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79457" y="4919903"/>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9474" y="5067685"/>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84078" y="5220079"/>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4093" y="5367865"/>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84095" y="5515643"/>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4094" y="5663421"/>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9460" y="5806584"/>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84081" y="5958984"/>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79478" y="6111381"/>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79464" y="6259164"/>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84098" y="6411561"/>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283200" y="1213263"/>
              <a:ext cx="1653308" cy="345299"/>
            </a:xfrm>
            <a:prstGeom prst="rect">
              <a:avLst/>
            </a:prstGeom>
            <a:solidFill>
              <a:schemeClr val="accent2">
                <a:lumMod val="60000"/>
                <a:lumOff val="40000"/>
                <a:alpha val="50000"/>
              </a:schemeClr>
            </a:solidFill>
          </p:spPr>
          <p:txBody>
            <a:bodyPr wrap="square" rtlCol="0">
              <a:spAutoFit/>
            </a:bodyPr>
            <a:lstStyle/>
            <a:p>
              <a:r>
                <a:rPr lang="en-US" sz="1400" b="1" dirty="0"/>
                <a:t>Collection</a:t>
              </a:r>
            </a:p>
          </p:txBody>
        </p:sp>
        <p:sp>
          <p:nvSpPr>
            <p:cNvPr id="45" name="TextBox 44"/>
            <p:cNvSpPr txBox="1"/>
            <p:nvPr/>
          </p:nvSpPr>
          <p:spPr>
            <a:xfrm>
              <a:off x="5287821" y="1587331"/>
              <a:ext cx="1653308" cy="345299"/>
            </a:xfrm>
            <a:prstGeom prst="rect">
              <a:avLst/>
            </a:prstGeom>
            <a:solidFill>
              <a:schemeClr val="accent1">
                <a:lumMod val="60000"/>
                <a:lumOff val="40000"/>
                <a:alpha val="50000"/>
              </a:schemeClr>
            </a:solidFill>
          </p:spPr>
          <p:txBody>
            <a:bodyPr wrap="square" rtlCol="0">
              <a:spAutoFit/>
            </a:bodyPr>
            <a:lstStyle/>
            <a:p>
              <a:r>
                <a:rPr lang="en-US" sz="1400" b="1" dirty="0"/>
                <a:t>Taxonomy</a:t>
              </a:r>
            </a:p>
          </p:txBody>
        </p:sp>
        <p:sp>
          <p:nvSpPr>
            <p:cNvPr id="46" name="TextBox 45"/>
            <p:cNvSpPr txBox="1"/>
            <p:nvPr/>
          </p:nvSpPr>
          <p:spPr>
            <a:xfrm>
              <a:off x="5292441" y="1970641"/>
              <a:ext cx="1653308" cy="345299"/>
            </a:xfrm>
            <a:prstGeom prst="rect">
              <a:avLst/>
            </a:prstGeom>
            <a:solidFill>
              <a:schemeClr val="accent6">
                <a:lumMod val="60000"/>
                <a:lumOff val="40000"/>
                <a:alpha val="50000"/>
              </a:schemeClr>
            </a:solidFill>
          </p:spPr>
          <p:txBody>
            <a:bodyPr wrap="square" rtlCol="0">
              <a:spAutoFit/>
            </a:bodyPr>
            <a:lstStyle/>
            <a:p>
              <a:r>
                <a:rPr lang="en-US" sz="1400" b="1" dirty="0"/>
                <a:t>Geography</a:t>
              </a:r>
            </a:p>
          </p:txBody>
        </p:sp>
        <p:sp>
          <p:nvSpPr>
            <p:cNvPr id="47" name="TextBox 46"/>
            <p:cNvSpPr txBox="1"/>
            <p:nvPr/>
          </p:nvSpPr>
          <p:spPr>
            <a:xfrm>
              <a:off x="5278590" y="2353947"/>
              <a:ext cx="1653308" cy="345299"/>
            </a:xfrm>
            <a:prstGeom prst="rect">
              <a:avLst/>
            </a:prstGeom>
            <a:solidFill>
              <a:srgbClr val="C00000">
                <a:alpha val="31000"/>
              </a:srgbClr>
            </a:solidFill>
          </p:spPr>
          <p:txBody>
            <a:bodyPr wrap="square" rtlCol="0">
              <a:spAutoFit/>
            </a:bodyPr>
            <a:lstStyle/>
            <a:p>
              <a:r>
                <a:rPr lang="en-US" sz="1400" b="1" dirty="0"/>
                <a:t>Multimedia</a:t>
              </a:r>
            </a:p>
          </p:txBody>
        </p:sp>
      </p:gr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104" y="1009634"/>
            <a:ext cx="4890811" cy="5436094"/>
          </a:xfrm>
          <a:prstGeom prst="rect">
            <a:avLst/>
          </a:prstGeom>
        </p:spPr>
      </p:pic>
      <p:pic>
        <p:nvPicPr>
          <p:cNvPr id="49" name="Picture 48"/>
          <p:cNvPicPr>
            <a:picLocks noChangeAspect="1"/>
          </p:cNvPicPr>
          <p:nvPr/>
        </p:nvPicPr>
        <p:blipFill rotWithShape="1">
          <a:blip r:embed="rId4">
            <a:extLst>
              <a:ext uri="{28A0092B-C50C-407E-A947-70E740481C1C}">
                <a14:useLocalDpi xmlns:a14="http://schemas.microsoft.com/office/drawing/2010/main" val="0"/>
              </a:ext>
            </a:extLst>
          </a:blip>
          <a:srcRect t="67099" r="48142"/>
          <a:stretch/>
        </p:blipFill>
        <p:spPr>
          <a:xfrm>
            <a:off x="3507089" y="2238574"/>
            <a:ext cx="4128839" cy="2816880"/>
          </a:xfrm>
          <a:prstGeom prst="rect">
            <a:avLst/>
          </a:prstGeom>
        </p:spPr>
      </p:pic>
      <p:pic>
        <p:nvPicPr>
          <p:cNvPr id="50" name="Picture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2631" y="1520853"/>
            <a:ext cx="6297652" cy="3942761"/>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3365" y="768358"/>
            <a:ext cx="4648242" cy="5863748"/>
          </a:xfrm>
          <a:prstGeom prst="rect">
            <a:avLst/>
          </a:prstGeom>
        </p:spPr>
      </p:pic>
      <p:pic>
        <p:nvPicPr>
          <p:cNvPr id="52" name="Picture 51"/>
          <p:cNvPicPr>
            <a:picLocks noChangeAspect="1"/>
          </p:cNvPicPr>
          <p:nvPr/>
        </p:nvPicPr>
        <p:blipFill>
          <a:blip r:embed="rId7"/>
          <a:stretch>
            <a:fillRect/>
          </a:stretch>
        </p:blipFill>
        <p:spPr>
          <a:xfrm>
            <a:off x="2925801" y="2493115"/>
            <a:ext cx="6324600" cy="1924050"/>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9191" y="1137399"/>
            <a:ext cx="5713313" cy="5216983"/>
          </a:xfrm>
          <a:prstGeom prst="rect">
            <a:avLst/>
          </a:prstGeom>
        </p:spPr>
      </p:pic>
      <p:pic>
        <p:nvPicPr>
          <p:cNvPr id="54" name="Picture 5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8437" y="948973"/>
            <a:ext cx="5872345" cy="5476668"/>
          </a:xfrm>
          <a:prstGeom prst="rect">
            <a:avLst/>
          </a:prstGeom>
        </p:spPr>
      </p:pic>
      <p:pic>
        <p:nvPicPr>
          <p:cNvPr id="55" name="Picture 5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5801" y="831755"/>
            <a:ext cx="4923330" cy="5630519"/>
          </a:xfrm>
          <a:prstGeom prst="rect">
            <a:avLst/>
          </a:prstGeom>
        </p:spPr>
      </p:pic>
      <p:pic>
        <p:nvPicPr>
          <p:cNvPr id="56" name="Picture 5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21929" y="825234"/>
            <a:ext cx="4931075" cy="5724147"/>
          </a:xfrm>
          <a:prstGeom prst="rect">
            <a:avLst/>
          </a:prstGeom>
        </p:spPr>
      </p:pic>
      <p:sp>
        <p:nvSpPr>
          <p:cNvPr id="57" name="Oval 56"/>
          <p:cNvSpPr/>
          <p:nvPr/>
        </p:nvSpPr>
        <p:spPr>
          <a:xfrm>
            <a:off x="3507088" y="1585451"/>
            <a:ext cx="638192" cy="281466"/>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75323" y="749029"/>
            <a:ext cx="4194097" cy="5701779"/>
          </a:xfrm>
          <a:prstGeom prst="rect">
            <a:avLst/>
          </a:prstGeom>
        </p:spPr>
      </p:pic>
    </p:spTree>
    <p:extLst>
      <p:ext uri="{BB962C8B-B14F-4D97-AF65-F5344CB8AC3E}">
        <p14:creationId xmlns:p14="http://schemas.microsoft.com/office/powerpoint/2010/main" val="227304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3">
                                            <p:txEl>
                                              <p:pRg st="1" end="1"/>
                                            </p:txEl>
                                          </p:spTgt>
                                        </p:tgtEl>
                                        <p:attrNameLst>
                                          <p:attrName>ppt_w</p:attrName>
                                        </p:attrNameLst>
                                      </p:cBhvr>
                                      <p:tavLst>
                                        <p:tav tm="0">
                                          <p:val>
                                            <p:strVal val="ppt_w"/>
                                          </p:val>
                                        </p:tav>
                                        <p:tav tm="100000">
                                          <p:val>
                                            <p:fltVal val="0"/>
                                          </p:val>
                                        </p:tav>
                                      </p:tavLst>
                                    </p:anim>
                                    <p:anim calcmode="lin" valueType="num">
                                      <p:cBhvr>
                                        <p:cTn id="12"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13" dur="500"/>
                                        <p:tgtEl>
                                          <p:spTgt spid="3">
                                            <p:txEl>
                                              <p:pRg st="1" end="1"/>
                                            </p:txEl>
                                          </p:spTgt>
                                        </p:tgtEl>
                                      </p:cBhvr>
                                    </p:animEffect>
                                    <p:set>
                                      <p:cBhvr>
                                        <p:cTn id="14" dur="1" fill="hold">
                                          <p:stCondLst>
                                            <p:cond delay="499"/>
                                          </p:stCondLst>
                                        </p:cTn>
                                        <p:tgtEl>
                                          <p:spTgt spid="3">
                                            <p:txEl>
                                              <p:pRg st="1" end="1"/>
                                            </p:txEl>
                                          </p:spTgt>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3">
                                            <p:txEl>
                                              <p:pRg st="2" end="2"/>
                                            </p:txEl>
                                          </p:spTgt>
                                        </p:tgtEl>
                                        <p:attrNameLst>
                                          <p:attrName>ppt_w</p:attrName>
                                        </p:attrNameLst>
                                      </p:cBhvr>
                                      <p:tavLst>
                                        <p:tav tm="0">
                                          <p:val>
                                            <p:strVal val="ppt_w"/>
                                          </p:val>
                                        </p:tav>
                                        <p:tav tm="100000">
                                          <p:val>
                                            <p:fltVal val="0"/>
                                          </p:val>
                                        </p:tav>
                                      </p:tavLst>
                                    </p:anim>
                                    <p:anim calcmode="lin" valueType="num">
                                      <p:cBhvr>
                                        <p:cTn id="17" dur="500"/>
                                        <p:tgtEl>
                                          <p:spTgt spid="3">
                                            <p:txEl>
                                              <p:pRg st="2" end="2"/>
                                            </p:txEl>
                                          </p:spTgt>
                                        </p:tgtEl>
                                        <p:attrNameLst>
                                          <p:attrName>ppt_h</p:attrName>
                                        </p:attrNameLst>
                                      </p:cBhvr>
                                      <p:tavLst>
                                        <p:tav tm="0">
                                          <p:val>
                                            <p:strVal val="ppt_h"/>
                                          </p:val>
                                        </p:tav>
                                        <p:tav tm="100000">
                                          <p:val>
                                            <p:fltVal val="0"/>
                                          </p:val>
                                        </p:tav>
                                      </p:tavLst>
                                    </p:anim>
                                    <p:animEffect transition="out" filter="fade">
                                      <p:cBhvr>
                                        <p:cTn id="18" dur="500"/>
                                        <p:tgtEl>
                                          <p:spTgt spid="3">
                                            <p:txEl>
                                              <p:pRg st="2" end="2"/>
                                            </p:txEl>
                                          </p:spTgt>
                                        </p:tgtEl>
                                      </p:cBhvr>
                                    </p:animEffect>
                                    <p:set>
                                      <p:cBhvr>
                                        <p:cTn id="19" dur="1" fill="hold">
                                          <p:stCondLst>
                                            <p:cond delay="499"/>
                                          </p:stCondLst>
                                        </p:cTn>
                                        <p:tgtEl>
                                          <p:spTgt spid="3">
                                            <p:txEl>
                                              <p:pRg st="2" end="2"/>
                                            </p:txEl>
                                          </p:spTgt>
                                        </p:tgtEl>
                                        <p:attrNameLst>
                                          <p:attrName>style.visibility</p:attrName>
                                        </p:attrNameLst>
                                      </p:cBhvr>
                                      <p:to>
                                        <p:strVal val="hidden"/>
                                      </p:to>
                                    </p:set>
                                  </p:childTnLst>
                                </p:cTn>
                              </p:par>
                              <p:par>
                                <p:cTn id="20" presetID="53" presetClass="exit" presetSubtype="32" fill="hold" grpId="0" nodeType="withEffect">
                                  <p:stCondLst>
                                    <p:cond delay="0"/>
                                  </p:stCondLst>
                                  <p:childTnLst>
                                    <p:anim calcmode="lin" valueType="num">
                                      <p:cBhvr>
                                        <p:cTn id="21" dur="500"/>
                                        <p:tgtEl>
                                          <p:spTgt spid="3">
                                            <p:txEl>
                                              <p:pRg st="4" end="4"/>
                                            </p:txEl>
                                          </p:spTgt>
                                        </p:tgtEl>
                                        <p:attrNameLst>
                                          <p:attrName>ppt_w</p:attrName>
                                        </p:attrNameLst>
                                      </p:cBhvr>
                                      <p:tavLst>
                                        <p:tav tm="0">
                                          <p:val>
                                            <p:strVal val="ppt_w"/>
                                          </p:val>
                                        </p:tav>
                                        <p:tav tm="100000">
                                          <p:val>
                                            <p:fltVal val="0"/>
                                          </p:val>
                                        </p:tav>
                                      </p:tavLst>
                                    </p:anim>
                                    <p:anim calcmode="lin" valueType="num">
                                      <p:cBhvr>
                                        <p:cTn id="22" dur="500"/>
                                        <p:tgtEl>
                                          <p:spTgt spid="3">
                                            <p:txEl>
                                              <p:pRg st="4" end="4"/>
                                            </p:txEl>
                                          </p:spTgt>
                                        </p:tgtEl>
                                        <p:attrNameLst>
                                          <p:attrName>ppt_h</p:attrName>
                                        </p:attrNameLst>
                                      </p:cBhvr>
                                      <p:tavLst>
                                        <p:tav tm="0">
                                          <p:val>
                                            <p:strVal val="ppt_h"/>
                                          </p:val>
                                        </p:tav>
                                        <p:tav tm="100000">
                                          <p:val>
                                            <p:fltVal val="0"/>
                                          </p:val>
                                        </p:tav>
                                      </p:tavLst>
                                    </p:anim>
                                    <p:animEffect transition="out" filter="fade">
                                      <p:cBhvr>
                                        <p:cTn id="23" dur="500"/>
                                        <p:tgtEl>
                                          <p:spTgt spid="3">
                                            <p:txEl>
                                              <p:pRg st="4" end="4"/>
                                            </p:txEl>
                                          </p:spTgt>
                                        </p:tgtEl>
                                      </p:cBhvr>
                                    </p:animEffect>
                                    <p:set>
                                      <p:cBhvr>
                                        <p:cTn id="24" dur="1" fill="hold">
                                          <p:stCondLst>
                                            <p:cond delay="499"/>
                                          </p:stCondLst>
                                        </p:cTn>
                                        <p:tgtEl>
                                          <p:spTgt spid="3">
                                            <p:txEl>
                                              <p:pRg st="4" end="4"/>
                                            </p:txEl>
                                          </p:spTgt>
                                        </p:tgtEl>
                                        <p:attrNameLst>
                                          <p:attrName>style.visibility</p:attrName>
                                        </p:attrNameLst>
                                      </p:cBhvr>
                                      <p:to>
                                        <p:strVal val="hidden"/>
                                      </p:to>
                                    </p:set>
                                  </p:childTnLst>
                                </p:cTn>
                              </p:par>
                              <p:par>
                                <p:cTn id="25" presetID="53" presetClass="exit" presetSubtype="32" fill="hold" grpId="0" nodeType="withEffect">
                                  <p:stCondLst>
                                    <p:cond delay="0"/>
                                  </p:stCondLst>
                                  <p:childTnLst>
                                    <p:anim calcmode="lin" valueType="num">
                                      <p:cBhvr>
                                        <p:cTn id="26" dur="500"/>
                                        <p:tgtEl>
                                          <p:spTgt spid="3">
                                            <p:txEl>
                                              <p:pRg st="5" end="5"/>
                                            </p:txEl>
                                          </p:spTgt>
                                        </p:tgtEl>
                                        <p:attrNameLst>
                                          <p:attrName>ppt_w</p:attrName>
                                        </p:attrNameLst>
                                      </p:cBhvr>
                                      <p:tavLst>
                                        <p:tav tm="0">
                                          <p:val>
                                            <p:strVal val="ppt_w"/>
                                          </p:val>
                                        </p:tav>
                                        <p:tav tm="100000">
                                          <p:val>
                                            <p:fltVal val="0"/>
                                          </p:val>
                                        </p:tav>
                                      </p:tavLst>
                                    </p:anim>
                                    <p:anim calcmode="lin" valueType="num">
                                      <p:cBhvr>
                                        <p:cTn id="27" dur="500"/>
                                        <p:tgtEl>
                                          <p:spTgt spid="3">
                                            <p:txEl>
                                              <p:pRg st="5" end="5"/>
                                            </p:txEl>
                                          </p:spTgt>
                                        </p:tgtEl>
                                        <p:attrNameLst>
                                          <p:attrName>ppt_h</p:attrName>
                                        </p:attrNameLst>
                                      </p:cBhvr>
                                      <p:tavLst>
                                        <p:tav tm="0">
                                          <p:val>
                                            <p:strVal val="ppt_h"/>
                                          </p:val>
                                        </p:tav>
                                        <p:tav tm="100000">
                                          <p:val>
                                            <p:fltVal val="0"/>
                                          </p:val>
                                        </p:tav>
                                      </p:tavLst>
                                    </p:anim>
                                    <p:animEffect transition="out" filter="fade">
                                      <p:cBhvr>
                                        <p:cTn id="28" dur="500"/>
                                        <p:tgtEl>
                                          <p:spTgt spid="3">
                                            <p:txEl>
                                              <p:pRg st="5" end="5"/>
                                            </p:txEl>
                                          </p:spTgt>
                                        </p:tgtEl>
                                      </p:cBhvr>
                                    </p:animEffect>
                                    <p:set>
                                      <p:cBhvr>
                                        <p:cTn id="29" dur="1" fill="hold">
                                          <p:stCondLst>
                                            <p:cond delay="499"/>
                                          </p:stCondLst>
                                        </p:cTn>
                                        <p:tgtEl>
                                          <p:spTgt spid="3">
                                            <p:txEl>
                                              <p:pRg st="5" end="5"/>
                                            </p:txEl>
                                          </p:spTgt>
                                        </p:tgtEl>
                                        <p:attrNameLst>
                                          <p:attrName>style.visibility</p:attrName>
                                        </p:attrNameLst>
                                      </p:cBhvr>
                                      <p:to>
                                        <p:strVal val="hidden"/>
                                      </p:to>
                                    </p:set>
                                  </p:childTnLst>
                                </p:cTn>
                              </p:par>
                              <p:par>
                                <p:cTn id="30" presetID="53" presetClass="exit" presetSubtype="32" fill="hold" grpId="0" nodeType="withEffect">
                                  <p:stCondLst>
                                    <p:cond delay="0"/>
                                  </p:stCondLst>
                                  <p:childTnLst>
                                    <p:anim calcmode="lin" valueType="num">
                                      <p:cBhvr>
                                        <p:cTn id="31" dur="500"/>
                                        <p:tgtEl>
                                          <p:spTgt spid="3">
                                            <p:txEl>
                                              <p:pRg st="6" end="6"/>
                                            </p:txEl>
                                          </p:spTgt>
                                        </p:tgtEl>
                                        <p:attrNameLst>
                                          <p:attrName>ppt_w</p:attrName>
                                        </p:attrNameLst>
                                      </p:cBhvr>
                                      <p:tavLst>
                                        <p:tav tm="0">
                                          <p:val>
                                            <p:strVal val="ppt_w"/>
                                          </p:val>
                                        </p:tav>
                                        <p:tav tm="100000">
                                          <p:val>
                                            <p:fltVal val="0"/>
                                          </p:val>
                                        </p:tav>
                                      </p:tavLst>
                                    </p:anim>
                                    <p:anim calcmode="lin" valueType="num">
                                      <p:cBhvr>
                                        <p:cTn id="32" dur="500"/>
                                        <p:tgtEl>
                                          <p:spTgt spid="3">
                                            <p:txEl>
                                              <p:pRg st="6" end="6"/>
                                            </p:txEl>
                                          </p:spTgt>
                                        </p:tgtEl>
                                        <p:attrNameLst>
                                          <p:attrName>ppt_h</p:attrName>
                                        </p:attrNameLst>
                                      </p:cBhvr>
                                      <p:tavLst>
                                        <p:tav tm="0">
                                          <p:val>
                                            <p:strVal val="ppt_h"/>
                                          </p:val>
                                        </p:tav>
                                        <p:tav tm="100000">
                                          <p:val>
                                            <p:fltVal val="0"/>
                                          </p:val>
                                        </p:tav>
                                      </p:tavLst>
                                    </p:anim>
                                    <p:animEffect transition="out" filter="fade">
                                      <p:cBhvr>
                                        <p:cTn id="33" dur="500"/>
                                        <p:tgtEl>
                                          <p:spTgt spid="3">
                                            <p:txEl>
                                              <p:pRg st="6" end="6"/>
                                            </p:txEl>
                                          </p:spTgt>
                                        </p:tgtEl>
                                      </p:cBhvr>
                                    </p:animEffect>
                                    <p:set>
                                      <p:cBhvr>
                                        <p:cTn id="34" dur="1" fill="hold">
                                          <p:stCondLst>
                                            <p:cond delay="499"/>
                                          </p:stCondLst>
                                        </p:cTn>
                                        <p:tgtEl>
                                          <p:spTgt spid="3">
                                            <p:txEl>
                                              <p:pRg st="6" end="6"/>
                                            </p:txEl>
                                          </p:spTgt>
                                        </p:tgtEl>
                                        <p:attrNameLst>
                                          <p:attrName>style.visibility</p:attrName>
                                        </p:attrNameLst>
                                      </p:cBhvr>
                                      <p:to>
                                        <p:strVal val="hidden"/>
                                      </p:to>
                                    </p:set>
                                  </p:childTnLst>
                                </p:cTn>
                              </p:par>
                              <p:par>
                                <p:cTn id="35" presetID="53" presetClass="exit" presetSubtype="32" fill="hold" grpId="0" nodeType="withEffect">
                                  <p:stCondLst>
                                    <p:cond delay="0"/>
                                  </p:stCondLst>
                                  <p:childTnLst>
                                    <p:anim calcmode="lin" valueType="num">
                                      <p:cBhvr>
                                        <p:cTn id="36" dur="500"/>
                                        <p:tgtEl>
                                          <p:spTgt spid="3">
                                            <p:txEl>
                                              <p:pRg st="7" end="7"/>
                                            </p:txEl>
                                          </p:spTgt>
                                        </p:tgtEl>
                                        <p:attrNameLst>
                                          <p:attrName>ppt_w</p:attrName>
                                        </p:attrNameLst>
                                      </p:cBhvr>
                                      <p:tavLst>
                                        <p:tav tm="0">
                                          <p:val>
                                            <p:strVal val="ppt_w"/>
                                          </p:val>
                                        </p:tav>
                                        <p:tav tm="100000">
                                          <p:val>
                                            <p:fltVal val="0"/>
                                          </p:val>
                                        </p:tav>
                                      </p:tavLst>
                                    </p:anim>
                                    <p:anim calcmode="lin" valueType="num">
                                      <p:cBhvr>
                                        <p:cTn id="37" dur="500"/>
                                        <p:tgtEl>
                                          <p:spTgt spid="3">
                                            <p:txEl>
                                              <p:pRg st="7" end="7"/>
                                            </p:txEl>
                                          </p:spTgt>
                                        </p:tgtEl>
                                        <p:attrNameLst>
                                          <p:attrName>ppt_h</p:attrName>
                                        </p:attrNameLst>
                                      </p:cBhvr>
                                      <p:tavLst>
                                        <p:tav tm="0">
                                          <p:val>
                                            <p:strVal val="ppt_h"/>
                                          </p:val>
                                        </p:tav>
                                        <p:tav tm="100000">
                                          <p:val>
                                            <p:fltVal val="0"/>
                                          </p:val>
                                        </p:tav>
                                      </p:tavLst>
                                    </p:anim>
                                    <p:animEffect transition="out" filter="fade">
                                      <p:cBhvr>
                                        <p:cTn id="38" dur="500"/>
                                        <p:tgtEl>
                                          <p:spTgt spid="3">
                                            <p:txEl>
                                              <p:pRg st="7" end="7"/>
                                            </p:txEl>
                                          </p:spTgt>
                                        </p:tgtEl>
                                      </p:cBhvr>
                                    </p:animEffect>
                                    <p:set>
                                      <p:cBhvr>
                                        <p:cTn id="39" dur="1" fill="hold">
                                          <p:stCondLst>
                                            <p:cond delay="499"/>
                                          </p:stCondLst>
                                        </p:cTn>
                                        <p:tgtEl>
                                          <p:spTgt spid="3">
                                            <p:txEl>
                                              <p:pRg st="7" end="7"/>
                                            </p:txEl>
                                          </p:spTgt>
                                        </p:tgtEl>
                                        <p:attrNameLst>
                                          <p:attrName>style.visibility</p:attrName>
                                        </p:attrNameLst>
                                      </p:cBhvr>
                                      <p:to>
                                        <p:strVal val="hidden"/>
                                      </p:to>
                                    </p:set>
                                  </p:childTnLst>
                                </p:cTn>
                              </p:par>
                              <p:par>
                                <p:cTn id="40" presetID="53" presetClass="exit" presetSubtype="32" fill="hold" grpId="0" nodeType="withEffect">
                                  <p:stCondLst>
                                    <p:cond delay="0"/>
                                  </p:stCondLst>
                                  <p:childTnLst>
                                    <p:anim calcmode="lin" valueType="num">
                                      <p:cBhvr>
                                        <p:cTn id="41" dur="500"/>
                                        <p:tgtEl>
                                          <p:spTgt spid="3">
                                            <p:txEl>
                                              <p:pRg st="8" end="8"/>
                                            </p:txEl>
                                          </p:spTgt>
                                        </p:tgtEl>
                                        <p:attrNameLst>
                                          <p:attrName>ppt_w</p:attrName>
                                        </p:attrNameLst>
                                      </p:cBhvr>
                                      <p:tavLst>
                                        <p:tav tm="0">
                                          <p:val>
                                            <p:strVal val="ppt_w"/>
                                          </p:val>
                                        </p:tav>
                                        <p:tav tm="100000">
                                          <p:val>
                                            <p:fltVal val="0"/>
                                          </p:val>
                                        </p:tav>
                                      </p:tavLst>
                                    </p:anim>
                                    <p:anim calcmode="lin" valueType="num">
                                      <p:cBhvr>
                                        <p:cTn id="42" dur="500"/>
                                        <p:tgtEl>
                                          <p:spTgt spid="3">
                                            <p:txEl>
                                              <p:pRg st="8" end="8"/>
                                            </p:txEl>
                                          </p:spTgt>
                                        </p:tgtEl>
                                        <p:attrNameLst>
                                          <p:attrName>ppt_h</p:attrName>
                                        </p:attrNameLst>
                                      </p:cBhvr>
                                      <p:tavLst>
                                        <p:tav tm="0">
                                          <p:val>
                                            <p:strVal val="ppt_h"/>
                                          </p:val>
                                        </p:tav>
                                        <p:tav tm="100000">
                                          <p:val>
                                            <p:fltVal val="0"/>
                                          </p:val>
                                        </p:tav>
                                      </p:tavLst>
                                    </p:anim>
                                    <p:animEffect transition="out" filter="fade">
                                      <p:cBhvr>
                                        <p:cTn id="43" dur="500"/>
                                        <p:tgtEl>
                                          <p:spTgt spid="3">
                                            <p:txEl>
                                              <p:pRg st="8" end="8"/>
                                            </p:txEl>
                                          </p:spTgt>
                                        </p:tgtEl>
                                      </p:cBhvr>
                                    </p:animEffect>
                                    <p:set>
                                      <p:cBhvr>
                                        <p:cTn id="44" dur="1" fill="hold">
                                          <p:stCondLst>
                                            <p:cond delay="499"/>
                                          </p:stCondLst>
                                        </p:cTn>
                                        <p:tgtEl>
                                          <p:spTgt spid="3">
                                            <p:txEl>
                                              <p:pRg st="8" end="8"/>
                                            </p:txEl>
                                          </p:spTgt>
                                        </p:tgtEl>
                                        <p:attrNameLst>
                                          <p:attrName>style.visibility</p:attrName>
                                        </p:attrNameLst>
                                      </p:cBhvr>
                                      <p:to>
                                        <p:strVal val="hidden"/>
                                      </p:to>
                                    </p:set>
                                  </p:childTnLst>
                                </p:cTn>
                              </p:par>
                              <p:par>
                                <p:cTn id="45" presetID="53" presetClass="entr" presetSubtype="16"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xit" presetSubtype="32" fill="hold" nodeType="clickEffect">
                                  <p:stCondLst>
                                    <p:cond delay="0"/>
                                  </p:stCondLst>
                                  <p:childTnLst>
                                    <p:anim calcmode="lin" valueType="num">
                                      <p:cBhvr>
                                        <p:cTn id="53" dur="500"/>
                                        <p:tgtEl>
                                          <p:spTgt spid="4"/>
                                        </p:tgtEl>
                                        <p:attrNameLst>
                                          <p:attrName>ppt_w</p:attrName>
                                        </p:attrNameLst>
                                      </p:cBhvr>
                                      <p:tavLst>
                                        <p:tav tm="0">
                                          <p:val>
                                            <p:strVal val="ppt_w"/>
                                          </p:val>
                                        </p:tav>
                                        <p:tav tm="100000">
                                          <p:val>
                                            <p:fltVal val="0"/>
                                          </p:val>
                                        </p:tav>
                                      </p:tavLst>
                                    </p:anim>
                                    <p:anim calcmode="lin" valueType="num">
                                      <p:cBhvr>
                                        <p:cTn id="54" dur="500"/>
                                        <p:tgtEl>
                                          <p:spTgt spid="4"/>
                                        </p:tgtEl>
                                        <p:attrNameLst>
                                          <p:attrName>ppt_h</p:attrName>
                                        </p:attrNameLst>
                                      </p:cBhvr>
                                      <p:tavLst>
                                        <p:tav tm="0">
                                          <p:val>
                                            <p:strVal val="ppt_h"/>
                                          </p:val>
                                        </p:tav>
                                        <p:tav tm="100000">
                                          <p:val>
                                            <p:fltVal val="0"/>
                                          </p:val>
                                        </p:tav>
                                      </p:tavLst>
                                    </p:anim>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par>
                                <p:cTn id="57" presetID="53" presetClass="entr" presetSubtype="16" fill="hold" grpId="3" nodeType="withEffect">
                                  <p:stCondLst>
                                    <p:cond delay="0"/>
                                  </p:stCondLst>
                                  <p:childTnLst>
                                    <p:set>
                                      <p:cBhvr>
                                        <p:cTn id="58" dur="1" fill="hold">
                                          <p:stCondLst>
                                            <p:cond delay="0"/>
                                          </p:stCondLst>
                                        </p:cTn>
                                        <p:tgtEl>
                                          <p:spTgt spid="3">
                                            <p:txEl>
                                              <p:pRg st="0" end="0"/>
                                            </p:txEl>
                                          </p:spTgt>
                                        </p:tgtEl>
                                        <p:attrNameLst>
                                          <p:attrName>style.visibility</p:attrName>
                                        </p:attrNameLst>
                                      </p:cBhvr>
                                      <p:to>
                                        <p:strVal val="visible"/>
                                      </p:to>
                                    </p:set>
                                    <p:anim calcmode="lin" valueType="num">
                                      <p:cBhvr>
                                        <p:cTn id="5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3">
                                            <p:txEl>
                                              <p:pRg st="0" end="0"/>
                                            </p:txEl>
                                          </p:spTgt>
                                        </p:tgtEl>
                                      </p:cBhvr>
                                    </p:animEffect>
                                  </p:childTnLst>
                                </p:cTn>
                              </p:par>
                              <p:par>
                                <p:cTn id="62" presetID="53" presetClass="entr" presetSubtype="16" fill="hold" grpId="3" nodeType="withEffect">
                                  <p:stCondLst>
                                    <p:cond delay="0"/>
                                  </p:stCondLst>
                                  <p:childTnLst>
                                    <p:set>
                                      <p:cBhvr>
                                        <p:cTn id="63" dur="1" fill="hold">
                                          <p:stCondLst>
                                            <p:cond delay="0"/>
                                          </p:stCondLst>
                                        </p:cTn>
                                        <p:tgtEl>
                                          <p:spTgt spid="3">
                                            <p:txEl>
                                              <p:pRg st="1" end="1"/>
                                            </p:txEl>
                                          </p:spTgt>
                                        </p:tgtEl>
                                        <p:attrNameLst>
                                          <p:attrName>style.visibility</p:attrName>
                                        </p:attrNameLst>
                                      </p:cBhvr>
                                      <p:to>
                                        <p:strVal val="visible"/>
                                      </p:to>
                                    </p:set>
                                    <p:anim calcmode="lin" valueType="num">
                                      <p:cBhvr>
                                        <p:cTn id="6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66" dur="500"/>
                                        <p:tgtEl>
                                          <p:spTgt spid="3">
                                            <p:txEl>
                                              <p:pRg st="1" end="1"/>
                                            </p:txEl>
                                          </p:spTgt>
                                        </p:tgtEl>
                                      </p:cBhvr>
                                    </p:animEffect>
                                  </p:childTnLst>
                                </p:cTn>
                              </p:par>
                              <p:par>
                                <p:cTn id="67" presetID="53" presetClass="entr" presetSubtype="16" fill="hold" grpId="3" nodeType="with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anim calcmode="lin" valueType="num">
                                      <p:cBhvr>
                                        <p:cTn id="6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71" dur="500"/>
                                        <p:tgtEl>
                                          <p:spTgt spid="3">
                                            <p:txEl>
                                              <p:pRg st="2" end="2"/>
                                            </p:txEl>
                                          </p:spTgt>
                                        </p:tgtEl>
                                      </p:cBhvr>
                                    </p:animEffect>
                                  </p:childTnLst>
                                </p:cTn>
                              </p:par>
                              <p:par>
                                <p:cTn id="72" presetID="53" presetClass="entr" presetSubtype="16" fill="hold" grpId="3" nodeType="withEffect">
                                  <p:stCondLst>
                                    <p:cond delay="0"/>
                                  </p:stCondLst>
                                  <p:childTnLst>
                                    <p:set>
                                      <p:cBhvr>
                                        <p:cTn id="73" dur="1" fill="hold">
                                          <p:stCondLst>
                                            <p:cond delay="0"/>
                                          </p:stCondLst>
                                        </p:cTn>
                                        <p:tgtEl>
                                          <p:spTgt spid="3">
                                            <p:txEl>
                                              <p:pRg st="4" end="4"/>
                                            </p:txEl>
                                          </p:spTgt>
                                        </p:tgtEl>
                                        <p:attrNameLst>
                                          <p:attrName>style.visibility</p:attrName>
                                        </p:attrNameLst>
                                      </p:cBhvr>
                                      <p:to>
                                        <p:strVal val="visible"/>
                                      </p:to>
                                    </p:set>
                                    <p:anim calcmode="lin" valueType="num">
                                      <p:cBhvr>
                                        <p:cTn id="7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76" dur="500"/>
                                        <p:tgtEl>
                                          <p:spTgt spid="3">
                                            <p:txEl>
                                              <p:pRg st="4" end="4"/>
                                            </p:txEl>
                                          </p:spTgt>
                                        </p:tgtEl>
                                      </p:cBhvr>
                                    </p:animEffect>
                                  </p:childTnLst>
                                </p:cTn>
                              </p:par>
                              <p:par>
                                <p:cTn id="77" presetID="53" presetClass="entr" presetSubtype="16" fill="hold" grpId="3" nodeType="with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 calcmode="lin" valueType="num">
                                      <p:cBhvr>
                                        <p:cTn id="7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81" dur="500"/>
                                        <p:tgtEl>
                                          <p:spTgt spid="3">
                                            <p:txEl>
                                              <p:pRg st="5" end="5"/>
                                            </p:txEl>
                                          </p:spTgt>
                                        </p:tgtEl>
                                      </p:cBhvr>
                                    </p:animEffect>
                                  </p:childTnLst>
                                </p:cTn>
                              </p:par>
                              <p:par>
                                <p:cTn id="82" presetID="53" presetClass="entr" presetSubtype="16" fill="hold" grpId="3" nodeType="withEffect">
                                  <p:stCondLst>
                                    <p:cond delay="0"/>
                                  </p:stCondLst>
                                  <p:childTnLst>
                                    <p:set>
                                      <p:cBhvr>
                                        <p:cTn id="83" dur="1" fill="hold">
                                          <p:stCondLst>
                                            <p:cond delay="0"/>
                                          </p:stCondLst>
                                        </p:cTn>
                                        <p:tgtEl>
                                          <p:spTgt spid="3">
                                            <p:txEl>
                                              <p:pRg st="6" end="6"/>
                                            </p:txEl>
                                          </p:spTgt>
                                        </p:tgtEl>
                                        <p:attrNameLst>
                                          <p:attrName>style.visibility</p:attrName>
                                        </p:attrNameLst>
                                      </p:cBhvr>
                                      <p:to>
                                        <p:strVal val="visible"/>
                                      </p:to>
                                    </p:set>
                                    <p:anim calcmode="lin" valueType="num">
                                      <p:cBhvr>
                                        <p:cTn id="8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86" dur="500"/>
                                        <p:tgtEl>
                                          <p:spTgt spid="3">
                                            <p:txEl>
                                              <p:pRg st="6" end="6"/>
                                            </p:txEl>
                                          </p:spTgt>
                                        </p:tgtEl>
                                      </p:cBhvr>
                                    </p:animEffect>
                                  </p:childTnLst>
                                </p:cTn>
                              </p:par>
                              <p:par>
                                <p:cTn id="87" presetID="53" presetClass="entr" presetSubtype="16" fill="hold" grpId="3" nodeType="withEffect">
                                  <p:stCondLst>
                                    <p:cond delay="0"/>
                                  </p:stCondLst>
                                  <p:childTnLst>
                                    <p:set>
                                      <p:cBhvr>
                                        <p:cTn id="88" dur="1" fill="hold">
                                          <p:stCondLst>
                                            <p:cond delay="0"/>
                                          </p:stCondLst>
                                        </p:cTn>
                                        <p:tgtEl>
                                          <p:spTgt spid="3">
                                            <p:txEl>
                                              <p:pRg st="7" end="7"/>
                                            </p:txEl>
                                          </p:spTgt>
                                        </p:tgtEl>
                                        <p:attrNameLst>
                                          <p:attrName>style.visibility</p:attrName>
                                        </p:attrNameLst>
                                      </p:cBhvr>
                                      <p:to>
                                        <p:strVal val="visible"/>
                                      </p:to>
                                    </p:set>
                                    <p:anim calcmode="lin" valueType="num">
                                      <p:cBhvr>
                                        <p:cTn id="8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9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91" dur="500"/>
                                        <p:tgtEl>
                                          <p:spTgt spid="3">
                                            <p:txEl>
                                              <p:pRg st="7" end="7"/>
                                            </p:txEl>
                                          </p:spTgt>
                                        </p:tgtEl>
                                      </p:cBhvr>
                                    </p:animEffect>
                                  </p:childTnLst>
                                </p:cTn>
                              </p:par>
                              <p:par>
                                <p:cTn id="92" presetID="53" presetClass="entr" presetSubtype="16" fill="hold" grpId="3" nodeType="withEffect">
                                  <p:stCondLst>
                                    <p:cond delay="0"/>
                                  </p:stCondLst>
                                  <p:childTnLst>
                                    <p:set>
                                      <p:cBhvr>
                                        <p:cTn id="93" dur="1" fill="hold">
                                          <p:stCondLst>
                                            <p:cond delay="0"/>
                                          </p:stCondLst>
                                        </p:cTn>
                                        <p:tgtEl>
                                          <p:spTgt spid="3">
                                            <p:txEl>
                                              <p:pRg st="8" end="8"/>
                                            </p:txEl>
                                          </p:spTgt>
                                        </p:tgtEl>
                                        <p:attrNameLst>
                                          <p:attrName>style.visibility</p:attrName>
                                        </p:attrNameLst>
                                      </p:cBhvr>
                                      <p:to>
                                        <p:strVal val="visible"/>
                                      </p:to>
                                    </p:set>
                                    <p:anim calcmode="lin" valueType="num">
                                      <p:cBhvr>
                                        <p:cTn id="94"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95"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96" dur="500"/>
                                        <p:tgtEl>
                                          <p:spTgt spid="3">
                                            <p:txEl>
                                              <p:pRg st="8" end="8"/>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xit" presetSubtype="32" fill="hold" grpId="1" nodeType="clickEffect">
                                  <p:stCondLst>
                                    <p:cond delay="0"/>
                                  </p:stCondLst>
                                  <p:childTnLst>
                                    <p:anim calcmode="lin" valueType="num">
                                      <p:cBhvr>
                                        <p:cTn id="100" dur="500"/>
                                        <p:tgtEl>
                                          <p:spTgt spid="3">
                                            <p:txEl>
                                              <p:pRg st="0" end="0"/>
                                            </p:txEl>
                                          </p:spTgt>
                                        </p:tgtEl>
                                        <p:attrNameLst>
                                          <p:attrName>ppt_w</p:attrName>
                                        </p:attrNameLst>
                                      </p:cBhvr>
                                      <p:tavLst>
                                        <p:tav tm="0">
                                          <p:val>
                                            <p:strVal val="ppt_w"/>
                                          </p:val>
                                        </p:tav>
                                        <p:tav tm="100000">
                                          <p:val>
                                            <p:fltVal val="0"/>
                                          </p:val>
                                        </p:tav>
                                      </p:tavLst>
                                    </p:anim>
                                    <p:anim calcmode="lin" valueType="num">
                                      <p:cBhvr>
                                        <p:cTn id="101"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102" dur="500"/>
                                        <p:tgtEl>
                                          <p:spTgt spid="3">
                                            <p:txEl>
                                              <p:pRg st="0" end="0"/>
                                            </p:txEl>
                                          </p:spTgt>
                                        </p:tgtEl>
                                      </p:cBhvr>
                                    </p:animEffect>
                                    <p:set>
                                      <p:cBhvr>
                                        <p:cTn id="103" dur="1" fill="hold">
                                          <p:stCondLst>
                                            <p:cond delay="499"/>
                                          </p:stCondLst>
                                        </p:cTn>
                                        <p:tgtEl>
                                          <p:spTgt spid="3">
                                            <p:txEl>
                                              <p:pRg st="0" end="0"/>
                                            </p:txEl>
                                          </p:spTgt>
                                        </p:tgtEl>
                                        <p:attrNameLst>
                                          <p:attrName>style.visibility</p:attrName>
                                        </p:attrNameLst>
                                      </p:cBhvr>
                                      <p:to>
                                        <p:strVal val="hidden"/>
                                      </p:to>
                                    </p:set>
                                  </p:childTnLst>
                                </p:cTn>
                              </p:par>
                              <p:par>
                                <p:cTn id="104" presetID="53" presetClass="exit" presetSubtype="32" fill="hold" grpId="1" nodeType="withEffect">
                                  <p:stCondLst>
                                    <p:cond delay="0"/>
                                  </p:stCondLst>
                                  <p:childTnLst>
                                    <p:anim calcmode="lin" valueType="num">
                                      <p:cBhvr>
                                        <p:cTn id="105" dur="500"/>
                                        <p:tgtEl>
                                          <p:spTgt spid="3">
                                            <p:txEl>
                                              <p:pRg st="1" end="1"/>
                                            </p:txEl>
                                          </p:spTgt>
                                        </p:tgtEl>
                                        <p:attrNameLst>
                                          <p:attrName>ppt_w</p:attrName>
                                        </p:attrNameLst>
                                      </p:cBhvr>
                                      <p:tavLst>
                                        <p:tav tm="0">
                                          <p:val>
                                            <p:strVal val="ppt_w"/>
                                          </p:val>
                                        </p:tav>
                                        <p:tav tm="100000">
                                          <p:val>
                                            <p:fltVal val="0"/>
                                          </p:val>
                                        </p:tav>
                                      </p:tavLst>
                                    </p:anim>
                                    <p:anim calcmode="lin" valueType="num">
                                      <p:cBhvr>
                                        <p:cTn id="106"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107" dur="500"/>
                                        <p:tgtEl>
                                          <p:spTgt spid="3">
                                            <p:txEl>
                                              <p:pRg st="1" end="1"/>
                                            </p:txEl>
                                          </p:spTgt>
                                        </p:tgtEl>
                                      </p:cBhvr>
                                    </p:animEffect>
                                    <p:set>
                                      <p:cBhvr>
                                        <p:cTn id="108" dur="1" fill="hold">
                                          <p:stCondLst>
                                            <p:cond delay="499"/>
                                          </p:stCondLst>
                                        </p:cTn>
                                        <p:tgtEl>
                                          <p:spTgt spid="3">
                                            <p:txEl>
                                              <p:pRg st="1" end="1"/>
                                            </p:txEl>
                                          </p:spTgt>
                                        </p:tgtEl>
                                        <p:attrNameLst>
                                          <p:attrName>style.visibility</p:attrName>
                                        </p:attrNameLst>
                                      </p:cBhvr>
                                      <p:to>
                                        <p:strVal val="hidden"/>
                                      </p:to>
                                    </p:set>
                                  </p:childTnLst>
                                </p:cTn>
                              </p:par>
                              <p:par>
                                <p:cTn id="109" presetID="53" presetClass="exit" presetSubtype="32" fill="hold" grpId="1" nodeType="withEffect">
                                  <p:stCondLst>
                                    <p:cond delay="0"/>
                                  </p:stCondLst>
                                  <p:childTnLst>
                                    <p:anim calcmode="lin" valueType="num">
                                      <p:cBhvr>
                                        <p:cTn id="110" dur="500"/>
                                        <p:tgtEl>
                                          <p:spTgt spid="3">
                                            <p:txEl>
                                              <p:pRg st="2" end="2"/>
                                            </p:txEl>
                                          </p:spTgt>
                                        </p:tgtEl>
                                        <p:attrNameLst>
                                          <p:attrName>ppt_w</p:attrName>
                                        </p:attrNameLst>
                                      </p:cBhvr>
                                      <p:tavLst>
                                        <p:tav tm="0">
                                          <p:val>
                                            <p:strVal val="ppt_w"/>
                                          </p:val>
                                        </p:tav>
                                        <p:tav tm="100000">
                                          <p:val>
                                            <p:fltVal val="0"/>
                                          </p:val>
                                        </p:tav>
                                      </p:tavLst>
                                    </p:anim>
                                    <p:anim calcmode="lin" valueType="num">
                                      <p:cBhvr>
                                        <p:cTn id="111" dur="500"/>
                                        <p:tgtEl>
                                          <p:spTgt spid="3">
                                            <p:txEl>
                                              <p:pRg st="2" end="2"/>
                                            </p:txEl>
                                          </p:spTgt>
                                        </p:tgtEl>
                                        <p:attrNameLst>
                                          <p:attrName>ppt_h</p:attrName>
                                        </p:attrNameLst>
                                      </p:cBhvr>
                                      <p:tavLst>
                                        <p:tav tm="0">
                                          <p:val>
                                            <p:strVal val="ppt_h"/>
                                          </p:val>
                                        </p:tav>
                                        <p:tav tm="100000">
                                          <p:val>
                                            <p:fltVal val="0"/>
                                          </p:val>
                                        </p:tav>
                                      </p:tavLst>
                                    </p:anim>
                                    <p:animEffect transition="out" filter="fade">
                                      <p:cBhvr>
                                        <p:cTn id="112" dur="500"/>
                                        <p:tgtEl>
                                          <p:spTgt spid="3">
                                            <p:txEl>
                                              <p:pRg st="2" end="2"/>
                                            </p:txEl>
                                          </p:spTgt>
                                        </p:tgtEl>
                                      </p:cBhvr>
                                    </p:animEffect>
                                    <p:set>
                                      <p:cBhvr>
                                        <p:cTn id="113" dur="1" fill="hold">
                                          <p:stCondLst>
                                            <p:cond delay="499"/>
                                          </p:stCondLst>
                                        </p:cTn>
                                        <p:tgtEl>
                                          <p:spTgt spid="3">
                                            <p:txEl>
                                              <p:pRg st="2" end="2"/>
                                            </p:txEl>
                                          </p:spTgt>
                                        </p:tgtEl>
                                        <p:attrNameLst>
                                          <p:attrName>style.visibility</p:attrName>
                                        </p:attrNameLst>
                                      </p:cBhvr>
                                      <p:to>
                                        <p:strVal val="hidden"/>
                                      </p:to>
                                    </p:set>
                                  </p:childTnLst>
                                </p:cTn>
                              </p:par>
                              <p:par>
                                <p:cTn id="114" presetID="53" presetClass="exit" presetSubtype="32" fill="hold" grpId="1" nodeType="withEffect">
                                  <p:stCondLst>
                                    <p:cond delay="0"/>
                                  </p:stCondLst>
                                  <p:childTnLst>
                                    <p:anim calcmode="lin" valueType="num">
                                      <p:cBhvr>
                                        <p:cTn id="115" dur="500"/>
                                        <p:tgtEl>
                                          <p:spTgt spid="3">
                                            <p:txEl>
                                              <p:pRg st="4" end="4"/>
                                            </p:txEl>
                                          </p:spTgt>
                                        </p:tgtEl>
                                        <p:attrNameLst>
                                          <p:attrName>ppt_w</p:attrName>
                                        </p:attrNameLst>
                                      </p:cBhvr>
                                      <p:tavLst>
                                        <p:tav tm="0">
                                          <p:val>
                                            <p:strVal val="ppt_w"/>
                                          </p:val>
                                        </p:tav>
                                        <p:tav tm="100000">
                                          <p:val>
                                            <p:fltVal val="0"/>
                                          </p:val>
                                        </p:tav>
                                      </p:tavLst>
                                    </p:anim>
                                    <p:anim calcmode="lin" valueType="num">
                                      <p:cBhvr>
                                        <p:cTn id="116" dur="500"/>
                                        <p:tgtEl>
                                          <p:spTgt spid="3">
                                            <p:txEl>
                                              <p:pRg st="4" end="4"/>
                                            </p:txEl>
                                          </p:spTgt>
                                        </p:tgtEl>
                                        <p:attrNameLst>
                                          <p:attrName>ppt_h</p:attrName>
                                        </p:attrNameLst>
                                      </p:cBhvr>
                                      <p:tavLst>
                                        <p:tav tm="0">
                                          <p:val>
                                            <p:strVal val="ppt_h"/>
                                          </p:val>
                                        </p:tav>
                                        <p:tav tm="100000">
                                          <p:val>
                                            <p:fltVal val="0"/>
                                          </p:val>
                                        </p:tav>
                                      </p:tavLst>
                                    </p:anim>
                                    <p:animEffect transition="out" filter="fade">
                                      <p:cBhvr>
                                        <p:cTn id="117" dur="500"/>
                                        <p:tgtEl>
                                          <p:spTgt spid="3">
                                            <p:txEl>
                                              <p:pRg st="4" end="4"/>
                                            </p:txEl>
                                          </p:spTgt>
                                        </p:tgtEl>
                                      </p:cBhvr>
                                    </p:animEffect>
                                    <p:set>
                                      <p:cBhvr>
                                        <p:cTn id="118" dur="1" fill="hold">
                                          <p:stCondLst>
                                            <p:cond delay="499"/>
                                          </p:stCondLst>
                                        </p:cTn>
                                        <p:tgtEl>
                                          <p:spTgt spid="3">
                                            <p:txEl>
                                              <p:pRg st="4" end="4"/>
                                            </p:txEl>
                                          </p:spTgt>
                                        </p:tgtEl>
                                        <p:attrNameLst>
                                          <p:attrName>style.visibility</p:attrName>
                                        </p:attrNameLst>
                                      </p:cBhvr>
                                      <p:to>
                                        <p:strVal val="hidden"/>
                                      </p:to>
                                    </p:set>
                                  </p:childTnLst>
                                </p:cTn>
                              </p:par>
                              <p:par>
                                <p:cTn id="119" presetID="53" presetClass="exit" presetSubtype="32" fill="hold" grpId="1" nodeType="withEffect">
                                  <p:stCondLst>
                                    <p:cond delay="0"/>
                                  </p:stCondLst>
                                  <p:childTnLst>
                                    <p:anim calcmode="lin" valueType="num">
                                      <p:cBhvr>
                                        <p:cTn id="120" dur="500"/>
                                        <p:tgtEl>
                                          <p:spTgt spid="3">
                                            <p:txEl>
                                              <p:pRg st="5" end="5"/>
                                            </p:txEl>
                                          </p:spTgt>
                                        </p:tgtEl>
                                        <p:attrNameLst>
                                          <p:attrName>ppt_w</p:attrName>
                                        </p:attrNameLst>
                                      </p:cBhvr>
                                      <p:tavLst>
                                        <p:tav tm="0">
                                          <p:val>
                                            <p:strVal val="ppt_w"/>
                                          </p:val>
                                        </p:tav>
                                        <p:tav tm="100000">
                                          <p:val>
                                            <p:fltVal val="0"/>
                                          </p:val>
                                        </p:tav>
                                      </p:tavLst>
                                    </p:anim>
                                    <p:anim calcmode="lin" valueType="num">
                                      <p:cBhvr>
                                        <p:cTn id="121" dur="500"/>
                                        <p:tgtEl>
                                          <p:spTgt spid="3">
                                            <p:txEl>
                                              <p:pRg st="5" end="5"/>
                                            </p:txEl>
                                          </p:spTgt>
                                        </p:tgtEl>
                                        <p:attrNameLst>
                                          <p:attrName>ppt_h</p:attrName>
                                        </p:attrNameLst>
                                      </p:cBhvr>
                                      <p:tavLst>
                                        <p:tav tm="0">
                                          <p:val>
                                            <p:strVal val="ppt_h"/>
                                          </p:val>
                                        </p:tav>
                                        <p:tav tm="100000">
                                          <p:val>
                                            <p:fltVal val="0"/>
                                          </p:val>
                                        </p:tav>
                                      </p:tavLst>
                                    </p:anim>
                                    <p:animEffect transition="out" filter="fade">
                                      <p:cBhvr>
                                        <p:cTn id="122" dur="500"/>
                                        <p:tgtEl>
                                          <p:spTgt spid="3">
                                            <p:txEl>
                                              <p:pRg st="5" end="5"/>
                                            </p:txEl>
                                          </p:spTgt>
                                        </p:tgtEl>
                                      </p:cBhvr>
                                    </p:animEffect>
                                    <p:set>
                                      <p:cBhvr>
                                        <p:cTn id="123" dur="1" fill="hold">
                                          <p:stCondLst>
                                            <p:cond delay="499"/>
                                          </p:stCondLst>
                                        </p:cTn>
                                        <p:tgtEl>
                                          <p:spTgt spid="3">
                                            <p:txEl>
                                              <p:pRg st="5" end="5"/>
                                            </p:txEl>
                                          </p:spTgt>
                                        </p:tgtEl>
                                        <p:attrNameLst>
                                          <p:attrName>style.visibility</p:attrName>
                                        </p:attrNameLst>
                                      </p:cBhvr>
                                      <p:to>
                                        <p:strVal val="hidden"/>
                                      </p:to>
                                    </p:set>
                                  </p:childTnLst>
                                </p:cTn>
                              </p:par>
                              <p:par>
                                <p:cTn id="124" presetID="53" presetClass="exit" presetSubtype="32" fill="hold" grpId="1" nodeType="withEffect">
                                  <p:stCondLst>
                                    <p:cond delay="0"/>
                                  </p:stCondLst>
                                  <p:childTnLst>
                                    <p:anim calcmode="lin" valueType="num">
                                      <p:cBhvr>
                                        <p:cTn id="125" dur="500"/>
                                        <p:tgtEl>
                                          <p:spTgt spid="3">
                                            <p:txEl>
                                              <p:pRg st="6" end="6"/>
                                            </p:txEl>
                                          </p:spTgt>
                                        </p:tgtEl>
                                        <p:attrNameLst>
                                          <p:attrName>ppt_w</p:attrName>
                                        </p:attrNameLst>
                                      </p:cBhvr>
                                      <p:tavLst>
                                        <p:tav tm="0">
                                          <p:val>
                                            <p:strVal val="ppt_w"/>
                                          </p:val>
                                        </p:tav>
                                        <p:tav tm="100000">
                                          <p:val>
                                            <p:fltVal val="0"/>
                                          </p:val>
                                        </p:tav>
                                      </p:tavLst>
                                    </p:anim>
                                    <p:anim calcmode="lin" valueType="num">
                                      <p:cBhvr>
                                        <p:cTn id="126" dur="500"/>
                                        <p:tgtEl>
                                          <p:spTgt spid="3">
                                            <p:txEl>
                                              <p:pRg st="6" end="6"/>
                                            </p:txEl>
                                          </p:spTgt>
                                        </p:tgtEl>
                                        <p:attrNameLst>
                                          <p:attrName>ppt_h</p:attrName>
                                        </p:attrNameLst>
                                      </p:cBhvr>
                                      <p:tavLst>
                                        <p:tav tm="0">
                                          <p:val>
                                            <p:strVal val="ppt_h"/>
                                          </p:val>
                                        </p:tav>
                                        <p:tav tm="100000">
                                          <p:val>
                                            <p:fltVal val="0"/>
                                          </p:val>
                                        </p:tav>
                                      </p:tavLst>
                                    </p:anim>
                                    <p:animEffect transition="out" filter="fade">
                                      <p:cBhvr>
                                        <p:cTn id="127" dur="500"/>
                                        <p:tgtEl>
                                          <p:spTgt spid="3">
                                            <p:txEl>
                                              <p:pRg st="6" end="6"/>
                                            </p:txEl>
                                          </p:spTgt>
                                        </p:tgtEl>
                                      </p:cBhvr>
                                    </p:animEffect>
                                    <p:set>
                                      <p:cBhvr>
                                        <p:cTn id="128" dur="1" fill="hold">
                                          <p:stCondLst>
                                            <p:cond delay="499"/>
                                          </p:stCondLst>
                                        </p:cTn>
                                        <p:tgtEl>
                                          <p:spTgt spid="3">
                                            <p:txEl>
                                              <p:pRg st="6" end="6"/>
                                            </p:txEl>
                                          </p:spTgt>
                                        </p:tgtEl>
                                        <p:attrNameLst>
                                          <p:attrName>style.visibility</p:attrName>
                                        </p:attrNameLst>
                                      </p:cBhvr>
                                      <p:to>
                                        <p:strVal val="hidden"/>
                                      </p:to>
                                    </p:set>
                                  </p:childTnLst>
                                </p:cTn>
                              </p:par>
                              <p:par>
                                <p:cTn id="129" presetID="53" presetClass="exit" presetSubtype="32" fill="hold" grpId="1" nodeType="withEffect">
                                  <p:stCondLst>
                                    <p:cond delay="0"/>
                                  </p:stCondLst>
                                  <p:childTnLst>
                                    <p:anim calcmode="lin" valueType="num">
                                      <p:cBhvr>
                                        <p:cTn id="130" dur="500"/>
                                        <p:tgtEl>
                                          <p:spTgt spid="3">
                                            <p:txEl>
                                              <p:pRg st="7" end="7"/>
                                            </p:txEl>
                                          </p:spTgt>
                                        </p:tgtEl>
                                        <p:attrNameLst>
                                          <p:attrName>ppt_w</p:attrName>
                                        </p:attrNameLst>
                                      </p:cBhvr>
                                      <p:tavLst>
                                        <p:tav tm="0">
                                          <p:val>
                                            <p:strVal val="ppt_w"/>
                                          </p:val>
                                        </p:tav>
                                        <p:tav tm="100000">
                                          <p:val>
                                            <p:fltVal val="0"/>
                                          </p:val>
                                        </p:tav>
                                      </p:tavLst>
                                    </p:anim>
                                    <p:anim calcmode="lin" valueType="num">
                                      <p:cBhvr>
                                        <p:cTn id="131" dur="500"/>
                                        <p:tgtEl>
                                          <p:spTgt spid="3">
                                            <p:txEl>
                                              <p:pRg st="7" end="7"/>
                                            </p:txEl>
                                          </p:spTgt>
                                        </p:tgtEl>
                                        <p:attrNameLst>
                                          <p:attrName>ppt_h</p:attrName>
                                        </p:attrNameLst>
                                      </p:cBhvr>
                                      <p:tavLst>
                                        <p:tav tm="0">
                                          <p:val>
                                            <p:strVal val="ppt_h"/>
                                          </p:val>
                                        </p:tav>
                                        <p:tav tm="100000">
                                          <p:val>
                                            <p:fltVal val="0"/>
                                          </p:val>
                                        </p:tav>
                                      </p:tavLst>
                                    </p:anim>
                                    <p:animEffect transition="out" filter="fade">
                                      <p:cBhvr>
                                        <p:cTn id="132" dur="500"/>
                                        <p:tgtEl>
                                          <p:spTgt spid="3">
                                            <p:txEl>
                                              <p:pRg st="7" end="7"/>
                                            </p:txEl>
                                          </p:spTgt>
                                        </p:tgtEl>
                                      </p:cBhvr>
                                    </p:animEffect>
                                    <p:set>
                                      <p:cBhvr>
                                        <p:cTn id="133" dur="1" fill="hold">
                                          <p:stCondLst>
                                            <p:cond delay="499"/>
                                          </p:stCondLst>
                                        </p:cTn>
                                        <p:tgtEl>
                                          <p:spTgt spid="3">
                                            <p:txEl>
                                              <p:pRg st="7" end="7"/>
                                            </p:txEl>
                                          </p:spTgt>
                                        </p:tgtEl>
                                        <p:attrNameLst>
                                          <p:attrName>style.visibility</p:attrName>
                                        </p:attrNameLst>
                                      </p:cBhvr>
                                      <p:to>
                                        <p:strVal val="hidden"/>
                                      </p:to>
                                    </p:set>
                                  </p:childTnLst>
                                </p:cTn>
                              </p:par>
                              <p:par>
                                <p:cTn id="134" presetID="53" presetClass="exit" presetSubtype="32" fill="hold" grpId="1" nodeType="withEffect">
                                  <p:stCondLst>
                                    <p:cond delay="0"/>
                                  </p:stCondLst>
                                  <p:childTnLst>
                                    <p:anim calcmode="lin" valueType="num">
                                      <p:cBhvr>
                                        <p:cTn id="135" dur="500"/>
                                        <p:tgtEl>
                                          <p:spTgt spid="3">
                                            <p:txEl>
                                              <p:pRg st="8" end="8"/>
                                            </p:txEl>
                                          </p:spTgt>
                                        </p:tgtEl>
                                        <p:attrNameLst>
                                          <p:attrName>ppt_w</p:attrName>
                                        </p:attrNameLst>
                                      </p:cBhvr>
                                      <p:tavLst>
                                        <p:tav tm="0">
                                          <p:val>
                                            <p:strVal val="ppt_w"/>
                                          </p:val>
                                        </p:tav>
                                        <p:tav tm="100000">
                                          <p:val>
                                            <p:fltVal val="0"/>
                                          </p:val>
                                        </p:tav>
                                      </p:tavLst>
                                    </p:anim>
                                    <p:anim calcmode="lin" valueType="num">
                                      <p:cBhvr>
                                        <p:cTn id="136" dur="500"/>
                                        <p:tgtEl>
                                          <p:spTgt spid="3">
                                            <p:txEl>
                                              <p:pRg st="8" end="8"/>
                                            </p:txEl>
                                          </p:spTgt>
                                        </p:tgtEl>
                                        <p:attrNameLst>
                                          <p:attrName>ppt_h</p:attrName>
                                        </p:attrNameLst>
                                      </p:cBhvr>
                                      <p:tavLst>
                                        <p:tav tm="0">
                                          <p:val>
                                            <p:strVal val="ppt_h"/>
                                          </p:val>
                                        </p:tav>
                                        <p:tav tm="100000">
                                          <p:val>
                                            <p:fltVal val="0"/>
                                          </p:val>
                                        </p:tav>
                                      </p:tavLst>
                                    </p:anim>
                                    <p:animEffect transition="out" filter="fade">
                                      <p:cBhvr>
                                        <p:cTn id="137" dur="500"/>
                                        <p:tgtEl>
                                          <p:spTgt spid="3">
                                            <p:txEl>
                                              <p:pRg st="8" end="8"/>
                                            </p:txEl>
                                          </p:spTgt>
                                        </p:tgtEl>
                                      </p:cBhvr>
                                    </p:animEffect>
                                    <p:set>
                                      <p:cBhvr>
                                        <p:cTn id="138" dur="1" fill="hold">
                                          <p:stCondLst>
                                            <p:cond delay="499"/>
                                          </p:stCondLst>
                                        </p:cTn>
                                        <p:tgtEl>
                                          <p:spTgt spid="3">
                                            <p:txEl>
                                              <p:pRg st="8" end="8"/>
                                            </p:txEl>
                                          </p:spTgt>
                                        </p:tgtEl>
                                        <p:attrNameLst>
                                          <p:attrName>style.visibility</p:attrName>
                                        </p:attrNameLst>
                                      </p:cBhvr>
                                      <p:to>
                                        <p:strVal val="hidden"/>
                                      </p:to>
                                    </p:set>
                                  </p:childTnLst>
                                </p:cTn>
                              </p:par>
                              <p:par>
                                <p:cTn id="139" presetID="53" presetClass="entr" presetSubtype="16" fill="hold" nodeType="withEffect">
                                  <p:stCondLst>
                                    <p:cond delay="0"/>
                                  </p:stCondLst>
                                  <p:childTnLst>
                                    <p:set>
                                      <p:cBhvr>
                                        <p:cTn id="140" dur="1" fill="hold">
                                          <p:stCondLst>
                                            <p:cond delay="0"/>
                                          </p:stCondLst>
                                        </p:cTn>
                                        <p:tgtEl>
                                          <p:spTgt spid="48"/>
                                        </p:tgtEl>
                                        <p:attrNameLst>
                                          <p:attrName>style.visibility</p:attrName>
                                        </p:attrNameLst>
                                      </p:cBhvr>
                                      <p:to>
                                        <p:strVal val="visible"/>
                                      </p:to>
                                    </p:set>
                                    <p:anim calcmode="lin" valueType="num">
                                      <p:cBhvr>
                                        <p:cTn id="141" dur="500" fill="hold"/>
                                        <p:tgtEl>
                                          <p:spTgt spid="48"/>
                                        </p:tgtEl>
                                        <p:attrNameLst>
                                          <p:attrName>ppt_w</p:attrName>
                                        </p:attrNameLst>
                                      </p:cBhvr>
                                      <p:tavLst>
                                        <p:tav tm="0">
                                          <p:val>
                                            <p:fltVal val="0"/>
                                          </p:val>
                                        </p:tav>
                                        <p:tav tm="100000">
                                          <p:val>
                                            <p:strVal val="#ppt_w"/>
                                          </p:val>
                                        </p:tav>
                                      </p:tavLst>
                                    </p:anim>
                                    <p:anim calcmode="lin" valueType="num">
                                      <p:cBhvr>
                                        <p:cTn id="142" dur="500" fill="hold"/>
                                        <p:tgtEl>
                                          <p:spTgt spid="48"/>
                                        </p:tgtEl>
                                        <p:attrNameLst>
                                          <p:attrName>ppt_h</p:attrName>
                                        </p:attrNameLst>
                                      </p:cBhvr>
                                      <p:tavLst>
                                        <p:tav tm="0">
                                          <p:val>
                                            <p:fltVal val="0"/>
                                          </p:val>
                                        </p:tav>
                                        <p:tav tm="100000">
                                          <p:val>
                                            <p:strVal val="#ppt_h"/>
                                          </p:val>
                                        </p:tav>
                                      </p:tavLst>
                                    </p:anim>
                                    <p:animEffect transition="in" filter="fade">
                                      <p:cBhvr>
                                        <p:cTn id="143" dur="500"/>
                                        <p:tgtEl>
                                          <p:spTgt spid="48"/>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xit" presetSubtype="32" fill="hold" nodeType="clickEffect">
                                  <p:stCondLst>
                                    <p:cond delay="0"/>
                                  </p:stCondLst>
                                  <p:childTnLst>
                                    <p:anim calcmode="lin" valueType="num">
                                      <p:cBhvr>
                                        <p:cTn id="147" dur="500"/>
                                        <p:tgtEl>
                                          <p:spTgt spid="48"/>
                                        </p:tgtEl>
                                        <p:attrNameLst>
                                          <p:attrName>ppt_w</p:attrName>
                                        </p:attrNameLst>
                                      </p:cBhvr>
                                      <p:tavLst>
                                        <p:tav tm="0">
                                          <p:val>
                                            <p:strVal val="ppt_w"/>
                                          </p:val>
                                        </p:tav>
                                        <p:tav tm="100000">
                                          <p:val>
                                            <p:fltVal val="0"/>
                                          </p:val>
                                        </p:tav>
                                      </p:tavLst>
                                    </p:anim>
                                    <p:anim calcmode="lin" valueType="num">
                                      <p:cBhvr>
                                        <p:cTn id="148" dur="500"/>
                                        <p:tgtEl>
                                          <p:spTgt spid="48"/>
                                        </p:tgtEl>
                                        <p:attrNameLst>
                                          <p:attrName>ppt_h</p:attrName>
                                        </p:attrNameLst>
                                      </p:cBhvr>
                                      <p:tavLst>
                                        <p:tav tm="0">
                                          <p:val>
                                            <p:strVal val="ppt_h"/>
                                          </p:val>
                                        </p:tav>
                                        <p:tav tm="100000">
                                          <p:val>
                                            <p:fltVal val="0"/>
                                          </p:val>
                                        </p:tav>
                                      </p:tavLst>
                                    </p:anim>
                                    <p:animEffect transition="out" filter="fade">
                                      <p:cBhvr>
                                        <p:cTn id="149" dur="500"/>
                                        <p:tgtEl>
                                          <p:spTgt spid="48"/>
                                        </p:tgtEl>
                                      </p:cBhvr>
                                    </p:animEffect>
                                    <p:set>
                                      <p:cBhvr>
                                        <p:cTn id="150" dur="1" fill="hold">
                                          <p:stCondLst>
                                            <p:cond delay="499"/>
                                          </p:stCondLst>
                                        </p:cTn>
                                        <p:tgtEl>
                                          <p:spTgt spid="48"/>
                                        </p:tgtEl>
                                        <p:attrNameLst>
                                          <p:attrName>style.visibility</p:attrName>
                                        </p:attrNameLst>
                                      </p:cBhvr>
                                      <p:to>
                                        <p:strVal val="hidden"/>
                                      </p:to>
                                    </p:set>
                                  </p:childTnLst>
                                </p:cTn>
                              </p:par>
                              <p:par>
                                <p:cTn id="151" presetID="53" presetClass="entr" presetSubtype="16" fill="hold" nodeType="withEffect">
                                  <p:stCondLst>
                                    <p:cond delay="0"/>
                                  </p:stCondLst>
                                  <p:childTnLst>
                                    <p:set>
                                      <p:cBhvr>
                                        <p:cTn id="152" dur="1" fill="hold">
                                          <p:stCondLst>
                                            <p:cond delay="0"/>
                                          </p:stCondLst>
                                        </p:cTn>
                                        <p:tgtEl>
                                          <p:spTgt spid="58"/>
                                        </p:tgtEl>
                                        <p:attrNameLst>
                                          <p:attrName>style.visibility</p:attrName>
                                        </p:attrNameLst>
                                      </p:cBhvr>
                                      <p:to>
                                        <p:strVal val="visible"/>
                                      </p:to>
                                    </p:set>
                                    <p:anim calcmode="lin" valueType="num">
                                      <p:cBhvr>
                                        <p:cTn id="153" dur="500" fill="hold"/>
                                        <p:tgtEl>
                                          <p:spTgt spid="58"/>
                                        </p:tgtEl>
                                        <p:attrNameLst>
                                          <p:attrName>ppt_w</p:attrName>
                                        </p:attrNameLst>
                                      </p:cBhvr>
                                      <p:tavLst>
                                        <p:tav tm="0">
                                          <p:val>
                                            <p:fltVal val="0"/>
                                          </p:val>
                                        </p:tav>
                                        <p:tav tm="100000">
                                          <p:val>
                                            <p:strVal val="#ppt_w"/>
                                          </p:val>
                                        </p:tav>
                                      </p:tavLst>
                                    </p:anim>
                                    <p:anim calcmode="lin" valueType="num">
                                      <p:cBhvr>
                                        <p:cTn id="154" dur="500" fill="hold"/>
                                        <p:tgtEl>
                                          <p:spTgt spid="58"/>
                                        </p:tgtEl>
                                        <p:attrNameLst>
                                          <p:attrName>ppt_h</p:attrName>
                                        </p:attrNameLst>
                                      </p:cBhvr>
                                      <p:tavLst>
                                        <p:tav tm="0">
                                          <p:val>
                                            <p:fltVal val="0"/>
                                          </p:val>
                                        </p:tav>
                                        <p:tav tm="100000">
                                          <p:val>
                                            <p:strVal val="#ppt_h"/>
                                          </p:val>
                                        </p:tav>
                                      </p:tavLst>
                                    </p:anim>
                                    <p:animEffect transition="in" filter="fade">
                                      <p:cBhvr>
                                        <p:cTn id="155" dur="500"/>
                                        <p:tgtEl>
                                          <p:spTgt spid="58"/>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xit" presetSubtype="32" fill="hold" nodeType="clickEffect">
                                  <p:stCondLst>
                                    <p:cond delay="0"/>
                                  </p:stCondLst>
                                  <p:childTnLst>
                                    <p:anim calcmode="lin" valueType="num">
                                      <p:cBhvr>
                                        <p:cTn id="159" dur="500"/>
                                        <p:tgtEl>
                                          <p:spTgt spid="58"/>
                                        </p:tgtEl>
                                        <p:attrNameLst>
                                          <p:attrName>ppt_w</p:attrName>
                                        </p:attrNameLst>
                                      </p:cBhvr>
                                      <p:tavLst>
                                        <p:tav tm="0">
                                          <p:val>
                                            <p:strVal val="ppt_w"/>
                                          </p:val>
                                        </p:tav>
                                        <p:tav tm="100000">
                                          <p:val>
                                            <p:fltVal val="0"/>
                                          </p:val>
                                        </p:tav>
                                      </p:tavLst>
                                    </p:anim>
                                    <p:anim calcmode="lin" valueType="num">
                                      <p:cBhvr>
                                        <p:cTn id="160" dur="500"/>
                                        <p:tgtEl>
                                          <p:spTgt spid="58"/>
                                        </p:tgtEl>
                                        <p:attrNameLst>
                                          <p:attrName>ppt_h</p:attrName>
                                        </p:attrNameLst>
                                      </p:cBhvr>
                                      <p:tavLst>
                                        <p:tav tm="0">
                                          <p:val>
                                            <p:strVal val="ppt_h"/>
                                          </p:val>
                                        </p:tav>
                                        <p:tav tm="100000">
                                          <p:val>
                                            <p:fltVal val="0"/>
                                          </p:val>
                                        </p:tav>
                                      </p:tavLst>
                                    </p:anim>
                                    <p:animEffect transition="out" filter="fade">
                                      <p:cBhvr>
                                        <p:cTn id="161" dur="500"/>
                                        <p:tgtEl>
                                          <p:spTgt spid="58"/>
                                        </p:tgtEl>
                                      </p:cBhvr>
                                    </p:animEffect>
                                    <p:set>
                                      <p:cBhvr>
                                        <p:cTn id="162" dur="1" fill="hold">
                                          <p:stCondLst>
                                            <p:cond delay="499"/>
                                          </p:stCondLst>
                                        </p:cTn>
                                        <p:tgtEl>
                                          <p:spTgt spid="58"/>
                                        </p:tgtEl>
                                        <p:attrNameLst>
                                          <p:attrName>style.visibility</p:attrName>
                                        </p:attrNameLst>
                                      </p:cBhvr>
                                      <p:to>
                                        <p:strVal val="hidden"/>
                                      </p:to>
                                    </p:set>
                                  </p:childTnLst>
                                </p:cTn>
                              </p:par>
                              <p:par>
                                <p:cTn id="163" presetID="53" presetClass="entr" presetSubtype="16" fill="hold" nodeType="withEffect">
                                  <p:stCondLst>
                                    <p:cond delay="0"/>
                                  </p:stCondLst>
                                  <p:childTnLst>
                                    <p:set>
                                      <p:cBhvr>
                                        <p:cTn id="164" dur="1" fill="hold">
                                          <p:stCondLst>
                                            <p:cond delay="0"/>
                                          </p:stCondLst>
                                        </p:cTn>
                                        <p:tgtEl>
                                          <p:spTgt spid="53"/>
                                        </p:tgtEl>
                                        <p:attrNameLst>
                                          <p:attrName>style.visibility</p:attrName>
                                        </p:attrNameLst>
                                      </p:cBhvr>
                                      <p:to>
                                        <p:strVal val="visible"/>
                                      </p:to>
                                    </p:set>
                                    <p:anim calcmode="lin" valueType="num">
                                      <p:cBhvr>
                                        <p:cTn id="165" dur="500" fill="hold"/>
                                        <p:tgtEl>
                                          <p:spTgt spid="53"/>
                                        </p:tgtEl>
                                        <p:attrNameLst>
                                          <p:attrName>ppt_w</p:attrName>
                                        </p:attrNameLst>
                                      </p:cBhvr>
                                      <p:tavLst>
                                        <p:tav tm="0">
                                          <p:val>
                                            <p:fltVal val="0"/>
                                          </p:val>
                                        </p:tav>
                                        <p:tav tm="100000">
                                          <p:val>
                                            <p:strVal val="#ppt_w"/>
                                          </p:val>
                                        </p:tav>
                                      </p:tavLst>
                                    </p:anim>
                                    <p:anim calcmode="lin" valueType="num">
                                      <p:cBhvr>
                                        <p:cTn id="166" dur="500" fill="hold"/>
                                        <p:tgtEl>
                                          <p:spTgt spid="53"/>
                                        </p:tgtEl>
                                        <p:attrNameLst>
                                          <p:attrName>ppt_h</p:attrName>
                                        </p:attrNameLst>
                                      </p:cBhvr>
                                      <p:tavLst>
                                        <p:tav tm="0">
                                          <p:val>
                                            <p:fltVal val="0"/>
                                          </p:val>
                                        </p:tav>
                                        <p:tav tm="100000">
                                          <p:val>
                                            <p:strVal val="#ppt_h"/>
                                          </p:val>
                                        </p:tav>
                                      </p:tavLst>
                                    </p:anim>
                                    <p:animEffect transition="in" filter="fade">
                                      <p:cBhvr>
                                        <p:cTn id="167" dur="500"/>
                                        <p:tgtEl>
                                          <p:spTgt spid="53"/>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xit" presetSubtype="32" fill="hold" nodeType="clickEffect">
                                  <p:stCondLst>
                                    <p:cond delay="0"/>
                                  </p:stCondLst>
                                  <p:childTnLst>
                                    <p:anim calcmode="lin" valueType="num">
                                      <p:cBhvr>
                                        <p:cTn id="171" dur="500"/>
                                        <p:tgtEl>
                                          <p:spTgt spid="53"/>
                                        </p:tgtEl>
                                        <p:attrNameLst>
                                          <p:attrName>ppt_w</p:attrName>
                                        </p:attrNameLst>
                                      </p:cBhvr>
                                      <p:tavLst>
                                        <p:tav tm="0">
                                          <p:val>
                                            <p:strVal val="ppt_w"/>
                                          </p:val>
                                        </p:tav>
                                        <p:tav tm="100000">
                                          <p:val>
                                            <p:fltVal val="0"/>
                                          </p:val>
                                        </p:tav>
                                      </p:tavLst>
                                    </p:anim>
                                    <p:anim calcmode="lin" valueType="num">
                                      <p:cBhvr>
                                        <p:cTn id="172" dur="500"/>
                                        <p:tgtEl>
                                          <p:spTgt spid="53"/>
                                        </p:tgtEl>
                                        <p:attrNameLst>
                                          <p:attrName>ppt_h</p:attrName>
                                        </p:attrNameLst>
                                      </p:cBhvr>
                                      <p:tavLst>
                                        <p:tav tm="0">
                                          <p:val>
                                            <p:strVal val="ppt_h"/>
                                          </p:val>
                                        </p:tav>
                                        <p:tav tm="100000">
                                          <p:val>
                                            <p:fltVal val="0"/>
                                          </p:val>
                                        </p:tav>
                                      </p:tavLst>
                                    </p:anim>
                                    <p:animEffect transition="out" filter="fade">
                                      <p:cBhvr>
                                        <p:cTn id="173" dur="500"/>
                                        <p:tgtEl>
                                          <p:spTgt spid="53"/>
                                        </p:tgtEl>
                                      </p:cBhvr>
                                    </p:animEffect>
                                    <p:set>
                                      <p:cBhvr>
                                        <p:cTn id="174" dur="1" fill="hold">
                                          <p:stCondLst>
                                            <p:cond delay="499"/>
                                          </p:stCondLst>
                                        </p:cTn>
                                        <p:tgtEl>
                                          <p:spTgt spid="53"/>
                                        </p:tgtEl>
                                        <p:attrNameLst>
                                          <p:attrName>style.visibility</p:attrName>
                                        </p:attrNameLst>
                                      </p:cBhvr>
                                      <p:to>
                                        <p:strVal val="hidden"/>
                                      </p:to>
                                    </p:set>
                                  </p:childTnLst>
                                </p:cTn>
                              </p:par>
                              <p:par>
                                <p:cTn id="175" presetID="53" presetClass="entr" presetSubtype="16" fill="hold" nodeType="withEffect">
                                  <p:stCondLst>
                                    <p:cond delay="0"/>
                                  </p:stCondLst>
                                  <p:childTnLst>
                                    <p:set>
                                      <p:cBhvr>
                                        <p:cTn id="176" dur="1" fill="hold">
                                          <p:stCondLst>
                                            <p:cond delay="0"/>
                                          </p:stCondLst>
                                        </p:cTn>
                                        <p:tgtEl>
                                          <p:spTgt spid="49"/>
                                        </p:tgtEl>
                                        <p:attrNameLst>
                                          <p:attrName>style.visibility</p:attrName>
                                        </p:attrNameLst>
                                      </p:cBhvr>
                                      <p:to>
                                        <p:strVal val="visible"/>
                                      </p:to>
                                    </p:set>
                                    <p:anim calcmode="lin" valueType="num">
                                      <p:cBhvr>
                                        <p:cTn id="177" dur="500" fill="hold"/>
                                        <p:tgtEl>
                                          <p:spTgt spid="49"/>
                                        </p:tgtEl>
                                        <p:attrNameLst>
                                          <p:attrName>ppt_w</p:attrName>
                                        </p:attrNameLst>
                                      </p:cBhvr>
                                      <p:tavLst>
                                        <p:tav tm="0">
                                          <p:val>
                                            <p:fltVal val="0"/>
                                          </p:val>
                                        </p:tav>
                                        <p:tav tm="100000">
                                          <p:val>
                                            <p:strVal val="#ppt_w"/>
                                          </p:val>
                                        </p:tav>
                                      </p:tavLst>
                                    </p:anim>
                                    <p:anim calcmode="lin" valueType="num">
                                      <p:cBhvr>
                                        <p:cTn id="178" dur="500" fill="hold"/>
                                        <p:tgtEl>
                                          <p:spTgt spid="49"/>
                                        </p:tgtEl>
                                        <p:attrNameLst>
                                          <p:attrName>ppt_h</p:attrName>
                                        </p:attrNameLst>
                                      </p:cBhvr>
                                      <p:tavLst>
                                        <p:tav tm="0">
                                          <p:val>
                                            <p:fltVal val="0"/>
                                          </p:val>
                                        </p:tav>
                                        <p:tav tm="100000">
                                          <p:val>
                                            <p:strVal val="#ppt_h"/>
                                          </p:val>
                                        </p:tav>
                                      </p:tavLst>
                                    </p:anim>
                                    <p:animEffect transition="in" filter="fade">
                                      <p:cBhvr>
                                        <p:cTn id="179" dur="500"/>
                                        <p:tgtEl>
                                          <p:spTgt spid="49"/>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xit" presetSubtype="32" fill="hold" nodeType="clickEffect">
                                  <p:stCondLst>
                                    <p:cond delay="0"/>
                                  </p:stCondLst>
                                  <p:childTnLst>
                                    <p:anim calcmode="lin" valueType="num">
                                      <p:cBhvr>
                                        <p:cTn id="183" dur="500"/>
                                        <p:tgtEl>
                                          <p:spTgt spid="49"/>
                                        </p:tgtEl>
                                        <p:attrNameLst>
                                          <p:attrName>ppt_w</p:attrName>
                                        </p:attrNameLst>
                                      </p:cBhvr>
                                      <p:tavLst>
                                        <p:tav tm="0">
                                          <p:val>
                                            <p:strVal val="ppt_w"/>
                                          </p:val>
                                        </p:tav>
                                        <p:tav tm="100000">
                                          <p:val>
                                            <p:fltVal val="0"/>
                                          </p:val>
                                        </p:tav>
                                      </p:tavLst>
                                    </p:anim>
                                    <p:anim calcmode="lin" valueType="num">
                                      <p:cBhvr>
                                        <p:cTn id="184" dur="500"/>
                                        <p:tgtEl>
                                          <p:spTgt spid="49"/>
                                        </p:tgtEl>
                                        <p:attrNameLst>
                                          <p:attrName>ppt_h</p:attrName>
                                        </p:attrNameLst>
                                      </p:cBhvr>
                                      <p:tavLst>
                                        <p:tav tm="0">
                                          <p:val>
                                            <p:strVal val="ppt_h"/>
                                          </p:val>
                                        </p:tav>
                                        <p:tav tm="100000">
                                          <p:val>
                                            <p:fltVal val="0"/>
                                          </p:val>
                                        </p:tav>
                                      </p:tavLst>
                                    </p:anim>
                                    <p:animEffect transition="out" filter="fade">
                                      <p:cBhvr>
                                        <p:cTn id="185" dur="500"/>
                                        <p:tgtEl>
                                          <p:spTgt spid="49"/>
                                        </p:tgtEl>
                                      </p:cBhvr>
                                    </p:animEffect>
                                    <p:set>
                                      <p:cBhvr>
                                        <p:cTn id="186" dur="1" fill="hold">
                                          <p:stCondLst>
                                            <p:cond delay="499"/>
                                          </p:stCondLst>
                                        </p:cTn>
                                        <p:tgtEl>
                                          <p:spTgt spid="49"/>
                                        </p:tgtEl>
                                        <p:attrNameLst>
                                          <p:attrName>style.visibility</p:attrName>
                                        </p:attrNameLst>
                                      </p:cBhvr>
                                      <p:to>
                                        <p:strVal val="hidden"/>
                                      </p:to>
                                    </p:set>
                                  </p:childTnLst>
                                </p:cTn>
                              </p:par>
                              <p:par>
                                <p:cTn id="187" presetID="53" presetClass="entr" presetSubtype="16" fill="hold" nodeType="withEffect">
                                  <p:stCondLst>
                                    <p:cond delay="0"/>
                                  </p:stCondLst>
                                  <p:childTnLst>
                                    <p:set>
                                      <p:cBhvr>
                                        <p:cTn id="188" dur="1" fill="hold">
                                          <p:stCondLst>
                                            <p:cond delay="0"/>
                                          </p:stCondLst>
                                        </p:cTn>
                                        <p:tgtEl>
                                          <p:spTgt spid="50"/>
                                        </p:tgtEl>
                                        <p:attrNameLst>
                                          <p:attrName>style.visibility</p:attrName>
                                        </p:attrNameLst>
                                      </p:cBhvr>
                                      <p:to>
                                        <p:strVal val="visible"/>
                                      </p:to>
                                    </p:set>
                                    <p:anim calcmode="lin" valueType="num">
                                      <p:cBhvr>
                                        <p:cTn id="189" dur="500" fill="hold"/>
                                        <p:tgtEl>
                                          <p:spTgt spid="50"/>
                                        </p:tgtEl>
                                        <p:attrNameLst>
                                          <p:attrName>ppt_w</p:attrName>
                                        </p:attrNameLst>
                                      </p:cBhvr>
                                      <p:tavLst>
                                        <p:tav tm="0">
                                          <p:val>
                                            <p:fltVal val="0"/>
                                          </p:val>
                                        </p:tav>
                                        <p:tav tm="100000">
                                          <p:val>
                                            <p:strVal val="#ppt_w"/>
                                          </p:val>
                                        </p:tav>
                                      </p:tavLst>
                                    </p:anim>
                                    <p:anim calcmode="lin" valueType="num">
                                      <p:cBhvr>
                                        <p:cTn id="190" dur="500" fill="hold"/>
                                        <p:tgtEl>
                                          <p:spTgt spid="50"/>
                                        </p:tgtEl>
                                        <p:attrNameLst>
                                          <p:attrName>ppt_h</p:attrName>
                                        </p:attrNameLst>
                                      </p:cBhvr>
                                      <p:tavLst>
                                        <p:tav tm="0">
                                          <p:val>
                                            <p:fltVal val="0"/>
                                          </p:val>
                                        </p:tav>
                                        <p:tav tm="100000">
                                          <p:val>
                                            <p:strVal val="#ppt_h"/>
                                          </p:val>
                                        </p:tav>
                                      </p:tavLst>
                                    </p:anim>
                                    <p:animEffect transition="in" filter="fade">
                                      <p:cBhvr>
                                        <p:cTn id="191" dur="500"/>
                                        <p:tgtEl>
                                          <p:spTgt spid="50"/>
                                        </p:tgtEl>
                                      </p:cBhvr>
                                    </p:animEffect>
                                  </p:childTnLst>
                                </p:cTn>
                              </p:par>
                            </p:childTnLst>
                          </p:cTn>
                        </p:par>
                      </p:childTnLst>
                    </p:cTn>
                  </p:par>
                  <p:par>
                    <p:cTn id="192" fill="hold">
                      <p:stCondLst>
                        <p:cond delay="indefinite"/>
                      </p:stCondLst>
                      <p:childTnLst>
                        <p:par>
                          <p:cTn id="193" fill="hold">
                            <p:stCondLst>
                              <p:cond delay="0"/>
                            </p:stCondLst>
                            <p:childTnLst>
                              <p:par>
                                <p:cTn id="194" presetID="53" presetClass="exit" presetSubtype="32" fill="hold" nodeType="clickEffect">
                                  <p:stCondLst>
                                    <p:cond delay="0"/>
                                  </p:stCondLst>
                                  <p:childTnLst>
                                    <p:anim calcmode="lin" valueType="num">
                                      <p:cBhvr>
                                        <p:cTn id="195" dur="500"/>
                                        <p:tgtEl>
                                          <p:spTgt spid="50"/>
                                        </p:tgtEl>
                                        <p:attrNameLst>
                                          <p:attrName>ppt_w</p:attrName>
                                        </p:attrNameLst>
                                      </p:cBhvr>
                                      <p:tavLst>
                                        <p:tav tm="0">
                                          <p:val>
                                            <p:strVal val="ppt_w"/>
                                          </p:val>
                                        </p:tav>
                                        <p:tav tm="100000">
                                          <p:val>
                                            <p:fltVal val="0"/>
                                          </p:val>
                                        </p:tav>
                                      </p:tavLst>
                                    </p:anim>
                                    <p:anim calcmode="lin" valueType="num">
                                      <p:cBhvr>
                                        <p:cTn id="196" dur="500"/>
                                        <p:tgtEl>
                                          <p:spTgt spid="50"/>
                                        </p:tgtEl>
                                        <p:attrNameLst>
                                          <p:attrName>ppt_h</p:attrName>
                                        </p:attrNameLst>
                                      </p:cBhvr>
                                      <p:tavLst>
                                        <p:tav tm="0">
                                          <p:val>
                                            <p:strVal val="ppt_h"/>
                                          </p:val>
                                        </p:tav>
                                        <p:tav tm="100000">
                                          <p:val>
                                            <p:fltVal val="0"/>
                                          </p:val>
                                        </p:tav>
                                      </p:tavLst>
                                    </p:anim>
                                    <p:animEffect transition="out" filter="fade">
                                      <p:cBhvr>
                                        <p:cTn id="197" dur="500"/>
                                        <p:tgtEl>
                                          <p:spTgt spid="50"/>
                                        </p:tgtEl>
                                      </p:cBhvr>
                                    </p:animEffect>
                                    <p:set>
                                      <p:cBhvr>
                                        <p:cTn id="198" dur="1" fill="hold">
                                          <p:stCondLst>
                                            <p:cond delay="499"/>
                                          </p:stCondLst>
                                        </p:cTn>
                                        <p:tgtEl>
                                          <p:spTgt spid="50"/>
                                        </p:tgtEl>
                                        <p:attrNameLst>
                                          <p:attrName>style.visibility</p:attrName>
                                        </p:attrNameLst>
                                      </p:cBhvr>
                                      <p:to>
                                        <p:strVal val="hidden"/>
                                      </p:to>
                                    </p:set>
                                  </p:childTnLst>
                                </p:cTn>
                              </p:par>
                              <p:par>
                                <p:cTn id="199" presetID="53" presetClass="entr" presetSubtype="16" fill="hold" grpId="4" nodeType="withEffect">
                                  <p:stCondLst>
                                    <p:cond delay="0"/>
                                  </p:stCondLst>
                                  <p:childTnLst>
                                    <p:set>
                                      <p:cBhvr>
                                        <p:cTn id="200" dur="1" fill="hold">
                                          <p:stCondLst>
                                            <p:cond delay="0"/>
                                          </p:stCondLst>
                                        </p:cTn>
                                        <p:tgtEl>
                                          <p:spTgt spid="3">
                                            <p:txEl>
                                              <p:pRg st="0" end="0"/>
                                            </p:txEl>
                                          </p:spTgt>
                                        </p:tgtEl>
                                        <p:attrNameLst>
                                          <p:attrName>style.visibility</p:attrName>
                                        </p:attrNameLst>
                                      </p:cBhvr>
                                      <p:to>
                                        <p:strVal val="visible"/>
                                      </p:to>
                                    </p:set>
                                    <p:anim calcmode="lin" valueType="num">
                                      <p:cBhvr>
                                        <p:cTn id="20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3" dur="500"/>
                                        <p:tgtEl>
                                          <p:spTgt spid="3">
                                            <p:txEl>
                                              <p:pRg st="0" end="0"/>
                                            </p:txEl>
                                          </p:spTgt>
                                        </p:tgtEl>
                                      </p:cBhvr>
                                    </p:animEffect>
                                  </p:childTnLst>
                                </p:cTn>
                              </p:par>
                              <p:par>
                                <p:cTn id="204" presetID="53" presetClass="entr" presetSubtype="16" fill="hold" grpId="4" nodeType="withEffect">
                                  <p:stCondLst>
                                    <p:cond delay="0"/>
                                  </p:stCondLst>
                                  <p:childTnLst>
                                    <p:set>
                                      <p:cBhvr>
                                        <p:cTn id="205" dur="1" fill="hold">
                                          <p:stCondLst>
                                            <p:cond delay="0"/>
                                          </p:stCondLst>
                                        </p:cTn>
                                        <p:tgtEl>
                                          <p:spTgt spid="3">
                                            <p:txEl>
                                              <p:pRg st="1" end="1"/>
                                            </p:txEl>
                                          </p:spTgt>
                                        </p:tgtEl>
                                        <p:attrNameLst>
                                          <p:attrName>style.visibility</p:attrName>
                                        </p:attrNameLst>
                                      </p:cBhvr>
                                      <p:to>
                                        <p:strVal val="visible"/>
                                      </p:to>
                                    </p:set>
                                    <p:anim calcmode="lin" valueType="num">
                                      <p:cBhvr>
                                        <p:cTn id="20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8" dur="500"/>
                                        <p:tgtEl>
                                          <p:spTgt spid="3">
                                            <p:txEl>
                                              <p:pRg st="1" end="1"/>
                                            </p:txEl>
                                          </p:spTgt>
                                        </p:tgtEl>
                                      </p:cBhvr>
                                    </p:animEffect>
                                  </p:childTnLst>
                                </p:cTn>
                              </p:par>
                              <p:par>
                                <p:cTn id="209" presetID="53" presetClass="entr" presetSubtype="16" fill="hold" grpId="4" nodeType="withEffect">
                                  <p:stCondLst>
                                    <p:cond delay="0"/>
                                  </p:stCondLst>
                                  <p:childTnLst>
                                    <p:set>
                                      <p:cBhvr>
                                        <p:cTn id="210" dur="1" fill="hold">
                                          <p:stCondLst>
                                            <p:cond delay="0"/>
                                          </p:stCondLst>
                                        </p:cTn>
                                        <p:tgtEl>
                                          <p:spTgt spid="3">
                                            <p:txEl>
                                              <p:pRg st="2" end="2"/>
                                            </p:txEl>
                                          </p:spTgt>
                                        </p:tgtEl>
                                        <p:attrNameLst>
                                          <p:attrName>style.visibility</p:attrName>
                                        </p:attrNameLst>
                                      </p:cBhvr>
                                      <p:to>
                                        <p:strVal val="visible"/>
                                      </p:to>
                                    </p:set>
                                    <p:anim calcmode="lin" valueType="num">
                                      <p:cBhvr>
                                        <p:cTn id="2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3" dur="500"/>
                                        <p:tgtEl>
                                          <p:spTgt spid="3">
                                            <p:txEl>
                                              <p:pRg st="2" end="2"/>
                                            </p:txEl>
                                          </p:spTgt>
                                        </p:tgtEl>
                                      </p:cBhvr>
                                    </p:animEffect>
                                  </p:childTnLst>
                                </p:cTn>
                              </p:par>
                              <p:par>
                                <p:cTn id="214" presetID="53" presetClass="entr" presetSubtype="16" fill="hold" grpId="4" nodeType="withEffect">
                                  <p:stCondLst>
                                    <p:cond delay="0"/>
                                  </p:stCondLst>
                                  <p:childTnLst>
                                    <p:set>
                                      <p:cBhvr>
                                        <p:cTn id="215" dur="1" fill="hold">
                                          <p:stCondLst>
                                            <p:cond delay="0"/>
                                          </p:stCondLst>
                                        </p:cTn>
                                        <p:tgtEl>
                                          <p:spTgt spid="3">
                                            <p:txEl>
                                              <p:pRg st="4" end="4"/>
                                            </p:txEl>
                                          </p:spTgt>
                                        </p:tgtEl>
                                        <p:attrNameLst>
                                          <p:attrName>style.visibility</p:attrName>
                                        </p:attrNameLst>
                                      </p:cBhvr>
                                      <p:to>
                                        <p:strVal val="visible"/>
                                      </p:to>
                                    </p:set>
                                    <p:anim calcmode="lin" valueType="num">
                                      <p:cBhvr>
                                        <p:cTn id="21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8" dur="500"/>
                                        <p:tgtEl>
                                          <p:spTgt spid="3">
                                            <p:txEl>
                                              <p:pRg st="4" end="4"/>
                                            </p:txEl>
                                          </p:spTgt>
                                        </p:tgtEl>
                                      </p:cBhvr>
                                    </p:animEffect>
                                  </p:childTnLst>
                                </p:cTn>
                              </p:par>
                              <p:par>
                                <p:cTn id="219" presetID="53" presetClass="entr" presetSubtype="16" fill="hold" grpId="4" nodeType="withEffect">
                                  <p:stCondLst>
                                    <p:cond delay="0"/>
                                  </p:stCondLst>
                                  <p:childTnLst>
                                    <p:set>
                                      <p:cBhvr>
                                        <p:cTn id="220" dur="1" fill="hold">
                                          <p:stCondLst>
                                            <p:cond delay="0"/>
                                          </p:stCondLst>
                                        </p:cTn>
                                        <p:tgtEl>
                                          <p:spTgt spid="3">
                                            <p:txEl>
                                              <p:pRg st="5" end="5"/>
                                            </p:txEl>
                                          </p:spTgt>
                                        </p:tgtEl>
                                        <p:attrNameLst>
                                          <p:attrName>style.visibility</p:attrName>
                                        </p:attrNameLst>
                                      </p:cBhvr>
                                      <p:to>
                                        <p:strVal val="visible"/>
                                      </p:to>
                                    </p:set>
                                    <p:anim calcmode="lin" valueType="num">
                                      <p:cBhvr>
                                        <p:cTn id="2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23" dur="500"/>
                                        <p:tgtEl>
                                          <p:spTgt spid="3">
                                            <p:txEl>
                                              <p:pRg st="5" end="5"/>
                                            </p:txEl>
                                          </p:spTgt>
                                        </p:tgtEl>
                                      </p:cBhvr>
                                    </p:animEffect>
                                  </p:childTnLst>
                                </p:cTn>
                              </p:par>
                              <p:par>
                                <p:cTn id="224" presetID="53" presetClass="entr" presetSubtype="16" fill="hold" grpId="4" nodeType="withEffect">
                                  <p:stCondLst>
                                    <p:cond delay="0"/>
                                  </p:stCondLst>
                                  <p:childTnLst>
                                    <p:set>
                                      <p:cBhvr>
                                        <p:cTn id="225" dur="1" fill="hold">
                                          <p:stCondLst>
                                            <p:cond delay="0"/>
                                          </p:stCondLst>
                                        </p:cTn>
                                        <p:tgtEl>
                                          <p:spTgt spid="3">
                                            <p:txEl>
                                              <p:pRg st="6" end="6"/>
                                            </p:txEl>
                                          </p:spTgt>
                                        </p:tgtEl>
                                        <p:attrNameLst>
                                          <p:attrName>style.visibility</p:attrName>
                                        </p:attrNameLst>
                                      </p:cBhvr>
                                      <p:to>
                                        <p:strVal val="visible"/>
                                      </p:to>
                                    </p:set>
                                    <p:anim calcmode="lin" valueType="num">
                                      <p:cBhvr>
                                        <p:cTn id="22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28" dur="500"/>
                                        <p:tgtEl>
                                          <p:spTgt spid="3">
                                            <p:txEl>
                                              <p:pRg st="6" end="6"/>
                                            </p:txEl>
                                          </p:spTgt>
                                        </p:tgtEl>
                                      </p:cBhvr>
                                    </p:animEffect>
                                  </p:childTnLst>
                                </p:cTn>
                              </p:par>
                              <p:par>
                                <p:cTn id="229" presetID="53" presetClass="entr" presetSubtype="16" fill="hold" grpId="4" nodeType="withEffect">
                                  <p:stCondLst>
                                    <p:cond delay="0"/>
                                  </p:stCondLst>
                                  <p:childTnLst>
                                    <p:set>
                                      <p:cBhvr>
                                        <p:cTn id="230" dur="1" fill="hold">
                                          <p:stCondLst>
                                            <p:cond delay="0"/>
                                          </p:stCondLst>
                                        </p:cTn>
                                        <p:tgtEl>
                                          <p:spTgt spid="3">
                                            <p:txEl>
                                              <p:pRg st="7" end="7"/>
                                            </p:txEl>
                                          </p:spTgt>
                                        </p:tgtEl>
                                        <p:attrNameLst>
                                          <p:attrName>style.visibility</p:attrName>
                                        </p:attrNameLst>
                                      </p:cBhvr>
                                      <p:to>
                                        <p:strVal val="visible"/>
                                      </p:to>
                                    </p:set>
                                    <p:anim calcmode="lin" valueType="num">
                                      <p:cBhvr>
                                        <p:cTn id="23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3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33" dur="500"/>
                                        <p:tgtEl>
                                          <p:spTgt spid="3">
                                            <p:txEl>
                                              <p:pRg st="7" end="7"/>
                                            </p:txEl>
                                          </p:spTgt>
                                        </p:tgtEl>
                                      </p:cBhvr>
                                    </p:animEffect>
                                  </p:childTnLst>
                                </p:cTn>
                              </p:par>
                              <p:par>
                                <p:cTn id="234" presetID="53" presetClass="entr" presetSubtype="16" fill="hold" grpId="4" nodeType="withEffect">
                                  <p:stCondLst>
                                    <p:cond delay="0"/>
                                  </p:stCondLst>
                                  <p:childTnLst>
                                    <p:set>
                                      <p:cBhvr>
                                        <p:cTn id="235" dur="1" fill="hold">
                                          <p:stCondLst>
                                            <p:cond delay="0"/>
                                          </p:stCondLst>
                                        </p:cTn>
                                        <p:tgtEl>
                                          <p:spTgt spid="3">
                                            <p:txEl>
                                              <p:pRg st="8" end="8"/>
                                            </p:txEl>
                                          </p:spTgt>
                                        </p:tgtEl>
                                        <p:attrNameLst>
                                          <p:attrName>style.visibility</p:attrName>
                                        </p:attrNameLst>
                                      </p:cBhvr>
                                      <p:to>
                                        <p:strVal val="visible"/>
                                      </p:to>
                                    </p:set>
                                    <p:anim calcmode="lin" valueType="num">
                                      <p:cBhvr>
                                        <p:cTn id="23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3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238" dur="500"/>
                                        <p:tgtEl>
                                          <p:spTgt spid="3">
                                            <p:txEl>
                                              <p:pRg st="8" end="8"/>
                                            </p:txEl>
                                          </p:spTgt>
                                        </p:tgtEl>
                                      </p:cBhvr>
                                    </p:animEffect>
                                  </p:childTnLst>
                                </p:cTn>
                              </p:par>
                            </p:childTnLst>
                          </p:cTn>
                        </p:par>
                      </p:childTnLst>
                    </p:cTn>
                  </p:par>
                  <p:par>
                    <p:cTn id="239" fill="hold">
                      <p:stCondLst>
                        <p:cond delay="indefinite"/>
                      </p:stCondLst>
                      <p:childTnLst>
                        <p:par>
                          <p:cTn id="240" fill="hold">
                            <p:stCondLst>
                              <p:cond delay="0"/>
                            </p:stCondLst>
                            <p:childTnLst>
                              <p:par>
                                <p:cTn id="241" presetID="53" presetClass="exit" presetSubtype="32" fill="hold" grpId="2" nodeType="clickEffect">
                                  <p:stCondLst>
                                    <p:cond delay="0"/>
                                  </p:stCondLst>
                                  <p:childTnLst>
                                    <p:anim calcmode="lin" valueType="num">
                                      <p:cBhvr>
                                        <p:cTn id="242" dur="500"/>
                                        <p:tgtEl>
                                          <p:spTgt spid="3">
                                            <p:txEl>
                                              <p:pRg st="0" end="0"/>
                                            </p:txEl>
                                          </p:spTgt>
                                        </p:tgtEl>
                                        <p:attrNameLst>
                                          <p:attrName>ppt_w</p:attrName>
                                        </p:attrNameLst>
                                      </p:cBhvr>
                                      <p:tavLst>
                                        <p:tav tm="0">
                                          <p:val>
                                            <p:strVal val="ppt_w"/>
                                          </p:val>
                                        </p:tav>
                                        <p:tav tm="100000">
                                          <p:val>
                                            <p:fltVal val="0"/>
                                          </p:val>
                                        </p:tav>
                                      </p:tavLst>
                                    </p:anim>
                                    <p:anim calcmode="lin" valueType="num">
                                      <p:cBhvr>
                                        <p:cTn id="243"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244" dur="500"/>
                                        <p:tgtEl>
                                          <p:spTgt spid="3">
                                            <p:txEl>
                                              <p:pRg st="0" end="0"/>
                                            </p:txEl>
                                          </p:spTgt>
                                        </p:tgtEl>
                                      </p:cBhvr>
                                    </p:animEffect>
                                    <p:set>
                                      <p:cBhvr>
                                        <p:cTn id="245" dur="1" fill="hold">
                                          <p:stCondLst>
                                            <p:cond delay="499"/>
                                          </p:stCondLst>
                                        </p:cTn>
                                        <p:tgtEl>
                                          <p:spTgt spid="3">
                                            <p:txEl>
                                              <p:pRg st="0" end="0"/>
                                            </p:txEl>
                                          </p:spTgt>
                                        </p:tgtEl>
                                        <p:attrNameLst>
                                          <p:attrName>style.visibility</p:attrName>
                                        </p:attrNameLst>
                                      </p:cBhvr>
                                      <p:to>
                                        <p:strVal val="hidden"/>
                                      </p:to>
                                    </p:set>
                                  </p:childTnLst>
                                </p:cTn>
                              </p:par>
                              <p:par>
                                <p:cTn id="246" presetID="53" presetClass="exit" presetSubtype="32" fill="hold" grpId="2" nodeType="withEffect">
                                  <p:stCondLst>
                                    <p:cond delay="0"/>
                                  </p:stCondLst>
                                  <p:childTnLst>
                                    <p:anim calcmode="lin" valueType="num">
                                      <p:cBhvr>
                                        <p:cTn id="247" dur="500"/>
                                        <p:tgtEl>
                                          <p:spTgt spid="3">
                                            <p:txEl>
                                              <p:pRg st="1" end="1"/>
                                            </p:txEl>
                                          </p:spTgt>
                                        </p:tgtEl>
                                        <p:attrNameLst>
                                          <p:attrName>ppt_w</p:attrName>
                                        </p:attrNameLst>
                                      </p:cBhvr>
                                      <p:tavLst>
                                        <p:tav tm="0">
                                          <p:val>
                                            <p:strVal val="ppt_w"/>
                                          </p:val>
                                        </p:tav>
                                        <p:tav tm="100000">
                                          <p:val>
                                            <p:fltVal val="0"/>
                                          </p:val>
                                        </p:tav>
                                      </p:tavLst>
                                    </p:anim>
                                    <p:anim calcmode="lin" valueType="num">
                                      <p:cBhvr>
                                        <p:cTn id="248"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249" dur="500"/>
                                        <p:tgtEl>
                                          <p:spTgt spid="3">
                                            <p:txEl>
                                              <p:pRg st="1" end="1"/>
                                            </p:txEl>
                                          </p:spTgt>
                                        </p:tgtEl>
                                      </p:cBhvr>
                                    </p:animEffect>
                                    <p:set>
                                      <p:cBhvr>
                                        <p:cTn id="250" dur="1" fill="hold">
                                          <p:stCondLst>
                                            <p:cond delay="499"/>
                                          </p:stCondLst>
                                        </p:cTn>
                                        <p:tgtEl>
                                          <p:spTgt spid="3">
                                            <p:txEl>
                                              <p:pRg st="1" end="1"/>
                                            </p:txEl>
                                          </p:spTgt>
                                        </p:tgtEl>
                                        <p:attrNameLst>
                                          <p:attrName>style.visibility</p:attrName>
                                        </p:attrNameLst>
                                      </p:cBhvr>
                                      <p:to>
                                        <p:strVal val="hidden"/>
                                      </p:to>
                                    </p:set>
                                  </p:childTnLst>
                                </p:cTn>
                              </p:par>
                              <p:par>
                                <p:cTn id="251" presetID="53" presetClass="exit" presetSubtype="32" fill="hold" grpId="2" nodeType="withEffect">
                                  <p:stCondLst>
                                    <p:cond delay="0"/>
                                  </p:stCondLst>
                                  <p:childTnLst>
                                    <p:anim calcmode="lin" valueType="num">
                                      <p:cBhvr>
                                        <p:cTn id="252" dur="500"/>
                                        <p:tgtEl>
                                          <p:spTgt spid="3">
                                            <p:txEl>
                                              <p:pRg st="2" end="2"/>
                                            </p:txEl>
                                          </p:spTgt>
                                        </p:tgtEl>
                                        <p:attrNameLst>
                                          <p:attrName>ppt_w</p:attrName>
                                        </p:attrNameLst>
                                      </p:cBhvr>
                                      <p:tavLst>
                                        <p:tav tm="0">
                                          <p:val>
                                            <p:strVal val="ppt_w"/>
                                          </p:val>
                                        </p:tav>
                                        <p:tav tm="100000">
                                          <p:val>
                                            <p:fltVal val="0"/>
                                          </p:val>
                                        </p:tav>
                                      </p:tavLst>
                                    </p:anim>
                                    <p:anim calcmode="lin" valueType="num">
                                      <p:cBhvr>
                                        <p:cTn id="253" dur="500"/>
                                        <p:tgtEl>
                                          <p:spTgt spid="3">
                                            <p:txEl>
                                              <p:pRg st="2" end="2"/>
                                            </p:txEl>
                                          </p:spTgt>
                                        </p:tgtEl>
                                        <p:attrNameLst>
                                          <p:attrName>ppt_h</p:attrName>
                                        </p:attrNameLst>
                                      </p:cBhvr>
                                      <p:tavLst>
                                        <p:tav tm="0">
                                          <p:val>
                                            <p:strVal val="ppt_h"/>
                                          </p:val>
                                        </p:tav>
                                        <p:tav tm="100000">
                                          <p:val>
                                            <p:fltVal val="0"/>
                                          </p:val>
                                        </p:tav>
                                      </p:tavLst>
                                    </p:anim>
                                    <p:animEffect transition="out" filter="fade">
                                      <p:cBhvr>
                                        <p:cTn id="254" dur="500"/>
                                        <p:tgtEl>
                                          <p:spTgt spid="3">
                                            <p:txEl>
                                              <p:pRg st="2" end="2"/>
                                            </p:txEl>
                                          </p:spTgt>
                                        </p:tgtEl>
                                      </p:cBhvr>
                                    </p:animEffect>
                                    <p:set>
                                      <p:cBhvr>
                                        <p:cTn id="255" dur="1" fill="hold">
                                          <p:stCondLst>
                                            <p:cond delay="499"/>
                                          </p:stCondLst>
                                        </p:cTn>
                                        <p:tgtEl>
                                          <p:spTgt spid="3">
                                            <p:txEl>
                                              <p:pRg st="2" end="2"/>
                                            </p:txEl>
                                          </p:spTgt>
                                        </p:tgtEl>
                                        <p:attrNameLst>
                                          <p:attrName>style.visibility</p:attrName>
                                        </p:attrNameLst>
                                      </p:cBhvr>
                                      <p:to>
                                        <p:strVal val="hidden"/>
                                      </p:to>
                                    </p:set>
                                  </p:childTnLst>
                                </p:cTn>
                              </p:par>
                              <p:par>
                                <p:cTn id="256" presetID="53" presetClass="exit" presetSubtype="32" fill="hold" grpId="2" nodeType="withEffect">
                                  <p:stCondLst>
                                    <p:cond delay="0"/>
                                  </p:stCondLst>
                                  <p:childTnLst>
                                    <p:anim calcmode="lin" valueType="num">
                                      <p:cBhvr>
                                        <p:cTn id="257" dur="500"/>
                                        <p:tgtEl>
                                          <p:spTgt spid="3">
                                            <p:txEl>
                                              <p:pRg st="4" end="4"/>
                                            </p:txEl>
                                          </p:spTgt>
                                        </p:tgtEl>
                                        <p:attrNameLst>
                                          <p:attrName>ppt_w</p:attrName>
                                        </p:attrNameLst>
                                      </p:cBhvr>
                                      <p:tavLst>
                                        <p:tav tm="0">
                                          <p:val>
                                            <p:strVal val="ppt_w"/>
                                          </p:val>
                                        </p:tav>
                                        <p:tav tm="100000">
                                          <p:val>
                                            <p:fltVal val="0"/>
                                          </p:val>
                                        </p:tav>
                                      </p:tavLst>
                                    </p:anim>
                                    <p:anim calcmode="lin" valueType="num">
                                      <p:cBhvr>
                                        <p:cTn id="258" dur="500"/>
                                        <p:tgtEl>
                                          <p:spTgt spid="3">
                                            <p:txEl>
                                              <p:pRg st="4" end="4"/>
                                            </p:txEl>
                                          </p:spTgt>
                                        </p:tgtEl>
                                        <p:attrNameLst>
                                          <p:attrName>ppt_h</p:attrName>
                                        </p:attrNameLst>
                                      </p:cBhvr>
                                      <p:tavLst>
                                        <p:tav tm="0">
                                          <p:val>
                                            <p:strVal val="ppt_h"/>
                                          </p:val>
                                        </p:tav>
                                        <p:tav tm="100000">
                                          <p:val>
                                            <p:fltVal val="0"/>
                                          </p:val>
                                        </p:tav>
                                      </p:tavLst>
                                    </p:anim>
                                    <p:animEffect transition="out" filter="fade">
                                      <p:cBhvr>
                                        <p:cTn id="259" dur="500"/>
                                        <p:tgtEl>
                                          <p:spTgt spid="3">
                                            <p:txEl>
                                              <p:pRg st="4" end="4"/>
                                            </p:txEl>
                                          </p:spTgt>
                                        </p:tgtEl>
                                      </p:cBhvr>
                                    </p:animEffect>
                                    <p:set>
                                      <p:cBhvr>
                                        <p:cTn id="260" dur="1" fill="hold">
                                          <p:stCondLst>
                                            <p:cond delay="499"/>
                                          </p:stCondLst>
                                        </p:cTn>
                                        <p:tgtEl>
                                          <p:spTgt spid="3">
                                            <p:txEl>
                                              <p:pRg st="4" end="4"/>
                                            </p:txEl>
                                          </p:spTgt>
                                        </p:tgtEl>
                                        <p:attrNameLst>
                                          <p:attrName>style.visibility</p:attrName>
                                        </p:attrNameLst>
                                      </p:cBhvr>
                                      <p:to>
                                        <p:strVal val="hidden"/>
                                      </p:to>
                                    </p:set>
                                  </p:childTnLst>
                                </p:cTn>
                              </p:par>
                              <p:par>
                                <p:cTn id="261" presetID="53" presetClass="exit" presetSubtype="32" fill="hold" grpId="2" nodeType="withEffect">
                                  <p:stCondLst>
                                    <p:cond delay="0"/>
                                  </p:stCondLst>
                                  <p:childTnLst>
                                    <p:anim calcmode="lin" valueType="num">
                                      <p:cBhvr>
                                        <p:cTn id="262" dur="500"/>
                                        <p:tgtEl>
                                          <p:spTgt spid="3">
                                            <p:txEl>
                                              <p:pRg st="5" end="5"/>
                                            </p:txEl>
                                          </p:spTgt>
                                        </p:tgtEl>
                                        <p:attrNameLst>
                                          <p:attrName>ppt_w</p:attrName>
                                        </p:attrNameLst>
                                      </p:cBhvr>
                                      <p:tavLst>
                                        <p:tav tm="0">
                                          <p:val>
                                            <p:strVal val="ppt_w"/>
                                          </p:val>
                                        </p:tav>
                                        <p:tav tm="100000">
                                          <p:val>
                                            <p:fltVal val="0"/>
                                          </p:val>
                                        </p:tav>
                                      </p:tavLst>
                                    </p:anim>
                                    <p:anim calcmode="lin" valueType="num">
                                      <p:cBhvr>
                                        <p:cTn id="263" dur="500"/>
                                        <p:tgtEl>
                                          <p:spTgt spid="3">
                                            <p:txEl>
                                              <p:pRg st="5" end="5"/>
                                            </p:txEl>
                                          </p:spTgt>
                                        </p:tgtEl>
                                        <p:attrNameLst>
                                          <p:attrName>ppt_h</p:attrName>
                                        </p:attrNameLst>
                                      </p:cBhvr>
                                      <p:tavLst>
                                        <p:tav tm="0">
                                          <p:val>
                                            <p:strVal val="ppt_h"/>
                                          </p:val>
                                        </p:tav>
                                        <p:tav tm="100000">
                                          <p:val>
                                            <p:fltVal val="0"/>
                                          </p:val>
                                        </p:tav>
                                      </p:tavLst>
                                    </p:anim>
                                    <p:animEffect transition="out" filter="fade">
                                      <p:cBhvr>
                                        <p:cTn id="264" dur="500"/>
                                        <p:tgtEl>
                                          <p:spTgt spid="3">
                                            <p:txEl>
                                              <p:pRg st="5" end="5"/>
                                            </p:txEl>
                                          </p:spTgt>
                                        </p:tgtEl>
                                      </p:cBhvr>
                                    </p:animEffect>
                                    <p:set>
                                      <p:cBhvr>
                                        <p:cTn id="265" dur="1" fill="hold">
                                          <p:stCondLst>
                                            <p:cond delay="499"/>
                                          </p:stCondLst>
                                        </p:cTn>
                                        <p:tgtEl>
                                          <p:spTgt spid="3">
                                            <p:txEl>
                                              <p:pRg st="5" end="5"/>
                                            </p:txEl>
                                          </p:spTgt>
                                        </p:tgtEl>
                                        <p:attrNameLst>
                                          <p:attrName>style.visibility</p:attrName>
                                        </p:attrNameLst>
                                      </p:cBhvr>
                                      <p:to>
                                        <p:strVal val="hidden"/>
                                      </p:to>
                                    </p:set>
                                  </p:childTnLst>
                                </p:cTn>
                              </p:par>
                              <p:par>
                                <p:cTn id="266" presetID="53" presetClass="exit" presetSubtype="32" fill="hold" grpId="2" nodeType="withEffect">
                                  <p:stCondLst>
                                    <p:cond delay="0"/>
                                  </p:stCondLst>
                                  <p:childTnLst>
                                    <p:anim calcmode="lin" valueType="num">
                                      <p:cBhvr>
                                        <p:cTn id="267" dur="500"/>
                                        <p:tgtEl>
                                          <p:spTgt spid="3">
                                            <p:txEl>
                                              <p:pRg st="6" end="6"/>
                                            </p:txEl>
                                          </p:spTgt>
                                        </p:tgtEl>
                                        <p:attrNameLst>
                                          <p:attrName>ppt_w</p:attrName>
                                        </p:attrNameLst>
                                      </p:cBhvr>
                                      <p:tavLst>
                                        <p:tav tm="0">
                                          <p:val>
                                            <p:strVal val="ppt_w"/>
                                          </p:val>
                                        </p:tav>
                                        <p:tav tm="100000">
                                          <p:val>
                                            <p:fltVal val="0"/>
                                          </p:val>
                                        </p:tav>
                                      </p:tavLst>
                                    </p:anim>
                                    <p:anim calcmode="lin" valueType="num">
                                      <p:cBhvr>
                                        <p:cTn id="268" dur="500"/>
                                        <p:tgtEl>
                                          <p:spTgt spid="3">
                                            <p:txEl>
                                              <p:pRg st="6" end="6"/>
                                            </p:txEl>
                                          </p:spTgt>
                                        </p:tgtEl>
                                        <p:attrNameLst>
                                          <p:attrName>ppt_h</p:attrName>
                                        </p:attrNameLst>
                                      </p:cBhvr>
                                      <p:tavLst>
                                        <p:tav tm="0">
                                          <p:val>
                                            <p:strVal val="ppt_h"/>
                                          </p:val>
                                        </p:tav>
                                        <p:tav tm="100000">
                                          <p:val>
                                            <p:fltVal val="0"/>
                                          </p:val>
                                        </p:tav>
                                      </p:tavLst>
                                    </p:anim>
                                    <p:animEffect transition="out" filter="fade">
                                      <p:cBhvr>
                                        <p:cTn id="269" dur="500"/>
                                        <p:tgtEl>
                                          <p:spTgt spid="3">
                                            <p:txEl>
                                              <p:pRg st="6" end="6"/>
                                            </p:txEl>
                                          </p:spTgt>
                                        </p:tgtEl>
                                      </p:cBhvr>
                                    </p:animEffect>
                                    <p:set>
                                      <p:cBhvr>
                                        <p:cTn id="270" dur="1" fill="hold">
                                          <p:stCondLst>
                                            <p:cond delay="499"/>
                                          </p:stCondLst>
                                        </p:cTn>
                                        <p:tgtEl>
                                          <p:spTgt spid="3">
                                            <p:txEl>
                                              <p:pRg st="6" end="6"/>
                                            </p:txEl>
                                          </p:spTgt>
                                        </p:tgtEl>
                                        <p:attrNameLst>
                                          <p:attrName>style.visibility</p:attrName>
                                        </p:attrNameLst>
                                      </p:cBhvr>
                                      <p:to>
                                        <p:strVal val="hidden"/>
                                      </p:to>
                                    </p:set>
                                  </p:childTnLst>
                                </p:cTn>
                              </p:par>
                              <p:par>
                                <p:cTn id="271" presetID="53" presetClass="exit" presetSubtype="32" fill="hold" grpId="2" nodeType="withEffect">
                                  <p:stCondLst>
                                    <p:cond delay="0"/>
                                  </p:stCondLst>
                                  <p:childTnLst>
                                    <p:anim calcmode="lin" valueType="num">
                                      <p:cBhvr>
                                        <p:cTn id="272" dur="500"/>
                                        <p:tgtEl>
                                          <p:spTgt spid="3">
                                            <p:txEl>
                                              <p:pRg st="7" end="7"/>
                                            </p:txEl>
                                          </p:spTgt>
                                        </p:tgtEl>
                                        <p:attrNameLst>
                                          <p:attrName>ppt_w</p:attrName>
                                        </p:attrNameLst>
                                      </p:cBhvr>
                                      <p:tavLst>
                                        <p:tav tm="0">
                                          <p:val>
                                            <p:strVal val="ppt_w"/>
                                          </p:val>
                                        </p:tav>
                                        <p:tav tm="100000">
                                          <p:val>
                                            <p:fltVal val="0"/>
                                          </p:val>
                                        </p:tav>
                                      </p:tavLst>
                                    </p:anim>
                                    <p:anim calcmode="lin" valueType="num">
                                      <p:cBhvr>
                                        <p:cTn id="273" dur="500"/>
                                        <p:tgtEl>
                                          <p:spTgt spid="3">
                                            <p:txEl>
                                              <p:pRg st="7" end="7"/>
                                            </p:txEl>
                                          </p:spTgt>
                                        </p:tgtEl>
                                        <p:attrNameLst>
                                          <p:attrName>ppt_h</p:attrName>
                                        </p:attrNameLst>
                                      </p:cBhvr>
                                      <p:tavLst>
                                        <p:tav tm="0">
                                          <p:val>
                                            <p:strVal val="ppt_h"/>
                                          </p:val>
                                        </p:tav>
                                        <p:tav tm="100000">
                                          <p:val>
                                            <p:fltVal val="0"/>
                                          </p:val>
                                        </p:tav>
                                      </p:tavLst>
                                    </p:anim>
                                    <p:animEffect transition="out" filter="fade">
                                      <p:cBhvr>
                                        <p:cTn id="274" dur="500"/>
                                        <p:tgtEl>
                                          <p:spTgt spid="3">
                                            <p:txEl>
                                              <p:pRg st="7" end="7"/>
                                            </p:txEl>
                                          </p:spTgt>
                                        </p:tgtEl>
                                      </p:cBhvr>
                                    </p:animEffect>
                                    <p:set>
                                      <p:cBhvr>
                                        <p:cTn id="275" dur="1" fill="hold">
                                          <p:stCondLst>
                                            <p:cond delay="499"/>
                                          </p:stCondLst>
                                        </p:cTn>
                                        <p:tgtEl>
                                          <p:spTgt spid="3">
                                            <p:txEl>
                                              <p:pRg st="7" end="7"/>
                                            </p:txEl>
                                          </p:spTgt>
                                        </p:tgtEl>
                                        <p:attrNameLst>
                                          <p:attrName>style.visibility</p:attrName>
                                        </p:attrNameLst>
                                      </p:cBhvr>
                                      <p:to>
                                        <p:strVal val="hidden"/>
                                      </p:to>
                                    </p:set>
                                  </p:childTnLst>
                                </p:cTn>
                              </p:par>
                              <p:par>
                                <p:cTn id="276" presetID="53" presetClass="exit" presetSubtype="32" fill="hold" grpId="2" nodeType="withEffect">
                                  <p:stCondLst>
                                    <p:cond delay="0"/>
                                  </p:stCondLst>
                                  <p:childTnLst>
                                    <p:anim calcmode="lin" valueType="num">
                                      <p:cBhvr>
                                        <p:cTn id="277" dur="500"/>
                                        <p:tgtEl>
                                          <p:spTgt spid="3">
                                            <p:txEl>
                                              <p:pRg st="8" end="8"/>
                                            </p:txEl>
                                          </p:spTgt>
                                        </p:tgtEl>
                                        <p:attrNameLst>
                                          <p:attrName>ppt_w</p:attrName>
                                        </p:attrNameLst>
                                      </p:cBhvr>
                                      <p:tavLst>
                                        <p:tav tm="0">
                                          <p:val>
                                            <p:strVal val="ppt_w"/>
                                          </p:val>
                                        </p:tav>
                                        <p:tav tm="100000">
                                          <p:val>
                                            <p:fltVal val="0"/>
                                          </p:val>
                                        </p:tav>
                                      </p:tavLst>
                                    </p:anim>
                                    <p:anim calcmode="lin" valueType="num">
                                      <p:cBhvr>
                                        <p:cTn id="278" dur="500"/>
                                        <p:tgtEl>
                                          <p:spTgt spid="3">
                                            <p:txEl>
                                              <p:pRg st="8" end="8"/>
                                            </p:txEl>
                                          </p:spTgt>
                                        </p:tgtEl>
                                        <p:attrNameLst>
                                          <p:attrName>ppt_h</p:attrName>
                                        </p:attrNameLst>
                                      </p:cBhvr>
                                      <p:tavLst>
                                        <p:tav tm="0">
                                          <p:val>
                                            <p:strVal val="ppt_h"/>
                                          </p:val>
                                        </p:tav>
                                        <p:tav tm="100000">
                                          <p:val>
                                            <p:fltVal val="0"/>
                                          </p:val>
                                        </p:tav>
                                      </p:tavLst>
                                    </p:anim>
                                    <p:animEffect transition="out" filter="fade">
                                      <p:cBhvr>
                                        <p:cTn id="279" dur="500"/>
                                        <p:tgtEl>
                                          <p:spTgt spid="3">
                                            <p:txEl>
                                              <p:pRg st="8" end="8"/>
                                            </p:txEl>
                                          </p:spTgt>
                                        </p:tgtEl>
                                      </p:cBhvr>
                                    </p:animEffect>
                                    <p:set>
                                      <p:cBhvr>
                                        <p:cTn id="280" dur="1" fill="hold">
                                          <p:stCondLst>
                                            <p:cond delay="499"/>
                                          </p:stCondLst>
                                        </p:cTn>
                                        <p:tgtEl>
                                          <p:spTgt spid="3">
                                            <p:txEl>
                                              <p:pRg st="8" end="8"/>
                                            </p:txEl>
                                          </p:spTgt>
                                        </p:tgtEl>
                                        <p:attrNameLst>
                                          <p:attrName>style.visibility</p:attrName>
                                        </p:attrNameLst>
                                      </p:cBhvr>
                                      <p:to>
                                        <p:strVal val="hidden"/>
                                      </p:to>
                                    </p:set>
                                  </p:childTnLst>
                                </p:cTn>
                              </p:par>
                              <p:par>
                                <p:cTn id="281" presetID="53" presetClass="entr" presetSubtype="16" fill="hold" nodeType="withEffect">
                                  <p:stCondLst>
                                    <p:cond delay="0"/>
                                  </p:stCondLst>
                                  <p:childTnLst>
                                    <p:set>
                                      <p:cBhvr>
                                        <p:cTn id="282" dur="1" fill="hold">
                                          <p:stCondLst>
                                            <p:cond delay="0"/>
                                          </p:stCondLst>
                                        </p:cTn>
                                        <p:tgtEl>
                                          <p:spTgt spid="55"/>
                                        </p:tgtEl>
                                        <p:attrNameLst>
                                          <p:attrName>style.visibility</p:attrName>
                                        </p:attrNameLst>
                                      </p:cBhvr>
                                      <p:to>
                                        <p:strVal val="visible"/>
                                      </p:to>
                                    </p:set>
                                    <p:anim calcmode="lin" valueType="num">
                                      <p:cBhvr>
                                        <p:cTn id="283" dur="500" fill="hold"/>
                                        <p:tgtEl>
                                          <p:spTgt spid="55"/>
                                        </p:tgtEl>
                                        <p:attrNameLst>
                                          <p:attrName>ppt_w</p:attrName>
                                        </p:attrNameLst>
                                      </p:cBhvr>
                                      <p:tavLst>
                                        <p:tav tm="0">
                                          <p:val>
                                            <p:fltVal val="0"/>
                                          </p:val>
                                        </p:tav>
                                        <p:tav tm="100000">
                                          <p:val>
                                            <p:strVal val="#ppt_w"/>
                                          </p:val>
                                        </p:tav>
                                      </p:tavLst>
                                    </p:anim>
                                    <p:anim calcmode="lin" valueType="num">
                                      <p:cBhvr>
                                        <p:cTn id="284" dur="500" fill="hold"/>
                                        <p:tgtEl>
                                          <p:spTgt spid="55"/>
                                        </p:tgtEl>
                                        <p:attrNameLst>
                                          <p:attrName>ppt_h</p:attrName>
                                        </p:attrNameLst>
                                      </p:cBhvr>
                                      <p:tavLst>
                                        <p:tav tm="0">
                                          <p:val>
                                            <p:fltVal val="0"/>
                                          </p:val>
                                        </p:tav>
                                        <p:tav tm="100000">
                                          <p:val>
                                            <p:strVal val="#ppt_h"/>
                                          </p:val>
                                        </p:tav>
                                      </p:tavLst>
                                    </p:anim>
                                    <p:animEffect transition="in" filter="fade">
                                      <p:cBhvr>
                                        <p:cTn id="285" dur="500"/>
                                        <p:tgtEl>
                                          <p:spTgt spid="55"/>
                                        </p:tgtEl>
                                      </p:cBhvr>
                                    </p:animEffect>
                                  </p:childTnLst>
                                </p:cTn>
                              </p:par>
                            </p:childTnLst>
                          </p:cTn>
                        </p:par>
                      </p:childTnLst>
                    </p:cTn>
                  </p:par>
                  <p:par>
                    <p:cTn id="286" fill="hold">
                      <p:stCondLst>
                        <p:cond delay="indefinite"/>
                      </p:stCondLst>
                      <p:childTnLst>
                        <p:par>
                          <p:cTn id="287" fill="hold">
                            <p:stCondLst>
                              <p:cond delay="0"/>
                            </p:stCondLst>
                            <p:childTnLst>
                              <p:par>
                                <p:cTn id="288" presetID="53" presetClass="exit" presetSubtype="32" fill="hold" nodeType="clickEffect">
                                  <p:stCondLst>
                                    <p:cond delay="0"/>
                                  </p:stCondLst>
                                  <p:childTnLst>
                                    <p:anim calcmode="lin" valueType="num">
                                      <p:cBhvr>
                                        <p:cTn id="289" dur="500"/>
                                        <p:tgtEl>
                                          <p:spTgt spid="55"/>
                                        </p:tgtEl>
                                        <p:attrNameLst>
                                          <p:attrName>ppt_w</p:attrName>
                                        </p:attrNameLst>
                                      </p:cBhvr>
                                      <p:tavLst>
                                        <p:tav tm="0">
                                          <p:val>
                                            <p:strVal val="ppt_w"/>
                                          </p:val>
                                        </p:tav>
                                        <p:tav tm="100000">
                                          <p:val>
                                            <p:fltVal val="0"/>
                                          </p:val>
                                        </p:tav>
                                      </p:tavLst>
                                    </p:anim>
                                    <p:anim calcmode="lin" valueType="num">
                                      <p:cBhvr>
                                        <p:cTn id="290" dur="500"/>
                                        <p:tgtEl>
                                          <p:spTgt spid="55"/>
                                        </p:tgtEl>
                                        <p:attrNameLst>
                                          <p:attrName>ppt_h</p:attrName>
                                        </p:attrNameLst>
                                      </p:cBhvr>
                                      <p:tavLst>
                                        <p:tav tm="0">
                                          <p:val>
                                            <p:strVal val="ppt_h"/>
                                          </p:val>
                                        </p:tav>
                                        <p:tav tm="100000">
                                          <p:val>
                                            <p:fltVal val="0"/>
                                          </p:val>
                                        </p:tav>
                                      </p:tavLst>
                                    </p:anim>
                                    <p:animEffect transition="out" filter="fade">
                                      <p:cBhvr>
                                        <p:cTn id="291" dur="500"/>
                                        <p:tgtEl>
                                          <p:spTgt spid="55"/>
                                        </p:tgtEl>
                                      </p:cBhvr>
                                    </p:animEffect>
                                    <p:set>
                                      <p:cBhvr>
                                        <p:cTn id="292" dur="1" fill="hold">
                                          <p:stCondLst>
                                            <p:cond delay="499"/>
                                          </p:stCondLst>
                                        </p:cTn>
                                        <p:tgtEl>
                                          <p:spTgt spid="55"/>
                                        </p:tgtEl>
                                        <p:attrNameLst>
                                          <p:attrName>style.visibility</p:attrName>
                                        </p:attrNameLst>
                                      </p:cBhvr>
                                      <p:to>
                                        <p:strVal val="hidden"/>
                                      </p:to>
                                    </p:set>
                                  </p:childTnLst>
                                </p:cTn>
                              </p:par>
                              <p:par>
                                <p:cTn id="293" presetID="53" presetClass="entr" presetSubtype="16" fill="hold" nodeType="withEffect">
                                  <p:stCondLst>
                                    <p:cond delay="0"/>
                                  </p:stCondLst>
                                  <p:childTnLst>
                                    <p:set>
                                      <p:cBhvr>
                                        <p:cTn id="294" dur="1" fill="hold">
                                          <p:stCondLst>
                                            <p:cond delay="0"/>
                                          </p:stCondLst>
                                        </p:cTn>
                                        <p:tgtEl>
                                          <p:spTgt spid="56"/>
                                        </p:tgtEl>
                                        <p:attrNameLst>
                                          <p:attrName>style.visibility</p:attrName>
                                        </p:attrNameLst>
                                      </p:cBhvr>
                                      <p:to>
                                        <p:strVal val="visible"/>
                                      </p:to>
                                    </p:set>
                                    <p:anim calcmode="lin" valueType="num">
                                      <p:cBhvr>
                                        <p:cTn id="295" dur="500" fill="hold"/>
                                        <p:tgtEl>
                                          <p:spTgt spid="56"/>
                                        </p:tgtEl>
                                        <p:attrNameLst>
                                          <p:attrName>ppt_w</p:attrName>
                                        </p:attrNameLst>
                                      </p:cBhvr>
                                      <p:tavLst>
                                        <p:tav tm="0">
                                          <p:val>
                                            <p:fltVal val="0"/>
                                          </p:val>
                                        </p:tav>
                                        <p:tav tm="100000">
                                          <p:val>
                                            <p:strVal val="#ppt_w"/>
                                          </p:val>
                                        </p:tav>
                                      </p:tavLst>
                                    </p:anim>
                                    <p:anim calcmode="lin" valueType="num">
                                      <p:cBhvr>
                                        <p:cTn id="296" dur="500" fill="hold"/>
                                        <p:tgtEl>
                                          <p:spTgt spid="56"/>
                                        </p:tgtEl>
                                        <p:attrNameLst>
                                          <p:attrName>ppt_h</p:attrName>
                                        </p:attrNameLst>
                                      </p:cBhvr>
                                      <p:tavLst>
                                        <p:tav tm="0">
                                          <p:val>
                                            <p:fltVal val="0"/>
                                          </p:val>
                                        </p:tav>
                                        <p:tav tm="100000">
                                          <p:val>
                                            <p:strVal val="#ppt_h"/>
                                          </p:val>
                                        </p:tav>
                                      </p:tavLst>
                                    </p:anim>
                                    <p:animEffect transition="in" filter="fade">
                                      <p:cBhvr>
                                        <p:cTn id="297" dur="500"/>
                                        <p:tgtEl>
                                          <p:spTgt spid="56"/>
                                        </p:tgtEl>
                                      </p:cBhvr>
                                    </p:animEffect>
                                  </p:childTnLst>
                                </p:cTn>
                              </p:par>
                            </p:childTnLst>
                          </p:cTn>
                        </p:par>
                      </p:childTnLst>
                    </p:cTn>
                  </p:par>
                  <p:par>
                    <p:cTn id="298" fill="hold">
                      <p:stCondLst>
                        <p:cond delay="indefinite"/>
                      </p:stCondLst>
                      <p:childTnLst>
                        <p:par>
                          <p:cTn id="299" fill="hold">
                            <p:stCondLst>
                              <p:cond delay="0"/>
                            </p:stCondLst>
                            <p:childTnLst>
                              <p:par>
                                <p:cTn id="300" presetID="53" presetClass="exit" presetSubtype="32" fill="hold" nodeType="clickEffect">
                                  <p:stCondLst>
                                    <p:cond delay="0"/>
                                  </p:stCondLst>
                                  <p:childTnLst>
                                    <p:anim calcmode="lin" valueType="num">
                                      <p:cBhvr>
                                        <p:cTn id="301" dur="500"/>
                                        <p:tgtEl>
                                          <p:spTgt spid="56"/>
                                        </p:tgtEl>
                                        <p:attrNameLst>
                                          <p:attrName>ppt_w</p:attrName>
                                        </p:attrNameLst>
                                      </p:cBhvr>
                                      <p:tavLst>
                                        <p:tav tm="0">
                                          <p:val>
                                            <p:strVal val="ppt_w"/>
                                          </p:val>
                                        </p:tav>
                                        <p:tav tm="100000">
                                          <p:val>
                                            <p:fltVal val="0"/>
                                          </p:val>
                                        </p:tav>
                                      </p:tavLst>
                                    </p:anim>
                                    <p:anim calcmode="lin" valueType="num">
                                      <p:cBhvr>
                                        <p:cTn id="302" dur="500"/>
                                        <p:tgtEl>
                                          <p:spTgt spid="56"/>
                                        </p:tgtEl>
                                        <p:attrNameLst>
                                          <p:attrName>ppt_h</p:attrName>
                                        </p:attrNameLst>
                                      </p:cBhvr>
                                      <p:tavLst>
                                        <p:tav tm="0">
                                          <p:val>
                                            <p:strVal val="ppt_h"/>
                                          </p:val>
                                        </p:tav>
                                        <p:tav tm="100000">
                                          <p:val>
                                            <p:fltVal val="0"/>
                                          </p:val>
                                        </p:tav>
                                      </p:tavLst>
                                    </p:anim>
                                    <p:animEffect transition="out" filter="fade">
                                      <p:cBhvr>
                                        <p:cTn id="303" dur="500"/>
                                        <p:tgtEl>
                                          <p:spTgt spid="56"/>
                                        </p:tgtEl>
                                      </p:cBhvr>
                                    </p:animEffect>
                                    <p:set>
                                      <p:cBhvr>
                                        <p:cTn id="304" dur="1" fill="hold">
                                          <p:stCondLst>
                                            <p:cond delay="499"/>
                                          </p:stCondLst>
                                        </p:cTn>
                                        <p:tgtEl>
                                          <p:spTgt spid="56"/>
                                        </p:tgtEl>
                                        <p:attrNameLst>
                                          <p:attrName>style.visibility</p:attrName>
                                        </p:attrNameLst>
                                      </p:cBhvr>
                                      <p:to>
                                        <p:strVal val="hidden"/>
                                      </p:to>
                                    </p:set>
                                  </p:childTnLst>
                                </p:cTn>
                              </p:par>
                              <p:par>
                                <p:cTn id="305" presetID="53" presetClass="entr" presetSubtype="16" fill="hold" nodeType="withEffect">
                                  <p:stCondLst>
                                    <p:cond delay="0"/>
                                  </p:stCondLst>
                                  <p:childTnLst>
                                    <p:set>
                                      <p:cBhvr>
                                        <p:cTn id="306" dur="1" fill="hold">
                                          <p:stCondLst>
                                            <p:cond delay="0"/>
                                          </p:stCondLst>
                                        </p:cTn>
                                        <p:tgtEl>
                                          <p:spTgt spid="51"/>
                                        </p:tgtEl>
                                        <p:attrNameLst>
                                          <p:attrName>style.visibility</p:attrName>
                                        </p:attrNameLst>
                                      </p:cBhvr>
                                      <p:to>
                                        <p:strVal val="visible"/>
                                      </p:to>
                                    </p:set>
                                    <p:anim calcmode="lin" valueType="num">
                                      <p:cBhvr>
                                        <p:cTn id="307" dur="500" fill="hold"/>
                                        <p:tgtEl>
                                          <p:spTgt spid="51"/>
                                        </p:tgtEl>
                                        <p:attrNameLst>
                                          <p:attrName>ppt_w</p:attrName>
                                        </p:attrNameLst>
                                      </p:cBhvr>
                                      <p:tavLst>
                                        <p:tav tm="0">
                                          <p:val>
                                            <p:fltVal val="0"/>
                                          </p:val>
                                        </p:tav>
                                        <p:tav tm="100000">
                                          <p:val>
                                            <p:strVal val="#ppt_w"/>
                                          </p:val>
                                        </p:tav>
                                      </p:tavLst>
                                    </p:anim>
                                    <p:anim calcmode="lin" valueType="num">
                                      <p:cBhvr>
                                        <p:cTn id="308" dur="500" fill="hold"/>
                                        <p:tgtEl>
                                          <p:spTgt spid="51"/>
                                        </p:tgtEl>
                                        <p:attrNameLst>
                                          <p:attrName>ppt_h</p:attrName>
                                        </p:attrNameLst>
                                      </p:cBhvr>
                                      <p:tavLst>
                                        <p:tav tm="0">
                                          <p:val>
                                            <p:fltVal val="0"/>
                                          </p:val>
                                        </p:tav>
                                        <p:tav tm="100000">
                                          <p:val>
                                            <p:strVal val="#ppt_h"/>
                                          </p:val>
                                        </p:tav>
                                      </p:tavLst>
                                    </p:anim>
                                    <p:animEffect transition="in" filter="fade">
                                      <p:cBhvr>
                                        <p:cTn id="309" dur="500"/>
                                        <p:tgtEl>
                                          <p:spTgt spid="51"/>
                                        </p:tgtEl>
                                      </p:cBhvr>
                                    </p:animEffect>
                                  </p:childTnLst>
                                </p:cTn>
                              </p:par>
                            </p:childTnLst>
                          </p:cTn>
                        </p:par>
                      </p:childTnLst>
                    </p:cTn>
                  </p:par>
                  <p:par>
                    <p:cTn id="310" fill="hold">
                      <p:stCondLst>
                        <p:cond delay="indefinite"/>
                      </p:stCondLst>
                      <p:childTnLst>
                        <p:par>
                          <p:cTn id="311" fill="hold">
                            <p:stCondLst>
                              <p:cond delay="0"/>
                            </p:stCondLst>
                            <p:childTnLst>
                              <p:par>
                                <p:cTn id="312" presetID="53" presetClass="exit" presetSubtype="32" fill="hold" nodeType="clickEffect">
                                  <p:stCondLst>
                                    <p:cond delay="0"/>
                                  </p:stCondLst>
                                  <p:childTnLst>
                                    <p:anim calcmode="lin" valueType="num">
                                      <p:cBhvr>
                                        <p:cTn id="313" dur="500"/>
                                        <p:tgtEl>
                                          <p:spTgt spid="51"/>
                                        </p:tgtEl>
                                        <p:attrNameLst>
                                          <p:attrName>ppt_w</p:attrName>
                                        </p:attrNameLst>
                                      </p:cBhvr>
                                      <p:tavLst>
                                        <p:tav tm="0">
                                          <p:val>
                                            <p:strVal val="ppt_w"/>
                                          </p:val>
                                        </p:tav>
                                        <p:tav tm="100000">
                                          <p:val>
                                            <p:fltVal val="0"/>
                                          </p:val>
                                        </p:tav>
                                      </p:tavLst>
                                    </p:anim>
                                    <p:anim calcmode="lin" valueType="num">
                                      <p:cBhvr>
                                        <p:cTn id="314" dur="500"/>
                                        <p:tgtEl>
                                          <p:spTgt spid="51"/>
                                        </p:tgtEl>
                                        <p:attrNameLst>
                                          <p:attrName>ppt_h</p:attrName>
                                        </p:attrNameLst>
                                      </p:cBhvr>
                                      <p:tavLst>
                                        <p:tav tm="0">
                                          <p:val>
                                            <p:strVal val="ppt_h"/>
                                          </p:val>
                                        </p:tav>
                                        <p:tav tm="100000">
                                          <p:val>
                                            <p:fltVal val="0"/>
                                          </p:val>
                                        </p:tav>
                                      </p:tavLst>
                                    </p:anim>
                                    <p:animEffect transition="out" filter="fade">
                                      <p:cBhvr>
                                        <p:cTn id="315" dur="500"/>
                                        <p:tgtEl>
                                          <p:spTgt spid="51"/>
                                        </p:tgtEl>
                                      </p:cBhvr>
                                    </p:animEffect>
                                    <p:set>
                                      <p:cBhvr>
                                        <p:cTn id="316" dur="1" fill="hold">
                                          <p:stCondLst>
                                            <p:cond delay="499"/>
                                          </p:stCondLst>
                                        </p:cTn>
                                        <p:tgtEl>
                                          <p:spTgt spid="51"/>
                                        </p:tgtEl>
                                        <p:attrNameLst>
                                          <p:attrName>style.visibility</p:attrName>
                                        </p:attrNameLst>
                                      </p:cBhvr>
                                      <p:to>
                                        <p:strVal val="hidden"/>
                                      </p:to>
                                    </p:set>
                                  </p:childTnLst>
                                </p:cTn>
                              </p:par>
                              <p:par>
                                <p:cTn id="317" presetID="53" presetClass="entr" presetSubtype="16" fill="hold" nodeType="withEffect">
                                  <p:stCondLst>
                                    <p:cond delay="0"/>
                                  </p:stCondLst>
                                  <p:childTnLst>
                                    <p:set>
                                      <p:cBhvr>
                                        <p:cTn id="318" dur="1" fill="hold">
                                          <p:stCondLst>
                                            <p:cond delay="0"/>
                                          </p:stCondLst>
                                        </p:cTn>
                                        <p:tgtEl>
                                          <p:spTgt spid="54"/>
                                        </p:tgtEl>
                                        <p:attrNameLst>
                                          <p:attrName>style.visibility</p:attrName>
                                        </p:attrNameLst>
                                      </p:cBhvr>
                                      <p:to>
                                        <p:strVal val="visible"/>
                                      </p:to>
                                    </p:set>
                                    <p:anim calcmode="lin" valueType="num">
                                      <p:cBhvr>
                                        <p:cTn id="319" dur="500" fill="hold"/>
                                        <p:tgtEl>
                                          <p:spTgt spid="54"/>
                                        </p:tgtEl>
                                        <p:attrNameLst>
                                          <p:attrName>ppt_w</p:attrName>
                                        </p:attrNameLst>
                                      </p:cBhvr>
                                      <p:tavLst>
                                        <p:tav tm="0">
                                          <p:val>
                                            <p:fltVal val="0"/>
                                          </p:val>
                                        </p:tav>
                                        <p:tav tm="100000">
                                          <p:val>
                                            <p:strVal val="#ppt_w"/>
                                          </p:val>
                                        </p:tav>
                                      </p:tavLst>
                                    </p:anim>
                                    <p:anim calcmode="lin" valueType="num">
                                      <p:cBhvr>
                                        <p:cTn id="320" dur="500" fill="hold"/>
                                        <p:tgtEl>
                                          <p:spTgt spid="54"/>
                                        </p:tgtEl>
                                        <p:attrNameLst>
                                          <p:attrName>ppt_h</p:attrName>
                                        </p:attrNameLst>
                                      </p:cBhvr>
                                      <p:tavLst>
                                        <p:tav tm="0">
                                          <p:val>
                                            <p:fltVal val="0"/>
                                          </p:val>
                                        </p:tav>
                                        <p:tav tm="100000">
                                          <p:val>
                                            <p:strVal val="#ppt_h"/>
                                          </p:val>
                                        </p:tav>
                                      </p:tavLst>
                                    </p:anim>
                                    <p:animEffect transition="in" filter="fade">
                                      <p:cBhvr>
                                        <p:cTn id="321" dur="500"/>
                                        <p:tgtEl>
                                          <p:spTgt spid="54"/>
                                        </p:tgtEl>
                                      </p:cBhvr>
                                    </p:animEffect>
                                  </p:childTnLst>
                                </p:cTn>
                              </p:par>
                            </p:childTnLst>
                          </p:cTn>
                        </p:par>
                      </p:childTnLst>
                    </p:cTn>
                  </p:par>
                  <p:par>
                    <p:cTn id="322" fill="hold">
                      <p:stCondLst>
                        <p:cond delay="indefinite"/>
                      </p:stCondLst>
                      <p:childTnLst>
                        <p:par>
                          <p:cTn id="323" fill="hold">
                            <p:stCondLst>
                              <p:cond delay="0"/>
                            </p:stCondLst>
                            <p:childTnLst>
                              <p:par>
                                <p:cTn id="324" presetID="53" presetClass="entr" presetSubtype="16" fill="hold" grpId="0" nodeType="clickEffect">
                                  <p:stCondLst>
                                    <p:cond delay="0"/>
                                  </p:stCondLst>
                                  <p:childTnLst>
                                    <p:set>
                                      <p:cBhvr>
                                        <p:cTn id="325" dur="1" fill="hold">
                                          <p:stCondLst>
                                            <p:cond delay="0"/>
                                          </p:stCondLst>
                                        </p:cTn>
                                        <p:tgtEl>
                                          <p:spTgt spid="57"/>
                                        </p:tgtEl>
                                        <p:attrNameLst>
                                          <p:attrName>style.visibility</p:attrName>
                                        </p:attrNameLst>
                                      </p:cBhvr>
                                      <p:to>
                                        <p:strVal val="visible"/>
                                      </p:to>
                                    </p:set>
                                    <p:anim calcmode="lin" valueType="num">
                                      <p:cBhvr>
                                        <p:cTn id="326" dur="500" fill="hold"/>
                                        <p:tgtEl>
                                          <p:spTgt spid="57"/>
                                        </p:tgtEl>
                                        <p:attrNameLst>
                                          <p:attrName>ppt_w</p:attrName>
                                        </p:attrNameLst>
                                      </p:cBhvr>
                                      <p:tavLst>
                                        <p:tav tm="0">
                                          <p:val>
                                            <p:fltVal val="0"/>
                                          </p:val>
                                        </p:tav>
                                        <p:tav tm="100000">
                                          <p:val>
                                            <p:strVal val="#ppt_w"/>
                                          </p:val>
                                        </p:tav>
                                      </p:tavLst>
                                    </p:anim>
                                    <p:anim calcmode="lin" valueType="num">
                                      <p:cBhvr>
                                        <p:cTn id="327" dur="500" fill="hold"/>
                                        <p:tgtEl>
                                          <p:spTgt spid="57"/>
                                        </p:tgtEl>
                                        <p:attrNameLst>
                                          <p:attrName>ppt_h</p:attrName>
                                        </p:attrNameLst>
                                      </p:cBhvr>
                                      <p:tavLst>
                                        <p:tav tm="0">
                                          <p:val>
                                            <p:fltVal val="0"/>
                                          </p:val>
                                        </p:tav>
                                        <p:tav tm="100000">
                                          <p:val>
                                            <p:strVal val="#ppt_h"/>
                                          </p:val>
                                        </p:tav>
                                      </p:tavLst>
                                    </p:anim>
                                    <p:animEffect transition="in" filter="fade">
                                      <p:cBhvr>
                                        <p:cTn id="328" dur="500"/>
                                        <p:tgtEl>
                                          <p:spTgt spid="57"/>
                                        </p:tgtEl>
                                      </p:cBhvr>
                                    </p:animEffect>
                                  </p:childTnLst>
                                </p:cTn>
                              </p:par>
                            </p:childTnLst>
                          </p:cTn>
                        </p:par>
                      </p:childTnLst>
                    </p:cTn>
                  </p:par>
                  <p:par>
                    <p:cTn id="329" fill="hold">
                      <p:stCondLst>
                        <p:cond delay="indefinite"/>
                      </p:stCondLst>
                      <p:childTnLst>
                        <p:par>
                          <p:cTn id="330" fill="hold">
                            <p:stCondLst>
                              <p:cond delay="0"/>
                            </p:stCondLst>
                            <p:childTnLst>
                              <p:par>
                                <p:cTn id="331" presetID="53" presetClass="exit" presetSubtype="32" fill="hold" grpId="1" nodeType="clickEffect">
                                  <p:stCondLst>
                                    <p:cond delay="0"/>
                                  </p:stCondLst>
                                  <p:childTnLst>
                                    <p:anim calcmode="lin" valueType="num">
                                      <p:cBhvr>
                                        <p:cTn id="332" dur="500"/>
                                        <p:tgtEl>
                                          <p:spTgt spid="57"/>
                                        </p:tgtEl>
                                        <p:attrNameLst>
                                          <p:attrName>ppt_w</p:attrName>
                                        </p:attrNameLst>
                                      </p:cBhvr>
                                      <p:tavLst>
                                        <p:tav tm="0">
                                          <p:val>
                                            <p:strVal val="ppt_w"/>
                                          </p:val>
                                        </p:tav>
                                        <p:tav tm="100000">
                                          <p:val>
                                            <p:fltVal val="0"/>
                                          </p:val>
                                        </p:tav>
                                      </p:tavLst>
                                    </p:anim>
                                    <p:anim calcmode="lin" valueType="num">
                                      <p:cBhvr>
                                        <p:cTn id="333" dur="500"/>
                                        <p:tgtEl>
                                          <p:spTgt spid="57"/>
                                        </p:tgtEl>
                                        <p:attrNameLst>
                                          <p:attrName>ppt_h</p:attrName>
                                        </p:attrNameLst>
                                      </p:cBhvr>
                                      <p:tavLst>
                                        <p:tav tm="0">
                                          <p:val>
                                            <p:strVal val="ppt_h"/>
                                          </p:val>
                                        </p:tav>
                                        <p:tav tm="100000">
                                          <p:val>
                                            <p:fltVal val="0"/>
                                          </p:val>
                                        </p:tav>
                                      </p:tavLst>
                                    </p:anim>
                                    <p:animEffect transition="out" filter="fade">
                                      <p:cBhvr>
                                        <p:cTn id="334" dur="500"/>
                                        <p:tgtEl>
                                          <p:spTgt spid="57"/>
                                        </p:tgtEl>
                                      </p:cBhvr>
                                    </p:animEffect>
                                    <p:set>
                                      <p:cBhvr>
                                        <p:cTn id="335" dur="1" fill="hold">
                                          <p:stCondLst>
                                            <p:cond delay="499"/>
                                          </p:stCondLst>
                                        </p:cTn>
                                        <p:tgtEl>
                                          <p:spTgt spid="57"/>
                                        </p:tgtEl>
                                        <p:attrNameLst>
                                          <p:attrName>style.visibility</p:attrName>
                                        </p:attrNameLst>
                                      </p:cBhvr>
                                      <p:to>
                                        <p:strVal val="hidden"/>
                                      </p:to>
                                    </p:set>
                                  </p:childTnLst>
                                </p:cTn>
                              </p:par>
                              <p:par>
                                <p:cTn id="336" presetID="53" presetClass="exit" presetSubtype="32" fill="hold" nodeType="withEffect">
                                  <p:stCondLst>
                                    <p:cond delay="0"/>
                                  </p:stCondLst>
                                  <p:childTnLst>
                                    <p:anim calcmode="lin" valueType="num">
                                      <p:cBhvr>
                                        <p:cTn id="337" dur="500"/>
                                        <p:tgtEl>
                                          <p:spTgt spid="54"/>
                                        </p:tgtEl>
                                        <p:attrNameLst>
                                          <p:attrName>ppt_w</p:attrName>
                                        </p:attrNameLst>
                                      </p:cBhvr>
                                      <p:tavLst>
                                        <p:tav tm="0">
                                          <p:val>
                                            <p:strVal val="ppt_w"/>
                                          </p:val>
                                        </p:tav>
                                        <p:tav tm="100000">
                                          <p:val>
                                            <p:fltVal val="0"/>
                                          </p:val>
                                        </p:tav>
                                      </p:tavLst>
                                    </p:anim>
                                    <p:anim calcmode="lin" valueType="num">
                                      <p:cBhvr>
                                        <p:cTn id="338" dur="500"/>
                                        <p:tgtEl>
                                          <p:spTgt spid="54"/>
                                        </p:tgtEl>
                                        <p:attrNameLst>
                                          <p:attrName>ppt_h</p:attrName>
                                        </p:attrNameLst>
                                      </p:cBhvr>
                                      <p:tavLst>
                                        <p:tav tm="0">
                                          <p:val>
                                            <p:strVal val="ppt_h"/>
                                          </p:val>
                                        </p:tav>
                                        <p:tav tm="100000">
                                          <p:val>
                                            <p:fltVal val="0"/>
                                          </p:val>
                                        </p:tav>
                                      </p:tavLst>
                                    </p:anim>
                                    <p:animEffect transition="out" filter="fade">
                                      <p:cBhvr>
                                        <p:cTn id="339" dur="500"/>
                                        <p:tgtEl>
                                          <p:spTgt spid="54"/>
                                        </p:tgtEl>
                                      </p:cBhvr>
                                    </p:animEffect>
                                    <p:set>
                                      <p:cBhvr>
                                        <p:cTn id="340" dur="1" fill="hold">
                                          <p:stCondLst>
                                            <p:cond delay="499"/>
                                          </p:stCondLst>
                                        </p:cTn>
                                        <p:tgtEl>
                                          <p:spTgt spid="54"/>
                                        </p:tgtEl>
                                        <p:attrNameLst>
                                          <p:attrName>style.visibility</p:attrName>
                                        </p:attrNameLst>
                                      </p:cBhvr>
                                      <p:to>
                                        <p:strVal val="hidden"/>
                                      </p:to>
                                    </p:set>
                                  </p:childTnLst>
                                </p:cTn>
                              </p:par>
                              <p:par>
                                <p:cTn id="341" presetID="53" presetClass="entr" presetSubtype="16" fill="hold" nodeType="withEffect">
                                  <p:stCondLst>
                                    <p:cond delay="0"/>
                                  </p:stCondLst>
                                  <p:childTnLst>
                                    <p:set>
                                      <p:cBhvr>
                                        <p:cTn id="342" dur="1" fill="hold">
                                          <p:stCondLst>
                                            <p:cond delay="0"/>
                                          </p:stCondLst>
                                        </p:cTn>
                                        <p:tgtEl>
                                          <p:spTgt spid="52"/>
                                        </p:tgtEl>
                                        <p:attrNameLst>
                                          <p:attrName>style.visibility</p:attrName>
                                        </p:attrNameLst>
                                      </p:cBhvr>
                                      <p:to>
                                        <p:strVal val="visible"/>
                                      </p:to>
                                    </p:set>
                                    <p:anim calcmode="lin" valueType="num">
                                      <p:cBhvr>
                                        <p:cTn id="343" dur="500" fill="hold"/>
                                        <p:tgtEl>
                                          <p:spTgt spid="52"/>
                                        </p:tgtEl>
                                        <p:attrNameLst>
                                          <p:attrName>ppt_w</p:attrName>
                                        </p:attrNameLst>
                                      </p:cBhvr>
                                      <p:tavLst>
                                        <p:tav tm="0">
                                          <p:val>
                                            <p:fltVal val="0"/>
                                          </p:val>
                                        </p:tav>
                                        <p:tav tm="100000">
                                          <p:val>
                                            <p:strVal val="#ppt_w"/>
                                          </p:val>
                                        </p:tav>
                                      </p:tavLst>
                                    </p:anim>
                                    <p:anim calcmode="lin" valueType="num">
                                      <p:cBhvr>
                                        <p:cTn id="344" dur="500" fill="hold"/>
                                        <p:tgtEl>
                                          <p:spTgt spid="52"/>
                                        </p:tgtEl>
                                        <p:attrNameLst>
                                          <p:attrName>ppt_h</p:attrName>
                                        </p:attrNameLst>
                                      </p:cBhvr>
                                      <p:tavLst>
                                        <p:tav tm="0">
                                          <p:val>
                                            <p:fltVal val="0"/>
                                          </p:val>
                                        </p:tav>
                                        <p:tav tm="100000">
                                          <p:val>
                                            <p:strVal val="#ppt_h"/>
                                          </p:val>
                                        </p:tav>
                                      </p:tavLst>
                                    </p:anim>
                                    <p:animEffect transition="in" filter="fade">
                                      <p:cBhvr>
                                        <p:cTn id="345" dur="500"/>
                                        <p:tgtEl>
                                          <p:spTgt spid="52"/>
                                        </p:tgtEl>
                                      </p:cBhvr>
                                    </p:animEffect>
                                  </p:childTnLst>
                                </p:cTn>
                              </p:par>
                            </p:childTnLst>
                          </p:cTn>
                        </p:par>
                      </p:childTnLst>
                    </p:cTn>
                  </p:par>
                  <p:par>
                    <p:cTn id="346" fill="hold">
                      <p:stCondLst>
                        <p:cond delay="indefinite"/>
                      </p:stCondLst>
                      <p:childTnLst>
                        <p:par>
                          <p:cTn id="347" fill="hold">
                            <p:stCondLst>
                              <p:cond delay="0"/>
                            </p:stCondLst>
                            <p:childTnLst>
                              <p:par>
                                <p:cTn id="348" presetID="53" presetClass="exit" presetSubtype="32" fill="hold" nodeType="clickEffect">
                                  <p:stCondLst>
                                    <p:cond delay="0"/>
                                  </p:stCondLst>
                                  <p:childTnLst>
                                    <p:anim calcmode="lin" valueType="num">
                                      <p:cBhvr>
                                        <p:cTn id="349" dur="500"/>
                                        <p:tgtEl>
                                          <p:spTgt spid="52"/>
                                        </p:tgtEl>
                                        <p:attrNameLst>
                                          <p:attrName>ppt_w</p:attrName>
                                        </p:attrNameLst>
                                      </p:cBhvr>
                                      <p:tavLst>
                                        <p:tav tm="0">
                                          <p:val>
                                            <p:strVal val="ppt_w"/>
                                          </p:val>
                                        </p:tav>
                                        <p:tav tm="100000">
                                          <p:val>
                                            <p:fltVal val="0"/>
                                          </p:val>
                                        </p:tav>
                                      </p:tavLst>
                                    </p:anim>
                                    <p:anim calcmode="lin" valueType="num">
                                      <p:cBhvr>
                                        <p:cTn id="350" dur="500"/>
                                        <p:tgtEl>
                                          <p:spTgt spid="52"/>
                                        </p:tgtEl>
                                        <p:attrNameLst>
                                          <p:attrName>ppt_h</p:attrName>
                                        </p:attrNameLst>
                                      </p:cBhvr>
                                      <p:tavLst>
                                        <p:tav tm="0">
                                          <p:val>
                                            <p:strVal val="ppt_h"/>
                                          </p:val>
                                        </p:tav>
                                        <p:tav tm="100000">
                                          <p:val>
                                            <p:fltVal val="0"/>
                                          </p:val>
                                        </p:tav>
                                      </p:tavLst>
                                    </p:anim>
                                    <p:animEffect transition="out" filter="fade">
                                      <p:cBhvr>
                                        <p:cTn id="351" dur="500"/>
                                        <p:tgtEl>
                                          <p:spTgt spid="52"/>
                                        </p:tgtEl>
                                      </p:cBhvr>
                                    </p:animEffect>
                                    <p:set>
                                      <p:cBhvr>
                                        <p:cTn id="352" dur="1" fill="hold">
                                          <p:stCondLst>
                                            <p:cond delay="499"/>
                                          </p:stCondLst>
                                        </p:cTn>
                                        <p:tgtEl>
                                          <p:spTgt spid="52"/>
                                        </p:tgtEl>
                                        <p:attrNameLst>
                                          <p:attrName>style.visibility</p:attrName>
                                        </p:attrNameLst>
                                      </p:cBhvr>
                                      <p:to>
                                        <p:strVal val="hidden"/>
                                      </p:to>
                                    </p:set>
                                  </p:childTnLst>
                                </p:cTn>
                              </p:par>
                              <p:par>
                                <p:cTn id="353" presetID="53" presetClass="entr" presetSubtype="16" fill="hold" grpId="7" nodeType="withEffect">
                                  <p:stCondLst>
                                    <p:cond delay="0"/>
                                  </p:stCondLst>
                                  <p:childTnLst>
                                    <p:set>
                                      <p:cBhvr>
                                        <p:cTn id="354" dur="1" fill="hold">
                                          <p:stCondLst>
                                            <p:cond delay="0"/>
                                          </p:stCondLst>
                                        </p:cTn>
                                        <p:tgtEl>
                                          <p:spTgt spid="3">
                                            <p:txEl>
                                              <p:pRg st="0" end="0"/>
                                            </p:txEl>
                                          </p:spTgt>
                                        </p:tgtEl>
                                        <p:attrNameLst>
                                          <p:attrName>style.visibility</p:attrName>
                                        </p:attrNameLst>
                                      </p:cBhvr>
                                      <p:to>
                                        <p:strVal val="visible"/>
                                      </p:to>
                                    </p:set>
                                    <p:anim calcmode="lin" valueType="num">
                                      <p:cBhvr>
                                        <p:cTn id="35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5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57" dur="500"/>
                                        <p:tgtEl>
                                          <p:spTgt spid="3">
                                            <p:txEl>
                                              <p:pRg st="0" end="0"/>
                                            </p:txEl>
                                          </p:spTgt>
                                        </p:tgtEl>
                                      </p:cBhvr>
                                    </p:animEffect>
                                  </p:childTnLst>
                                </p:cTn>
                              </p:par>
                              <p:par>
                                <p:cTn id="358" presetID="53" presetClass="entr" presetSubtype="16" fill="hold" grpId="7" nodeType="withEffect">
                                  <p:stCondLst>
                                    <p:cond delay="0"/>
                                  </p:stCondLst>
                                  <p:childTnLst>
                                    <p:set>
                                      <p:cBhvr>
                                        <p:cTn id="359" dur="1" fill="hold">
                                          <p:stCondLst>
                                            <p:cond delay="0"/>
                                          </p:stCondLst>
                                        </p:cTn>
                                        <p:tgtEl>
                                          <p:spTgt spid="3">
                                            <p:txEl>
                                              <p:pRg st="1" end="1"/>
                                            </p:txEl>
                                          </p:spTgt>
                                        </p:tgtEl>
                                        <p:attrNameLst>
                                          <p:attrName>style.visibility</p:attrName>
                                        </p:attrNameLst>
                                      </p:cBhvr>
                                      <p:to>
                                        <p:strVal val="visible"/>
                                      </p:to>
                                    </p:set>
                                    <p:anim calcmode="lin" valueType="num">
                                      <p:cBhvr>
                                        <p:cTn id="36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6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62" dur="500"/>
                                        <p:tgtEl>
                                          <p:spTgt spid="3">
                                            <p:txEl>
                                              <p:pRg st="1" end="1"/>
                                            </p:txEl>
                                          </p:spTgt>
                                        </p:tgtEl>
                                      </p:cBhvr>
                                    </p:animEffect>
                                  </p:childTnLst>
                                </p:cTn>
                              </p:par>
                              <p:par>
                                <p:cTn id="363" presetID="53" presetClass="entr" presetSubtype="16" fill="hold" grpId="7" nodeType="withEffect">
                                  <p:stCondLst>
                                    <p:cond delay="0"/>
                                  </p:stCondLst>
                                  <p:childTnLst>
                                    <p:set>
                                      <p:cBhvr>
                                        <p:cTn id="364" dur="1" fill="hold">
                                          <p:stCondLst>
                                            <p:cond delay="0"/>
                                          </p:stCondLst>
                                        </p:cTn>
                                        <p:tgtEl>
                                          <p:spTgt spid="3">
                                            <p:txEl>
                                              <p:pRg st="2" end="2"/>
                                            </p:txEl>
                                          </p:spTgt>
                                        </p:tgtEl>
                                        <p:attrNameLst>
                                          <p:attrName>style.visibility</p:attrName>
                                        </p:attrNameLst>
                                      </p:cBhvr>
                                      <p:to>
                                        <p:strVal val="visible"/>
                                      </p:to>
                                    </p:set>
                                    <p:anim calcmode="lin" valueType="num">
                                      <p:cBhvr>
                                        <p:cTn id="36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67" dur="500"/>
                                        <p:tgtEl>
                                          <p:spTgt spid="3">
                                            <p:txEl>
                                              <p:pRg st="2" end="2"/>
                                            </p:txEl>
                                          </p:spTgt>
                                        </p:tgtEl>
                                      </p:cBhvr>
                                    </p:animEffect>
                                  </p:childTnLst>
                                </p:cTn>
                              </p:par>
                              <p:par>
                                <p:cTn id="368" presetID="53" presetClass="entr" presetSubtype="16" fill="hold" grpId="7" nodeType="withEffect">
                                  <p:stCondLst>
                                    <p:cond delay="0"/>
                                  </p:stCondLst>
                                  <p:childTnLst>
                                    <p:set>
                                      <p:cBhvr>
                                        <p:cTn id="369" dur="1" fill="hold">
                                          <p:stCondLst>
                                            <p:cond delay="0"/>
                                          </p:stCondLst>
                                        </p:cTn>
                                        <p:tgtEl>
                                          <p:spTgt spid="3">
                                            <p:txEl>
                                              <p:pRg st="4" end="4"/>
                                            </p:txEl>
                                          </p:spTgt>
                                        </p:tgtEl>
                                        <p:attrNameLst>
                                          <p:attrName>style.visibility</p:attrName>
                                        </p:attrNameLst>
                                      </p:cBhvr>
                                      <p:to>
                                        <p:strVal val="visible"/>
                                      </p:to>
                                    </p:set>
                                    <p:anim calcmode="lin" valueType="num">
                                      <p:cBhvr>
                                        <p:cTn id="37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2" dur="500"/>
                                        <p:tgtEl>
                                          <p:spTgt spid="3">
                                            <p:txEl>
                                              <p:pRg st="4" end="4"/>
                                            </p:txEl>
                                          </p:spTgt>
                                        </p:tgtEl>
                                      </p:cBhvr>
                                    </p:animEffect>
                                  </p:childTnLst>
                                </p:cTn>
                              </p:par>
                              <p:par>
                                <p:cTn id="373" presetID="53" presetClass="entr" presetSubtype="16" fill="hold" grpId="7" nodeType="withEffect">
                                  <p:stCondLst>
                                    <p:cond delay="0"/>
                                  </p:stCondLst>
                                  <p:childTnLst>
                                    <p:set>
                                      <p:cBhvr>
                                        <p:cTn id="374" dur="1" fill="hold">
                                          <p:stCondLst>
                                            <p:cond delay="0"/>
                                          </p:stCondLst>
                                        </p:cTn>
                                        <p:tgtEl>
                                          <p:spTgt spid="3">
                                            <p:txEl>
                                              <p:pRg st="5" end="5"/>
                                            </p:txEl>
                                          </p:spTgt>
                                        </p:tgtEl>
                                        <p:attrNameLst>
                                          <p:attrName>style.visibility</p:attrName>
                                        </p:attrNameLst>
                                      </p:cBhvr>
                                      <p:to>
                                        <p:strVal val="visible"/>
                                      </p:to>
                                    </p:set>
                                    <p:anim calcmode="lin" valueType="num">
                                      <p:cBhvr>
                                        <p:cTn id="37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7" dur="500"/>
                                        <p:tgtEl>
                                          <p:spTgt spid="3">
                                            <p:txEl>
                                              <p:pRg st="5" end="5"/>
                                            </p:txEl>
                                          </p:spTgt>
                                        </p:tgtEl>
                                      </p:cBhvr>
                                    </p:animEffect>
                                  </p:childTnLst>
                                </p:cTn>
                              </p:par>
                              <p:par>
                                <p:cTn id="378" presetID="53" presetClass="entr" presetSubtype="16" fill="hold" grpId="7" nodeType="withEffect">
                                  <p:stCondLst>
                                    <p:cond delay="0"/>
                                  </p:stCondLst>
                                  <p:childTnLst>
                                    <p:set>
                                      <p:cBhvr>
                                        <p:cTn id="379" dur="1" fill="hold">
                                          <p:stCondLst>
                                            <p:cond delay="0"/>
                                          </p:stCondLst>
                                        </p:cTn>
                                        <p:tgtEl>
                                          <p:spTgt spid="3">
                                            <p:txEl>
                                              <p:pRg st="6" end="6"/>
                                            </p:txEl>
                                          </p:spTgt>
                                        </p:tgtEl>
                                        <p:attrNameLst>
                                          <p:attrName>style.visibility</p:attrName>
                                        </p:attrNameLst>
                                      </p:cBhvr>
                                      <p:to>
                                        <p:strVal val="visible"/>
                                      </p:to>
                                    </p:set>
                                    <p:anim calcmode="lin" valueType="num">
                                      <p:cBhvr>
                                        <p:cTn id="38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2" dur="500"/>
                                        <p:tgtEl>
                                          <p:spTgt spid="3">
                                            <p:txEl>
                                              <p:pRg st="6" end="6"/>
                                            </p:txEl>
                                          </p:spTgt>
                                        </p:tgtEl>
                                      </p:cBhvr>
                                    </p:animEffect>
                                  </p:childTnLst>
                                </p:cTn>
                              </p:par>
                              <p:par>
                                <p:cTn id="383" presetID="53" presetClass="entr" presetSubtype="16" fill="hold" grpId="7" nodeType="withEffect">
                                  <p:stCondLst>
                                    <p:cond delay="0"/>
                                  </p:stCondLst>
                                  <p:childTnLst>
                                    <p:set>
                                      <p:cBhvr>
                                        <p:cTn id="384" dur="1" fill="hold">
                                          <p:stCondLst>
                                            <p:cond delay="0"/>
                                          </p:stCondLst>
                                        </p:cTn>
                                        <p:tgtEl>
                                          <p:spTgt spid="3">
                                            <p:txEl>
                                              <p:pRg st="7" end="7"/>
                                            </p:txEl>
                                          </p:spTgt>
                                        </p:tgtEl>
                                        <p:attrNameLst>
                                          <p:attrName>style.visibility</p:attrName>
                                        </p:attrNameLst>
                                      </p:cBhvr>
                                      <p:to>
                                        <p:strVal val="visible"/>
                                      </p:to>
                                    </p:set>
                                    <p:anim calcmode="lin" valueType="num">
                                      <p:cBhvr>
                                        <p:cTn id="38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87" dur="500"/>
                                        <p:tgtEl>
                                          <p:spTgt spid="3">
                                            <p:txEl>
                                              <p:pRg st="7" end="7"/>
                                            </p:txEl>
                                          </p:spTgt>
                                        </p:tgtEl>
                                      </p:cBhvr>
                                    </p:animEffect>
                                  </p:childTnLst>
                                </p:cTn>
                              </p:par>
                              <p:par>
                                <p:cTn id="388" presetID="53" presetClass="entr" presetSubtype="16" fill="hold" grpId="7" nodeType="withEffect">
                                  <p:stCondLst>
                                    <p:cond delay="0"/>
                                  </p:stCondLst>
                                  <p:childTnLst>
                                    <p:set>
                                      <p:cBhvr>
                                        <p:cTn id="389" dur="1" fill="hold">
                                          <p:stCondLst>
                                            <p:cond delay="0"/>
                                          </p:stCondLst>
                                        </p:cTn>
                                        <p:tgtEl>
                                          <p:spTgt spid="3">
                                            <p:txEl>
                                              <p:pRg st="8" end="8"/>
                                            </p:txEl>
                                          </p:spTgt>
                                        </p:tgtEl>
                                        <p:attrNameLst>
                                          <p:attrName>style.visibility</p:attrName>
                                        </p:attrNameLst>
                                      </p:cBhvr>
                                      <p:to>
                                        <p:strVal val="visible"/>
                                      </p:to>
                                    </p:set>
                                    <p:anim calcmode="lin" valueType="num">
                                      <p:cBhvr>
                                        <p:cTn id="39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9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9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allAtOnce"/>
      <p:bldP spid="3" grpId="2" build="allAtOnce"/>
      <p:bldP spid="3" grpId="3" build="allAtOnce"/>
      <p:bldP spid="3" grpId="4" build="allAtOnce"/>
      <p:bldP spid="3" grpId="7" build="allAtOnce"/>
      <p:bldP spid="57" grpId="0" animBg="1"/>
      <p:bldP spid="5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25786"/>
            <a:ext cx="7886700" cy="601525"/>
          </a:xfrm>
        </p:spPr>
        <p:txBody>
          <a:bodyPr>
            <a:normAutofit fontScale="90000"/>
          </a:bodyPr>
          <a:lstStyle/>
          <a:p>
            <a:r>
              <a:rPr lang="en-US" b="1" dirty="0">
                <a:solidFill>
                  <a:schemeClr val="accent1">
                    <a:lumMod val="50000"/>
                  </a:schemeClr>
                </a:solidFill>
                <a:latin typeface="+mn-lt"/>
              </a:rPr>
              <a:t>Conclusions</a:t>
            </a:r>
          </a:p>
        </p:txBody>
      </p:sp>
      <p:sp>
        <p:nvSpPr>
          <p:cNvPr id="3" name="Content Placeholder 2"/>
          <p:cNvSpPr>
            <a:spLocks noGrp="1"/>
          </p:cNvSpPr>
          <p:nvPr>
            <p:ph idx="1"/>
          </p:nvPr>
        </p:nvSpPr>
        <p:spPr>
          <a:xfrm>
            <a:off x="715617" y="1233441"/>
            <a:ext cx="10764079" cy="4899001"/>
          </a:xfrm>
        </p:spPr>
        <p:txBody>
          <a:bodyPr>
            <a:normAutofit/>
          </a:bodyPr>
          <a:lstStyle/>
          <a:p>
            <a:r>
              <a:rPr lang="en-US" b="1" dirty="0">
                <a:solidFill>
                  <a:schemeClr val="accent1">
                    <a:lumMod val="50000"/>
                  </a:schemeClr>
                </a:solidFill>
              </a:rPr>
              <a:t>Some DQ metrics very useful</a:t>
            </a:r>
          </a:p>
          <a:p>
            <a:r>
              <a:rPr lang="en-US" b="1" dirty="0">
                <a:solidFill>
                  <a:schemeClr val="accent1">
                    <a:lumMod val="50000"/>
                  </a:schemeClr>
                </a:solidFill>
              </a:rPr>
              <a:t>Some DQ metrics not actionable</a:t>
            </a:r>
          </a:p>
          <a:p>
            <a:r>
              <a:rPr lang="en-US" b="1" dirty="0">
                <a:solidFill>
                  <a:schemeClr val="accent1">
                    <a:lumMod val="50000"/>
                  </a:schemeClr>
                </a:solidFill>
              </a:rPr>
              <a:t>Some DQ metrics confusing – resolved through better descriptions</a:t>
            </a:r>
          </a:p>
          <a:p>
            <a:endParaRPr lang="en-US" b="1" dirty="0">
              <a:solidFill>
                <a:schemeClr val="accent1">
                  <a:lumMod val="50000"/>
                </a:schemeClr>
              </a:solidFill>
            </a:endParaRPr>
          </a:p>
          <a:p>
            <a:r>
              <a:rPr lang="en-US" b="1" dirty="0">
                <a:solidFill>
                  <a:schemeClr val="accent1">
                    <a:lumMod val="50000"/>
                  </a:schemeClr>
                </a:solidFill>
              </a:rPr>
              <a:t>Take everything with a healthy dose of skepticism and use all available resources to assist in checking accuracy of metrics.</a:t>
            </a:r>
          </a:p>
          <a:p>
            <a:endParaRPr lang="en-US" b="1" dirty="0">
              <a:solidFill>
                <a:schemeClr val="accent1">
                  <a:lumMod val="50000"/>
                </a:schemeClr>
              </a:solidFill>
            </a:endParaRPr>
          </a:p>
          <a:p>
            <a:r>
              <a:rPr lang="en-US" b="1" dirty="0">
                <a:solidFill>
                  <a:schemeClr val="accent1">
                    <a:lumMod val="50000"/>
                  </a:schemeClr>
                </a:solidFill>
              </a:rPr>
              <a:t>Would be great if we could take the best of each aggregators approach and create standardized metrics and UI representation.</a:t>
            </a:r>
          </a:p>
          <a:p>
            <a:endParaRPr lang="en-US" b="1" dirty="0">
              <a:solidFill>
                <a:schemeClr val="accent1">
                  <a:lumMod val="50000"/>
                </a:schemeClr>
              </a:solidFill>
            </a:endParaRPr>
          </a:p>
        </p:txBody>
      </p:sp>
    </p:spTree>
    <p:extLst>
      <p:ext uri="{BB962C8B-B14F-4D97-AF65-F5344CB8AC3E}">
        <p14:creationId xmlns:p14="http://schemas.microsoft.com/office/powerpoint/2010/main" val="3528500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30951"/>
            <a:ext cx="7886700" cy="1325563"/>
          </a:xfrm>
        </p:spPr>
        <p:txBody>
          <a:bodyPr/>
          <a:lstStyle/>
          <a:p>
            <a:pPr algn="ctr"/>
            <a:r>
              <a:rPr lang="en-US" b="1" dirty="0">
                <a:solidFill>
                  <a:schemeClr val="accent1">
                    <a:lumMod val="50000"/>
                  </a:schemeClr>
                </a:solidFill>
                <a:latin typeface="+mn-lt"/>
              </a:rPr>
              <a:t>How to get data back into database</a:t>
            </a:r>
          </a:p>
        </p:txBody>
      </p:sp>
      <p:sp>
        <p:nvSpPr>
          <p:cNvPr id="3" name="Content Placeholder 2"/>
          <p:cNvSpPr>
            <a:spLocks noGrp="1"/>
          </p:cNvSpPr>
          <p:nvPr>
            <p:ph idx="1"/>
          </p:nvPr>
        </p:nvSpPr>
        <p:spPr>
          <a:xfrm>
            <a:off x="2152650" y="1859077"/>
            <a:ext cx="7886700" cy="3928404"/>
          </a:xfrm>
        </p:spPr>
        <p:txBody>
          <a:bodyPr/>
          <a:lstStyle/>
          <a:p>
            <a:r>
              <a:rPr lang="en-US" b="1" dirty="0">
                <a:solidFill>
                  <a:schemeClr val="accent1">
                    <a:lumMod val="50000"/>
                  </a:schemeClr>
                </a:solidFill>
              </a:rPr>
              <a:t>Correcting records one-by-one very time consuming.</a:t>
            </a:r>
          </a:p>
          <a:p>
            <a:r>
              <a:rPr lang="en-US" b="1" dirty="0">
                <a:solidFill>
                  <a:schemeClr val="accent1">
                    <a:lumMod val="50000"/>
                  </a:schemeClr>
                </a:solidFill>
              </a:rPr>
              <a:t>Specify Software in discussions with GBIF and others about possibility of incorporating data quality metric API into the database itself so that data quality checks could be performed before publishing and corrections made at the source in some semi-automated fashion.</a:t>
            </a:r>
          </a:p>
        </p:txBody>
      </p:sp>
    </p:spTree>
    <p:extLst>
      <p:ext uri="{BB962C8B-B14F-4D97-AF65-F5344CB8AC3E}">
        <p14:creationId xmlns:p14="http://schemas.microsoft.com/office/powerpoint/2010/main" val="1591017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813770"/>
          </a:xfrm>
        </p:spPr>
        <p:txBody>
          <a:bodyPr/>
          <a:lstStyle/>
          <a:p>
            <a:r>
              <a:rPr lang="en-US" b="1" dirty="0">
                <a:solidFill>
                  <a:schemeClr val="accent1">
                    <a:lumMod val="50000"/>
                  </a:schemeClr>
                </a:solidFill>
                <a:latin typeface="+mn-lt"/>
              </a:rPr>
              <a:t>Acknowledgements</a:t>
            </a:r>
          </a:p>
        </p:txBody>
      </p:sp>
      <p:sp>
        <p:nvSpPr>
          <p:cNvPr id="3" name="Content Placeholder 2"/>
          <p:cNvSpPr>
            <a:spLocks noGrp="1"/>
          </p:cNvSpPr>
          <p:nvPr>
            <p:ph idx="1"/>
          </p:nvPr>
        </p:nvSpPr>
        <p:spPr>
          <a:xfrm>
            <a:off x="3497801" y="1976765"/>
            <a:ext cx="4683939" cy="4351338"/>
          </a:xfrm>
        </p:spPr>
        <p:txBody>
          <a:bodyPr/>
          <a:lstStyle/>
          <a:p>
            <a:pPr algn="ctr"/>
            <a:r>
              <a:rPr lang="en-US" b="1" dirty="0">
                <a:solidFill>
                  <a:schemeClr val="accent1">
                    <a:lumMod val="50000"/>
                  </a:schemeClr>
                </a:solidFill>
              </a:rPr>
              <a:t>GBIF</a:t>
            </a:r>
          </a:p>
          <a:p>
            <a:pPr algn="ctr"/>
            <a:r>
              <a:rPr lang="en-US" b="1" dirty="0">
                <a:solidFill>
                  <a:schemeClr val="accent1">
                    <a:lumMod val="50000"/>
                  </a:schemeClr>
                </a:solidFill>
              </a:rPr>
              <a:t>iDigBio</a:t>
            </a:r>
          </a:p>
          <a:p>
            <a:pPr algn="ctr"/>
            <a:r>
              <a:rPr lang="en-US" b="1" dirty="0">
                <a:solidFill>
                  <a:schemeClr val="accent1">
                    <a:lumMod val="50000"/>
                  </a:schemeClr>
                </a:solidFill>
              </a:rPr>
              <a:t>Deb Paul and Nicole Fisher</a:t>
            </a:r>
          </a:p>
        </p:txBody>
      </p:sp>
    </p:spTree>
    <p:extLst>
      <p:ext uri="{BB962C8B-B14F-4D97-AF65-F5344CB8AC3E}">
        <p14:creationId xmlns:p14="http://schemas.microsoft.com/office/powerpoint/2010/main" val="2076273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52650" y="1127126"/>
            <a:ext cx="7886700" cy="1595754"/>
          </a:xfrm>
        </p:spPr>
        <p:txBody>
          <a:bodyPr>
            <a:normAutofit fontScale="90000"/>
          </a:bodyPr>
          <a:lstStyle/>
          <a:p>
            <a:pPr algn="ctr"/>
            <a:r>
              <a:rPr lang="en-US" dirty="0">
                <a:solidFill>
                  <a:schemeClr val="accent1">
                    <a:lumMod val="50000"/>
                  </a:schemeClr>
                </a:solidFill>
                <a:latin typeface="Arial Black" panose="020B0A04020102020204" pitchFamily="34" charset="0"/>
              </a:rPr>
              <a:t>Thank you</a:t>
            </a:r>
            <a:br>
              <a:rPr lang="en-US" dirty="0">
                <a:solidFill>
                  <a:schemeClr val="accent1">
                    <a:lumMod val="50000"/>
                  </a:schemeClr>
                </a:solidFill>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endParaRPr lang="en-US" dirty="0">
              <a:latin typeface="Arial Black" panose="020B0A04020102020204" pitchFamily="34" charset="0"/>
            </a:endParaRPr>
          </a:p>
        </p:txBody>
      </p:sp>
      <p:pic>
        <p:nvPicPr>
          <p:cNvPr id="5" name="Picture 4" descr="question mark bull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8850" y="2532380"/>
            <a:ext cx="2654300" cy="2654300"/>
          </a:xfrm>
          <a:prstGeom prst="rect">
            <a:avLst/>
          </a:prstGeom>
        </p:spPr>
      </p:pic>
    </p:spTree>
    <p:extLst>
      <p:ext uri="{BB962C8B-B14F-4D97-AF65-F5344CB8AC3E}">
        <p14:creationId xmlns:p14="http://schemas.microsoft.com/office/powerpoint/2010/main" val="301662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1" name="Straight Connector 290"/>
          <p:cNvCxnSpPr/>
          <p:nvPr/>
        </p:nvCxnSpPr>
        <p:spPr>
          <a:xfrm>
            <a:off x="9063875" y="3546313"/>
            <a:ext cx="612740" cy="1297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a:stCxn id="154" idx="2"/>
          </p:cNvCxnSpPr>
          <p:nvPr/>
        </p:nvCxnSpPr>
        <p:spPr>
          <a:xfrm>
            <a:off x="8550970" y="3977788"/>
            <a:ext cx="1150639" cy="861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9352541" y="3708846"/>
            <a:ext cx="324523" cy="1123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9656423" y="3365499"/>
            <a:ext cx="101321" cy="14783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a:stCxn id="129" idx="2"/>
          </p:cNvCxnSpPr>
          <p:nvPr/>
        </p:nvCxnSpPr>
        <p:spPr>
          <a:xfrm>
            <a:off x="9524537" y="3365498"/>
            <a:ext cx="191522" cy="1467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a:stCxn id="130" idx="2"/>
          </p:cNvCxnSpPr>
          <p:nvPr/>
        </p:nvCxnSpPr>
        <p:spPr>
          <a:xfrm>
            <a:off x="8956177" y="3763082"/>
            <a:ext cx="759883" cy="1075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6418496" y="3600611"/>
            <a:ext cx="612740" cy="1297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H="1">
            <a:off x="7095509" y="3640774"/>
            <a:ext cx="712520" cy="1246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6707162" y="3763144"/>
            <a:ext cx="324523" cy="1123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H="1">
            <a:off x="7067546" y="3945575"/>
            <a:ext cx="188257" cy="952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H="1">
            <a:off x="7112364" y="3785555"/>
            <a:ext cx="957434" cy="1112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H="1">
            <a:off x="7070680" y="3811104"/>
            <a:ext cx="7622" cy="1075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H="1">
            <a:off x="7097357" y="3756869"/>
            <a:ext cx="393321" cy="1153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6863148" y="3628674"/>
            <a:ext cx="191397" cy="1258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3800573" y="3552589"/>
            <a:ext cx="612740" cy="1297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120" idx="2"/>
          </p:cNvCxnSpPr>
          <p:nvPr/>
        </p:nvCxnSpPr>
        <p:spPr>
          <a:xfrm flipH="1">
            <a:off x="4477586" y="3592752"/>
            <a:ext cx="712520" cy="1246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105" idx="2"/>
          </p:cNvCxnSpPr>
          <p:nvPr/>
        </p:nvCxnSpPr>
        <p:spPr>
          <a:xfrm>
            <a:off x="4089239" y="3715122"/>
            <a:ext cx="324523" cy="1123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106" idx="2"/>
          </p:cNvCxnSpPr>
          <p:nvPr/>
        </p:nvCxnSpPr>
        <p:spPr>
          <a:xfrm flipH="1">
            <a:off x="4449623" y="3897553"/>
            <a:ext cx="188257" cy="952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118" idx="2"/>
          </p:cNvCxnSpPr>
          <p:nvPr/>
        </p:nvCxnSpPr>
        <p:spPr>
          <a:xfrm flipH="1">
            <a:off x="4494441" y="3737533"/>
            <a:ext cx="957434" cy="1112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104" idx="2"/>
          </p:cNvCxnSpPr>
          <p:nvPr/>
        </p:nvCxnSpPr>
        <p:spPr>
          <a:xfrm flipH="1">
            <a:off x="4452757" y="3763082"/>
            <a:ext cx="7622" cy="1075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102" idx="2"/>
          </p:cNvCxnSpPr>
          <p:nvPr/>
        </p:nvCxnSpPr>
        <p:spPr>
          <a:xfrm flipH="1">
            <a:off x="4494442" y="3708846"/>
            <a:ext cx="378313" cy="1123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stCxn id="105" idx="3"/>
          </p:cNvCxnSpPr>
          <p:nvPr/>
        </p:nvCxnSpPr>
        <p:spPr>
          <a:xfrm>
            <a:off x="4245225" y="3580652"/>
            <a:ext cx="191397" cy="1258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6114081" y="1237023"/>
            <a:ext cx="509657" cy="17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60" idx="2"/>
          </p:cNvCxnSpPr>
          <p:nvPr/>
        </p:nvCxnSpPr>
        <p:spPr>
          <a:xfrm>
            <a:off x="6551410" y="1259991"/>
            <a:ext cx="479146" cy="1766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a:off x="5932994" y="1469659"/>
            <a:ext cx="346501" cy="1697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2" idx="2"/>
            <a:endCxn id="97" idx="0"/>
          </p:cNvCxnSpPr>
          <p:nvPr/>
        </p:nvCxnSpPr>
        <p:spPr>
          <a:xfrm>
            <a:off x="3777728" y="1307055"/>
            <a:ext cx="474668" cy="1619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23" idx="2"/>
            <a:endCxn id="96" idx="0"/>
          </p:cNvCxnSpPr>
          <p:nvPr/>
        </p:nvCxnSpPr>
        <p:spPr>
          <a:xfrm flipH="1">
            <a:off x="4071310" y="1385945"/>
            <a:ext cx="346501" cy="1697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5" idx="2"/>
            <a:endCxn id="108" idx="0"/>
          </p:cNvCxnSpPr>
          <p:nvPr/>
        </p:nvCxnSpPr>
        <p:spPr>
          <a:xfrm flipH="1">
            <a:off x="3777266" y="1076659"/>
            <a:ext cx="251474" cy="1849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3949852" y="1253717"/>
            <a:ext cx="143204" cy="1819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24" idx="2"/>
            <a:endCxn id="97" idx="0"/>
          </p:cNvCxnSpPr>
          <p:nvPr/>
        </p:nvCxnSpPr>
        <p:spPr>
          <a:xfrm flipH="1">
            <a:off x="4252397" y="1153309"/>
            <a:ext cx="509657" cy="17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7" idx="2"/>
          </p:cNvCxnSpPr>
          <p:nvPr/>
        </p:nvCxnSpPr>
        <p:spPr>
          <a:xfrm>
            <a:off x="4261824" y="1246094"/>
            <a:ext cx="311972" cy="1716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86" idx="2"/>
          </p:cNvCxnSpPr>
          <p:nvPr/>
        </p:nvCxnSpPr>
        <p:spPr>
          <a:xfrm flipH="1">
            <a:off x="8705597" y="1197238"/>
            <a:ext cx="381033" cy="1932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8411552" y="1122904"/>
            <a:ext cx="251474" cy="1849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8886683" y="1199554"/>
            <a:ext cx="509657" cy="17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8896110" y="1292339"/>
            <a:ext cx="311972" cy="1716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30" idx="2"/>
          </p:cNvCxnSpPr>
          <p:nvPr/>
        </p:nvCxnSpPr>
        <p:spPr>
          <a:xfrm flipH="1">
            <a:off x="4925471" y="1211130"/>
            <a:ext cx="306338" cy="19422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4631427" y="1146948"/>
            <a:ext cx="251474" cy="1849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a:off x="4803230" y="1324006"/>
            <a:ext cx="143987" cy="1672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5106558" y="1223598"/>
            <a:ext cx="509657" cy="1772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endCxn id="109" idx="0"/>
          </p:cNvCxnSpPr>
          <p:nvPr/>
        </p:nvCxnSpPr>
        <p:spPr>
          <a:xfrm>
            <a:off x="5115986" y="1316384"/>
            <a:ext cx="317961" cy="1789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521155" y="1380911"/>
            <a:ext cx="484759" cy="17600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a:off x="7814736" y="1337088"/>
            <a:ext cx="383258" cy="1819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a:off x="7520692" y="1150514"/>
            <a:ext cx="251474" cy="1849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7692495" y="1327572"/>
            <a:ext cx="143987" cy="1672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8005914" y="1227165"/>
            <a:ext cx="499567" cy="1913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8005914" y="1134481"/>
            <a:ext cx="311309" cy="1901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78" idx="2"/>
          </p:cNvCxnSpPr>
          <p:nvPr/>
        </p:nvCxnSpPr>
        <p:spPr>
          <a:xfrm>
            <a:off x="5696180" y="1347391"/>
            <a:ext cx="417900" cy="1662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72" idx="2"/>
          </p:cNvCxnSpPr>
          <p:nvPr/>
        </p:nvCxnSpPr>
        <p:spPr>
          <a:xfrm flipH="1">
            <a:off x="5638950" y="1129101"/>
            <a:ext cx="301070" cy="1880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endCxn id="112" idx="0"/>
          </p:cNvCxnSpPr>
          <p:nvPr/>
        </p:nvCxnSpPr>
        <p:spPr>
          <a:xfrm flipH="1">
            <a:off x="5796120" y="1337431"/>
            <a:ext cx="158620" cy="17734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6123508" y="1329808"/>
            <a:ext cx="311972" cy="1716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92" idx="1"/>
          </p:cNvCxnSpPr>
          <p:nvPr/>
        </p:nvCxnSpPr>
        <p:spPr>
          <a:xfrm flipH="1">
            <a:off x="6900339" y="1442423"/>
            <a:ext cx="370935" cy="1740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6606294" y="1176615"/>
            <a:ext cx="251474" cy="1849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6778097" y="1353673"/>
            <a:ext cx="143987" cy="1672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a:off x="7107650" y="1253265"/>
            <a:ext cx="483432" cy="1819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7090852" y="1346050"/>
            <a:ext cx="311972" cy="1716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21742" y="1038113"/>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50429" y="647250"/>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61188" y="291352"/>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72754" y="807717"/>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49852" y="441511"/>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05838" y="977152"/>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52455" y="538778"/>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340712" y="749896"/>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385536" y="257733"/>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261824" y="1117002"/>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606067" y="884367"/>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64831" y="478715"/>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72813" y="657113"/>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72813" y="335277"/>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840945" y="1099073"/>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075823" y="942188"/>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918039" y="512779"/>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152917" y="275662"/>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79810" y="710003"/>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20066" y="1076659"/>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377035" y="422683"/>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828854" y="445547"/>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09941" y="288665"/>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044007" y="667871"/>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191028" y="450926"/>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440247" y="693870"/>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4313" y="311076"/>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630299" y="802342"/>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786285" y="458994"/>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979923" y="1010324"/>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008610" y="619461"/>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19369" y="263563"/>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30935" y="779928"/>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308033" y="413722"/>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464019" y="949363"/>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510636" y="510989"/>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217924" y="856578"/>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846783" y="808618"/>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698893" y="722107"/>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743717" y="229944"/>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620005" y="1089213"/>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964248" y="856578"/>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923012" y="450926"/>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395424" y="991049"/>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130994" y="629324"/>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549184" y="328108"/>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199126" y="1071284"/>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434004" y="914399"/>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276220" y="484990"/>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8511098" y="247873"/>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537991" y="682214"/>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8778247" y="1048870"/>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735216" y="394894"/>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585014" y="663836"/>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534811" y="288665"/>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784034" y="860159"/>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965121" y="703277"/>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999187" y="1082483"/>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46208" y="865538"/>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173104" y="1271190"/>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801963" y="1223230"/>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540194" y="1078448"/>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489991" y="703277"/>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9174483" y="710006"/>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355570" y="553124"/>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9389636" y="932330"/>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9536657" y="715385"/>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9563553" y="1121037"/>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192412" y="1073077"/>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930643" y="928295"/>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880440" y="553124"/>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6882203" y="896921"/>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063290" y="740039"/>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097356" y="1119245"/>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244377" y="902300"/>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271273" y="1307952"/>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6900132" y="1259992"/>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638363" y="1115210"/>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588160" y="740039"/>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915323" y="3083109"/>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096410" y="2926227"/>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4130476" y="3305433"/>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277497" y="3088488"/>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526716" y="3331432"/>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560782" y="2948638"/>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716768" y="3439904"/>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872754" y="3096556"/>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304393" y="3494140"/>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933252" y="3446180"/>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481893" y="3628611"/>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671483" y="3301398"/>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621280" y="2926227"/>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5277960" y="3105520"/>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459047" y="2948638"/>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5493113" y="3327844"/>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5640134" y="3110899"/>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5889353" y="3353843"/>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5923419" y="2971049"/>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6079405" y="3462315"/>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6235391" y="3118967"/>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5667030" y="3516551"/>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5295889" y="3468591"/>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5844530" y="3651022"/>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5034120" y="3323809"/>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4983917" y="2948638"/>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8411120" y="3083109"/>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8592207" y="2926227"/>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8626273" y="3305433"/>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8773294" y="3088488"/>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9022513" y="3331432"/>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9056579" y="2948638"/>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9212565" y="3439904"/>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9368551" y="3096556"/>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8800190" y="3494140"/>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8429049" y="3446180"/>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8977690" y="3628611"/>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8167280" y="3301398"/>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8117077" y="2926227"/>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6342066" y="3098798"/>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6530323" y="3309916"/>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6575147" y="2817753"/>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6451435" y="3677022"/>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6795678" y="3444387"/>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6754442" y="3038735"/>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6962424" y="3217133"/>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6380614" y="2915917"/>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7030556" y="3659093"/>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7265434" y="3502208"/>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7107650" y="3072799"/>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7342528" y="2835682"/>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7369421" y="3270023"/>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7609677" y="3636679"/>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7566646" y="2982703"/>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8005913" y="3297815"/>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8187000" y="3140933"/>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8221066" y="3520139"/>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8368087" y="3303194"/>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8394983" y="3708846"/>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8023842" y="3660886"/>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7762073" y="3516104"/>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7711870" y="3140933"/>
            <a:ext cx="311972" cy="2689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669778" y="3102406"/>
            <a:ext cx="1567993" cy="461665"/>
          </a:xfrm>
          <a:prstGeom prst="rect">
            <a:avLst/>
          </a:prstGeom>
          <a:noFill/>
        </p:spPr>
        <p:txBody>
          <a:bodyPr wrap="none" rtlCol="0">
            <a:spAutoFit/>
          </a:bodyPr>
          <a:lstStyle/>
          <a:p>
            <a:r>
              <a:rPr lang="en-US" sz="2400" b="1" dirty="0">
                <a:solidFill>
                  <a:schemeClr val="accent1">
                    <a:lumMod val="50000"/>
                  </a:schemeClr>
                </a:solidFill>
              </a:rPr>
              <a:t>IPT servers</a:t>
            </a:r>
          </a:p>
        </p:txBody>
      </p:sp>
      <p:sp>
        <p:nvSpPr>
          <p:cNvPr id="159" name="TextBox 158"/>
          <p:cNvSpPr txBox="1"/>
          <p:nvPr/>
        </p:nvSpPr>
        <p:spPr>
          <a:xfrm>
            <a:off x="1628939" y="420243"/>
            <a:ext cx="1584088" cy="830997"/>
          </a:xfrm>
          <a:prstGeom prst="rect">
            <a:avLst/>
          </a:prstGeom>
          <a:noFill/>
        </p:spPr>
        <p:txBody>
          <a:bodyPr wrap="none" rtlCol="0">
            <a:spAutoFit/>
          </a:bodyPr>
          <a:lstStyle/>
          <a:p>
            <a:pPr algn="ctr"/>
            <a:r>
              <a:rPr lang="en-US" sz="2400" b="1" dirty="0">
                <a:solidFill>
                  <a:schemeClr val="accent1">
                    <a:lumMod val="50000"/>
                  </a:schemeClr>
                </a:solidFill>
              </a:rPr>
              <a:t>Collections</a:t>
            </a:r>
          </a:p>
          <a:p>
            <a:pPr algn="ctr"/>
            <a:r>
              <a:rPr lang="en-US" sz="2400" b="1" dirty="0">
                <a:solidFill>
                  <a:schemeClr val="accent1">
                    <a:lumMod val="50000"/>
                  </a:schemeClr>
                </a:solidFill>
              </a:rPr>
              <a:t>Providers</a:t>
            </a:r>
          </a:p>
        </p:txBody>
      </p:sp>
      <p:sp>
        <p:nvSpPr>
          <p:cNvPr id="211" name="Rectangle 210"/>
          <p:cNvSpPr/>
          <p:nvPr/>
        </p:nvSpPr>
        <p:spPr>
          <a:xfrm>
            <a:off x="4980133" y="2001172"/>
            <a:ext cx="2856349"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p:cNvSpPr txBox="1"/>
          <p:nvPr/>
        </p:nvSpPr>
        <p:spPr>
          <a:xfrm>
            <a:off x="4980132" y="2001172"/>
            <a:ext cx="2898486" cy="461665"/>
          </a:xfrm>
          <a:prstGeom prst="rect">
            <a:avLst/>
          </a:prstGeom>
          <a:noFill/>
        </p:spPr>
        <p:txBody>
          <a:bodyPr wrap="none" rtlCol="0">
            <a:spAutoFit/>
          </a:bodyPr>
          <a:lstStyle/>
          <a:p>
            <a:r>
              <a:rPr lang="en-US" sz="2400" b="1" dirty="0">
                <a:solidFill>
                  <a:schemeClr val="accent1">
                    <a:lumMod val="50000"/>
                  </a:schemeClr>
                </a:solidFill>
              </a:rPr>
              <a:t>Darwin Core or ABCD</a:t>
            </a:r>
          </a:p>
        </p:txBody>
      </p:sp>
      <p:cxnSp>
        <p:nvCxnSpPr>
          <p:cNvPr id="178" name="Straight Connector 177"/>
          <p:cNvCxnSpPr>
            <a:stCxn id="63" idx="2"/>
          </p:cNvCxnSpPr>
          <p:nvPr/>
        </p:nvCxnSpPr>
        <p:spPr>
          <a:xfrm>
            <a:off x="8355112" y="1340227"/>
            <a:ext cx="525328" cy="1586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8583356" y="1197238"/>
            <a:ext cx="162621" cy="1775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23" idx="3"/>
            <a:endCxn id="121" idx="0"/>
          </p:cNvCxnSpPr>
          <p:nvPr/>
        </p:nvCxnSpPr>
        <p:spPr>
          <a:xfrm>
            <a:off x="4573797" y="1251474"/>
            <a:ext cx="566107" cy="1697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1628117" y="4998876"/>
            <a:ext cx="1714124" cy="461665"/>
          </a:xfrm>
          <a:prstGeom prst="rect">
            <a:avLst/>
          </a:prstGeom>
          <a:noFill/>
        </p:spPr>
        <p:txBody>
          <a:bodyPr wrap="none" rtlCol="0">
            <a:spAutoFit/>
          </a:bodyPr>
          <a:lstStyle/>
          <a:p>
            <a:r>
              <a:rPr lang="en-US" sz="2400" b="1" dirty="0">
                <a:solidFill>
                  <a:schemeClr val="accent1">
                    <a:lumMod val="50000"/>
                  </a:schemeClr>
                </a:solidFill>
              </a:rPr>
              <a:t>Aggregators</a:t>
            </a:r>
          </a:p>
        </p:txBody>
      </p:sp>
      <p:pic>
        <p:nvPicPr>
          <p:cNvPr id="213" name="Picture 2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439" y="4850080"/>
            <a:ext cx="1542117" cy="595203"/>
          </a:xfrm>
          <a:prstGeom prst="rect">
            <a:avLst/>
          </a:prstGeom>
        </p:spPr>
      </p:pic>
      <p:pic>
        <p:nvPicPr>
          <p:cNvPr id="214" name="Picture 2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804" y="5184404"/>
            <a:ext cx="1448602" cy="697475"/>
          </a:xfrm>
          <a:prstGeom prst="rect">
            <a:avLst/>
          </a:prstGeom>
        </p:spPr>
      </p:pic>
      <p:pic>
        <p:nvPicPr>
          <p:cNvPr id="215" name="Picture 2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3175" y="4909994"/>
            <a:ext cx="1940464" cy="600391"/>
          </a:xfrm>
          <a:prstGeom prst="rect">
            <a:avLst/>
          </a:prstGeom>
        </p:spPr>
      </p:pic>
      <p:pic>
        <p:nvPicPr>
          <p:cNvPr id="216" name="Picture 2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2887" y="5119983"/>
            <a:ext cx="1052171" cy="1052171"/>
          </a:xfrm>
          <a:prstGeom prst="rect">
            <a:avLst/>
          </a:prstGeom>
        </p:spPr>
      </p:pic>
      <p:pic>
        <p:nvPicPr>
          <p:cNvPr id="217" name="Picture 2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2984" y="4842846"/>
            <a:ext cx="994270" cy="989851"/>
          </a:xfrm>
          <a:prstGeom prst="rect">
            <a:avLst/>
          </a:prstGeom>
        </p:spPr>
      </p:pic>
      <p:cxnSp>
        <p:nvCxnSpPr>
          <p:cNvPr id="248" name="Straight Connector 247"/>
          <p:cNvCxnSpPr>
            <a:stCxn id="102" idx="2"/>
          </p:cNvCxnSpPr>
          <p:nvPr/>
        </p:nvCxnSpPr>
        <p:spPr>
          <a:xfrm>
            <a:off x="4872754" y="3708846"/>
            <a:ext cx="700590" cy="1478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stCxn id="138" idx="1"/>
          </p:cNvCxnSpPr>
          <p:nvPr/>
        </p:nvCxnSpPr>
        <p:spPr>
          <a:xfrm flipH="1">
            <a:off x="5637617" y="3811493"/>
            <a:ext cx="813818" cy="13648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120" idx="2"/>
          </p:cNvCxnSpPr>
          <p:nvPr/>
        </p:nvCxnSpPr>
        <p:spPr>
          <a:xfrm>
            <a:off x="5190106" y="3592751"/>
            <a:ext cx="383686" cy="15836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5609654" y="3936584"/>
            <a:ext cx="273516" cy="1251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stCxn id="138" idx="2"/>
          </p:cNvCxnSpPr>
          <p:nvPr/>
        </p:nvCxnSpPr>
        <p:spPr>
          <a:xfrm flipH="1">
            <a:off x="5654473" y="3945964"/>
            <a:ext cx="952949" cy="1241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5612789" y="3801593"/>
            <a:ext cx="60561" cy="13747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115" idx="2"/>
          </p:cNvCxnSpPr>
          <p:nvPr/>
        </p:nvCxnSpPr>
        <p:spPr>
          <a:xfrm flipH="1">
            <a:off x="5638065" y="3731257"/>
            <a:ext cx="597326" cy="1389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118" idx="2"/>
          </p:cNvCxnSpPr>
          <p:nvPr/>
        </p:nvCxnSpPr>
        <p:spPr>
          <a:xfrm>
            <a:off x="5451876" y="3737533"/>
            <a:ext cx="144777" cy="1438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148" idx="2"/>
          </p:cNvCxnSpPr>
          <p:nvPr/>
        </p:nvCxnSpPr>
        <p:spPr>
          <a:xfrm>
            <a:off x="7765663" y="3905621"/>
            <a:ext cx="708482" cy="1386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132" idx="2"/>
          </p:cNvCxnSpPr>
          <p:nvPr/>
        </p:nvCxnSpPr>
        <p:spPr>
          <a:xfrm flipH="1">
            <a:off x="8538418" y="3897554"/>
            <a:ext cx="595258" cy="1382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155" idx="2"/>
          </p:cNvCxnSpPr>
          <p:nvPr/>
        </p:nvCxnSpPr>
        <p:spPr>
          <a:xfrm>
            <a:off x="8179829" y="3929828"/>
            <a:ext cx="294765" cy="1350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H="1">
            <a:off x="8510455" y="3971513"/>
            <a:ext cx="147288" cy="1320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a:stCxn id="128" idx="2"/>
          </p:cNvCxnSpPr>
          <p:nvPr/>
        </p:nvCxnSpPr>
        <p:spPr>
          <a:xfrm flipH="1">
            <a:off x="8555273" y="3708847"/>
            <a:ext cx="813278" cy="1582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a:stCxn id="154" idx="2"/>
          </p:cNvCxnSpPr>
          <p:nvPr/>
        </p:nvCxnSpPr>
        <p:spPr>
          <a:xfrm flipH="1">
            <a:off x="8513589" y="3977788"/>
            <a:ext cx="37380" cy="1302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flipH="1">
            <a:off x="8550969" y="3763082"/>
            <a:ext cx="278308" cy="1517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8303543" y="3963296"/>
            <a:ext cx="193910" cy="1317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9154607" y="398586"/>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9335694" y="241704"/>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9516781" y="403965"/>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7459530" y="689832"/>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7640617" y="532950"/>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7821704" y="695211"/>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8123582" y="913952"/>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8304669" y="757070"/>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a:off x="8485756" y="919331"/>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4833774" y="755765"/>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a:off x="5014861" y="598883"/>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5195948" y="761144"/>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3892522" y="651734"/>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4073609" y="494852"/>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a:off x="4254696" y="657113"/>
            <a:ext cx="311972" cy="268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46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latin typeface="+mn-lt"/>
              </a:rPr>
              <a:t>Publishing data to aggregators</a:t>
            </a:r>
          </a:p>
        </p:txBody>
      </p:sp>
      <p:sp>
        <p:nvSpPr>
          <p:cNvPr id="3" name="Content Placeholder 2"/>
          <p:cNvSpPr>
            <a:spLocks noGrp="1"/>
          </p:cNvSpPr>
          <p:nvPr>
            <p:ph idx="1"/>
          </p:nvPr>
        </p:nvSpPr>
        <p:spPr/>
        <p:txBody>
          <a:bodyPr>
            <a:normAutofit lnSpcReduction="10000"/>
          </a:bodyPr>
          <a:lstStyle/>
          <a:p>
            <a:pPr marL="0" indent="0">
              <a:buNone/>
            </a:pPr>
            <a:r>
              <a:rPr lang="en-US" sz="3200" b="1" dirty="0">
                <a:solidFill>
                  <a:schemeClr val="accent1">
                    <a:lumMod val="50000"/>
                  </a:schemeClr>
                </a:solidFill>
              </a:rPr>
              <a:t>Benefits:</a:t>
            </a:r>
          </a:p>
          <a:p>
            <a:endParaRPr lang="en-US" b="1" dirty="0">
              <a:solidFill>
                <a:schemeClr val="accent1">
                  <a:lumMod val="50000"/>
                </a:schemeClr>
              </a:solidFill>
            </a:endParaRPr>
          </a:p>
          <a:p>
            <a:r>
              <a:rPr lang="en-US" b="1" dirty="0">
                <a:solidFill>
                  <a:schemeClr val="accent1">
                    <a:lumMod val="50000"/>
                  </a:schemeClr>
                </a:solidFill>
              </a:rPr>
              <a:t>Visibility for collection and data</a:t>
            </a:r>
          </a:p>
          <a:p>
            <a:r>
              <a:rPr lang="en-US" b="1" dirty="0">
                <a:solidFill>
                  <a:schemeClr val="accent1">
                    <a:lumMod val="50000"/>
                  </a:schemeClr>
                </a:solidFill>
              </a:rPr>
              <a:t>Exposure to larger research and end user community</a:t>
            </a:r>
          </a:p>
          <a:p>
            <a:r>
              <a:rPr lang="en-US" b="1" dirty="0">
                <a:solidFill>
                  <a:schemeClr val="accent1">
                    <a:lumMod val="50000"/>
                  </a:schemeClr>
                </a:solidFill>
              </a:rPr>
              <a:t>Attribution for data usage</a:t>
            </a:r>
          </a:p>
          <a:p>
            <a:r>
              <a:rPr lang="en-US" b="1" dirty="0">
                <a:solidFill>
                  <a:schemeClr val="accent1">
                    <a:lumMod val="50000"/>
                  </a:schemeClr>
                </a:solidFill>
              </a:rPr>
              <a:t>Comparison with other collections</a:t>
            </a:r>
          </a:p>
          <a:p>
            <a:endParaRPr lang="en-US" b="1" dirty="0">
              <a:solidFill>
                <a:schemeClr val="accent1">
                  <a:lumMod val="50000"/>
                </a:schemeClr>
              </a:solidFill>
            </a:endParaRPr>
          </a:p>
          <a:p>
            <a:pPr marL="0" indent="0">
              <a:buNone/>
            </a:pPr>
            <a:r>
              <a:rPr lang="en-US" b="1" dirty="0">
                <a:solidFill>
                  <a:schemeClr val="accent1">
                    <a:lumMod val="50000"/>
                  </a:schemeClr>
                </a:solidFill>
              </a:rPr>
              <a:t>Leads to collections advocacy and increased use of collections and data</a:t>
            </a:r>
          </a:p>
        </p:txBody>
      </p:sp>
    </p:spTree>
    <p:extLst>
      <p:ext uri="{BB962C8B-B14F-4D97-AF65-F5344CB8AC3E}">
        <p14:creationId xmlns:p14="http://schemas.microsoft.com/office/powerpoint/2010/main" val="188745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51772"/>
            <a:ext cx="7886700" cy="745757"/>
          </a:xfrm>
        </p:spPr>
        <p:txBody>
          <a:bodyPr/>
          <a:lstStyle/>
          <a:p>
            <a:r>
              <a:rPr lang="en-US" b="1" dirty="0">
                <a:solidFill>
                  <a:schemeClr val="accent1">
                    <a:lumMod val="50000"/>
                  </a:schemeClr>
                </a:solidFill>
                <a:latin typeface="+mn-lt"/>
              </a:rPr>
              <a:t>Data Quality</a:t>
            </a:r>
          </a:p>
        </p:txBody>
      </p:sp>
      <p:sp>
        <p:nvSpPr>
          <p:cNvPr id="3" name="Content Placeholder 2"/>
          <p:cNvSpPr>
            <a:spLocks noGrp="1"/>
          </p:cNvSpPr>
          <p:nvPr>
            <p:ph idx="1"/>
          </p:nvPr>
        </p:nvSpPr>
        <p:spPr>
          <a:xfrm>
            <a:off x="1361661" y="1409989"/>
            <a:ext cx="9442174" cy="4351338"/>
          </a:xfrm>
        </p:spPr>
        <p:txBody>
          <a:bodyPr>
            <a:normAutofit/>
          </a:bodyPr>
          <a:lstStyle/>
          <a:p>
            <a:r>
              <a:rPr lang="en-US" b="1" dirty="0">
                <a:solidFill>
                  <a:schemeClr val="accent1">
                    <a:lumMod val="50000"/>
                  </a:schemeClr>
                </a:solidFill>
              </a:rPr>
              <a:t>TDWG Biodiversity Data Quality Interest Group</a:t>
            </a:r>
          </a:p>
          <a:p>
            <a:pPr lvl="1"/>
            <a:r>
              <a:rPr lang="en-US" b="1" dirty="0">
                <a:solidFill>
                  <a:schemeClr val="accent1">
                    <a:lumMod val="50000"/>
                  </a:schemeClr>
                </a:solidFill>
              </a:rPr>
              <a:t>Standard set of Data Quality Tests and Assertions</a:t>
            </a:r>
          </a:p>
          <a:p>
            <a:r>
              <a:rPr lang="en-US" b="1" dirty="0">
                <a:solidFill>
                  <a:schemeClr val="accent1">
                    <a:lumMod val="50000"/>
                  </a:schemeClr>
                </a:solidFill>
              </a:rPr>
              <a:t>Assertions about data quality based on backbone taxonomic and geographic authorities and Darwin Core requirements</a:t>
            </a:r>
          </a:p>
          <a:p>
            <a:r>
              <a:rPr lang="en-US" b="1" dirty="0">
                <a:solidFill>
                  <a:schemeClr val="accent1">
                    <a:lumMod val="50000"/>
                  </a:schemeClr>
                </a:solidFill>
              </a:rPr>
              <a:t>Can be used by providers to check data quality, errors etc.</a:t>
            </a:r>
          </a:p>
          <a:p>
            <a:r>
              <a:rPr lang="en-US" b="1" dirty="0">
                <a:solidFill>
                  <a:schemeClr val="accent1">
                    <a:lumMod val="50000"/>
                  </a:schemeClr>
                </a:solidFill>
              </a:rPr>
              <a:t>Three aggregators providing data quality metrics</a:t>
            </a:r>
          </a:p>
          <a:p>
            <a:pPr lvl="1"/>
            <a:r>
              <a:rPr lang="en-US" b="1" dirty="0">
                <a:solidFill>
                  <a:schemeClr val="accent1">
                    <a:lumMod val="50000"/>
                  </a:schemeClr>
                </a:solidFill>
              </a:rPr>
              <a:t>GBIF, iDigBio and ALA – </a:t>
            </a:r>
            <a:r>
              <a:rPr lang="en-US" b="1" dirty="0" err="1">
                <a:solidFill>
                  <a:schemeClr val="accent1">
                    <a:lumMod val="50000"/>
                  </a:schemeClr>
                </a:solidFill>
              </a:rPr>
              <a:t>Vertnet</a:t>
            </a:r>
            <a:r>
              <a:rPr lang="en-US" b="1" dirty="0">
                <a:solidFill>
                  <a:schemeClr val="accent1">
                    <a:lumMod val="50000"/>
                  </a:schemeClr>
                </a:solidFill>
              </a:rPr>
              <a:t> (GitHub)</a:t>
            </a:r>
          </a:p>
          <a:p>
            <a:r>
              <a:rPr lang="en-US" b="1" dirty="0">
                <a:solidFill>
                  <a:schemeClr val="accent1">
                    <a:lumMod val="50000"/>
                  </a:schemeClr>
                </a:solidFill>
              </a:rPr>
              <a:t>No standardization across aggregators as yet </a:t>
            </a:r>
          </a:p>
        </p:txBody>
      </p:sp>
    </p:spTree>
    <p:extLst>
      <p:ext uri="{BB962C8B-B14F-4D97-AF65-F5344CB8AC3E}">
        <p14:creationId xmlns:p14="http://schemas.microsoft.com/office/powerpoint/2010/main" val="2024410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26591"/>
            <a:ext cx="7886700" cy="1325563"/>
          </a:xfrm>
        </p:spPr>
        <p:txBody>
          <a:bodyPr/>
          <a:lstStyle/>
          <a:p>
            <a:pPr algn="ctr"/>
            <a:r>
              <a:rPr lang="en-US" b="1" dirty="0">
                <a:solidFill>
                  <a:schemeClr val="accent1">
                    <a:lumMod val="50000"/>
                  </a:schemeClr>
                </a:solidFill>
                <a:latin typeface="+mn-lt"/>
              </a:rPr>
              <a:t>Global Biodiversity Information Facility (GBIF)</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2163" y="1452153"/>
            <a:ext cx="4839959" cy="5325010"/>
          </a:xfrm>
        </p:spPr>
      </p:pic>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64399" r="49779"/>
          <a:stretch/>
        </p:blipFill>
        <p:spPr>
          <a:xfrm>
            <a:off x="3277397" y="1634835"/>
            <a:ext cx="5303182" cy="4136088"/>
          </a:xfrm>
          <a:prstGeom prst="rect">
            <a:avLst/>
          </a:prstGeom>
        </p:spPr>
      </p:pic>
    </p:spTree>
    <p:extLst>
      <p:ext uri="{BB962C8B-B14F-4D97-AF65-F5344CB8AC3E}">
        <p14:creationId xmlns:p14="http://schemas.microsoft.com/office/powerpoint/2010/main" val="63370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9599"/>
            <a:ext cx="7886700" cy="734804"/>
          </a:xfrm>
        </p:spPr>
        <p:txBody>
          <a:bodyPr/>
          <a:lstStyle/>
          <a:p>
            <a:r>
              <a:rPr lang="en-US" b="1" dirty="0">
                <a:solidFill>
                  <a:schemeClr val="accent1">
                    <a:lumMod val="50000"/>
                  </a:schemeClr>
                </a:solidFill>
                <a:latin typeface="+mn-lt"/>
              </a:rPr>
              <a:t>Atlas of Living Australia (ALA)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2650" y="1056999"/>
            <a:ext cx="7653959" cy="4791902"/>
          </a:xfrm>
        </p:spPr>
      </p:pic>
    </p:spTree>
    <p:extLst>
      <p:ext uri="{BB962C8B-B14F-4D97-AF65-F5344CB8AC3E}">
        <p14:creationId xmlns:p14="http://schemas.microsoft.com/office/powerpoint/2010/main" val="78155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322" y="100087"/>
            <a:ext cx="8388626" cy="1325563"/>
          </a:xfrm>
        </p:spPr>
        <p:txBody>
          <a:bodyPr/>
          <a:lstStyle/>
          <a:p>
            <a:pPr algn="ctr"/>
            <a:r>
              <a:rPr lang="en-US" b="1" dirty="0">
                <a:solidFill>
                  <a:schemeClr val="accent1">
                    <a:lumMod val="50000"/>
                  </a:schemeClr>
                </a:solidFill>
                <a:latin typeface="+mn-lt"/>
              </a:rPr>
              <a:t>Integrated Digitized </a:t>
            </a:r>
            <a:r>
              <a:rPr lang="en-US" b="1" dirty="0" err="1">
                <a:solidFill>
                  <a:schemeClr val="accent1">
                    <a:lumMod val="50000"/>
                  </a:schemeClr>
                </a:solidFill>
                <a:latin typeface="+mn-lt"/>
              </a:rPr>
              <a:t>Biocollections</a:t>
            </a:r>
            <a:r>
              <a:rPr lang="en-US" b="1" dirty="0">
                <a:solidFill>
                  <a:schemeClr val="accent1">
                    <a:lumMod val="50000"/>
                  </a:schemeClr>
                </a:solidFill>
                <a:latin typeface="+mn-lt"/>
              </a:rPr>
              <a:t> (iDigBio)</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9199" y="1425649"/>
            <a:ext cx="5624898" cy="5134177"/>
          </a:xfrm>
        </p:spPr>
      </p:pic>
    </p:spTree>
    <p:extLst>
      <p:ext uri="{BB962C8B-B14F-4D97-AF65-F5344CB8AC3E}">
        <p14:creationId xmlns:p14="http://schemas.microsoft.com/office/powerpoint/2010/main" val="91315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52" y="206430"/>
            <a:ext cx="10883347" cy="655072"/>
          </a:xfrm>
        </p:spPr>
        <p:txBody>
          <a:bodyPr>
            <a:normAutofit fontScale="90000"/>
          </a:bodyPr>
          <a:lstStyle/>
          <a:p>
            <a:r>
              <a:rPr lang="en-US" b="1" dirty="0">
                <a:solidFill>
                  <a:schemeClr val="accent1">
                    <a:lumMod val="50000"/>
                  </a:schemeClr>
                </a:solidFill>
                <a:latin typeface="+mn-lt"/>
              </a:rPr>
              <a:t>Is this normal?  Comparison to other collections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954" y="891730"/>
            <a:ext cx="4888725" cy="543609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953" y="891729"/>
            <a:ext cx="4886640" cy="54360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868" y="891727"/>
            <a:ext cx="4888725" cy="543609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5782" y="891725"/>
            <a:ext cx="4890811" cy="5436094"/>
          </a:xfrm>
          <a:prstGeom prst="rect">
            <a:avLst/>
          </a:prstGeom>
        </p:spPr>
      </p:pic>
    </p:spTree>
    <p:extLst>
      <p:ext uri="{BB962C8B-B14F-4D97-AF65-F5344CB8AC3E}">
        <p14:creationId xmlns:p14="http://schemas.microsoft.com/office/powerpoint/2010/main" val="5730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35823"/>
            <a:ext cx="7886700" cy="752474"/>
          </a:xfrm>
        </p:spPr>
        <p:txBody>
          <a:bodyPr/>
          <a:lstStyle/>
          <a:p>
            <a:r>
              <a:rPr lang="en-US" b="1" dirty="0">
                <a:solidFill>
                  <a:schemeClr val="accent1">
                    <a:lumMod val="50000"/>
                  </a:schemeClr>
                </a:solidFill>
                <a:latin typeface="+mn-lt"/>
              </a:rPr>
              <a:t>Data Metrics</a:t>
            </a:r>
          </a:p>
        </p:txBody>
      </p:sp>
      <p:sp>
        <p:nvSpPr>
          <p:cNvPr id="3" name="Content Placeholder 2"/>
          <p:cNvSpPr>
            <a:spLocks noGrp="1"/>
          </p:cNvSpPr>
          <p:nvPr>
            <p:ph idx="1"/>
          </p:nvPr>
        </p:nvSpPr>
        <p:spPr>
          <a:xfrm>
            <a:off x="2152650" y="1465402"/>
            <a:ext cx="7886700" cy="4351338"/>
          </a:xfrm>
        </p:spPr>
        <p:txBody>
          <a:bodyPr/>
          <a:lstStyle/>
          <a:p>
            <a:r>
              <a:rPr lang="en-US" sz="3200" b="1" dirty="0">
                <a:solidFill>
                  <a:schemeClr val="accent1">
                    <a:lumMod val="50000"/>
                  </a:schemeClr>
                </a:solidFill>
              </a:rPr>
              <a:t>Four categories</a:t>
            </a:r>
          </a:p>
          <a:p>
            <a:pPr lvl="1"/>
            <a:r>
              <a:rPr lang="en-US" sz="2800" b="1" dirty="0">
                <a:solidFill>
                  <a:schemeClr val="accent1">
                    <a:lumMod val="50000"/>
                  </a:schemeClr>
                </a:solidFill>
              </a:rPr>
              <a:t>Collection specific</a:t>
            </a:r>
          </a:p>
          <a:p>
            <a:pPr lvl="1"/>
            <a:r>
              <a:rPr lang="en-US" sz="2800" b="1" dirty="0">
                <a:solidFill>
                  <a:schemeClr val="accent1">
                    <a:lumMod val="50000"/>
                  </a:schemeClr>
                </a:solidFill>
              </a:rPr>
              <a:t>Taxonomic</a:t>
            </a:r>
          </a:p>
          <a:p>
            <a:pPr lvl="2"/>
            <a:r>
              <a:rPr lang="en-US" sz="2400" b="1" dirty="0">
                <a:solidFill>
                  <a:schemeClr val="accent1">
                    <a:lumMod val="50000"/>
                  </a:schemeClr>
                </a:solidFill>
              </a:rPr>
              <a:t>Scientific names, higher level taxonomy common names, references, ranks etc.</a:t>
            </a:r>
          </a:p>
          <a:p>
            <a:pPr lvl="1"/>
            <a:r>
              <a:rPr lang="en-US" sz="2800" b="1" dirty="0">
                <a:solidFill>
                  <a:schemeClr val="accent1">
                    <a:lumMod val="50000"/>
                  </a:schemeClr>
                </a:solidFill>
              </a:rPr>
              <a:t>Geographic</a:t>
            </a:r>
          </a:p>
          <a:p>
            <a:pPr lvl="2"/>
            <a:r>
              <a:rPr lang="en-US" sz="2400" b="1" dirty="0">
                <a:solidFill>
                  <a:schemeClr val="accent1">
                    <a:lumMod val="50000"/>
                  </a:schemeClr>
                </a:solidFill>
              </a:rPr>
              <a:t>Continent/Country/State/Province/County, </a:t>
            </a:r>
            <a:r>
              <a:rPr lang="en-US" sz="2400" b="1" dirty="0" err="1">
                <a:solidFill>
                  <a:schemeClr val="accent1">
                    <a:lumMod val="50000"/>
                  </a:schemeClr>
                </a:solidFill>
              </a:rPr>
              <a:t>geocoordinates</a:t>
            </a:r>
            <a:r>
              <a:rPr lang="en-US" sz="2400" b="1" dirty="0">
                <a:solidFill>
                  <a:schemeClr val="accent1">
                    <a:lumMod val="50000"/>
                  </a:schemeClr>
                </a:solidFill>
              </a:rPr>
              <a:t>, datum etc.</a:t>
            </a:r>
          </a:p>
          <a:p>
            <a:pPr lvl="1"/>
            <a:r>
              <a:rPr lang="en-US" sz="2800" b="1" dirty="0">
                <a:solidFill>
                  <a:schemeClr val="accent1">
                    <a:lumMod val="50000"/>
                  </a:schemeClr>
                </a:solidFill>
              </a:rPr>
              <a:t>Multimedia</a:t>
            </a:r>
          </a:p>
          <a:p>
            <a:pPr lvl="2"/>
            <a:endParaRPr lang="en-US" b="1" dirty="0">
              <a:solidFill>
                <a:schemeClr val="accent1">
                  <a:lumMod val="50000"/>
                </a:schemeClr>
              </a:solidFill>
            </a:endParaRPr>
          </a:p>
        </p:txBody>
      </p:sp>
      <p:grpSp>
        <p:nvGrpSpPr>
          <p:cNvPr id="48" name="Group 47"/>
          <p:cNvGrpSpPr/>
          <p:nvPr/>
        </p:nvGrpSpPr>
        <p:grpSpPr>
          <a:xfrm>
            <a:off x="2152650" y="147783"/>
            <a:ext cx="6945168" cy="6502400"/>
            <a:chOff x="628650" y="147783"/>
            <a:chExt cx="6945168" cy="65024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47783"/>
              <a:ext cx="6945168" cy="6502400"/>
            </a:xfrm>
            <a:prstGeom prst="rect">
              <a:avLst/>
            </a:prstGeom>
          </p:spPr>
        </p:pic>
        <p:sp>
          <p:nvSpPr>
            <p:cNvPr id="6" name="Rectangle 5"/>
            <p:cNvSpPr/>
            <p:nvPr/>
          </p:nvSpPr>
          <p:spPr>
            <a:xfrm>
              <a:off x="684066" y="897483"/>
              <a:ext cx="3767861" cy="129682"/>
            </a:xfrm>
            <a:prstGeom prst="rect">
              <a:avLst/>
            </a:prstGeom>
            <a:solidFill>
              <a:schemeClr val="accent2">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9452" y="1040647"/>
              <a:ext cx="3767861" cy="129682"/>
            </a:xfrm>
            <a:prstGeom prst="rect">
              <a:avLst/>
            </a:prstGeom>
            <a:solidFill>
              <a:schemeClr val="accent2">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4076" y="1193047"/>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9464" y="1336211"/>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4087" y="1488611"/>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4088" y="1636387"/>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4066" y="1782651"/>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4085" y="1931948"/>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4086" y="2079730"/>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4088" y="2227524"/>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9470" y="2370688"/>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474" y="2527700"/>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79475" y="2693955"/>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9471" y="2832498"/>
              <a:ext cx="3767861" cy="129682"/>
            </a:xfrm>
            <a:prstGeom prst="rect">
              <a:avLst/>
            </a:prstGeom>
            <a:solidFill>
              <a:srgbClr val="C0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9475" y="2980282"/>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84099" y="3289694"/>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9462" y="3128063"/>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4082" y="3437475"/>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4081" y="3585256"/>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79483" y="3728418"/>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79452" y="3876199"/>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9462" y="4023981"/>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84074" y="4176375"/>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84073" y="4324159"/>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84074" y="4471936"/>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84072" y="4619727"/>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84086" y="4767509"/>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79457" y="4919903"/>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9474" y="5067685"/>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84078" y="5220079"/>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4093" y="5367865"/>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84095" y="5515643"/>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4094" y="5663421"/>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9460" y="5806584"/>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84081" y="5958984"/>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79478" y="6111381"/>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79464" y="6259164"/>
              <a:ext cx="3767861" cy="129682"/>
            </a:xfrm>
            <a:prstGeom prst="rect">
              <a:avLst/>
            </a:prstGeom>
            <a:solidFill>
              <a:schemeClr val="accent1">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84098" y="6411561"/>
              <a:ext cx="3767861" cy="129682"/>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283200" y="1213263"/>
              <a:ext cx="1653309" cy="307777"/>
            </a:xfrm>
            <a:prstGeom prst="rect">
              <a:avLst/>
            </a:prstGeom>
            <a:solidFill>
              <a:schemeClr val="accent2">
                <a:lumMod val="60000"/>
                <a:lumOff val="40000"/>
                <a:alpha val="50000"/>
              </a:schemeClr>
            </a:solidFill>
          </p:spPr>
          <p:txBody>
            <a:bodyPr wrap="square" rtlCol="0">
              <a:spAutoFit/>
            </a:bodyPr>
            <a:lstStyle/>
            <a:p>
              <a:r>
                <a:rPr lang="en-US" sz="1400" b="1" dirty="0"/>
                <a:t>Collection</a:t>
              </a:r>
            </a:p>
          </p:txBody>
        </p:sp>
        <p:sp>
          <p:nvSpPr>
            <p:cNvPr id="45" name="TextBox 44"/>
            <p:cNvSpPr txBox="1"/>
            <p:nvPr/>
          </p:nvSpPr>
          <p:spPr>
            <a:xfrm>
              <a:off x="5287821" y="1587332"/>
              <a:ext cx="1653309" cy="307777"/>
            </a:xfrm>
            <a:prstGeom prst="rect">
              <a:avLst/>
            </a:prstGeom>
            <a:solidFill>
              <a:schemeClr val="accent1">
                <a:lumMod val="60000"/>
                <a:lumOff val="40000"/>
                <a:alpha val="50000"/>
              </a:schemeClr>
            </a:solidFill>
          </p:spPr>
          <p:txBody>
            <a:bodyPr wrap="square" rtlCol="0">
              <a:spAutoFit/>
            </a:bodyPr>
            <a:lstStyle/>
            <a:p>
              <a:r>
                <a:rPr lang="en-US" sz="1400" b="1" dirty="0"/>
                <a:t>Taxonomy</a:t>
              </a:r>
            </a:p>
          </p:txBody>
        </p:sp>
        <p:sp>
          <p:nvSpPr>
            <p:cNvPr id="46" name="TextBox 45"/>
            <p:cNvSpPr txBox="1"/>
            <p:nvPr/>
          </p:nvSpPr>
          <p:spPr>
            <a:xfrm>
              <a:off x="5292441" y="1970641"/>
              <a:ext cx="1653309" cy="307777"/>
            </a:xfrm>
            <a:prstGeom prst="rect">
              <a:avLst/>
            </a:prstGeom>
            <a:solidFill>
              <a:schemeClr val="accent6">
                <a:lumMod val="60000"/>
                <a:lumOff val="40000"/>
                <a:alpha val="50000"/>
              </a:schemeClr>
            </a:solidFill>
          </p:spPr>
          <p:txBody>
            <a:bodyPr wrap="square" rtlCol="0">
              <a:spAutoFit/>
            </a:bodyPr>
            <a:lstStyle/>
            <a:p>
              <a:r>
                <a:rPr lang="en-US" sz="1400" b="1" dirty="0"/>
                <a:t>Geography</a:t>
              </a:r>
            </a:p>
          </p:txBody>
        </p:sp>
        <p:sp>
          <p:nvSpPr>
            <p:cNvPr id="47" name="TextBox 46"/>
            <p:cNvSpPr txBox="1"/>
            <p:nvPr/>
          </p:nvSpPr>
          <p:spPr>
            <a:xfrm>
              <a:off x="5278590" y="2353947"/>
              <a:ext cx="1653309" cy="307777"/>
            </a:xfrm>
            <a:prstGeom prst="rect">
              <a:avLst/>
            </a:prstGeom>
            <a:solidFill>
              <a:srgbClr val="C00000">
                <a:alpha val="31000"/>
              </a:srgbClr>
            </a:solidFill>
          </p:spPr>
          <p:txBody>
            <a:bodyPr wrap="square" rtlCol="0">
              <a:spAutoFit/>
            </a:bodyPr>
            <a:lstStyle/>
            <a:p>
              <a:r>
                <a:rPr lang="en-US" sz="1400" b="1" dirty="0"/>
                <a:t>Multimedia</a:t>
              </a:r>
            </a:p>
          </p:txBody>
        </p:sp>
      </p:grpSp>
    </p:spTree>
    <p:extLst>
      <p:ext uri="{BB962C8B-B14F-4D97-AF65-F5344CB8AC3E}">
        <p14:creationId xmlns:p14="http://schemas.microsoft.com/office/powerpoint/2010/main" val="401303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4530</TotalTime>
  <Words>510</Words>
  <Application>Microsoft Office PowerPoint</Application>
  <PresentationFormat>Widescreen</PresentationFormat>
  <Paragraphs>136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Black</vt:lpstr>
      <vt:lpstr>Calibri</vt:lpstr>
      <vt:lpstr>Calibri Light</vt:lpstr>
      <vt:lpstr>Office Theme</vt:lpstr>
      <vt:lpstr>Practical use of aggregator data quality metrics in a collection scenario</vt:lpstr>
      <vt:lpstr>PowerPoint Presentation</vt:lpstr>
      <vt:lpstr>Publishing data to aggregators</vt:lpstr>
      <vt:lpstr>Data Quality</vt:lpstr>
      <vt:lpstr>Global Biodiversity Information Facility (GBIF)</vt:lpstr>
      <vt:lpstr>Atlas of Living Australia (ALA)</vt:lpstr>
      <vt:lpstr>Integrated Digitized Biocollections (iDigBio)</vt:lpstr>
      <vt:lpstr>Is this normal?  Comparison to other collections</vt:lpstr>
      <vt:lpstr>Data Metrics</vt:lpstr>
      <vt:lpstr>Logical categories</vt:lpstr>
      <vt:lpstr>Metrics I can do “nothing” about</vt:lpstr>
      <vt:lpstr>Metrics I can do something about</vt:lpstr>
      <vt:lpstr>PowerPoint Presentation</vt:lpstr>
      <vt:lpstr>Differences of opinion or aggregator errors</vt:lpstr>
      <vt:lpstr>General problems/improvements</vt:lpstr>
      <vt:lpstr>Conclusions</vt:lpstr>
      <vt:lpstr>How to get data back into database</vt:lpstr>
      <vt:lpstr>Acknowledgements</vt:lpstr>
      <vt:lpstr>Thank you  </vt:lpstr>
    </vt:vector>
  </TitlesOfParts>
  <Company>The University of Kansas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Bentley, Andrew Charles</dc:creator>
  <cp:lastModifiedBy>Fisher, Nicole (NCMI, Black Mountain)</cp:lastModifiedBy>
  <cp:revision>63</cp:revision>
  <dcterms:created xsi:type="dcterms:W3CDTF">2018-08-02T16:12:32Z</dcterms:created>
  <dcterms:modified xsi:type="dcterms:W3CDTF">2018-09-06T00:21:23Z</dcterms:modified>
</cp:coreProperties>
</file>