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sldIdLst>
    <p:sldId id="256" r:id="rId2"/>
    <p:sldId id="257" r:id="rId3"/>
    <p:sldId id="258" r:id="rId4"/>
    <p:sldId id="259" r:id="rId5"/>
    <p:sldId id="260" r:id="rId6"/>
    <p:sldId id="262" r:id="rId7"/>
    <p:sldId id="261" r:id="rId8"/>
    <p:sldId id="295" r:id="rId9"/>
    <p:sldId id="263" r:id="rId10"/>
    <p:sldId id="298" r:id="rId11"/>
    <p:sldId id="264" r:id="rId12"/>
    <p:sldId id="304" r:id="rId13"/>
    <p:sldId id="305" r:id="rId14"/>
    <p:sldId id="267" r:id="rId15"/>
    <p:sldId id="274" r:id="rId16"/>
    <p:sldId id="275" r:id="rId17"/>
    <p:sldId id="269" r:id="rId18"/>
    <p:sldId id="268" r:id="rId19"/>
    <p:sldId id="297" r:id="rId20"/>
    <p:sldId id="299" r:id="rId21"/>
    <p:sldId id="276" r:id="rId22"/>
    <p:sldId id="300" r:id="rId23"/>
    <p:sldId id="282" r:id="rId24"/>
    <p:sldId id="283" r:id="rId25"/>
    <p:sldId id="284" r:id="rId26"/>
    <p:sldId id="285" r:id="rId27"/>
    <p:sldId id="286" r:id="rId28"/>
    <p:sldId id="287" r:id="rId29"/>
    <p:sldId id="288" r:id="rId30"/>
    <p:sldId id="289" r:id="rId31"/>
    <p:sldId id="301" r:id="rId32"/>
    <p:sldId id="292" r:id="rId33"/>
    <p:sldId id="309" r:id="rId34"/>
    <p:sldId id="303" r:id="rId35"/>
    <p:sldId id="296" r:id="rId36"/>
    <p:sldId id="271" r:id="rId37"/>
    <p:sldId id="272" r:id="rId38"/>
    <p:sldId id="273" r:id="rId39"/>
    <p:sldId id="31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07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16" autoAdjust="0"/>
    <p:restoredTop sz="94316" autoAdjust="0"/>
  </p:normalViewPr>
  <p:slideViewPr>
    <p:cSldViewPr>
      <p:cViewPr>
        <p:scale>
          <a:sx n="106" d="100"/>
          <a:sy n="106" d="100"/>
        </p:scale>
        <p:origin x="-7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70538C-0DE1-41F1-B8F5-BD4AE716FA18}" type="datetimeFigureOut">
              <a:rPr lang="en-US" smtClean="0"/>
              <a:pPr/>
              <a:t>3/18/2013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B81C34-177F-4CC2-AE1D-FEE84E60252D}" type="slidenum">
              <a:rPr lang="en-US" smtClean="0"/>
              <a:pPr/>
              <a:t>‹#›</a:t>
            </a:fld>
            <a:endParaRPr lang="en-US"/>
          </a:p>
        </p:txBody>
      </p:sp>
    </p:spTree>
    <p:extLst>
      <p:ext uri="{BB962C8B-B14F-4D97-AF65-F5344CB8AC3E}">
        <p14:creationId xmlns:p14="http://schemas.microsoft.com/office/powerpoint/2010/main" val="395913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comingled. Identifier</a:t>
            </a:r>
            <a:r>
              <a:rPr lang="en-US" baseline="0" dirty="0" smtClean="0"/>
              <a:t> and resolution (proxy) are separate</a:t>
            </a:r>
          </a:p>
          <a:p>
            <a:r>
              <a:rPr lang="en-US" baseline="0" dirty="0" smtClean="0"/>
              <a:t>The consumer has to know somewhere to look for info</a:t>
            </a:r>
          </a:p>
          <a:p>
            <a:r>
              <a:rPr lang="en-US" baseline="0" dirty="0" smtClean="0"/>
              <a:t>Requires organization to manage allocation of id space and proxy resolution</a:t>
            </a:r>
          </a:p>
          <a:p>
            <a:r>
              <a:rPr lang="en-US" baseline="0" dirty="0" smtClean="0"/>
              <a:t>Members pay for service</a:t>
            </a:r>
            <a:endParaRPr lang="en-US" dirty="0"/>
          </a:p>
        </p:txBody>
      </p:sp>
      <p:sp>
        <p:nvSpPr>
          <p:cNvPr id="4" name="Slide Number Placeholder 3"/>
          <p:cNvSpPr>
            <a:spLocks noGrp="1"/>
          </p:cNvSpPr>
          <p:nvPr>
            <p:ph type="sldNum" sz="quarter" idx="10"/>
          </p:nvPr>
        </p:nvSpPr>
        <p:spPr/>
        <p:txBody>
          <a:bodyPr/>
          <a:lstStyle/>
          <a:p>
            <a:fld id="{9204D604-224C-47FA-AC4E-528C0EBB040F}" type="slidenum">
              <a:rPr lang="en-US" smtClean="0"/>
              <a:pPr/>
              <a:t>5</a:t>
            </a:fld>
            <a:endParaRPr lang="en-US" dirty="0"/>
          </a:p>
        </p:txBody>
      </p:sp>
    </p:spTree>
    <p:extLst>
      <p:ext uri="{BB962C8B-B14F-4D97-AF65-F5344CB8AC3E}">
        <p14:creationId xmlns:p14="http://schemas.microsoft.com/office/powerpoint/2010/main" val="3422267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B81C34-177F-4CC2-AE1D-FEE84E60252D}" type="slidenum">
              <a:rPr lang="en-US" smtClean="0"/>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can be summed up by</a:t>
            </a:r>
          </a:p>
          <a:p>
            <a:pPr marL="228600" indent="-228600">
              <a:buAutoNum type="arabicParenR"/>
            </a:pPr>
            <a:r>
              <a:rPr lang="en-US" baseline="0" dirty="0" smtClean="0"/>
              <a:t>Motivate the system/work society – </a:t>
            </a:r>
            <a:r>
              <a:rPr lang="en-US" u="sng" baseline="0" dirty="0" smtClean="0"/>
              <a:t>where there’s a will there’s a way</a:t>
            </a:r>
          </a:p>
          <a:p>
            <a:pPr marL="228600" indent="-228600">
              <a:buAutoNum type="arabicParenR"/>
            </a:pPr>
            <a:r>
              <a:rPr lang="en-US" baseline="0" dirty="0" smtClean="0"/>
              <a:t>Define </a:t>
            </a:r>
            <a:r>
              <a:rPr lang="en-US" u="sng" baseline="0" dirty="0" smtClean="0"/>
              <a:t>necessary</a:t>
            </a:r>
            <a:r>
              <a:rPr lang="en-US" baseline="0" dirty="0" smtClean="0"/>
              <a:t> </a:t>
            </a:r>
            <a:r>
              <a:rPr lang="en-US" baseline="0" dirty="0" err="1" smtClean="0"/>
              <a:t>vs</a:t>
            </a:r>
            <a:r>
              <a:rPr lang="en-US" baseline="0" dirty="0" smtClean="0"/>
              <a:t> </a:t>
            </a:r>
            <a:r>
              <a:rPr lang="en-US" u="sng" baseline="0" dirty="0" smtClean="0"/>
              <a:t>desired</a:t>
            </a:r>
            <a:r>
              <a:rPr lang="en-US" baseline="0" dirty="0" smtClean="0"/>
              <a:t> features</a:t>
            </a:r>
          </a:p>
          <a:p>
            <a:pPr marL="228600" indent="-228600">
              <a:buAutoNum type="arabicParenR"/>
            </a:pPr>
            <a:r>
              <a:rPr lang="en-US" baseline="0" dirty="0" smtClean="0"/>
              <a:t>Find and interview vendors</a:t>
            </a:r>
          </a:p>
          <a:p>
            <a:pPr marL="228600" indent="-228600">
              <a:buAutoNum type="arabicParenR"/>
            </a:pPr>
            <a:r>
              <a:rPr lang="en-US" baseline="0" dirty="0" smtClean="0"/>
              <a:t>Test them with a realistic dataset, a month is a good amount of time</a:t>
            </a:r>
          </a:p>
          <a:p>
            <a:pPr marL="228600" indent="-228600">
              <a:buAutoNum type="arabicParenR"/>
            </a:pPr>
            <a:r>
              <a:rPr lang="en-US" baseline="0" dirty="0" smtClean="0"/>
              <a:t>Select with</a:t>
            </a:r>
            <a:r>
              <a:rPr lang="en-US" u="sng" baseline="0" dirty="0" smtClean="0"/>
              <a:t> all </a:t>
            </a:r>
            <a:r>
              <a:rPr lang="en-US" baseline="0" dirty="0" smtClean="0"/>
              <a:t>costs in mind</a:t>
            </a:r>
            <a:endParaRPr lang="en-US" dirty="0"/>
          </a:p>
        </p:txBody>
      </p:sp>
      <p:sp>
        <p:nvSpPr>
          <p:cNvPr id="4" name="Slide Number Placeholder 3"/>
          <p:cNvSpPr>
            <a:spLocks noGrp="1"/>
          </p:cNvSpPr>
          <p:nvPr>
            <p:ph type="sldNum" sz="quarter" idx="10"/>
          </p:nvPr>
        </p:nvSpPr>
        <p:spPr/>
        <p:txBody>
          <a:bodyPr/>
          <a:lstStyle/>
          <a:p>
            <a:fld id="{A49BEAC8-52A3-404B-BC20-DE2C45393136}" type="slidenum">
              <a:rPr lang="en-US" smtClean="0"/>
              <a:pPr/>
              <a:t>23</a:t>
            </a:fld>
            <a:endParaRPr lang="en-US"/>
          </a:p>
        </p:txBody>
      </p:sp>
    </p:spTree>
    <p:extLst>
      <p:ext uri="{BB962C8B-B14F-4D97-AF65-F5344CB8AC3E}">
        <p14:creationId xmlns:p14="http://schemas.microsoft.com/office/powerpoint/2010/main" val="408347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sample list of desired features</a:t>
            </a:r>
            <a:endParaRPr lang="en-US" dirty="0"/>
          </a:p>
        </p:txBody>
      </p:sp>
      <p:sp>
        <p:nvSpPr>
          <p:cNvPr id="4" name="Slide Number Placeholder 3"/>
          <p:cNvSpPr>
            <a:spLocks noGrp="1"/>
          </p:cNvSpPr>
          <p:nvPr>
            <p:ph type="sldNum" sz="quarter" idx="10"/>
          </p:nvPr>
        </p:nvSpPr>
        <p:spPr/>
        <p:txBody>
          <a:bodyPr/>
          <a:lstStyle/>
          <a:p>
            <a:fld id="{A49BEAC8-52A3-404B-BC20-DE2C45393136}" type="slidenum">
              <a:rPr lang="en-US" smtClean="0"/>
              <a:pPr/>
              <a:t>24</a:t>
            </a:fld>
            <a:endParaRPr lang="en-US"/>
          </a:p>
        </p:txBody>
      </p:sp>
    </p:spTree>
    <p:extLst>
      <p:ext uri="{BB962C8B-B14F-4D97-AF65-F5344CB8AC3E}">
        <p14:creationId xmlns:p14="http://schemas.microsoft.com/office/powerpoint/2010/main" val="2750757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these</a:t>
            </a:r>
            <a:r>
              <a:rPr lang="en-US" baseline="0" dirty="0" smtClean="0"/>
              <a:t> costs are specifically related to the vendor you selected, some are simply moving from one system to another, and maybe wanting to improve your collections data methods.</a:t>
            </a:r>
            <a:endParaRPr lang="en-US" dirty="0"/>
          </a:p>
        </p:txBody>
      </p:sp>
      <p:sp>
        <p:nvSpPr>
          <p:cNvPr id="4" name="Slide Number Placeholder 3"/>
          <p:cNvSpPr>
            <a:spLocks noGrp="1"/>
          </p:cNvSpPr>
          <p:nvPr>
            <p:ph type="sldNum" sz="quarter" idx="10"/>
          </p:nvPr>
        </p:nvSpPr>
        <p:spPr/>
        <p:txBody>
          <a:bodyPr/>
          <a:lstStyle/>
          <a:p>
            <a:fld id="{A49BEAC8-52A3-404B-BC20-DE2C45393136}" type="slidenum">
              <a:rPr lang="en-US" smtClean="0"/>
              <a:pPr/>
              <a:t>30</a:t>
            </a:fld>
            <a:endParaRPr lang="en-US"/>
          </a:p>
        </p:txBody>
      </p:sp>
    </p:spTree>
    <p:extLst>
      <p:ext uri="{BB962C8B-B14F-4D97-AF65-F5344CB8AC3E}">
        <p14:creationId xmlns:p14="http://schemas.microsoft.com/office/powerpoint/2010/main" val="160202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B81C34-177F-4CC2-AE1D-FEE84E60252D}" type="slidenum">
              <a:rPr lang="en-US" smtClean="0"/>
              <a:pPr/>
              <a:t>31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Bryan </a:t>
            </a:r>
            <a:r>
              <a:rPr lang="en-US" dirty="0" err="1" smtClean="0"/>
              <a:t>Kalm’s</a:t>
            </a:r>
            <a:r>
              <a:rPr lang="en-US" dirty="0" smtClean="0"/>
              <a:t> digitization</a:t>
            </a:r>
            <a:r>
              <a:rPr lang="en-US" baseline="0" dirty="0" smtClean="0"/>
              <a:t> maturity scale.</a:t>
            </a:r>
            <a:br>
              <a:rPr lang="en-US" baseline="0" dirty="0" smtClean="0"/>
            </a:br>
            <a:r>
              <a:rPr lang="en-US" baseline="0" dirty="0" smtClean="0"/>
              <a:t>useful for organizations looking to benchmark their overall maturity within and between collections.</a:t>
            </a:r>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32</a:t>
            </a:fld>
            <a:endParaRPr lang="en-US" dirty="0"/>
          </a:p>
        </p:txBody>
      </p:sp>
    </p:spTree>
    <p:extLst>
      <p:ext uri="{BB962C8B-B14F-4D97-AF65-F5344CB8AC3E}">
        <p14:creationId xmlns:p14="http://schemas.microsoft.com/office/powerpoint/2010/main" val="3196120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consumer:</a:t>
            </a:r>
          </a:p>
          <a:p>
            <a:pPr lvl="1"/>
            <a:r>
              <a:rPr lang="en-US" dirty="0" smtClean="0"/>
              <a:t>NOTHING! No information</a:t>
            </a:r>
          </a:p>
          <a:p>
            <a:pPr lvl="1"/>
            <a:r>
              <a:rPr lang="en-US" dirty="0" smtClean="0"/>
              <a:t>Use </a:t>
            </a:r>
            <a:r>
              <a:rPr lang="en-US" smtClean="0"/>
              <a:t>UUID</a:t>
            </a:r>
            <a:endParaRPr lang="en-US" dirty="0" smtClean="0"/>
          </a:p>
          <a:p>
            <a:pPr lvl="2"/>
            <a:r>
              <a:rPr lang="en-US" dirty="0" smtClean="0"/>
              <a:t>Can’t type it, remember it, parse it, resolve it</a:t>
            </a:r>
          </a:p>
          <a:p>
            <a:pPr lvl="1"/>
            <a:r>
              <a:rPr lang="en-US" dirty="0" smtClean="0"/>
              <a:t>Useful for comparison and aggregation</a:t>
            </a:r>
          </a:p>
          <a:p>
            <a:pPr lvl="2"/>
            <a:r>
              <a:rPr lang="en-US" dirty="0" smtClean="0"/>
              <a:t>Equal strings (persistence)</a:t>
            </a:r>
          </a:p>
          <a:p>
            <a:pPr lvl="2"/>
            <a:r>
              <a:rPr lang="en-US" dirty="0" smtClean="0"/>
              <a:t>Different strings </a:t>
            </a:r>
            <a:r>
              <a:rPr lang="en-US" i="1" dirty="0" smtClean="0"/>
              <a:t>about</a:t>
            </a:r>
            <a:r>
              <a:rPr lang="en-US" dirty="0" smtClean="0"/>
              <a:t> the same object</a:t>
            </a:r>
          </a:p>
          <a:p>
            <a:pPr lvl="1"/>
            <a:r>
              <a:rPr lang="en-US" dirty="0" smtClean="0"/>
              <a:t>fetching information</a:t>
            </a:r>
          </a:p>
          <a:p>
            <a:pPr lvl="2"/>
            <a:r>
              <a:rPr lang="en-US" dirty="0" smtClean="0"/>
              <a:t>Send the ID somewhere for info</a:t>
            </a:r>
          </a:p>
          <a:p>
            <a:endParaRPr lang="en-US" dirty="0" smtClean="0"/>
          </a:p>
          <a:p>
            <a:r>
              <a:rPr lang="en-US" dirty="0" smtClean="0"/>
              <a:t>digression</a:t>
            </a:r>
          </a:p>
          <a:p>
            <a:r>
              <a:rPr lang="en-US" dirty="0" smtClean="0"/>
              <a:t>Careful </a:t>
            </a:r>
          </a:p>
          <a:p>
            <a:r>
              <a:rPr lang="en-US" dirty="0" smtClean="0"/>
              <a:t>Id1=id2 means same object</a:t>
            </a:r>
          </a:p>
          <a:p>
            <a:r>
              <a:rPr lang="en-US" dirty="0" smtClean="0"/>
              <a:t>Id1!= id2 does not mean</a:t>
            </a:r>
            <a:r>
              <a:rPr lang="en-US" baseline="0" dirty="0" smtClean="0"/>
              <a:t> different objects</a:t>
            </a:r>
            <a:endParaRPr lang="en-US" dirty="0" smtClean="0"/>
          </a:p>
          <a:p>
            <a:pPr lvl="0"/>
            <a:endParaRPr lang="en-US" dirty="0" smtClean="0"/>
          </a:p>
          <a:p>
            <a:pPr lvl="2"/>
            <a:endParaRPr lang="en-US" dirty="0" smtClean="0"/>
          </a:p>
        </p:txBody>
      </p:sp>
      <p:sp>
        <p:nvSpPr>
          <p:cNvPr id="4" name="Slide Number Placeholder 3"/>
          <p:cNvSpPr>
            <a:spLocks noGrp="1"/>
          </p:cNvSpPr>
          <p:nvPr>
            <p:ph type="sldNum" sz="quarter" idx="10"/>
          </p:nvPr>
        </p:nvSpPr>
        <p:spPr/>
        <p:txBody>
          <a:bodyPr/>
          <a:lstStyle/>
          <a:p>
            <a:fld id="{8AB81C34-177F-4CC2-AE1D-FEE84E60252D}" type="slidenum">
              <a:rPr lang="en-US" smtClean="0"/>
              <a:pPr/>
              <a:t>35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http://www.slideshare.net/nielsklazenga/specify-6byandybentley-2</a:t>
            </a:r>
            <a:endParaRPr lang="en-US" b="0"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36</a:t>
            </a:fld>
            <a:endParaRPr lang="en-US" dirty="0"/>
          </a:p>
        </p:txBody>
      </p:sp>
    </p:spTree>
    <p:extLst>
      <p:ext uri="{BB962C8B-B14F-4D97-AF65-F5344CB8AC3E}">
        <p14:creationId xmlns:p14="http://schemas.microsoft.com/office/powerpoint/2010/main" val="4045426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Ed Gilbert</a:t>
            </a:r>
          </a:p>
          <a:p>
            <a:endParaRPr lang="en-US" dirty="0" smtClean="0"/>
          </a:p>
          <a:p>
            <a:r>
              <a:rPr lang="en-US" dirty="0" smtClean="0"/>
              <a:t>General data users can download occurrence data from the search page as Darwin Core CSV files or raw Symbiota </a:t>
            </a:r>
          </a:p>
          <a:p>
            <a:endParaRPr lang="en-US" dirty="0" smtClean="0"/>
          </a:p>
          <a:p>
            <a:r>
              <a:rPr lang="en-US" dirty="0" smtClean="0"/>
              <a:t>Data managers can save a backup file as a compressed set of Symbiota CSV files (occurrences, determination history, and image links)</a:t>
            </a:r>
          </a:p>
          <a:p>
            <a:endParaRPr lang="en-US" dirty="0" smtClean="0"/>
          </a:p>
          <a:p>
            <a:r>
              <a:rPr lang="en-US" dirty="0" smtClean="0"/>
              <a:t>We (Symbiota) have setup IPT instances for the portals on the Symbiota servers (lichens, bryophytes, SCAN, and MycoPortal). We are now going to ask each collection if they want us to publish their data to GBIF in their name. Collections that are already publishing their data on their own will not be published again through the portal.</a:t>
            </a:r>
          </a:p>
          <a:p>
            <a:endParaRPr lang="en-US" dirty="0" smtClean="0"/>
          </a:p>
          <a:p>
            <a:r>
              <a:rPr lang="en-US" dirty="0" smtClean="0"/>
              <a:t>Future: Symbiota will have the built-in capability of packaging data as Darwin Core archive files. Through the control panel, collection managers will have the ability to refresh the DwC archive whenever they wish. They will also have the ability to turn on or off publishing.  </a:t>
            </a:r>
          </a:p>
          <a:p>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37</a:t>
            </a:fld>
            <a:endParaRPr lang="en-US" dirty="0"/>
          </a:p>
        </p:txBody>
      </p:sp>
    </p:spTree>
    <p:extLst>
      <p:ext uri="{BB962C8B-B14F-4D97-AF65-F5344CB8AC3E}">
        <p14:creationId xmlns:p14="http://schemas.microsoft.com/office/powerpoint/2010/main" val="223118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38</a:t>
            </a:fld>
            <a:endParaRPr lang="en-US" dirty="0"/>
          </a:p>
        </p:txBody>
      </p:sp>
    </p:spTree>
    <p:extLst>
      <p:ext uri="{BB962C8B-B14F-4D97-AF65-F5344CB8AC3E}">
        <p14:creationId xmlns:p14="http://schemas.microsoft.com/office/powerpoint/2010/main" val="184375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For consumer:</a:t>
            </a:r>
          </a:p>
          <a:p>
            <a:pPr lvl="1"/>
            <a:r>
              <a:rPr lang="en-US" dirty="0" smtClean="0"/>
              <a:t>NOTHING! No information</a:t>
            </a:r>
          </a:p>
          <a:p>
            <a:pPr lvl="1"/>
            <a:r>
              <a:rPr lang="en-US" dirty="0" smtClean="0"/>
              <a:t>Use </a:t>
            </a:r>
            <a:r>
              <a:rPr lang="en-US" smtClean="0"/>
              <a:t>UUID</a:t>
            </a:r>
            <a:endParaRPr lang="en-US" dirty="0" smtClean="0"/>
          </a:p>
          <a:p>
            <a:pPr lvl="2"/>
            <a:r>
              <a:rPr lang="en-US" dirty="0" smtClean="0"/>
              <a:t>Can’t type it, remember it, parse it, resolve it</a:t>
            </a:r>
          </a:p>
          <a:p>
            <a:pPr lvl="1"/>
            <a:r>
              <a:rPr lang="en-US" dirty="0" smtClean="0"/>
              <a:t>Useful for comparison and aggregation</a:t>
            </a:r>
          </a:p>
          <a:p>
            <a:pPr lvl="2"/>
            <a:r>
              <a:rPr lang="en-US" dirty="0" smtClean="0"/>
              <a:t>Equal strings (persistence)</a:t>
            </a:r>
          </a:p>
          <a:p>
            <a:pPr lvl="2"/>
            <a:r>
              <a:rPr lang="en-US" dirty="0" smtClean="0"/>
              <a:t>Different strings </a:t>
            </a:r>
            <a:r>
              <a:rPr lang="en-US" i="1" dirty="0" smtClean="0"/>
              <a:t>about</a:t>
            </a:r>
            <a:r>
              <a:rPr lang="en-US" dirty="0" smtClean="0"/>
              <a:t> the same object</a:t>
            </a:r>
          </a:p>
          <a:p>
            <a:pPr lvl="1"/>
            <a:r>
              <a:rPr lang="en-US" dirty="0" smtClean="0"/>
              <a:t>fetching information</a:t>
            </a:r>
          </a:p>
          <a:p>
            <a:pPr lvl="2"/>
            <a:r>
              <a:rPr lang="en-US" dirty="0" smtClean="0"/>
              <a:t>Send the ID somewhere for info</a:t>
            </a:r>
          </a:p>
          <a:p>
            <a:endParaRPr lang="en-US" dirty="0" smtClean="0"/>
          </a:p>
          <a:p>
            <a:r>
              <a:rPr lang="en-US" dirty="0" smtClean="0"/>
              <a:t>digression</a:t>
            </a:r>
          </a:p>
          <a:p>
            <a:r>
              <a:rPr lang="en-US" dirty="0" smtClean="0"/>
              <a:t>Careful </a:t>
            </a:r>
          </a:p>
          <a:p>
            <a:r>
              <a:rPr lang="en-US" dirty="0" smtClean="0"/>
              <a:t>Id1=id2 means same object</a:t>
            </a:r>
          </a:p>
          <a:p>
            <a:r>
              <a:rPr lang="en-US" dirty="0" smtClean="0"/>
              <a:t>Id1!= id2 does not mean</a:t>
            </a:r>
            <a:r>
              <a:rPr lang="en-US" baseline="0" dirty="0" smtClean="0"/>
              <a:t> different objects</a:t>
            </a:r>
          </a:p>
          <a:p>
            <a:endParaRPr lang="en-US" baseline="0" dirty="0" smtClean="0"/>
          </a:p>
          <a:p>
            <a:pPr>
              <a:spcBef>
                <a:spcPts val="1200"/>
              </a:spcBef>
            </a:pPr>
            <a:r>
              <a:rPr lang="en-US" sz="2600" dirty="0" smtClean="0">
                <a:solidFill>
                  <a:schemeClr val="accent2"/>
                </a:solidFill>
              </a:rPr>
              <a:t>what is it exactly in the publication?</a:t>
            </a:r>
          </a:p>
          <a:p>
            <a:pPr lvl="1">
              <a:spcBef>
                <a:spcPts val="1200"/>
              </a:spcBef>
            </a:pPr>
            <a:r>
              <a:rPr lang="en-US" sz="2600" dirty="0" smtClean="0">
                <a:solidFill>
                  <a:schemeClr val="accent2"/>
                </a:solidFill>
              </a:rPr>
              <a:t>an id?, a </a:t>
            </a:r>
            <a:r>
              <a:rPr lang="en-US" sz="2600" dirty="0" err="1" smtClean="0">
                <a:solidFill>
                  <a:schemeClr val="accent2"/>
                </a:solidFill>
              </a:rPr>
              <a:t>guid</a:t>
            </a:r>
            <a:r>
              <a:rPr lang="en-US" sz="2600" dirty="0" smtClean="0">
                <a:solidFill>
                  <a:schemeClr val="accent2"/>
                </a:solidFill>
              </a:rPr>
              <a:t>? a link to more information?</a:t>
            </a:r>
          </a:p>
          <a:p>
            <a:pPr lvl="1">
              <a:spcBef>
                <a:spcPts val="1200"/>
              </a:spcBef>
            </a:pPr>
            <a:r>
              <a:rPr lang="en-US" sz="2600" dirty="0" smtClean="0">
                <a:solidFill>
                  <a:schemeClr val="accent2"/>
                </a:solidFill>
              </a:rPr>
              <a:t>what will be cited? searched for?</a:t>
            </a:r>
            <a:endParaRPr lang="en-US" dirty="0" smtClean="0"/>
          </a:p>
          <a:p>
            <a:pPr lvl="0"/>
            <a:endParaRPr lang="en-US" dirty="0" smtClean="0"/>
          </a:p>
          <a:p>
            <a:pPr lvl="2"/>
            <a:endParaRPr lang="en-US" dirty="0" smtClean="0"/>
          </a:p>
        </p:txBody>
      </p:sp>
      <p:sp>
        <p:nvSpPr>
          <p:cNvPr id="4" name="Slide Number Placeholder 3"/>
          <p:cNvSpPr>
            <a:spLocks noGrp="1"/>
          </p:cNvSpPr>
          <p:nvPr>
            <p:ph type="sldNum" sz="quarter" idx="10"/>
          </p:nvPr>
        </p:nvSpPr>
        <p:spPr/>
        <p:txBody>
          <a:bodyPr/>
          <a:lstStyle/>
          <a:p>
            <a:fld id="{8AB81C34-177F-4CC2-AE1D-FEE84E60252D}"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NZ" dirty="0" smtClean="0">
                <a:ea typeface="ＭＳ Ｐゴシック" pitchFamily="34" charset="-128"/>
              </a:rPr>
              <a:t>What are you</a:t>
            </a:r>
            <a:r>
              <a:rPr lang="en-NZ" baseline="0" dirty="0" smtClean="0">
                <a:ea typeface="ＭＳ Ｐゴシック" pitchFamily="34" charset="-128"/>
              </a:rPr>
              <a:t> providing / sharing?</a:t>
            </a:r>
            <a:endParaRPr lang="en-NZ" dirty="0" smtClean="0">
              <a:ea typeface="ＭＳ Ｐゴシック" pitchFamily="34" charset="-128"/>
            </a:endParaRPr>
          </a:p>
          <a:p>
            <a:endParaRPr lang="en-NZ" dirty="0" smtClean="0">
              <a:ea typeface="ＭＳ Ｐゴシック" pitchFamily="34" charset="-128"/>
            </a:endParaRPr>
          </a:p>
          <a:p>
            <a:r>
              <a:rPr lang="en-NZ" dirty="0" smtClean="0">
                <a:ea typeface="ＭＳ Ｐゴシック" pitchFamily="34" charset="-128"/>
              </a:rPr>
              <a:t>The standard for identification advocated by W3C is to use Universal</a:t>
            </a:r>
            <a:r>
              <a:rPr lang="en-NZ" baseline="0" dirty="0" smtClean="0">
                <a:ea typeface="ＭＳ Ｐゴシック" pitchFamily="34" charset="-128"/>
              </a:rPr>
              <a:t> Resource Identifiers (URIs).</a:t>
            </a:r>
            <a:endParaRPr lang="en-NZ" dirty="0" smtClean="0">
              <a:ea typeface="ＭＳ Ｐゴシック" pitchFamily="34" charset="-128"/>
            </a:endParaRPr>
          </a:p>
          <a:p>
            <a:r>
              <a:rPr lang="en-NZ" dirty="0" smtClean="0">
                <a:ea typeface="ＭＳ Ｐゴシック" pitchFamily="34" charset="-128"/>
              </a:rPr>
              <a:t>--</a:t>
            </a:r>
            <a:r>
              <a:rPr lang="en-NZ" baseline="0" dirty="0" smtClean="0">
                <a:ea typeface="ＭＳ Ｐゴシック" pitchFamily="34" charset="-128"/>
              </a:rPr>
              <a:t> a URI is a string that begins with a scheme name (or protocol). (http, https, mailto, doi, ftp, urn).</a:t>
            </a:r>
          </a:p>
          <a:p>
            <a:endParaRPr lang="en-NZ" baseline="0" dirty="0" smtClean="0">
              <a:ea typeface="ＭＳ Ｐゴシック" pitchFamily="34" charset="-128"/>
            </a:endParaRPr>
          </a:p>
          <a:p>
            <a:r>
              <a:rPr lang="en-NZ" baseline="0" dirty="0" smtClean="0">
                <a:ea typeface="ＭＳ Ｐゴシック" pitchFamily="34" charset="-128"/>
              </a:rPr>
              <a:t>Second URI has hex encoding of “0014097”</a:t>
            </a:r>
          </a:p>
          <a:p>
            <a:endParaRPr lang="en-NZ" dirty="0" smtClean="0">
              <a:ea typeface="ＭＳ Ｐゴシック" pitchFamily="34" charset="-128"/>
            </a:endParaRPr>
          </a:p>
          <a:p>
            <a:r>
              <a:rPr lang="en-NZ" dirty="0" smtClean="0">
                <a:ea typeface="ＭＳ Ｐゴシック" pitchFamily="34" charset="-128"/>
              </a:rPr>
              <a:t>UUID (sometimes GUID)</a:t>
            </a:r>
          </a:p>
          <a:p>
            <a:pPr lvl="1"/>
            <a:r>
              <a:rPr lang="en-NZ" sz="2800" dirty="0" smtClean="0">
                <a:ea typeface="ＭＳ Ｐゴシック" pitchFamily="34" charset="-128"/>
              </a:rPr>
              <a:t>Assured unique</a:t>
            </a:r>
          </a:p>
          <a:p>
            <a:pPr lvl="1"/>
            <a:r>
              <a:rPr lang="en-NZ" sz="2000" dirty="0" smtClean="0">
                <a:ea typeface="ＭＳ Ｐゴシック" pitchFamily="34" charset="-128"/>
              </a:rPr>
              <a:t>E.g.  d6610130-5248-11e1-b86c-0800200c9a66</a:t>
            </a:r>
            <a:endParaRPr lang="en-NZ" dirty="0" smtClean="0">
              <a:ea typeface="ＭＳ Ｐゴシック" pitchFamily="34" charset="-128"/>
            </a:endParaRPr>
          </a:p>
          <a:p>
            <a:pPr lvl="1"/>
            <a:r>
              <a:rPr lang="en-NZ" sz="2800" dirty="0" smtClean="0">
                <a:ea typeface="ＭＳ Ｐゴシック" pitchFamily="34" charset="-128"/>
              </a:rPr>
              <a:t>Hard to type in</a:t>
            </a:r>
          </a:p>
          <a:p>
            <a:pPr lvl="1"/>
            <a:r>
              <a:rPr lang="en-NZ" sz="2800" dirty="0" smtClean="0">
                <a:ea typeface="ＭＳ Ｐゴシック" pitchFamily="34" charset="-128"/>
              </a:rPr>
              <a:t>Not resolvable</a:t>
            </a:r>
          </a:p>
          <a:p>
            <a:pPr lvl="1"/>
            <a:r>
              <a:rPr lang="en-NZ" sz="2800" dirty="0" smtClean="0">
                <a:ea typeface="ＭＳ Ｐゴシック" pitchFamily="34" charset="-128"/>
              </a:rPr>
              <a:t>Not always DB friendly</a:t>
            </a:r>
          </a:p>
          <a:p>
            <a:pPr lvl="1"/>
            <a:r>
              <a:rPr lang="en-NZ" sz="2800" dirty="0" smtClean="0">
                <a:ea typeface="ＭＳ Ｐゴシック" pitchFamily="34" charset="-128"/>
              </a:rPr>
              <a:t>Opaque</a:t>
            </a:r>
          </a:p>
          <a:p>
            <a:endParaRPr lang="en-US" dirty="0" smtClean="0"/>
          </a:p>
          <a:p>
            <a:r>
              <a:rPr lang="en-US" dirty="0" smtClean="0"/>
              <a:t>apply a given id to only one object ever</a:t>
            </a:r>
          </a:p>
          <a:p>
            <a:r>
              <a:rPr lang="en-US" dirty="0" smtClean="0"/>
              <a:t>if something happens and that object no longer exists in the physical collection –</a:t>
            </a:r>
          </a:p>
          <a:p>
            <a:pPr lvl="1"/>
            <a:r>
              <a:rPr lang="en-US" sz="3200" dirty="0" smtClean="0"/>
              <a:t>never reassign the identifier to another object in the collection</a:t>
            </a:r>
          </a:p>
          <a:p>
            <a:endParaRPr lang="en-US" dirty="0"/>
          </a:p>
        </p:txBody>
      </p:sp>
      <p:sp>
        <p:nvSpPr>
          <p:cNvPr id="4" name="Slide Number Placeholder 3"/>
          <p:cNvSpPr>
            <a:spLocks noGrp="1"/>
          </p:cNvSpPr>
          <p:nvPr>
            <p:ph type="sldNum" sz="quarter" idx="10"/>
          </p:nvPr>
        </p:nvSpPr>
        <p:spPr/>
        <p:txBody>
          <a:bodyPr/>
          <a:lstStyle/>
          <a:p>
            <a:fld id="{9204D604-224C-47FA-AC4E-528C0EBB040F}" type="slidenum">
              <a:rPr lang="en-US" smtClean="0"/>
              <a:pPr/>
              <a:t>7</a:t>
            </a:fld>
            <a:endParaRPr lang="en-US" dirty="0"/>
          </a:p>
        </p:txBody>
      </p:sp>
    </p:spTree>
    <p:extLst>
      <p:ext uri="{BB962C8B-B14F-4D97-AF65-F5344CB8AC3E}">
        <p14:creationId xmlns:p14="http://schemas.microsoft.com/office/powerpoint/2010/main" val="98452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NZ" dirty="0" smtClean="0">
                <a:ea typeface="ＭＳ Ｐゴシック" pitchFamily="34" charset="-128"/>
              </a:rPr>
              <a:t>The standard for identification advocated by W3C is to use Universal (uniform)</a:t>
            </a:r>
            <a:r>
              <a:rPr lang="en-NZ" baseline="0" dirty="0" smtClean="0">
                <a:ea typeface="ＭＳ Ｐゴシック" pitchFamily="34" charset="-128"/>
              </a:rPr>
              <a:t> Resource Identifiers (URIs).</a:t>
            </a:r>
            <a:endParaRPr lang="en-NZ" dirty="0" smtClean="0">
              <a:ea typeface="ＭＳ Ｐゴシック" pitchFamily="34" charset="-128"/>
            </a:endParaRPr>
          </a:p>
          <a:p>
            <a:r>
              <a:rPr lang="en-NZ" dirty="0" smtClean="0">
                <a:ea typeface="ＭＳ Ｐゴシック" pitchFamily="34" charset="-128"/>
              </a:rPr>
              <a:t>--</a:t>
            </a:r>
            <a:r>
              <a:rPr lang="en-NZ" baseline="0" dirty="0" smtClean="0">
                <a:ea typeface="ＭＳ Ｐゴシック" pitchFamily="34" charset="-128"/>
              </a:rPr>
              <a:t> a URI is a string that begins with a scheme name (or protocol). (http, https, mailto, doi, ftp, urn).</a:t>
            </a:r>
          </a:p>
          <a:p>
            <a:endParaRPr lang="en-NZ" dirty="0" smtClean="0">
              <a:ea typeface="ＭＳ Ｐゴシック" pitchFamily="34" charset="-128"/>
            </a:endParaRPr>
          </a:p>
          <a:p>
            <a:r>
              <a:rPr lang="en-NZ" dirty="0" smtClean="0">
                <a:ea typeface="ＭＳ Ｐゴシック" pitchFamily="34" charset="-128"/>
              </a:rPr>
              <a:t>UUID (sometimes GUID)</a:t>
            </a:r>
          </a:p>
          <a:p>
            <a:pPr lvl="1"/>
            <a:r>
              <a:rPr lang="en-NZ" sz="2800" dirty="0" smtClean="0">
                <a:ea typeface="ＭＳ Ｐゴシック" pitchFamily="34" charset="-128"/>
              </a:rPr>
              <a:t>definitely unique</a:t>
            </a:r>
          </a:p>
          <a:p>
            <a:pPr lvl="1"/>
            <a:r>
              <a:rPr lang="en-NZ" sz="2000" dirty="0" smtClean="0">
                <a:ea typeface="ＭＳ Ｐゴシック" pitchFamily="34" charset="-128"/>
              </a:rPr>
              <a:t>E.g. </a:t>
            </a:r>
            <a:r>
              <a:rPr lang="en-US" sz="2000" dirty="0" smtClean="0"/>
              <a:t>954c8760-e1a6-4b4b-ab82-6bf7311c25f3</a:t>
            </a:r>
            <a:endParaRPr lang="en-NZ" dirty="0" smtClean="0">
              <a:ea typeface="ＭＳ Ｐゴシック" pitchFamily="34" charset="-128"/>
            </a:endParaRPr>
          </a:p>
          <a:p>
            <a:pPr lvl="1"/>
            <a:r>
              <a:rPr lang="en-NZ" sz="2800" dirty="0" smtClean="0">
                <a:ea typeface="ＭＳ Ｐゴシック" pitchFamily="34" charset="-128"/>
              </a:rPr>
              <a:t>Hard to type in</a:t>
            </a:r>
          </a:p>
          <a:p>
            <a:pPr lvl="1"/>
            <a:r>
              <a:rPr lang="en-NZ" sz="2800" dirty="0" smtClean="0">
                <a:ea typeface="ＭＳ Ｐゴシック" pitchFamily="34" charset="-128"/>
              </a:rPr>
              <a:t>Not resolvable</a:t>
            </a:r>
          </a:p>
          <a:p>
            <a:pPr lvl="1"/>
            <a:r>
              <a:rPr lang="en-NZ" sz="2800" dirty="0" smtClean="0">
                <a:ea typeface="ＭＳ Ｐゴシック" pitchFamily="34" charset="-128"/>
              </a:rPr>
              <a:t>Not always DB friendly</a:t>
            </a:r>
          </a:p>
          <a:p>
            <a:pPr lvl="1"/>
            <a:r>
              <a:rPr lang="en-NZ" sz="2800" dirty="0" smtClean="0">
                <a:ea typeface="ＭＳ Ｐゴシック" pitchFamily="34" charset="-128"/>
              </a:rPr>
              <a:t>Opaque</a:t>
            </a:r>
          </a:p>
          <a:p>
            <a:pPr lvl="0"/>
            <a:endParaRPr lang="en-NZ" sz="2800" dirty="0" smtClean="0">
              <a:ea typeface="ＭＳ Ｐゴシック" pitchFamily="34" charset="-128"/>
            </a:endParaRPr>
          </a:p>
          <a:p>
            <a:pPr lvl="0"/>
            <a:r>
              <a:rPr lang="en-US" sz="2800" b="0" dirty="0" err="1" smtClean="0"/>
              <a:t>urn:lsid:authority:namespace:identifier</a:t>
            </a:r>
            <a:endParaRPr lang="en-US" sz="28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smtClean="0"/>
              <a:t>http://lsid.tdwg.org/</a:t>
            </a:r>
            <a:r>
              <a:rPr lang="en-US" sz="2800" b="0" dirty="0" smtClean="0"/>
              <a:t>urn:lsid:authority:namespace:identifier</a:t>
            </a:r>
          </a:p>
          <a:p>
            <a:pPr lvl="0"/>
            <a:endParaRPr lang="en-NZ" sz="2800" b="0" dirty="0" smtClean="0">
              <a:ea typeface="ＭＳ Ｐゴシック" pitchFamily="34" charset="-128"/>
            </a:endParaRPr>
          </a:p>
          <a:p>
            <a:pPr lvl="0"/>
            <a:r>
              <a:rPr lang="en-NZ" sz="2800" b="0" dirty="0" smtClean="0">
                <a:ea typeface="ＭＳ Ｐゴシック" pitchFamily="34" charset="-128"/>
              </a:rPr>
              <a:t>note that the http-</a:t>
            </a:r>
            <a:r>
              <a:rPr lang="en-NZ" sz="2800" b="0" dirty="0" err="1" smtClean="0">
                <a:ea typeface="ＭＳ Ｐゴシック" pitchFamily="34" charset="-128"/>
              </a:rPr>
              <a:t>uri</a:t>
            </a:r>
            <a:r>
              <a:rPr lang="en-NZ" sz="2800" b="0" dirty="0" smtClean="0">
                <a:ea typeface="ＭＳ Ｐゴシック" pitchFamily="34" charset="-128"/>
              </a:rPr>
              <a:t> could have any domain</a:t>
            </a:r>
            <a:r>
              <a:rPr lang="en-NZ" sz="2800" b="0" baseline="0" dirty="0" smtClean="0">
                <a:ea typeface="ＭＳ Ｐゴシック" pitchFamily="34" charset="-128"/>
              </a:rPr>
              <a:t> name (does not have to be </a:t>
            </a:r>
            <a:r>
              <a:rPr lang="en-NZ" sz="2800" b="0" baseline="0" dirty="0" err="1" smtClean="0">
                <a:ea typeface="ＭＳ Ｐゴシック" pitchFamily="34" charset="-128"/>
              </a:rPr>
              <a:t>resovlable</a:t>
            </a:r>
            <a:r>
              <a:rPr lang="en-NZ" sz="2800" b="0" baseline="0" dirty="0" smtClean="0">
                <a:ea typeface="ＭＳ Ｐゴシック" pitchFamily="34" charset="-128"/>
              </a:rPr>
              <a:t>) and the collection identifier</a:t>
            </a:r>
          </a:p>
          <a:p>
            <a:pPr lvl="0"/>
            <a:r>
              <a:rPr lang="en-NZ" sz="2800" b="0" baseline="0" dirty="0" smtClean="0">
                <a:ea typeface="ＭＳ Ｐゴシック" pitchFamily="34" charset="-128"/>
              </a:rPr>
              <a:t>best practice would be to use one from </a:t>
            </a:r>
            <a:r>
              <a:rPr lang="en-NZ" sz="2800" b="0" baseline="0" dirty="0" err="1" smtClean="0">
                <a:ea typeface="ＭＳ Ｐゴシック" pitchFamily="34" charset="-128"/>
              </a:rPr>
              <a:t>biorepositories</a:t>
            </a:r>
            <a:r>
              <a:rPr lang="en-NZ" sz="2800" b="0" baseline="0" dirty="0" smtClean="0">
                <a:ea typeface="ＭＳ Ｐゴシック" pitchFamily="34" charset="-128"/>
              </a:rPr>
              <a:t> / </a:t>
            </a:r>
            <a:r>
              <a:rPr lang="en-NZ" sz="2800" b="0" baseline="0" dirty="0" err="1" smtClean="0">
                <a:ea typeface="ＭＳ Ｐゴシック" pitchFamily="34" charset="-128"/>
              </a:rPr>
              <a:t>biocollections</a:t>
            </a:r>
            <a:r>
              <a:rPr lang="en-NZ" sz="2800" b="0" baseline="0" dirty="0" smtClean="0">
                <a:ea typeface="ＭＳ Ｐゴシック" pitchFamily="34" charset="-128"/>
              </a:rPr>
              <a:t> index</a:t>
            </a:r>
          </a:p>
          <a:p>
            <a:pPr lvl="0"/>
            <a:r>
              <a:rPr lang="en-NZ" sz="2800" b="0" baseline="0" dirty="0" smtClean="0">
                <a:ea typeface="ＭＳ Ｐゴシック" pitchFamily="34" charset="-128"/>
              </a:rPr>
              <a:t>	this collection identifier needs to be stored in the providers database and</a:t>
            </a:r>
          </a:p>
          <a:p>
            <a:pPr lvl="0"/>
            <a:r>
              <a:rPr lang="en-NZ" sz="2800" b="0" baseline="0" dirty="0" smtClean="0">
                <a:ea typeface="ＭＳ Ｐゴシック" pitchFamily="34" charset="-128"/>
              </a:rPr>
              <a:t>	this collection identifier needs to be shared when the data is shared with aggregators.</a:t>
            </a:r>
          </a:p>
        </p:txBody>
      </p:sp>
      <p:sp>
        <p:nvSpPr>
          <p:cNvPr id="4" name="Slide Number Placeholder 3"/>
          <p:cNvSpPr>
            <a:spLocks noGrp="1"/>
          </p:cNvSpPr>
          <p:nvPr>
            <p:ph type="sldNum" sz="quarter" idx="10"/>
          </p:nvPr>
        </p:nvSpPr>
        <p:spPr/>
        <p:txBody>
          <a:bodyPr/>
          <a:lstStyle/>
          <a:p>
            <a:fld id="{9204D604-224C-47FA-AC4E-528C0EBB040F}" type="slidenum">
              <a:rPr lang="en-US" smtClean="0"/>
              <a:pPr/>
              <a:t>8</a:t>
            </a:fld>
            <a:endParaRPr lang="en-US"/>
          </a:p>
        </p:txBody>
      </p:sp>
    </p:spTree>
    <p:extLst>
      <p:ext uri="{BB962C8B-B14F-4D97-AF65-F5344CB8AC3E}">
        <p14:creationId xmlns:p14="http://schemas.microsoft.com/office/powerpoint/2010/main" val="4261250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‘target’ is a property of the annotation</a:t>
            </a:r>
          </a:p>
        </p:txBody>
      </p:sp>
      <p:sp>
        <p:nvSpPr>
          <p:cNvPr id="4" name="Slide Number Placeholder 3"/>
          <p:cNvSpPr>
            <a:spLocks noGrp="1"/>
          </p:cNvSpPr>
          <p:nvPr>
            <p:ph type="sldNum" sz="quarter" idx="10"/>
          </p:nvPr>
        </p:nvSpPr>
        <p:spPr/>
        <p:txBody>
          <a:bodyPr/>
          <a:lstStyle/>
          <a:p>
            <a:fld id="{9204D604-224C-47FA-AC4E-528C0EBB040F}" type="slidenum">
              <a:rPr lang="en-US" smtClean="0"/>
              <a:pPr/>
              <a:t>9</a:t>
            </a:fld>
            <a:endParaRPr lang="en-US"/>
          </a:p>
        </p:txBody>
      </p:sp>
    </p:spTree>
    <p:extLst>
      <p:ext uri="{BB962C8B-B14F-4D97-AF65-F5344CB8AC3E}">
        <p14:creationId xmlns:p14="http://schemas.microsoft.com/office/powerpoint/2010/main" val="481201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Sharing</a:t>
            </a:r>
            <a:r>
              <a:rPr lang="en-US" baseline="0" dirty="0" smtClean="0"/>
              <a:t> Data.</a:t>
            </a:r>
          </a:p>
          <a:p>
            <a:r>
              <a:rPr lang="en-US" baseline="0" dirty="0" smtClean="0"/>
              <a:t>GUIDs are the Key</a:t>
            </a:r>
          </a:p>
          <a:p>
            <a:endParaRPr lang="en-US" baseline="0" dirty="0" smtClean="0"/>
          </a:p>
          <a:p>
            <a:r>
              <a:rPr lang="en-US" baseline="0" dirty="0" smtClean="0"/>
              <a:t>specimen database</a:t>
            </a:r>
          </a:p>
          <a:p>
            <a:r>
              <a:rPr lang="en-US" dirty="0" smtClean="0"/>
              <a:t>aggregators / portals – iDigBio, GBIF, EOL</a:t>
            </a:r>
          </a:p>
          <a:p>
            <a:r>
              <a:rPr lang="en-US" dirty="0" smtClean="0"/>
              <a:t>ontologies- </a:t>
            </a:r>
            <a:r>
              <a:rPr lang="en-US" dirty="0" err="1" smtClean="0"/>
              <a:t>BioPortal</a:t>
            </a:r>
            <a:endParaRPr lang="en-US" dirty="0" smtClean="0"/>
          </a:p>
          <a:p>
            <a:r>
              <a:rPr lang="en-US" dirty="0" smtClean="0"/>
              <a:t>publications</a:t>
            </a:r>
          </a:p>
          <a:p>
            <a:r>
              <a:rPr lang="en-US" dirty="0" smtClean="0"/>
              <a:t>maps</a:t>
            </a:r>
          </a:p>
          <a:p>
            <a:r>
              <a:rPr lang="en-US" dirty="0" smtClean="0"/>
              <a:t>databases – </a:t>
            </a:r>
            <a:r>
              <a:rPr lang="en-US" dirty="0" err="1" smtClean="0"/>
              <a:t>GenBank</a:t>
            </a:r>
            <a:r>
              <a:rPr lang="en-US" dirty="0" smtClean="0"/>
              <a:t>, BOLD</a:t>
            </a:r>
          </a:p>
          <a:p>
            <a:r>
              <a:rPr lang="en-US" dirty="0" smtClean="0"/>
              <a:t>provider websites – a museum</a:t>
            </a:r>
            <a:r>
              <a:rPr lang="en-US" baseline="0" dirty="0" smtClean="0"/>
              <a:t> may have their own portal</a:t>
            </a:r>
            <a:endParaRPr lang="en-US" dirty="0" smtClean="0"/>
          </a:p>
          <a:p>
            <a:r>
              <a:rPr lang="en-US" dirty="0" smtClean="0"/>
              <a:t>data repatriation, enhancement</a:t>
            </a:r>
            <a:r>
              <a:rPr lang="en-US" baseline="0" dirty="0" smtClean="0"/>
              <a:t> – Filtered PUSH</a:t>
            </a:r>
          </a:p>
          <a:p>
            <a:r>
              <a:rPr lang="en-US" baseline="0" dirty="0" smtClean="0"/>
              <a:t>data cleaning / cleansing – Kepler Kurator, Google Refine</a:t>
            </a:r>
          </a:p>
          <a:p>
            <a:r>
              <a:rPr lang="en-US" baseline="0" dirty="0" smtClean="0"/>
              <a:t>provider sites – http://herbarium.bio.fsu.edu</a:t>
            </a:r>
          </a:p>
          <a:p>
            <a:r>
              <a:rPr lang="en-US" baseline="0" dirty="0" smtClean="0"/>
              <a:t>consortium websites through portals: http://symbiota.org/tiki/tiki-index.php?page=Data+Nodes</a:t>
            </a:r>
          </a:p>
          <a:p>
            <a:r>
              <a:rPr lang="en-US" baseline="0" dirty="0" smtClean="0"/>
              <a:t>	SERNEC, North American Bryophyte and Lichen Consortia, </a:t>
            </a:r>
            <a:r>
              <a:rPr lang="en-US" baseline="0" dirty="0" err="1" smtClean="0"/>
              <a:t>SEINet</a:t>
            </a:r>
            <a:endParaRPr lang="en-US" baseline="0" dirty="0" smtClean="0"/>
          </a:p>
          <a:p>
            <a:endParaRPr lang="en-US" baseline="0" dirty="0" smtClean="0"/>
          </a:p>
          <a:p>
            <a:r>
              <a:rPr lang="en-US" dirty="0" smtClean="0"/>
              <a:t>Revisualization  - discovery</a:t>
            </a:r>
          </a:p>
          <a:p>
            <a:r>
              <a:rPr lang="en-US" dirty="0" err="1" smtClean="0"/>
              <a:t>Unforseen</a:t>
            </a:r>
            <a:r>
              <a:rPr lang="en-US" dirty="0" smtClean="0"/>
              <a:t> errors revealed</a:t>
            </a:r>
          </a:p>
          <a:p>
            <a:r>
              <a:rPr lang="en-US" dirty="0" smtClean="0"/>
              <a:t>Taking it in stride</a:t>
            </a:r>
          </a:p>
          <a:p>
            <a:pPr lvl="1"/>
            <a:r>
              <a:rPr lang="en-US" dirty="0" smtClean="0"/>
              <a:t>Opportunities, Benefits, Decisions</a:t>
            </a:r>
          </a:p>
          <a:p>
            <a:r>
              <a:rPr lang="en-US" dirty="0" err="1" smtClean="0"/>
              <a:t>Specify’s</a:t>
            </a:r>
            <a:r>
              <a:rPr lang="en-US" dirty="0" smtClean="0"/>
              <a:t> Scatter-Gather-Reconcile (SGR)</a:t>
            </a:r>
          </a:p>
          <a:p>
            <a:pPr lvl="1"/>
            <a:r>
              <a:rPr lang="en-US" dirty="0" smtClean="0"/>
              <a:t>duplicates found</a:t>
            </a:r>
          </a:p>
          <a:p>
            <a:pPr lvl="1"/>
            <a:r>
              <a:rPr lang="en-US" dirty="0" smtClean="0"/>
              <a:t>dataset for checking is increasing in size</a:t>
            </a:r>
          </a:p>
          <a:p>
            <a:pPr lvl="1"/>
            <a:r>
              <a:rPr lang="en-US" dirty="0" smtClean="0"/>
              <a:t>example, at least 50% dupes</a:t>
            </a:r>
          </a:p>
          <a:p>
            <a:pPr lvl="1"/>
            <a:r>
              <a:rPr lang="en-US" dirty="0" smtClean="0"/>
              <a:t>lending credence to the skeletal dataset concept</a:t>
            </a:r>
          </a:p>
          <a:p>
            <a:r>
              <a:rPr lang="en-US" dirty="0" smtClean="0"/>
              <a:t>Filtered PUSH (works with Specify, Symbiota and Morphbank)</a:t>
            </a:r>
          </a:p>
          <a:p>
            <a:pPr lvl="1"/>
            <a:r>
              <a:rPr lang="en-US" dirty="0" smtClean="0"/>
              <a:t>finding dupes</a:t>
            </a:r>
          </a:p>
          <a:p>
            <a:pPr lvl="2"/>
            <a:r>
              <a:rPr lang="en-US" dirty="0" smtClean="0"/>
              <a:t>the benefits of shared datasets</a:t>
            </a:r>
          </a:p>
          <a:p>
            <a:pPr lvl="2"/>
            <a:r>
              <a:rPr lang="en-US" dirty="0" smtClean="0"/>
              <a:t>lending credence to the skeletal dataset</a:t>
            </a:r>
          </a:p>
          <a:p>
            <a:pPr lvl="1"/>
            <a:r>
              <a:rPr lang="en-US" dirty="0" smtClean="0"/>
              <a:t>finding annotations (determinations, general comments)</a:t>
            </a:r>
          </a:p>
          <a:p>
            <a:pPr lvl="2"/>
            <a:r>
              <a:rPr lang="en-US" dirty="0" smtClean="0"/>
              <a:t>to import or not to import</a:t>
            </a:r>
          </a:p>
          <a:p>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10</a:t>
            </a:fld>
            <a:endParaRPr lang="en-US" dirty="0"/>
          </a:p>
        </p:txBody>
      </p:sp>
    </p:spTree>
    <p:extLst>
      <p:ext uri="{BB962C8B-B14F-4D97-AF65-F5344CB8AC3E}">
        <p14:creationId xmlns:p14="http://schemas.microsoft.com/office/powerpoint/2010/main" val="208031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Ecological</a:t>
            </a:r>
            <a:r>
              <a:rPr lang="en-US" baseline="0" dirty="0" smtClean="0"/>
              <a:t> Markup Language – EML</a:t>
            </a:r>
          </a:p>
          <a:p>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15</a:t>
            </a:fld>
            <a:endParaRPr lang="en-US" dirty="0"/>
          </a:p>
        </p:txBody>
      </p:sp>
    </p:spTree>
    <p:extLst>
      <p:ext uri="{BB962C8B-B14F-4D97-AF65-F5344CB8AC3E}">
        <p14:creationId xmlns:p14="http://schemas.microsoft.com/office/powerpoint/2010/main" val="265223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B81C34-177F-4CC2-AE1D-FEE84E60252D}"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http://www.slideshare.net/nielsklazenga/specify-6byandybentley-2</a:t>
            </a:r>
            <a:endParaRPr lang="en-US" b="0"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19</a:t>
            </a:fld>
            <a:endParaRPr lang="en-US" dirty="0"/>
          </a:p>
        </p:txBody>
      </p:sp>
    </p:spTree>
    <p:extLst>
      <p:ext uri="{BB962C8B-B14F-4D97-AF65-F5344CB8AC3E}">
        <p14:creationId xmlns:p14="http://schemas.microsoft.com/office/powerpoint/2010/main" val="4045426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6645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43345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CB81393-EA53-4F8F-8F85-F9FC5E32F6CF}"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D4FF1-3ACA-4070-90F0-8DFE56011643}" type="slidenum">
              <a:rPr lang="en-US" smtClean="0"/>
              <a:pPr/>
              <a:t>‹#›</a:t>
            </a:fld>
            <a:endParaRPr lang="en-US"/>
          </a:p>
        </p:txBody>
      </p:sp>
      <p:pic>
        <p:nvPicPr>
          <p:cNvPr id="7" name="Picture 8" descr="http://www.nsf.gov/images/logos/nsf1.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133" y="57972"/>
            <a:ext cx="624069" cy="6278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www.flmnh.ufl.edu/packages/flmnh_theme/themes/flmnh/css/images/xflmnh_logo.png.pagespeed.ic.TBE38Gm2Hy.png"/>
          <p:cNvPicPr>
            <a:picLocks noChangeAspect="1" noChangeArrowheads="1"/>
          </p:cNvPicPr>
          <p:nvPr userDrawn="1"/>
        </p:nvPicPr>
        <p:blipFill>
          <a:blip r:embed="rId3" cstate="print"/>
          <a:srcRect/>
          <a:stretch>
            <a:fillRect/>
          </a:stretch>
        </p:blipFill>
        <p:spPr bwMode="auto">
          <a:xfrm>
            <a:off x="825218" y="241180"/>
            <a:ext cx="2397584" cy="318561"/>
          </a:xfrm>
          <a:prstGeom prst="rect">
            <a:avLst/>
          </a:prstGeom>
          <a:noFill/>
        </p:spPr>
      </p:pic>
      <p:pic>
        <p:nvPicPr>
          <p:cNvPr id="9" name="Picture 10" descr="University of Florida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384727" y="248059"/>
            <a:ext cx="1438275"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assets0.webkite.com/datas/578577.best/original/fsu_logo-full.jpg?1349793348"/>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899202" y="78816"/>
            <a:ext cx="587198" cy="5861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00750" y="6033650"/>
            <a:ext cx="230505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ww.idigbio.org/wiki/images/a/a8/IDigBio_Logo_RGB.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590310" y="49230"/>
            <a:ext cx="2151896" cy="664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B81393-EA53-4F8F-8F85-F9FC5E32F6CF}"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D4FF1-3ACA-4070-90F0-8DFE5601164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B81393-EA53-4F8F-8F85-F9FC5E32F6CF}"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D4FF1-3ACA-4070-90F0-8DFE5601164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8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CB81393-EA53-4F8F-8F85-F9FC5E32F6CF}"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D4FF1-3ACA-4070-90F0-8DFE5601164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B81393-EA53-4F8F-8F85-F9FC5E32F6CF}"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D4FF1-3ACA-4070-90F0-8DFE5601164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CB81393-EA53-4F8F-8F85-F9FC5E32F6CF}" type="datetimeFigureOut">
              <a:rPr lang="en-US" smtClean="0"/>
              <a:pPr/>
              <a:t>3/18/2013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D4FF1-3ACA-4070-90F0-8DFE5601164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B81393-EA53-4F8F-8F85-F9FC5E32F6CF}" type="datetimeFigureOut">
              <a:rPr lang="en-US" smtClean="0"/>
              <a:pPr/>
              <a:t>3/18/2013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D4FF1-3ACA-4070-90F0-8DFE5601164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B81393-EA53-4F8F-8F85-F9FC5E32F6CF}" type="datetimeFigureOut">
              <a:rPr lang="en-US" smtClean="0"/>
              <a:pPr/>
              <a:t>3/18/2013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4D4FF1-3ACA-4070-90F0-8DFE5601164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B81393-EA53-4F8F-8F85-F9FC5E32F6CF}" type="datetimeFigureOut">
              <a:rPr lang="en-US" smtClean="0"/>
              <a:pPr/>
              <a:t>3/18/2013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4D4FF1-3ACA-4070-90F0-8DFE5601164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B81393-EA53-4F8F-8F85-F9FC5E32F6CF}" type="datetimeFigureOut">
              <a:rPr lang="en-US" smtClean="0"/>
              <a:pPr/>
              <a:t>3/18/2013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D4FF1-3ACA-4070-90F0-8DFE56011643}"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6CB81393-EA53-4F8F-8F85-F9FC5E32F6CF}" type="datetimeFigureOut">
              <a:rPr lang="en-US" smtClean="0"/>
              <a:pPr/>
              <a:t>3/18/2013</a:t>
            </a:fld>
            <a:endParaRPr lang="en-US"/>
          </a:p>
        </p:txBody>
      </p:sp>
      <p:sp>
        <p:nvSpPr>
          <p:cNvPr id="9" name="Slide Number Placeholder 8"/>
          <p:cNvSpPr>
            <a:spLocks noGrp="1"/>
          </p:cNvSpPr>
          <p:nvPr>
            <p:ph type="sldNum" sz="quarter" idx="11"/>
          </p:nvPr>
        </p:nvSpPr>
        <p:spPr/>
        <p:txBody>
          <a:bodyPr/>
          <a:lstStyle/>
          <a:p>
            <a:fld id="{894D4FF1-3ACA-4070-90F0-8DFE56011643}"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94D4FF1-3ACA-4070-90F0-8DFE56011643}"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CB81393-EA53-4F8F-8F85-F9FC5E32F6CF}" type="datetimeFigureOut">
              <a:rPr lang="en-US" smtClean="0"/>
              <a:pPr/>
              <a:t>3/18/2013</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gif"/><Relationship Id="rId18" Type="http://schemas.openxmlformats.org/officeDocument/2006/relationships/image" Target="../media/image32.jpeg"/><Relationship Id="rId3" Type="http://schemas.openxmlformats.org/officeDocument/2006/relationships/image" Target="../media/image17.gif"/><Relationship Id="rId21" Type="http://schemas.openxmlformats.org/officeDocument/2006/relationships/image" Target="../media/image35.gif"/><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5" Type="http://schemas.openxmlformats.org/officeDocument/2006/relationships/image" Target="../media/image39.png"/><Relationship Id="rId2" Type="http://schemas.openxmlformats.org/officeDocument/2006/relationships/notesSlide" Target="../notesSlides/notesSlide6.xml"/><Relationship Id="rId16" Type="http://schemas.openxmlformats.org/officeDocument/2006/relationships/image" Target="../media/image30.jpeg"/><Relationship Id="rId20" Type="http://schemas.openxmlformats.org/officeDocument/2006/relationships/image" Target="../media/image34.gif"/><Relationship Id="rId1" Type="http://schemas.openxmlformats.org/officeDocument/2006/relationships/slideLayout" Target="../slideLayouts/slideLayout2.xml"/><Relationship Id="rId6" Type="http://schemas.openxmlformats.org/officeDocument/2006/relationships/image" Target="../media/image20.gif"/><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jpeg"/><Relationship Id="rId15" Type="http://schemas.openxmlformats.org/officeDocument/2006/relationships/image" Target="../media/image29.jpeg"/><Relationship Id="rId23" Type="http://schemas.openxmlformats.org/officeDocument/2006/relationships/image" Target="../media/image37.png"/><Relationship Id="rId10" Type="http://schemas.openxmlformats.org/officeDocument/2006/relationships/image" Target="../media/image24.jpeg"/><Relationship Id="rId19" Type="http://schemas.openxmlformats.org/officeDocument/2006/relationships/image" Target="../media/image33.png"/><Relationship Id="rId4" Type="http://schemas.openxmlformats.org/officeDocument/2006/relationships/image" Target="../media/image18.gif"/><Relationship Id="rId9" Type="http://schemas.openxmlformats.org/officeDocument/2006/relationships/image" Target="../media/image23.jpeg"/><Relationship Id="rId14" Type="http://schemas.openxmlformats.org/officeDocument/2006/relationships/image" Target="../media/image28.png"/><Relationship Id="rId22"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xkcd.com/927/"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code.google.com/p/gbif-indexingtoolkit/source/browse/trunk/harvest-webapp/src/test/resources/org/gbif/harvest/dwcarchive/ebird/eml.xml?r=167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44.png"/><Relationship Id="rId9"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hyperlink" Target="http://zoobank.org/References/68376390-7809-46FF-9EC4-1371B4AAD0F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zoobank.org/NomenclaturalActs/4DFD6D95-C287-4AFF-8473-E073D8960EC6"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effectLst>
                  <a:outerShdw blurRad="38100" dist="38100" dir="2700000" algn="tl">
                    <a:srgbClr val="000000">
                      <a:alpha val="43137"/>
                    </a:srgbClr>
                  </a:outerShdw>
                </a:effectLst>
              </a:rPr>
              <a:t>It’s About Data</a:t>
            </a:r>
            <a:endParaRPr lang="en-US"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normAutofit fontScale="77500" lnSpcReduction="20000"/>
          </a:bodyPr>
          <a:lstStyle/>
          <a:p>
            <a:r>
              <a:rPr lang="en-US" sz="2000" b="1" dirty="0" smtClean="0"/>
              <a:t>iDigBio Wet Collections Digitization Workshop</a:t>
            </a:r>
          </a:p>
          <a:p>
            <a:r>
              <a:rPr lang="en-US" sz="2000" b="1" dirty="0" smtClean="0"/>
              <a:t>March 4 – 6, 2013I</a:t>
            </a:r>
          </a:p>
          <a:p>
            <a:r>
              <a:rPr lang="en-US" sz="2000" b="1" dirty="0" smtClean="0"/>
              <a:t>KU Biodiversity Institute, University of Kansas – Lawrence</a:t>
            </a:r>
          </a:p>
          <a:p>
            <a:r>
              <a:rPr lang="en-US" sz="2000" b="1" dirty="0" smtClean="0"/>
              <a:t>Deborah Paul, Greg Riccardi, Joanna McCaffrey</a:t>
            </a:r>
          </a:p>
          <a:p>
            <a:endParaRPr lang="en-US"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 y="5491988"/>
            <a:ext cx="1060227" cy="113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srcRect/>
          <a:stretch>
            <a:fillRect/>
          </a:stretch>
        </p:blipFill>
        <p:spPr bwMode="auto">
          <a:xfrm>
            <a:off x="1946275" y="5491988"/>
            <a:ext cx="949605" cy="1133856"/>
          </a:xfrm>
          <a:prstGeom prst="rect">
            <a:avLst/>
          </a:prstGeom>
          <a:noFill/>
          <a:ln w="9525">
            <a:noFill/>
            <a:miter lim="800000"/>
            <a:headEnd/>
            <a:tailEnd/>
          </a:ln>
        </p:spPr>
      </p:pic>
      <p:pic>
        <p:nvPicPr>
          <p:cNvPr id="59394" name="Picture 2" descr="https://www.idigbio.org/sites/default/files/sites/default/files/featured_JMinVancouver.jpg"/>
          <p:cNvPicPr>
            <a:picLocks noChangeAspect="1" noChangeArrowheads="1"/>
          </p:cNvPicPr>
          <p:nvPr/>
        </p:nvPicPr>
        <p:blipFill>
          <a:blip r:embed="rId4" cstate="print"/>
          <a:srcRect l="42545" t="26182" r="29455" b="22691"/>
          <a:stretch>
            <a:fillRect/>
          </a:stretch>
        </p:blipFill>
        <p:spPr bwMode="auto">
          <a:xfrm>
            <a:off x="2967924" y="5495544"/>
            <a:ext cx="994476" cy="1133856"/>
          </a:xfrm>
          <a:prstGeom prst="rect">
            <a:avLst/>
          </a:prstGeom>
          <a:noFill/>
        </p:spPr>
      </p:pic>
    </p:spTree>
    <p:extLst>
      <p:ext uri="{BB962C8B-B14F-4D97-AF65-F5344CB8AC3E}">
        <p14:creationId xmlns:p14="http://schemas.microsoft.com/office/powerpoint/2010/main" val="3747081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7" descr="BMC Bioinformatics"/>
          <p:cNvPicPr>
            <a:picLocks noChangeAspect="1" noChangeArrowheads="1"/>
          </p:cNvPicPr>
          <p:nvPr/>
        </p:nvPicPr>
        <p:blipFill>
          <a:blip r:embed="rId3" cstate="print"/>
          <a:srcRect/>
          <a:stretch>
            <a:fillRect/>
          </a:stretch>
        </p:blipFill>
        <p:spPr bwMode="auto">
          <a:xfrm>
            <a:off x="6400800" y="5105400"/>
            <a:ext cx="1552575" cy="666751"/>
          </a:xfrm>
          <a:prstGeom prst="rect">
            <a:avLst/>
          </a:prstGeom>
          <a:noFill/>
          <a:effectLst/>
        </p:spPr>
      </p:pic>
      <p:pic>
        <p:nvPicPr>
          <p:cNvPr id="10" name="Picture 13" descr="Systematic biology cover.gif"/>
          <p:cNvPicPr>
            <a:picLocks noChangeAspect="1" noChangeArrowheads="1"/>
          </p:cNvPicPr>
          <p:nvPr/>
        </p:nvPicPr>
        <p:blipFill>
          <a:blip r:embed="rId4" cstate="print"/>
          <a:srcRect/>
          <a:stretch>
            <a:fillRect/>
          </a:stretch>
        </p:blipFill>
        <p:spPr bwMode="auto">
          <a:xfrm>
            <a:off x="7086600" y="3657600"/>
            <a:ext cx="1276350" cy="1666875"/>
          </a:xfrm>
          <a:prstGeom prst="rect">
            <a:avLst/>
          </a:prstGeom>
          <a:noFill/>
          <a:effectLst/>
        </p:spPr>
      </p:pic>
      <p:sp>
        <p:nvSpPr>
          <p:cNvPr id="19" name="Rectangle 18"/>
          <p:cNvSpPr/>
          <p:nvPr/>
        </p:nvSpPr>
        <p:spPr>
          <a:xfrm>
            <a:off x="4648200" y="4800600"/>
            <a:ext cx="1524000" cy="461665"/>
          </a:xfrm>
          <a:prstGeom prst="rect">
            <a:avLst/>
          </a:prstGeom>
          <a:ln>
            <a:solidFill>
              <a:schemeClr val="accent4">
                <a:lumMod val="40000"/>
                <a:lumOff val="60000"/>
              </a:schemeClr>
            </a:solidFill>
          </a:ln>
          <a:effectLst/>
        </p:spPr>
        <p:txBody>
          <a:bodyPr wrap="square">
            <a:spAutoFit/>
          </a:bodyPr>
          <a:lstStyle/>
          <a:p>
            <a:r>
              <a:rPr lang="en-US" sz="2400" dirty="0" smtClean="0">
                <a:solidFill>
                  <a:schemeClr val="accent6">
                    <a:lumMod val="75000"/>
                  </a:schemeClr>
                </a:solidFill>
              </a:rPr>
              <a:t>Cladistics </a:t>
            </a:r>
            <a:r>
              <a:rPr lang="en-US" sz="2400" baseline="30000" dirty="0" smtClean="0">
                <a:solidFill>
                  <a:schemeClr val="accent6">
                    <a:lumMod val="75000"/>
                  </a:schemeClr>
                </a:solidFill>
              </a:rPr>
              <a:t>®</a:t>
            </a:r>
            <a:endParaRPr lang="en-US" sz="2400" dirty="0">
              <a:solidFill>
                <a:schemeClr val="accent6">
                  <a:lumMod val="75000"/>
                </a:schemeClr>
              </a:solidFill>
            </a:endParaRPr>
          </a:p>
        </p:txBody>
      </p:sp>
      <p:pic>
        <p:nvPicPr>
          <p:cNvPr id="53267" name="Picture 19" descr="http://2.bp.blogspot.com/_fCru2WBnYlw/SUwNyF933sI/AAAAAAAAAIo/PfT7mVQsgpg/S138/vizzuality_logo138w.jpg"/>
          <p:cNvPicPr>
            <a:picLocks noChangeAspect="1" noChangeArrowheads="1"/>
          </p:cNvPicPr>
          <p:nvPr/>
        </p:nvPicPr>
        <p:blipFill>
          <a:blip r:embed="rId5" cstate="print"/>
          <a:srcRect/>
          <a:stretch>
            <a:fillRect/>
          </a:stretch>
        </p:blipFill>
        <p:spPr bwMode="auto">
          <a:xfrm>
            <a:off x="737287" y="5105400"/>
            <a:ext cx="2767913" cy="1484245"/>
          </a:xfrm>
          <a:prstGeom prst="rect">
            <a:avLst/>
          </a:prstGeom>
          <a:noFill/>
          <a:effectLst/>
        </p:spPr>
      </p:pic>
      <p:pic>
        <p:nvPicPr>
          <p:cNvPr id="53260" name="Picture 12" descr="PubMed Logo"/>
          <p:cNvPicPr>
            <a:picLocks noChangeAspect="1" noChangeArrowheads="1"/>
          </p:cNvPicPr>
          <p:nvPr/>
        </p:nvPicPr>
        <p:blipFill>
          <a:blip r:embed="rId6" cstate="print"/>
          <a:srcRect l="6316" r="40000"/>
          <a:stretch>
            <a:fillRect/>
          </a:stretch>
        </p:blipFill>
        <p:spPr bwMode="auto">
          <a:xfrm>
            <a:off x="2514600" y="2971800"/>
            <a:ext cx="2331702" cy="571501"/>
          </a:xfrm>
          <a:prstGeom prst="rect">
            <a:avLst/>
          </a:prstGeom>
          <a:noFill/>
          <a:effectLst/>
        </p:spPr>
      </p:pic>
      <p:sp>
        <p:nvSpPr>
          <p:cNvPr id="2" name="Title 1"/>
          <p:cNvSpPr>
            <a:spLocks noGrp="1"/>
          </p:cNvSpPr>
          <p:nvPr>
            <p:ph type="title"/>
          </p:nvPr>
        </p:nvSpPr>
        <p:spPr>
          <a:effectLst/>
        </p:spPr>
        <p:txBody>
          <a:bodyPr/>
          <a:lstStyle/>
          <a:p>
            <a:endParaRPr lang="en-US" dirty="0"/>
          </a:p>
        </p:txBody>
      </p:sp>
      <p:pic>
        <p:nvPicPr>
          <p:cNvPr id="23" name="Picture 2" descr="Image:180px-Mb_logo_with_box_and_http.jpg"/>
          <p:cNvPicPr>
            <a:picLocks noGrp="1" noChangeAspect="1" noChangeArrowheads="1"/>
          </p:cNvPicPr>
          <p:nvPr>
            <p:ph idx="1"/>
          </p:nvPr>
        </p:nvPicPr>
        <p:blipFill>
          <a:blip r:embed="rId7" cstate="print"/>
          <a:srcRect/>
          <a:stretch>
            <a:fillRect/>
          </a:stretch>
        </p:blipFill>
        <p:spPr bwMode="auto">
          <a:xfrm>
            <a:off x="6629400" y="2209800"/>
            <a:ext cx="1752600" cy="905510"/>
          </a:xfrm>
          <a:prstGeom prst="rect">
            <a:avLst/>
          </a:prstGeom>
          <a:noFill/>
          <a:effectLst/>
        </p:spPr>
      </p:pic>
      <p:sp>
        <p:nvSpPr>
          <p:cNvPr id="13" name="Rectangle 12"/>
          <p:cNvSpPr/>
          <p:nvPr/>
        </p:nvSpPr>
        <p:spPr>
          <a:xfrm>
            <a:off x="2895600" y="2362200"/>
            <a:ext cx="2133600" cy="523220"/>
          </a:xfrm>
          <a:prstGeom prst="rect">
            <a:avLst/>
          </a:prstGeom>
          <a:ln>
            <a:noFill/>
          </a:ln>
          <a:effectLst/>
        </p:spPr>
        <p:txBody>
          <a:bodyPr wrap="square">
            <a:spAutoFit/>
          </a:bodyPr>
          <a:lstStyle/>
          <a:p>
            <a:r>
              <a:rPr lang="en-US" sz="2800" dirty="0" smtClean="0">
                <a:solidFill>
                  <a:schemeClr val="accent6">
                    <a:lumMod val="75000"/>
                  </a:schemeClr>
                </a:solidFill>
              </a:rPr>
              <a:t>GenBank </a:t>
            </a:r>
            <a:r>
              <a:rPr lang="en-US" sz="2800" baseline="30000" dirty="0" smtClean="0">
                <a:solidFill>
                  <a:schemeClr val="accent6">
                    <a:lumMod val="75000"/>
                  </a:schemeClr>
                </a:solidFill>
              </a:rPr>
              <a:t>®</a:t>
            </a:r>
            <a:endParaRPr lang="en-US" sz="2800" dirty="0">
              <a:solidFill>
                <a:schemeClr val="accent6">
                  <a:lumMod val="75000"/>
                </a:schemeClr>
              </a:solidFill>
            </a:endParaRPr>
          </a:p>
        </p:txBody>
      </p:sp>
      <p:pic>
        <p:nvPicPr>
          <p:cNvPr id="14" name="Picture 6" descr="http://bioportal.bioontology.org/images/layout/nav_logo.png"/>
          <p:cNvPicPr>
            <a:picLocks noChangeAspect="1" noChangeArrowheads="1"/>
          </p:cNvPicPr>
          <p:nvPr/>
        </p:nvPicPr>
        <p:blipFill>
          <a:blip r:embed="rId8" cstate="print"/>
          <a:srcRect/>
          <a:stretch>
            <a:fillRect/>
          </a:stretch>
        </p:blipFill>
        <p:spPr bwMode="auto">
          <a:xfrm>
            <a:off x="3429000" y="1524000"/>
            <a:ext cx="1870001" cy="638175"/>
          </a:xfrm>
          <a:prstGeom prst="rect">
            <a:avLst/>
          </a:prstGeom>
          <a:noFill/>
          <a:effectLst/>
        </p:spPr>
      </p:pic>
      <p:pic>
        <p:nvPicPr>
          <p:cNvPr id="53262" name="Picture 14" descr="SilverCollection Logo"/>
          <p:cNvPicPr>
            <a:picLocks noChangeAspect="1" noChangeArrowheads="1"/>
          </p:cNvPicPr>
          <p:nvPr/>
        </p:nvPicPr>
        <p:blipFill>
          <a:blip r:embed="rId9" cstate="print"/>
          <a:srcRect/>
          <a:stretch>
            <a:fillRect/>
          </a:stretch>
        </p:blipFill>
        <p:spPr bwMode="auto">
          <a:xfrm>
            <a:off x="152400" y="5105400"/>
            <a:ext cx="2209800" cy="666751"/>
          </a:xfrm>
          <a:prstGeom prst="rect">
            <a:avLst/>
          </a:prstGeom>
          <a:noFill/>
        </p:spPr>
      </p:pic>
      <p:pic>
        <p:nvPicPr>
          <p:cNvPr id="2054" name="Picture 6" descr="EMu-KE Software"/>
          <p:cNvPicPr>
            <a:picLocks noChangeAspect="1" noChangeArrowheads="1"/>
          </p:cNvPicPr>
          <p:nvPr/>
        </p:nvPicPr>
        <p:blipFill>
          <a:blip r:embed="rId10" cstate="print"/>
          <a:srcRect/>
          <a:stretch>
            <a:fillRect/>
          </a:stretch>
        </p:blipFill>
        <p:spPr bwMode="auto">
          <a:xfrm>
            <a:off x="609600" y="685800"/>
            <a:ext cx="2514600" cy="1249860"/>
          </a:xfrm>
          <a:prstGeom prst="rect">
            <a:avLst/>
          </a:prstGeom>
          <a:noFill/>
        </p:spPr>
      </p:pic>
      <p:pic>
        <p:nvPicPr>
          <p:cNvPr id="2052" name="Picture 4" descr="http://www.dataone.org/sites/default/files/images/tool-logos/specifyLogo.png"/>
          <p:cNvPicPr>
            <a:picLocks noChangeAspect="1" noChangeArrowheads="1"/>
          </p:cNvPicPr>
          <p:nvPr/>
        </p:nvPicPr>
        <p:blipFill>
          <a:blip r:embed="rId11" cstate="print"/>
          <a:srcRect/>
          <a:stretch>
            <a:fillRect/>
          </a:stretch>
        </p:blipFill>
        <p:spPr bwMode="auto">
          <a:xfrm>
            <a:off x="152400" y="152400"/>
            <a:ext cx="1905000" cy="781051"/>
          </a:xfrm>
          <a:prstGeom prst="rect">
            <a:avLst/>
          </a:prstGeom>
          <a:noFill/>
        </p:spPr>
      </p:pic>
      <p:pic>
        <p:nvPicPr>
          <p:cNvPr id="2056" name="Picture 8" descr="Site Logo"/>
          <p:cNvPicPr>
            <a:picLocks noChangeAspect="1" noChangeArrowheads="1"/>
          </p:cNvPicPr>
          <p:nvPr/>
        </p:nvPicPr>
        <p:blipFill>
          <a:blip r:embed="rId12" cstate="print"/>
          <a:srcRect l="16093" r="52067"/>
          <a:stretch>
            <a:fillRect/>
          </a:stretch>
        </p:blipFill>
        <p:spPr bwMode="auto">
          <a:xfrm>
            <a:off x="450927" y="3981449"/>
            <a:ext cx="2274418" cy="714375"/>
          </a:xfrm>
          <a:prstGeom prst="rect">
            <a:avLst/>
          </a:prstGeom>
          <a:noFill/>
        </p:spPr>
      </p:pic>
      <p:pic>
        <p:nvPicPr>
          <p:cNvPr id="2058" name="Picture 10" descr="ARCTOS logo"/>
          <p:cNvPicPr>
            <a:picLocks noChangeAspect="1" noChangeArrowheads="1"/>
          </p:cNvPicPr>
          <p:nvPr/>
        </p:nvPicPr>
        <p:blipFill>
          <a:blip r:embed="rId13" cstate="print"/>
          <a:srcRect/>
          <a:stretch>
            <a:fillRect/>
          </a:stretch>
        </p:blipFill>
        <p:spPr bwMode="auto">
          <a:xfrm>
            <a:off x="457200" y="1959863"/>
            <a:ext cx="1146811" cy="1066801"/>
          </a:xfrm>
          <a:prstGeom prst="rect">
            <a:avLst/>
          </a:prstGeom>
          <a:noFill/>
          <a:ln>
            <a:solidFill>
              <a:schemeClr val="accent6">
                <a:lumMod val="40000"/>
                <a:lumOff val="60000"/>
              </a:schemeClr>
            </a:solidFill>
          </a:ln>
        </p:spPr>
      </p:pic>
      <p:pic>
        <p:nvPicPr>
          <p:cNvPr id="15" name="Picture 11" descr="File:Zookeys logo.svg"/>
          <p:cNvPicPr>
            <a:picLocks noChangeAspect="1" noChangeArrowheads="1"/>
          </p:cNvPicPr>
          <p:nvPr/>
        </p:nvPicPr>
        <p:blipFill>
          <a:blip r:embed="rId14" cstate="print"/>
          <a:srcRect/>
          <a:stretch>
            <a:fillRect/>
          </a:stretch>
        </p:blipFill>
        <p:spPr bwMode="auto">
          <a:xfrm>
            <a:off x="4724400" y="4267200"/>
            <a:ext cx="2222500" cy="533400"/>
          </a:xfrm>
          <a:prstGeom prst="rect">
            <a:avLst/>
          </a:prstGeom>
          <a:noFill/>
          <a:effectLst/>
        </p:spPr>
      </p:pic>
      <p:pic>
        <p:nvPicPr>
          <p:cNvPr id="17" name="Picture 21" descr="Fichier:PhytoKeys logo.jpg"/>
          <p:cNvPicPr>
            <a:picLocks noChangeAspect="1" noChangeArrowheads="1"/>
          </p:cNvPicPr>
          <p:nvPr/>
        </p:nvPicPr>
        <p:blipFill>
          <a:blip r:embed="rId15" cstate="print"/>
          <a:srcRect/>
          <a:stretch>
            <a:fillRect/>
          </a:stretch>
        </p:blipFill>
        <p:spPr bwMode="auto">
          <a:xfrm>
            <a:off x="3657600" y="5486400"/>
            <a:ext cx="1981200" cy="514351"/>
          </a:xfrm>
          <a:prstGeom prst="rect">
            <a:avLst/>
          </a:prstGeom>
          <a:noFill/>
          <a:effectLst/>
        </p:spPr>
      </p:pic>
      <p:sp>
        <p:nvSpPr>
          <p:cNvPr id="20" name="Rectangle 19"/>
          <p:cNvSpPr/>
          <p:nvPr/>
        </p:nvSpPr>
        <p:spPr>
          <a:xfrm>
            <a:off x="3048000" y="533400"/>
            <a:ext cx="2133600" cy="523220"/>
          </a:xfrm>
          <a:prstGeom prst="rect">
            <a:avLst/>
          </a:prstGeom>
          <a:noFill/>
          <a:ln w="6350">
            <a:solidFill>
              <a:srgbClr val="002060"/>
            </a:solidFill>
            <a:prstDash val="sysDot"/>
          </a:ln>
          <a:effectLst/>
        </p:spPr>
        <p:txBody>
          <a:bodyPr wrap="square">
            <a:spAutoFit/>
          </a:bodyPr>
          <a:lstStyle/>
          <a:p>
            <a:r>
              <a:rPr lang="en-US" sz="2800" dirty="0" smtClean="0">
                <a:solidFill>
                  <a:schemeClr val="accent1"/>
                </a:solidFill>
              </a:rPr>
              <a:t>FilteredPUSH</a:t>
            </a:r>
            <a:r>
              <a:rPr lang="en-US" sz="2800" dirty="0" smtClean="0">
                <a:solidFill>
                  <a:schemeClr val="accent6">
                    <a:lumMod val="75000"/>
                  </a:schemeClr>
                </a:solidFill>
              </a:rPr>
              <a:t> </a:t>
            </a:r>
            <a:endParaRPr lang="en-US" sz="2800" dirty="0">
              <a:solidFill>
                <a:schemeClr val="accent6">
                  <a:lumMod val="75000"/>
                </a:schemeClr>
              </a:solidFill>
            </a:endParaRPr>
          </a:p>
        </p:txBody>
      </p:sp>
      <p:pic>
        <p:nvPicPr>
          <p:cNvPr id="18" name="Picture 2" descr="EOL logo  globe"/>
          <p:cNvPicPr>
            <a:picLocks noChangeAspect="1" noChangeArrowheads="1"/>
          </p:cNvPicPr>
          <p:nvPr/>
        </p:nvPicPr>
        <p:blipFill>
          <a:blip r:embed="rId16" cstate="print"/>
          <a:srcRect/>
          <a:stretch>
            <a:fillRect/>
          </a:stretch>
        </p:blipFill>
        <p:spPr bwMode="auto">
          <a:xfrm>
            <a:off x="5791200" y="1143000"/>
            <a:ext cx="1514475" cy="946547"/>
          </a:xfrm>
          <a:prstGeom prst="rect">
            <a:avLst/>
          </a:prstGeom>
          <a:noFill/>
          <a:effectLst/>
        </p:spPr>
      </p:pic>
      <p:sp>
        <p:nvSpPr>
          <p:cNvPr id="22" name="TextBox 21"/>
          <p:cNvSpPr txBox="1"/>
          <p:nvPr/>
        </p:nvSpPr>
        <p:spPr>
          <a:xfrm>
            <a:off x="5522976" y="143470"/>
            <a:ext cx="1917192" cy="923330"/>
          </a:xfrm>
          <a:prstGeom prst="rect">
            <a:avLst/>
          </a:prstGeom>
          <a:solidFill>
            <a:schemeClr val="bg1"/>
          </a:solidFill>
          <a:effectLst/>
        </p:spPr>
        <p:txBody>
          <a:bodyPr wrap="square" rtlCol="0">
            <a:spAutoFit/>
          </a:bodyPr>
          <a:lstStyle/>
          <a:p>
            <a:endParaRPr lang="en-US" sz="5400" dirty="0">
              <a:solidFill>
                <a:schemeClr val="bg1"/>
              </a:solidFill>
            </a:endParaRPr>
          </a:p>
        </p:txBody>
      </p:sp>
      <p:pic>
        <p:nvPicPr>
          <p:cNvPr id="53256" name="Picture 8" descr="http://v2.boldsystems.org/data/iBOL/iBOL_logo.jpg"/>
          <p:cNvPicPr>
            <a:picLocks noChangeAspect="1" noChangeArrowheads="1"/>
          </p:cNvPicPr>
          <p:nvPr/>
        </p:nvPicPr>
        <p:blipFill>
          <a:blip r:embed="rId17" cstate="print"/>
          <a:srcRect/>
          <a:stretch>
            <a:fillRect/>
          </a:stretch>
        </p:blipFill>
        <p:spPr bwMode="auto">
          <a:xfrm>
            <a:off x="5181600" y="2286000"/>
            <a:ext cx="1219200" cy="910336"/>
          </a:xfrm>
          <a:prstGeom prst="rect">
            <a:avLst/>
          </a:prstGeom>
          <a:noFill/>
          <a:effectLst/>
        </p:spPr>
      </p:pic>
      <p:pic>
        <p:nvPicPr>
          <p:cNvPr id="11" name="Picture 27" descr="https://encrypted-tbn0.google.com/images?q=tbn:ANd9GcRMwTms-6h8YADgqZPI9l2x5RAMo4TvW2QcsSroSTILL2ODNYwIcA"/>
          <p:cNvPicPr>
            <a:picLocks noChangeAspect="1" noChangeArrowheads="1"/>
          </p:cNvPicPr>
          <p:nvPr/>
        </p:nvPicPr>
        <p:blipFill>
          <a:blip r:embed="rId18" cstate="print"/>
          <a:srcRect/>
          <a:stretch>
            <a:fillRect/>
          </a:stretch>
        </p:blipFill>
        <p:spPr bwMode="auto">
          <a:xfrm>
            <a:off x="7684649" y="685800"/>
            <a:ext cx="1306951" cy="1266826"/>
          </a:xfrm>
          <a:prstGeom prst="rect">
            <a:avLst/>
          </a:prstGeom>
          <a:noFill/>
          <a:effectLst/>
        </p:spPr>
      </p:pic>
      <p:pic>
        <p:nvPicPr>
          <p:cNvPr id="53250" name="Picture 2" descr="File:IDigBio Logo w kBG.png"/>
          <p:cNvPicPr>
            <a:picLocks noChangeAspect="1" noChangeArrowheads="1"/>
          </p:cNvPicPr>
          <p:nvPr/>
        </p:nvPicPr>
        <p:blipFill>
          <a:blip r:embed="rId19" cstate="print"/>
          <a:srcRect/>
          <a:stretch>
            <a:fillRect/>
          </a:stretch>
        </p:blipFill>
        <p:spPr bwMode="auto">
          <a:xfrm>
            <a:off x="5562600" y="152400"/>
            <a:ext cx="2128761" cy="838200"/>
          </a:xfrm>
          <a:prstGeom prst="rect">
            <a:avLst/>
          </a:prstGeom>
          <a:noFill/>
          <a:effectLst/>
        </p:spPr>
      </p:pic>
      <p:sp>
        <p:nvSpPr>
          <p:cNvPr id="31" name="Rectangle 30"/>
          <p:cNvSpPr/>
          <p:nvPr/>
        </p:nvSpPr>
        <p:spPr>
          <a:xfrm>
            <a:off x="76200" y="3352800"/>
            <a:ext cx="2362200" cy="523220"/>
          </a:xfrm>
          <a:prstGeom prst="rect">
            <a:avLst/>
          </a:prstGeom>
          <a:noFill/>
          <a:ln w="6350">
            <a:solidFill>
              <a:srgbClr val="002060"/>
            </a:solidFill>
            <a:prstDash val="sysDot"/>
          </a:ln>
          <a:effectLst/>
        </p:spPr>
        <p:txBody>
          <a:bodyPr wrap="square">
            <a:spAutoFit/>
          </a:bodyPr>
          <a:lstStyle/>
          <a:p>
            <a:r>
              <a:rPr lang="en-US" sz="2800" dirty="0" smtClean="0">
                <a:solidFill>
                  <a:schemeClr val="accent1"/>
                </a:solidFill>
              </a:rPr>
              <a:t>Kepler Kurator</a:t>
            </a:r>
            <a:endParaRPr lang="en-US" sz="2800" dirty="0">
              <a:solidFill>
                <a:schemeClr val="accent1"/>
              </a:solidFill>
            </a:endParaRPr>
          </a:p>
        </p:txBody>
      </p:sp>
      <p:sp>
        <p:nvSpPr>
          <p:cNvPr id="32" name="Rectangle 31"/>
          <p:cNvSpPr/>
          <p:nvPr/>
        </p:nvSpPr>
        <p:spPr>
          <a:xfrm>
            <a:off x="6477000" y="3200400"/>
            <a:ext cx="2326278" cy="369332"/>
          </a:xfrm>
          <a:prstGeom prst="rect">
            <a:avLst/>
          </a:prstGeom>
          <a:ln>
            <a:solidFill>
              <a:schemeClr val="accent3">
                <a:lumMod val="60000"/>
                <a:lumOff val="40000"/>
              </a:schemeClr>
            </a:solidFill>
          </a:ln>
          <a:effectLst/>
        </p:spPr>
        <p:txBody>
          <a:bodyPr wrap="none">
            <a:spAutoFit/>
          </a:bodyPr>
          <a:lstStyle/>
          <a:p>
            <a:r>
              <a:rPr lang="pt-BR" b="1" dirty="0" smtClean="0"/>
              <a:t>D I S C O V E R    L I F E</a:t>
            </a:r>
            <a:r>
              <a:rPr lang="pt-BR" dirty="0" smtClean="0"/>
              <a:t> </a:t>
            </a:r>
            <a:endParaRPr lang="en-US" dirty="0"/>
          </a:p>
        </p:txBody>
      </p:sp>
      <p:pic>
        <p:nvPicPr>
          <p:cNvPr id="33" name="Picture 15" descr="PLoS ONE - www.plosone.org"/>
          <p:cNvPicPr>
            <a:picLocks noChangeAspect="1" noChangeArrowheads="1"/>
          </p:cNvPicPr>
          <p:nvPr/>
        </p:nvPicPr>
        <p:blipFill>
          <a:blip r:embed="rId20" cstate="print"/>
          <a:srcRect/>
          <a:stretch>
            <a:fillRect/>
          </a:stretch>
        </p:blipFill>
        <p:spPr bwMode="auto">
          <a:xfrm>
            <a:off x="6629400" y="6019800"/>
            <a:ext cx="2228850" cy="571501"/>
          </a:xfrm>
          <a:prstGeom prst="rect">
            <a:avLst/>
          </a:prstGeom>
          <a:noFill/>
          <a:effectLst/>
        </p:spPr>
      </p:pic>
      <p:pic>
        <p:nvPicPr>
          <p:cNvPr id="34" name="Picture 4" descr="http://snhs-plin.barry.edu/Research/left.GIF"/>
          <p:cNvPicPr>
            <a:picLocks noChangeAspect="1" noChangeArrowheads="1"/>
          </p:cNvPicPr>
          <p:nvPr/>
        </p:nvPicPr>
        <p:blipFill>
          <a:blip r:embed="rId21" cstate="print"/>
          <a:srcRect/>
          <a:stretch>
            <a:fillRect/>
          </a:stretch>
        </p:blipFill>
        <p:spPr bwMode="auto">
          <a:xfrm>
            <a:off x="4800600" y="3581400"/>
            <a:ext cx="1238250" cy="428626"/>
          </a:xfrm>
          <a:prstGeom prst="rect">
            <a:avLst/>
          </a:prstGeom>
          <a:noFill/>
          <a:effectLst/>
        </p:spPr>
      </p:pic>
      <p:pic>
        <p:nvPicPr>
          <p:cNvPr id="12" name="Picture 7"/>
          <p:cNvPicPr>
            <a:picLocks noChangeAspect="1" noChangeArrowheads="1"/>
          </p:cNvPicPr>
          <p:nvPr/>
        </p:nvPicPr>
        <p:blipFill>
          <a:blip r:embed="rId22" cstate="print"/>
          <a:srcRect r="43532"/>
          <a:stretch>
            <a:fillRect/>
          </a:stretch>
        </p:blipFill>
        <p:spPr bwMode="auto">
          <a:xfrm>
            <a:off x="3581400" y="3962400"/>
            <a:ext cx="856789" cy="12192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3269" name="Picture 21" descr="Zooniverse"/>
          <p:cNvPicPr>
            <a:picLocks noChangeAspect="1" noChangeArrowheads="1"/>
          </p:cNvPicPr>
          <p:nvPr/>
        </p:nvPicPr>
        <p:blipFill>
          <a:blip r:embed="rId23" cstate="print"/>
          <a:srcRect l="2643" r="16516"/>
          <a:stretch>
            <a:fillRect/>
          </a:stretch>
        </p:blipFill>
        <p:spPr bwMode="auto">
          <a:xfrm>
            <a:off x="3200400" y="6153149"/>
            <a:ext cx="2926006" cy="552451"/>
          </a:xfrm>
          <a:prstGeom prst="rect">
            <a:avLst/>
          </a:prstGeom>
          <a:solidFill>
            <a:schemeClr val="tx1">
              <a:lumMod val="75000"/>
              <a:lumOff val="25000"/>
            </a:schemeClr>
          </a:solidFill>
          <a:effectLst/>
        </p:spPr>
      </p:pic>
      <p:pic>
        <p:nvPicPr>
          <p:cNvPr id="2060" name="Picture 12" descr="http://vertnet.org/images/VNLogo_Full_Transparent_shortcrop.png"/>
          <p:cNvPicPr>
            <a:picLocks noChangeAspect="1" noChangeArrowheads="1"/>
          </p:cNvPicPr>
          <p:nvPr/>
        </p:nvPicPr>
        <p:blipFill>
          <a:blip r:embed="rId24" cstate="print"/>
          <a:srcRect/>
          <a:stretch>
            <a:fillRect/>
          </a:stretch>
        </p:blipFill>
        <p:spPr bwMode="auto">
          <a:xfrm>
            <a:off x="1143000" y="4667249"/>
            <a:ext cx="2209800" cy="619911"/>
          </a:xfrm>
          <a:prstGeom prst="rect">
            <a:avLst/>
          </a:prstGeom>
          <a:noFill/>
          <a:effectLst/>
        </p:spPr>
      </p:pic>
      <p:pic>
        <p:nvPicPr>
          <p:cNvPr id="37" name="Picture 2" descr="SGR"/>
          <p:cNvPicPr>
            <a:picLocks noChangeAspect="1" noChangeArrowheads="1"/>
          </p:cNvPicPr>
          <p:nvPr/>
        </p:nvPicPr>
        <p:blipFill>
          <a:blip r:embed="rId25" cstate="print"/>
          <a:srcRect/>
          <a:stretch>
            <a:fillRect/>
          </a:stretch>
        </p:blipFill>
        <p:spPr bwMode="auto">
          <a:xfrm>
            <a:off x="1981200" y="2133600"/>
            <a:ext cx="723900" cy="685800"/>
          </a:xfrm>
          <a:prstGeom prst="rect">
            <a:avLst/>
          </a:prstGeom>
          <a:noFill/>
        </p:spPr>
      </p:pic>
      <p:sp>
        <p:nvSpPr>
          <p:cNvPr id="35" name="TextBox 34"/>
          <p:cNvSpPr txBox="1"/>
          <p:nvPr/>
        </p:nvSpPr>
        <p:spPr>
          <a:xfrm rot="21301722">
            <a:off x="1756485" y="2262402"/>
            <a:ext cx="5461688" cy="1631216"/>
          </a:xfrm>
          <a:prstGeom prst="rect">
            <a:avLst/>
          </a:prstGeom>
          <a:solidFill>
            <a:schemeClr val="tx2">
              <a:alpha val="91000"/>
            </a:schemeClr>
          </a:solidFill>
          <a:effectLst>
            <a:outerShdw blurRad="40000" dist="23000" dir="5400000" rotWithShape="0">
              <a:srgbClr val="000000">
                <a:alpha val="35000"/>
              </a:srgbClr>
            </a:outerShdw>
          </a:effectLst>
          <a:sp3d>
            <a:bevelT w="63500" h="25400"/>
          </a:sp3d>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0000" dirty="0" smtClean="0">
                <a:solidFill>
                  <a:schemeClr val="bg2"/>
                </a:solidFill>
              </a:rPr>
              <a:t>Identifiers</a:t>
            </a:r>
            <a:endParaRPr lang="en-US" sz="10000" dirty="0">
              <a:solidFill>
                <a:schemeClr val="bg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53267"/>
                                        </p:tgtEl>
                                        <p:attrNameLst>
                                          <p:attrName>style.visibility</p:attrName>
                                        </p:attrNameLst>
                                      </p:cBhvr>
                                      <p:to>
                                        <p:strVal val="visible"/>
                                      </p:to>
                                    </p:set>
                                    <p:animEffect transition="in" filter="fade">
                                      <p:cBhvr>
                                        <p:cTn id="10" dur="2000"/>
                                        <p:tgtEl>
                                          <p:spTgt spid="53267"/>
                                        </p:tgtEl>
                                      </p:cBhvr>
                                    </p:animEffect>
                                  </p:childTnLst>
                                </p:cTn>
                              </p:par>
                              <p:par>
                                <p:cTn id="11" presetID="10" presetClass="entr" presetSubtype="0" fill="hold" nodeType="withEffect">
                                  <p:stCondLst>
                                    <p:cond delay="0"/>
                                  </p:stCondLst>
                                  <p:childTnLst>
                                    <p:set>
                                      <p:cBhvr>
                                        <p:cTn id="12" dur="1" fill="hold">
                                          <p:stCondLst>
                                            <p:cond delay="0"/>
                                          </p:stCondLst>
                                        </p:cTn>
                                        <p:tgtEl>
                                          <p:spTgt spid="53260"/>
                                        </p:tgtEl>
                                        <p:attrNameLst>
                                          <p:attrName>style.visibility</p:attrName>
                                        </p:attrNameLst>
                                      </p:cBhvr>
                                      <p:to>
                                        <p:strVal val="visible"/>
                                      </p:to>
                                    </p:set>
                                    <p:animEffect transition="in" filter="fade">
                                      <p:cBhvr>
                                        <p:cTn id="13" dur="2000"/>
                                        <p:tgtEl>
                                          <p:spTgt spid="53260"/>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53262"/>
                                        </p:tgtEl>
                                        <p:attrNameLst>
                                          <p:attrName>style.visibility</p:attrName>
                                        </p:attrNameLst>
                                      </p:cBhvr>
                                      <p:to>
                                        <p:strVal val="visible"/>
                                      </p:to>
                                    </p:set>
                                    <p:animEffect transition="in" filter="fade">
                                      <p:cBhvr>
                                        <p:cTn id="28" dur="2000"/>
                                        <p:tgtEl>
                                          <p:spTgt spid="53262"/>
                                        </p:tgtEl>
                                      </p:cBhvr>
                                    </p:animEffect>
                                  </p:childTnLst>
                                </p:cTn>
                              </p:par>
                              <p:par>
                                <p:cTn id="29" presetID="10" presetClass="entr" presetSubtype="0"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2000"/>
                                        <p:tgtEl>
                                          <p:spTgt spid="2054"/>
                                        </p:tgtEl>
                                      </p:cBhvr>
                                    </p:animEffect>
                                  </p:childTnLst>
                                </p:cTn>
                              </p:par>
                              <p:par>
                                <p:cTn id="32" presetID="10" presetClass="entr" presetSubtype="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2000"/>
                                        <p:tgtEl>
                                          <p:spTgt spid="2052"/>
                                        </p:tgtEl>
                                      </p:cBhvr>
                                    </p:animEffect>
                                  </p:childTnLst>
                                </p:cTn>
                              </p:par>
                              <p:par>
                                <p:cTn id="35" presetID="10" presetClass="entr" presetSubtype="0" fill="hold" nodeType="with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fade">
                                      <p:cBhvr>
                                        <p:cTn id="37" dur="2000"/>
                                        <p:tgtEl>
                                          <p:spTgt spid="2056"/>
                                        </p:tgtEl>
                                      </p:cBhvr>
                                    </p:animEffect>
                                  </p:childTnLst>
                                </p:cTn>
                              </p:par>
                              <p:par>
                                <p:cTn id="38" presetID="10" presetClass="entr" presetSubtype="0" fill="hold" nodeType="withEffect">
                                  <p:stCondLst>
                                    <p:cond delay="0"/>
                                  </p:stCondLst>
                                  <p:childTnLst>
                                    <p:set>
                                      <p:cBhvr>
                                        <p:cTn id="39" dur="1" fill="hold">
                                          <p:stCondLst>
                                            <p:cond delay="0"/>
                                          </p:stCondLst>
                                        </p:cTn>
                                        <p:tgtEl>
                                          <p:spTgt spid="2058"/>
                                        </p:tgtEl>
                                        <p:attrNameLst>
                                          <p:attrName>style.visibility</p:attrName>
                                        </p:attrNameLst>
                                      </p:cBhvr>
                                      <p:to>
                                        <p:strVal val="visible"/>
                                      </p:to>
                                    </p:set>
                                    <p:animEffect transition="in" filter="fade">
                                      <p:cBhvr>
                                        <p:cTn id="40" dur="2000"/>
                                        <p:tgtEl>
                                          <p:spTgt spid="2058"/>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000"/>
                                        <p:tgtEl>
                                          <p:spTgt spid="16"/>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0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0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2000"/>
                                        <p:tgtEl>
                                          <p:spTgt spid="22"/>
                                        </p:tgtEl>
                                      </p:cBhvr>
                                    </p:animEffect>
                                  </p:childTnLst>
                                </p:cTn>
                              </p:par>
                              <p:par>
                                <p:cTn id="59" presetID="10" presetClass="entr" presetSubtype="0" fill="hold" nodeType="withEffect">
                                  <p:stCondLst>
                                    <p:cond delay="0"/>
                                  </p:stCondLst>
                                  <p:childTnLst>
                                    <p:set>
                                      <p:cBhvr>
                                        <p:cTn id="60" dur="1" fill="hold">
                                          <p:stCondLst>
                                            <p:cond delay="0"/>
                                          </p:stCondLst>
                                        </p:cTn>
                                        <p:tgtEl>
                                          <p:spTgt spid="53256"/>
                                        </p:tgtEl>
                                        <p:attrNameLst>
                                          <p:attrName>style.visibility</p:attrName>
                                        </p:attrNameLst>
                                      </p:cBhvr>
                                      <p:to>
                                        <p:strVal val="visible"/>
                                      </p:to>
                                    </p:set>
                                    <p:animEffect transition="in" filter="fade">
                                      <p:cBhvr>
                                        <p:cTn id="61" dur="2000"/>
                                        <p:tgtEl>
                                          <p:spTgt spid="53256"/>
                                        </p:tgtEl>
                                      </p:cBhvr>
                                    </p:animEffect>
                                  </p:childTnLst>
                                </p:cTn>
                              </p:par>
                              <p:par>
                                <p:cTn id="62" presetID="10" presetClass="entr" presetSubtype="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2000"/>
                                        <p:tgtEl>
                                          <p:spTgt spid="23"/>
                                        </p:tgtEl>
                                      </p:cBhvr>
                                    </p:animEffect>
                                  </p:childTnLst>
                                </p:cTn>
                              </p:par>
                              <p:par>
                                <p:cTn id="65" presetID="10"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2000"/>
                                        <p:tgtEl>
                                          <p:spTgt spid="11"/>
                                        </p:tgtEl>
                                      </p:cBhvr>
                                    </p:animEffect>
                                  </p:childTnLst>
                                </p:cTn>
                              </p:par>
                              <p:par>
                                <p:cTn id="68" presetID="10" presetClass="entr" presetSubtype="0" fill="hold" nodeType="withEffect">
                                  <p:stCondLst>
                                    <p:cond delay="0"/>
                                  </p:stCondLst>
                                  <p:childTnLst>
                                    <p:set>
                                      <p:cBhvr>
                                        <p:cTn id="69" dur="1" fill="hold">
                                          <p:stCondLst>
                                            <p:cond delay="0"/>
                                          </p:stCondLst>
                                        </p:cTn>
                                        <p:tgtEl>
                                          <p:spTgt spid="53250"/>
                                        </p:tgtEl>
                                        <p:attrNameLst>
                                          <p:attrName>style.visibility</p:attrName>
                                        </p:attrNameLst>
                                      </p:cBhvr>
                                      <p:to>
                                        <p:strVal val="visible"/>
                                      </p:to>
                                    </p:set>
                                    <p:animEffect transition="in" filter="fade">
                                      <p:cBhvr>
                                        <p:cTn id="70" dur="2000"/>
                                        <p:tgtEl>
                                          <p:spTgt spid="5325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2000"/>
                                        <p:tgtEl>
                                          <p:spTgt spid="3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2000"/>
                                        <p:tgtEl>
                                          <p:spTgt spid="32"/>
                                        </p:tgtEl>
                                      </p:cBhvr>
                                    </p:animEffect>
                                  </p:childTnLst>
                                </p:cTn>
                              </p:par>
                              <p:par>
                                <p:cTn id="77" presetID="10"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2000"/>
                                        <p:tgtEl>
                                          <p:spTgt spid="33"/>
                                        </p:tgtEl>
                                      </p:cBhvr>
                                    </p:animEffect>
                                  </p:childTnLst>
                                </p:cTn>
                              </p:par>
                              <p:par>
                                <p:cTn id="80" presetID="10" presetClass="entr" presetSubtype="0"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2000"/>
                                        <p:tgtEl>
                                          <p:spTgt spid="34"/>
                                        </p:tgtEl>
                                      </p:cBhvr>
                                    </p:animEffec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2000"/>
                                        <p:tgtEl>
                                          <p:spTgt spid="12"/>
                                        </p:tgtEl>
                                      </p:cBhvr>
                                    </p:animEffect>
                                  </p:childTnLst>
                                </p:cTn>
                              </p:par>
                              <p:par>
                                <p:cTn id="86" presetID="10" presetClass="entr" presetSubtype="0" fill="hold" nodeType="withEffect">
                                  <p:stCondLst>
                                    <p:cond delay="0"/>
                                  </p:stCondLst>
                                  <p:childTnLst>
                                    <p:set>
                                      <p:cBhvr>
                                        <p:cTn id="87" dur="1" fill="hold">
                                          <p:stCondLst>
                                            <p:cond delay="0"/>
                                          </p:stCondLst>
                                        </p:cTn>
                                        <p:tgtEl>
                                          <p:spTgt spid="53269"/>
                                        </p:tgtEl>
                                        <p:attrNameLst>
                                          <p:attrName>style.visibility</p:attrName>
                                        </p:attrNameLst>
                                      </p:cBhvr>
                                      <p:to>
                                        <p:strVal val="visible"/>
                                      </p:to>
                                    </p:set>
                                    <p:animEffect transition="in" filter="fade">
                                      <p:cBhvr>
                                        <p:cTn id="88" dur="2000"/>
                                        <p:tgtEl>
                                          <p:spTgt spid="53269"/>
                                        </p:tgtEl>
                                      </p:cBhvr>
                                    </p:animEffect>
                                  </p:childTnLst>
                                </p:cTn>
                              </p:par>
                              <p:par>
                                <p:cTn id="89" presetID="10" presetClass="entr" presetSubtype="0" fill="hold" nodeType="withEffect">
                                  <p:stCondLst>
                                    <p:cond delay="0"/>
                                  </p:stCondLst>
                                  <p:childTnLst>
                                    <p:set>
                                      <p:cBhvr>
                                        <p:cTn id="90" dur="1" fill="hold">
                                          <p:stCondLst>
                                            <p:cond delay="0"/>
                                          </p:stCondLst>
                                        </p:cTn>
                                        <p:tgtEl>
                                          <p:spTgt spid="2060"/>
                                        </p:tgtEl>
                                        <p:attrNameLst>
                                          <p:attrName>style.visibility</p:attrName>
                                        </p:attrNameLst>
                                      </p:cBhvr>
                                      <p:to>
                                        <p:strVal val="visible"/>
                                      </p:to>
                                    </p:set>
                                    <p:animEffect transition="in" filter="fade">
                                      <p:cBhvr>
                                        <p:cTn id="91" dur="2000"/>
                                        <p:tgtEl>
                                          <p:spTgt spid="2060"/>
                                        </p:tgtEl>
                                      </p:cBhvr>
                                    </p:animEffect>
                                  </p:childTnLst>
                                </p:cTn>
                              </p:par>
                              <p:par>
                                <p:cTn id="92" presetID="10"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20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5" presetClass="entr" presetSubtype="1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checkerboard(across)">
                                      <p:cBhvr>
                                        <p:cTn id="99"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13" grpId="0"/>
      <p:bldP spid="20" grpId="0" animBg="1"/>
      <p:bldP spid="22" grpId="0" animBg="1"/>
      <p:bldP spid="31" grpId="0" animBg="1"/>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Overview</a:t>
            </a:r>
            <a:endParaRPr lang="en-US"/>
          </a:p>
        </p:txBody>
      </p:sp>
      <p:sp>
        <p:nvSpPr>
          <p:cNvPr id="3" name="Content Placeholder 2"/>
          <p:cNvSpPr>
            <a:spLocks noGrp="1"/>
          </p:cNvSpPr>
          <p:nvPr>
            <p:ph idx="1"/>
          </p:nvPr>
        </p:nvSpPr>
        <p:spPr/>
        <p:txBody>
          <a:bodyPr/>
          <a:lstStyle/>
          <a:p>
            <a:r>
              <a:rPr lang="en-US" dirty="0" smtClean="0"/>
              <a:t>Identifiers</a:t>
            </a:r>
          </a:p>
          <a:p>
            <a:r>
              <a:rPr lang="en-US" b="1" dirty="0" smtClean="0">
                <a:solidFill>
                  <a:schemeClr val="tx2"/>
                </a:solidFill>
                <a:effectLst>
                  <a:outerShdw blurRad="38100" dist="38100" dir="2700000" algn="tl">
                    <a:srgbClr val="000000">
                      <a:alpha val="43137"/>
                    </a:srgbClr>
                  </a:outerShdw>
                </a:effectLst>
              </a:rPr>
              <a:t>Darwin Core</a:t>
            </a:r>
          </a:p>
          <a:p>
            <a:r>
              <a:rPr lang="en-US" dirty="0" smtClean="0"/>
              <a:t>Collaborating with TCNs and PENs</a:t>
            </a:r>
          </a:p>
          <a:p>
            <a:r>
              <a:rPr lang="en-US" dirty="0" smtClean="0"/>
              <a:t>Contributing to iDigBio</a:t>
            </a:r>
          </a:p>
          <a:p>
            <a:r>
              <a:rPr lang="en-US" dirty="0" smtClean="0"/>
              <a:t>Data Aggregators</a:t>
            </a:r>
          </a:p>
          <a:p>
            <a:r>
              <a:rPr lang="en-US" dirty="0" smtClean="0"/>
              <a:t>Guidelines for selecting a database</a:t>
            </a:r>
          </a:p>
          <a:p>
            <a:r>
              <a:rPr lang="en-US" dirty="0" smtClean="0"/>
              <a:t>Digitization Maturity</a:t>
            </a:r>
          </a:p>
        </p:txBody>
      </p:sp>
    </p:spTree>
    <p:extLst>
      <p:ext uri="{BB962C8B-B14F-4D97-AF65-F5344CB8AC3E}">
        <p14:creationId xmlns:p14="http://schemas.microsoft.com/office/powerpoint/2010/main" val="800339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Darwin Core Standard</a:t>
            </a:r>
            <a:endParaRPr lang="en-US" dirty="0"/>
          </a:p>
        </p:txBody>
      </p:sp>
      <p:sp>
        <p:nvSpPr>
          <p:cNvPr id="3" name="Content Placeholder 2"/>
          <p:cNvSpPr>
            <a:spLocks noGrp="1"/>
          </p:cNvSpPr>
          <p:nvPr>
            <p:ph idx="1"/>
          </p:nvPr>
        </p:nvSpPr>
        <p:spPr>
          <a:xfrm>
            <a:off x="304800" y="1600201"/>
            <a:ext cx="8229600" cy="3886200"/>
          </a:xfrm>
        </p:spPr>
        <p:txBody>
          <a:bodyPr>
            <a:normAutofit/>
          </a:bodyPr>
          <a:lstStyle/>
          <a:p>
            <a:r>
              <a:rPr lang="en-US" sz="2700" dirty="0" smtClean="0"/>
              <a:t>Darwin Core (often abbreviated to DwC) is a body of data standards which function as an extension of Dublin Core for biodiversity informatics applications, </a:t>
            </a:r>
            <a:r>
              <a:rPr lang="en-US" sz="2700" dirty="0" smtClean="0">
                <a:effectLst>
                  <a:outerShdw blurRad="38100" dist="38100" dir="2700000" algn="tl">
                    <a:srgbClr val="000000">
                      <a:alpha val="43137"/>
                    </a:srgbClr>
                  </a:outerShdw>
                </a:effectLst>
              </a:rPr>
              <a:t>establishing </a:t>
            </a:r>
            <a:r>
              <a:rPr lang="en-US" sz="2700" b="1" dirty="0" smtClean="0">
                <a:solidFill>
                  <a:schemeClr val="accent1"/>
                </a:solidFill>
                <a:effectLst>
                  <a:outerShdw blurRad="38100" dist="38100" dir="2700000" algn="tl">
                    <a:srgbClr val="000000">
                      <a:alpha val="43137"/>
                    </a:srgbClr>
                  </a:outerShdw>
                </a:effectLst>
              </a:rPr>
              <a:t>a vocabulary of terms </a:t>
            </a:r>
            <a:r>
              <a:rPr lang="en-US" sz="2700" dirty="0" smtClean="0">
                <a:solidFill>
                  <a:schemeClr val="accent1"/>
                </a:solidFill>
                <a:effectLst>
                  <a:outerShdw blurRad="38100" dist="38100" dir="2700000" algn="tl">
                    <a:srgbClr val="000000">
                      <a:alpha val="43137"/>
                    </a:srgbClr>
                  </a:outerShdw>
                </a:effectLst>
              </a:rPr>
              <a:t>to </a:t>
            </a:r>
            <a:r>
              <a:rPr lang="en-US" sz="2700" b="1" dirty="0" smtClean="0">
                <a:solidFill>
                  <a:schemeClr val="accent1"/>
                </a:solidFill>
                <a:effectLst>
                  <a:outerShdw blurRad="38100" dist="38100" dir="2700000" algn="tl">
                    <a:srgbClr val="000000">
                      <a:alpha val="43137"/>
                    </a:srgbClr>
                  </a:outerShdw>
                </a:effectLst>
              </a:rPr>
              <a:t>facilitate the discovery, retrieval, and integration of information about organisms</a:t>
            </a:r>
            <a:r>
              <a:rPr lang="en-US" sz="2700" dirty="0" smtClean="0">
                <a:solidFill>
                  <a:schemeClr val="accent1"/>
                </a:solidFill>
              </a:rPr>
              <a:t>, </a:t>
            </a:r>
            <a:r>
              <a:rPr lang="en-US" sz="2700" dirty="0" smtClean="0"/>
              <a:t>their spatiotemporal occurrence, and supporting evidence housed in biological collections. It is meant to provide a stable standard reference for sharing information on biological diversity[1] .</a:t>
            </a:r>
            <a:endParaRPr lang="en-US" sz="2700" dirty="0"/>
          </a:p>
        </p:txBody>
      </p:sp>
      <p:sp>
        <p:nvSpPr>
          <p:cNvPr id="4" name="Rectangle 3"/>
          <p:cNvSpPr/>
          <p:nvPr/>
        </p:nvSpPr>
        <p:spPr>
          <a:xfrm>
            <a:off x="2971800" y="1035156"/>
            <a:ext cx="3075522" cy="369332"/>
          </a:xfrm>
          <a:prstGeom prst="rect">
            <a:avLst/>
          </a:prstGeom>
        </p:spPr>
        <p:txBody>
          <a:bodyPr wrap="none">
            <a:spAutoFit/>
          </a:bodyPr>
          <a:lstStyle/>
          <a:p>
            <a:r>
              <a:rPr lang="en-US" dirty="0" smtClean="0"/>
              <a:t>http://rs.tdwg.org/dwc/terms/</a:t>
            </a:r>
            <a:endParaRPr lang="en-US" dirty="0"/>
          </a:p>
        </p:txBody>
      </p:sp>
    </p:spTree>
    <p:extLst>
      <p:ext uri="{BB962C8B-B14F-4D97-AF65-F5344CB8AC3E}">
        <p14:creationId xmlns:p14="http://schemas.microsoft.com/office/powerpoint/2010/main" val="3871121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Darwin Core Standard</a:t>
            </a:r>
            <a:endParaRPr lang="en-US" dirty="0"/>
          </a:p>
        </p:txBody>
      </p:sp>
      <p:sp>
        <p:nvSpPr>
          <p:cNvPr id="3" name="Content Placeholder 2"/>
          <p:cNvSpPr>
            <a:spLocks noGrp="1"/>
          </p:cNvSpPr>
          <p:nvPr>
            <p:ph idx="1"/>
          </p:nvPr>
        </p:nvSpPr>
        <p:spPr>
          <a:xfrm>
            <a:off x="304800" y="1600200"/>
            <a:ext cx="8229600" cy="4495799"/>
          </a:xfrm>
        </p:spPr>
        <p:txBody>
          <a:bodyPr>
            <a:noAutofit/>
          </a:bodyPr>
          <a:lstStyle/>
          <a:p>
            <a:r>
              <a:rPr lang="en-US" sz="2700" dirty="0" smtClean="0"/>
              <a:t>Darwin Core (often abbreviated to DwC) is </a:t>
            </a:r>
            <a:r>
              <a:rPr lang="en-US" sz="2700" dirty="0" smtClean="0">
                <a:solidFill>
                  <a:schemeClr val="bg1"/>
                </a:solidFill>
              </a:rPr>
              <a:t>body of data standards which function as an extension of Dublin Core for biodiversity informatics applications, establishing</a:t>
            </a:r>
            <a:r>
              <a:rPr lang="en-US" sz="2700" dirty="0" smtClean="0"/>
              <a:t> </a:t>
            </a:r>
            <a:r>
              <a:rPr lang="en-US" sz="2700" b="1" dirty="0" smtClean="0">
                <a:solidFill>
                  <a:schemeClr val="accent1"/>
                </a:solidFill>
                <a:effectLst>
                  <a:outerShdw blurRad="38100" dist="38100" dir="2700000" algn="tl">
                    <a:srgbClr val="000000">
                      <a:alpha val="43137"/>
                    </a:srgbClr>
                  </a:outerShdw>
                </a:effectLst>
              </a:rPr>
              <a:t>a vocabulary of terms </a:t>
            </a:r>
            <a:r>
              <a:rPr lang="en-US" sz="2700" dirty="0" smtClean="0">
                <a:solidFill>
                  <a:schemeClr val="accent1"/>
                </a:solidFill>
                <a:effectLst>
                  <a:outerShdw blurRad="38100" dist="38100" dir="2700000" algn="tl">
                    <a:srgbClr val="000000">
                      <a:alpha val="43137"/>
                    </a:srgbClr>
                  </a:outerShdw>
                </a:effectLst>
              </a:rPr>
              <a:t>to </a:t>
            </a:r>
            <a:r>
              <a:rPr lang="en-US" sz="2700" b="1" dirty="0" smtClean="0">
                <a:solidFill>
                  <a:schemeClr val="accent1"/>
                </a:solidFill>
                <a:effectLst>
                  <a:outerShdw blurRad="38100" dist="38100" dir="2700000" algn="tl">
                    <a:srgbClr val="000000">
                      <a:alpha val="43137"/>
                    </a:srgbClr>
                  </a:outerShdw>
                </a:effectLst>
              </a:rPr>
              <a:t>facilitate the discovery, retrieval, and integration of information about organisms</a:t>
            </a:r>
            <a:r>
              <a:rPr lang="en-US" sz="2700" dirty="0" smtClean="0">
                <a:solidFill>
                  <a:schemeClr val="accent1"/>
                </a:solidFill>
              </a:rPr>
              <a:t>, </a:t>
            </a:r>
            <a:r>
              <a:rPr lang="en-US" sz="2700" dirty="0" smtClean="0">
                <a:solidFill>
                  <a:schemeClr val="bg1"/>
                </a:solidFill>
              </a:rPr>
              <a:t>their spatiotemporal occurrence, and supporting evidence housed in biological collections. It is meant to provide a stable standard reference for sharing information on biological diversity[1] .</a:t>
            </a:r>
          </a:p>
          <a:p>
            <a:pPr lvl="0">
              <a:defRPr/>
            </a:pPr>
            <a:r>
              <a:rPr lang="en-US" sz="2700" dirty="0" smtClean="0"/>
              <a:t>Does Darwin Core cover every field possible? – No</a:t>
            </a:r>
          </a:p>
          <a:p>
            <a:pPr lvl="0">
              <a:defRPr/>
            </a:pPr>
            <a:r>
              <a:rPr lang="en-US" sz="2700" dirty="0" smtClean="0"/>
              <a:t>Don’t panic! There are extensions and other options.</a:t>
            </a:r>
          </a:p>
        </p:txBody>
      </p:sp>
      <p:sp>
        <p:nvSpPr>
          <p:cNvPr id="4" name="Rectangle 3"/>
          <p:cNvSpPr/>
          <p:nvPr/>
        </p:nvSpPr>
        <p:spPr>
          <a:xfrm>
            <a:off x="512803" y="1078468"/>
            <a:ext cx="3075522" cy="369332"/>
          </a:xfrm>
          <a:prstGeom prst="rect">
            <a:avLst/>
          </a:prstGeom>
        </p:spPr>
        <p:txBody>
          <a:bodyPr wrap="none">
            <a:spAutoFit/>
          </a:bodyPr>
          <a:lstStyle/>
          <a:p>
            <a:r>
              <a:rPr lang="en-US" dirty="0" smtClean="0"/>
              <a:t>http://rs.tdwg.org/dwc/terms/</a:t>
            </a:r>
            <a:endParaRPr lang="en-US" dirty="0"/>
          </a:p>
        </p:txBody>
      </p:sp>
    </p:spTree>
    <p:extLst>
      <p:ext uri="{BB962C8B-B14F-4D97-AF65-F5344CB8AC3E}">
        <p14:creationId xmlns:p14="http://schemas.microsoft.com/office/powerpoint/2010/main" val="3871121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0975"/>
            <a:ext cx="6019800" cy="1066800"/>
          </a:xfrm>
        </p:spPr>
        <p:txBody>
          <a:bodyPr>
            <a:normAutofit/>
          </a:bodyPr>
          <a:lstStyle/>
          <a:p>
            <a:endParaRPr lang="en-US" dirty="0" smtClean="0"/>
          </a:p>
        </p:txBody>
      </p:sp>
      <p:sp>
        <p:nvSpPr>
          <p:cNvPr id="3" name="Content Placeholder 2"/>
          <p:cNvSpPr>
            <a:spLocks noGrp="1"/>
          </p:cNvSpPr>
          <p:nvPr>
            <p:ph idx="1"/>
          </p:nvPr>
        </p:nvSpPr>
        <p:spPr>
          <a:xfrm>
            <a:off x="381000" y="1722437"/>
            <a:ext cx="8229600" cy="4525963"/>
          </a:xfrm>
        </p:spPr>
        <p:txBody>
          <a:bodyPr>
            <a:normAutofit/>
          </a:bodyPr>
          <a:lstStyle/>
          <a:p>
            <a:endParaRPr lang="en-US" dirty="0" smtClean="0"/>
          </a:p>
        </p:txBody>
      </p:sp>
      <p:pic>
        <p:nvPicPr>
          <p:cNvPr id="70658" name="Picture 2" descr="Standards">
            <a:hlinkClick r:id="rId2"/>
          </p:cNvPr>
          <p:cNvPicPr>
            <a:picLocks noChangeAspect="1" noChangeArrowheads="1"/>
          </p:cNvPicPr>
          <p:nvPr/>
        </p:nvPicPr>
        <p:blipFill>
          <a:blip r:embed="rId3" cstate="print"/>
          <a:srcRect/>
          <a:stretch>
            <a:fillRect/>
          </a:stretch>
        </p:blipFill>
        <p:spPr bwMode="auto">
          <a:xfrm>
            <a:off x="152400" y="729232"/>
            <a:ext cx="8674145" cy="4909568"/>
          </a:xfrm>
          <a:prstGeom prst="rect">
            <a:avLst/>
          </a:prstGeom>
          <a:noFill/>
        </p:spPr>
      </p:pic>
      <p:sp>
        <p:nvSpPr>
          <p:cNvPr id="5" name="Rectangle 4"/>
          <p:cNvSpPr/>
          <p:nvPr/>
        </p:nvSpPr>
        <p:spPr>
          <a:xfrm>
            <a:off x="6322676" y="5715000"/>
            <a:ext cx="2897524" cy="461665"/>
          </a:xfrm>
          <a:prstGeom prst="rect">
            <a:avLst/>
          </a:prstGeom>
        </p:spPr>
        <p:txBody>
          <a:bodyPr wrap="none">
            <a:spAutoFit/>
          </a:bodyPr>
          <a:lstStyle/>
          <a:p>
            <a:r>
              <a:rPr lang="en-US" sz="2400" dirty="0" smtClean="0"/>
              <a:t>http://xkcd.com/927/</a:t>
            </a:r>
            <a:endParaRPr lang="en-US" sz="2400" dirty="0"/>
          </a:p>
        </p:txBody>
      </p:sp>
    </p:spTree>
    <p:extLst>
      <p:ext uri="{BB962C8B-B14F-4D97-AF65-F5344CB8AC3E}">
        <p14:creationId xmlns:p14="http://schemas.microsoft.com/office/powerpoint/2010/main" val="1214192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DwC</a:t>
            </a:r>
            <a:r>
              <a:rPr lang="en-US" dirty="0" smtClean="0"/>
              <a:t>-A and the IPT</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DwC</a:t>
            </a:r>
            <a:r>
              <a:rPr lang="en-US" dirty="0" smtClean="0"/>
              <a:t>-A = Darwin Core Archive – contains 3 or more files</a:t>
            </a:r>
          </a:p>
          <a:p>
            <a:r>
              <a:rPr lang="en-US" dirty="0" smtClean="0"/>
              <a:t>Identifiers make this possible</a:t>
            </a:r>
          </a:p>
          <a:p>
            <a:r>
              <a:rPr lang="en-US" dirty="0" smtClean="0"/>
              <a:t>IPT = Integrated Publishing Toolkit creates the </a:t>
            </a:r>
            <a:r>
              <a:rPr lang="en-US" dirty="0" err="1" smtClean="0"/>
              <a:t>DwC</a:t>
            </a:r>
            <a:r>
              <a:rPr lang="en-US" dirty="0" smtClean="0"/>
              <a:t>-A</a:t>
            </a:r>
          </a:p>
          <a:p>
            <a:pPr lvl="1"/>
            <a:r>
              <a:rPr lang="en-US" dirty="0" err="1" smtClean="0"/>
              <a:t>csv</a:t>
            </a:r>
            <a:r>
              <a:rPr lang="en-US" dirty="0" smtClean="0"/>
              <a:t> file – e.g. your specimen data records</a:t>
            </a:r>
          </a:p>
          <a:p>
            <a:pPr lvl="1"/>
            <a:r>
              <a:rPr lang="en-US" dirty="0" smtClean="0"/>
              <a:t>meta.xml – a file that explains the contents of each column in the </a:t>
            </a:r>
            <a:r>
              <a:rPr lang="en-US" dirty="0" err="1" smtClean="0"/>
              <a:t>csv</a:t>
            </a:r>
            <a:r>
              <a:rPr lang="en-US" dirty="0" smtClean="0"/>
              <a:t> file</a:t>
            </a:r>
          </a:p>
          <a:p>
            <a:pPr lvl="1"/>
            <a:r>
              <a:rPr lang="en-US" dirty="0" smtClean="0"/>
              <a:t>eml.xml – information about the data provider and what data is provided</a:t>
            </a:r>
          </a:p>
          <a:p>
            <a:r>
              <a:rPr lang="en-US" dirty="0" smtClean="0"/>
              <a:t>extensions – extending what the IPT can do.</a:t>
            </a:r>
          </a:p>
          <a:p>
            <a:pPr lvl="1"/>
            <a:r>
              <a:rPr lang="en-US" dirty="0" smtClean="0"/>
              <a:t>image records for the specimens</a:t>
            </a:r>
          </a:p>
          <a:p>
            <a:pPr lvl="1"/>
            <a:r>
              <a:rPr lang="en-US" dirty="0" smtClean="0"/>
              <a:t>resource relationships</a:t>
            </a:r>
          </a:p>
          <a:p>
            <a:pPr lvl="1"/>
            <a:r>
              <a:rPr lang="en-US" dirty="0" smtClean="0"/>
              <a:t>measurement or fact</a:t>
            </a:r>
          </a:p>
          <a:p>
            <a:r>
              <a:rPr lang="en-US" dirty="0" smtClean="0"/>
              <a:t>http://tools.gbif.org/</a:t>
            </a:r>
          </a:p>
          <a:p>
            <a:r>
              <a:rPr lang="en-US" dirty="0" smtClean="0"/>
              <a:t>http://tools.gbif.org/dwca-assistant/</a:t>
            </a:r>
          </a:p>
        </p:txBody>
      </p:sp>
    </p:spTree>
    <p:extLst>
      <p:ext uri="{BB962C8B-B14F-4D97-AF65-F5344CB8AC3E}">
        <p14:creationId xmlns:p14="http://schemas.microsoft.com/office/powerpoint/2010/main" val="53478035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524000" cy="914400"/>
          </a:xfrm>
        </p:spPr>
        <p:txBody>
          <a:bodyPr>
            <a:noAutofit/>
          </a:bodyPr>
          <a:lstStyle/>
          <a:p>
            <a:r>
              <a:rPr lang="en-US" sz="3200" dirty="0" err="1" smtClean="0"/>
              <a:t>DwC</a:t>
            </a:r>
            <a:r>
              <a:rPr lang="en-US" sz="3200" dirty="0" smtClean="0"/>
              <a:t>-A </a:t>
            </a:r>
            <a:endParaRPr lang="en-US" sz="3200" dirty="0"/>
          </a:p>
        </p:txBody>
      </p:sp>
      <p:sp>
        <p:nvSpPr>
          <p:cNvPr id="3" name="Content Placeholder 2"/>
          <p:cNvSpPr>
            <a:spLocks noGrp="1"/>
          </p:cNvSpPr>
          <p:nvPr>
            <p:ph idx="1"/>
          </p:nvPr>
        </p:nvSpPr>
        <p:spPr>
          <a:xfrm>
            <a:off x="2133600" y="228600"/>
            <a:ext cx="7010400" cy="1295400"/>
          </a:xfrm>
        </p:spPr>
        <p:txBody>
          <a:bodyPr>
            <a:normAutofit/>
          </a:bodyPr>
          <a:lstStyle/>
          <a:p>
            <a:pPr>
              <a:buNone/>
            </a:pPr>
            <a:r>
              <a:rPr lang="en-US" sz="1400" b="1" dirty="0" err="1" smtClean="0"/>
              <a:t>occurrenceID,recordedBy,scientificName,field</a:t>
            </a:r>
            <a:r>
              <a:rPr lang="en-US" sz="1400" b="1" dirty="0" smtClean="0"/>
              <a:t> </a:t>
            </a:r>
            <a:r>
              <a:rPr lang="en-US" sz="1400" b="1" dirty="0" err="1" smtClean="0"/>
              <a:t>name,field</a:t>
            </a:r>
            <a:r>
              <a:rPr lang="en-US" sz="1400" b="1" dirty="0" smtClean="0"/>
              <a:t> </a:t>
            </a:r>
            <a:r>
              <a:rPr lang="en-US" sz="1400" b="1" dirty="0" err="1" smtClean="0"/>
              <a:t>name,field</a:t>
            </a:r>
            <a:r>
              <a:rPr lang="en-US" sz="1400" b="1" dirty="0" smtClean="0"/>
              <a:t> name</a:t>
            </a:r>
          </a:p>
          <a:p>
            <a:pPr>
              <a:buNone/>
            </a:pPr>
            <a:r>
              <a:rPr lang="en-US" sz="1400" dirty="0" smtClean="0"/>
              <a:t>http://www.ids.flmnh.edu/herb/123555,C L </a:t>
            </a:r>
            <a:r>
              <a:rPr lang="en-US" sz="1400" dirty="0" err="1" smtClean="0"/>
              <a:t>Barkley,Carex</a:t>
            </a:r>
            <a:r>
              <a:rPr lang="en-US" sz="1400" dirty="0" smtClean="0"/>
              <a:t> </a:t>
            </a:r>
            <a:r>
              <a:rPr lang="en-US" sz="1400" dirty="0" err="1" smtClean="0"/>
              <a:t>maritima,value,value,value</a:t>
            </a:r>
            <a:endParaRPr lang="en-US" sz="1400" dirty="0" smtClean="0"/>
          </a:p>
          <a:p>
            <a:pPr>
              <a:buNone/>
            </a:pPr>
            <a:r>
              <a:rPr lang="en-US" sz="1400" dirty="0" smtClean="0"/>
              <a:t>http://www.ids.flmnh.edu/herb/123556,Aaron </a:t>
            </a:r>
            <a:r>
              <a:rPr lang="en-US" sz="1400" dirty="0" err="1" smtClean="0"/>
              <a:t>Thompson,Carex</a:t>
            </a:r>
            <a:r>
              <a:rPr lang="en-US" sz="1400" dirty="0" smtClean="0"/>
              <a:t> </a:t>
            </a:r>
            <a:r>
              <a:rPr lang="en-US" sz="1400" dirty="0" err="1" smtClean="0"/>
              <a:t>maritima,value,value,value</a:t>
            </a:r>
            <a:endParaRPr lang="en-US" sz="1400" dirty="0" smtClean="0"/>
          </a:p>
          <a:p>
            <a:pPr>
              <a:buNone/>
            </a:pPr>
            <a:r>
              <a:rPr lang="en-US" sz="1400" dirty="0" smtClean="0"/>
              <a:t>http://www.ids.flmnh.edu/herb/123559,Marsha </a:t>
            </a:r>
            <a:r>
              <a:rPr lang="en-US" sz="1400" dirty="0" err="1" smtClean="0"/>
              <a:t>Corwin,Carex</a:t>
            </a:r>
            <a:r>
              <a:rPr lang="en-US" sz="1400" dirty="0" smtClean="0"/>
              <a:t> </a:t>
            </a:r>
            <a:r>
              <a:rPr lang="en-US" sz="1400" dirty="0" err="1" smtClean="0"/>
              <a:t>maritima,value,value,value</a:t>
            </a:r>
            <a:r>
              <a:rPr lang="en-US" sz="1400" dirty="0" smtClean="0"/>
              <a:t>,</a:t>
            </a:r>
          </a:p>
        </p:txBody>
      </p:sp>
      <p:sp>
        <p:nvSpPr>
          <p:cNvPr id="5" name="Content Placeholder 2"/>
          <p:cNvSpPr txBox="1">
            <a:spLocks/>
          </p:cNvSpPr>
          <p:nvPr/>
        </p:nvSpPr>
        <p:spPr>
          <a:xfrm>
            <a:off x="0" y="1371600"/>
            <a:ext cx="1981200" cy="457200"/>
          </a:xfrm>
          <a:prstGeom prst="rect">
            <a:avLst/>
          </a:prstGeom>
        </p:spPr>
        <p:txBody>
          <a:bodyPr vert="horz" lIns="91440" tIns="45720" rIns="91440" bIns="45720" rtlCol="0">
            <a:normAutofit/>
          </a:bodyPr>
          <a:lstStyle/>
          <a:p>
            <a:pPr marL="342900" indent="-342900">
              <a:spcBef>
                <a:spcPct val="20000"/>
              </a:spcBef>
              <a:buFont typeface="Arial" pitchFamily="34" charset="0"/>
              <a:buNone/>
              <a:defRPr/>
            </a:pPr>
            <a:r>
              <a:rPr lang="en-US" sz="1400" b="1" dirty="0">
                <a:solidFill>
                  <a:prstClr val="black"/>
                </a:solidFill>
                <a:latin typeface="Candara" pitchFamily="34" charset="0"/>
                <a:ea typeface="Verdana" pitchFamily="34" charset="0"/>
                <a:cs typeface="Verdana" pitchFamily="34" charset="0"/>
              </a:rPr>
              <a:t>eml.xml</a:t>
            </a:r>
          </a:p>
          <a:p>
            <a:pPr marL="342900" indent="-342900">
              <a:spcBef>
                <a:spcPct val="20000"/>
              </a:spcBef>
              <a:buFont typeface="Arial" pitchFamily="34" charset="0"/>
              <a:buNone/>
              <a:defRPr/>
            </a:pPr>
            <a:endParaRPr lang="en-US" sz="3200" dirty="0">
              <a:solidFill>
                <a:prstClr val="black"/>
              </a:solidFill>
              <a:latin typeface="Candara" pitchFamily="34" charset="0"/>
              <a:ea typeface="Verdana" pitchFamily="34" charset="0"/>
              <a:cs typeface="Verdana" pitchFamily="34" charset="0"/>
            </a:endParaRPr>
          </a:p>
        </p:txBody>
      </p:sp>
      <p:sp>
        <p:nvSpPr>
          <p:cNvPr id="6" name="TextBox 5"/>
          <p:cNvSpPr txBox="1"/>
          <p:nvPr/>
        </p:nvSpPr>
        <p:spPr>
          <a:xfrm>
            <a:off x="1066800" y="5346918"/>
            <a:ext cx="7010400" cy="1815882"/>
          </a:xfrm>
          <a:prstGeom prst="rect">
            <a:avLst/>
          </a:prstGeom>
          <a:noFill/>
        </p:spPr>
        <p:txBody>
          <a:bodyPr wrap="square" rtlCol="0">
            <a:spAutoFit/>
          </a:bodyPr>
          <a:lstStyle/>
          <a:p>
            <a:r>
              <a:rPr lang="en-US" sz="1400" b="1" dirty="0" err="1">
                <a:solidFill>
                  <a:prstClr val="black"/>
                </a:solidFill>
              </a:rPr>
              <a:t>occurrenceID,identifier</a:t>
            </a:r>
            <a:r>
              <a:rPr lang="en-US" sz="1400" b="1" dirty="0">
                <a:solidFill>
                  <a:prstClr val="black"/>
                </a:solidFill>
              </a:rPr>
              <a:t>, </a:t>
            </a:r>
            <a:r>
              <a:rPr lang="en-US" sz="1400" b="1" dirty="0" err="1">
                <a:solidFill>
                  <a:prstClr val="black"/>
                </a:solidFill>
              </a:rPr>
              <a:t>field,field</a:t>
            </a:r>
            <a:r>
              <a:rPr lang="en-US" sz="1400" b="1" dirty="0">
                <a:solidFill>
                  <a:prstClr val="black"/>
                </a:solidFill>
              </a:rPr>
              <a:t> </a:t>
            </a:r>
            <a:r>
              <a:rPr lang="en-US" sz="1400" b="1" dirty="0" err="1">
                <a:solidFill>
                  <a:prstClr val="black"/>
                </a:solidFill>
              </a:rPr>
              <a:t>name,field</a:t>
            </a:r>
            <a:r>
              <a:rPr lang="en-US" sz="1400" b="1" dirty="0">
                <a:solidFill>
                  <a:prstClr val="black"/>
                </a:solidFill>
              </a:rPr>
              <a:t> </a:t>
            </a:r>
            <a:r>
              <a:rPr lang="en-US" sz="1400" b="1" dirty="0" err="1">
                <a:solidFill>
                  <a:prstClr val="black"/>
                </a:solidFill>
              </a:rPr>
              <a:t>name,field</a:t>
            </a:r>
            <a:r>
              <a:rPr lang="en-US" sz="1400" b="1" dirty="0">
                <a:solidFill>
                  <a:prstClr val="black"/>
                </a:solidFill>
              </a:rPr>
              <a:t> name</a:t>
            </a:r>
          </a:p>
          <a:p>
            <a:r>
              <a:rPr lang="en-US" sz="1400" dirty="0">
                <a:solidFill>
                  <a:prstClr val="black"/>
                </a:solidFill>
              </a:rPr>
              <a:t>http://www.ids.flmnh.edu/herb/123555,http://www.myimages.org/images/herb123555.jpg</a:t>
            </a:r>
          </a:p>
          <a:p>
            <a:r>
              <a:rPr lang="en-US" sz="1400" dirty="0">
                <a:solidFill>
                  <a:prstClr val="black"/>
                </a:solidFill>
              </a:rPr>
              <a:t>http://www.ids.flmnh.edu/herb/123556,http://www.myimages.org/images/herb123556.jpg</a:t>
            </a:r>
          </a:p>
          <a:p>
            <a:r>
              <a:rPr lang="en-US" sz="1400" dirty="0">
                <a:solidFill>
                  <a:prstClr val="black"/>
                </a:solidFill>
              </a:rPr>
              <a:t>http://www.ids.flmnh.edu/herb/123559,http://www.myimages.org/images/herb123559.jpg</a:t>
            </a:r>
          </a:p>
          <a:p>
            <a:r>
              <a:rPr lang="en-US" sz="1400" dirty="0">
                <a:solidFill>
                  <a:prstClr val="black"/>
                </a:solidFill>
              </a:rPr>
              <a:t>http://www.ids.flmnh.edu/herb/123559,http://www.myimages.org/images/herb123560.jpg</a:t>
            </a:r>
          </a:p>
          <a:p>
            <a:endParaRPr lang="en-US" sz="1400" dirty="0">
              <a:solidFill>
                <a:prstClr val="black"/>
              </a:solidFill>
            </a:endParaRPr>
          </a:p>
          <a:p>
            <a:endParaRPr lang="en-US" sz="1400" dirty="0">
              <a:solidFill>
                <a:prstClr val="black"/>
              </a:solidFill>
            </a:endParaRPr>
          </a:p>
          <a:p>
            <a:endParaRPr lang="en-US" sz="1400" dirty="0">
              <a:solidFill>
                <a:prstClr val="black"/>
              </a:solidFill>
            </a:endParaRPr>
          </a:p>
        </p:txBody>
      </p:sp>
      <p:sp>
        <p:nvSpPr>
          <p:cNvPr id="7" name="Content Placeholder 2"/>
          <p:cNvSpPr txBox="1">
            <a:spLocks/>
          </p:cNvSpPr>
          <p:nvPr/>
        </p:nvSpPr>
        <p:spPr>
          <a:xfrm>
            <a:off x="0" y="5270718"/>
            <a:ext cx="1066800" cy="457200"/>
          </a:xfrm>
          <a:prstGeom prst="rect">
            <a:avLst/>
          </a:prstGeom>
        </p:spPr>
        <p:txBody>
          <a:bodyPr vert="horz" lIns="91440" tIns="45720" rIns="91440" bIns="45720" rtlCol="0">
            <a:normAutofit/>
          </a:bodyPr>
          <a:lstStyle/>
          <a:p>
            <a:pPr marL="342900" indent="-342900">
              <a:spcBef>
                <a:spcPct val="20000"/>
              </a:spcBef>
              <a:buFont typeface="Arial" pitchFamily="34" charset="0"/>
              <a:buNone/>
              <a:defRPr/>
            </a:pPr>
            <a:r>
              <a:rPr lang="en-US" sz="1400" b="1" dirty="0">
                <a:solidFill>
                  <a:prstClr val="black"/>
                </a:solidFill>
                <a:latin typeface="Candara" pitchFamily="34" charset="0"/>
                <a:ea typeface="Verdana" pitchFamily="34" charset="0"/>
                <a:cs typeface="Verdana" pitchFamily="34" charset="0"/>
              </a:rPr>
              <a:t>images.csv</a:t>
            </a:r>
          </a:p>
          <a:p>
            <a:pPr marL="342900" indent="-342900">
              <a:spcBef>
                <a:spcPct val="20000"/>
              </a:spcBef>
              <a:buFont typeface="Arial" pitchFamily="34" charset="0"/>
              <a:buNone/>
              <a:defRPr/>
            </a:pPr>
            <a:endParaRPr lang="en-US" sz="3200" dirty="0">
              <a:solidFill>
                <a:prstClr val="black"/>
              </a:solidFill>
              <a:latin typeface="Candara" pitchFamily="34" charset="0"/>
              <a:ea typeface="Verdana" pitchFamily="34" charset="0"/>
              <a:cs typeface="Verdana" pitchFamily="34" charset="0"/>
            </a:endParaRPr>
          </a:p>
        </p:txBody>
      </p:sp>
      <p:sp>
        <p:nvSpPr>
          <p:cNvPr id="9" name="Content Placeholder 2"/>
          <p:cNvSpPr txBox="1">
            <a:spLocks/>
          </p:cNvSpPr>
          <p:nvPr/>
        </p:nvSpPr>
        <p:spPr>
          <a:xfrm>
            <a:off x="990600" y="1447800"/>
            <a:ext cx="7239000" cy="685800"/>
          </a:xfrm>
          <a:prstGeom prst="rect">
            <a:avLst/>
          </a:prstGeom>
        </p:spPr>
        <p:txBody>
          <a:bodyPr vert="horz" lIns="91440" tIns="45720" rIns="91440" bIns="45720" rtlCol="0">
            <a:normAutofit/>
          </a:bodyPr>
          <a:lstStyle/>
          <a:p>
            <a:pPr marL="342900" indent="-342900">
              <a:spcBef>
                <a:spcPct val="20000"/>
              </a:spcBef>
            </a:pPr>
            <a:r>
              <a:rPr lang="en-US" sz="1400" b="1" dirty="0">
                <a:solidFill>
                  <a:prstClr val="black"/>
                </a:solidFill>
                <a:latin typeface="Candara" pitchFamily="34" charset="0"/>
                <a:ea typeface="Verdana" pitchFamily="34" charset="0"/>
                <a:cs typeface="Verdana" pitchFamily="34" charset="0"/>
                <a:hlinkClick r:id="rId2"/>
              </a:rPr>
              <a:t>https://code.google.com/p/gbif-indexingtoolkit/source/browse/trunk/harvest-webapp/src/test/resources/org/gbif/harvest/dwcarchive/ebird/eml.xml?r=1676</a:t>
            </a:r>
            <a:endParaRPr lang="en-US" sz="1400" dirty="0">
              <a:solidFill>
                <a:prstClr val="black"/>
              </a:solidFill>
              <a:latin typeface="Candara" pitchFamily="34" charset="0"/>
              <a:ea typeface="Verdana" pitchFamily="34" charset="0"/>
              <a:cs typeface="Verdana" pitchFamily="34" charset="0"/>
            </a:endParaRPr>
          </a:p>
        </p:txBody>
      </p:sp>
      <p:sp>
        <p:nvSpPr>
          <p:cNvPr id="10" name="Content Placeholder 2"/>
          <p:cNvSpPr txBox="1">
            <a:spLocks/>
          </p:cNvSpPr>
          <p:nvPr/>
        </p:nvSpPr>
        <p:spPr>
          <a:xfrm>
            <a:off x="1143000" y="0"/>
            <a:ext cx="1981200" cy="457200"/>
          </a:xfrm>
          <a:prstGeom prst="rect">
            <a:avLst/>
          </a:prstGeom>
        </p:spPr>
        <p:txBody>
          <a:bodyPr vert="horz" lIns="91440" tIns="45720" rIns="91440" bIns="45720" rtlCol="0">
            <a:normAutofit/>
          </a:bodyPr>
          <a:lstStyle/>
          <a:p>
            <a:pPr marL="342900" indent="-342900">
              <a:spcBef>
                <a:spcPct val="20000"/>
              </a:spcBef>
              <a:buFont typeface="Arial" pitchFamily="34" charset="0"/>
              <a:buNone/>
              <a:defRPr/>
            </a:pPr>
            <a:r>
              <a:rPr lang="en-US" sz="1400" b="1" dirty="0">
                <a:solidFill>
                  <a:prstClr val="black"/>
                </a:solidFill>
                <a:latin typeface="Candara" pitchFamily="34" charset="0"/>
                <a:ea typeface="Verdana" pitchFamily="34" charset="0"/>
                <a:cs typeface="Verdana" pitchFamily="34" charset="0"/>
              </a:rPr>
              <a:t>mySpecimenData.csv</a:t>
            </a:r>
          </a:p>
          <a:p>
            <a:pPr marL="342900" indent="-342900">
              <a:spcBef>
                <a:spcPct val="20000"/>
              </a:spcBef>
              <a:buFont typeface="Arial" pitchFamily="34" charset="0"/>
              <a:buNone/>
              <a:defRPr/>
            </a:pPr>
            <a:endParaRPr lang="en-US" sz="3200" dirty="0">
              <a:solidFill>
                <a:prstClr val="black"/>
              </a:solidFill>
              <a:latin typeface="Candara" pitchFamily="34" charset="0"/>
              <a:ea typeface="Verdana" pitchFamily="34" charset="0"/>
              <a:cs typeface="Verdana" pitchFamily="34" charset="0"/>
            </a:endParaRPr>
          </a:p>
        </p:txBody>
      </p:sp>
      <p:sp>
        <p:nvSpPr>
          <p:cNvPr id="11" name="Content Placeholder 2"/>
          <p:cNvSpPr txBox="1">
            <a:spLocks/>
          </p:cNvSpPr>
          <p:nvPr/>
        </p:nvSpPr>
        <p:spPr>
          <a:xfrm>
            <a:off x="0" y="2133600"/>
            <a:ext cx="990600" cy="457200"/>
          </a:xfrm>
          <a:prstGeom prst="rect">
            <a:avLst/>
          </a:prstGeom>
        </p:spPr>
        <p:txBody>
          <a:bodyPr vert="horz" lIns="91440" tIns="45720" rIns="91440" bIns="45720" rtlCol="0">
            <a:normAutofit/>
          </a:bodyPr>
          <a:lstStyle/>
          <a:p>
            <a:pPr marL="342900" indent="-342900">
              <a:spcBef>
                <a:spcPct val="20000"/>
              </a:spcBef>
              <a:buFont typeface="Arial" pitchFamily="34" charset="0"/>
              <a:buNone/>
              <a:defRPr/>
            </a:pPr>
            <a:r>
              <a:rPr lang="en-US" sz="1400" b="1" dirty="0">
                <a:solidFill>
                  <a:prstClr val="black"/>
                </a:solidFill>
                <a:latin typeface="Candara" pitchFamily="34" charset="0"/>
                <a:ea typeface="Verdana" pitchFamily="34" charset="0"/>
                <a:cs typeface="Verdana" pitchFamily="34" charset="0"/>
              </a:rPr>
              <a:t>meta.xml</a:t>
            </a:r>
          </a:p>
          <a:p>
            <a:pPr marL="342900" indent="-342900">
              <a:spcBef>
                <a:spcPct val="20000"/>
              </a:spcBef>
              <a:buFont typeface="Arial" pitchFamily="34" charset="0"/>
              <a:buNone/>
              <a:defRPr/>
            </a:pPr>
            <a:endParaRPr lang="en-US" sz="3200" dirty="0">
              <a:solidFill>
                <a:prstClr val="black"/>
              </a:solidFill>
              <a:latin typeface="Candara" pitchFamily="34" charset="0"/>
              <a:ea typeface="Verdana" pitchFamily="34" charset="0"/>
              <a:cs typeface="Verdana" pitchFamily="34" charset="0"/>
            </a:endParaRPr>
          </a:p>
        </p:txBody>
      </p:sp>
      <p:sp>
        <p:nvSpPr>
          <p:cNvPr id="12" name="Content Placeholder 2"/>
          <p:cNvSpPr txBox="1">
            <a:spLocks/>
          </p:cNvSpPr>
          <p:nvPr/>
        </p:nvSpPr>
        <p:spPr>
          <a:xfrm>
            <a:off x="1066800" y="3124200"/>
            <a:ext cx="7239000" cy="1295400"/>
          </a:xfrm>
          <a:prstGeom prst="rect">
            <a:avLst/>
          </a:prstGeom>
        </p:spPr>
        <p:txBody>
          <a:bodyPr vert="horz" lIns="91440" tIns="45720" rIns="91440" bIns="45720" rtlCol="0">
            <a:normAutofit/>
          </a:bodyPr>
          <a:lstStyle/>
          <a:p>
            <a:pPr marL="342900" indent="-342900">
              <a:spcBef>
                <a:spcPct val="20000"/>
              </a:spcBef>
              <a:buFont typeface="Arial" pitchFamily="34" charset="0"/>
              <a:buNone/>
              <a:defRPr/>
            </a:pPr>
            <a:endParaRPr lang="en-US" sz="1400" dirty="0">
              <a:solidFill>
                <a:prstClr val="black"/>
              </a:solidFill>
              <a:latin typeface="Candara" pitchFamily="34" charset="0"/>
              <a:ea typeface="Verdana" pitchFamily="34" charset="0"/>
              <a:cs typeface="Verdana" pitchFamily="34" charset="0"/>
            </a:endParaRPr>
          </a:p>
        </p:txBody>
      </p:sp>
      <p:sp>
        <p:nvSpPr>
          <p:cNvPr id="13" name="Rectangle 12"/>
          <p:cNvSpPr/>
          <p:nvPr/>
        </p:nvSpPr>
        <p:spPr>
          <a:xfrm>
            <a:off x="914400" y="2210812"/>
            <a:ext cx="7924800" cy="3046988"/>
          </a:xfrm>
          <a:prstGeom prst="rect">
            <a:avLst/>
          </a:prstGeom>
        </p:spPr>
        <p:txBody>
          <a:bodyPr wrap="square">
            <a:spAutoFit/>
          </a:bodyPr>
          <a:lstStyle/>
          <a:p>
            <a:r>
              <a:rPr lang="en-US" sz="1200" dirty="0">
                <a:solidFill>
                  <a:prstClr val="black"/>
                </a:solidFill>
              </a:rPr>
              <a:t>&lt;archive </a:t>
            </a:r>
            <a:r>
              <a:rPr lang="en-US" sz="1200" dirty="0" err="1">
                <a:solidFill>
                  <a:prstClr val="black"/>
                </a:solidFill>
              </a:rPr>
              <a:t>xmlns</a:t>
            </a:r>
            <a:r>
              <a:rPr lang="en-US" sz="1200" dirty="0">
                <a:solidFill>
                  <a:prstClr val="black"/>
                </a:solidFill>
              </a:rPr>
              <a:t>="http://rs.tdwg.org/dwc/text/" </a:t>
            </a:r>
            <a:br>
              <a:rPr lang="en-US" sz="1200" dirty="0">
                <a:solidFill>
                  <a:prstClr val="black"/>
                </a:solidFill>
              </a:rPr>
            </a:br>
            <a:r>
              <a:rPr lang="en-US" sz="1200" dirty="0">
                <a:solidFill>
                  <a:prstClr val="black"/>
                </a:solidFill>
              </a:rPr>
              <a:t>         </a:t>
            </a:r>
            <a:r>
              <a:rPr lang="en-US" sz="1200" dirty="0" err="1">
                <a:solidFill>
                  <a:prstClr val="black"/>
                </a:solidFill>
              </a:rPr>
              <a:t>xmlns:xsi</a:t>
            </a:r>
            <a:r>
              <a:rPr lang="en-US" sz="1200" dirty="0">
                <a:solidFill>
                  <a:prstClr val="black"/>
                </a:solidFill>
              </a:rPr>
              <a:t>="http://www.w3.org/2001/XMLSchema-instance" </a:t>
            </a:r>
            <a:br>
              <a:rPr lang="en-US" sz="1200" dirty="0">
                <a:solidFill>
                  <a:prstClr val="black"/>
                </a:solidFill>
              </a:rPr>
            </a:br>
            <a:r>
              <a:rPr lang="en-US" sz="1200" dirty="0">
                <a:solidFill>
                  <a:prstClr val="black"/>
                </a:solidFill>
              </a:rPr>
              <a:t>         </a:t>
            </a:r>
            <a:r>
              <a:rPr lang="en-US" sz="1200" dirty="0" err="1">
                <a:solidFill>
                  <a:prstClr val="black"/>
                </a:solidFill>
              </a:rPr>
              <a:t>xsi:schemaLocation</a:t>
            </a:r>
            <a:r>
              <a:rPr lang="en-US" sz="1200" dirty="0">
                <a:solidFill>
                  <a:prstClr val="black"/>
                </a:solidFill>
              </a:rPr>
              <a:t>="http://rs.tdwg.org/dwc/text/   http://rs.tdwg.org/dwc/text/tdwg_dwc_text.xsd"&gt;</a:t>
            </a:r>
            <a:br>
              <a:rPr lang="en-US" sz="1200" dirty="0">
                <a:solidFill>
                  <a:prstClr val="black"/>
                </a:solidFill>
              </a:rPr>
            </a:br>
            <a:r>
              <a:rPr lang="en-US" sz="1200" dirty="0">
                <a:solidFill>
                  <a:prstClr val="black"/>
                </a:solidFill>
              </a:rPr>
              <a:t/>
            </a:r>
            <a:br>
              <a:rPr lang="en-US" sz="1200" dirty="0">
                <a:solidFill>
                  <a:prstClr val="black"/>
                </a:solidFill>
              </a:rPr>
            </a:br>
            <a:r>
              <a:rPr lang="en-US" sz="1200" dirty="0">
                <a:solidFill>
                  <a:prstClr val="black"/>
                </a:solidFill>
              </a:rPr>
              <a:t>  &lt;core encoding="UTF-8" </a:t>
            </a:r>
            <a:r>
              <a:rPr lang="en-US" sz="1200" dirty="0" err="1">
                <a:solidFill>
                  <a:prstClr val="black"/>
                </a:solidFill>
              </a:rPr>
              <a:t>fieldsTerminatedBy</a:t>
            </a:r>
            <a:r>
              <a:rPr lang="en-US" sz="1200" dirty="0">
                <a:solidFill>
                  <a:prstClr val="black"/>
                </a:solidFill>
              </a:rPr>
              <a:t>="\t" </a:t>
            </a:r>
            <a:r>
              <a:rPr lang="en-US" sz="1200" dirty="0" err="1">
                <a:solidFill>
                  <a:prstClr val="black"/>
                </a:solidFill>
              </a:rPr>
              <a:t>linesTerminatedBy</a:t>
            </a:r>
            <a:r>
              <a:rPr lang="en-US" sz="1200" dirty="0">
                <a:solidFill>
                  <a:prstClr val="black"/>
                </a:solidFill>
              </a:rPr>
              <a:t>="\n" </a:t>
            </a:r>
            <a:r>
              <a:rPr lang="en-US" sz="1200" dirty="0" err="1">
                <a:solidFill>
                  <a:prstClr val="black"/>
                </a:solidFill>
              </a:rPr>
              <a:t>fieldsEnclosedBy</a:t>
            </a:r>
            <a:r>
              <a:rPr lang="en-US" sz="1200" dirty="0">
                <a:solidFill>
                  <a:prstClr val="black"/>
                </a:solidFill>
              </a:rPr>
              <a:t>='' </a:t>
            </a:r>
            <a:r>
              <a:rPr lang="en-US" sz="1200" dirty="0" err="1">
                <a:solidFill>
                  <a:prstClr val="black"/>
                </a:solidFill>
              </a:rPr>
              <a:t>ignoreHeaderLines</a:t>
            </a:r>
            <a:r>
              <a:rPr lang="en-US" sz="1200" dirty="0">
                <a:solidFill>
                  <a:prstClr val="black"/>
                </a:solidFill>
              </a:rPr>
              <a:t>="0" </a:t>
            </a:r>
            <a:r>
              <a:rPr lang="en-US" sz="1200" dirty="0" err="1">
                <a:solidFill>
                  <a:prstClr val="black"/>
                </a:solidFill>
              </a:rPr>
              <a:t>rowType</a:t>
            </a:r>
            <a:r>
              <a:rPr lang="en-US" sz="1200" dirty="0">
                <a:solidFill>
                  <a:prstClr val="black"/>
                </a:solidFill>
              </a:rPr>
              <a:t>="http://rs.tdwg.org/dwc/terms/Taxon"&gt;</a:t>
            </a:r>
            <a:br>
              <a:rPr lang="en-US" sz="1200" dirty="0">
                <a:solidFill>
                  <a:prstClr val="black"/>
                </a:solidFill>
              </a:rPr>
            </a:br>
            <a:r>
              <a:rPr lang="en-US" sz="1200" dirty="0">
                <a:solidFill>
                  <a:prstClr val="black"/>
                </a:solidFill>
              </a:rPr>
              <a:t>    &lt;files&gt;</a:t>
            </a:r>
            <a:br>
              <a:rPr lang="en-US" sz="1200" dirty="0">
                <a:solidFill>
                  <a:prstClr val="black"/>
                </a:solidFill>
              </a:rPr>
            </a:br>
            <a:r>
              <a:rPr lang="en-US" sz="1200" dirty="0">
                <a:solidFill>
                  <a:prstClr val="black"/>
                </a:solidFill>
              </a:rPr>
              <a:t>      &lt;location&gt;taxa.txt&lt;/location&gt;</a:t>
            </a:r>
            <a:br>
              <a:rPr lang="en-US" sz="1200" dirty="0">
                <a:solidFill>
                  <a:prstClr val="black"/>
                </a:solidFill>
              </a:rPr>
            </a:br>
            <a:r>
              <a:rPr lang="en-US" sz="1200" dirty="0">
                <a:solidFill>
                  <a:prstClr val="black"/>
                </a:solidFill>
              </a:rPr>
              <a:t>    &lt;/files&gt;</a:t>
            </a:r>
            <a:br>
              <a:rPr lang="en-US" sz="1200" dirty="0">
                <a:solidFill>
                  <a:prstClr val="black"/>
                </a:solidFill>
              </a:rPr>
            </a:br>
            <a:r>
              <a:rPr lang="en-US" sz="1200" dirty="0">
                <a:solidFill>
                  <a:prstClr val="black"/>
                </a:solidFill>
              </a:rPr>
              <a:t>    &lt;id index="0" /&gt;</a:t>
            </a:r>
            <a:br>
              <a:rPr lang="en-US" sz="1200" dirty="0">
                <a:solidFill>
                  <a:prstClr val="black"/>
                </a:solidFill>
              </a:rPr>
            </a:br>
            <a:r>
              <a:rPr lang="en-US" sz="1200" dirty="0">
                <a:solidFill>
                  <a:prstClr val="black"/>
                </a:solidFill>
              </a:rPr>
              <a:t>    &lt;field index</a:t>
            </a:r>
            <a:r>
              <a:rPr lang="en-US" sz="1200" dirty="0" smtClean="0">
                <a:solidFill>
                  <a:prstClr val="black"/>
                </a:solidFill>
              </a:rPr>
              <a:t>=“1" </a:t>
            </a:r>
            <a:r>
              <a:rPr lang="en-US" sz="1200" dirty="0">
                <a:solidFill>
                  <a:prstClr val="black"/>
                </a:solidFill>
              </a:rPr>
              <a:t>term="http://rs.tdwg.org/dwc/terms/recordedBy"/&gt;</a:t>
            </a:r>
            <a:br>
              <a:rPr lang="en-US" sz="1200" dirty="0">
                <a:solidFill>
                  <a:prstClr val="black"/>
                </a:solidFill>
              </a:rPr>
            </a:br>
            <a:r>
              <a:rPr lang="en-US" sz="1200" dirty="0">
                <a:solidFill>
                  <a:prstClr val="black"/>
                </a:solidFill>
              </a:rPr>
              <a:t>    &lt;field index</a:t>
            </a:r>
            <a:r>
              <a:rPr lang="en-US" sz="1200" dirty="0" smtClean="0">
                <a:solidFill>
                  <a:prstClr val="black"/>
                </a:solidFill>
              </a:rPr>
              <a:t>=“2" </a:t>
            </a:r>
            <a:r>
              <a:rPr lang="en-US" sz="1200" dirty="0">
                <a:solidFill>
                  <a:prstClr val="black"/>
                </a:solidFill>
              </a:rPr>
              <a:t>term="http://rs.tdwg.org/dwc/terms/scientificName"/&gt;</a:t>
            </a:r>
            <a:br>
              <a:rPr lang="en-US" sz="1200" dirty="0">
                <a:solidFill>
                  <a:prstClr val="black"/>
                </a:solidFill>
              </a:rPr>
            </a:br>
            <a:r>
              <a:rPr lang="en-US" sz="1200" dirty="0">
                <a:solidFill>
                  <a:prstClr val="black"/>
                </a:solidFill>
              </a:rPr>
              <a:t>    &lt;field index</a:t>
            </a:r>
            <a:r>
              <a:rPr lang="en-US" sz="1200" dirty="0" smtClean="0">
                <a:solidFill>
                  <a:prstClr val="black"/>
                </a:solidFill>
              </a:rPr>
              <a:t>=“3" </a:t>
            </a:r>
            <a:r>
              <a:rPr lang="en-US" sz="1200" dirty="0">
                <a:solidFill>
                  <a:prstClr val="black"/>
                </a:solidFill>
              </a:rPr>
              <a:t>term="http://rs.tdwg.org/dwc/terms/fieldName"/&gt;</a:t>
            </a:r>
            <a:br>
              <a:rPr lang="en-US" sz="1200" dirty="0">
                <a:solidFill>
                  <a:prstClr val="black"/>
                </a:solidFill>
              </a:rPr>
            </a:br>
            <a:r>
              <a:rPr lang="en-US" sz="1200" dirty="0">
                <a:solidFill>
                  <a:prstClr val="black"/>
                </a:solidFill>
              </a:rPr>
              <a:t>    &lt;field index</a:t>
            </a:r>
            <a:r>
              <a:rPr lang="en-US" sz="1200" dirty="0" smtClean="0">
                <a:solidFill>
                  <a:prstClr val="black"/>
                </a:solidFill>
              </a:rPr>
              <a:t>=“4" </a:t>
            </a:r>
            <a:r>
              <a:rPr lang="en-US" sz="1200" dirty="0">
                <a:solidFill>
                  <a:prstClr val="black"/>
                </a:solidFill>
              </a:rPr>
              <a:t>term=" http://rs.tdwg.org/dwc/terms/fieldName "/&gt;</a:t>
            </a:r>
            <a:br>
              <a:rPr lang="en-US" sz="1200" dirty="0">
                <a:solidFill>
                  <a:prstClr val="black"/>
                </a:solidFill>
              </a:rPr>
            </a:br>
            <a:r>
              <a:rPr lang="en-US" sz="1200" dirty="0">
                <a:solidFill>
                  <a:prstClr val="black"/>
                </a:solidFill>
              </a:rPr>
              <a:t>    &lt;field index</a:t>
            </a:r>
            <a:r>
              <a:rPr lang="en-US" sz="1200" dirty="0" smtClean="0">
                <a:solidFill>
                  <a:prstClr val="black"/>
                </a:solidFill>
              </a:rPr>
              <a:t>=“5" </a:t>
            </a:r>
            <a:r>
              <a:rPr lang="en-US" sz="1200" dirty="0">
                <a:solidFill>
                  <a:prstClr val="black"/>
                </a:solidFill>
              </a:rPr>
              <a:t>term="http://rs.tdwg.org/dwc/terms/fieldName"/&gt;</a:t>
            </a:r>
            <a:br>
              <a:rPr lang="en-US" sz="1200" dirty="0">
                <a:solidFill>
                  <a:prstClr val="black"/>
                </a:solidFill>
              </a:rPr>
            </a:br>
            <a:r>
              <a:rPr lang="en-US" sz="1200" dirty="0">
                <a:solidFill>
                  <a:prstClr val="black"/>
                </a:solidFill>
              </a:rPr>
              <a:t>  &lt;/core&gt;</a:t>
            </a:r>
          </a:p>
        </p:txBody>
      </p:sp>
    </p:spTree>
    <p:extLst>
      <p:ext uri="{BB962C8B-B14F-4D97-AF65-F5344CB8AC3E}">
        <p14:creationId xmlns:p14="http://schemas.microsoft.com/office/powerpoint/2010/main" val="1607411646"/>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Overview</a:t>
            </a:r>
            <a:endParaRPr lang="en-US"/>
          </a:p>
        </p:txBody>
      </p:sp>
      <p:sp>
        <p:nvSpPr>
          <p:cNvPr id="3" name="Content Placeholder 2"/>
          <p:cNvSpPr>
            <a:spLocks noGrp="1"/>
          </p:cNvSpPr>
          <p:nvPr>
            <p:ph idx="1"/>
          </p:nvPr>
        </p:nvSpPr>
        <p:spPr/>
        <p:txBody>
          <a:bodyPr/>
          <a:lstStyle/>
          <a:p>
            <a:r>
              <a:rPr lang="en-US" dirty="0" smtClean="0"/>
              <a:t>Identifiers</a:t>
            </a:r>
          </a:p>
          <a:p>
            <a:r>
              <a:rPr lang="en-US" dirty="0" smtClean="0"/>
              <a:t>Darwin Core</a:t>
            </a:r>
          </a:p>
          <a:p>
            <a:r>
              <a:rPr lang="en-US" b="1" dirty="0" smtClean="0">
                <a:solidFill>
                  <a:schemeClr val="tx2"/>
                </a:solidFill>
                <a:effectLst>
                  <a:outerShdw blurRad="38100" dist="38100" dir="2700000" algn="tl">
                    <a:srgbClr val="000000">
                      <a:alpha val="43137"/>
                    </a:srgbClr>
                  </a:outerShdw>
                </a:effectLst>
              </a:rPr>
              <a:t>Collaborating with TCNs and PENs</a:t>
            </a:r>
          </a:p>
          <a:p>
            <a:r>
              <a:rPr lang="en-US" b="1" dirty="0" smtClean="0">
                <a:solidFill>
                  <a:schemeClr val="tx2"/>
                </a:solidFill>
                <a:effectLst>
                  <a:outerShdw blurRad="38100" dist="38100" dir="2700000" algn="tl">
                    <a:srgbClr val="000000">
                      <a:alpha val="43137"/>
                    </a:srgbClr>
                  </a:outerShdw>
                </a:effectLst>
              </a:rPr>
              <a:t>Contributing to iDigBio</a:t>
            </a:r>
          </a:p>
          <a:p>
            <a:r>
              <a:rPr lang="en-US" b="1" dirty="0" smtClean="0">
                <a:solidFill>
                  <a:schemeClr val="tx2"/>
                </a:solidFill>
                <a:effectLst>
                  <a:outerShdw blurRad="38100" dist="38100" dir="2700000" algn="tl">
                    <a:srgbClr val="000000">
                      <a:alpha val="43137"/>
                    </a:srgbClr>
                  </a:outerShdw>
                </a:effectLst>
              </a:rPr>
              <a:t>Data Aggregators</a:t>
            </a:r>
          </a:p>
          <a:p>
            <a:r>
              <a:rPr lang="en-US" dirty="0" smtClean="0"/>
              <a:t>Guidelines for selecting a database</a:t>
            </a:r>
          </a:p>
          <a:p>
            <a:r>
              <a:rPr lang="en-US" dirty="0" smtClean="0"/>
              <a:t>Digitization Maturity</a:t>
            </a:r>
          </a:p>
        </p:txBody>
      </p:sp>
    </p:spTree>
    <p:extLst>
      <p:ext uri="{BB962C8B-B14F-4D97-AF65-F5344CB8AC3E}">
        <p14:creationId xmlns:p14="http://schemas.microsoft.com/office/powerpoint/2010/main" val="1434412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Ways to Share Data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chemeClr val="tx2"/>
                </a:solidFill>
                <a:effectLst>
                  <a:outerShdw blurRad="38100" dist="38100" dir="2700000" algn="tl">
                    <a:srgbClr val="000000">
                      <a:alpha val="43137"/>
                    </a:srgbClr>
                  </a:outerShdw>
                </a:effectLst>
              </a:rPr>
              <a:t>Thematic Collection Networks </a:t>
            </a:r>
            <a:r>
              <a:rPr lang="en-US" dirty="0" smtClean="0"/>
              <a:t>(TCNs)</a:t>
            </a:r>
          </a:p>
          <a:p>
            <a:pPr lvl="1"/>
            <a:r>
              <a:rPr lang="en-US" dirty="0" smtClean="0"/>
              <a:t>have data ready to share?</a:t>
            </a:r>
          </a:p>
          <a:p>
            <a:pPr lvl="1"/>
            <a:r>
              <a:rPr lang="en-US" dirty="0" smtClean="0"/>
              <a:t>fits a current TCN theme?</a:t>
            </a:r>
          </a:p>
          <a:p>
            <a:r>
              <a:rPr lang="en-US" dirty="0" smtClean="0">
                <a:solidFill>
                  <a:schemeClr val="tx2"/>
                </a:solidFill>
                <a:effectLst>
                  <a:outerShdw blurRad="38100" dist="38100" dir="2700000" algn="tl">
                    <a:srgbClr val="000000">
                      <a:alpha val="43137"/>
                    </a:srgbClr>
                  </a:outerShdw>
                </a:effectLst>
              </a:rPr>
              <a:t>Partners to Existing Networks </a:t>
            </a:r>
            <a:r>
              <a:rPr lang="en-US" dirty="0" smtClean="0"/>
              <a:t>(PENs)</a:t>
            </a:r>
          </a:p>
          <a:p>
            <a:pPr lvl="1"/>
            <a:r>
              <a:rPr lang="en-US" dirty="0" smtClean="0"/>
              <a:t>join the effort</a:t>
            </a:r>
          </a:p>
          <a:p>
            <a:r>
              <a:rPr lang="en-US" dirty="0" smtClean="0"/>
              <a:t>Through an </a:t>
            </a:r>
            <a:r>
              <a:rPr lang="en-US" dirty="0" smtClean="0">
                <a:solidFill>
                  <a:schemeClr val="tx2"/>
                </a:solidFill>
                <a:effectLst>
                  <a:outerShdw blurRad="38100" dist="38100" dir="2700000" algn="tl">
                    <a:srgbClr val="000000">
                      <a:alpha val="43137"/>
                    </a:srgbClr>
                  </a:outerShdw>
                </a:effectLst>
              </a:rPr>
              <a:t>existing portal </a:t>
            </a:r>
            <a:r>
              <a:rPr lang="en-US" dirty="0" smtClean="0"/>
              <a:t>or </a:t>
            </a:r>
            <a:r>
              <a:rPr lang="en-US" dirty="0" smtClean="0">
                <a:solidFill>
                  <a:schemeClr val="tx2"/>
                </a:solidFill>
                <a:effectLst>
                  <a:outerShdw blurRad="38100" dist="38100" dir="2700000" algn="tl">
                    <a:srgbClr val="000000">
                      <a:alpha val="43137"/>
                    </a:srgbClr>
                  </a:outerShdw>
                </a:effectLst>
              </a:rPr>
              <a:t>repository</a:t>
            </a:r>
          </a:p>
          <a:p>
            <a:pPr lvl="1"/>
            <a:r>
              <a:rPr lang="en-US" dirty="0" smtClean="0"/>
              <a:t>Symbiota </a:t>
            </a:r>
          </a:p>
          <a:p>
            <a:pPr lvl="1"/>
            <a:r>
              <a:rPr lang="en-US" dirty="0" err="1" smtClean="0"/>
              <a:t>VertNet</a:t>
            </a:r>
            <a:endParaRPr lang="en-US" dirty="0" smtClean="0"/>
          </a:p>
          <a:p>
            <a:pPr lvl="1"/>
            <a:r>
              <a:rPr lang="en-US" smtClean="0"/>
              <a:t>Morphbank</a:t>
            </a:r>
          </a:p>
          <a:p>
            <a:pPr lvl="1"/>
            <a:r>
              <a:rPr lang="en-US" smtClean="0"/>
              <a:t>iDigBio</a:t>
            </a:r>
            <a:endParaRPr lang="en-US" dirty="0" smtClean="0"/>
          </a:p>
          <a:p>
            <a:pPr lvl="1"/>
            <a:r>
              <a:rPr lang="en-US" dirty="0" smtClean="0"/>
              <a:t>GBIF</a:t>
            </a:r>
          </a:p>
          <a:p>
            <a:r>
              <a:rPr lang="en-US" dirty="0" smtClean="0"/>
              <a:t>Help is everywhere!</a:t>
            </a:r>
          </a:p>
        </p:txBody>
      </p:sp>
    </p:spTree>
    <p:extLst>
      <p:ext uri="{BB962C8B-B14F-4D97-AF65-F5344CB8AC3E}">
        <p14:creationId xmlns:p14="http://schemas.microsoft.com/office/powerpoint/2010/main" val="898187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Data Mapping &amp; Export</a:t>
            </a:r>
            <a:endParaRPr lang="en-US" dirty="0"/>
          </a:p>
        </p:txBody>
      </p:sp>
      <p:sp>
        <p:nvSpPr>
          <p:cNvPr id="3" name="Content Placeholder 2"/>
          <p:cNvSpPr>
            <a:spLocks noGrp="1"/>
          </p:cNvSpPr>
          <p:nvPr>
            <p:ph idx="1"/>
          </p:nvPr>
        </p:nvSpPr>
        <p:spPr>
          <a:xfrm>
            <a:off x="381000" y="3170237"/>
            <a:ext cx="8229600" cy="3078163"/>
          </a:xfrm>
        </p:spPr>
        <p:txBody>
          <a:bodyPr>
            <a:normAutofit lnSpcReduction="10000"/>
          </a:bodyPr>
          <a:lstStyle/>
          <a:p>
            <a:r>
              <a:rPr lang="en-US" dirty="0" smtClean="0"/>
              <a:t>All mapped up and ready to go – now what?</a:t>
            </a:r>
          </a:p>
          <a:p>
            <a:r>
              <a:rPr lang="en-US" dirty="0" smtClean="0"/>
              <a:t>Data Export.</a:t>
            </a:r>
          </a:p>
          <a:p>
            <a:pPr lvl="1"/>
            <a:r>
              <a:rPr lang="en-US" dirty="0" smtClean="0"/>
              <a:t>Export in standard format</a:t>
            </a:r>
          </a:p>
          <a:p>
            <a:pPr lvl="1"/>
            <a:r>
              <a:rPr lang="en-US" dirty="0" smtClean="0"/>
              <a:t>May use IPT</a:t>
            </a:r>
          </a:p>
          <a:p>
            <a:pPr lvl="1"/>
            <a:r>
              <a:rPr lang="en-US" dirty="0" smtClean="0"/>
              <a:t>Publish your data</a:t>
            </a:r>
          </a:p>
          <a:p>
            <a:r>
              <a:rPr lang="en-US" b="1" i="1" dirty="0" smtClean="0">
                <a:solidFill>
                  <a:schemeClr val="accent1"/>
                </a:solidFill>
                <a:effectLst>
                  <a:outerShdw blurRad="38100" dist="38100" dir="2700000" algn="tl">
                    <a:srgbClr val="000000">
                      <a:alpha val="43137"/>
                    </a:srgbClr>
                  </a:outerShdw>
                </a:effectLst>
              </a:rPr>
              <a:t>Expect feedback</a:t>
            </a:r>
          </a:p>
        </p:txBody>
      </p:sp>
      <p:graphicFrame>
        <p:nvGraphicFramePr>
          <p:cNvPr id="5" name="Table 4"/>
          <p:cNvGraphicFramePr>
            <a:graphicFrameLocks noGrp="1"/>
          </p:cNvGraphicFramePr>
          <p:nvPr>
            <p:extLst>
              <p:ext uri="{D42A27DB-BD31-4B8C-83A1-F6EECF244321}">
                <p14:modId xmlns:p14="http://schemas.microsoft.com/office/powerpoint/2010/main" val="1498960285"/>
              </p:ext>
            </p:extLst>
          </p:nvPr>
        </p:nvGraphicFramePr>
        <p:xfrm>
          <a:off x="609600" y="1320800"/>
          <a:ext cx="6248400" cy="1727200"/>
        </p:xfrm>
        <a:graphic>
          <a:graphicData uri="http://schemas.openxmlformats.org/drawingml/2006/table">
            <a:tbl>
              <a:tblPr firstRow="1" bandRow="1">
                <a:tableStyleId>{5C22544A-7EE6-4342-B048-85BDC9FD1C3A}</a:tableStyleId>
              </a:tblPr>
              <a:tblGrid>
                <a:gridCol w="1828800"/>
                <a:gridCol w="304800"/>
                <a:gridCol w="1979270"/>
                <a:gridCol w="316374"/>
                <a:gridCol w="1819156"/>
              </a:tblGrid>
              <a:tr h="431800">
                <a:tc>
                  <a:txBody>
                    <a:bodyPr/>
                    <a:lstStyle/>
                    <a:p>
                      <a:r>
                        <a:rPr lang="en-US" dirty="0" smtClean="0">
                          <a:solidFill>
                            <a:schemeClr val="bg1"/>
                          </a:solidFill>
                        </a:rPr>
                        <a:t>Museum a </a:t>
                      </a:r>
                      <a:endParaRPr lang="en-US" dirty="0">
                        <a:solidFill>
                          <a:schemeClr val="bg1"/>
                        </a:solidFill>
                      </a:endParaRPr>
                    </a:p>
                  </a:txBody>
                  <a:tcPr/>
                </a:tc>
                <a:tc>
                  <a:txBody>
                    <a:bodyPr/>
                    <a:lstStyle/>
                    <a:p>
                      <a:endParaRPr lang="en-US" dirty="0">
                        <a:solidFill>
                          <a:schemeClr val="bg1"/>
                        </a:solidFill>
                      </a:endParaRPr>
                    </a:p>
                  </a:txBody>
                  <a:tcPr/>
                </a:tc>
                <a:tc>
                  <a:txBody>
                    <a:bodyPr/>
                    <a:lstStyle/>
                    <a:p>
                      <a:r>
                        <a:rPr lang="en-US" dirty="0" smtClean="0">
                          <a:solidFill>
                            <a:schemeClr val="bg1"/>
                          </a:solidFill>
                        </a:rPr>
                        <a:t>Museum b</a:t>
                      </a:r>
                      <a:endParaRPr lang="en-US" dirty="0">
                        <a:solidFill>
                          <a:schemeClr val="bg1"/>
                        </a:solidFill>
                      </a:endParaRPr>
                    </a:p>
                  </a:txBody>
                  <a:tcPr/>
                </a:tc>
                <a:tc>
                  <a:txBody>
                    <a:bodyPr/>
                    <a:lstStyle/>
                    <a:p>
                      <a:endParaRPr lang="en-US" dirty="0">
                        <a:solidFill>
                          <a:schemeClr val="bg1"/>
                        </a:solidFill>
                      </a:endParaRPr>
                    </a:p>
                  </a:txBody>
                  <a:tcPr/>
                </a:tc>
                <a:tc>
                  <a:txBody>
                    <a:bodyPr/>
                    <a:lstStyle/>
                    <a:p>
                      <a:r>
                        <a:rPr lang="en-US" dirty="0" smtClean="0">
                          <a:solidFill>
                            <a:schemeClr val="bg1"/>
                          </a:solidFill>
                        </a:rPr>
                        <a:t>Darwin Core</a:t>
                      </a:r>
                      <a:endParaRPr lang="en-US" dirty="0">
                        <a:solidFill>
                          <a:schemeClr val="bg1"/>
                        </a:solidFill>
                      </a:endParaRPr>
                    </a:p>
                  </a:txBody>
                  <a:tcPr/>
                </a:tc>
              </a:tr>
              <a:tr h="431800">
                <a:tc>
                  <a:txBody>
                    <a:bodyPr/>
                    <a:lstStyle/>
                    <a:p>
                      <a:r>
                        <a:rPr lang="en-US" dirty="0" smtClean="0">
                          <a:solidFill>
                            <a:schemeClr val="tx1"/>
                          </a:solidFill>
                        </a:rPr>
                        <a:t>barcode</a:t>
                      </a:r>
                      <a:endParaRPr lang="en-US" dirty="0">
                        <a:solidFill>
                          <a:schemeClr val="tx1"/>
                        </a:solidFill>
                      </a:endParaRPr>
                    </a:p>
                  </a:txBody>
                  <a:tcPr/>
                </a:tc>
                <a:tc>
                  <a:txBody>
                    <a:bodyPr/>
                    <a:lstStyle/>
                    <a:p>
                      <a:r>
                        <a:rPr lang="en-US" dirty="0" smtClean="0">
                          <a:solidFill>
                            <a:schemeClr val="tx1"/>
                          </a:solidFill>
                        </a:rPr>
                        <a:t>=</a:t>
                      </a:r>
                      <a:endParaRPr lang="en-US" dirty="0">
                        <a:solidFill>
                          <a:schemeClr val="tx1"/>
                        </a:solidFill>
                      </a:endParaRPr>
                    </a:p>
                  </a:txBody>
                  <a:tcPr/>
                </a:tc>
                <a:tc>
                  <a:txBody>
                    <a:bodyPr/>
                    <a:lstStyle/>
                    <a:p>
                      <a:r>
                        <a:rPr lang="en-US" dirty="0" err="1" smtClean="0">
                          <a:solidFill>
                            <a:schemeClr val="tx1"/>
                          </a:solidFill>
                        </a:rPr>
                        <a:t>accessionNumber</a:t>
                      </a:r>
                      <a:endParaRPr lang="en-US" dirty="0">
                        <a:solidFill>
                          <a:schemeClr val="tx1"/>
                        </a:solidFill>
                      </a:endParaRPr>
                    </a:p>
                  </a:txBody>
                  <a:tcPr/>
                </a:tc>
                <a:tc>
                  <a:txBody>
                    <a:bodyPr/>
                    <a:lstStyle/>
                    <a:p>
                      <a:r>
                        <a:rPr lang="en-US" dirty="0" smtClean="0">
                          <a:solidFill>
                            <a:schemeClr val="tx1"/>
                          </a:solidFill>
                        </a:rPr>
                        <a:t>=</a:t>
                      </a:r>
                      <a:endParaRPr lang="en-US" dirty="0">
                        <a:solidFill>
                          <a:schemeClr val="tx1"/>
                        </a:solidFill>
                      </a:endParaRPr>
                    </a:p>
                  </a:txBody>
                  <a:tcPr/>
                </a:tc>
                <a:tc>
                  <a:txBody>
                    <a:bodyPr/>
                    <a:lstStyle/>
                    <a:p>
                      <a:r>
                        <a:rPr lang="en-US" dirty="0" err="1" smtClean="0">
                          <a:solidFill>
                            <a:schemeClr val="tx1"/>
                          </a:solidFill>
                        </a:rPr>
                        <a:t>catalogNumber</a:t>
                      </a:r>
                      <a:endParaRPr lang="en-US" dirty="0">
                        <a:solidFill>
                          <a:schemeClr val="tx1"/>
                        </a:solidFill>
                      </a:endParaRPr>
                    </a:p>
                  </a:txBody>
                  <a:tcPr/>
                </a:tc>
              </a:tr>
              <a:tr h="431800">
                <a:tc>
                  <a:txBody>
                    <a:bodyPr/>
                    <a:lstStyle/>
                    <a:p>
                      <a:r>
                        <a:rPr lang="en-US" dirty="0" err="1" smtClean="0">
                          <a:solidFill>
                            <a:schemeClr val="tx1"/>
                          </a:solidFill>
                        </a:rPr>
                        <a:t>collectorNumber</a:t>
                      </a:r>
                      <a:endParaRPr lang="en-US" dirty="0">
                        <a:solidFill>
                          <a:schemeClr val="tx1"/>
                        </a:solidFill>
                      </a:endParaRPr>
                    </a:p>
                  </a:txBody>
                  <a:tcPr/>
                </a:tc>
                <a:tc>
                  <a:txBody>
                    <a:bodyPr/>
                    <a:lstStyle/>
                    <a:p>
                      <a:r>
                        <a:rPr lang="en-US" dirty="0" smtClean="0">
                          <a:solidFill>
                            <a:schemeClr val="tx1"/>
                          </a:solidFill>
                        </a:rPr>
                        <a:t>=</a:t>
                      </a:r>
                      <a:endParaRPr lang="en-US" dirty="0">
                        <a:solidFill>
                          <a:schemeClr val="tx1"/>
                        </a:solidFill>
                      </a:endParaRPr>
                    </a:p>
                  </a:txBody>
                  <a:tcPr/>
                </a:tc>
                <a:tc>
                  <a:txBody>
                    <a:bodyPr/>
                    <a:lstStyle/>
                    <a:p>
                      <a:r>
                        <a:rPr lang="en-US" dirty="0" err="1" smtClean="0">
                          <a:solidFill>
                            <a:schemeClr val="tx1"/>
                          </a:solidFill>
                        </a:rPr>
                        <a:t>collectionNumber</a:t>
                      </a:r>
                      <a:endParaRPr lang="en-US" dirty="0">
                        <a:solidFill>
                          <a:schemeClr val="tx1"/>
                        </a:solidFill>
                      </a:endParaRPr>
                    </a:p>
                  </a:txBody>
                  <a:tcPr/>
                </a:tc>
                <a:tc>
                  <a:txBody>
                    <a:bodyPr/>
                    <a:lstStyle/>
                    <a:p>
                      <a:r>
                        <a:rPr lang="en-US" dirty="0" smtClean="0">
                          <a:solidFill>
                            <a:schemeClr val="tx1"/>
                          </a:solidFill>
                        </a:rPr>
                        <a:t>=</a:t>
                      </a:r>
                      <a:endParaRPr lang="en-US" dirty="0">
                        <a:solidFill>
                          <a:schemeClr val="tx1"/>
                        </a:solidFill>
                      </a:endParaRPr>
                    </a:p>
                  </a:txBody>
                  <a:tcPr/>
                </a:tc>
                <a:tc>
                  <a:txBody>
                    <a:bodyPr/>
                    <a:lstStyle/>
                    <a:p>
                      <a:r>
                        <a:rPr lang="en-US" dirty="0" err="1" smtClean="0">
                          <a:solidFill>
                            <a:schemeClr val="tx1"/>
                          </a:solidFill>
                        </a:rPr>
                        <a:t>recordNumber</a:t>
                      </a:r>
                      <a:endParaRPr lang="en-US" dirty="0">
                        <a:solidFill>
                          <a:schemeClr val="tx1"/>
                        </a:solidFill>
                      </a:endParaRPr>
                    </a:p>
                  </a:txBody>
                  <a:tcPr/>
                </a:tc>
              </a:tr>
              <a:tr h="431800">
                <a:tc>
                  <a:txBody>
                    <a:bodyPr/>
                    <a:lstStyle/>
                    <a:p>
                      <a:r>
                        <a:rPr lang="en-US" dirty="0" smtClean="0">
                          <a:solidFill>
                            <a:schemeClr val="tx1"/>
                          </a:solidFill>
                        </a:rPr>
                        <a:t>collector</a:t>
                      </a:r>
                      <a:endParaRPr lang="en-US" dirty="0">
                        <a:solidFill>
                          <a:schemeClr val="tx1"/>
                        </a:solidFill>
                      </a:endParaRPr>
                    </a:p>
                  </a:txBody>
                  <a:tcPr/>
                </a:tc>
                <a:tc>
                  <a:txBody>
                    <a:bodyPr/>
                    <a:lstStyle/>
                    <a:p>
                      <a:r>
                        <a:rPr lang="en-US" dirty="0" smtClean="0">
                          <a:solidFill>
                            <a:schemeClr val="tx1"/>
                          </a:solidFill>
                        </a:rPr>
                        <a:t>=</a:t>
                      </a:r>
                      <a:endParaRPr lang="en-US" dirty="0">
                        <a:solidFill>
                          <a:schemeClr val="tx1"/>
                        </a:solidFill>
                      </a:endParaRPr>
                    </a:p>
                  </a:txBody>
                  <a:tcPr/>
                </a:tc>
                <a:tc>
                  <a:txBody>
                    <a:bodyPr/>
                    <a:lstStyle/>
                    <a:p>
                      <a:r>
                        <a:rPr lang="en-US" dirty="0" err="1" smtClean="0">
                          <a:solidFill>
                            <a:schemeClr val="tx1"/>
                          </a:solidFill>
                        </a:rPr>
                        <a:t>collectedBy</a:t>
                      </a:r>
                      <a:endParaRPr lang="en-US" dirty="0">
                        <a:solidFill>
                          <a:schemeClr val="tx1"/>
                        </a:solidFill>
                      </a:endParaRPr>
                    </a:p>
                  </a:txBody>
                  <a:tcPr/>
                </a:tc>
                <a:tc>
                  <a:txBody>
                    <a:bodyPr/>
                    <a:lstStyle/>
                    <a:p>
                      <a:r>
                        <a:rPr lang="en-US" dirty="0" smtClean="0">
                          <a:solidFill>
                            <a:schemeClr val="tx1"/>
                          </a:solidFill>
                        </a:rPr>
                        <a:t>=</a:t>
                      </a:r>
                      <a:endParaRPr lang="en-US" dirty="0">
                        <a:solidFill>
                          <a:schemeClr val="tx1"/>
                        </a:solidFill>
                      </a:endParaRPr>
                    </a:p>
                  </a:txBody>
                  <a:tcPr/>
                </a:tc>
                <a:tc>
                  <a:txBody>
                    <a:bodyPr/>
                    <a:lstStyle/>
                    <a:p>
                      <a:r>
                        <a:rPr lang="en-US" dirty="0" err="1" smtClean="0">
                          <a:solidFill>
                            <a:schemeClr val="tx1"/>
                          </a:solidFill>
                        </a:rPr>
                        <a:t>recordedBy</a:t>
                      </a:r>
                      <a:endParaRPr lang="en-US" dirty="0">
                        <a:solidFill>
                          <a:schemeClr val="tx1"/>
                        </a:solidFill>
                      </a:endParaRPr>
                    </a:p>
                  </a:txBody>
                  <a:tcPr/>
                </a:tc>
              </a:tr>
            </a:tbl>
          </a:graphicData>
        </a:graphic>
      </p:graphicFrame>
    </p:spTree>
    <p:extLst>
      <p:ext uri="{BB962C8B-B14F-4D97-AF65-F5344CB8AC3E}">
        <p14:creationId xmlns:p14="http://schemas.microsoft.com/office/powerpoint/2010/main" val="13995220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b="1" dirty="0" smtClean="0">
                <a:solidFill>
                  <a:schemeClr val="tx2"/>
                </a:solidFill>
                <a:effectLst>
                  <a:outerShdw blurRad="38100" dist="38100" dir="2700000" algn="tl">
                    <a:srgbClr val="000000">
                      <a:alpha val="43137"/>
                    </a:srgbClr>
                  </a:outerShdw>
                </a:effectLst>
              </a:rPr>
              <a:t>Identifiers</a:t>
            </a:r>
          </a:p>
          <a:p>
            <a:r>
              <a:rPr lang="en-US" dirty="0" smtClean="0"/>
              <a:t>Darwin Core</a:t>
            </a:r>
          </a:p>
          <a:p>
            <a:r>
              <a:rPr lang="en-US" dirty="0" smtClean="0"/>
              <a:t>Collaborating with TCNs and PENs</a:t>
            </a:r>
          </a:p>
          <a:p>
            <a:r>
              <a:rPr lang="en-US" dirty="0" smtClean="0"/>
              <a:t>Contributing to iDigBio</a:t>
            </a:r>
          </a:p>
          <a:p>
            <a:r>
              <a:rPr lang="en-US" dirty="0" smtClean="0"/>
              <a:t>Data Aggregators</a:t>
            </a:r>
          </a:p>
          <a:p>
            <a:r>
              <a:rPr lang="en-US" dirty="0" smtClean="0"/>
              <a:t>Guidelines for selecting a database</a:t>
            </a:r>
          </a:p>
          <a:p>
            <a:r>
              <a:rPr lang="en-US" dirty="0" smtClean="0"/>
              <a:t>Digitization Maturity</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
            <a:ext cx="2623541" cy="394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0096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data with iDigBio</a:t>
            </a:r>
            <a:endParaRPr lang="en-US" dirty="0"/>
          </a:p>
        </p:txBody>
      </p:sp>
      <p:sp>
        <p:nvSpPr>
          <p:cNvPr id="3" name="Content Placeholder 2"/>
          <p:cNvSpPr>
            <a:spLocks noGrp="1"/>
          </p:cNvSpPr>
          <p:nvPr>
            <p:ph idx="1"/>
          </p:nvPr>
        </p:nvSpPr>
        <p:spPr/>
        <p:txBody>
          <a:bodyPr>
            <a:normAutofit/>
          </a:bodyPr>
          <a:lstStyle/>
          <a:p>
            <a:r>
              <a:rPr lang="en-US" dirty="0" smtClean="0"/>
              <a:t>Custom export</a:t>
            </a:r>
          </a:p>
          <a:p>
            <a:r>
              <a:rPr lang="en-US" dirty="0" smtClean="0"/>
              <a:t>CSV files</a:t>
            </a:r>
          </a:p>
          <a:p>
            <a:r>
              <a:rPr lang="en-US" dirty="0" smtClean="0"/>
              <a:t>DwC-A files</a:t>
            </a:r>
          </a:p>
          <a:p>
            <a:pPr lvl="1"/>
            <a:r>
              <a:rPr lang="en-US" dirty="0" smtClean="0"/>
              <a:t>DwC-Extensions</a:t>
            </a:r>
          </a:p>
          <a:p>
            <a:pPr lvl="2"/>
            <a:r>
              <a:rPr lang="en-US" dirty="0" err="1" smtClean="0"/>
              <a:t>MeasurementOrFact</a:t>
            </a:r>
            <a:endParaRPr lang="en-US" dirty="0" smtClean="0"/>
          </a:p>
          <a:p>
            <a:pPr lvl="2"/>
            <a:r>
              <a:rPr lang="en-US" dirty="0" err="1" smtClean="0"/>
              <a:t>ResourceRelationship</a:t>
            </a:r>
            <a:endParaRPr lang="en-US" dirty="0" smtClean="0"/>
          </a:p>
          <a:p>
            <a:pPr lvl="2"/>
            <a:r>
              <a:rPr lang="en-US" dirty="0" err="1" smtClean="0"/>
              <a:t>AudubonCore</a:t>
            </a:r>
            <a:endParaRPr lang="en-US" dirty="0" smtClean="0"/>
          </a:p>
          <a:p>
            <a:r>
              <a:rPr lang="en-US" dirty="0" smtClean="0"/>
              <a:t>Specimen Identifiers</a:t>
            </a:r>
          </a:p>
          <a:p>
            <a:r>
              <a:rPr lang="en-US" dirty="0" smtClean="0"/>
              <a:t>Record Identifiers</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in iDigBio</a:t>
            </a:r>
            <a:endParaRPr lang="en-US" dirty="0"/>
          </a:p>
        </p:txBody>
      </p:sp>
      <p:sp>
        <p:nvSpPr>
          <p:cNvPr id="3" name="Content Placeholder 2"/>
          <p:cNvSpPr>
            <a:spLocks noGrp="1"/>
          </p:cNvSpPr>
          <p:nvPr>
            <p:ph idx="1"/>
          </p:nvPr>
        </p:nvSpPr>
        <p:spPr>
          <a:xfrm>
            <a:off x="457200" y="1295400"/>
            <a:ext cx="7772400" cy="4297363"/>
          </a:xfrm>
        </p:spPr>
        <p:txBody>
          <a:bodyPr>
            <a:normAutofit/>
          </a:bodyPr>
          <a:lstStyle/>
          <a:p>
            <a:r>
              <a:rPr lang="en-US" dirty="0" smtClean="0"/>
              <a:t>goal to allow all possible data w/o limitations from a given standard</a:t>
            </a:r>
          </a:p>
          <a:p>
            <a:r>
              <a:rPr lang="en-US" dirty="0" smtClean="0"/>
              <a:t>“if a field is valuable – it will someday be in a standard” (Schuh 2012)</a:t>
            </a:r>
          </a:p>
          <a:p>
            <a:pPr lvl="1"/>
            <a:r>
              <a:rPr lang="en-US" dirty="0" smtClean="0">
                <a:solidFill>
                  <a:schemeClr val="tx2"/>
                </a:solidFill>
                <a:effectLst>
                  <a:outerShdw blurRad="38100" dist="38100" dir="2700000" algn="tl">
                    <a:srgbClr val="000000">
                      <a:alpha val="43137"/>
                    </a:srgbClr>
                  </a:outerShdw>
                </a:effectLst>
              </a:rPr>
              <a:t>s</a:t>
            </a:r>
            <a:r>
              <a:rPr lang="en-US" sz="3200" dirty="0" smtClean="0">
                <a:solidFill>
                  <a:schemeClr val="tx2"/>
                </a:solidFill>
                <a:effectLst>
                  <a:outerShdw blurRad="38100" dist="38100" dir="2700000" algn="tl">
                    <a:srgbClr val="000000">
                      <a:alpha val="43137"/>
                    </a:srgbClr>
                  </a:outerShdw>
                </a:effectLst>
              </a:rPr>
              <a:t>t</a:t>
            </a:r>
            <a:r>
              <a:rPr lang="en-US" sz="3600" dirty="0" smtClean="0">
                <a:solidFill>
                  <a:schemeClr val="tx2"/>
                </a:solidFill>
                <a:effectLst>
                  <a:outerShdw blurRad="38100" dist="38100" dir="2700000" algn="tl">
                    <a:srgbClr val="000000">
                      <a:alpha val="43137"/>
                    </a:srgbClr>
                  </a:outerShdw>
                </a:effectLst>
              </a:rPr>
              <a:t>a</a:t>
            </a:r>
            <a:r>
              <a:rPr lang="en-US" sz="4000" dirty="0" smtClean="0">
                <a:solidFill>
                  <a:schemeClr val="tx2"/>
                </a:solidFill>
                <a:effectLst>
                  <a:outerShdw blurRad="38100" dist="38100" dir="2700000" algn="tl">
                    <a:srgbClr val="000000">
                      <a:alpha val="43137"/>
                    </a:srgbClr>
                  </a:outerShdw>
                </a:effectLst>
              </a:rPr>
              <a:t>n</a:t>
            </a:r>
            <a:r>
              <a:rPr lang="en-US" sz="4400" dirty="0" smtClean="0">
                <a:solidFill>
                  <a:schemeClr val="tx2"/>
                </a:solidFill>
                <a:effectLst>
                  <a:outerShdw blurRad="38100" dist="38100" dir="2700000" algn="tl">
                    <a:srgbClr val="000000">
                      <a:alpha val="43137"/>
                    </a:srgbClr>
                  </a:outerShdw>
                </a:effectLst>
              </a:rPr>
              <a:t>d</a:t>
            </a:r>
            <a:r>
              <a:rPr lang="en-US" sz="4800" dirty="0" smtClean="0">
                <a:solidFill>
                  <a:schemeClr val="tx2"/>
                </a:solidFill>
                <a:effectLst>
                  <a:outerShdw blurRad="38100" dist="38100" dir="2700000" algn="tl">
                    <a:srgbClr val="000000">
                      <a:alpha val="43137"/>
                    </a:srgbClr>
                  </a:outerShdw>
                </a:effectLst>
              </a:rPr>
              <a:t>a</a:t>
            </a:r>
            <a:r>
              <a:rPr lang="en-US" sz="5400" dirty="0" smtClean="0">
                <a:solidFill>
                  <a:schemeClr val="tx2"/>
                </a:solidFill>
                <a:effectLst>
                  <a:outerShdw blurRad="38100" dist="38100" dir="2700000" algn="tl">
                    <a:srgbClr val="000000">
                      <a:alpha val="43137"/>
                    </a:srgbClr>
                  </a:outerShdw>
                </a:effectLst>
              </a:rPr>
              <a:t>rd</a:t>
            </a:r>
            <a:r>
              <a:rPr lang="en-US" sz="6000" dirty="0" smtClean="0">
                <a:solidFill>
                  <a:schemeClr val="tx2"/>
                </a:solidFill>
                <a:effectLst>
                  <a:outerShdw blurRad="38100" dist="38100" dir="2700000" algn="tl">
                    <a:srgbClr val="000000">
                      <a:alpha val="43137"/>
                    </a:srgbClr>
                  </a:outerShdw>
                </a:effectLst>
              </a:rPr>
              <a:t>s</a:t>
            </a:r>
          </a:p>
        </p:txBody>
      </p:sp>
    </p:spTree>
    <p:extLst>
      <p:ext uri="{BB962C8B-B14F-4D97-AF65-F5344CB8AC3E}">
        <p14:creationId xmlns:p14="http://schemas.microsoft.com/office/powerpoint/2010/main" val="280641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Overview</a:t>
            </a:r>
            <a:endParaRPr lang="en-US"/>
          </a:p>
        </p:txBody>
      </p:sp>
      <p:sp>
        <p:nvSpPr>
          <p:cNvPr id="3" name="Content Placeholder 2"/>
          <p:cNvSpPr>
            <a:spLocks noGrp="1"/>
          </p:cNvSpPr>
          <p:nvPr>
            <p:ph idx="1"/>
          </p:nvPr>
        </p:nvSpPr>
        <p:spPr/>
        <p:txBody>
          <a:bodyPr/>
          <a:lstStyle/>
          <a:p>
            <a:r>
              <a:rPr lang="en-US" dirty="0" smtClean="0"/>
              <a:t>Identifiers</a:t>
            </a:r>
          </a:p>
          <a:p>
            <a:r>
              <a:rPr lang="en-US" dirty="0" smtClean="0"/>
              <a:t>Darwin Core</a:t>
            </a:r>
          </a:p>
          <a:p>
            <a:r>
              <a:rPr lang="en-US" dirty="0" smtClean="0"/>
              <a:t>Collaborating with TCNs and PENs</a:t>
            </a:r>
          </a:p>
          <a:p>
            <a:r>
              <a:rPr lang="en-US" dirty="0" smtClean="0"/>
              <a:t>Contributing to iDigBio</a:t>
            </a:r>
          </a:p>
          <a:p>
            <a:r>
              <a:rPr lang="en-US" dirty="0" smtClean="0"/>
              <a:t>Data Aggregators</a:t>
            </a:r>
          </a:p>
          <a:p>
            <a:r>
              <a:rPr lang="en-US" b="1" dirty="0" smtClean="0">
                <a:solidFill>
                  <a:schemeClr val="tx2"/>
                </a:solidFill>
                <a:effectLst>
                  <a:outerShdw blurRad="38100" dist="38100" dir="2700000" algn="tl">
                    <a:srgbClr val="000000">
                      <a:alpha val="43137"/>
                    </a:srgbClr>
                  </a:outerShdw>
                </a:effectLst>
              </a:rPr>
              <a:t>Guidelines for selecting a database</a:t>
            </a:r>
          </a:p>
          <a:p>
            <a:r>
              <a:rPr lang="en-US" dirty="0" smtClean="0"/>
              <a:t>Digitization Maturity</a:t>
            </a:r>
          </a:p>
        </p:txBody>
      </p:sp>
    </p:spTree>
    <p:extLst>
      <p:ext uri="{BB962C8B-B14F-4D97-AF65-F5344CB8AC3E}">
        <p14:creationId xmlns:p14="http://schemas.microsoft.com/office/powerpoint/2010/main" val="1434412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Choosing a database / </a:t>
            </a:r>
            <a:br>
              <a:rPr lang="en-US" smtClean="0"/>
            </a:br>
            <a:r>
              <a:rPr lang="en-US" smtClean="0"/>
              <a:t>collections management system </a:t>
            </a:r>
            <a:endParaRPr lang="en-US" dirty="0"/>
          </a:p>
        </p:txBody>
      </p:sp>
      <p:sp>
        <p:nvSpPr>
          <p:cNvPr id="3" name="Content Placeholder 2"/>
          <p:cNvSpPr>
            <a:spLocks noGrp="1"/>
          </p:cNvSpPr>
          <p:nvPr>
            <p:ph idx="1"/>
          </p:nvPr>
        </p:nvSpPr>
        <p:spPr/>
        <p:txBody>
          <a:bodyPr/>
          <a:lstStyle/>
          <a:p>
            <a:r>
              <a:rPr lang="en-US" dirty="0" smtClean="0"/>
              <a:t>Establish </a:t>
            </a:r>
            <a:r>
              <a:rPr lang="en-US" b="1" i="1" dirty="0" smtClean="0">
                <a:solidFill>
                  <a:schemeClr val="tx2"/>
                </a:solidFill>
                <a:effectLst>
                  <a:outerShdw blurRad="38100" dist="38100" dir="2700000" algn="tl">
                    <a:srgbClr val="000000">
                      <a:alpha val="43137"/>
                    </a:srgbClr>
                  </a:outerShdw>
                </a:effectLst>
              </a:rPr>
              <a:t>institutional motivation</a:t>
            </a:r>
            <a:r>
              <a:rPr lang="en-US" dirty="0" smtClean="0">
                <a:solidFill>
                  <a:schemeClr val="tx2"/>
                </a:solidFill>
                <a:effectLst>
                  <a:outerShdw blurRad="38100" dist="38100" dir="2700000" algn="tl">
                    <a:srgbClr val="000000">
                      <a:alpha val="43137"/>
                    </a:srgbClr>
                  </a:outerShdw>
                </a:effectLst>
              </a:rPr>
              <a:t> </a:t>
            </a:r>
            <a:r>
              <a:rPr lang="en-US" dirty="0" smtClean="0"/>
              <a:t>to digitize specimens</a:t>
            </a:r>
          </a:p>
          <a:p>
            <a:pPr lvl="1"/>
            <a:r>
              <a:rPr lang="en-US" dirty="0" smtClean="0"/>
              <a:t>earnest desire could be generated by a focus group with institutional stakeholders, funding generators, users of data, people who input data, data system supporters (curators), IT,</a:t>
            </a:r>
            <a:endParaRPr lang="en-US" dirty="0"/>
          </a:p>
        </p:txBody>
      </p:sp>
      <p:sp>
        <p:nvSpPr>
          <p:cNvPr id="4" name="TextBox 3"/>
          <p:cNvSpPr txBox="1"/>
          <p:nvPr/>
        </p:nvSpPr>
        <p:spPr>
          <a:xfrm>
            <a:off x="711988" y="6423295"/>
            <a:ext cx="6984212" cy="369332"/>
          </a:xfrm>
          <a:prstGeom prst="rect">
            <a:avLst/>
          </a:prstGeom>
          <a:noFill/>
        </p:spPr>
        <p:txBody>
          <a:bodyPr wrap="square" rtlCol="0">
            <a:spAutoFit/>
          </a:bodyPr>
          <a:lstStyle/>
          <a:p>
            <a:r>
              <a:rPr lang="en-US" dirty="0" err="1" smtClean="0"/>
              <a:t>JMcCaffrey</a:t>
            </a:r>
            <a:r>
              <a:rPr lang="en-US" dirty="0" smtClean="0"/>
              <a:t>			Chicago DROID 2 Workshop 2013</a:t>
            </a:r>
            <a:endParaRPr lang="en-US" dirty="0"/>
          </a:p>
        </p:txBody>
      </p:sp>
    </p:spTree>
    <p:extLst>
      <p:ext uri="{BB962C8B-B14F-4D97-AF65-F5344CB8AC3E}">
        <p14:creationId xmlns:p14="http://schemas.microsoft.com/office/powerpoint/2010/main" val="16224487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Considerations for selecting</a:t>
            </a:r>
            <a:br>
              <a:rPr lang="en-US" dirty="0" smtClean="0"/>
            </a:br>
            <a:r>
              <a:rPr lang="en-US" dirty="0" smtClean="0"/>
              <a:t>a collections management system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Document and agree on a </a:t>
            </a:r>
            <a:r>
              <a:rPr lang="en-US" dirty="0" smtClean="0">
                <a:solidFill>
                  <a:schemeClr val="tx2"/>
                </a:solidFill>
                <a:effectLst>
                  <a:outerShdw blurRad="38100" dist="38100" dir="2700000" algn="tl">
                    <a:srgbClr val="000000">
                      <a:alpha val="43137"/>
                    </a:srgbClr>
                  </a:outerShdw>
                </a:effectLst>
              </a:rPr>
              <a:t>priority feature set </a:t>
            </a:r>
            <a:r>
              <a:rPr lang="en-US" dirty="0" smtClean="0"/>
              <a:t>that is </a:t>
            </a:r>
            <a:r>
              <a:rPr lang="en-US" dirty="0" smtClean="0">
                <a:solidFill>
                  <a:schemeClr val="tx2"/>
                </a:solidFill>
                <a:effectLst>
                  <a:outerShdw blurRad="38100" dist="38100" dir="2700000" algn="tl">
                    <a:srgbClr val="000000">
                      <a:alpha val="43137"/>
                    </a:srgbClr>
                  </a:outerShdw>
                </a:effectLst>
              </a:rPr>
              <a:t>necessary</a:t>
            </a:r>
            <a:r>
              <a:rPr lang="en-US" dirty="0" smtClean="0"/>
              <a:t> versus </a:t>
            </a:r>
            <a:r>
              <a:rPr lang="en-US" dirty="0" smtClean="0">
                <a:solidFill>
                  <a:schemeClr val="tx2"/>
                </a:solidFill>
                <a:effectLst>
                  <a:outerShdw blurRad="38100" dist="38100" dir="2700000" algn="tl">
                    <a:srgbClr val="000000">
                      <a:alpha val="43137"/>
                    </a:srgbClr>
                  </a:outerShdw>
                </a:effectLst>
              </a:rPr>
              <a:t>desired:</a:t>
            </a:r>
          </a:p>
          <a:p>
            <a:pPr lvl="1"/>
            <a:r>
              <a:rPr lang="en-US" dirty="0" smtClean="0"/>
              <a:t>system is extensible, customizable, </a:t>
            </a:r>
          </a:p>
          <a:p>
            <a:pPr lvl="1"/>
            <a:r>
              <a:rPr lang="en-US" dirty="0" smtClean="0"/>
              <a:t>responsive vendor,</a:t>
            </a:r>
          </a:p>
          <a:p>
            <a:pPr lvl="1"/>
            <a:r>
              <a:rPr lang="en-US" dirty="0" smtClean="0"/>
              <a:t>supports reports, auditing,</a:t>
            </a:r>
          </a:p>
          <a:p>
            <a:pPr lvl="1"/>
            <a:r>
              <a:rPr lang="en-US" dirty="0" smtClean="0"/>
              <a:t>generates labels, </a:t>
            </a:r>
          </a:p>
          <a:p>
            <a:pPr lvl="1"/>
            <a:r>
              <a:rPr lang="en-US" dirty="0" smtClean="0"/>
              <a:t>supports loans (partial returns, cataloged and uncataloged specimens), </a:t>
            </a:r>
          </a:p>
          <a:p>
            <a:pPr lvl="1"/>
            <a:r>
              <a:rPr lang="en-US" dirty="0" smtClean="0"/>
              <a:t>supports pest management,</a:t>
            </a:r>
          </a:p>
          <a:p>
            <a:pPr lvl="1"/>
            <a:r>
              <a:rPr lang="en-US" dirty="0" smtClean="0"/>
              <a:t>supports multimedia attachments (PDF loan forms, image, sound files, etc.), </a:t>
            </a:r>
          </a:p>
          <a:p>
            <a:pPr lvl="1"/>
            <a:r>
              <a:rPr lang="en-US" dirty="0" smtClean="0"/>
              <a:t>supports web access and privacy, </a:t>
            </a:r>
          </a:p>
          <a:p>
            <a:endParaRPr lang="en-US" dirty="0"/>
          </a:p>
        </p:txBody>
      </p:sp>
      <p:sp>
        <p:nvSpPr>
          <p:cNvPr id="6" name="TextBox 5"/>
          <p:cNvSpPr txBox="1"/>
          <p:nvPr/>
        </p:nvSpPr>
        <p:spPr>
          <a:xfrm>
            <a:off x="711988" y="6423295"/>
            <a:ext cx="6984212" cy="369332"/>
          </a:xfrm>
          <a:prstGeom prst="rect">
            <a:avLst/>
          </a:prstGeom>
          <a:noFill/>
        </p:spPr>
        <p:txBody>
          <a:bodyPr wrap="square" rtlCol="0">
            <a:spAutoFit/>
          </a:bodyPr>
          <a:lstStyle/>
          <a:p>
            <a:r>
              <a:rPr lang="en-US" dirty="0" err="1" smtClean="0"/>
              <a:t>JMcCaffrey</a:t>
            </a:r>
            <a:r>
              <a:rPr lang="en-US" dirty="0" smtClean="0"/>
              <a:t>			Chicago DROID 2 Workshop 2013</a:t>
            </a:r>
            <a:endParaRPr lang="en-US" dirty="0"/>
          </a:p>
        </p:txBody>
      </p:sp>
    </p:spTree>
    <p:extLst>
      <p:ext uri="{BB962C8B-B14F-4D97-AF65-F5344CB8AC3E}">
        <p14:creationId xmlns:p14="http://schemas.microsoft.com/office/powerpoint/2010/main" val="2871081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Considerations for selecting</a:t>
            </a:r>
            <a:br>
              <a:rPr lang="en-US" smtClean="0"/>
            </a:br>
            <a:r>
              <a:rPr lang="en-US" smtClean="0"/>
              <a:t>a collections management system </a:t>
            </a:r>
            <a:endParaRPr lang="en-US" dirty="0"/>
          </a:p>
        </p:txBody>
      </p:sp>
      <p:sp>
        <p:nvSpPr>
          <p:cNvPr id="3" name="Content Placeholder 2"/>
          <p:cNvSpPr>
            <a:spLocks noGrp="1"/>
          </p:cNvSpPr>
          <p:nvPr>
            <p:ph idx="1"/>
          </p:nvPr>
        </p:nvSpPr>
        <p:spPr/>
        <p:txBody>
          <a:bodyPr>
            <a:normAutofit fontScale="92500" lnSpcReduction="20000"/>
          </a:bodyPr>
          <a:lstStyle/>
          <a:p>
            <a:pPr lvl="1"/>
            <a:r>
              <a:rPr lang="en-US" dirty="0" smtClean="0"/>
              <a:t>all the </a:t>
            </a:r>
            <a:r>
              <a:rPr lang="en-US" b="1" dirty="0" smtClean="0">
                <a:solidFill>
                  <a:schemeClr val="tx2"/>
                </a:solidFill>
                <a:effectLst>
                  <a:outerShdw blurRad="38100" dist="38100" dir="2700000" algn="tl">
                    <a:srgbClr val="000000">
                      <a:alpha val="43137"/>
                    </a:srgbClr>
                  </a:outerShdw>
                </a:effectLst>
              </a:rPr>
              <a:t>input/output scenarios </a:t>
            </a:r>
            <a:r>
              <a:rPr lang="en-US" dirty="0" smtClean="0"/>
              <a:t>you might envision:</a:t>
            </a:r>
          </a:p>
          <a:p>
            <a:pPr lvl="2"/>
            <a:r>
              <a:rPr lang="en-US" dirty="0" smtClean="0"/>
              <a:t>Import/export abilities, can it support DarwinCore field mappings</a:t>
            </a:r>
          </a:p>
          <a:p>
            <a:pPr lvl="2"/>
            <a:r>
              <a:rPr lang="en-US" b="1" i="1" dirty="0" smtClean="0">
                <a:solidFill>
                  <a:schemeClr val="tx2"/>
                </a:solidFill>
                <a:effectLst>
                  <a:outerShdw blurRad="38100" dist="38100" dir="2700000" algn="tl">
                    <a:srgbClr val="000000">
                      <a:alpha val="43137"/>
                    </a:srgbClr>
                  </a:outerShdw>
                </a:effectLst>
              </a:rPr>
              <a:t>plan B scenario </a:t>
            </a:r>
            <a:r>
              <a:rPr lang="en-US" dirty="0" smtClean="0"/>
              <a:t>if software or the internal project becomes unfunded, </a:t>
            </a:r>
          </a:p>
          <a:p>
            <a:pPr lvl="1"/>
            <a:r>
              <a:rPr lang="en-US" dirty="0" smtClean="0"/>
              <a:t>affordable user </a:t>
            </a:r>
            <a:r>
              <a:rPr lang="en-US" dirty="0" smtClean="0">
                <a:solidFill>
                  <a:schemeClr val="tx2"/>
                </a:solidFill>
                <a:effectLst>
                  <a:outerShdw blurRad="38100" dist="38100" dir="2700000" algn="tl">
                    <a:srgbClr val="000000">
                      <a:alpha val="43137"/>
                    </a:srgbClr>
                  </a:outerShdw>
                </a:effectLst>
              </a:rPr>
              <a:t>license costs</a:t>
            </a:r>
            <a:r>
              <a:rPr lang="en-US" dirty="0" smtClean="0"/>
              <a:t>: per seat, pool,</a:t>
            </a:r>
          </a:p>
          <a:p>
            <a:pPr lvl="1"/>
            <a:r>
              <a:rPr lang="en-US" dirty="0" smtClean="0"/>
              <a:t>has basic, and easily </a:t>
            </a:r>
            <a:r>
              <a:rPr lang="en-US" dirty="0" smtClean="0">
                <a:solidFill>
                  <a:schemeClr val="tx2"/>
                </a:solidFill>
                <a:effectLst>
                  <a:outerShdw blurRad="38100" dist="38100" dir="2700000" algn="tl">
                    <a:srgbClr val="000000">
                      <a:alpha val="43137"/>
                    </a:srgbClr>
                  </a:outerShdw>
                </a:effectLst>
              </a:rPr>
              <a:t>customizable help</a:t>
            </a:r>
            <a:r>
              <a:rPr lang="en-US" dirty="0" smtClean="0"/>
              <a:t>,</a:t>
            </a:r>
          </a:p>
          <a:p>
            <a:pPr lvl="1"/>
            <a:r>
              <a:rPr lang="en-US" dirty="0" smtClean="0">
                <a:solidFill>
                  <a:schemeClr val="tx2"/>
                </a:solidFill>
                <a:effectLst>
                  <a:outerShdw blurRad="38100" dist="38100" dir="2700000" algn="tl">
                    <a:srgbClr val="000000">
                      <a:alpha val="43137"/>
                    </a:srgbClr>
                  </a:outerShdw>
                </a:effectLst>
              </a:rPr>
              <a:t>Mac </a:t>
            </a:r>
            <a:r>
              <a:rPr lang="en-US" dirty="0" smtClean="0"/>
              <a:t>versus </a:t>
            </a:r>
            <a:r>
              <a:rPr lang="en-US" dirty="0" smtClean="0">
                <a:solidFill>
                  <a:schemeClr val="tx2"/>
                </a:solidFill>
                <a:effectLst>
                  <a:outerShdw blurRad="38100" dist="38100" dir="2700000" algn="tl">
                    <a:srgbClr val="000000">
                      <a:alpha val="43137"/>
                    </a:srgbClr>
                  </a:outerShdw>
                </a:effectLst>
              </a:rPr>
              <a:t>PC</a:t>
            </a:r>
            <a:r>
              <a:rPr lang="en-US" dirty="0" smtClean="0"/>
              <a:t>, perhaps an issue in your user population, </a:t>
            </a:r>
          </a:p>
          <a:p>
            <a:pPr lvl="1"/>
            <a:r>
              <a:rPr lang="en-US" dirty="0" smtClean="0"/>
              <a:t>has a robust </a:t>
            </a:r>
            <a:r>
              <a:rPr lang="en-US" dirty="0" smtClean="0">
                <a:solidFill>
                  <a:schemeClr val="tx2"/>
                </a:solidFill>
                <a:effectLst>
                  <a:outerShdw blurRad="38100" dist="38100" dir="2700000" algn="tl">
                    <a:srgbClr val="000000">
                      <a:alpha val="43137"/>
                    </a:srgbClr>
                  </a:outerShdw>
                </a:effectLst>
              </a:rPr>
              <a:t>security model </a:t>
            </a:r>
            <a:r>
              <a:rPr lang="en-US" dirty="0" smtClean="0"/>
              <a:t>(passwords, users, groups, permissions, input and query defaults, controlled vocabularies),</a:t>
            </a:r>
          </a:p>
          <a:p>
            <a:pPr lvl="1"/>
            <a:r>
              <a:rPr lang="en-US" dirty="0" smtClean="0"/>
              <a:t>supports accessibility, different </a:t>
            </a:r>
            <a:r>
              <a:rPr lang="en-US" dirty="0" smtClean="0">
                <a:solidFill>
                  <a:schemeClr val="tx2"/>
                </a:solidFill>
                <a:effectLst>
                  <a:outerShdw blurRad="38100" dist="38100" dir="2700000" algn="tl">
                    <a:srgbClr val="000000">
                      <a:alpha val="43137"/>
                    </a:srgbClr>
                  </a:outerShdw>
                </a:effectLst>
              </a:rPr>
              <a:t>character sets</a:t>
            </a:r>
            <a:r>
              <a:rPr lang="en-US" dirty="0" smtClean="0"/>
              <a:t>,</a:t>
            </a:r>
          </a:p>
          <a:p>
            <a:endParaRPr lang="en-US" dirty="0"/>
          </a:p>
        </p:txBody>
      </p:sp>
      <p:sp>
        <p:nvSpPr>
          <p:cNvPr id="6" name="TextBox 5"/>
          <p:cNvSpPr txBox="1"/>
          <p:nvPr/>
        </p:nvSpPr>
        <p:spPr>
          <a:xfrm>
            <a:off x="711988" y="6423295"/>
            <a:ext cx="6984212" cy="369332"/>
          </a:xfrm>
          <a:prstGeom prst="rect">
            <a:avLst/>
          </a:prstGeom>
          <a:noFill/>
        </p:spPr>
        <p:txBody>
          <a:bodyPr wrap="square" rtlCol="0">
            <a:spAutoFit/>
          </a:bodyPr>
          <a:lstStyle/>
          <a:p>
            <a:r>
              <a:rPr lang="en-US" dirty="0" err="1" smtClean="0"/>
              <a:t>JMcCaffrey</a:t>
            </a:r>
            <a:r>
              <a:rPr lang="en-US" dirty="0" smtClean="0"/>
              <a:t>			Chicago DROID 2 Workshop 2013</a:t>
            </a:r>
            <a:endParaRPr lang="en-US" dirty="0"/>
          </a:p>
        </p:txBody>
      </p:sp>
    </p:spTree>
    <p:extLst>
      <p:ext uri="{BB962C8B-B14F-4D97-AF65-F5344CB8AC3E}">
        <p14:creationId xmlns:p14="http://schemas.microsoft.com/office/powerpoint/2010/main" val="1368235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Considerations for selecting</a:t>
            </a:r>
            <a:br>
              <a:rPr lang="en-US" dirty="0" smtClean="0"/>
            </a:br>
            <a:r>
              <a:rPr lang="en-US" dirty="0" smtClean="0"/>
              <a:t>a collections management system </a:t>
            </a:r>
            <a:endParaRPr lang="en-US" dirty="0"/>
          </a:p>
        </p:txBody>
      </p:sp>
      <p:sp>
        <p:nvSpPr>
          <p:cNvPr id="3" name="Content Placeholder 2"/>
          <p:cNvSpPr>
            <a:spLocks noGrp="1"/>
          </p:cNvSpPr>
          <p:nvPr>
            <p:ph idx="1"/>
          </p:nvPr>
        </p:nvSpPr>
        <p:spPr/>
        <p:txBody>
          <a:bodyPr/>
          <a:lstStyle/>
          <a:p>
            <a:pPr lvl="0"/>
            <a:r>
              <a:rPr lang="en-US" dirty="0" smtClean="0">
                <a:solidFill>
                  <a:schemeClr val="tx2"/>
                </a:solidFill>
                <a:effectLst>
                  <a:outerShdw blurRad="38100" dist="38100" dir="2700000" algn="tl">
                    <a:srgbClr val="000000">
                      <a:alpha val="43137"/>
                    </a:srgbClr>
                  </a:outerShdw>
                </a:effectLst>
              </a:rPr>
              <a:t>Proprietary, open source</a:t>
            </a:r>
            <a:r>
              <a:rPr lang="en-US" dirty="0" smtClean="0"/>
              <a:t>, hybrid, </a:t>
            </a:r>
            <a:r>
              <a:rPr lang="en-US" dirty="0" smtClean="0">
                <a:solidFill>
                  <a:schemeClr val="tx2"/>
                </a:solidFill>
                <a:effectLst>
                  <a:outerShdw blurRad="38100" dist="38100" dir="2700000" algn="tl">
                    <a:srgbClr val="000000">
                      <a:alpha val="43137"/>
                    </a:srgbClr>
                  </a:outerShdw>
                </a:effectLst>
              </a:rPr>
              <a:t>cloud-based</a:t>
            </a:r>
          </a:p>
          <a:p>
            <a:pPr lvl="1"/>
            <a:r>
              <a:rPr lang="en-US" dirty="0" smtClean="0"/>
              <a:t>Who decides what features to develop?</a:t>
            </a:r>
          </a:p>
          <a:p>
            <a:pPr lvl="1"/>
            <a:r>
              <a:rPr lang="en-US" dirty="0" smtClean="0"/>
              <a:t>Who does maintenance?</a:t>
            </a:r>
          </a:p>
        </p:txBody>
      </p:sp>
      <p:sp>
        <p:nvSpPr>
          <p:cNvPr id="6" name="TextBox 5"/>
          <p:cNvSpPr txBox="1"/>
          <p:nvPr/>
        </p:nvSpPr>
        <p:spPr>
          <a:xfrm>
            <a:off x="711988" y="6423295"/>
            <a:ext cx="6984212" cy="369332"/>
          </a:xfrm>
          <a:prstGeom prst="rect">
            <a:avLst/>
          </a:prstGeom>
          <a:noFill/>
        </p:spPr>
        <p:txBody>
          <a:bodyPr wrap="square" rtlCol="0">
            <a:spAutoFit/>
          </a:bodyPr>
          <a:lstStyle/>
          <a:p>
            <a:r>
              <a:rPr lang="en-US" dirty="0" err="1" smtClean="0"/>
              <a:t>JMcCaffrey</a:t>
            </a:r>
            <a:r>
              <a:rPr lang="en-US" dirty="0" smtClean="0"/>
              <a:t>			Chicago DROID 2 Workshop 2013</a:t>
            </a:r>
            <a:endParaRPr lang="en-US" dirty="0"/>
          </a:p>
        </p:txBody>
      </p:sp>
    </p:spTree>
    <p:extLst>
      <p:ext uri="{BB962C8B-B14F-4D97-AF65-F5344CB8AC3E}">
        <p14:creationId xmlns:p14="http://schemas.microsoft.com/office/powerpoint/2010/main" val="1778015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Considerations for selecting</a:t>
            </a:r>
            <a:br>
              <a:rPr lang="en-US" smtClean="0"/>
            </a:br>
            <a:r>
              <a:rPr lang="en-US" smtClean="0"/>
              <a:t>a collections management system </a:t>
            </a:r>
            <a:endParaRPr lang="en-US" dirty="0"/>
          </a:p>
        </p:txBody>
      </p:sp>
      <p:sp>
        <p:nvSpPr>
          <p:cNvPr id="3" name="Content Placeholder 2"/>
          <p:cNvSpPr>
            <a:spLocks noGrp="1"/>
          </p:cNvSpPr>
          <p:nvPr>
            <p:ph idx="1"/>
          </p:nvPr>
        </p:nvSpPr>
        <p:spPr/>
        <p:txBody>
          <a:bodyPr/>
          <a:lstStyle/>
          <a:p>
            <a:pPr lvl="0"/>
            <a:r>
              <a:rPr lang="en-US" dirty="0" smtClean="0"/>
              <a:t>Interest in having what your </a:t>
            </a:r>
            <a:r>
              <a:rPr lang="en-US" dirty="0" smtClean="0">
                <a:solidFill>
                  <a:schemeClr val="tx2"/>
                </a:solidFill>
                <a:effectLst>
                  <a:outerShdw blurRad="38100" dist="38100" dir="2700000" algn="tl">
                    <a:srgbClr val="000000">
                      <a:alpha val="43137"/>
                    </a:srgbClr>
                  </a:outerShdw>
                </a:effectLst>
              </a:rPr>
              <a:t>peers</a:t>
            </a:r>
            <a:r>
              <a:rPr lang="en-US" dirty="0" smtClean="0"/>
              <a:t> have: economies of training, user community,</a:t>
            </a:r>
          </a:p>
          <a:p>
            <a:pPr lvl="0"/>
            <a:r>
              <a:rPr lang="en-US" dirty="0" smtClean="0"/>
              <a:t>Beware of </a:t>
            </a:r>
            <a:r>
              <a:rPr lang="en-US" dirty="0" smtClean="0">
                <a:solidFill>
                  <a:schemeClr val="tx2"/>
                </a:solidFill>
                <a:effectLst>
                  <a:outerShdw blurRad="38100" dist="38100" dir="2700000" algn="tl">
                    <a:srgbClr val="000000">
                      <a:alpha val="43137"/>
                    </a:srgbClr>
                  </a:outerShdw>
                </a:effectLst>
              </a:rPr>
              <a:t>demo-ware</a:t>
            </a:r>
            <a:r>
              <a:rPr lang="en-US" dirty="0" smtClean="0"/>
              <a:t>,</a:t>
            </a:r>
            <a:endParaRPr lang="en-US" dirty="0"/>
          </a:p>
        </p:txBody>
      </p:sp>
      <p:sp>
        <p:nvSpPr>
          <p:cNvPr id="6" name="TextBox 5"/>
          <p:cNvSpPr txBox="1"/>
          <p:nvPr/>
        </p:nvSpPr>
        <p:spPr>
          <a:xfrm>
            <a:off x="711988" y="6423295"/>
            <a:ext cx="6984212" cy="369332"/>
          </a:xfrm>
          <a:prstGeom prst="rect">
            <a:avLst/>
          </a:prstGeom>
          <a:noFill/>
        </p:spPr>
        <p:txBody>
          <a:bodyPr wrap="square" rtlCol="0">
            <a:spAutoFit/>
          </a:bodyPr>
          <a:lstStyle/>
          <a:p>
            <a:r>
              <a:rPr lang="en-US" dirty="0" err="1" smtClean="0"/>
              <a:t>JMcCaffrey</a:t>
            </a:r>
            <a:r>
              <a:rPr lang="en-US" dirty="0" smtClean="0"/>
              <a:t>			Chicago DROID 2 Workshop 2013</a:t>
            </a:r>
            <a:endParaRPr lang="en-US" dirty="0"/>
          </a:p>
        </p:txBody>
      </p:sp>
    </p:spTree>
    <p:extLst>
      <p:ext uri="{BB962C8B-B14F-4D97-AF65-F5344CB8AC3E}">
        <p14:creationId xmlns:p14="http://schemas.microsoft.com/office/powerpoint/2010/main" val="12432069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Considerations for selecting</a:t>
            </a:r>
            <a:br>
              <a:rPr lang="en-US" smtClean="0"/>
            </a:br>
            <a:r>
              <a:rPr lang="en-US" smtClean="0"/>
              <a:t>a collections management system </a:t>
            </a:r>
            <a:endParaRPr lang="en-US" dirty="0"/>
          </a:p>
        </p:txBody>
      </p:sp>
      <p:sp>
        <p:nvSpPr>
          <p:cNvPr id="3" name="Content Placeholder 2"/>
          <p:cNvSpPr>
            <a:spLocks noGrp="1"/>
          </p:cNvSpPr>
          <p:nvPr>
            <p:ph idx="1"/>
          </p:nvPr>
        </p:nvSpPr>
        <p:spPr/>
        <p:txBody>
          <a:bodyPr/>
          <a:lstStyle/>
          <a:p>
            <a:pPr lvl="0"/>
            <a:r>
              <a:rPr lang="en-US" dirty="0" smtClean="0">
                <a:solidFill>
                  <a:schemeClr val="tx2"/>
                </a:solidFill>
                <a:effectLst>
                  <a:outerShdw blurRad="38100" dist="38100" dir="2700000" algn="tl">
                    <a:srgbClr val="000000">
                      <a:alpha val="43137"/>
                    </a:srgbClr>
                  </a:outerShdw>
                </a:effectLst>
              </a:rPr>
              <a:t>Shop </a:t>
            </a:r>
            <a:r>
              <a:rPr lang="en-US" dirty="0" smtClean="0"/>
              <a:t>vendors and score them on their ability to meet necessary features above, with extra points for desired ones,</a:t>
            </a:r>
          </a:p>
        </p:txBody>
      </p:sp>
      <p:sp>
        <p:nvSpPr>
          <p:cNvPr id="6" name="TextBox 5"/>
          <p:cNvSpPr txBox="1"/>
          <p:nvPr/>
        </p:nvSpPr>
        <p:spPr>
          <a:xfrm>
            <a:off x="711988" y="6423295"/>
            <a:ext cx="6984212" cy="369332"/>
          </a:xfrm>
          <a:prstGeom prst="rect">
            <a:avLst/>
          </a:prstGeom>
          <a:noFill/>
        </p:spPr>
        <p:txBody>
          <a:bodyPr wrap="square" rtlCol="0">
            <a:spAutoFit/>
          </a:bodyPr>
          <a:lstStyle/>
          <a:p>
            <a:r>
              <a:rPr lang="en-US" dirty="0" err="1" smtClean="0"/>
              <a:t>JMcCaffrey</a:t>
            </a:r>
            <a:r>
              <a:rPr lang="en-US" dirty="0" smtClean="0"/>
              <a:t>			Chicago DROID 2 Workshop 2013</a:t>
            </a:r>
            <a:endParaRPr lang="en-US" dirty="0"/>
          </a:p>
        </p:txBody>
      </p:sp>
    </p:spTree>
    <p:extLst>
      <p:ext uri="{BB962C8B-B14F-4D97-AF65-F5344CB8AC3E}">
        <p14:creationId xmlns:p14="http://schemas.microsoft.com/office/powerpoint/2010/main" val="3288369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Considerations for selecting</a:t>
            </a:r>
            <a:br>
              <a:rPr lang="en-US" smtClean="0"/>
            </a:br>
            <a:r>
              <a:rPr lang="en-US" smtClean="0"/>
              <a:t>a collections management system </a:t>
            </a:r>
            <a:endParaRPr lang="en-US" dirty="0"/>
          </a:p>
        </p:txBody>
      </p:sp>
      <p:sp>
        <p:nvSpPr>
          <p:cNvPr id="3" name="Content Placeholder 2"/>
          <p:cNvSpPr>
            <a:spLocks noGrp="1"/>
          </p:cNvSpPr>
          <p:nvPr>
            <p:ph idx="1"/>
          </p:nvPr>
        </p:nvSpPr>
        <p:spPr/>
        <p:txBody>
          <a:bodyPr/>
          <a:lstStyle/>
          <a:p>
            <a:pPr lvl="0"/>
            <a:r>
              <a:rPr lang="en-US" dirty="0" smtClean="0"/>
              <a:t>Get a full demo copy and enter data with a </a:t>
            </a:r>
            <a:r>
              <a:rPr lang="en-US" dirty="0" smtClean="0">
                <a:solidFill>
                  <a:schemeClr val="tx2"/>
                </a:solidFill>
                <a:effectLst>
                  <a:outerShdw blurRad="38100" dist="38100" dir="2700000" algn="tl">
                    <a:srgbClr val="000000">
                      <a:alpha val="43137"/>
                    </a:srgbClr>
                  </a:outerShdw>
                </a:effectLst>
              </a:rPr>
              <a:t>realistic test case dataset</a:t>
            </a:r>
            <a:r>
              <a:rPr lang="en-US" dirty="0" smtClean="0"/>
              <a:t>, score on ease of learning the system,</a:t>
            </a:r>
          </a:p>
          <a:p>
            <a:pPr lvl="1"/>
            <a:r>
              <a:rPr lang="en-US" dirty="0" smtClean="0">
                <a:solidFill>
                  <a:schemeClr val="tx2">
                    <a:lumMod val="75000"/>
                  </a:schemeClr>
                </a:solidFill>
                <a:effectLst>
                  <a:outerShdw blurRad="38100" dist="38100" dir="2700000" algn="tl">
                    <a:srgbClr val="000000">
                      <a:alpha val="43137"/>
                    </a:srgbClr>
                  </a:outerShdw>
                </a:effectLst>
              </a:rPr>
              <a:t>novice</a:t>
            </a:r>
            <a:r>
              <a:rPr lang="en-US" dirty="0" smtClean="0"/>
              <a:t> and </a:t>
            </a:r>
            <a:r>
              <a:rPr lang="en-US" dirty="0" smtClean="0">
                <a:solidFill>
                  <a:schemeClr val="tx2">
                    <a:lumMod val="75000"/>
                  </a:schemeClr>
                </a:solidFill>
                <a:effectLst>
                  <a:outerShdw blurRad="38100" dist="38100" dir="2700000" algn="tl">
                    <a:srgbClr val="000000">
                      <a:alpha val="43137"/>
                    </a:srgbClr>
                  </a:outerShdw>
                </a:effectLst>
              </a:rPr>
              <a:t>expert</a:t>
            </a:r>
            <a:r>
              <a:rPr lang="en-US" dirty="0" smtClean="0"/>
              <a:t> user</a:t>
            </a:r>
          </a:p>
          <a:p>
            <a:endParaRPr lang="en-US" dirty="0"/>
          </a:p>
        </p:txBody>
      </p:sp>
      <p:sp>
        <p:nvSpPr>
          <p:cNvPr id="6" name="TextBox 5"/>
          <p:cNvSpPr txBox="1"/>
          <p:nvPr/>
        </p:nvSpPr>
        <p:spPr>
          <a:xfrm>
            <a:off x="711988" y="6423295"/>
            <a:ext cx="6984212" cy="369332"/>
          </a:xfrm>
          <a:prstGeom prst="rect">
            <a:avLst/>
          </a:prstGeom>
          <a:noFill/>
        </p:spPr>
        <p:txBody>
          <a:bodyPr wrap="square" rtlCol="0">
            <a:spAutoFit/>
          </a:bodyPr>
          <a:lstStyle/>
          <a:p>
            <a:r>
              <a:rPr lang="en-US" dirty="0" err="1" smtClean="0"/>
              <a:t>JMcCaffrey</a:t>
            </a:r>
            <a:r>
              <a:rPr lang="en-US" dirty="0" smtClean="0"/>
              <a:t>			Chicago DROID 2 Workshop 2013</a:t>
            </a:r>
            <a:endParaRPr lang="en-US" dirty="0"/>
          </a:p>
        </p:txBody>
      </p:sp>
    </p:spTree>
    <p:extLst>
      <p:ext uri="{BB962C8B-B14F-4D97-AF65-F5344CB8AC3E}">
        <p14:creationId xmlns:p14="http://schemas.microsoft.com/office/powerpoint/2010/main" val="3663189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dpi="0" rotWithShape="1">
            <a:blip r:embed="rId2">
              <a:alphaModFix amt="33000"/>
              <a:extLst>
                <a:ext uri="{BEBA8EAE-BF5A-486C-A8C5-ECC9F3942E4B}">
                  <a14:imgProps xmlns:a14="http://schemas.microsoft.com/office/drawing/2010/main">
                    <a14:imgLayer r:embed="rId3">
                      <a14:imgEffect>
                        <a14:artisticGlowEdges/>
                      </a14:imgEffect>
                      <a14:imgEffect>
                        <a14:sharpenSoften amount="50000"/>
                      </a14:imgEffect>
                    </a14:imgLayer>
                  </a14:imgProps>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Identifiers</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What good is identification?</a:t>
            </a:r>
          </a:p>
          <a:p>
            <a:r>
              <a:rPr lang="en-US" dirty="0" smtClean="0"/>
              <a:t>How are identifiers used by consumers</a:t>
            </a:r>
          </a:p>
          <a:p>
            <a:r>
              <a:rPr lang="en-US" dirty="0" smtClean="0"/>
              <a:t>Providing IDs</a:t>
            </a:r>
          </a:p>
          <a:p>
            <a:r>
              <a:rPr lang="en-US" dirty="0" smtClean="0"/>
              <a:t>Annotations and Feedback</a:t>
            </a:r>
          </a:p>
        </p:txBody>
      </p:sp>
    </p:spTree>
    <p:extLst>
      <p:ext uri="{BB962C8B-B14F-4D97-AF65-F5344CB8AC3E}">
        <p14:creationId xmlns:p14="http://schemas.microsoft.com/office/powerpoint/2010/main" val="1878094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Considerations for selecting</a:t>
            </a:r>
            <a:br>
              <a:rPr lang="en-US" smtClean="0"/>
            </a:br>
            <a:r>
              <a:rPr lang="en-US" smtClean="0"/>
              <a:t>a collections management system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When choosing preferred system, </a:t>
            </a:r>
            <a:r>
              <a:rPr lang="en-US" dirty="0" smtClean="0">
                <a:solidFill>
                  <a:schemeClr val="tx2"/>
                </a:solidFill>
                <a:effectLst>
                  <a:outerShdw blurRad="38100" dist="38100" dir="2700000" algn="tl">
                    <a:srgbClr val="000000">
                      <a:alpha val="43137"/>
                    </a:srgbClr>
                  </a:outerShdw>
                </a:effectLst>
              </a:rPr>
              <a:t>consider costs </a:t>
            </a:r>
            <a:r>
              <a:rPr lang="en-US" dirty="0" smtClean="0"/>
              <a:t>derived from these sources:</a:t>
            </a:r>
          </a:p>
          <a:p>
            <a:pPr lvl="0"/>
            <a:r>
              <a:rPr lang="en-US" dirty="0" smtClean="0"/>
              <a:t>upfront software costs, </a:t>
            </a:r>
          </a:p>
          <a:p>
            <a:pPr lvl="0"/>
            <a:r>
              <a:rPr lang="en-US" dirty="0" smtClean="0"/>
              <a:t>software maintenance, </a:t>
            </a:r>
          </a:p>
          <a:p>
            <a:pPr lvl="0"/>
            <a:r>
              <a:rPr lang="en-US" dirty="0" smtClean="0"/>
              <a:t>long term costs (server space, server replacement, backup), </a:t>
            </a:r>
          </a:p>
          <a:p>
            <a:pPr lvl="0"/>
            <a:r>
              <a:rPr lang="en-US" dirty="0" smtClean="0"/>
              <a:t>where it is hosted,</a:t>
            </a:r>
          </a:p>
          <a:p>
            <a:pPr lvl="0"/>
            <a:r>
              <a:rPr lang="en-US" dirty="0" smtClean="0"/>
              <a:t>IT support of system without being the bottleneck, </a:t>
            </a:r>
          </a:p>
          <a:p>
            <a:pPr lvl="0"/>
            <a:r>
              <a:rPr lang="en-US" dirty="0" smtClean="0"/>
              <a:t>hidden costs of conversion, cleansing, improvements,</a:t>
            </a:r>
          </a:p>
          <a:p>
            <a:pPr lvl="0"/>
            <a:r>
              <a:rPr lang="en-US" smtClean="0"/>
              <a:t>institutional </a:t>
            </a:r>
            <a:r>
              <a:rPr lang="en-US" b="1" i="1" smtClean="0">
                <a:solidFill>
                  <a:schemeClr val="tx2"/>
                </a:solidFill>
                <a:effectLst>
                  <a:outerShdw blurRad="38100" dist="38100" dir="2700000" algn="tl">
                    <a:srgbClr val="000000">
                      <a:alpha val="43137"/>
                    </a:srgbClr>
                  </a:outerShdw>
                </a:effectLst>
              </a:rPr>
              <a:t>biodiversity informatics </a:t>
            </a:r>
            <a:r>
              <a:rPr lang="en-US" b="1" i="1" dirty="0" smtClean="0">
                <a:solidFill>
                  <a:schemeClr val="tx2"/>
                </a:solidFill>
                <a:effectLst>
                  <a:outerShdw blurRad="38100" dist="38100" dir="2700000" algn="tl">
                    <a:srgbClr val="000000">
                      <a:alpha val="43137"/>
                    </a:srgbClr>
                  </a:outerShdw>
                </a:effectLst>
              </a:rPr>
              <a:t>staff </a:t>
            </a:r>
            <a:r>
              <a:rPr lang="en-US" dirty="0" smtClean="0"/>
              <a:t>support to continue development of data, (‘data curator’).</a:t>
            </a:r>
          </a:p>
          <a:p>
            <a:pPr lvl="0"/>
            <a:r>
              <a:rPr lang="en-US" dirty="0" smtClean="0"/>
              <a:t>https://www.idigbio.org/content/biological-collections-databases</a:t>
            </a:r>
            <a:endParaRPr lang="en-US" dirty="0"/>
          </a:p>
        </p:txBody>
      </p:sp>
      <p:sp>
        <p:nvSpPr>
          <p:cNvPr id="6" name="TextBox 5"/>
          <p:cNvSpPr txBox="1"/>
          <p:nvPr/>
        </p:nvSpPr>
        <p:spPr>
          <a:xfrm>
            <a:off x="711988" y="6423295"/>
            <a:ext cx="6984212" cy="369332"/>
          </a:xfrm>
          <a:prstGeom prst="rect">
            <a:avLst/>
          </a:prstGeom>
          <a:noFill/>
        </p:spPr>
        <p:txBody>
          <a:bodyPr wrap="square" rtlCol="0">
            <a:spAutoFit/>
          </a:bodyPr>
          <a:lstStyle/>
          <a:p>
            <a:r>
              <a:rPr lang="en-US" dirty="0" err="1" smtClean="0"/>
              <a:t>JMcCaffrey</a:t>
            </a:r>
            <a:r>
              <a:rPr lang="en-US" dirty="0" smtClean="0"/>
              <a:t>			Chicago DROID 2 Workshop 2013</a:t>
            </a:r>
            <a:endParaRPr lang="en-US" dirty="0"/>
          </a:p>
        </p:txBody>
      </p:sp>
    </p:spTree>
    <p:extLst>
      <p:ext uri="{BB962C8B-B14F-4D97-AF65-F5344CB8AC3E}">
        <p14:creationId xmlns:p14="http://schemas.microsoft.com/office/powerpoint/2010/main" val="42297957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Overview</a:t>
            </a:r>
            <a:endParaRPr lang="en-US"/>
          </a:p>
        </p:txBody>
      </p:sp>
      <p:sp>
        <p:nvSpPr>
          <p:cNvPr id="3" name="Content Placeholder 2"/>
          <p:cNvSpPr>
            <a:spLocks noGrp="1"/>
          </p:cNvSpPr>
          <p:nvPr>
            <p:ph idx="1"/>
          </p:nvPr>
        </p:nvSpPr>
        <p:spPr/>
        <p:txBody>
          <a:bodyPr/>
          <a:lstStyle/>
          <a:p>
            <a:r>
              <a:rPr lang="en-US" dirty="0" smtClean="0"/>
              <a:t>Identifiers</a:t>
            </a:r>
          </a:p>
          <a:p>
            <a:r>
              <a:rPr lang="en-US" dirty="0" smtClean="0"/>
              <a:t>Darwin Core</a:t>
            </a:r>
          </a:p>
          <a:p>
            <a:r>
              <a:rPr lang="en-US" dirty="0" smtClean="0"/>
              <a:t>Collaborating with TCNs and PENs</a:t>
            </a:r>
          </a:p>
          <a:p>
            <a:r>
              <a:rPr lang="en-US" dirty="0" smtClean="0"/>
              <a:t>Contributing to iDigBio</a:t>
            </a:r>
          </a:p>
          <a:p>
            <a:r>
              <a:rPr lang="en-US" dirty="0" smtClean="0"/>
              <a:t>Data Aggregators</a:t>
            </a:r>
          </a:p>
          <a:p>
            <a:r>
              <a:rPr lang="en-US" dirty="0" smtClean="0"/>
              <a:t>Guidelines for selecting a database</a:t>
            </a:r>
          </a:p>
          <a:p>
            <a:r>
              <a:rPr lang="en-US" b="1" dirty="0" smtClean="0">
                <a:solidFill>
                  <a:schemeClr val="tx2"/>
                </a:solidFill>
                <a:effectLst>
                  <a:outerShdw blurRad="38100" dist="38100" dir="2700000" algn="tl">
                    <a:srgbClr val="000000">
                      <a:alpha val="43137"/>
                    </a:srgbClr>
                  </a:outerShdw>
                </a:effectLst>
              </a:rPr>
              <a:t>Digitization Maturity</a:t>
            </a:r>
            <a:endParaRPr lang="en-US"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4412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Digitisation Maturity?</a:t>
            </a:r>
            <a:endParaRPr lang="en-US" dirty="0"/>
          </a:p>
        </p:txBody>
      </p:sp>
      <p:sp>
        <p:nvSpPr>
          <p:cNvPr id="3" name="Content Placeholder 2"/>
          <p:cNvSpPr>
            <a:spLocks noGrp="1"/>
          </p:cNvSpPr>
          <p:nvPr>
            <p:ph idx="1"/>
          </p:nvPr>
        </p:nvSpPr>
        <p:spPr>
          <a:xfrm>
            <a:off x="519545" y="665020"/>
            <a:ext cx="4343400" cy="639763"/>
          </a:xfrm>
        </p:spPr>
        <p:txBody>
          <a:bodyPr>
            <a:noAutofit/>
          </a:bodyPr>
          <a:lstStyle/>
          <a:p>
            <a:pPr marL="0" indent="0">
              <a:buNone/>
            </a:pPr>
            <a:r>
              <a:rPr lang="en-US" sz="2400" dirty="0" smtClean="0">
                <a:solidFill>
                  <a:schemeClr val="tx2"/>
                </a:solidFill>
              </a:rPr>
              <a:t>http://tinyurl.com/digitizationala</a:t>
            </a:r>
          </a:p>
        </p:txBody>
      </p:sp>
      <p:pic>
        <p:nvPicPr>
          <p:cNvPr id="4098" name="Picture 2"/>
          <p:cNvPicPr>
            <a:picLocks noChangeAspect="1" noChangeArrowheads="1"/>
          </p:cNvPicPr>
          <p:nvPr/>
        </p:nvPicPr>
        <p:blipFill>
          <a:blip r:embed="rId3" cstate="print"/>
          <a:srcRect l="999" t="1296" r="999" b="1296"/>
          <a:stretch>
            <a:fillRect/>
          </a:stretch>
        </p:blipFill>
        <p:spPr bwMode="auto">
          <a:xfrm>
            <a:off x="762000" y="1068484"/>
            <a:ext cx="7554611" cy="5789516"/>
          </a:xfrm>
          <a:prstGeom prst="rect">
            <a:avLst/>
          </a:prstGeom>
          <a:noFill/>
          <a:ln w="9525">
            <a:noFill/>
            <a:miter lim="800000"/>
            <a:headEnd/>
            <a:tailEnd/>
          </a:ln>
        </p:spPr>
      </p:pic>
    </p:spTree>
    <p:extLst>
      <p:ext uri="{BB962C8B-B14F-4D97-AF65-F5344CB8AC3E}">
        <p14:creationId xmlns:p14="http://schemas.microsoft.com/office/powerpoint/2010/main" val="29163771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620000" cy="1143000"/>
          </a:xfrm>
        </p:spPr>
        <p:txBody>
          <a:bodyPr/>
          <a:lstStyle/>
          <a:p>
            <a:r>
              <a:rPr lang="en-US" dirty="0" smtClean="0"/>
              <a:t>Choose your level</a:t>
            </a:r>
            <a:endParaRPr lang="en-US" dirty="0"/>
          </a:p>
        </p:txBody>
      </p:sp>
      <p:sp>
        <p:nvSpPr>
          <p:cNvPr id="3" name="Content Placeholder 2"/>
          <p:cNvSpPr>
            <a:spLocks noGrp="1"/>
          </p:cNvSpPr>
          <p:nvPr>
            <p:ph idx="1"/>
          </p:nvPr>
        </p:nvSpPr>
        <p:spPr>
          <a:xfrm>
            <a:off x="457200" y="1066800"/>
            <a:ext cx="8153400" cy="6172200"/>
          </a:xfrm>
        </p:spPr>
        <p:txBody>
          <a:bodyPr>
            <a:normAutofit fontScale="70000" lnSpcReduction="20000"/>
          </a:bodyPr>
          <a:lstStyle/>
          <a:p>
            <a:r>
              <a:rPr lang="en-US" b="1" dirty="0" smtClean="0">
                <a:solidFill>
                  <a:schemeClr val="tx2"/>
                </a:solidFill>
              </a:rPr>
              <a:t>0	No idea</a:t>
            </a:r>
          </a:p>
          <a:p>
            <a:pPr lvl="1"/>
            <a:r>
              <a:rPr lang="en-AU" dirty="0" smtClean="0">
                <a:solidFill>
                  <a:srgbClr val="000000"/>
                </a:solidFill>
              </a:rPr>
              <a:t>No-one </a:t>
            </a:r>
            <a:r>
              <a:rPr lang="en-AU" dirty="0">
                <a:solidFill>
                  <a:srgbClr val="000000"/>
                </a:solidFill>
              </a:rPr>
              <a:t>has any idea what's happening across the </a:t>
            </a:r>
            <a:r>
              <a:rPr lang="en-AU" dirty="0" smtClean="0">
                <a:solidFill>
                  <a:srgbClr val="000000"/>
                </a:solidFill>
              </a:rPr>
              <a:t>organisation</a:t>
            </a:r>
          </a:p>
          <a:p>
            <a:pPr lvl="1"/>
            <a:r>
              <a:rPr lang="en-AU" dirty="0">
                <a:solidFill>
                  <a:srgbClr val="000000"/>
                </a:solidFill>
              </a:rPr>
              <a:t>Digitisation left to </a:t>
            </a:r>
            <a:r>
              <a:rPr lang="en-AU" dirty="0" smtClean="0">
                <a:solidFill>
                  <a:srgbClr val="000000"/>
                </a:solidFill>
              </a:rPr>
              <a:t>individuals</a:t>
            </a:r>
          </a:p>
          <a:p>
            <a:r>
              <a:rPr lang="en-US" b="1" dirty="0" smtClean="0">
                <a:solidFill>
                  <a:schemeClr val="tx2"/>
                </a:solidFill>
              </a:rPr>
              <a:t>1	Making do</a:t>
            </a:r>
          </a:p>
          <a:p>
            <a:pPr lvl="1"/>
            <a:r>
              <a:rPr lang="en-US" dirty="0"/>
              <a:t>Some of us are doing a good </a:t>
            </a:r>
            <a:r>
              <a:rPr lang="en-US" dirty="0" smtClean="0"/>
              <a:t>job</a:t>
            </a:r>
          </a:p>
          <a:p>
            <a:pPr lvl="1"/>
            <a:r>
              <a:rPr lang="en-US" dirty="0"/>
              <a:t>Digitisation left to individuals who have their standard </a:t>
            </a:r>
            <a:r>
              <a:rPr lang="en-US" dirty="0" smtClean="0"/>
              <a:t>processes</a:t>
            </a:r>
          </a:p>
          <a:p>
            <a:r>
              <a:rPr lang="en-US" b="1" dirty="0" smtClean="0">
                <a:solidFill>
                  <a:schemeClr val="tx2"/>
                </a:solidFill>
              </a:rPr>
              <a:t>2	Coming along nicely</a:t>
            </a:r>
          </a:p>
          <a:p>
            <a:pPr lvl="1"/>
            <a:r>
              <a:rPr lang="en-US" dirty="0"/>
              <a:t>We are getting our act together and starting to share the same </a:t>
            </a:r>
            <a:r>
              <a:rPr lang="en-US" dirty="0" smtClean="0"/>
              <a:t>idea</a:t>
            </a:r>
          </a:p>
          <a:p>
            <a:pPr lvl="1"/>
            <a:r>
              <a:rPr lang="en-US" dirty="0"/>
              <a:t>Digitisation left to each part of the </a:t>
            </a:r>
            <a:r>
              <a:rPr lang="en-US" dirty="0" smtClean="0"/>
              <a:t>organisation</a:t>
            </a:r>
          </a:p>
          <a:p>
            <a:r>
              <a:rPr lang="en-US" b="1" dirty="0" smtClean="0">
                <a:solidFill>
                  <a:schemeClr val="tx2"/>
                </a:solidFill>
              </a:rPr>
              <a:t>3	Organized</a:t>
            </a:r>
          </a:p>
          <a:p>
            <a:pPr lvl="1"/>
            <a:r>
              <a:rPr lang="en-US" dirty="0"/>
              <a:t>We all know what to </a:t>
            </a:r>
            <a:r>
              <a:rPr lang="en-US" dirty="0" smtClean="0"/>
              <a:t>do, how </a:t>
            </a:r>
            <a:r>
              <a:rPr lang="en-US" dirty="0"/>
              <a:t>it all fits together, </a:t>
            </a:r>
            <a:r>
              <a:rPr lang="en-US" dirty="0" smtClean="0"/>
              <a:t>and share same idea</a:t>
            </a:r>
          </a:p>
          <a:p>
            <a:pPr lvl="1"/>
            <a:r>
              <a:rPr lang="en-AU" dirty="0">
                <a:solidFill>
                  <a:srgbClr val="000000"/>
                </a:solidFill>
              </a:rPr>
              <a:t>Management takes responsibility for </a:t>
            </a:r>
            <a:r>
              <a:rPr lang="en-AU" dirty="0" smtClean="0">
                <a:solidFill>
                  <a:srgbClr val="000000"/>
                </a:solidFill>
              </a:rPr>
              <a:t>digitisation</a:t>
            </a:r>
            <a:endParaRPr lang="en-US" dirty="0" smtClean="0"/>
          </a:p>
          <a:p>
            <a:r>
              <a:rPr lang="en-US" b="1" dirty="0" smtClean="0">
                <a:solidFill>
                  <a:schemeClr val="tx2"/>
                </a:solidFill>
              </a:rPr>
              <a:t>4	Under control</a:t>
            </a:r>
          </a:p>
          <a:p>
            <a:pPr lvl="1"/>
            <a:r>
              <a:rPr lang="en-US" dirty="0"/>
              <a:t>We all know how well we are doing</a:t>
            </a:r>
          </a:p>
          <a:p>
            <a:pPr lvl="1"/>
            <a:r>
              <a:rPr lang="en-US" dirty="0"/>
              <a:t>Managers take responsibility for improving </a:t>
            </a:r>
            <a:r>
              <a:rPr lang="en-US" dirty="0" smtClean="0"/>
              <a:t>digitisation</a:t>
            </a:r>
          </a:p>
          <a:p>
            <a:r>
              <a:rPr lang="en-US" b="1" dirty="0" smtClean="0">
                <a:solidFill>
                  <a:schemeClr val="tx2"/>
                </a:solidFill>
              </a:rPr>
              <a:t>5	On the lookout</a:t>
            </a:r>
          </a:p>
          <a:p>
            <a:pPr lvl="1"/>
            <a:r>
              <a:rPr lang="en-US" dirty="0"/>
              <a:t>We are building the (next) idea </a:t>
            </a:r>
            <a:r>
              <a:rPr lang="en-US" dirty="0" smtClean="0"/>
              <a:t>together</a:t>
            </a:r>
          </a:p>
          <a:p>
            <a:pPr lvl="1"/>
            <a:r>
              <a:rPr lang="en-US" dirty="0"/>
              <a:t>Continuous innovation by </a:t>
            </a:r>
            <a:r>
              <a:rPr lang="en-US" dirty="0" smtClean="0"/>
              <a:t>everyone</a:t>
            </a:r>
            <a:endParaRPr lang="en-US" dirty="0"/>
          </a:p>
          <a:p>
            <a:pPr lvl="1"/>
            <a:endParaRPr lang="en-US" dirty="0" smtClean="0"/>
          </a:p>
          <a:p>
            <a:pPr lvl="1"/>
            <a:endParaRPr lang="en-US" dirty="0" smtClean="0"/>
          </a:p>
          <a:p>
            <a:pPr lvl="1"/>
            <a:endParaRPr lang="en-US" dirty="0"/>
          </a:p>
        </p:txBody>
      </p:sp>
      <p:sp>
        <p:nvSpPr>
          <p:cNvPr id="4" name="Content Placeholder 2"/>
          <p:cNvSpPr txBox="1">
            <a:spLocks/>
          </p:cNvSpPr>
          <p:nvPr/>
        </p:nvSpPr>
        <p:spPr>
          <a:xfrm>
            <a:off x="4800600" y="609600"/>
            <a:ext cx="4343400" cy="639763"/>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8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2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2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en-US" sz="2400" smtClean="0">
                <a:solidFill>
                  <a:schemeClr val="accent6"/>
                </a:solidFill>
                <a:effectLst>
                  <a:outerShdw blurRad="38100" dist="38100" dir="2700000" algn="tl">
                    <a:srgbClr val="000000">
                      <a:alpha val="43137"/>
                    </a:srgbClr>
                  </a:outerShdw>
                </a:effectLst>
              </a:rPr>
              <a:t>http://tinyurl.com/digitizationala</a:t>
            </a:r>
            <a:endParaRPr lang="en-US" sz="2400" dirty="0" smtClean="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083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0" presetClass="exit" presetSubtype="0" fill="hold" nodeType="withEffect">
                                  <p:stCondLst>
                                    <p:cond delay="0"/>
                                  </p:stCondLst>
                                  <p:childTnLst>
                                    <p:animEffect transition="out" filter="fad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
                                            <p:txEl>
                                              <p:pRg st="1" end="1"/>
                                            </p:txEl>
                                          </p:spTgt>
                                        </p:tgtEl>
                                      </p:cBhvr>
                                    </p:animEffect>
                                    <p:set>
                                      <p:cBhvr>
                                        <p:cTn id="24" dur="1" fill="hold">
                                          <p:stCondLst>
                                            <p:cond delay="499"/>
                                          </p:stCondLst>
                                        </p:cTn>
                                        <p:tgtEl>
                                          <p:spTgt spid="3">
                                            <p:txEl>
                                              <p:pRg st="1" end="1"/>
                                            </p:txEl>
                                          </p:spTgt>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3">
                                            <p:txEl>
                                              <p:pRg st="2" end="2"/>
                                            </p:txEl>
                                          </p:spTgt>
                                        </p:tgtEl>
                                      </p:cBhvr>
                                    </p:animEffect>
                                    <p:set>
                                      <p:cBhvr>
                                        <p:cTn id="2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childTnLst>
                                </p:cTn>
                              </p:par>
                              <p:par>
                                <p:cTn id="36" presetID="10" presetClass="exit" presetSubtype="0" fill="hold" nodeType="withEffect">
                                  <p:stCondLst>
                                    <p:cond delay="0"/>
                                  </p:stCondLst>
                                  <p:childTnLst>
                                    <p:animEffect transition="out" filter="fade">
                                      <p:cBhvr>
                                        <p:cTn id="37" dur="500"/>
                                        <p:tgtEl>
                                          <p:spTgt spid="3">
                                            <p:txEl>
                                              <p:pRg st="3" end="3"/>
                                            </p:txEl>
                                          </p:spTgt>
                                        </p:tgtEl>
                                      </p:cBhvr>
                                    </p:animEffect>
                                    <p:set>
                                      <p:cBhvr>
                                        <p:cTn id="38" dur="1" fill="hold">
                                          <p:stCondLst>
                                            <p:cond delay="499"/>
                                          </p:stCondLst>
                                        </p:cTn>
                                        <p:tgtEl>
                                          <p:spTgt spid="3">
                                            <p:txEl>
                                              <p:pRg st="3" end="3"/>
                                            </p:txEl>
                                          </p:spTgt>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
                                            <p:txEl>
                                              <p:pRg st="4" end="4"/>
                                            </p:txEl>
                                          </p:spTgt>
                                        </p:tgtEl>
                                      </p:cBhvr>
                                    </p:animEffect>
                                    <p:set>
                                      <p:cBhvr>
                                        <p:cTn id="41" dur="1" fill="hold">
                                          <p:stCondLst>
                                            <p:cond delay="499"/>
                                          </p:stCondLst>
                                        </p:cTn>
                                        <p:tgtEl>
                                          <p:spTgt spid="3">
                                            <p:txEl>
                                              <p:pRg st="4" end="4"/>
                                            </p:txEl>
                                          </p:spTgt>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
                                            <p:txEl>
                                              <p:pRg st="5" end="5"/>
                                            </p:txEl>
                                          </p:spTgt>
                                        </p:tgtEl>
                                      </p:cBhvr>
                                    </p:animEffect>
                                    <p:set>
                                      <p:cBhvr>
                                        <p:cTn id="44"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par>
                                <p:cTn id="53" presetID="10" presetClass="exit" presetSubtype="0" fill="hold" nodeType="withEffect">
                                  <p:stCondLst>
                                    <p:cond delay="0"/>
                                  </p:stCondLst>
                                  <p:childTnLst>
                                    <p:animEffect transition="out" filter="fade">
                                      <p:cBhvr>
                                        <p:cTn id="54" dur="500"/>
                                        <p:tgtEl>
                                          <p:spTgt spid="3">
                                            <p:txEl>
                                              <p:pRg st="6" end="6"/>
                                            </p:txEl>
                                          </p:spTgt>
                                        </p:tgtEl>
                                      </p:cBhvr>
                                    </p:animEffect>
                                    <p:set>
                                      <p:cBhvr>
                                        <p:cTn id="55" dur="1" fill="hold">
                                          <p:stCondLst>
                                            <p:cond delay="499"/>
                                          </p:stCondLst>
                                        </p:cTn>
                                        <p:tgtEl>
                                          <p:spTgt spid="3">
                                            <p:txEl>
                                              <p:pRg st="6" end="6"/>
                                            </p:txEl>
                                          </p:spTgt>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
                                            <p:txEl>
                                              <p:pRg st="7" end="7"/>
                                            </p:txEl>
                                          </p:spTgt>
                                        </p:tgtEl>
                                      </p:cBhvr>
                                    </p:animEffect>
                                    <p:set>
                                      <p:cBhvr>
                                        <p:cTn id="58" dur="1" fill="hold">
                                          <p:stCondLst>
                                            <p:cond delay="499"/>
                                          </p:stCondLst>
                                        </p:cTn>
                                        <p:tgtEl>
                                          <p:spTgt spid="3">
                                            <p:txEl>
                                              <p:pRg st="7" end="7"/>
                                            </p:txEl>
                                          </p:spTgt>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
                                            <p:txEl>
                                              <p:pRg st="8" end="8"/>
                                            </p:txEl>
                                          </p:spTgt>
                                        </p:tgtEl>
                                      </p:cBhvr>
                                    </p:animEffect>
                                    <p:set>
                                      <p:cBhvr>
                                        <p:cTn id="61"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
                                            <p:txEl>
                                              <p:pRg st="12" end="12"/>
                                            </p:txEl>
                                          </p:spTgt>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
                                            <p:txEl>
                                              <p:pRg st="13" end="13"/>
                                            </p:txEl>
                                          </p:spTgt>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3">
                                            <p:txEl>
                                              <p:pRg st="14" end="14"/>
                                            </p:txEl>
                                          </p:spTgt>
                                        </p:tgtEl>
                                        <p:attrNameLst>
                                          <p:attrName>style.visibility</p:attrName>
                                        </p:attrNameLst>
                                      </p:cBhvr>
                                      <p:to>
                                        <p:strVal val="visible"/>
                                      </p:to>
                                    </p:set>
                                  </p:childTnLst>
                                </p:cTn>
                              </p:par>
                              <p:par>
                                <p:cTn id="70" presetID="10" presetClass="exit" presetSubtype="0" fill="hold" nodeType="withEffect">
                                  <p:stCondLst>
                                    <p:cond delay="0"/>
                                  </p:stCondLst>
                                  <p:childTnLst>
                                    <p:animEffect transition="out" filter="fade">
                                      <p:cBhvr>
                                        <p:cTn id="71" dur="500"/>
                                        <p:tgtEl>
                                          <p:spTgt spid="3">
                                            <p:txEl>
                                              <p:pRg st="9" end="9"/>
                                            </p:txEl>
                                          </p:spTgt>
                                        </p:tgtEl>
                                      </p:cBhvr>
                                    </p:animEffect>
                                    <p:set>
                                      <p:cBhvr>
                                        <p:cTn id="72" dur="1" fill="hold">
                                          <p:stCondLst>
                                            <p:cond delay="499"/>
                                          </p:stCondLst>
                                        </p:cTn>
                                        <p:tgtEl>
                                          <p:spTgt spid="3">
                                            <p:txEl>
                                              <p:pRg st="9" end="9"/>
                                            </p:txEl>
                                          </p:spTgt>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
                                            <p:txEl>
                                              <p:pRg st="10" end="10"/>
                                            </p:txEl>
                                          </p:spTgt>
                                        </p:tgtEl>
                                      </p:cBhvr>
                                    </p:animEffect>
                                    <p:set>
                                      <p:cBhvr>
                                        <p:cTn id="75" dur="1" fill="hold">
                                          <p:stCondLst>
                                            <p:cond delay="499"/>
                                          </p:stCondLst>
                                        </p:cTn>
                                        <p:tgtEl>
                                          <p:spTgt spid="3">
                                            <p:txEl>
                                              <p:pRg st="10" end="10"/>
                                            </p:txEl>
                                          </p:spTgt>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3">
                                            <p:txEl>
                                              <p:pRg st="11" end="11"/>
                                            </p:txEl>
                                          </p:spTgt>
                                        </p:tgtEl>
                                      </p:cBhvr>
                                    </p:animEffect>
                                    <p:set>
                                      <p:cBhvr>
                                        <p:cTn id="78" dur="1" fill="hold">
                                          <p:stCondLst>
                                            <p:cond delay="499"/>
                                          </p:stCondLst>
                                        </p:cTn>
                                        <p:tgtEl>
                                          <p:spTgt spid="3">
                                            <p:txEl>
                                              <p:pRg st="11" end="11"/>
                                            </p:txEl>
                                          </p:spTgt>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5" end="15"/>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xEl>
                                              <p:pRg st="16" end="16"/>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
                                            <p:txEl>
                                              <p:pRg st="17" end="17"/>
                                            </p:txEl>
                                          </p:spTgt>
                                        </p:tgtEl>
                                        <p:attrNameLst>
                                          <p:attrName>style.visibility</p:attrName>
                                        </p:attrNameLst>
                                      </p:cBhvr>
                                      <p:to>
                                        <p:strVal val="visible"/>
                                      </p:to>
                                    </p:set>
                                  </p:childTnLst>
                                </p:cTn>
                              </p:par>
                              <p:par>
                                <p:cTn id="87" presetID="10" presetClass="exit" presetSubtype="0" fill="hold" nodeType="withEffect">
                                  <p:stCondLst>
                                    <p:cond delay="0"/>
                                  </p:stCondLst>
                                  <p:childTnLst>
                                    <p:animEffect transition="out" filter="fade">
                                      <p:cBhvr>
                                        <p:cTn id="88" dur="500"/>
                                        <p:tgtEl>
                                          <p:spTgt spid="3">
                                            <p:txEl>
                                              <p:pRg st="12" end="12"/>
                                            </p:txEl>
                                          </p:spTgt>
                                        </p:tgtEl>
                                      </p:cBhvr>
                                    </p:animEffect>
                                    <p:set>
                                      <p:cBhvr>
                                        <p:cTn id="89" dur="1" fill="hold">
                                          <p:stCondLst>
                                            <p:cond delay="499"/>
                                          </p:stCondLst>
                                        </p:cTn>
                                        <p:tgtEl>
                                          <p:spTgt spid="3">
                                            <p:txEl>
                                              <p:pRg st="12" end="12"/>
                                            </p:txEl>
                                          </p:spTgt>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
                                            <p:txEl>
                                              <p:pRg st="13" end="13"/>
                                            </p:txEl>
                                          </p:spTgt>
                                        </p:tgtEl>
                                      </p:cBhvr>
                                    </p:animEffect>
                                    <p:set>
                                      <p:cBhvr>
                                        <p:cTn id="92" dur="1" fill="hold">
                                          <p:stCondLst>
                                            <p:cond delay="499"/>
                                          </p:stCondLst>
                                        </p:cTn>
                                        <p:tgtEl>
                                          <p:spTgt spid="3">
                                            <p:txEl>
                                              <p:pRg st="13" end="13"/>
                                            </p:txEl>
                                          </p:spTgt>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3">
                                            <p:txEl>
                                              <p:pRg st="14" end="14"/>
                                            </p:txEl>
                                          </p:spTgt>
                                        </p:tgtEl>
                                      </p:cBhvr>
                                    </p:animEffect>
                                    <p:set>
                                      <p:cBhvr>
                                        <p:cTn id="95" dur="1" fill="hold">
                                          <p:stCondLst>
                                            <p:cond delay="499"/>
                                          </p:stCondLst>
                                        </p:cTn>
                                        <p:tgtEl>
                                          <p:spTgt spid="3">
                                            <p:txEl>
                                              <p:pRg st="14" end="14"/>
                                            </p:txEl>
                                          </p:spTgt>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3">
                                            <p:txEl>
                                              <p:pRg st="0" end="0"/>
                                            </p:txEl>
                                          </p:spTgt>
                                        </p:tgtEl>
                                        <p:attrNameLst>
                                          <p:attrName>style.visibility</p:attrName>
                                        </p:attrNameLst>
                                      </p:cBhvr>
                                      <p:to>
                                        <p:strVal val="visible"/>
                                      </p:to>
                                    </p:set>
                                    <p:animEffect transition="in" filter="fade">
                                      <p:cBhvr>
                                        <p:cTn id="100" dur="1000"/>
                                        <p:tgtEl>
                                          <p:spTgt spid="3">
                                            <p:txEl>
                                              <p:pRg st="0" end="0"/>
                                            </p:txEl>
                                          </p:spTgt>
                                        </p:tgtEl>
                                      </p:cBhvr>
                                    </p:animEffect>
                                    <p:anim calcmode="lin" valueType="num">
                                      <p:cBhvr>
                                        <p:cTn id="10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0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3">
                                            <p:txEl>
                                              <p:pRg st="1" end="1"/>
                                            </p:txEl>
                                          </p:spTgt>
                                        </p:tgtEl>
                                        <p:attrNameLst>
                                          <p:attrName>style.visibility</p:attrName>
                                        </p:attrNameLst>
                                      </p:cBhvr>
                                      <p:to>
                                        <p:strVal val="visible"/>
                                      </p:to>
                                    </p:set>
                                    <p:animEffect transition="in" filter="fade">
                                      <p:cBhvr>
                                        <p:cTn id="105" dur="1000"/>
                                        <p:tgtEl>
                                          <p:spTgt spid="3">
                                            <p:txEl>
                                              <p:pRg st="1" end="1"/>
                                            </p:txEl>
                                          </p:spTgt>
                                        </p:tgtEl>
                                      </p:cBhvr>
                                    </p:animEffect>
                                    <p:anim calcmode="lin" valueType="num">
                                      <p:cBhvr>
                                        <p:cTn id="10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0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
                                            <p:txEl>
                                              <p:pRg st="2" end="2"/>
                                            </p:txEl>
                                          </p:spTgt>
                                        </p:tgtEl>
                                        <p:attrNameLst>
                                          <p:attrName>style.visibility</p:attrName>
                                        </p:attrNameLst>
                                      </p:cBhvr>
                                      <p:to>
                                        <p:strVal val="visible"/>
                                      </p:to>
                                    </p:set>
                                    <p:animEffect transition="in" filter="fade">
                                      <p:cBhvr>
                                        <p:cTn id="110" dur="1000"/>
                                        <p:tgtEl>
                                          <p:spTgt spid="3">
                                            <p:txEl>
                                              <p:pRg st="2" end="2"/>
                                            </p:txEl>
                                          </p:spTgt>
                                        </p:tgtEl>
                                      </p:cBhvr>
                                    </p:animEffect>
                                    <p:anim calcmode="lin" valueType="num">
                                      <p:cBhvr>
                                        <p:cTn id="11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1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3">
                                            <p:txEl>
                                              <p:pRg st="3" end="3"/>
                                            </p:txEl>
                                          </p:spTgt>
                                        </p:tgtEl>
                                        <p:attrNameLst>
                                          <p:attrName>style.visibility</p:attrName>
                                        </p:attrNameLst>
                                      </p:cBhvr>
                                      <p:to>
                                        <p:strVal val="visible"/>
                                      </p:to>
                                    </p:set>
                                    <p:animEffect transition="in" filter="fade">
                                      <p:cBhvr>
                                        <p:cTn id="115" dur="1000"/>
                                        <p:tgtEl>
                                          <p:spTgt spid="3">
                                            <p:txEl>
                                              <p:pRg st="3" end="3"/>
                                            </p:txEl>
                                          </p:spTgt>
                                        </p:tgtEl>
                                      </p:cBhvr>
                                    </p:animEffect>
                                    <p:anim calcmode="lin" valueType="num">
                                      <p:cBhvr>
                                        <p:cTn id="11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1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3">
                                            <p:txEl>
                                              <p:pRg st="4" end="4"/>
                                            </p:txEl>
                                          </p:spTgt>
                                        </p:tgtEl>
                                        <p:attrNameLst>
                                          <p:attrName>style.visibility</p:attrName>
                                        </p:attrNameLst>
                                      </p:cBhvr>
                                      <p:to>
                                        <p:strVal val="visible"/>
                                      </p:to>
                                    </p:set>
                                    <p:animEffect transition="in" filter="fade">
                                      <p:cBhvr>
                                        <p:cTn id="120" dur="1000"/>
                                        <p:tgtEl>
                                          <p:spTgt spid="3">
                                            <p:txEl>
                                              <p:pRg st="4" end="4"/>
                                            </p:txEl>
                                          </p:spTgt>
                                        </p:tgtEl>
                                      </p:cBhvr>
                                    </p:animEffect>
                                    <p:anim calcmode="lin" valueType="num">
                                      <p:cBhvr>
                                        <p:cTn id="1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2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3">
                                            <p:txEl>
                                              <p:pRg st="5" end="5"/>
                                            </p:txEl>
                                          </p:spTgt>
                                        </p:tgtEl>
                                        <p:attrNameLst>
                                          <p:attrName>style.visibility</p:attrName>
                                        </p:attrNameLst>
                                      </p:cBhvr>
                                      <p:to>
                                        <p:strVal val="visible"/>
                                      </p:to>
                                    </p:set>
                                    <p:animEffect transition="in" filter="fade">
                                      <p:cBhvr>
                                        <p:cTn id="125" dur="1000"/>
                                        <p:tgtEl>
                                          <p:spTgt spid="3">
                                            <p:txEl>
                                              <p:pRg st="5" end="5"/>
                                            </p:txEl>
                                          </p:spTgt>
                                        </p:tgtEl>
                                      </p:cBhvr>
                                    </p:animEffect>
                                    <p:anim calcmode="lin" valueType="num">
                                      <p:cBhvr>
                                        <p:cTn id="1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2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3">
                                            <p:txEl>
                                              <p:pRg st="6" end="6"/>
                                            </p:txEl>
                                          </p:spTgt>
                                        </p:tgtEl>
                                        <p:attrNameLst>
                                          <p:attrName>style.visibility</p:attrName>
                                        </p:attrNameLst>
                                      </p:cBhvr>
                                      <p:to>
                                        <p:strVal val="visible"/>
                                      </p:to>
                                    </p:set>
                                    <p:animEffect transition="in" filter="fade">
                                      <p:cBhvr>
                                        <p:cTn id="130" dur="1000"/>
                                        <p:tgtEl>
                                          <p:spTgt spid="3">
                                            <p:txEl>
                                              <p:pRg st="6" end="6"/>
                                            </p:txEl>
                                          </p:spTgt>
                                        </p:tgtEl>
                                      </p:cBhvr>
                                    </p:animEffect>
                                    <p:anim calcmode="lin" valueType="num">
                                      <p:cBhvr>
                                        <p:cTn id="1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32"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3">
                                            <p:txEl>
                                              <p:pRg st="7" end="7"/>
                                            </p:txEl>
                                          </p:spTgt>
                                        </p:tgtEl>
                                        <p:attrNameLst>
                                          <p:attrName>style.visibility</p:attrName>
                                        </p:attrNameLst>
                                      </p:cBhvr>
                                      <p:to>
                                        <p:strVal val="visible"/>
                                      </p:to>
                                    </p:set>
                                    <p:animEffect transition="in" filter="fade">
                                      <p:cBhvr>
                                        <p:cTn id="135" dur="1000"/>
                                        <p:tgtEl>
                                          <p:spTgt spid="3">
                                            <p:txEl>
                                              <p:pRg st="7" end="7"/>
                                            </p:txEl>
                                          </p:spTgt>
                                        </p:tgtEl>
                                      </p:cBhvr>
                                    </p:animEffect>
                                    <p:anim calcmode="lin" valueType="num">
                                      <p:cBhvr>
                                        <p:cTn id="1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37" dur="1000" fill="hold"/>
                                        <p:tgtEl>
                                          <p:spTgt spid="3">
                                            <p:txEl>
                                              <p:pRg st="7" end="7"/>
                                            </p:txEl>
                                          </p:spTgt>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3">
                                            <p:txEl>
                                              <p:pRg st="8" end="8"/>
                                            </p:txEl>
                                          </p:spTgt>
                                        </p:tgtEl>
                                        <p:attrNameLst>
                                          <p:attrName>style.visibility</p:attrName>
                                        </p:attrNameLst>
                                      </p:cBhvr>
                                      <p:to>
                                        <p:strVal val="visible"/>
                                      </p:to>
                                    </p:set>
                                    <p:animEffect transition="in" filter="fade">
                                      <p:cBhvr>
                                        <p:cTn id="140" dur="1000"/>
                                        <p:tgtEl>
                                          <p:spTgt spid="3">
                                            <p:txEl>
                                              <p:pRg st="8" end="8"/>
                                            </p:txEl>
                                          </p:spTgt>
                                        </p:tgtEl>
                                      </p:cBhvr>
                                    </p:animEffect>
                                    <p:anim calcmode="lin" valueType="num">
                                      <p:cBhvr>
                                        <p:cTn id="14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42" dur="1000" fill="hold"/>
                                        <p:tgtEl>
                                          <p:spTgt spid="3">
                                            <p:txEl>
                                              <p:pRg st="8" end="8"/>
                                            </p:txEl>
                                          </p:spTgt>
                                        </p:tgtEl>
                                        <p:attrNameLst>
                                          <p:attrName>ppt_y</p:attrName>
                                        </p:attrNameLst>
                                      </p:cBhvr>
                                      <p:tavLst>
                                        <p:tav tm="0">
                                          <p:val>
                                            <p:strVal val="#ppt_y+.1"/>
                                          </p:val>
                                        </p:tav>
                                        <p:tav tm="100000">
                                          <p:val>
                                            <p:strVal val="#ppt_y"/>
                                          </p:val>
                                        </p:tav>
                                      </p:tavLst>
                                    </p:anim>
                                  </p:childTnLst>
                                </p:cTn>
                              </p:par>
                              <p:par>
                                <p:cTn id="143" presetID="42" presetClass="entr" presetSubtype="0" fill="hold" nodeType="withEffect">
                                  <p:stCondLst>
                                    <p:cond delay="0"/>
                                  </p:stCondLst>
                                  <p:childTnLst>
                                    <p:set>
                                      <p:cBhvr>
                                        <p:cTn id="144" dur="1" fill="hold">
                                          <p:stCondLst>
                                            <p:cond delay="0"/>
                                          </p:stCondLst>
                                        </p:cTn>
                                        <p:tgtEl>
                                          <p:spTgt spid="3">
                                            <p:txEl>
                                              <p:pRg st="9" end="9"/>
                                            </p:txEl>
                                          </p:spTgt>
                                        </p:tgtEl>
                                        <p:attrNameLst>
                                          <p:attrName>style.visibility</p:attrName>
                                        </p:attrNameLst>
                                      </p:cBhvr>
                                      <p:to>
                                        <p:strVal val="visible"/>
                                      </p:to>
                                    </p:set>
                                    <p:animEffect transition="in" filter="fade">
                                      <p:cBhvr>
                                        <p:cTn id="145" dur="1000"/>
                                        <p:tgtEl>
                                          <p:spTgt spid="3">
                                            <p:txEl>
                                              <p:pRg st="9" end="9"/>
                                            </p:txEl>
                                          </p:spTgt>
                                        </p:tgtEl>
                                      </p:cBhvr>
                                    </p:animEffect>
                                    <p:anim calcmode="lin" valueType="num">
                                      <p:cBhvr>
                                        <p:cTn id="14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147" dur="1000" fill="hold"/>
                                        <p:tgtEl>
                                          <p:spTgt spid="3">
                                            <p:txEl>
                                              <p:pRg st="9" end="9"/>
                                            </p:txEl>
                                          </p:spTgt>
                                        </p:tgtEl>
                                        <p:attrNameLst>
                                          <p:attrName>ppt_y</p:attrName>
                                        </p:attrNameLst>
                                      </p:cBhvr>
                                      <p:tavLst>
                                        <p:tav tm="0">
                                          <p:val>
                                            <p:strVal val="#ppt_y+.1"/>
                                          </p:val>
                                        </p:tav>
                                        <p:tav tm="100000">
                                          <p:val>
                                            <p:strVal val="#ppt_y"/>
                                          </p:val>
                                        </p:tav>
                                      </p:tavLst>
                                    </p:anim>
                                  </p:childTnLst>
                                </p:cTn>
                              </p:par>
                              <p:par>
                                <p:cTn id="148" presetID="42" presetClass="entr" presetSubtype="0" fill="hold" nodeType="withEffect">
                                  <p:stCondLst>
                                    <p:cond delay="0"/>
                                  </p:stCondLst>
                                  <p:childTnLst>
                                    <p:set>
                                      <p:cBhvr>
                                        <p:cTn id="149" dur="1" fill="hold">
                                          <p:stCondLst>
                                            <p:cond delay="0"/>
                                          </p:stCondLst>
                                        </p:cTn>
                                        <p:tgtEl>
                                          <p:spTgt spid="3">
                                            <p:txEl>
                                              <p:pRg st="10" end="10"/>
                                            </p:txEl>
                                          </p:spTgt>
                                        </p:tgtEl>
                                        <p:attrNameLst>
                                          <p:attrName>style.visibility</p:attrName>
                                        </p:attrNameLst>
                                      </p:cBhvr>
                                      <p:to>
                                        <p:strVal val="visible"/>
                                      </p:to>
                                    </p:set>
                                    <p:animEffect transition="in" filter="fade">
                                      <p:cBhvr>
                                        <p:cTn id="150" dur="1000"/>
                                        <p:tgtEl>
                                          <p:spTgt spid="3">
                                            <p:txEl>
                                              <p:pRg st="10" end="10"/>
                                            </p:txEl>
                                          </p:spTgt>
                                        </p:tgtEl>
                                      </p:cBhvr>
                                    </p:animEffect>
                                    <p:anim calcmode="lin" valueType="num">
                                      <p:cBhvr>
                                        <p:cTn id="15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52"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153" presetID="42" presetClass="entr" presetSubtype="0" fill="hold" nodeType="withEffect">
                                  <p:stCondLst>
                                    <p:cond delay="0"/>
                                  </p:stCondLst>
                                  <p:childTnLst>
                                    <p:set>
                                      <p:cBhvr>
                                        <p:cTn id="154" dur="1" fill="hold">
                                          <p:stCondLst>
                                            <p:cond delay="0"/>
                                          </p:stCondLst>
                                        </p:cTn>
                                        <p:tgtEl>
                                          <p:spTgt spid="3">
                                            <p:txEl>
                                              <p:pRg st="11" end="11"/>
                                            </p:txEl>
                                          </p:spTgt>
                                        </p:tgtEl>
                                        <p:attrNameLst>
                                          <p:attrName>style.visibility</p:attrName>
                                        </p:attrNameLst>
                                      </p:cBhvr>
                                      <p:to>
                                        <p:strVal val="visible"/>
                                      </p:to>
                                    </p:set>
                                    <p:animEffect transition="in" filter="fade">
                                      <p:cBhvr>
                                        <p:cTn id="155" dur="1000"/>
                                        <p:tgtEl>
                                          <p:spTgt spid="3">
                                            <p:txEl>
                                              <p:pRg st="11" end="11"/>
                                            </p:txEl>
                                          </p:spTgt>
                                        </p:tgtEl>
                                      </p:cBhvr>
                                    </p:animEffect>
                                    <p:anim calcmode="lin" valueType="num">
                                      <p:cBhvr>
                                        <p:cTn id="15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157"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158" presetID="42" presetClass="entr" presetSubtype="0" fill="hold" nodeType="withEffect">
                                  <p:stCondLst>
                                    <p:cond delay="0"/>
                                  </p:stCondLst>
                                  <p:childTnLst>
                                    <p:set>
                                      <p:cBhvr>
                                        <p:cTn id="159" dur="1" fill="hold">
                                          <p:stCondLst>
                                            <p:cond delay="0"/>
                                          </p:stCondLst>
                                        </p:cTn>
                                        <p:tgtEl>
                                          <p:spTgt spid="3">
                                            <p:txEl>
                                              <p:pRg st="12" end="12"/>
                                            </p:txEl>
                                          </p:spTgt>
                                        </p:tgtEl>
                                        <p:attrNameLst>
                                          <p:attrName>style.visibility</p:attrName>
                                        </p:attrNameLst>
                                      </p:cBhvr>
                                      <p:to>
                                        <p:strVal val="visible"/>
                                      </p:to>
                                    </p:set>
                                    <p:animEffect transition="in" filter="fade">
                                      <p:cBhvr>
                                        <p:cTn id="160" dur="1000"/>
                                        <p:tgtEl>
                                          <p:spTgt spid="3">
                                            <p:txEl>
                                              <p:pRg st="12" end="12"/>
                                            </p:txEl>
                                          </p:spTgt>
                                        </p:tgtEl>
                                      </p:cBhvr>
                                    </p:animEffect>
                                    <p:anim calcmode="lin" valueType="num">
                                      <p:cBhvr>
                                        <p:cTn id="161"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62"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163" presetID="42" presetClass="entr" presetSubtype="0" fill="hold" nodeType="withEffect">
                                  <p:stCondLst>
                                    <p:cond delay="0"/>
                                  </p:stCondLst>
                                  <p:childTnLst>
                                    <p:set>
                                      <p:cBhvr>
                                        <p:cTn id="164" dur="1" fill="hold">
                                          <p:stCondLst>
                                            <p:cond delay="0"/>
                                          </p:stCondLst>
                                        </p:cTn>
                                        <p:tgtEl>
                                          <p:spTgt spid="3">
                                            <p:txEl>
                                              <p:pRg st="13" end="13"/>
                                            </p:txEl>
                                          </p:spTgt>
                                        </p:tgtEl>
                                        <p:attrNameLst>
                                          <p:attrName>style.visibility</p:attrName>
                                        </p:attrNameLst>
                                      </p:cBhvr>
                                      <p:to>
                                        <p:strVal val="visible"/>
                                      </p:to>
                                    </p:set>
                                    <p:animEffect transition="in" filter="fade">
                                      <p:cBhvr>
                                        <p:cTn id="165" dur="1000"/>
                                        <p:tgtEl>
                                          <p:spTgt spid="3">
                                            <p:txEl>
                                              <p:pRg st="13" end="13"/>
                                            </p:txEl>
                                          </p:spTgt>
                                        </p:tgtEl>
                                      </p:cBhvr>
                                    </p:animEffect>
                                    <p:anim calcmode="lin" valueType="num">
                                      <p:cBhvr>
                                        <p:cTn id="166"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67"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168" presetID="42" presetClass="entr" presetSubtype="0" fill="hold" nodeType="withEffect">
                                  <p:stCondLst>
                                    <p:cond delay="0"/>
                                  </p:stCondLst>
                                  <p:childTnLst>
                                    <p:set>
                                      <p:cBhvr>
                                        <p:cTn id="169" dur="1" fill="hold">
                                          <p:stCondLst>
                                            <p:cond delay="0"/>
                                          </p:stCondLst>
                                        </p:cTn>
                                        <p:tgtEl>
                                          <p:spTgt spid="3">
                                            <p:txEl>
                                              <p:pRg st="14" end="14"/>
                                            </p:txEl>
                                          </p:spTgt>
                                        </p:tgtEl>
                                        <p:attrNameLst>
                                          <p:attrName>style.visibility</p:attrName>
                                        </p:attrNameLst>
                                      </p:cBhvr>
                                      <p:to>
                                        <p:strVal val="visible"/>
                                      </p:to>
                                    </p:set>
                                    <p:animEffect transition="in" filter="fade">
                                      <p:cBhvr>
                                        <p:cTn id="170" dur="1000"/>
                                        <p:tgtEl>
                                          <p:spTgt spid="3">
                                            <p:txEl>
                                              <p:pRg st="14" end="14"/>
                                            </p:txEl>
                                          </p:spTgt>
                                        </p:tgtEl>
                                      </p:cBhvr>
                                    </p:animEffect>
                                    <p:anim calcmode="lin" valueType="num">
                                      <p:cBhvr>
                                        <p:cTn id="171"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172"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173" presetID="42" presetClass="entr" presetSubtype="0" fill="hold" nodeType="withEffect">
                                  <p:stCondLst>
                                    <p:cond delay="0"/>
                                  </p:stCondLst>
                                  <p:childTnLst>
                                    <p:set>
                                      <p:cBhvr>
                                        <p:cTn id="174" dur="1" fill="hold">
                                          <p:stCondLst>
                                            <p:cond delay="0"/>
                                          </p:stCondLst>
                                        </p:cTn>
                                        <p:tgtEl>
                                          <p:spTgt spid="3">
                                            <p:txEl>
                                              <p:pRg st="15" end="15"/>
                                            </p:txEl>
                                          </p:spTgt>
                                        </p:tgtEl>
                                        <p:attrNameLst>
                                          <p:attrName>style.visibility</p:attrName>
                                        </p:attrNameLst>
                                      </p:cBhvr>
                                      <p:to>
                                        <p:strVal val="visible"/>
                                      </p:to>
                                    </p:set>
                                    <p:animEffect transition="in" filter="fade">
                                      <p:cBhvr>
                                        <p:cTn id="175" dur="1000"/>
                                        <p:tgtEl>
                                          <p:spTgt spid="3">
                                            <p:txEl>
                                              <p:pRg st="15" end="15"/>
                                            </p:txEl>
                                          </p:spTgt>
                                        </p:tgtEl>
                                      </p:cBhvr>
                                    </p:animEffect>
                                    <p:anim calcmode="lin" valueType="num">
                                      <p:cBhvr>
                                        <p:cTn id="176"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177"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178" presetID="42" presetClass="entr" presetSubtype="0" fill="hold" nodeType="withEffect">
                                  <p:stCondLst>
                                    <p:cond delay="0"/>
                                  </p:stCondLst>
                                  <p:childTnLst>
                                    <p:set>
                                      <p:cBhvr>
                                        <p:cTn id="179" dur="1" fill="hold">
                                          <p:stCondLst>
                                            <p:cond delay="0"/>
                                          </p:stCondLst>
                                        </p:cTn>
                                        <p:tgtEl>
                                          <p:spTgt spid="3">
                                            <p:txEl>
                                              <p:pRg st="16" end="16"/>
                                            </p:txEl>
                                          </p:spTgt>
                                        </p:tgtEl>
                                        <p:attrNameLst>
                                          <p:attrName>style.visibility</p:attrName>
                                        </p:attrNameLst>
                                      </p:cBhvr>
                                      <p:to>
                                        <p:strVal val="visible"/>
                                      </p:to>
                                    </p:set>
                                    <p:animEffect transition="in" filter="fade">
                                      <p:cBhvr>
                                        <p:cTn id="180" dur="1000"/>
                                        <p:tgtEl>
                                          <p:spTgt spid="3">
                                            <p:txEl>
                                              <p:pRg st="16" end="16"/>
                                            </p:txEl>
                                          </p:spTgt>
                                        </p:tgtEl>
                                      </p:cBhvr>
                                    </p:animEffect>
                                    <p:anim calcmode="lin" valueType="num">
                                      <p:cBhvr>
                                        <p:cTn id="181"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82" dur="1000" fill="hold"/>
                                        <p:tgtEl>
                                          <p:spTgt spid="3">
                                            <p:txEl>
                                              <p:pRg st="16" end="16"/>
                                            </p:txEl>
                                          </p:spTgt>
                                        </p:tgtEl>
                                        <p:attrNameLst>
                                          <p:attrName>ppt_y</p:attrName>
                                        </p:attrNameLst>
                                      </p:cBhvr>
                                      <p:tavLst>
                                        <p:tav tm="0">
                                          <p:val>
                                            <p:strVal val="#ppt_y+.1"/>
                                          </p:val>
                                        </p:tav>
                                        <p:tav tm="100000">
                                          <p:val>
                                            <p:strVal val="#ppt_y"/>
                                          </p:val>
                                        </p:tav>
                                      </p:tavLst>
                                    </p:anim>
                                  </p:childTnLst>
                                </p:cTn>
                              </p:par>
                              <p:par>
                                <p:cTn id="183" presetID="42" presetClass="entr" presetSubtype="0" fill="hold" nodeType="withEffect">
                                  <p:stCondLst>
                                    <p:cond delay="0"/>
                                  </p:stCondLst>
                                  <p:childTnLst>
                                    <p:set>
                                      <p:cBhvr>
                                        <p:cTn id="184" dur="1" fill="hold">
                                          <p:stCondLst>
                                            <p:cond delay="0"/>
                                          </p:stCondLst>
                                        </p:cTn>
                                        <p:tgtEl>
                                          <p:spTgt spid="3">
                                            <p:txEl>
                                              <p:pRg st="17" end="17"/>
                                            </p:txEl>
                                          </p:spTgt>
                                        </p:tgtEl>
                                        <p:attrNameLst>
                                          <p:attrName>style.visibility</p:attrName>
                                        </p:attrNameLst>
                                      </p:cBhvr>
                                      <p:to>
                                        <p:strVal val="visible"/>
                                      </p:to>
                                    </p:set>
                                    <p:animEffect transition="in" filter="fade">
                                      <p:cBhvr>
                                        <p:cTn id="185" dur="1000"/>
                                        <p:tgtEl>
                                          <p:spTgt spid="3">
                                            <p:txEl>
                                              <p:pRg st="17" end="17"/>
                                            </p:txEl>
                                          </p:spTgt>
                                        </p:tgtEl>
                                      </p:cBhvr>
                                    </p:animEffect>
                                    <p:anim calcmode="lin" valueType="num">
                                      <p:cBhvr>
                                        <p:cTn id="186"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187" dur="1000" fill="hold"/>
                                        <p:tgtEl>
                                          <p:spTgt spid="3">
                                            <p:txEl>
                                              <p:pRg st="17" end="1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12903"/>
          <a:stretch/>
        </p:blipFill>
        <p:spPr bwMode="auto">
          <a:xfrm>
            <a:off x="211976" y="3733800"/>
            <a:ext cx="3779521"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3689" y="6172200"/>
            <a:ext cx="3602182" cy="503238"/>
          </a:xfrm>
        </p:spPr>
        <p:txBody>
          <a:bodyPr>
            <a:noAutofit/>
          </a:bodyPr>
          <a:lstStyle/>
          <a:p>
            <a:r>
              <a:rPr lang="en-US" sz="4000" b="1" dirty="0" smtClean="0">
                <a:effectLst>
                  <a:outerShdw blurRad="38100" dist="38100" dir="2700000" algn="tl">
                    <a:srgbClr val="000000">
                      <a:alpha val="43137"/>
                    </a:srgbClr>
                  </a:outerShdw>
                </a:effectLst>
              </a:rPr>
              <a:t>Thank you…</a:t>
            </a:r>
            <a:endParaRPr lang="en-US" sz="4000" b="1" dirty="0">
              <a:effectLst>
                <a:outerShdw blurRad="38100" dist="38100" dir="2700000" algn="tl">
                  <a:srgbClr val="000000">
                    <a:alpha val="43137"/>
                  </a:srgbClr>
                </a:outerShdw>
              </a:effectLst>
            </a:endParaRPr>
          </a:p>
        </p:txBody>
      </p:sp>
      <p:pic>
        <p:nvPicPr>
          <p:cNvPr id="922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1" y="3729054"/>
            <a:ext cx="3200399" cy="187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2056390">
            <a:off x="4670416" y="4695916"/>
            <a:ext cx="1361863" cy="769441"/>
          </a:xfrm>
          <a:prstGeom prst="rect">
            <a:avLst/>
          </a:prstGeom>
          <a:noFill/>
        </p:spPr>
        <p:txBody>
          <a:bodyPr wrap="square" rtlCol="0">
            <a:spAutoFit/>
          </a:bodyPr>
          <a:lstStyle/>
          <a:p>
            <a:r>
              <a:rPr lang="en-US" sz="4400" b="1" dirty="0" smtClean="0">
                <a:ln>
                  <a:solidFill>
                    <a:schemeClr val="bg1"/>
                  </a:solidFill>
                </a:ln>
                <a:solidFill>
                  <a:schemeClr val="accent1"/>
                </a:solidFill>
              </a:rPr>
              <a:t>42!</a:t>
            </a:r>
            <a:endParaRPr lang="en-US" sz="4400" b="1" dirty="0">
              <a:ln>
                <a:solidFill>
                  <a:schemeClr val="bg1"/>
                </a:solidFill>
              </a:ln>
              <a:solidFill>
                <a:schemeClr val="accent1"/>
              </a:solidFill>
            </a:endParaRPr>
          </a:p>
        </p:txBody>
      </p:sp>
      <p:pic>
        <p:nvPicPr>
          <p:cNvPr id="921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05" t="20271" r="-5405" b="-22979"/>
          <a:stretch/>
        </p:blipFill>
        <p:spPr bwMode="auto">
          <a:xfrm>
            <a:off x="211975" y="914400"/>
            <a:ext cx="8869680"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s://www.idigbio.org/wiki/images/a/a8/IDigBio_Logo_RGB.pn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366409" y="5786949"/>
            <a:ext cx="2697181" cy="8314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nsf.gov/images/logos/nsf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33" y="57972"/>
            <a:ext cx="624069" cy="627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flmnh.ufl.edu/packages/flmnh_theme/themes/flmnh/css/images/xflmnh_logo.png.pagespeed.ic.TBE38Gm2Hy.png"/>
          <p:cNvPicPr>
            <a:picLocks noChangeAspect="1" noChangeArrowheads="1"/>
          </p:cNvPicPr>
          <p:nvPr/>
        </p:nvPicPr>
        <p:blipFill>
          <a:blip r:embed="rId7" cstate="print"/>
          <a:srcRect/>
          <a:stretch>
            <a:fillRect/>
          </a:stretch>
        </p:blipFill>
        <p:spPr bwMode="auto">
          <a:xfrm>
            <a:off x="990600" y="241180"/>
            <a:ext cx="2397584" cy="318561"/>
          </a:xfrm>
          <a:prstGeom prst="rect">
            <a:avLst/>
          </a:prstGeom>
          <a:noFill/>
        </p:spPr>
      </p:pic>
      <p:pic>
        <p:nvPicPr>
          <p:cNvPr id="12" name="Picture 10" descr="University of Florida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1400" y="232883"/>
            <a:ext cx="1438275"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assets0.webkite.com/datas/578577.best/original/fsu_logo-full.jpg?13497933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57800" y="99661"/>
            <a:ext cx="587198" cy="5861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6950" y="152400"/>
            <a:ext cx="230505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8868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Zoobank</a:t>
            </a:r>
            <a:r>
              <a:rPr lang="en-US" dirty="0" smtClean="0"/>
              <a:t> Uses Identifiers</a:t>
            </a:r>
            <a:endParaRPr lang="en-US" dirty="0"/>
          </a:p>
        </p:txBody>
      </p:sp>
      <p:sp>
        <p:nvSpPr>
          <p:cNvPr id="3" name="Content Placeholder 2"/>
          <p:cNvSpPr>
            <a:spLocks noGrp="1"/>
          </p:cNvSpPr>
          <p:nvPr>
            <p:ph idx="1"/>
          </p:nvPr>
        </p:nvSpPr>
        <p:spPr/>
        <p:txBody>
          <a:bodyPr>
            <a:normAutofit/>
          </a:bodyPr>
          <a:lstStyle/>
          <a:p>
            <a:r>
              <a:rPr lang="en-US" dirty="0" smtClean="0"/>
              <a:t>Consider web page</a:t>
            </a:r>
          </a:p>
          <a:p>
            <a:pPr lvl="1"/>
            <a:r>
              <a:rPr lang="en-US" dirty="0" smtClean="0">
                <a:hlinkClick r:id="rId3"/>
              </a:rPr>
              <a:t>http://zoobank.org/References/68376390-7809-46FF-9EC4-1371B4AAD0FF</a:t>
            </a:r>
            <a:endParaRPr lang="en-US" dirty="0" smtClean="0"/>
          </a:p>
          <a:p>
            <a:r>
              <a:rPr lang="en-US" dirty="0" smtClean="0"/>
              <a:t>Look for identifiers</a:t>
            </a:r>
          </a:p>
          <a:p>
            <a:pPr lvl="1"/>
            <a:r>
              <a:rPr lang="en-US" dirty="0" smtClean="0"/>
              <a:t>urn:lsid:zoobank.org:pub:68376390-7809-46FF-9EC4-1371B4AAD0FF </a:t>
            </a:r>
          </a:p>
          <a:p>
            <a:pPr lvl="1"/>
            <a:r>
              <a:rPr lang="en-US" dirty="0" smtClean="0"/>
              <a:t>HOLOTYPE</a:t>
            </a:r>
            <a:r>
              <a:rPr lang="en-US" dirty="0"/>
              <a:t>: Deposited as No. 7113, Hancock Parasitology Collection, University of Southern </a:t>
            </a:r>
            <a:r>
              <a:rPr lang="en-US" dirty="0" smtClean="0"/>
              <a:t>California</a:t>
            </a:r>
          </a:p>
          <a:p>
            <a:r>
              <a:rPr lang="en-US" dirty="0" smtClean="0"/>
              <a:t>Search in google for these</a:t>
            </a:r>
            <a:endParaRPr lang="en-US" dirty="0"/>
          </a:p>
        </p:txBody>
      </p:sp>
    </p:spTree>
    <p:extLst>
      <p:ext uri="{BB962C8B-B14F-4D97-AF65-F5344CB8AC3E}">
        <p14:creationId xmlns:p14="http://schemas.microsoft.com/office/powerpoint/2010/main" val="244117460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Data Mapping &amp; Export</a:t>
            </a:r>
            <a:endParaRPr lang="en-US" dirty="0"/>
          </a:p>
        </p:txBody>
      </p:sp>
      <p:sp>
        <p:nvSpPr>
          <p:cNvPr id="3" name="Content Placeholder 2"/>
          <p:cNvSpPr>
            <a:spLocks noGrp="1"/>
          </p:cNvSpPr>
          <p:nvPr>
            <p:ph idx="1"/>
          </p:nvPr>
        </p:nvSpPr>
        <p:spPr>
          <a:xfrm>
            <a:off x="533400" y="2590800"/>
            <a:ext cx="8229600" cy="4267200"/>
          </a:xfrm>
        </p:spPr>
        <p:txBody>
          <a:bodyPr>
            <a:normAutofit/>
          </a:bodyPr>
          <a:lstStyle/>
          <a:p>
            <a:r>
              <a:rPr lang="en-US" sz="2000" i="1" dirty="0" smtClean="0"/>
              <a:t>All mapped up </a:t>
            </a:r>
            <a:r>
              <a:rPr lang="en-US" sz="2000" dirty="0" smtClean="0"/>
              <a:t>and ready to go – now what?</a:t>
            </a:r>
          </a:p>
          <a:p>
            <a:r>
              <a:rPr lang="en-US" sz="2000" dirty="0" smtClean="0"/>
              <a:t>Data Export Example.</a:t>
            </a:r>
          </a:p>
          <a:p>
            <a:r>
              <a:rPr lang="en-US" sz="2000" dirty="0" smtClean="0"/>
              <a:t>How do you get your data out of your                                   database?</a:t>
            </a:r>
          </a:p>
          <a:p>
            <a:pPr lvl="1"/>
            <a:r>
              <a:rPr lang="en-US" sz="2000" dirty="0" smtClean="0"/>
              <a:t>Schema </a:t>
            </a:r>
            <a:r>
              <a:rPr lang="en-US" sz="2000" dirty="0" err="1" smtClean="0"/>
              <a:t>Mapper</a:t>
            </a:r>
            <a:r>
              <a:rPr lang="en-US" sz="2000" dirty="0" smtClean="0"/>
              <a:t> tool</a:t>
            </a:r>
          </a:p>
          <a:p>
            <a:pPr lvl="1"/>
            <a:r>
              <a:rPr lang="en-US" sz="2000" dirty="0" smtClean="0"/>
              <a:t>Data Exporter tool &gt; creates a temporary table in your database</a:t>
            </a:r>
          </a:p>
          <a:p>
            <a:pPr lvl="1"/>
            <a:r>
              <a:rPr lang="en-US" sz="2000" dirty="0" smtClean="0"/>
              <a:t>Data Exporter &gt; tab-delimited text file for import into IPT</a:t>
            </a:r>
          </a:p>
          <a:p>
            <a:pPr lvl="1"/>
            <a:r>
              <a:rPr lang="en-US" sz="2000" dirty="0" smtClean="0"/>
              <a:t>Install IPT, Register at GBIF using the IPT</a:t>
            </a:r>
          </a:p>
          <a:p>
            <a:pPr lvl="1"/>
            <a:r>
              <a:rPr lang="en-US" sz="2000" dirty="0" smtClean="0"/>
              <a:t>Use the text file with the IPT for upload to GBIF, some mapping may be required</a:t>
            </a:r>
          </a:p>
          <a:p>
            <a:pPr lvl="1"/>
            <a:r>
              <a:rPr lang="en-US" sz="2000" dirty="0" smtClean="0"/>
              <a:t>Publish your data</a:t>
            </a:r>
          </a:p>
          <a:p>
            <a:r>
              <a:rPr lang="en-US" sz="2000" dirty="0" smtClean="0"/>
              <a:t>Extensions for more data types: e.g. Audubon Core for Media files</a:t>
            </a:r>
          </a:p>
        </p:txBody>
      </p:sp>
      <p:pic>
        <p:nvPicPr>
          <p:cNvPr id="4" name="Picture 4" descr="http://www.dataone.org/sites/default/files/images/tool-logos/specifyLogo.png"/>
          <p:cNvPicPr>
            <a:picLocks noChangeAspect="1" noChangeArrowheads="1"/>
          </p:cNvPicPr>
          <p:nvPr/>
        </p:nvPicPr>
        <p:blipFill>
          <a:blip r:embed="rId3" cstate="print"/>
          <a:srcRect/>
          <a:stretch>
            <a:fillRect/>
          </a:stretch>
        </p:blipFill>
        <p:spPr bwMode="auto">
          <a:xfrm>
            <a:off x="4800600" y="3124200"/>
            <a:ext cx="1905000" cy="781051"/>
          </a:xfrm>
          <a:prstGeom prst="rect">
            <a:avLst/>
          </a:prstGeom>
          <a:noFill/>
        </p:spPr>
      </p:pic>
      <p:graphicFrame>
        <p:nvGraphicFramePr>
          <p:cNvPr id="6" name="Table 5"/>
          <p:cNvGraphicFramePr>
            <a:graphicFrameLocks noGrp="1"/>
          </p:cNvGraphicFramePr>
          <p:nvPr/>
        </p:nvGraphicFramePr>
        <p:xfrm>
          <a:off x="1524000" y="863600"/>
          <a:ext cx="6248400" cy="1727200"/>
        </p:xfrm>
        <a:graphic>
          <a:graphicData uri="http://schemas.openxmlformats.org/drawingml/2006/table">
            <a:tbl>
              <a:tblPr firstRow="1" bandRow="1">
                <a:tableStyleId>{5C22544A-7EE6-4342-B048-85BDC9FD1C3A}</a:tableStyleId>
              </a:tblPr>
              <a:tblGrid>
                <a:gridCol w="1828800"/>
                <a:gridCol w="304800"/>
                <a:gridCol w="1979270"/>
                <a:gridCol w="316374"/>
                <a:gridCol w="1819156"/>
              </a:tblGrid>
              <a:tr h="431800">
                <a:tc>
                  <a:txBody>
                    <a:bodyPr/>
                    <a:lstStyle/>
                    <a:p>
                      <a:r>
                        <a:rPr lang="en-US" dirty="0" smtClean="0"/>
                        <a:t>Museum a </a:t>
                      </a:r>
                      <a:endParaRPr lang="en-US" dirty="0"/>
                    </a:p>
                  </a:txBody>
                  <a:tcPr/>
                </a:tc>
                <a:tc>
                  <a:txBody>
                    <a:bodyPr/>
                    <a:lstStyle/>
                    <a:p>
                      <a:endParaRPr lang="en-US" dirty="0"/>
                    </a:p>
                  </a:txBody>
                  <a:tcPr/>
                </a:tc>
                <a:tc>
                  <a:txBody>
                    <a:bodyPr/>
                    <a:lstStyle/>
                    <a:p>
                      <a:r>
                        <a:rPr lang="en-US" dirty="0" smtClean="0"/>
                        <a:t>Museum b</a:t>
                      </a:r>
                      <a:endParaRPr lang="en-US" dirty="0"/>
                    </a:p>
                  </a:txBody>
                  <a:tcPr/>
                </a:tc>
                <a:tc>
                  <a:txBody>
                    <a:bodyPr/>
                    <a:lstStyle/>
                    <a:p>
                      <a:endParaRPr lang="en-US" dirty="0"/>
                    </a:p>
                  </a:txBody>
                  <a:tcPr/>
                </a:tc>
                <a:tc>
                  <a:txBody>
                    <a:bodyPr/>
                    <a:lstStyle/>
                    <a:p>
                      <a:r>
                        <a:rPr lang="en-US" dirty="0" smtClean="0"/>
                        <a:t>Darwin Core</a:t>
                      </a:r>
                      <a:endParaRPr lang="en-US" dirty="0"/>
                    </a:p>
                  </a:txBody>
                  <a:tcPr/>
                </a:tc>
              </a:tr>
              <a:tr h="431800">
                <a:tc>
                  <a:txBody>
                    <a:bodyPr/>
                    <a:lstStyle/>
                    <a:p>
                      <a:r>
                        <a:rPr lang="en-US" dirty="0" smtClean="0"/>
                        <a:t>barcode</a:t>
                      </a:r>
                      <a:endParaRPr lang="en-US" dirty="0"/>
                    </a:p>
                  </a:txBody>
                  <a:tcPr/>
                </a:tc>
                <a:tc>
                  <a:txBody>
                    <a:bodyPr/>
                    <a:lstStyle/>
                    <a:p>
                      <a:r>
                        <a:rPr lang="en-US" dirty="0" smtClean="0"/>
                        <a:t>=</a:t>
                      </a:r>
                      <a:endParaRPr lang="en-US" dirty="0"/>
                    </a:p>
                  </a:txBody>
                  <a:tcPr/>
                </a:tc>
                <a:tc>
                  <a:txBody>
                    <a:bodyPr/>
                    <a:lstStyle/>
                    <a:p>
                      <a:r>
                        <a:rPr lang="en-US" dirty="0" err="1" smtClean="0"/>
                        <a:t>accessionNumber</a:t>
                      </a:r>
                      <a:endParaRPr lang="en-US" dirty="0"/>
                    </a:p>
                  </a:txBody>
                  <a:tcPr/>
                </a:tc>
                <a:tc>
                  <a:txBody>
                    <a:bodyPr/>
                    <a:lstStyle/>
                    <a:p>
                      <a:r>
                        <a:rPr lang="en-US" dirty="0" smtClean="0"/>
                        <a:t>=</a:t>
                      </a:r>
                      <a:endParaRPr lang="en-US" dirty="0"/>
                    </a:p>
                  </a:txBody>
                  <a:tcPr/>
                </a:tc>
                <a:tc>
                  <a:txBody>
                    <a:bodyPr/>
                    <a:lstStyle/>
                    <a:p>
                      <a:r>
                        <a:rPr lang="en-US" dirty="0" err="1" smtClean="0"/>
                        <a:t>catalogNumber</a:t>
                      </a:r>
                      <a:endParaRPr lang="en-US" dirty="0"/>
                    </a:p>
                  </a:txBody>
                  <a:tcPr/>
                </a:tc>
              </a:tr>
              <a:tr h="431800">
                <a:tc>
                  <a:txBody>
                    <a:bodyPr/>
                    <a:lstStyle/>
                    <a:p>
                      <a:r>
                        <a:rPr lang="en-US" dirty="0" err="1" smtClean="0"/>
                        <a:t>collectorNumber</a:t>
                      </a:r>
                      <a:endParaRPr lang="en-US" dirty="0"/>
                    </a:p>
                  </a:txBody>
                  <a:tcPr/>
                </a:tc>
                <a:tc>
                  <a:txBody>
                    <a:bodyPr/>
                    <a:lstStyle/>
                    <a:p>
                      <a:r>
                        <a:rPr lang="en-US" dirty="0" smtClean="0"/>
                        <a:t>=</a:t>
                      </a:r>
                      <a:endParaRPr lang="en-US" dirty="0"/>
                    </a:p>
                  </a:txBody>
                  <a:tcPr/>
                </a:tc>
                <a:tc>
                  <a:txBody>
                    <a:bodyPr/>
                    <a:lstStyle/>
                    <a:p>
                      <a:r>
                        <a:rPr lang="en-US" dirty="0" err="1" smtClean="0"/>
                        <a:t>collectionNumber</a:t>
                      </a:r>
                      <a:endParaRPr lang="en-US" dirty="0"/>
                    </a:p>
                  </a:txBody>
                  <a:tcPr/>
                </a:tc>
                <a:tc>
                  <a:txBody>
                    <a:bodyPr/>
                    <a:lstStyle/>
                    <a:p>
                      <a:r>
                        <a:rPr lang="en-US" dirty="0" smtClean="0"/>
                        <a:t>=</a:t>
                      </a:r>
                      <a:endParaRPr lang="en-US" dirty="0"/>
                    </a:p>
                  </a:txBody>
                  <a:tcPr/>
                </a:tc>
                <a:tc>
                  <a:txBody>
                    <a:bodyPr/>
                    <a:lstStyle/>
                    <a:p>
                      <a:r>
                        <a:rPr lang="en-US" dirty="0" err="1" smtClean="0"/>
                        <a:t>recordNumber</a:t>
                      </a:r>
                      <a:endParaRPr lang="en-US" dirty="0"/>
                    </a:p>
                  </a:txBody>
                  <a:tcPr/>
                </a:tc>
              </a:tr>
              <a:tr h="431800">
                <a:tc>
                  <a:txBody>
                    <a:bodyPr/>
                    <a:lstStyle/>
                    <a:p>
                      <a:r>
                        <a:rPr lang="en-US" dirty="0" smtClean="0"/>
                        <a:t>collector</a:t>
                      </a:r>
                      <a:endParaRPr lang="en-US" dirty="0"/>
                    </a:p>
                  </a:txBody>
                  <a:tcPr/>
                </a:tc>
                <a:tc>
                  <a:txBody>
                    <a:bodyPr/>
                    <a:lstStyle/>
                    <a:p>
                      <a:r>
                        <a:rPr lang="en-US" dirty="0" smtClean="0"/>
                        <a:t>=</a:t>
                      </a:r>
                      <a:endParaRPr lang="en-US" dirty="0"/>
                    </a:p>
                  </a:txBody>
                  <a:tcPr/>
                </a:tc>
                <a:tc>
                  <a:txBody>
                    <a:bodyPr/>
                    <a:lstStyle/>
                    <a:p>
                      <a:r>
                        <a:rPr lang="en-US" dirty="0" err="1" smtClean="0"/>
                        <a:t>collectedBy</a:t>
                      </a:r>
                      <a:endParaRPr lang="en-US" dirty="0"/>
                    </a:p>
                  </a:txBody>
                  <a:tcPr/>
                </a:tc>
                <a:tc>
                  <a:txBody>
                    <a:bodyPr/>
                    <a:lstStyle/>
                    <a:p>
                      <a:r>
                        <a:rPr lang="en-US" dirty="0" smtClean="0"/>
                        <a:t>=</a:t>
                      </a:r>
                      <a:endParaRPr lang="en-US" dirty="0"/>
                    </a:p>
                  </a:txBody>
                  <a:tcPr/>
                </a:tc>
                <a:tc>
                  <a:txBody>
                    <a:bodyPr/>
                    <a:lstStyle/>
                    <a:p>
                      <a:r>
                        <a:rPr lang="en-US" dirty="0" err="1" smtClean="0"/>
                        <a:t>recordedBy</a:t>
                      </a:r>
                      <a:endParaRPr lang="en-US" dirty="0"/>
                    </a:p>
                  </a:txBody>
                  <a:tcPr/>
                </a:tc>
              </a:tr>
            </a:tbl>
          </a:graphicData>
        </a:graphic>
      </p:graphicFrame>
    </p:spTree>
    <p:extLst>
      <p:ext uri="{BB962C8B-B14F-4D97-AF65-F5344CB8AC3E}">
        <p14:creationId xmlns:p14="http://schemas.microsoft.com/office/powerpoint/2010/main" val="1399522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Data Export</a:t>
            </a:r>
            <a:br>
              <a:rPr lang="en-US" smtClean="0"/>
            </a:br>
            <a:endParaRPr lang="en-US" dirty="0" smtClean="0"/>
          </a:p>
        </p:txBody>
      </p:sp>
      <p:sp>
        <p:nvSpPr>
          <p:cNvPr id="3" name="Content Placeholder 2"/>
          <p:cNvSpPr>
            <a:spLocks noGrp="1"/>
          </p:cNvSpPr>
          <p:nvPr>
            <p:ph idx="1"/>
          </p:nvPr>
        </p:nvSpPr>
        <p:spPr/>
        <p:txBody>
          <a:bodyPr>
            <a:normAutofit fontScale="77500" lnSpcReduction="20000"/>
          </a:bodyPr>
          <a:lstStyle/>
          <a:p>
            <a:r>
              <a:rPr lang="en-US" smtClean="0"/>
              <a:t>General users download occurrence data from search page as Darwin Core CSV files or raw Symbiota </a:t>
            </a:r>
          </a:p>
          <a:p>
            <a:r>
              <a:rPr lang="en-US" smtClean="0"/>
              <a:t>Data managers</a:t>
            </a:r>
          </a:p>
          <a:p>
            <a:pPr lvl="1"/>
            <a:r>
              <a:rPr lang="en-US" smtClean="0"/>
              <a:t>create backup file as a compressed set of Symbiota CSV files (occurrences, determination history, and image links)</a:t>
            </a:r>
          </a:p>
          <a:p>
            <a:r>
              <a:rPr lang="en-US" smtClean="0"/>
              <a:t>IPT instances are set up for the portals on the Symbiota servers (lichens, bryophytes, SCAN, and MycoPortal).</a:t>
            </a:r>
          </a:p>
          <a:p>
            <a:pPr lvl="1"/>
            <a:r>
              <a:rPr lang="en-US" smtClean="0"/>
              <a:t>each collection can choose to send data to GBIF themselves or</a:t>
            </a:r>
          </a:p>
          <a:p>
            <a:pPr lvl="1"/>
            <a:r>
              <a:rPr lang="en-US" smtClean="0"/>
              <a:t>via the portal.</a:t>
            </a:r>
          </a:p>
          <a:p>
            <a:r>
              <a:rPr lang="en-US" smtClean="0"/>
              <a:t>Future: Symbiota </a:t>
            </a:r>
          </a:p>
          <a:p>
            <a:pPr lvl="1"/>
            <a:r>
              <a:rPr lang="en-US" smtClean="0"/>
              <a:t>automated packaging of data as Darwin Core archive files. </a:t>
            </a:r>
          </a:p>
          <a:p>
            <a:pPr lvl="1"/>
            <a:r>
              <a:rPr lang="en-US" smtClean="0"/>
              <a:t>Control panel, collection managers refresh the DwC archive whenever they wish. </a:t>
            </a:r>
          </a:p>
          <a:p>
            <a:pPr lvl="1"/>
            <a:r>
              <a:rPr lang="en-US" smtClean="0"/>
              <a:t>the ability to turn on or off publishing.  </a:t>
            </a:r>
            <a:endParaRPr lang="en-US" dirty="0"/>
          </a:p>
        </p:txBody>
      </p:sp>
      <p:pic>
        <p:nvPicPr>
          <p:cNvPr id="48130" name="Picture 2" descr="Site Logo"/>
          <p:cNvPicPr>
            <a:picLocks noChangeAspect="1" noChangeArrowheads="1"/>
          </p:cNvPicPr>
          <p:nvPr/>
        </p:nvPicPr>
        <p:blipFill>
          <a:blip r:embed="rId3" cstate="print"/>
          <a:srcRect/>
          <a:stretch>
            <a:fillRect/>
          </a:stretch>
        </p:blipFill>
        <p:spPr bwMode="auto">
          <a:xfrm>
            <a:off x="609600" y="990600"/>
            <a:ext cx="7143750" cy="714375"/>
          </a:xfrm>
          <a:prstGeom prst="rect">
            <a:avLst/>
          </a:prstGeom>
          <a:noFill/>
        </p:spPr>
      </p:pic>
    </p:spTree>
    <p:extLst>
      <p:ext uri="{BB962C8B-B14F-4D97-AF65-F5344CB8AC3E}">
        <p14:creationId xmlns:p14="http://schemas.microsoft.com/office/powerpoint/2010/main" val="1673651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Data Export</a:t>
            </a:r>
            <a:endParaRPr lang="en-US" dirty="0" smtClean="0"/>
          </a:p>
        </p:txBody>
      </p:sp>
      <p:sp>
        <p:nvSpPr>
          <p:cNvPr id="3" name="Content Placeholder 2"/>
          <p:cNvSpPr>
            <a:spLocks noGrp="1"/>
          </p:cNvSpPr>
          <p:nvPr>
            <p:ph idx="1"/>
          </p:nvPr>
        </p:nvSpPr>
        <p:spPr/>
        <p:txBody>
          <a:bodyPr>
            <a:normAutofit fontScale="85000" lnSpcReduction="20000"/>
          </a:bodyPr>
          <a:lstStyle/>
          <a:p>
            <a:r>
              <a:rPr lang="en-US" smtClean="0"/>
              <a:t>Each NHM client </a:t>
            </a:r>
          </a:p>
          <a:p>
            <a:pPr lvl="1"/>
            <a:r>
              <a:rPr lang="en-US" smtClean="0"/>
              <a:t>initial mapping process with EMu staff </a:t>
            </a:r>
          </a:p>
          <a:p>
            <a:pPr lvl="1"/>
            <a:r>
              <a:rPr lang="en-US" smtClean="0"/>
              <a:t>mapping to DwC 1.2 (aka v2)</a:t>
            </a:r>
          </a:p>
          <a:p>
            <a:r>
              <a:rPr lang="en-US" smtClean="0"/>
              <a:t>use Automated Export to create desired file</a:t>
            </a:r>
          </a:p>
          <a:p>
            <a:pPr lvl="1"/>
            <a:r>
              <a:rPr lang="en-US" smtClean="0"/>
              <a:t>CSV</a:t>
            </a:r>
          </a:p>
          <a:p>
            <a:pPr lvl="1"/>
            <a:r>
              <a:rPr lang="en-US" smtClean="0"/>
              <a:t>text</a:t>
            </a:r>
          </a:p>
          <a:p>
            <a:pPr lvl="1"/>
            <a:r>
              <a:rPr lang="en-US" smtClean="0"/>
              <a:t>Crystal Report</a:t>
            </a:r>
          </a:p>
          <a:p>
            <a:r>
              <a:rPr lang="en-US" smtClean="0"/>
              <a:t>use DwC CSV file with IPT to create DwC-A file</a:t>
            </a:r>
          </a:p>
          <a:p>
            <a:r>
              <a:rPr lang="en-US" smtClean="0"/>
              <a:t>DwC-A file is shared with GBIF</a:t>
            </a:r>
          </a:p>
          <a:p>
            <a:r>
              <a:rPr lang="en-US" smtClean="0"/>
              <a:t>GBIF – harvests periodically and replaces an  old dataset with a newer one.</a:t>
            </a:r>
          </a:p>
          <a:p>
            <a:pPr lvl="1"/>
            <a:r>
              <a:rPr lang="en-US" smtClean="0"/>
              <a:t>data is replaced (a new cache) not stored and versioned.</a:t>
            </a:r>
          </a:p>
          <a:p>
            <a:endParaRPr lang="en-US" dirty="0" smtClean="0"/>
          </a:p>
        </p:txBody>
      </p:sp>
      <p:pic>
        <p:nvPicPr>
          <p:cNvPr id="4" name="Picture 6" descr="EMu-KE Software"/>
          <p:cNvPicPr>
            <a:picLocks noChangeAspect="1" noChangeArrowheads="1"/>
          </p:cNvPicPr>
          <p:nvPr/>
        </p:nvPicPr>
        <p:blipFill>
          <a:blip r:embed="rId3" cstate="print"/>
          <a:srcRect/>
          <a:stretch>
            <a:fillRect/>
          </a:stretch>
        </p:blipFill>
        <p:spPr bwMode="auto">
          <a:xfrm>
            <a:off x="6172200" y="152400"/>
            <a:ext cx="2514600" cy="1249860"/>
          </a:xfrm>
          <a:prstGeom prst="rect">
            <a:avLst/>
          </a:prstGeom>
          <a:noFill/>
        </p:spPr>
      </p:pic>
    </p:spTree>
    <p:extLst>
      <p:ext uri="{BB962C8B-B14F-4D97-AF65-F5344CB8AC3E}">
        <p14:creationId xmlns:p14="http://schemas.microsoft.com/office/powerpoint/2010/main" val="1545308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5" name="Rectangle 4"/>
          <p:cNvSpPr/>
          <p:nvPr/>
        </p:nvSpPr>
        <p:spPr>
          <a:xfrm>
            <a:off x="13855" y="0"/>
            <a:ext cx="9144000" cy="6858000"/>
          </a:xfrm>
          <a:prstGeom prst="rect">
            <a:avLst/>
          </a:prstGeom>
          <a:blipFill dpi="0" rotWithShape="1">
            <a:blip r:embed="rId2">
              <a:alphaModFix amt="34000"/>
              <a:extLst>
                <a:ext uri="{BEBA8EAE-BF5A-486C-A8C5-ECC9F3942E4B}">
                  <a14:imgProps xmlns:a14="http://schemas.microsoft.com/office/drawing/2010/main">
                    <a14:imgLayer r:embed="rId3">
                      <a14:imgEffect>
                        <a14:artisticTexturizer/>
                      </a14:imgEffect>
                    </a14:imgLayer>
                  </a14:imgProps>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Identifiers</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What good is identification?</a:t>
            </a:r>
          </a:p>
          <a:p>
            <a:r>
              <a:rPr lang="en-US" dirty="0" smtClean="0"/>
              <a:t>How are identifiers used by consumers</a:t>
            </a:r>
          </a:p>
          <a:p>
            <a:r>
              <a:rPr lang="en-US" dirty="0" smtClean="0"/>
              <a:t>Providing IDs</a:t>
            </a:r>
          </a:p>
          <a:p>
            <a:r>
              <a:rPr lang="en-US" dirty="0" smtClean="0"/>
              <a:t>Annotations and Feedback</a:t>
            </a:r>
          </a:p>
        </p:txBody>
      </p:sp>
    </p:spTree>
    <p:extLst>
      <p:ext uri="{BB962C8B-B14F-4D97-AF65-F5344CB8AC3E}">
        <p14:creationId xmlns:p14="http://schemas.microsoft.com/office/powerpoint/2010/main" val="583988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good is identification?</a:t>
            </a:r>
            <a:endParaRPr lang="en-US" dirty="0"/>
          </a:p>
        </p:txBody>
      </p:sp>
      <p:sp>
        <p:nvSpPr>
          <p:cNvPr id="3" name="Content Placeholder 2"/>
          <p:cNvSpPr>
            <a:spLocks noGrp="1"/>
          </p:cNvSpPr>
          <p:nvPr>
            <p:ph idx="1"/>
          </p:nvPr>
        </p:nvSpPr>
        <p:spPr/>
        <p:txBody>
          <a:bodyPr/>
          <a:lstStyle/>
          <a:p>
            <a:r>
              <a:rPr lang="en-US" dirty="0" smtClean="0">
                <a:solidFill>
                  <a:schemeClr val="tx2"/>
                </a:solidFill>
                <a:effectLst>
                  <a:outerShdw blurRad="38100" dist="38100" dir="2700000" algn="tl">
                    <a:srgbClr val="000000">
                      <a:alpha val="43137"/>
                    </a:srgbClr>
                  </a:outerShdw>
                </a:effectLst>
              </a:rPr>
              <a:t>Aggregation</a:t>
            </a:r>
          </a:p>
          <a:p>
            <a:pPr lvl="1"/>
            <a:r>
              <a:rPr lang="en-US" dirty="0" smtClean="0"/>
              <a:t>If you get info from 2 sources that are about the same object, you can combine the info</a:t>
            </a:r>
          </a:p>
          <a:p>
            <a:r>
              <a:rPr lang="en-US" dirty="0" smtClean="0">
                <a:solidFill>
                  <a:schemeClr val="tx2"/>
                </a:solidFill>
                <a:effectLst>
                  <a:outerShdw blurRad="38100" dist="38100" dir="2700000" algn="tl">
                    <a:srgbClr val="000000">
                      <a:alpha val="43137"/>
                    </a:srgbClr>
                  </a:outerShdw>
                </a:effectLst>
              </a:rPr>
              <a:t>Resolution </a:t>
            </a:r>
            <a:r>
              <a:rPr lang="en-US" dirty="0" smtClean="0"/>
              <a:t>(finding information about object)</a:t>
            </a:r>
          </a:p>
          <a:p>
            <a:pPr lvl="1"/>
            <a:r>
              <a:rPr lang="en-US" dirty="0" smtClean="0"/>
              <a:t>Types of resolution</a:t>
            </a:r>
          </a:p>
          <a:p>
            <a:pPr lvl="2"/>
            <a:r>
              <a:rPr lang="en-US" dirty="0" smtClean="0"/>
              <a:t>Determine where to get information</a:t>
            </a:r>
          </a:p>
          <a:p>
            <a:pPr lvl="2"/>
            <a:r>
              <a:rPr lang="en-US" dirty="0" smtClean="0"/>
              <a:t>Determine how to get information</a:t>
            </a:r>
          </a:p>
          <a:p>
            <a:endParaRPr lang="en-US" dirty="0"/>
          </a:p>
        </p:txBody>
      </p:sp>
    </p:spTree>
    <p:extLst>
      <p:ext uri="{BB962C8B-B14F-4D97-AF65-F5344CB8AC3E}">
        <p14:creationId xmlns:p14="http://schemas.microsoft.com/office/powerpoint/2010/main" val="42533770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DOI example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DOI is</a:t>
            </a:r>
          </a:p>
          <a:p>
            <a:pPr lvl="2"/>
            <a:r>
              <a:rPr lang="en-US" dirty="0" smtClean="0"/>
              <a:t>10.3897/zookeys.209.3135</a:t>
            </a:r>
          </a:p>
          <a:p>
            <a:r>
              <a:rPr lang="en-US" smtClean="0"/>
              <a:t>URI</a:t>
            </a:r>
            <a:r>
              <a:rPr lang="en-US" dirty="0" smtClean="0"/>
              <a:t> (for aggregating &amp; display) is</a:t>
            </a:r>
          </a:p>
          <a:p>
            <a:pPr lvl="2"/>
            <a:r>
              <a:rPr lang="en-US" dirty="0" smtClean="0"/>
              <a:t>doi:10.3897/zookeys.209.3135</a:t>
            </a:r>
          </a:p>
          <a:p>
            <a:r>
              <a:rPr lang="en-US" dirty="0" smtClean="0"/>
              <a:t>A URL for information retrieval (proxy resolution) is</a:t>
            </a:r>
          </a:p>
          <a:p>
            <a:pPr lvl="2"/>
            <a:r>
              <a:rPr lang="en-US" dirty="0" smtClean="0"/>
              <a:t>http://dx.doi.org/10.3897/zookeys.209.3135</a:t>
            </a:r>
          </a:p>
          <a:p>
            <a:r>
              <a:rPr lang="en-US" dirty="0" smtClean="0"/>
              <a:t>Information fetched from</a:t>
            </a:r>
          </a:p>
          <a:p>
            <a:pPr lvl="1"/>
            <a:r>
              <a:rPr lang="en-US" dirty="0" smtClean="0"/>
              <a:t>HTML:</a:t>
            </a:r>
          </a:p>
          <a:p>
            <a:pPr lvl="2"/>
            <a:r>
              <a:rPr lang="en-US" dirty="0" smtClean="0"/>
              <a:t>http://www.pensoft.net/journals/zookeys/article/3135/abstract/five-task-clusters-that-enable-efficient-and-effective-digitization-of-biological-collections</a:t>
            </a:r>
          </a:p>
          <a:p>
            <a:pPr lvl="1"/>
            <a:endParaRPr lang="en-US" dirty="0"/>
          </a:p>
        </p:txBody>
      </p:sp>
    </p:spTree>
    <p:extLst>
      <p:ext uri="{BB962C8B-B14F-4D97-AF65-F5344CB8AC3E}">
        <p14:creationId xmlns:p14="http://schemas.microsoft.com/office/powerpoint/2010/main" val="8312156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Zoobank</a:t>
            </a:r>
            <a:r>
              <a:rPr lang="en-US" dirty="0" smtClean="0"/>
              <a:t> Uses Identifiers</a:t>
            </a:r>
            <a:endParaRPr lang="en-US" dirty="0"/>
          </a:p>
        </p:txBody>
      </p:sp>
      <p:sp>
        <p:nvSpPr>
          <p:cNvPr id="3" name="Content Placeholder 2"/>
          <p:cNvSpPr>
            <a:spLocks noGrp="1"/>
          </p:cNvSpPr>
          <p:nvPr>
            <p:ph idx="1"/>
          </p:nvPr>
        </p:nvSpPr>
        <p:spPr/>
        <p:txBody>
          <a:bodyPr>
            <a:normAutofit/>
          </a:bodyPr>
          <a:lstStyle/>
          <a:p>
            <a:r>
              <a:rPr lang="en-US" dirty="0" smtClean="0"/>
              <a:t>Consider web page</a:t>
            </a:r>
          </a:p>
          <a:p>
            <a:pPr lvl="1"/>
            <a:r>
              <a:rPr lang="en-US" dirty="0" smtClean="0">
                <a:hlinkClick r:id="rId3"/>
              </a:rPr>
              <a:t>http</a:t>
            </a:r>
            <a:r>
              <a:rPr lang="en-US" dirty="0">
                <a:hlinkClick r:id="rId3"/>
              </a:rPr>
              <a:t>://</a:t>
            </a:r>
            <a:r>
              <a:rPr lang="en-US" dirty="0" smtClean="0">
                <a:hlinkClick r:id="rId3"/>
              </a:rPr>
              <a:t>zoobank.org/NomenclaturalActs/4DFD6D95-C287-4AFF-8473-E073D8960EC6</a:t>
            </a:r>
            <a:r>
              <a:rPr lang="en-US" dirty="0" smtClean="0"/>
              <a:t> </a:t>
            </a:r>
          </a:p>
          <a:p>
            <a:r>
              <a:rPr lang="en-US" dirty="0" smtClean="0"/>
              <a:t>Look for identifiers</a:t>
            </a:r>
          </a:p>
          <a:p>
            <a:pPr lvl="1"/>
            <a:r>
              <a:rPr lang="en-US" dirty="0" smtClean="0"/>
              <a:t>urn:lsid:zoobank.org:act:4DFD6D95-C287-4AFF-8473-E073D8960EC6</a:t>
            </a:r>
          </a:p>
          <a:p>
            <a:pPr lvl="1"/>
            <a:r>
              <a:rPr lang="en-US" dirty="0"/>
              <a:t>HOLOTYPE: Deposited as No. 7113, Hancock Parasitology Collection, University of Southern </a:t>
            </a:r>
            <a:r>
              <a:rPr lang="en-US" dirty="0" smtClean="0"/>
              <a:t>California</a:t>
            </a:r>
          </a:p>
          <a:p>
            <a:r>
              <a:rPr lang="en-US" dirty="0" smtClean="0"/>
              <a:t>Search in google for these</a:t>
            </a:r>
            <a:endParaRPr lang="en-US" dirty="0"/>
          </a:p>
        </p:txBody>
      </p:sp>
    </p:spTree>
    <p:extLst>
      <p:ext uri="{BB962C8B-B14F-4D97-AF65-F5344CB8AC3E}">
        <p14:creationId xmlns:p14="http://schemas.microsoft.com/office/powerpoint/2010/main" val="244117460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Specimen identifiers?</a:t>
            </a:r>
            <a:endParaRPr lang="en-US" dirty="0"/>
          </a:p>
        </p:txBody>
      </p:sp>
      <p:sp>
        <p:nvSpPr>
          <p:cNvPr id="13" name="Content Placeholder 4"/>
          <p:cNvSpPr>
            <a:spLocks noGrp="1"/>
          </p:cNvSpPr>
          <p:nvPr>
            <p:ph idx="1"/>
          </p:nvPr>
        </p:nvSpPr>
        <p:spPr>
          <a:xfrm>
            <a:off x="457200" y="1905000"/>
            <a:ext cx="7620000" cy="4800600"/>
          </a:xfrm>
        </p:spPr>
        <p:txBody>
          <a:bodyPr>
            <a:normAutofit fontScale="85000" lnSpcReduction="20000"/>
          </a:bodyPr>
          <a:lstStyle/>
          <a:p>
            <a:r>
              <a:rPr lang="en-US" dirty="0" smtClean="0"/>
              <a:t>Identifier on the specimen?</a:t>
            </a:r>
          </a:p>
          <a:p>
            <a:pPr lvl="1"/>
            <a:r>
              <a:rPr lang="en-US" dirty="0" smtClean="0"/>
              <a:t>readable text</a:t>
            </a:r>
          </a:p>
          <a:p>
            <a:pPr lvl="1"/>
            <a:r>
              <a:rPr lang="en-US" dirty="0" smtClean="0"/>
              <a:t>encoded data</a:t>
            </a:r>
          </a:p>
          <a:p>
            <a:pPr lvl="1"/>
            <a:r>
              <a:rPr lang="en-US" dirty="0" smtClean="0"/>
              <a:t>barcode is a contextual identifier</a:t>
            </a:r>
          </a:p>
          <a:p>
            <a:r>
              <a:rPr lang="en-US" dirty="0" smtClean="0"/>
              <a:t>database record contains?</a:t>
            </a:r>
          </a:p>
          <a:p>
            <a:pPr lvl="1"/>
            <a:r>
              <a:rPr lang="en-US" dirty="0" smtClean="0"/>
              <a:t>barcode = </a:t>
            </a:r>
            <a:r>
              <a:rPr lang="en-US" dirty="0" smtClean="0">
                <a:solidFill>
                  <a:schemeClr val="accent1"/>
                </a:solidFill>
              </a:rPr>
              <a:t>0000014097</a:t>
            </a:r>
          </a:p>
          <a:p>
            <a:pPr lvl="1"/>
            <a:r>
              <a:rPr lang="en-US" dirty="0" smtClean="0"/>
              <a:t>catalog number = </a:t>
            </a:r>
            <a:r>
              <a:rPr lang="en-US" dirty="0" smtClean="0">
                <a:solidFill>
                  <a:schemeClr val="accent1"/>
                </a:solidFill>
              </a:rPr>
              <a:t>?</a:t>
            </a:r>
          </a:p>
          <a:p>
            <a:pPr lvl="1"/>
            <a:r>
              <a:rPr lang="en-US" dirty="0" smtClean="0"/>
              <a:t>specimenId = </a:t>
            </a:r>
            <a:r>
              <a:rPr lang="en-US" b="1" dirty="0" smtClean="0">
                <a:solidFill>
                  <a:schemeClr val="accent1"/>
                </a:solidFill>
                <a:effectLst>
                  <a:outerShdw blurRad="38100" dist="38100" dir="2700000" algn="tl">
                    <a:srgbClr val="000000">
                      <a:alpha val="43137"/>
                    </a:srgbClr>
                  </a:outerShdw>
                </a:effectLst>
              </a:rPr>
              <a:t>urn:uuid:</a:t>
            </a:r>
            <a:r>
              <a:rPr lang="en-US" dirty="0" smtClean="0">
                <a:solidFill>
                  <a:schemeClr val="accent1"/>
                </a:solidFill>
              </a:rPr>
              <a:t>954c8760-e1a6-4b4b-ab82-6bf7311c25f3</a:t>
            </a:r>
          </a:p>
          <a:p>
            <a:pPr lvl="1"/>
            <a:r>
              <a:rPr lang="en-US" dirty="0" smtClean="0"/>
              <a:t>record ID</a:t>
            </a:r>
          </a:p>
          <a:p>
            <a:r>
              <a:rPr lang="en-US" b="1" smtClean="0">
                <a:solidFill>
                  <a:schemeClr val="accent1"/>
                </a:solidFill>
                <a:effectLst>
                  <a:outerShdw blurRad="38100" dist="38100" dir="2700000" algn="tl">
                    <a:srgbClr val="000000">
                      <a:alpha val="43137"/>
                    </a:srgbClr>
                  </a:outerShdw>
                </a:effectLst>
              </a:rPr>
              <a:t>persistent</a:t>
            </a:r>
          </a:p>
          <a:p>
            <a:r>
              <a:rPr lang="en-US" b="1" smtClean="0">
                <a:solidFill>
                  <a:schemeClr val="accent1"/>
                </a:solidFill>
                <a:effectLst>
                  <a:outerShdw blurRad="38100" dist="38100" dir="2700000" algn="tl">
                    <a:srgbClr val="000000">
                      <a:alpha val="43137"/>
                    </a:srgbClr>
                  </a:outerShdw>
                </a:effectLst>
              </a:rPr>
              <a:t>unique (globally)</a:t>
            </a:r>
          </a:p>
          <a:p>
            <a:r>
              <a:rPr lang="en-US" b="1" dirty="0" smtClean="0">
                <a:solidFill>
                  <a:schemeClr val="accent1"/>
                </a:solidFill>
                <a:effectLst>
                  <a:outerShdw blurRad="38100" dist="38100" dir="2700000" algn="tl">
                    <a:srgbClr val="000000">
                      <a:alpha val="43137"/>
                    </a:srgbClr>
                  </a:outerShdw>
                </a:effectLst>
              </a:rPr>
              <a:t>actionable (resolvable) maybe</a:t>
            </a:r>
            <a:endParaRPr lang="en-US" b="1" dirty="0">
              <a:solidFill>
                <a:schemeClr val="accent1"/>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996828"/>
            <a:ext cx="3359098"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18286"/>
            <a:ext cx="2773558" cy="4167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0108" y="1219200"/>
            <a:ext cx="337185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C:\Users\dpaul\Pictures\wetcollection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335" y="2635014"/>
            <a:ext cx="7985065" cy="413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02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0" presetClass="exit" presetSubtype="0" fill="hold" nodeType="withEffect">
                                  <p:stCondLst>
                                    <p:cond delay="0"/>
                                  </p:stCondLst>
                                  <p:childTnLst>
                                    <p:animEffect transition="out" filter="fade">
                                      <p:cBhvr>
                                        <p:cTn id="20" dur="500"/>
                                        <p:tgtEl>
                                          <p:spTgt spid="3074"/>
                                        </p:tgtEl>
                                      </p:cBhvr>
                                    </p:animEffect>
                                    <p:set>
                                      <p:cBhvr>
                                        <p:cTn id="21" dur="1" fill="hold">
                                          <p:stCondLst>
                                            <p:cond delay="499"/>
                                          </p:stCondLst>
                                        </p:cTn>
                                        <p:tgtEl>
                                          <p:spTgt spid="307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0" presetClass="exit" presetSubtype="0" fill="hold"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xEl>
                                              <p:pRg st="8" end="8"/>
                                            </p:txEl>
                                          </p:spTgt>
                                        </p:tgtEl>
                                        <p:attrNameLst>
                                          <p:attrName>style.visibility</p:attrName>
                                        </p:attrNameLst>
                                      </p:cBhvr>
                                      <p:to>
                                        <p:strVal val="visible"/>
                                      </p:to>
                                    </p:set>
                                  </p:childTnLst>
                                </p:cTn>
                              </p:par>
                              <p:par>
                                <p:cTn id="45" presetID="10" presetClass="exit" presetSubtype="0" fill="hold"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What’s in an id for the provider?</a:t>
            </a:r>
            <a:endParaRPr lang="en-US" dirty="0"/>
          </a:p>
        </p:txBody>
      </p:sp>
      <p:sp>
        <p:nvSpPr>
          <p:cNvPr id="13" name="Content Placeholder 4"/>
          <p:cNvSpPr>
            <a:spLocks noGrp="1"/>
          </p:cNvSpPr>
          <p:nvPr>
            <p:ph idx="1"/>
          </p:nvPr>
        </p:nvSpPr>
        <p:spPr>
          <a:xfrm>
            <a:off x="304800" y="1066800"/>
            <a:ext cx="8915400" cy="5257800"/>
          </a:xfrm>
        </p:spPr>
        <p:txBody>
          <a:bodyPr>
            <a:normAutofit/>
          </a:bodyPr>
          <a:lstStyle/>
          <a:p>
            <a:pPr marL="225425" indent="-225425" defTabSz="519113">
              <a:lnSpc>
                <a:spcPct val="150000"/>
              </a:lnSpc>
            </a:pPr>
            <a:r>
              <a:rPr lang="en-US" sz="2200" dirty="0" smtClean="0"/>
              <a:t>record id	112234</a:t>
            </a:r>
          </a:p>
          <a:p>
            <a:pPr marL="225425" indent="-225425" defTabSz="519113">
              <a:lnSpc>
                <a:spcPct val="150000"/>
              </a:lnSpc>
            </a:pPr>
            <a:r>
              <a:rPr lang="en-US" sz="2200" dirty="0" smtClean="0"/>
              <a:t>uuid 		</a:t>
            </a:r>
            <a:r>
              <a:rPr lang="en-US" sz="2200" dirty="0" smtClean="0">
                <a:solidFill>
                  <a:schemeClr val="tx2"/>
                </a:solidFill>
              </a:rPr>
              <a:t>urn:uuid</a:t>
            </a:r>
            <a:r>
              <a:rPr lang="en-US" sz="2200" dirty="0" smtClean="0">
                <a:solidFill>
                  <a:schemeClr val="accent1"/>
                </a:solidFill>
              </a:rPr>
              <a:t>:</a:t>
            </a:r>
            <a:r>
              <a:rPr lang="en-US" sz="2200" dirty="0" smtClean="0"/>
              <a:t>954c8760-e1a6-4b4b-ab82-6bf7311c25f3</a:t>
            </a:r>
          </a:p>
          <a:p>
            <a:pPr marL="225425" indent="-225425" defTabSz="519113">
              <a:lnSpc>
                <a:spcPct val="150000"/>
              </a:lnSpc>
            </a:pPr>
            <a:r>
              <a:rPr lang="en-US" sz="2200" dirty="0" smtClean="0"/>
              <a:t>lsid		</a:t>
            </a:r>
            <a:r>
              <a:rPr lang="en-US" sz="2000" dirty="0" smtClean="0">
                <a:solidFill>
                  <a:schemeClr val="tx2"/>
                </a:solidFill>
              </a:rPr>
              <a:t>urn:lsid:</a:t>
            </a:r>
            <a:r>
              <a:rPr lang="en-US" sz="2000" dirty="0" smtClean="0"/>
              <a:t>zoobank.org:act:8BDC0735-FEA4-4298-83FA-D04F67C3FBEC</a:t>
            </a:r>
          </a:p>
          <a:p>
            <a:pPr marL="225425" indent="-225425" defTabSz="519113">
              <a:lnSpc>
                <a:spcPct val="150000"/>
              </a:lnSpc>
            </a:pPr>
            <a:r>
              <a:rPr lang="en-US" sz="2200" dirty="0" smtClean="0"/>
              <a:t>http - uri	</a:t>
            </a:r>
            <a:r>
              <a:rPr lang="en-US" sz="2200" dirty="0" smtClean="0">
                <a:solidFill>
                  <a:schemeClr val="tx2"/>
                </a:solidFill>
              </a:rPr>
              <a:t>http://</a:t>
            </a:r>
            <a:r>
              <a:rPr lang="en-US" sz="2200" dirty="0" smtClean="0"/>
              <a:t>ids.flmnh.ufl.edu/herb/abcd12345678</a:t>
            </a:r>
          </a:p>
          <a:p>
            <a:pPr marL="225425" indent="-225425" defTabSz="519113">
              <a:lnSpc>
                <a:spcPct val="150000"/>
              </a:lnSpc>
            </a:pPr>
            <a:r>
              <a:rPr lang="en-US" sz="2200" dirty="0" smtClean="0"/>
              <a:t>ezid		</a:t>
            </a:r>
            <a:r>
              <a:rPr lang="en-US" sz="2200" dirty="0" smtClean="0">
                <a:solidFill>
                  <a:schemeClr val="tx2"/>
                </a:solidFill>
              </a:rPr>
              <a:t>ark:/87286/B2</a:t>
            </a:r>
            <a:r>
              <a:rPr lang="en-US" sz="2200" dirty="0" smtClean="0"/>
              <a:t>954c8760-e1a6-4b4b-ab82-6bf7311c25f3</a:t>
            </a:r>
          </a:p>
          <a:p>
            <a:pPr marL="225425" indent="-225425" defTabSz="519113">
              <a:lnSpc>
                <a:spcPct val="150000"/>
              </a:lnSpc>
            </a:pPr>
            <a:r>
              <a:rPr lang="en-US" sz="2200" dirty="0" smtClean="0"/>
              <a:t>doi	 	</a:t>
            </a:r>
            <a:r>
              <a:rPr lang="en-US" sz="2200" dirty="0" smtClean="0">
                <a:solidFill>
                  <a:schemeClr val="tx2"/>
                </a:solidFill>
              </a:rPr>
              <a:t>doi:10.1038/</a:t>
            </a:r>
            <a:r>
              <a:rPr lang="en-US" sz="2200" dirty="0" smtClean="0"/>
              <a:t>ng0609-637</a:t>
            </a:r>
          </a:p>
          <a:p>
            <a:pPr marL="225425" indent="-225425" defTabSz="519113">
              <a:lnSpc>
                <a:spcPct val="150000"/>
              </a:lnSpc>
            </a:pPr>
            <a:r>
              <a:rPr lang="en-US" sz="2200" dirty="0" smtClean="0"/>
              <a:t>catalog urn	</a:t>
            </a:r>
            <a:r>
              <a:rPr lang="en-US" sz="2200" dirty="0" smtClean="0">
                <a:solidFill>
                  <a:schemeClr val="tx2"/>
                </a:solidFill>
              </a:rPr>
              <a:t>urn:catalog:</a:t>
            </a:r>
            <a:r>
              <a:rPr lang="en-US" sz="2200" dirty="0" smtClean="0"/>
              <a:t>FSU:Herbarium:000023905</a:t>
            </a:r>
          </a:p>
          <a:p>
            <a:pPr marL="225425" indent="-225425" defTabSz="519113">
              <a:lnSpc>
                <a:spcPct val="150000"/>
              </a:lnSpc>
              <a:buNone/>
            </a:pPr>
            <a:r>
              <a:rPr lang="en-US" sz="2200" dirty="0" smtClean="0"/>
              <a:t>Proxy request</a:t>
            </a:r>
          </a:p>
          <a:p>
            <a:pPr marL="682625" lvl="3" indent="-225425">
              <a:lnSpc>
                <a:spcPct val="150000"/>
              </a:lnSpc>
              <a:buNone/>
            </a:pPr>
            <a:r>
              <a:rPr lang="en-US" sz="2200" dirty="0" smtClean="0">
                <a:solidFill>
                  <a:schemeClr val="tx2"/>
                </a:solidFill>
              </a:rPr>
              <a:t>http</a:t>
            </a:r>
            <a:r>
              <a:rPr lang="en-US" sz="2200" dirty="0">
                <a:solidFill>
                  <a:schemeClr val="tx2"/>
                </a:solidFill>
              </a:rPr>
              <a:t>://</a:t>
            </a:r>
            <a:r>
              <a:rPr lang="en-US" sz="2200" dirty="0" smtClean="0">
                <a:solidFill>
                  <a:schemeClr val="tx2"/>
                </a:solidFill>
              </a:rPr>
              <a:t>dx.doi.org/</a:t>
            </a:r>
            <a:r>
              <a:rPr lang="en-US" sz="2200" dirty="0" smtClean="0"/>
              <a:t>10.1038/ng0609-637</a:t>
            </a:r>
          </a:p>
        </p:txBody>
      </p:sp>
    </p:spTree>
    <p:extLst>
      <p:ext uri="{BB962C8B-B14F-4D97-AF65-F5344CB8AC3E}">
        <p14:creationId xmlns:p14="http://schemas.microsoft.com/office/powerpoint/2010/main" val="3665639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Feedback with IDs</a:t>
            </a:r>
            <a:endParaRPr lang="en-US" dirty="0"/>
          </a:p>
        </p:txBody>
      </p:sp>
      <p:sp>
        <p:nvSpPr>
          <p:cNvPr id="7" name="Content Placeholder 4"/>
          <p:cNvSpPr>
            <a:spLocks noGrp="1"/>
          </p:cNvSpPr>
          <p:nvPr>
            <p:ph idx="1"/>
          </p:nvPr>
        </p:nvSpPr>
        <p:spPr>
          <a:xfrm>
            <a:off x="457200" y="1295400"/>
            <a:ext cx="8229600" cy="4830763"/>
          </a:xfrm>
        </p:spPr>
        <p:txBody>
          <a:bodyPr>
            <a:normAutofit fontScale="77500" lnSpcReduction="20000"/>
          </a:bodyPr>
          <a:lstStyle/>
          <a:p>
            <a:r>
              <a:rPr lang="en-US" dirty="0" smtClean="0"/>
              <a:t>Annotations</a:t>
            </a:r>
          </a:p>
          <a:p>
            <a:pPr lvl="1"/>
            <a:r>
              <a:rPr lang="en-US" dirty="0" smtClean="0"/>
              <a:t>Target of annotation</a:t>
            </a:r>
          </a:p>
          <a:p>
            <a:pPr lvl="2"/>
            <a:r>
              <a:rPr lang="en-US" dirty="0" smtClean="0"/>
              <a:t>http://www.morphbank.net/818505</a:t>
            </a:r>
          </a:p>
          <a:p>
            <a:pPr lvl="2"/>
            <a:endParaRPr lang="en-US" dirty="0" smtClean="0"/>
          </a:p>
          <a:p>
            <a:pPr lvl="2"/>
            <a:endParaRPr lang="en-US" dirty="0" smtClean="0"/>
          </a:p>
          <a:p>
            <a:pPr lvl="2"/>
            <a:endParaRPr lang="en-US" dirty="0" smtClean="0"/>
          </a:p>
          <a:p>
            <a:pPr lvl="2"/>
            <a:endParaRPr lang="en-US" dirty="0" smtClean="0"/>
          </a:p>
          <a:p>
            <a:pPr lvl="1"/>
            <a:r>
              <a:rPr lang="en-US" dirty="0" smtClean="0"/>
              <a:t>filtered PUSH</a:t>
            </a:r>
          </a:p>
          <a:p>
            <a:pPr lvl="1"/>
            <a:r>
              <a:rPr lang="en-US" dirty="0" smtClean="0"/>
              <a:t>SGR</a:t>
            </a:r>
          </a:p>
          <a:p>
            <a:pPr lvl="1"/>
            <a:r>
              <a:rPr lang="en-US" dirty="0" smtClean="0"/>
              <a:t>BiSciCol</a:t>
            </a:r>
          </a:p>
          <a:p>
            <a:r>
              <a:rPr lang="en-US" dirty="0" smtClean="0">
                <a:solidFill>
                  <a:schemeClr val="tx2"/>
                </a:solidFill>
                <a:effectLst>
                  <a:outerShdw blurRad="38100" dist="38100" dir="2700000" algn="tl">
                    <a:srgbClr val="000000">
                      <a:alpha val="43137"/>
                    </a:srgbClr>
                  </a:outerShdw>
                </a:effectLst>
              </a:rPr>
              <a:t>linked data</a:t>
            </a:r>
            <a:r>
              <a:rPr lang="en-US" dirty="0" smtClean="0"/>
              <a:t>, aka </a:t>
            </a:r>
            <a:r>
              <a:rPr lang="en-US" dirty="0" smtClean="0">
                <a:solidFill>
                  <a:schemeClr val="tx2"/>
                </a:solidFill>
                <a:effectLst>
                  <a:outerShdw blurRad="38100" dist="38100" dir="2700000" algn="tl">
                    <a:srgbClr val="000000">
                      <a:alpha val="43137"/>
                    </a:srgbClr>
                  </a:outerShdw>
                </a:effectLst>
              </a:rPr>
              <a:t>the semantic web</a:t>
            </a:r>
          </a:p>
          <a:p>
            <a:r>
              <a:rPr lang="en-US" dirty="0" smtClean="0"/>
              <a:t>updating the database</a:t>
            </a:r>
          </a:p>
          <a:p>
            <a:pPr lvl="1"/>
            <a:r>
              <a:rPr lang="en-US" dirty="0" smtClean="0"/>
              <a:t>be</a:t>
            </a:r>
            <a:r>
              <a:rPr lang="en-US" dirty="0" smtClean="0">
                <a:solidFill>
                  <a:schemeClr val="tx2"/>
                </a:solidFill>
                <a:effectLst>
                  <a:outerShdw blurRad="38100" dist="38100" dir="2700000" algn="tl">
                    <a:srgbClr val="000000">
                      <a:alpha val="43137"/>
                    </a:srgbClr>
                  </a:outerShdw>
                </a:effectLst>
              </a:rPr>
              <a:t>(a)</a:t>
            </a:r>
            <a:r>
              <a:rPr lang="en-US" dirty="0" smtClean="0"/>
              <a:t>ware</a:t>
            </a:r>
          </a:p>
          <a:p>
            <a:pPr lvl="1"/>
            <a:r>
              <a:rPr lang="en-US" u="sng" dirty="0" smtClean="0"/>
              <a:t>store and share other IDs</a:t>
            </a:r>
          </a:p>
        </p:txBody>
      </p:sp>
      <p:pic>
        <p:nvPicPr>
          <p:cNvPr id="1027" name="Picture 3"/>
          <p:cNvPicPr>
            <a:picLocks noChangeAspect="1" noChangeArrowheads="1"/>
          </p:cNvPicPr>
          <p:nvPr/>
        </p:nvPicPr>
        <p:blipFill>
          <a:blip r:embed="rId3" cstate="print"/>
          <a:srcRect b="24202"/>
          <a:stretch>
            <a:fillRect/>
          </a:stretch>
        </p:blipFill>
        <p:spPr bwMode="auto">
          <a:xfrm>
            <a:off x="76199" y="2556608"/>
            <a:ext cx="8991601" cy="948592"/>
          </a:xfrm>
          <a:prstGeom prst="rect">
            <a:avLst/>
          </a:prstGeom>
          <a:noFill/>
          <a:ln w="9525">
            <a:noFill/>
            <a:miter lim="800000"/>
            <a:headEnd/>
            <a:tailEnd/>
          </a:ln>
        </p:spPr>
      </p:pic>
    </p:spTree>
    <p:extLst>
      <p:ext uri="{BB962C8B-B14F-4D97-AF65-F5344CB8AC3E}">
        <p14:creationId xmlns:p14="http://schemas.microsoft.com/office/powerpoint/2010/main" val="34136685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1804</TotalTime>
  <Words>2385</Words>
  <Application>Microsoft Office PowerPoint</Application>
  <PresentationFormat>On-screen Show (4:3)</PresentationFormat>
  <Paragraphs>494</Paragraphs>
  <Slides>39</Slides>
  <Notes>19</Notes>
  <HiddenSlides>9</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Adjacency</vt:lpstr>
      <vt:lpstr>It’s About Data</vt:lpstr>
      <vt:lpstr>Overview</vt:lpstr>
      <vt:lpstr>Identifiers</vt:lpstr>
      <vt:lpstr>What good is identification?</vt:lpstr>
      <vt:lpstr>DOI example</vt:lpstr>
      <vt:lpstr>Zoobank Uses Identifiers</vt:lpstr>
      <vt:lpstr>What about Specimen identifiers?</vt:lpstr>
      <vt:lpstr>What’s in an id for the provider?</vt:lpstr>
      <vt:lpstr>Feedback with IDs</vt:lpstr>
      <vt:lpstr>PowerPoint Presentation</vt:lpstr>
      <vt:lpstr>Overview</vt:lpstr>
      <vt:lpstr>Darwin Core Standard</vt:lpstr>
      <vt:lpstr>Darwin Core Standard</vt:lpstr>
      <vt:lpstr>PowerPoint Presentation</vt:lpstr>
      <vt:lpstr>DwC-A and the IPT</vt:lpstr>
      <vt:lpstr>DwC-A </vt:lpstr>
      <vt:lpstr>Overview</vt:lpstr>
      <vt:lpstr>Ways to Share Data</vt:lpstr>
      <vt:lpstr>Data Mapping &amp; Export</vt:lpstr>
      <vt:lpstr>Sharing data with iDigBio</vt:lpstr>
      <vt:lpstr>Data in iDigBio</vt:lpstr>
      <vt:lpstr>Overview</vt:lpstr>
      <vt:lpstr>Choosing a database /  collections management system </vt:lpstr>
      <vt:lpstr>Considerations for selecting a collections management system </vt:lpstr>
      <vt:lpstr>Considerations for selecting a collections management system </vt:lpstr>
      <vt:lpstr>Considerations for selecting a collections management system </vt:lpstr>
      <vt:lpstr>Considerations for selecting a collections management system </vt:lpstr>
      <vt:lpstr>Considerations for selecting a collections management system </vt:lpstr>
      <vt:lpstr>Considerations for selecting a collections management system </vt:lpstr>
      <vt:lpstr>Considerations for selecting a collections management system </vt:lpstr>
      <vt:lpstr>Overview</vt:lpstr>
      <vt:lpstr>Digitisation Maturity?</vt:lpstr>
      <vt:lpstr>Choose your level</vt:lpstr>
      <vt:lpstr>Thank you…</vt:lpstr>
      <vt:lpstr>Zoobank Uses Identifiers</vt:lpstr>
      <vt:lpstr>Data Mapping &amp; Export</vt:lpstr>
      <vt:lpstr>Data Export </vt:lpstr>
      <vt:lpstr>Data Export</vt:lpstr>
      <vt:lpstr>Identifiers</vt:lpstr>
    </vt:vector>
  </TitlesOfParts>
  <Company>Department of Scientific Computing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Data</dc:title>
  <dc:creator>dpaul</dc:creator>
  <cp:lastModifiedBy>dpaul</cp:lastModifiedBy>
  <cp:revision>55</cp:revision>
  <dcterms:created xsi:type="dcterms:W3CDTF">2013-02-24T21:31:58Z</dcterms:created>
  <dcterms:modified xsi:type="dcterms:W3CDTF">2013-03-18T21:08:26Z</dcterms:modified>
</cp:coreProperties>
</file>