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4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5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0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1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9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15" r:id="rId6"/>
    <p:sldMasterId id="2147483727" r:id="rId7"/>
    <p:sldMasterId id="2147483739" r:id="rId8"/>
    <p:sldMasterId id="2147483751" r:id="rId9"/>
    <p:sldMasterId id="2147483763" r:id="rId10"/>
    <p:sldMasterId id="2147483775" r:id="rId11"/>
    <p:sldMasterId id="2147483787" r:id="rId12"/>
    <p:sldMasterId id="2147483799" r:id="rId13"/>
    <p:sldMasterId id="2147483811" r:id="rId14"/>
    <p:sldMasterId id="2147483823" r:id="rId15"/>
    <p:sldMasterId id="2147483835" r:id="rId16"/>
    <p:sldMasterId id="2147483856" r:id="rId17"/>
    <p:sldMasterId id="2147483868" r:id="rId18"/>
    <p:sldMasterId id="2147483880" r:id="rId19"/>
    <p:sldMasterId id="2147483892" r:id="rId20"/>
    <p:sldMasterId id="2147483904" r:id="rId21"/>
    <p:sldMasterId id="2147483928" r:id="rId22"/>
  </p:sldMasterIdLst>
  <p:notesMasterIdLst>
    <p:notesMasterId r:id="rId52"/>
  </p:notesMasterIdLst>
  <p:sldIdLst>
    <p:sldId id="256" r:id="rId23"/>
    <p:sldId id="257" r:id="rId24"/>
    <p:sldId id="258" r:id="rId25"/>
    <p:sldId id="259" r:id="rId26"/>
    <p:sldId id="288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284" r:id="rId48"/>
    <p:sldId id="280" r:id="rId49"/>
    <p:sldId id="287" r:id="rId50"/>
    <p:sldId id="28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64C7"/>
    <a:srgbClr val="5F74CD"/>
    <a:srgbClr val="6075CE"/>
    <a:srgbClr val="46A941"/>
    <a:srgbClr val="868BEE"/>
    <a:srgbClr val="4448E4"/>
    <a:srgbClr val="1B1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06" autoAdjust="0"/>
  </p:normalViewPr>
  <p:slideViewPr>
    <p:cSldViewPr snapToGrid="0">
      <p:cViewPr varScale="1">
        <p:scale>
          <a:sx n="67" d="100"/>
          <a:sy n="67" d="100"/>
        </p:scale>
        <p:origin x="55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41" Type="http://schemas.openxmlformats.org/officeDocument/2006/relationships/slide" Target="slides/slide1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6CA6E-0ED5-4390-BE03-60398D3FF942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BF247-06E4-4968-8A9D-F037107ED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22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F247-06E4-4968-8A9D-F037107EDD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41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Katrina Menard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F247-06E4-4968-8A9D-F037107EDD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47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34</a:t>
            </a:r>
            <a:r>
              <a:rPr lang="en-US" baseline="0" dirty="0" smtClean="0"/>
              <a:t> museums and institutions are working together and pooling their resources to input their various data into the database.</a:t>
            </a:r>
          </a:p>
          <a:p>
            <a:r>
              <a:rPr lang="en-US" baseline="0" dirty="0" err="1" smtClean="0"/>
              <a:t>Hemiptera</a:t>
            </a:r>
            <a:r>
              <a:rPr lang="en-US" baseline="0" dirty="0" smtClean="0"/>
              <a:t> include Aphids, Scales, Hoppers, Cicadas, and true bugs.</a:t>
            </a:r>
          </a:p>
          <a:p>
            <a:r>
              <a:rPr lang="en-US" baseline="0" dirty="0" smtClean="0"/>
              <a:t>Creating a collaborative database to be made available to researchers and other parties.</a:t>
            </a:r>
          </a:p>
          <a:p>
            <a:r>
              <a:rPr lang="en-US" baseline="0" dirty="0" smtClean="0"/>
              <a:t>Information in the database includes pictures of each species, collection event/person, collection locality.</a:t>
            </a:r>
          </a:p>
          <a:p>
            <a:r>
              <a:rPr lang="en-US" baseline="0" dirty="0" smtClean="0"/>
              <a:t>Total plant bug specimen number is by July 11, 2013.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46194-9B8F-5147-A068-F8745201FFC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89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A589C12-6692-4DD8-8DF1-95EC96D3AAF5}" type="slidenum">
              <a:rPr lang="en-US" sz="1200">
                <a:solidFill>
                  <a:prstClr val="black"/>
                </a:solidFill>
              </a:rPr>
              <a:pPr/>
              <a:t>20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5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372D5-D455-44AC-B829-155F5B6B69F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36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Centered</a:t>
            </a:r>
          </a:p>
          <a:p>
            <a:r>
              <a:rPr lang="en-US" dirty="0" smtClean="0"/>
              <a:t>Text reduced in font / changed wording</a:t>
            </a:r>
          </a:p>
          <a:p>
            <a:r>
              <a:rPr lang="en-US" dirty="0" smtClean="0"/>
              <a:t>Removed</a:t>
            </a:r>
            <a:r>
              <a:rPr lang="en-US" baseline="0" dirty="0" smtClean="0"/>
              <a:t> logos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F247-06E4-4968-8A9D-F037107EDD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57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5D6B4-4BED-48A6-9381-7846EB4BFF3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29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3748B-A2BE-4273-803E-354F83A354B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76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52B13-6D11-4809-8962-3A9CF738C8D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90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Michelle</a:t>
            </a:r>
            <a:r>
              <a:rPr lang="en-US" baseline="0" dirty="0" smtClean="0"/>
              <a:t> Casey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F247-06E4-4968-8A9D-F037107EDD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88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Bryan Cody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071C2-1F86-48D7-9B71-610132BD73E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42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2B70D6-17D1-4790-8843-4D9A96B556CB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b="1" dirty="0" smtClean="0"/>
              <a:t>Title:</a:t>
            </a:r>
            <a:r>
              <a:rPr lang="en-US" dirty="0" smtClean="0"/>
              <a:t> “Georeferencing the Field – One point at time, one collection manager at a time or NOT.”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b="1" dirty="0"/>
              <a:t>What kind of objects you are georeferencing:</a:t>
            </a:r>
            <a:r>
              <a:rPr lang="en-US" dirty="0"/>
              <a:t> Cultural and biological specimens/artifacts (including, botanical, zoological, </a:t>
            </a:r>
            <a:r>
              <a:rPr lang="en-US" dirty="0" err="1"/>
              <a:t>palaeontological</a:t>
            </a:r>
            <a:r>
              <a:rPr lang="en-US" dirty="0"/>
              <a:t>, mineralogical and anthropological).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b="1" dirty="0"/>
              <a:t>How many objects are there to be georeferenced:</a:t>
            </a:r>
            <a:r>
              <a:rPr lang="en-US" dirty="0"/>
              <a:t> Approx. 2.5 million electronic records. Approx. 380,000 sites.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b="1" dirty="0"/>
              <a:t>Whom you will train to do the georeferencing:</a:t>
            </a:r>
            <a:r>
              <a:rPr lang="en-US" dirty="0"/>
              <a:t> Collections Managers; GIS students; Natural History interns; Public via crowd-sourcing.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b="1" dirty="0"/>
              <a:t>What method(s) you're planning to use for georeferencing: </a:t>
            </a:r>
            <a:r>
              <a:rPr lang="en-US" dirty="0"/>
              <a:t>Pre-processing of site data by project/collection staff followed by as many automated batch processes as possible.</a:t>
            </a:r>
          </a:p>
          <a:p>
            <a:pPr>
              <a:buFontTx/>
              <a:buChar char="•"/>
            </a:pPr>
            <a:endParaRPr lang="en-US" dirty="0" smtClean="0"/>
          </a:p>
          <a:p>
            <a:r>
              <a:rPr lang="en-US" dirty="0" smtClean="0"/>
              <a:t>Sharon Grant, The Field Museum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870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60BBD-C6C2-AF42-9DC0-1878D9E60F8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41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60BBD-C6C2-AF42-9DC0-1878D9E60F8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03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alphaModFix amt="41000"/>
            <a:duotone>
              <a:schemeClr val="bg1">
                <a:shade val="20000"/>
                <a:satMod val="350000"/>
                <a:lumMod val="125000"/>
              </a:schemeClr>
              <a:schemeClr val="bg1">
                <a:tint val="90000"/>
                <a:satMod val="250000"/>
              </a:schemeClr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36320" y="14514"/>
            <a:ext cx="10058400" cy="2133600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noFill/>
          </a:ln>
          <a:effectLst>
            <a:glow rad="25400">
              <a:schemeClr val="accent1">
                <a:alpha val="52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680858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33B1-C787-48CD-8330-3EDDAD28598B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E62C1-9790-406A-98E9-52B952146CF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36320" y="5751294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ttp://www.nsf.gov/images/logos/nsf1.gif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732" y="5939091"/>
            <a:ext cx="755124" cy="7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idigbio.org/wiki/images/a/a8/IDigBio_Logo_RGB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7676" y="5952894"/>
            <a:ext cx="2367086" cy="73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static.tumblr.com/9a31cli/XIilop2fl/vertnet_logo_vector_copy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5371" y="5977310"/>
            <a:ext cx="2118670" cy="86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EOLocate Logo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2144" y="5919245"/>
            <a:ext cx="2362863" cy="70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33B1-C787-48CD-8330-3EDDAD28598B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E62C1-9790-406A-98E9-52B95214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1B6EC-C85A-493A-AF58-72D5E55CFC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981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F92B-477A-49CD-86AD-74896417F9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629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F00488-9260-457D-8896-D69FCE2FA0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669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7A273-5E9B-431D-8BF7-30CD268635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685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C3FEC-4478-431B-B66A-DB8C14586A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780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3B42A-9698-4222-927A-A3B2805728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772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54660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1117600" y="1762090"/>
            <a:ext cx="3362368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2E222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1097" y="3721473"/>
            <a:ext cx="682752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7B2FCE7-5751-4EA8-8DFA-77BDBFD90FD9}" type="datetimeFigureOut">
              <a:rPr lang="en-US" smtClean="0">
                <a:solidFill>
                  <a:srgbClr val="CBD8DD"/>
                </a:solidFill>
              </a:rPr>
              <a:pPr/>
              <a:t>9/6/2013</a:t>
            </a:fld>
            <a:endParaRPr lang="en-US">
              <a:solidFill>
                <a:srgbClr val="CBD8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55300" y="6429375"/>
            <a:ext cx="1168400" cy="292100"/>
          </a:xfrm>
        </p:spPr>
        <p:txBody>
          <a:bodyPr/>
          <a:lstStyle/>
          <a:p>
            <a:fld id="{C963FE14-32BD-45AD-92CF-47E9EA391A62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1117600" y="1762090"/>
            <a:ext cx="3362368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2E2224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986528" y="1417320"/>
            <a:ext cx="682752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1117600" y="1762090"/>
            <a:ext cx="3362368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2E2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8716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7319512" y="0"/>
            <a:ext cx="4525024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2E222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FCE7-5751-4EA8-8DFA-77BDBFD90FD9}" type="datetimeFigureOut">
              <a:rPr lang="en-US" smtClean="0">
                <a:solidFill>
                  <a:srgbClr val="48231E"/>
                </a:solidFill>
              </a:rPr>
              <a:pPr/>
              <a:t>9/6/2013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E14-32BD-45AD-92CF-47E9EA391A62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65760" y="1298448"/>
            <a:ext cx="1146048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257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54660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7B2FCE7-5751-4EA8-8DFA-77BDBFD90FD9}" type="datetimeFigureOut">
              <a:rPr lang="en-US" smtClean="0">
                <a:solidFill>
                  <a:srgbClr val="CBD8DD"/>
                </a:solidFill>
              </a:rPr>
              <a:pPr/>
              <a:t>9/6/2013</a:t>
            </a:fld>
            <a:endParaRPr lang="en-US">
              <a:solidFill>
                <a:srgbClr val="CBD8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E14-32BD-45AD-92CF-47E9EA391A62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991099" y="1400175"/>
            <a:ext cx="682752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45720" y="136642"/>
            <a:ext cx="4434865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solidFill>
                <a:srgbClr val="2E2224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978401" y="2895600"/>
            <a:ext cx="6839391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7075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FCE7-5751-4EA8-8DFA-77BDBFD90FD9}" type="datetimeFigureOut">
              <a:rPr lang="en-US" smtClean="0">
                <a:solidFill>
                  <a:srgbClr val="48231E"/>
                </a:solidFill>
              </a:rPr>
              <a:pPr/>
              <a:t>9/6/2013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E14-32BD-45AD-92CF-47E9EA391A62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68300" y="1298448"/>
            <a:ext cx="566928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6154420" y="1298448"/>
            <a:ext cx="566928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15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2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33B1-C787-48CD-8330-3EDDAD28598B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E62C1-9790-406A-98E9-52B95214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FCE7-5751-4EA8-8DFA-77BDBFD90FD9}" type="datetimeFigureOut">
              <a:rPr lang="en-US" smtClean="0">
                <a:solidFill>
                  <a:srgbClr val="48231E"/>
                </a:solidFill>
              </a:rPr>
              <a:pPr/>
              <a:t>9/6/2013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E14-32BD-45AD-92CF-47E9EA391A62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368300" y="1810512"/>
            <a:ext cx="566928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6154420" y="1810512"/>
            <a:ext cx="566928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300" y="1298449"/>
            <a:ext cx="566420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154420" y="1298449"/>
            <a:ext cx="566420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02898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B2FCE7-5751-4EA8-8DFA-77BDBFD90FD9}" type="datetimeFigureOut">
              <a:rPr lang="en-US" smtClean="0">
                <a:solidFill>
                  <a:srgbClr val="48231E"/>
                </a:solidFill>
              </a:rPr>
              <a:pPr/>
              <a:t>9/6/2013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E14-32BD-45AD-92CF-47E9EA391A62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438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FCE7-5751-4EA8-8DFA-77BDBFD90FD9}" type="datetimeFigureOut">
              <a:rPr lang="en-US" smtClean="0">
                <a:solidFill>
                  <a:srgbClr val="48231E"/>
                </a:solidFill>
              </a:rPr>
              <a:pPr/>
              <a:t>9/6/2013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E14-32BD-45AD-92CF-47E9EA391A62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561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454660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7B2FCE7-5751-4EA8-8DFA-77BDBFD90FD9}" type="datetimeFigureOut">
              <a:rPr lang="en-US" smtClean="0">
                <a:solidFill>
                  <a:srgbClr val="CBD8DD"/>
                </a:solidFill>
              </a:rPr>
              <a:pPr/>
              <a:t>9/6/2013</a:t>
            </a:fld>
            <a:endParaRPr lang="en-US">
              <a:solidFill>
                <a:srgbClr val="CBD8D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E14-32BD-45AD-92CF-47E9EA391A62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377952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5034580" y="533400"/>
            <a:ext cx="6751021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299" y="1539240"/>
            <a:ext cx="377952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6002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454660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6600" y="0"/>
            <a:ext cx="764540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7B2FCE7-5751-4EA8-8DFA-77BDBFD90FD9}" type="datetimeFigureOut">
              <a:rPr lang="en-US" smtClean="0">
                <a:solidFill>
                  <a:srgbClr val="CBD8DD"/>
                </a:solidFill>
              </a:rPr>
              <a:pPr/>
              <a:t>9/6/2013</a:t>
            </a:fld>
            <a:endParaRPr lang="en-US">
              <a:solidFill>
                <a:srgbClr val="CBD8D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E14-32BD-45AD-92CF-47E9EA391A62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368299" y="228600"/>
            <a:ext cx="377952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65760" y="1536192"/>
            <a:ext cx="377952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91620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FCE7-5751-4EA8-8DFA-77BDBFD90FD9}" type="datetimeFigureOut">
              <a:rPr lang="en-US" smtClean="0">
                <a:solidFill>
                  <a:srgbClr val="48231E"/>
                </a:solidFill>
              </a:rPr>
              <a:pPr/>
              <a:t>9/6/2013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E14-32BD-45AD-92CF-47E9EA391A62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438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FCE7-5751-4EA8-8DFA-77BDBFD90FD9}" type="datetimeFigureOut">
              <a:rPr lang="en-US" smtClean="0">
                <a:solidFill>
                  <a:srgbClr val="48231E"/>
                </a:solidFill>
              </a:rPr>
              <a:pPr/>
              <a:t>9/6/2013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FE14-32BD-45AD-92CF-47E9EA391A62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932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E1ED-E295-D846-AA72-CA99A1ED60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46A8-8DF1-8E43-B436-BD536C7397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419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E1ED-E295-D846-AA72-CA99A1ED60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46A8-8DF1-8E43-B436-BD536C7397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847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E1ED-E295-D846-AA72-CA99A1ED60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46A8-8DF1-8E43-B436-BD536C7397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1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9456" y="146304"/>
            <a:ext cx="11753088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18979" y="381001"/>
            <a:ext cx="109728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844800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>
            <a:extLst/>
          </a:lstStyle>
          <a:p>
            <a:fld id="{EF252255-7BB7-4642-ABCB-09D38B6BE97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9/6/2013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A7C38C9-2276-4FAF-B15D-B3091FED363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238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E1ED-E295-D846-AA72-CA99A1ED60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46A8-8DF1-8E43-B436-BD536C7397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7726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E1ED-E295-D846-AA72-CA99A1ED60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46A8-8DF1-8E43-B436-BD536C7397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156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E1ED-E295-D846-AA72-CA99A1ED60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46A8-8DF1-8E43-B436-BD536C7397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194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E1ED-E295-D846-AA72-CA99A1ED60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46A8-8DF1-8E43-B436-BD536C7397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999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E1ED-E295-D846-AA72-CA99A1ED60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46A8-8DF1-8E43-B436-BD536C7397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274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E1ED-E295-D846-AA72-CA99A1ED60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46A8-8DF1-8E43-B436-BD536C7397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55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E1ED-E295-D846-AA72-CA99A1ED60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46A8-8DF1-8E43-B436-BD536C7397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134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E1ED-E295-D846-AA72-CA99A1ED60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46A8-8DF1-8E43-B436-BD536C7397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562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343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9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252255-7BB7-4642-ABCB-09D38B6BE97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9/6/2013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7C38C9-2276-4FAF-B15D-B3091FED363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492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678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715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173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704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276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3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44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189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0931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85C6-CF02-7943-BACE-6D64D036F0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2D63-ACC3-FE46-A6C6-24FCBFE4BD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90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3504" y="3267456"/>
            <a:ext cx="98755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498230"/>
            <a:ext cx="10363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287713"/>
            <a:ext cx="103632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>
            <a:extLst/>
          </a:lstStyle>
          <a:p>
            <a:fld id="{EF252255-7BB7-4642-ABCB-09D38B6BE97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9/6/2013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A7C38C9-2276-4FAF-B15D-B3091FED363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636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85C6-CF02-7943-BACE-6D64D036F0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2D63-ACC3-FE46-A6C6-24FCBFE4BD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212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85C6-CF02-7943-BACE-6D64D036F0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2D63-ACC3-FE46-A6C6-24FCBFE4BD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174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85C6-CF02-7943-BACE-6D64D036F0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2D63-ACC3-FE46-A6C6-24FCBFE4BD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987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85C6-CF02-7943-BACE-6D64D036F0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2D63-ACC3-FE46-A6C6-24FCBFE4BD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75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85C6-CF02-7943-BACE-6D64D036F0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2D63-ACC3-FE46-A6C6-24FCBFE4BD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2594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85C6-CF02-7943-BACE-6D64D036F0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2D63-ACC3-FE46-A6C6-24FCBFE4BD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7865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85C6-CF02-7943-BACE-6D64D036F0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2D63-ACC3-FE46-A6C6-24FCBFE4BD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915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85C6-CF02-7943-BACE-6D64D036F0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2D63-ACC3-FE46-A6C6-24FCBFE4BD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772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85C6-CF02-7943-BACE-6D64D036F0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2D63-ACC3-FE46-A6C6-24FCBFE4BD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4516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85C6-CF02-7943-BACE-6D64D036F0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2D63-ACC3-FE46-A6C6-24FCBFE4BD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0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252255-7BB7-4642-ABCB-09D38B6BE97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9/6/2013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>
            <a:extLst/>
          </a:lstStyle>
          <a:p>
            <a:fld id="{3A7C38C9-2276-4FAF-B15D-B3091FED363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34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EDE1-D9E9-944D-AA5E-EC5A2BE8D317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9/6/2013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6920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EDE1-D9E9-944D-AA5E-EC5A2BE8D317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9/6/2013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589C-1584-964F-AB16-63CF2CD5DEF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598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EDE1-D9E9-944D-AA5E-EC5A2BE8D317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9/6/2013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589C-1584-964F-AB16-63CF2CD5DEF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7476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EDE1-D9E9-944D-AA5E-EC5A2BE8D317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9/6/2013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589C-1584-964F-AB16-63CF2CD5DEF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823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EDE1-D9E9-944D-AA5E-EC5A2BE8D317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9/6/2013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589C-1584-964F-AB16-63CF2CD5DEF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7055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EDE1-D9E9-944D-AA5E-EC5A2BE8D317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9/6/2013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589C-1584-964F-AB16-63CF2CD5DEF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3099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EDE1-D9E9-944D-AA5E-EC5A2BE8D317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9/6/2013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589C-1584-964F-AB16-63CF2CD5DEF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876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EDE1-D9E9-944D-AA5E-EC5A2BE8D317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9/6/2013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1693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EDE1-D9E9-944D-AA5E-EC5A2BE8D317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9/6/2013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589C-1584-964F-AB16-63CF2CD5DEF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 defTabSz="45720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24709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EDE1-D9E9-944D-AA5E-EC5A2BE8D317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9/6/2013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589C-1584-964F-AB16-63CF2CD5DEF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30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2325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800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948"/>
            <a:ext cx="109728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252255-7BB7-4642-ABCB-09D38B6BE97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9/6/2013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>
            <a:extLst/>
          </a:lstStyle>
          <a:p>
            <a:fld id="{3A7C38C9-2276-4FAF-B15D-B3091FED363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0000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EDE1-D9E9-944D-AA5E-EC5A2BE8D317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9/6/2013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589C-1584-964F-AB16-63CF2CD5DEF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659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624668"/>
            <a:ext cx="53848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5562600"/>
            <a:ext cx="5384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1" y="6425641"/>
            <a:ext cx="1643529" cy="365125"/>
          </a:xfrm>
        </p:spPr>
        <p:txBody>
          <a:bodyPr/>
          <a:lstStyle>
            <a:lvl1pPr algn="l">
              <a:defRPr/>
            </a:lvl1pPr>
          </a:lstStyle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14871" y="6425641"/>
            <a:ext cx="3490259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767" y="228600"/>
            <a:ext cx="5647267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65851" y="2377440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54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65851" y="228600"/>
            <a:ext cx="27432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3552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947401" y="282574"/>
            <a:ext cx="856129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57647" y="282574"/>
            <a:ext cx="12192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2069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134471"/>
            <a:ext cx="10075084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691" y="1129553"/>
            <a:ext cx="10078613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399294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624668"/>
            <a:ext cx="53848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5562600"/>
            <a:ext cx="5384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1" y="6425641"/>
            <a:ext cx="1643529" cy="365125"/>
          </a:xfrm>
        </p:spPr>
        <p:txBody>
          <a:bodyPr/>
          <a:lstStyle>
            <a:lvl1pPr algn="l">
              <a:defRPr/>
            </a:lvl1pPr>
          </a:lstStyle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14871" y="6425641"/>
            <a:ext cx="3490259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767" y="228600"/>
            <a:ext cx="5647267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65851" y="2377440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65851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069917" y="237744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1779495"/>
            <a:ext cx="41148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54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2579688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78543" y="228600"/>
            <a:ext cx="1093457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124201"/>
            <a:ext cx="75184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4495801"/>
            <a:ext cx="75184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541" y="6248775"/>
            <a:ext cx="196625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56D4F0-3135-924C-88E7-F701389157F3}" type="datetimeFigureOut">
              <a:rPr lang="en-US" smtClean="0">
                <a:solidFill>
                  <a:prstClr val="white"/>
                </a:solidFill>
              </a:rPr>
              <a:pPr/>
              <a:t>9/6/2013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248775"/>
            <a:ext cx="7518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74400" y="6248775"/>
            <a:ext cx="738717" cy="365125"/>
          </a:xfrm>
        </p:spPr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71483" y="3110755"/>
            <a:ext cx="3478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40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1" y="228600"/>
            <a:ext cx="283633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0864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947401" y="282574"/>
            <a:ext cx="856129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57647" y="282574"/>
            <a:ext cx="12192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6504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4916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447366"/>
            <a:ext cx="48768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6504" y="2447366"/>
            <a:ext cx="48768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70848"/>
            <a:ext cx="48768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6504" y="2070848"/>
            <a:ext cx="48768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776228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0" y="1985963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664690" y="4164965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74400" y="242235"/>
            <a:ext cx="738717" cy="365125"/>
          </a:xfrm>
        </p:spPr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0451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7358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3218"/>
            <a:ext cx="109728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252255-7BB7-4642-ABCB-09D38B6BE97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9/6/2013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7C38C9-2276-4FAF-B15D-B3091FED363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8099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670561" y="1985963"/>
            <a:ext cx="4876551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670561" y="4164965"/>
            <a:ext cx="4876551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4835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7426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069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8" y="228600"/>
            <a:ext cx="460163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7" y="2571750"/>
            <a:ext cx="4340352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368" y="273051"/>
            <a:ext cx="6129865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4" y="3733801"/>
            <a:ext cx="4340352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855200" y="6423586"/>
            <a:ext cx="2049929" cy="365125"/>
          </a:xfrm>
        </p:spPr>
        <p:txBody>
          <a:bodyPr/>
          <a:lstStyle/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5741" y="6423586"/>
            <a:ext cx="4422588" cy="365125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54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633816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205" y="3124200"/>
            <a:ext cx="5197696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28600"/>
            <a:ext cx="4614211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9205" y="3995737"/>
            <a:ext cx="5197696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855200" y="6423586"/>
            <a:ext cx="2049929" cy="365125"/>
          </a:xfrm>
        </p:spPr>
        <p:txBody>
          <a:bodyPr/>
          <a:lstStyle/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88000" y="6423586"/>
            <a:ext cx="4006851" cy="365125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0147" y="3370730"/>
            <a:ext cx="2940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2400" b="1">
                <a:solidFill>
                  <a:srgbClr val="629DD1">
                    <a:lumMod val="60000"/>
                    <a:lumOff val="40000"/>
                  </a:srgbClr>
                </a:solidFill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72623679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341" y="4424082"/>
            <a:ext cx="8254876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28600"/>
            <a:ext cx="85045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5341" y="5257800"/>
            <a:ext cx="8254876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283" y="4632792"/>
            <a:ext cx="2940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2400" b="1">
                <a:solidFill>
                  <a:srgbClr val="629DD1">
                    <a:lumMod val="60000"/>
                    <a:lumOff val="40000"/>
                  </a:srgbClr>
                </a:solidFill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40526917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6" y="228600"/>
            <a:ext cx="851622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6" y="2571750"/>
            <a:ext cx="8242148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6" y="3733801"/>
            <a:ext cx="8239421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49683" y="6235608"/>
            <a:ext cx="179786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56D4F0-3135-924C-88E7-F701389157F3}" type="datetimeFigureOut">
              <a:rPr lang="en-US" smtClean="0">
                <a:solidFill>
                  <a:prstClr val="white"/>
                </a:solidFill>
              </a:rPr>
              <a:pPr/>
              <a:t>9/6/2013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128" y="6235608"/>
            <a:ext cx="61974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54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069917" y="237494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069917" y="4535424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6219758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7" y="228600"/>
            <a:ext cx="56472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6" y="2571750"/>
            <a:ext cx="53555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5" y="3733801"/>
            <a:ext cx="5353739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064000" y="6235608"/>
            <a:ext cx="179786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56D4F0-3135-924C-88E7-F701389157F3}" type="datetimeFigureOut">
              <a:rPr lang="en-US" smtClean="0">
                <a:solidFill>
                  <a:prstClr val="white"/>
                </a:solidFill>
              </a:rPr>
              <a:pPr/>
              <a:t>9/6/2013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128" y="6235608"/>
            <a:ext cx="34542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54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65851" y="4534726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165851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165851" y="2381663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9070848" y="2381662"/>
            <a:ext cx="27432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353892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0" y="3124200"/>
            <a:ext cx="414528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365248"/>
            <a:ext cx="5653492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0" y="3995737"/>
            <a:ext cx="414528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855200" y="6423586"/>
            <a:ext cx="2049929" cy="365125"/>
          </a:xfrm>
        </p:spPr>
        <p:txBody>
          <a:bodyPr/>
          <a:lstStyle/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88000" y="6423586"/>
            <a:ext cx="4006851" cy="365125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3815" y="3370730"/>
            <a:ext cx="2940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2400" b="1">
                <a:solidFill>
                  <a:srgbClr val="629DD1">
                    <a:lumMod val="60000"/>
                    <a:lumOff val="40000"/>
                  </a:srgb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70540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280833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674385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8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252255-7BB7-4642-ABCB-09D38B6BE97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9/6/2013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7C38C9-2276-4FAF-B15D-B3091FED363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5150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61029" y="954742"/>
            <a:ext cx="908424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58757"/>
            <a:ext cx="9144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B052-5A9D-1945-BDE3-B85F9496B7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11500967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1906870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C67CE4-509C-4751-92D8-53C62E48C4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0537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33CA8F-B117-4A9B-B6DA-98D0B61DCB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048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3424BF-FAAE-4E7B-8B96-6BC3955BC9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4945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86F0A-C74E-45DA-B085-3C0B5D0BA6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0750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B5ABF2-240D-4E67-9795-25DE677FFE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6978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45DD0-F199-40B2-B1BE-E8A6B1B307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6106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88E877-05CC-4A70-9849-13ED5C1433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65951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110D6-060C-405E-A11E-F1752AE9C3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9567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B6742-E548-47FE-8D92-EDE663BF19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313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3403" y="105765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7515" y="304800"/>
            <a:ext cx="524256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617515" y="1107560"/>
            <a:ext cx="524256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11555275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>
            <a:extLst/>
          </a:lstStyle>
          <a:p>
            <a:fld id="{EF252255-7BB7-4642-ABCB-09D38B6BE97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9/6/2013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A7C38C9-2276-4FAF-B15D-B3091FED363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73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2683F8-942F-4064-BD80-52E2950D6D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4754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157EA7-D693-47BA-9280-7EA8F78BDB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8998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2CC89-13F8-4744-A38C-20934E20BC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2044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F2B72-08D0-48D8-AD5F-F2763B91F4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8117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06CDE-4ABF-41D7-8C3F-1EC45D81D5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9111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84ABF-59D4-469F-B370-25FD2E110F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3836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DFD17-A51F-4600-BA26-82F127FCBA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4039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FDC29B-1319-44AD-90BF-18630D5891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9418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F009E-1CF3-4DB5-8855-DB095D46FF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6225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2A30D-7BA1-412D-9AE6-D8869B5995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45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33B1-C787-48CD-8330-3EDDAD28598B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E62C1-9790-406A-98E9-52B95214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924" y="4724400"/>
            <a:ext cx="73152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53924" y="5388937"/>
            <a:ext cx="7315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06400" y="249864"/>
            <a:ext cx="113792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>
            <a:extLst/>
          </a:lstStyle>
          <a:p>
            <a:fld id="{EF252255-7BB7-4642-ABCB-09D38B6BE97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9/6/2013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A7C38C9-2276-4FAF-B15D-B3091FED363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0635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E9DE7-E5F7-493E-B962-96144B4133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8174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73392-FECF-4215-901D-CBC4F14520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3182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02D4F-2855-4D31-B0DA-694A2753FC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4084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3047-0805-4400-8178-D0E0FCF4AC62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733C-CDDD-454F-8184-54AAB3A678A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33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3047-0805-4400-8178-D0E0FCF4AC6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733C-CDDD-454F-8184-54AAB3A678A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1403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3047-0805-4400-8178-D0E0FCF4AC62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733C-CDDD-454F-8184-54AAB3A678A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80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3047-0805-4400-8178-D0E0FCF4AC6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733C-CDDD-454F-8184-54AAB3A678A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2200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3047-0805-4400-8178-D0E0FCF4AC6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733C-CDDD-454F-8184-54AAB3A678A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9608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3047-0805-4400-8178-D0E0FCF4AC6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733C-CDDD-454F-8184-54AAB3A678A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620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3047-0805-4400-8178-D0E0FCF4AC6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733C-CDDD-454F-8184-54AAB3A678A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3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252255-7BB7-4642-ABCB-09D38B6BE97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9/6/2013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7C38C9-2276-4FAF-B15D-B3091FED363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6003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3047-0805-4400-8178-D0E0FCF4AC6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733C-CDDD-454F-8184-54AAB3A678A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5886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3047-0805-4400-8178-D0E0FCF4AC6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6EA4733C-CDDD-454F-8184-54AAB3A678A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83039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3047-0805-4400-8178-D0E0FCF4AC6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733C-CDDD-454F-8184-54AAB3A678A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8036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3047-0805-4400-8178-D0E0FCF4AC6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733C-CDDD-454F-8184-54AAB3A678A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667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30DD-DE16-4444-BC9D-85D67765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8A69-4297-0C4F-80DA-77911DE60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04942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30DD-DE16-4444-BC9D-85D67765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8A69-4297-0C4F-80DA-77911DE60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2728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30DD-DE16-4444-BC9D-85D67765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8A69-4297-0C4F-80DA-77911DE60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9356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30DD-DE16-4444-BC9D-85D67765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8A69-4297-0C4F-80DA-77911DE60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1558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30DD-DE16-4444-BC9D-85D67765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8A69-4297-0C4F-80DA-77911DE60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7125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30DD-DE16-4444-BC9D-85D67765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8A69-4297-0C4F-80DA-77911DE60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745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252255-7BB7-4642-ABCB-09D38B6BE97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9/6/2013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7C38C9-2276-4FAF-B15D-B3091FED363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2354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30DD-DE16-4444-BC9D-85D67765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8A69-4297-0C4F-80DA-77911DE60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3382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30DD-DE16-4444-BC9D-85D67765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8A69-4297-0C4F-80DA-77911DE60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45599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30DD-DE16-4444-BC9D-85D67765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8A69-4297-0C4F-80DA-77911DE60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1100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30DD-DE16-4444-BC9D-85D67765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8A69-4297-0C4F-80DA-77911DE60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4613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30DD-DE16-4444-BC9D-85D67765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8A69-4297-0C4F-80DA-77911DE60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798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F6493-893F-42E7-AB12-9863695F31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450E-D552-4C98-9188-6712F47445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7371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F6493-893F-42E7-AB12-9863695F31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450E-D552-4C98-9188-6712F47445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975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F6493-893F-42E7-AB12-9863695F31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450E-D552-4C98-9188-6712F47445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2401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F6493-893F-42E7-AB12-9863695F31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450E-D552-4C98-9188-6712F47445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4763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F6493-893F-42E7-AB12-9863695F31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450E-D552-4C98-9188-6712F47445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97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528B9-3EC6-4761-849B-09C10EB754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0BE3-1C0E-4EC1-980B-8EF6EE9335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3765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F6493-893F-42E7-AB12-9863695F31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450E-D552-4C98-9188-6712F47445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8442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F6493-893F-42E7-AB12-9863695F31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450E-D552-4C98-9188-6712F47445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4436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F6493-893F-42E7-AB12-9863695F31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450E-D552-4C98-9188-6712F47445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7774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F6493-893F-42E7-AB12-9863695F31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450E-D552-4C98-9188-6712F47445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166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F6493-893F-42E7-AB12-9863695F31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450E-D552-4C98-9188-6712F47445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5238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F6493-893F-42E7-AB12-9863695F31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450E-D552-4C98-9188-6712F47445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2322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2503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4059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880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09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528B9-3EC6-4761-849B-09C10EB754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0BE3-1C0E-4EC1-980B-8EF6EE9335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3401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4392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221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5352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9120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4603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8786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73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528B9-3EC6-4761-849B-09C10EB754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0BE3-1C0E-4EC1-980B-8EF6EE9335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241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528B9-3EC6-4761-849B-09C10EB754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0BE3-1C0E-4EC1-980B-8EF6EE9335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48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528B9-3EC6-4761-849B-09C10EB754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0BE3-1C0E-4EC1-980B-8EF6EE9335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07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528B9-3EC6-4761-849B-09C10EB754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0BE3-1C0E-4EC1-980B-8EF6EE9335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55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528B9-3EC6-4761-849B-09C10EB754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0BE3-1C0E-4EC1-980B-8EF6EE9335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26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33B1-C787-48CD-8330-3EDDAD28598B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E62C1-9790-406A-98E9-52B952146C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528B9-3EC6-4761-849B-09C10EB754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0BE3-1C0E-4EC1-980B-8EF6EE9335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85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528B9-3EC6-4761-849B-09C10EB754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0BE3-1C0E-4EC1-980B-8EF6EE9335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1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528B9-3EC6-4761-849B-09C10EB754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0BE3-1C0E-4EC1-980B-8EF6EE9335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95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528B9-3EC6-4761-849B-09C10EB754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0BE3-1C0E-4EC1-980B-8EF6EE9335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508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EC80-A5BC-4035-A763-4213C4F280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CB69-06CC-45F6-B47A-C263D2605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44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EC80-A5BC-4035-A763-4213C4F280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CB69-06CC-45F6-B47A-C263D2605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3784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EC80-A5BC-4035-A763-4213C4F280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CB69-06CC-45F6-B47A-C263D2605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953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EC80-A5BC-4035-A763-4213C4F280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CB69-06CC-45F6-B47A-C263D2605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36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EC80-A5BC-4035-A763-4213C4F280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CB69-06CC-45F6-B47A-C263D2605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77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EC80-A5BC-4035-A763-4213C4F280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CB69-06CC-45F6-B47A-C263D2605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45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33B1-C787-48CD-8330-3EDDAD28598B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E62C1-9790-406A-98E9-52B95214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EC80-A5BC-4035-A763-4213C4F280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CB69-06CC-45F6-B47A-C263D2605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780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EC80-A5BC-4035-A763-4213C4F280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CB69-06CC-45F6-B47A-C263D2605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84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EC80-A5BC-4035-A763-4213C4F280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CB69-06CC-45F6-B47A-C263D2605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030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EC80-A5BC-4035-A763-4213C4F280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CB69-06CC-45F6-B47A-C263D2605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32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EC80-A5BC-4035-A763-4213C4F280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CB69-06CC-45F6-B47A-C263D2605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578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8737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038600"/>
            <a:ext cx="8534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39D8-8EF0-4122-929D-C5D95928ED89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930400" y="5722620"/>
            <a:ext cx="95504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prstClr val="black"/>
                </a:solidFill>
              </a:rPr>
              <a:t>This material is based upon work supported by the National Science Foundation under Cooperative Agreement EF-1115210.  Any opinions, findings, and conclusions or recommendations expressed in this material are those of the author(s) and do not necessarily reflect the views of the National Science Foundation.</a:t>
            </a:r>
          </a:p>
          <a:p>
            <a:endParaRPr lang="en-US" sz="1050" dirty="0">
              <a:solidFill>
                <a:prstClr val="black"/>
              </a:solidFill>
            </a:endParaRPr>
          </a:p>
        </p:txBody>
      </p:sp>
      <p:pic>
        <p:nvPicPr>
          <p:cNvPr id="11" name="Picture 10" descr="logo_nsf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715000"/>
            <a:ext cx="914400" cy="617220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514600"/>
            <a:ext cx="10363200" cy="1143000"/>
          </a:xfrm>
        </p:spPr>
        <p:txBody>
          <a:bodyPr>
            <a:normAutofit/>
          </a:bodyPr>
          <a:lstStyle>
            <a:lvl1pPr algn="ctr">
              <a:defRPr sz="2400" baseline="0"/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766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6858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4953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34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68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6858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5384800" cy="4983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384800" cy="4983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34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6858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rgbClr val="D68C29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371601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rgbClr val="D68C29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209800"/>
            <a:ext cx="5386917" cy="41505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09800"/>
            <a:ext cx="5389033" cy="41505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44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33B1-C787-48CD-8330-3EDDAD28598B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E62C1-9790-406A-98E9-52B952146CF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35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5773-9EE4-49FE-A935-B11300835E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5CA2-B7F3-40AA-8A95-2470E33EC6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8433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5773-9EE4-49FE-A935-B11300835E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5CA2-B7F3-40AA-8A95-2470E33EC6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380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5773-9EE4-49FE-A935-B11300835E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5CA2-B7F3-40AA-8A95-2470E33EC6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71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5773-9EE4-49FE-A935-B11300835E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5CA2-B7F3-40AA-8A95-2470E33EC6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746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5773-9EE4-49FE-A935-B11300835E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5CA2-B7F3-40AA-8A95-2470E33EC6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6858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5773-9EE4-49FE-A935-B11300835E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5CA2-B7F3-40AA-8A95-2470E33EC6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185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5773-9EE4-49FE-A935-B11300835E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5CA2-B7F3-40AA-8A95-2470E33EC6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199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5773-9EE4-49FE-A935-B11300835E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5CA2-B7F3-40AA-8A95-2470E33EC6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678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5773-9EE4-49FE-A935-B11300835E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5CA2-B7F3-40AA-8A95-2470E33EC6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8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33B1-C787-48CD-8330-3EDDAD28598B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E62C1-9790-406A-98E9-52B95214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5773-9EE4-49FE-A935-B11300835E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5CA2-B7F3-40AA-8A95-2470E33EC6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38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5773-9EE4-49FE-A935-B11300835E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A5CA2-B7F3-40AA-8A95-2470E33EC6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135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1A2-6D4F-FE43-AD70-15779218FE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ECE3-98EE-6D48-8360-D4B3E92DEF0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582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1A2-6D4F-FE43-AD70-15779218FE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ECE3-98EE-6D48-8360-D4B3E92DEF0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858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1A2-6D4F-FE43-AD70-15779218FE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ECE3-98EE-6D48-8360-D4B3E92DEF0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046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1A2-6D4F-FE43-AD70-15779218FE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ECE3-98EE-6D48-8360-D4B3E92DEF0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299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1A2-6D4F-FE43-AD70-15779218FE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ECE3-98EE-6D48-8360-D4B3E92DEF0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0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1A2-6D4F-FE43-AD70-15779218FE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ECE3-98EE-6D48-8360-D4B3E92DEF0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38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1A2-6D4F-FE43-AD70-15779218FE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ECE3-98EE-6D48-8360-D4B3E92DEF0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739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1A2-6D4F-FE43-AD70-15779218FE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ECE3-98EE-6D48-8360-D4B3E92DEF0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1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33B1-C787-48CD-8330-3EDDAD28598B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E62C1-9790-406A-98E9-52B95214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1A2-6D4F-FE43-AD70-15779218FE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ECE3-98EE-6D48-8360-D4B3E92DEF0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9011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1A2-6D4F-FE43-AD70-15779218FE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ECE3-98EE-6D48-8360-D4B3E92DEF0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227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A1A2-6D4F-FE43-AD70-15779218FE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FECE3-98EE-6D48-8360-D4B3E92DEF0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737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9710-7FDB-2540-9B41-75B65E5FE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0800-2C27-ED4B-917C-B2634BBF6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800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9710-7FDB-2540-9B41-75B65E5FE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0800-2C27-ED4B-917C-B2634BBF6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8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9710-7FDB-2540-9B41-75B65E5FE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0800-2C27-ED4B-917C-B2634BBF6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53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9710-7FDB-2540-9B41-75B65E5FE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0800-2C27-ED4B-917C-B2634BBF6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560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9710-7FDB-2540-9B41-75B65E5FE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0800-2C27-ED4B-917C-B2634BBF6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290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9710-7FDB-2540-9B41-75B65E5FE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0800-2C27-ED4B-917C-B2634BBF6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743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9710-7FDB-2540-9B41-75B65E5FE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0800-2C27-ED4B-917C-B2634BBF6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2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1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33B1-C787-48CD-8330-3EDDAD28598B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E62C1-9790-406A-98E9-52B952146CF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6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9710-7FDB-2540-9B41-75B65E5FE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0800-2C27-ED4B-917C-B2634BBF6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379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9710-7FDB-2540-9B41-75B65E5FE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0800-2C27-ED4B-917C-B2634BBF6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10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9710-7FDB-2540-9B41-75B65E5FE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0800-2C27-ED4B-917C-B2634BBF6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027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9710-7FDB-2540-9B41-75B65E5FE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0800-2C27-ED4B-917C-B2634BBF6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452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9B34-0BE1-B24B-861A-115C7CDA2F4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181-CE21-9B40-A696-E80A45CDF94D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59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9B34-0BE1-B24B-861A-115C7CDA2F4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181-CE21-9B40-A696-E80A45CDF94D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955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9B34-0BE1-B24B-861A-115C7CDA2F4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181-CE21-9B40-A696-E80A45CDF94D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04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9B34-0BE1-B24B-861A-115C7CDA2F4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181-CE21-9B40-A696-E80A45CDF94D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903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9B34-0BE1-B24B-861A-115C7CDA2F4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181-CE21-9B40-A696-E80A45CDF94D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811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9B34-0BE1-B24B-861A-115C7CDA2F4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181-CE21-9B40-A696-E80A45CDF94D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3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33B1-C787-48CD-8330-3EDDAD28598B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E62C1-9790-406A-98E9-52B95214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9B34-0BE1-B24B-861A-115C7CDA2F4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181-CE21-9B40-A696-E80A45CDF94D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97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9B34-0BE1-B24B-861A-115C7CDA2F4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181-CE21-9B40-A696-E80A45CDF94D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725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9B34-0BE1-B24B-861A-115C7CDA2F4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B83C181-CE21-9B40-A696-E80A45CDF94D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929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9B34-0BE1-B24B-861A-115C7CDA2F4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181-CE21-9B40-A696-E80A45CDF94D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071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9B34-0BE1-B24B-861A-115C7CDA2F4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C181-CE21-9B40-A696-E80A45CDF94D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441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E3FCE-A74A-423A-BD92-1F63A21C38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248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72020-11A0-4768-B8E3-BC50DC6E57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256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3152E-3B4A-4DB6-B35D-C86F80D83A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458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E3FF8-D219-4252-B58C-8330A06D0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274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AA6D1-A04A-4F00-8941-D98A3A2026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9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3.xml"/><Relationship Id="rId21" Type="http://schemas.openxmlformats.org/officeDocument/2006/relationships/theme" Target="../theme/theme16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9.emf"/><Relationship Id="rId4" Type="http://schemas.openxmlformats.org/officeDocument/2006/relationships/slideLayout" Target="../slideLayouts/slideLayout48.xml"/><Relationship Id="rId9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62A33B1-C787-48CD-8330-3EDDAD28598B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8CCE62C1-9790-406A-98E9-52B952146C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AD8B3-06E0-4F4F-A5BD-6334AD791C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8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0" y="1295401"/>
            <a:ext cx="1145540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8300" y="6429375"/>
            <a:ext cx="2844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07B2FCE7-5751-4EA8-8DFA-77BDBFD90FD9}" type="datetimeFigureOut">
              <a:rPr lang="en-US" smtClean="0">
                <a:solidFill>
                  <a:srgbClr val="48231E"/>
                </a:solidFill>
              </a:rPr>
              <a:pPr/>
              <a:t>9/6/2013</a:t>
            </a:fld>
            <a:endParaRPr lang="en-US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1099" y="6429375"/>
            <a:ext cx="5448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5300" y="6429375"/>
            <a:ext cx="116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C963FE14-32BD-45AD-92CF-47E9EA391A62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5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/>
            <a:fld id="{D561E1ED-E295-D846-AA72-CA99A1ED60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77"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/>
            <a:fld id="{761F46A8-8DF1-8E43-B436-BD536C7397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4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4571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4571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45717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9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9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58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8A185C6-CF02-7943-BACE-6D64D036F0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5822D63-ACC3-FE46-A6C6-24FCBFE4BD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4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pPr defTabSz="457200"/>
            <a:fld id="{FDA3EDE1-D9E9-944D-AA5E-EC5A2BE8D317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 defTabSz="457200"/>
              <a:t>9/6/2013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pPr defTabSz="457200"/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pPr defTabSz="457200"/>
            <a:fld id="{F0D3589C-1584-964F-AB16-63CF2CD5DEFB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1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4633" y="484094"/>
            <a:ext cx="10075084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633" y="1981201"/>
            <a:ext cx="10075084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0329" y="64235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7556D4F0-3135-924C-88E7-F701389157F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9/6/2013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941" y="6423586"/>
            <a:ext cx="81638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400" y="242235"/>
            <a:ext cx="7387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457200"/>
            <a:fld id="{11C8B052-5A9D-1945-BDE3-B85F9496B711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4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576C966-5A27-4977-8078-62B1E0161798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89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9B81F5-AB39-4CD4-972F-4E90F80A08B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2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6373047-0805-4400-8178-D0E0FCF4AC6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EA4733C-CDDD-454F-8184-54AAB3A678A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47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9456" y="147085"/>
            <a:ext cx="11747795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27200" y="6400800"/>
            <a:ext cx="5616352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416800" y="6400800"/>
            <a:ext cx="400304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EF252255-7BB7-4642-ABCB-09D38B6BE97E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9/6/2013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518603" y="6514568"/>
            <a:ext cx="619051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A7C38C9-2276-4FAF-B15D-B3091FED363D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53536"/>
            <a:ext cx="10972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46237"/>
            <a:ext cx="109728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28602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28230DD-DE16-4444-BC9D-85D67765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E1B8A69-4297-0C4F-80DA-77911DE60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1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F6493-893F-42E7-AB12-9863695F31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D450E-D552-4C98-9188-6712F47445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29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9/6/2013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Footer Text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528B9-3EC6-4761-849B-09C10EB754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0BE3-1C0E-4EC1-980B-8EF6EE9335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2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9EC80-A5BC-4035-A763-4213C4F280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7CB69-06CC-45F6-B47A-C263D2605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3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95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1600" y="6400801"/>
            <a:ext cx="609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753601" y="6400800"/>
            <a:ext cx="1760220" cy="416860"/>
          </a:xfrm>
          <a:prstGeom prst="round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 descr="idigbio_logo_rgb.eps"/>
          <p:cNvPicPr>
            <a:picLocks noChangeAspect="1"/>
          </p:cNvPicPr>
          <p:nvPr/>
        </p:nvPicPr>
        <p:blipFill>
          <a:blip r:embed="rId10" cstate="print">
            <a:lum contras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1" y="6426202"/>
            <a:ext cx="1559137" cy="35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2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b="1" i="0" kern="1200" baseline="0">
          <a:ln>
            <a:noFill/>
          </a:ln>
          <a:solidFill>
            <a:schemeClr val="accent1"/>
          </a:solidFill>
          <a:effectLst/>
          <a:latin typeface="Calibri"/>
          <a:ea typeface="+mj-ea"/>
          <a:cs typeface="Calibri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j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j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E5773-9EE4-49FE-A935-B11300835E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A5CA2-B7F3-40AA-8A95-2470E33EC6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24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C36A1A2-6D4F-FE43-AD70-15779218FE3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9/6/2013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46FECE3-98EE-6D48-8360-D4B3E92DEF0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8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4679710-7FDB-2540-9B41-75B65E5FED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A970800-2C27-ED4B-917C-B2634BBF65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9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457200"/>
            <a:fld id="{83519B34-0BE1-B24B-861A-115C7CDA2F4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457200"/>
              <a:t>9/6/2013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457200"/>
            <a:fld id="{4B83C181-CE21-9B40-A696-E80A45CDF94D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316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6.jpeg"/><Relationship Id="rId7" Type="http://schemas.openxmlformats.org/officeDocument/2006/relationships/image" Target="../media/image60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76.jpeg"/><Relationship Id="rId5" Type="http://schemas.openxmlformats.org/officeDocument/2006/relationships/image" Target="../media/image75.gif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8.jpe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19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105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104.PNG"/><Relationship Id="rId5" Type="http://schemas.openxmlformats.org/officeDocument/2006/relationships/image" Target="../media/image94.jpeg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31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4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292" y="228509"/>
            <a:ext cx="9144000" cy="170104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iDigBio’s 2</a:t>
            </a:r>
            <a:r>
              <a:rPr lang="en-US" sz="4000" baseline="30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nd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br>
              <a:rPr lang="en-US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Train-the-Trainers</a:t>
            </a:r>
            <a:br>
              <a:rPr lang="en-US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Georeferencing Workshop (TTT2)</a:t>
            </a:r>
            <a:endParaRPr lang="en-US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4746171"/>
            <a:ext cx="11306629" cy="1131682"/>
          </a:xfrm>
        </p:spPr>
        <p:txBody>
          <a:bodyPr>
            <a:norm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Original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presentations from participants at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iDigBio’s 2nd </a:t>
            </a:r>
            <a:r>
              <a:rPr lang="en-US" sz="1400" dirty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Train-the-Trainers Georeferencing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Workshop in August 2013, </a:t>
            </a:r>
            <a:r>
              <a:rPr lang="en-US" sz="1400" dirty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Gainesville,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Florida.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Post-processing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by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Deborah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Paul in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September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2013. This </a:t>
            </a:r>
            <a:r>
              <a:rPr lang="en-US" sz="1400" dirty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material is based upon work supported by the National Science Foundation under Cooperative Agreement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EF-1115210. Any </a:t>
            </a:r>
            <a:r>
              <a:rPr lang="en-US" sz="1400" dirty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opinions, findings, and conclusions or recommendations expressed in this material are those of the author(s) and do not necessarily reflect the views of the National Science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Foundation. 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86971" y="2231592"/>
            <a:ext cx="10145486" cy="825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6075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UI" pitchFamily="34" charset="0"/>
                <a:cs typeface="Khmer UI" pitchFamily="34" charset="0"/>
              </a:rPr>
              <a:t>Participant Introductions: Lightning Talks</a:t>
            </a:r>
            <a:endParaRPr lang="en-US" sz="4000" dirty="0" smtClean="0">
              <a:solidFill>
                <a:srgbClr val="6075C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hmer UI" pitchFamily="34" charset="0"/>
              <a:cs typeface="Khmer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5963" y="2826640"/>
            <a:ext cx="5543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/ Affiliation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What kinds of specimens?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How many specimens / localities?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Who will georeference?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What methods? (crowd-sourcing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automation, etc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FLORIDA MUSEUM OF NATURAL HISTORY </a:t>
            </a:r>
            <a:r>
              <a:rPr lang="en-US" sz="3200" dirty="0" err="1"/>
              <a:t>Georeferencing</a:t>
            </a:r>
            <a:r>
              <a:rPr lang="en-US" sz="3200" dirty="0"/>
              <a:t> Training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50431"/>
            <a:ext cx="8229600" cy="472788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Grant Godden</a:t>
            </a:r>
          </a:p>
          <a:p>
            <a:pPr lvl="1"/>
            <a:r>
              <a:rPr lang="en-US" dirty="0" smtClean="0"/>
              <a:t>Botany PhD Candidate, Dept. of Biology</a:t>
            </a:r>
          </a:p>
          <a:p>
            <a:pPr lvl="1"/>
            <a:r>
              <a:rPr lang="en-US" dirty="0" smtClean="0"/>
              <a:t>FLMNH Molecular Lab (</a:t>
            </a:r>
            <a:r>
              <a:rPr lang="en-US" dirty="0" err="1" smtClean="0"/>
              <a:t>Soltis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iDigBio</a:t>
            </a:r>
            <a:r>
              <a:rPr lang="en-US" dirty="0" smtClean="0"/>
              <a:t> RA</a:t>
            </a:r>
            <a:endParaRPr lang="en-US" sz="324" dirty="0"/>
          </a:p>
          <a:p>
            <a:pPr lvl="1">
              <a:buNone/>
            </a:pPr>
            <a:endParaRPr lang="en-US" sz="865" dirty="0"/>
          </a:p>
          <a:p>
            <a:r>
              <a:rPr lang="en-US" dirty="0" smtClean="0"/>
              <a:t>30M+ Specimens</a:t>
            </a:r>
          </a:p>
          <a:p>
            <a:pPr lvl="1"/>
            <a:r>
              <a:rPr lang="en-US" dirty="0" smtClean="0"/>
              <a:t>Butterflies &amp; Moths, Fishes, Mammals, Mollusks &amp; Marine Invertebrates, Reptiles &amp; Amphibians, Plants</a:t>
            </a:r>
          </a:p>
          <a:p>
            <a:pPr lvl="1"/>
            <a:r>
              <a:rPr lang="en-US" dirty="0" smtClean="0"/>
              <a:t>Invertebrate &amp; Vertebrate Paleontology, </a:t>
            </a:r>
            <a:r>
              <a:rPr lang="en-US" dirty="0" err="1" smtClean="0"/>
              <a:t>Paleobotany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&amp; </a:t>
            </a:r>
            <a:r>
              <a:rPr lang="en-US" dirty="0" err="1" smtClean="0"/>
              <a:t>Palynology</a:t>
            </a:r>
            <a:r>
              <a:rPr lang="en-US" sz="865" dirty="0"/>
              <a:t/>
            </a:r>
            <a:br>
              <a:rPr lang="en-US" sz="865" dirty="0"/>
            </a:br>
            <a:endParaRPr lang="en-US" sz="865" dirty="0"/>
          </a:p>
          <a:p>
            <a:r>
              <a:rPr lang="en-US" dirty="0" smtClean="0"/>
              <a:t>FLMNH Faculty, Staff, Students, &amp; Volunteers</a:t>
            </a:r>
          </a:p>
          <a:p>
            <a:r>
              <a:rPr lang="en-US" dirty="0" err="1" smtClean="0"/>
              <a:t>GEOLocate</a:t>
            </a:r>
            <a:r>
              <a:rPr lang="en-US" dirty="0" smtClean="0"/>
              <a:t> (Specify)</a:t>
            </a:r>
          </a:p>
          <a:p>
            <a:endParaRPr lang="en-US" dirty="0"/>
          </a:p>
        </p:txBody>
      </p:sp>
      <p:pic>
        <p:nvPicPr>
          <p:cNvPr id="4" name="Picture 3" descr="Gra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386" y="1789975"/>
            <a:ext cx="2202000" cy="1958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588" y="6251424"/>
            <a:ext cx="1661304" cy="459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789" y="6330777"/>
            <a:ext cx="2260852" cy="30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5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7176" y="1733550"/>
            <a:ext cx="9136063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752600" y="300038"/>
            <a:ext cx="4114800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b="1">
                <a:solidFill>
                  <a:srgbClr val="000000"/>
                </a:solidFill>
              </a:rPr>
              <a:t>2,562,094 Catalogue records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b="1">
                <a:solidFill>
                  <a:srgbClr val="000000"/>
                </a:solidFill>
              </a:rPr>
              <a:t>430,945 Sites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b="1">
                <a:solidFill>
                  <a:srgbClr val="000000"/>
                </a:solidFill>
              </a:rPr>
              <a:t>53,184 With co-ordinates</a:t>
            </a:r>
          </a:p>
        </p:txBody>
      </p:sp>
      <p:pic>
        <p:nvPicPr>
          <p:cNvPr id="2056" name="Picture 8" descr="scaryem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6426" y="76200"/>
            <a:ext cx="10953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524000" y="638333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Geo-referencing The Field: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4495800" y="6413500"/>
            <a:ext cx="2209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One point at a time!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6324600" y="6413500"/>
            <a:ext cx="3429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One collections manager at a time!</a:t>
            </a:r>
          </a:p>
        </p:txBody>
      </p:sp>
      <p:grpSp>
        <p:nvGrpSpPr>
          <p:cNvPr id="2065" name="Group 17"/>
          <p:cNvGrpSpPr>
            <a:grpSpLocks/>
          </p:cNvGrpSpPr>
          <p:nvPr/>
        </p:nvGrpSpPr>
        <p:grpSpPr bwMode="auto">
          <a:xfrm>
            <a:off x="9391650" y="76200"/>
            <a:ext cx="1352550" cy="6673850"/>
            <a:chOff x="4956" y="48"/>
            <a:chExt cx="852" cy="4204"/>
          </a:xfrm>
        </p:grpSpPr>
        <p:sp>
          <p:nvSpPr>
            <p:cNvPr id="2060" name="Text Box 12"/>
            <p:cNvSpPr txBox="1">
              <a:spLocks noChangeArrowheads="1"/>
            </p:cNvSpPr>
            <p:nvPr/>
          </p:nvSpPr>
          <p:spPr bwMode="auto">
            <a:xfrm>
              <a:off x="5040" y="4040"/>
              <a:ext cx="7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Or </a:t>
              </a:r>
              <a:r>
                <a:rPr lang="en-US" sz="1600" b="1">
                  <a:solidFill>
                    <a:srgbClr val="FF0000"/>
                  </a:solidFill>
                </a:rPr>
                <a:t>NOT!</a:t>
              </a:r>
            </a:p>
          </p:txBody>
        </p:sp>
        <p:pic>
          <p:nvPicPr>
            <p:cNvPr id="2062" name="Picture 14" descr="emu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6" y="48"/>
              <a:ext cx="756" cy="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4" name="Picture 16" descr="EM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609600"/>
            <a:ext cx="14859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2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7" grpId="0"/>
      <p:bldP spid="2058" grpId="0"/>
      <p:bldP spid="20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228601"/>
            <a:ext cx="8591550" cy="609599"/>
          </a:xfrm>
        </p:spPr>
        <p:txBody>
          <a:bodyPr>
            <a:normAutofit/>
          </a:bodyPr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Digitizing the Arkansas State University (STAR) Herbarium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 About 20,000 specimens total</a:t>
            </a:r>
          </a:p>
          <a:p>
            <a:r>
              <a:rPr lang="en-US" dirty="0" smtClean="0"/>
              <a:t>17,000 imaged, 1000 </a:t>
            </a:r>
            <a:r>
              <a:rPr lang="en-US" dirty="0" err="1" smtClean="0"/>
              <a:t>databased</a:t>
            </a:r>
            <a:r>
              <a:rPr lang="en-US" dirty="0" smtClean="0"/>
              <a:t>, 2 </a:t>
            </a:r>
            <a:r>
              <a:rPr lang="en-US" dirty="0" err="1" smtClean="0"/>
              <a:t>geofererenced</a:t>
            </a:r>
            <a:endParaRPr lang="en-US" dirty="0" smtClean="0"/>
          </a:p>
          <a:p>
            <a:r>
              <a:rPr lang="en-US" dirty="0" smtClean="0"/>
              <a:t>The Team: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Extras:</a:t>
            </a:r>
          </a:p>
          <a:p>
            <a:pPr marL="170752" lvl="1" indent="0">
              <a:buNone/>
            </a:pPr>
            <a:r>
              <a:rPr lang="en-US" dirty="0" smtClean="0"/>
              <a:t>Mammals, aquatic invertebrates, </a:t>
            </a:r>
          </a:p>
          <a:p>
            <a:pPr marL="170752" lvl="1" indent="0">
              <a:buNone/>
            </a:pPr>
            <a:r>
              <a:rPr lang="en-US" dirty="0"/>
              <a:t>f</a:t>
            </a:r>
            <a:r>
              <a:rPr lang="en-US" dirty="0" smtClean="0"/>
              <a:t>ish, </a:t>
            </a:r>
            <a:r>
              <a:rPr lang="en-US" dirty="0" err="1" smtClean="0"/>
              <a:t>herps</a:t>
            </a:r>
            <a:r>
              <a:rPr lang="en-US" dirty="0" smtClean="0"/>
              <a:t>,  birds….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855" y="2561167"/>
            <a:ext cx="1143000" cy="100263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2561168"/>
            <a:ext cx="1392936" cy="19346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372" y="3733800"/>
            <a:ext cx="1828800" cy="1219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2" descr="C:\Users\Acer\Desktop\Camera Photos\100OLYMP\PB1605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143" y="2561168"/>
            <a:ext cx="1519857" cy="114008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688370" y="3937338"/>
            <a:ext cx="12954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2E2224"/>
                </a:solidFill>
              </a:rPr>
              <a:t>Experiential Learning Fellowship (ELF)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4635281"/>
            <a:ext cx="2667000" cy="18651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88371" y="838200"/>
            <a:ext cx="289353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E2224"/>
                </a:solidFill>
              </a:rPr>
              <a:t>Kari M. Harris</a:t>
            </a:r>
          </a:p>
        </p:txBody>
      </p:sp>
      <p:pic>
        <p:nvPicPr>
          <p:cNvPr id="1026" name="Picture 2" descr="Home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847"/>
          <a:stretch/>
        </p:blipFill>
        <p:spPr bwMode="auto">
          <a:xfrm>
            <a:off x="6477000" y="2354726"/>
            <a:ext cx="2908698" cy="7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etelgeuse.sunsite.utk.edu/SERNEC/files/se_region_states_5.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43575">
            <a:off x="7558812" y="2937064"/>
            <a:ext cx="2713181" cy="169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524000" y="121920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15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6_hellbender_BrasstownCr_KRP24_06.JPG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7" y="1802217"/>
            <a:ext cx="9143995" cy="5055785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1524001" y="19045"/>
            <a:ext cx="9144000" cy="998431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/>
          <a:p>
            <a:pPr algn="ctr" defTabSz="457177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B50000"/>
                </a:solidFill>
                <a:ea typeface="+mj-ea"/>
                <a:cs typeface="+mj-cs"/>
              </a:rPr>
              <a:t>Improving Utility and Accessibility of the APSU </a:t>
            </a:r>
          </a:p>
          <a:p>
            <a:pPr algn="ctr" defTabSz="457177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B50000"/>
                </a:solidFill>
                <a:ea typeface="+mj-ea"/>
                <a:cs typeface="+mj-cs"/>
              </a:rPr>
              <a:t>Natural History Collections</a:t>
            </a:r>
          </a:p>
        </p:txBody>
      </p:sp>
      <p:pic>
        <p:nvPicPr>
          <p:cNvPr id="6" name="Picture 5" descr="Johansen_hea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377" y="541246"/>
            <a:ext cx="1308898" cy="11260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968644"/>
            <a:ext cx="8991601" cy="646327"/>
          </a:xfrm>
          <a:prstGeom prst="rect">
            <a:avLst/>
          </a:prstGeom>
        </p:spPr>
        <p:txBody>
          <a:bodyPr wrap="square" lIns="91436" tIns="45718" rIns="91436" bIns="45718" anchor="ctr" anchorCtr="1">
            <a:spAutoFit/>
          </a:bodyPr>
          <a:lstStyle/>
          <a:p>
            <a:pPr algn="ctr" defTabSz="457177"/>
            <a:r>
              <a:rPr lang="en-US" dirty="0">
                <a:solidFill>
                  <a:srgbClr val="FFFFFF"/>
                </a:solidFill>
              </a:rPr>
              <a:t>Collaborators/Curators: R. Blanton Johansen (Fishes),</a:t>
            </a:r>
          </a:p>
          <a:p>
            <a:pPr algn="ctr" defTabSz="457177"/>
            <a:r>
              <a:rPr lang="en-US" dirty="0">
                <a:solidFill>
                  <a:srgbClr val="FFFFFF"/>
                </a:solidFill>
              </a:rPr>
              <a:t> L.D. Estes (Herbarium), C.M. </a:t>
            </a:r>
            <a:r>
              <a:rPr lang="en-US" dirty="0" err="1">
                <a:solidFill>
                  <a:srgbClr val="FFFFFF"/>
                </a:solidFill>
              </a:rPr>
              <a:t>Gienger</a:t>
            </a:r>
            <a:r>
              <a:rPr lang="en-US" dirty="0">
                <a:solidFill>
                  <a:srgbClr val="FFFFFF"/>
                </a:solidFill>
              </a:rPr>
              <a:t> (</a:t>
            </a:r>
            <a:r>
              <a:rPr lang="en-US" dirty="0" err="1">
                <a:solidFill>
                  <a:srgbClr val="FFFFFF"/>
                </a:solidFill>
              </a:rPr>
              <a:t>Herps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1636890" y="1947980"/>
            <a:ext cx="8954911" cy="4857622"/>
          </a:xfrm>
          <a:prstGeom prst="rect">
            <a:avLst/>
          </a:prstGeom>
          <a:solidFill>
            <a:schemeClr val="bg1">
              <a:lumMod val="85000"/>
              <a:alpha val="22000"/>
            </a:schemeClr>
          </a:solidFill>
        </p:spPr>
        <p:txBody>
          <a:bodyPr vert="horz" lIns="91436" tIns="45718" rIns="91436" bIns="45718" rtlCol="0">
            <a:normAutofit fontScale="25000" lnSpcReduction="20000"/>
          </a:bodyPr>
          <a:lstStyle/>
          <a:p>
            <a:pPr defTabSz="457177">
              <a:spcBef>
                <a:spcPct val="20000"/>
              </a:spcBef>
              <a:buSzPct val="80000"/>
              <a:defRPr/>
            </a:pPr>
            <a:r>
              <a:rPr lang="en-US" sz="9600" dirty="0">
                <a:solidFill>
                  <a:srgbClr val="FFFFFF"/>
                </a:solidFill>
              </a:rPr>
              <a:t>140,000 cataloged specimens (vertebrates and plants) in APSU’s David H. Snyder Museum of Zoology and Herbarium</a:t>
            </a:r>
          </a:p>
          <a:p>
            <a:pPr lvl="1" defTabSz="457177">
              <a:spcBef>
                <a:spcPct val="20000"/>
              </a:spcBef>
              <a:buSzPct val="80000"/>
              <a:defRPr/>
            </a:pPr>
            <a:r>
              <a:rPr lang="en-US" sz="8000" dirty="0">
                <a:solidFill>
                  <a:srgbClr val="FFFFFF"/>
                </a:solidFill>
              </a:rPr>
              <a:t>- Largest </a:t>
            </a:r>
            <a:r>
              <a:rPr lang="en-US" sz="8000" dirty="0" err="1">
                <a:solidFill>
                  <a:srgbClr val="FFFFFF"/>
                </a:solidFill>
              </a:rPr>
              <a:t>herp</a:t>
            </a:r>
            <a:r>
              <a:rPr lang="en-US" sz="8000" dirty="0">
                <a:solidFill>
                  <a:srgbClr val="FFFFFF"/>
                </a:solidFill>
              </a:rPr>
              <a:t>. and second largest plant collection in TN</a:t>
            </a:r>
          </a:p>
          <a:p>
            <a:pPr lvl="1" defTabSz="457177">
              <a:spcBef>
                <a:spcPct val="20000"/>
              </a:spcBef>
              <a:buSzPct val="80000"/>
              <a:defRPr/>
            </a:pPr>
            <a:r>
              <a:rPr lang="en-US" sz="8000" dirty="0">
                <a:solidFill>
                  <a:srgbClr val="FFFFFF"/>
                </a:solidFill>
              </a:rPr>
              <a:t>- Data contained in several Access databases with limited to no online access</a:t>
            </a:r>
          </a:p>
          <a:p>
            <a:pPr marL="23" defTabSz="457177">
              <a:spcBef>
                <a:spcPct val="20000"/>
              </a:spcBef>
              <a:buSzPct val="80000"/>
              <a:defRPr/>
            </a:pPr>
            <a:endParaRPr lang="en-US" sz="8000" dirty="0">
              <a:solidFill>
                <a:srgbClr val="FFFFFF"/>
              </a:solidFill>
            </a:endParaRPr>
          </a:p>
          <a:p>
            <a:pPr defTabSz="457177">
              <a:spcBef>
                <a:spcPct val="20000"/>
              </a:spcBef>
              <a:buSzPct val="80000"/>
              <a:defRPr/>
            </a:pPr>
            <a:r>
              <a:rPr lang="en-US" sz="9600" dirty="0">
                <a:solidFill>
                  <a:srgbClr val="FFFFFF"/>
                </a:solidFill>
              </a:rPr>
              <a:t>Approx. 50% not </a:t>
            </a:r>
            <a:r>
              <a:rPr lang="en-US" sz="9600" dirty="0" err="1">
                <a:solidFill>
                  <a:srgbClr val="FFFFFF"/>
                </a:solidFill>
              </a:rPr>
              <a:t>georeferenced</a:t>
            </a:r>
            <a:r>
              <a:rPr lang="en-US" sz="9600" dirty="0">
                <a:solidFill>
                  <a:srgbClr val="FFFFFF"/>
                </a:solidFill>
              </a:rPr>
              <a:t>; others require review/revision</a:t>
            </a:r>
          </a:p>
          <a:p>
            <a:pPr defTabSz="457177">
              <a:spcBef>
                <a:spcPct val="20000"/>
              </a:spcBef>
              <a:buSzPct val="80000"/>
              <a:defRPr/>
            </a:pPr>
            <a:r>
              <a:rPr lang="en-US" sz="7400" dirty="0">
                <a:solidFill>
                  <a:srgbClr val="FFFFFF"/>
                </a:solidFill>
              </a:rPr>
              <a:t>	- </a:t>
            </a:r>
            <a:r>
              <a:rPr lang="en-US" sz="8000" dirty="0">
                <a:solidFill>
                  <a:srgbClr val="FFFFFF"/>
                </a:solidFill>
              </a:rPr>
              <a:t>Generated from GPS, </a:t>
            </a:r>
            <a:r>
              <a:rPr lang="en-US" sz="8000" dirty="0" err="1">
                <a:solidFill>
                  <a:srgbClr val="FFFFFF"/>
                </a:solidFill>
              </a:rPr>
              <a:t>topo</a:t>
            </a:r>
            <a:r>
              <a:rPr lang="en-US" sz="8000" dirty="0">
                <a:solidFill>
                  <a:srgbClr val="FFFFFF"/>
                </a:solidFill>
              </a:rPr>
              <a:t> maps, and </a:t>
            </a:r>
            <a:r>
              <a:rPr lang="en-US" sz="8000" dirty="0" err="1">
                <a:solidFill>
                  <a:srgbClr val="FFFFFF"/>
                </a:solidFill>
              </a:rPr>
              <a:t>GEOLocate</a:t>
            </a:r>
            <a:r>
              <a:rPr lang="en-US" sz="8000" dirty="0">
                <a:solidFill>
                  <a:srgbClr val="FFFFFF"/>
                </a:solidFill>
              </a:rPr>
              <a:t>; </a:t>
            </a:r>
            <a:r>
              <a:rPr lang="pl-PL" sz="8000" dirty="0">
                <a:solidFill>
                  <a:prstClr val="white"/>
                </a:solidFill>
              </a:rPr>
              <a:t>lack measures of accuracy</a:t>
            </a:r>
            <a:endParaRPr lang="en-US" sz="8000" dirty="0">
              <a:solidFill>
                <a:srgbClr val="FFFFFF"/>
              </a:solidFill>
            </a:endParaRPr>
          </a:p>
          <a:p>
            <a:pPr marL="457177" lvl="1" defTabSz="457177">
              <a:spcBef>
                <a:spcPct val="20000"/>
              </a:spcBef>
              <a:buSzPct val="80000"/>
              <a:defRPr/>
            </a:pPr>
            <a:r>
              <a:rPr lang="en-US" sz="8000" dirty="0">
                <a:solidFill>
                  <a:srgbClr val="FFFFFF"/>
                </a:solidFill>
              </a:rPr>
              <a:t>- </a:t>
            </a:r>
            <a:r>
              <a:rPr lang="en-US" sz="8000" dirty="0" err="1">
                <a:solidFill>
                  <a:srgbClr val="FFFFFF"/>
                </a:solidFill>
              </a:rPr>
              <a:t>Herps</a:t>
            </a:r>
            <a:r>
              <a:rPr lang="en-US" sz="8000" dirty="0">
                <a:solidFill>
                  <a:srgbClr val="FFFFFF"/>
                </a:solidFill>
              </a:rPr>
              <a:t>, </a:t>
            </a:r>
            <a:r>
              <a:rPr lang="en-US" sz="8000" dirty="0">
                <a:solidFill>
                  <a:prstClr val="white"/>
                </a:solidFill>
              </a:rPr>
              <a:t>as single column: </a:t>
            </a:r>
            <a:r>
              <a:rPr lang="pl-PL" sz="8000" dirty="0">
                <a:solidFill>
                  <a:prstClr val="white"/>
                </a:solidFill>
              </a:rPr>
              <a:t>351821N;900355W</a:t>
            </a:r>
          </a:p>
          <a:p>
            <a:pPr marL="23" defTabSz="457177">
              <a:spcBef>
                <a:spcPct val="20000"/>
              </a:spcBef>
              <a:buSzPct val="80000"/>
              <a:defRPr/>
            </a:pPr>
            <a:endParaRPr lang="en-US" sz="9600" b="1" dirty="0">
              <a:solidFill>
                <a:srgbClr val="FFFFFF"/>
              </a:solidFill>
            </a:endParaRPr>
          </a:p>
          <a:p>
            <a:pPr marL="23" defTabSz="457177">
              <a:spcBef>
                <a:spcPct val="20000"/>
              </a:spcBef>
              <a:buSzPct val="80000"/>
              <a:defRPr/>
            </a:pPr>
            <a:r>
              <a:rPr lang="en-US" sz="9600" b="1" dirty="0">
                <a:solidFill>
                  <a:srgbClr val="FFFFFF"/>
                </a:solidFill>
              </a:rPr>
              <a:t>Overall Goals: </a:t>
            </a:r>
          </a:p>
          <a:p>
            <a:pPr marL="23" defTabSz="457177">
              <a:spcBef>
                <a:spcPct val="20000"/>
              </a:spcBef>
              <a:buSzPct val="80000"/>
              <a:defRPr/>
            </a:pPr>
            <a:r>
              <a:rPr lang="en-US" sz="9600" b="1" dirty="0">
                <a:solidFill>
                  <a:srgbClr val="FFFFFF"/>
                </a:solidFill>
              </a:rPr>
              <a:t>	1. Build single Specify database for collections</a:t>
            </a:r>
          </a:p>
          <a:p>
            <a:pPr marL="739775" indent="-284163" defTabSz="457177">
              <a:spcBef>
                <a:spcPct val="20000"/>
              </a:spcBef>
              <a:buSzPct val="80000"/>
              <a:defRPr/>
            </a:pPr>
            <a:r>
              <a:rPr lang="en-US" sz="9600" b="1" dirty="0">
                <a:solidFill>
                  <a:srgbClr val="FFFFFF"/>
                </a:solidFill>
              </a:rPr>
              <a:t>2. </a:t>
            </a:r>
            <a:r>
              <a:rPr lang="en-US" sz="9600" b="1" dirty="0" err="1">
                <a:solidFill>
                  <a:srgbClr val="FFFFFF"/>
                </a:solidFill>
              </a:rPr>
              <a:t>Georeference</a:t>
            </a:r>
            <a:r>
              <a:rPr lang="en-US" sz="9600" b="1" dirty="0">
                <a:solidFill>
                  <a:srgbClr val="FFFFFF"/>
                </a:solidFill>
              </a:rPr>
              <a:t> all specimens (as possible) and revise existing data for others using best current methods</a:t>
            </a:r>
          </a:p>
          <a:p>
            <a:pPr marL="23" defTabSz="457177">
              <a:spcBef>
                <a:spcPct val="20000"/>
              </a:spcBef>
              <a:buSzPct val="80000"/>
              <a:defRPr/>
            </a:pPr>
            <a:r>
              <a:rPr lang="en-US" sz="9600" b="1" dirty="0">
                <a:solidFill>
                  <a:srgbClr val="FFFFFF"/>
                </a:solidFill>
              </a:rPr>
              <a:t>	3. Make database accessible online</a:t>
            </a:r>
          </a:p>
          <a:p>
            <a:pPr marL="457177" lvl="1" defTabSz="457177">
              <a:spcBef>
                <a:spcPct val="20000"/>
              </a:spcBef>
              <a:buSzPct val="80000"/>
              <a:defRPr/>
            </a:pPr>
            <a:endParaRPr lang="pl-PL" sz="6200" dirty="0">
              <a:solidFill>
                <a:prstClr val="white"/>
              </a:solidFill>
            </a:endParaRPr>
          </a:p>
          <a:p>
            <a:pPr marL="457177" lvl="1" defTabSz="457177">
              <a:spcBef>
                <a:spcPct val="20000"/>
              </a:spcBef>
              <a:buSzPct val="80000"/>
              <a:defRPr/>
            </a:pPr>
            <a:endParaRPr lang="en-US" sz="3600" dirty="0">
              <a:solidFill>
                <a:srgbClr val="FFFFFF"/>
              </a:solidFill>
            </a:endParaRPr>
          </a:p>
          <a:p>
            <a:pPr marL="457177" lvl="1" defTabSz="457177">
              <a:spcBef>
                <a:spcPct val="20000"/>
              </a:spcBef>
              <a:buSzPct val="80000"/>
              <a:defRPr/>
            </a:pPr>
            <a:endParaRPr lang="en-US" sz="3600" dirty="0">
              <a:solidFill>
                <a:srgbClr val="FFFFFF"/>
              </a:solidFill>
            </a:endParaRPr>
          </a:p>
          <a:p>
            <a:pPr defTabSz="457177">
              <a:spcBef>
                <a:spcPct val="20000"/>
              </a:spcBef>
              <a:buSzPct val="80000"/>
              <a:defRPr/>
            </a:pP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13" name="Picture 12" descr="horizontal_black_red3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3606" y="658356"/>
            <a:ext cx="1615188" cy="81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9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6_hellbender_BrasstownCr_KRP24_06.JPG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7" y="1802217"/>
            <a:ext cx="9143995" cy="5055785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1524001" y="19045"/>
            <a:ext cx="9144000" cy="998431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/>
          <a:p>
            <a:pPr algn="ctr" defTabSz="457177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B50000"/>
                </a:solidFill>
              </a:rPr>
              <a:t>Improving Utility and Accessibility of the APSU </a:t>
            </a:r>
          </a:p>
          <a:p>
            <a:pPr algn="ctr" defTabSz="457177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B50000"/>
                </a:solidFill>
              </a:rPr>
              <a:t>Natural History Collections</a:t>
            </a:r>
          </a:p>
        </p:txBody>
      </p:sp>
      <p:pic>
        <p:nvPicPr>
          <p:cNvPr id="6" name="Picture 5" descr="Johansen_hea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377" y="516588"/>
            <a:ext cx="1308898" cy="11260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968644"/>
            <a:ext cx="8991601" cy="646327"/>
          </a:xfrm>
          <a:prstGeom prst="rect">
            <a:avLst/>
          </a:prstGeom>
        </p:spPr>
        <p:txBody>
          <a:bodyPr wrap="square" lIns="91436" tIns="45718" rIns="91436" bIns="45718" anchor="ctr" anchorCtr="1">
            <a:spAutoFit/>
          </a:bodyPr>
          <a:lstStyle/>
          <a:p>
            <a:pPr algn="ctr" defTabSz="457177"/>
            <a:r>
              <a:rPr lang="en-US" dirty="0">
                <a:solidFill>
                  <a:srgbClr val="FFFFFF"/>
                </a:solidFill>
              </a:rPr>
              <a:t>Collaborators/Curators: R. Blanton Johansen (Fishes),</a:t>
            </a:r>
          </a:p>
          <a:p>
            <a:pPr algn="ctr" defTabSz="457177"/>
            <a:r>
              <a:rPr lang="en-US" dirty="0">
                <a:solidFill>
                  <a:srgbClr val="FFFFFF"/>
                </a:solidFill>
              </a:rPr>
              <a:t> L.D. Estes (Herbarium), C.M. </a:t>
            </a:r>
            <a:r>
              <a:rPr lang="en-US" dirty="0" err="1">
                <a:solidFill>
                  <a:srgbClr val="FFFFFF"/>
                </a:solidFill>
              </a:rPr>
              <a:t>Gienger</a:t>
            </a:r>
            <a:r>
              <a:rPr lang="en-US" dirty="0">
                <a:solidFill>
                  <a:srgbClr val="FFFFFF"/>
                </a:solidFill>
              </a:rPr>
              <a:t> (</a:t>
            </a:r>
            <a:r>
              <a:rPr lang="en-US" dirty="0" err="1">
                <a:solidFill>
                  <a:srgbClr val="FFFFFF"/>
                </a:solidFill>
              </a:rPr>
              <a:t>Herps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1651001" y="1997296"/>
            <a:ext cx="8938581" cy="4685016"/>
          </a:xfrm>
          <a:prstGeom prst="rect">
            <a:avLst/>
          </a:prstGeom>
          <a:solidFill>
            <a:schemeClr val="bg1">
              <a:lumMod val="85000"/>
              <a:alpha val="22000"/>
            </a:schemeClr>
          </a:solidFill>
        </p:spPr>
        <p:txBody>
          <a:bodyPr vert="horz" lIns="91436" tIns="45718" rIns="91436" bIns="45718" rtlCol="0">
            <a:normAutofit fontScale="25000" lnSpcReduction="20000"/>
          </a:bodyPr>
          <a:lstStyle/>
          <a:p>
            <a:pPr marL="23" defTabSz="457177">
              <a:spcBef>
                <a:spcPct val="20000"/>
              </a:spcBef>
              <a:buSzPct val="80000"/>
              <a:defRPr/>
            </a:pPr>
            <a:r>
              <a:rPr lang="en-US" sz="9600" dirty="0">
                <a:solidFill>
                  <a:srgbClr val="FFFFFF"/>
                </a:solidFill>
              </a:rPr>
              <a:t>Also will provide foundation to improve existing online resources:</a:t>
            </a:r>
          </a:p>
          <a:p>
            <a:pPr marL="23" defTabSz="457177">
              <a:spcBef>
                <a:spcPct val="20000"/>
              </a:spcBef>
              <a:buSzPct val="80000"/>
              <a:defRPr/>
            </a:pPr>
            <a:r>
              <a:rPr lang="en-US" sz="9600" dirty="0">
                <a:solidFill>
                  <a:srgbClr val="FFFFFF"/>
                </a:solidFill>
              </a:rPr>
              <a:t>	- </a:t>
            </a:r>
            <a:r>
              <a:rPr lang="en-US" sz="9600" u="sng" dirty="0">
                <a:solidFill>
                  <a:srgbClr val="FFFFFF"/>
                </a:solidFill>
              </a:rPr>
              <a:t>The Atlas of Amphibians in TN</a:t>
            </a:r>
            <a:r>
              <a:rPr lang="en-US" sz="9600" dirty="0">
                <a:solidFill>
                  <a:srgbClr val="FFFFFF"/>
                </a:solidFill>
              </a:rPr>
              <a:t>; </a:t>
            </a:r>
            <a:r>
              <a:rPr lang="en-US" sz="9600" u="sng" dirty="0">
                <a:solidFill>
                  <a:srgbClr val="FFFFFF"/>
                </a:solidFill>
              </a:rPr>
              <a:t>The Atlas of Reptiles in TN</a:t>
            </a:r>
          </a:p>
          <a:p>
            <a:pPr marL="23" defTabSz="457177">
              <a:spcBef>
                <a:spcPct val="20000"/>
              </a:spcBef>
              <a:buSzPct val="80000"/>
              <a:defRPr/>
            </a:pPr>
            <a:r>
              <a:rPr lang="en-US" sz="8000" dirty="0">
                <a:solidFill>
                  <a:srgbClr val="FFFFFF"/>
                </a:solidFill>
              </a:rPr>
              <a:t>		- distributional maps of species currently “hand-made”; static content</a:t>
            </a:r>
          </a:p>
          <a:p>
            <a:pPr marL="23" defTabSz="457177">
              <a:spcBef>
                <a:spcPct val="20000"/>
              </a:spcBef>
              <a:buSzPct val="80000"/>
              <a:defRPr/>
            </a:pPr>
            <a:endParaRPr lang="en-US" sz="3600" dirty="0">
              <a:solidFill>
                <a:srgbClr val="FFFFFF"/>
              </a:solidFill>
            </a:endParaRPr>
          </a:p>
          <a:p>
            <a:pPr marL="23" lvl="2" defTabSz="457177">
              <a:spcBef>
                <a:spcPct val="20000"/>
              </a:spcBef>
              <a:buSzPct val="80000"/>
              <a:defRPr/>
            </a:pPr>
            <a:r>
              <a:rPr lang="en-US" sz="9600" dirty="0">
                <a:solidFill>
                  <a:srgbClr val="FFFFFF"/>
                </a:solidFill>
              </a:rPr>
              <a:t>	- </a:t>
            </a:r>
            <a:r>
              <a:rPr lang="en-US" sz="9600" u="sng" dirty="0">
                <a:solidFill>
                  <a:srgbClr val="FFFFFF"/>
                </a:solidFill>
              </a:rPr>
              <a:t>Tennessee Plant Community Website</a:t>
            </a:r>
            <a:r>
              <a:rPr lang="en-US" sz="9600" dirty="0">
                <a:solidFill>
                  <a:srgbClr val="FFFFFF"/>
                </a:solidFill>
              </a:rPr>
              <a:t> (</a:t>
            </a:r>
            <a:r>
              <a:rPr lang="en-US" sz="9600" i="1" dirty="0">
                <a:solidFill>
                  <a:srgbClr val="FFFFFF"/>
                </a:solidFill>
              </a:rPr>
              <a:t>in prep</a:t>
            </a:r>
            <a:r>
              <a:rPr lang="en-US" sz="9600" dirty="0">
                <a:solidFill>
                  <a:srgbClr val="FFFFFF"/>
                </a:solidFill>
              </a:rPr>
              <a:t>)</a:t>
            </a:r>
          </a:p>
          <a:p>
            <a:pPr marL="23" lvl="2" defTabSz="457177">
              <a:spcBef>
                <a:spcPct val="20000"/>
              </a:spcBef>
              <a:buSzPct val="80000"/>
              <a:defRPr/>
            </a:pPr>
            <a:r>
              <a:rPr lang="en-US" sz="9600" dirty="0">
                <a:solidFill>
                  <a:srgbClr val="FFFFFF"/>
                </a:solidFill>
              </a:rPr>
              <a:t>		</a:t>
            </a:r>
            <a:r>
              <a:rPr lang="en-US" sz="8000" dirty="0">
                <a:solidFill>
                  <a:srgbClr val="FFFFFF"/>
                </a:solidFill>
              </a:rPr>
              <a:t>- Interactive mapping of plant communities (e.g., cedar glades in TN), etc.</a:t>
            </a:r>
          </a:p>
          <a:p>
            <a:pPr marL="23" defTabSz="457177">
              <a:spcBef>
                <a:spcPct val="20000"/>
              </a:spcBef>
              <a:buSzPct val="80000"/>
              <a:defRPr/>
            </a:pPr>
            <a:endParaRPr lang="en-US" sz="9600" dirty="0">
              <a:solidFill>
                <a:srgbClr val="FFFFFF"/>
              </a:solidFill>
            </a:endParaRPr>
          </a:p>
          <a:p>
            <a:pPr marL="23" defTabSz="457177">
              <a:spcBef>
                <a:spcPct val="20000"/>
              </a:spcBef>
              <a:buSzPct val="80000"/>
              <a:defRPr/>
            </a:pPr>
            <a:r>
              <a:rPr lang="en-US" sz="9600" dirty="0">
                <a:solidFill>
                  <a:srgbClr val="FFFFFF"/>
                </a:solidFill>
              </a:rPr>
              <a:t>Training: </a:t>
            </a:r>
          </a:p>
          <a:p>
            <a:pPr marL="566738" indent="-171450" defTabSz="457177">
              <a:spcBef>
                <a:spcPct val="20000"/>
              </a:spcBef>
              <a:buSzPct val="80000"/>
              <a:defRPr/>
            </a:pPr>
            <a:r>
              <a:rPr lang="en-US" sz="9600" dirty="0">
                <a:solidFill>
                  <a:srgbClr val="FFFFFF"/>
                </a:solidFill>
              </a:rPr>
              <a:t>- Collection curators (faculty), students assisting in collection management, and agency personnel using collections as a repository</a:t>
            </a:r>
          </a:p>
          <a:p>
            <a:pPr marL="566738" indent="-171450" defTabSz="457177">
              <a:spcBef>
                <a:spcPct val="20000"/>
              </a:spcBef>
              <a:buSzPct val="80000"/>
              <a:defRPr/>
            </a:pPr>
            <a:endParaRPr lang="en-US" sz="4400" dirty="0">
              <a:solidFill>
                <a:srgbClr val="FFFFFF"/>
              </a:solidFill>
            </a:endParaRPr>
          </a:p>
          <a:p>
            <a:pPr indent="344488" defTabSz="457177">
              <a:spcBef>
                <a:spcPct val="20000"/>
              </a:spcBef>
              <a:buSzPct val="80000"/>
              <a:defRPr/>
            </a:pPr>
            <a:r>
              <a:rPr lang="en-US" sz="9600" dirty="0">
                <a:solidFill>
                  <a:srgbClr val="FFFFFF"/>
                </a:solidFill>
              </a:rPr>
              <a:t>- Lecture series provided to APSU BIO-GIS students in spring</a:t>
            </a:r>
          </a:p>
          <a:p>
            <a:pPr marL="23" defTabSz="457177">
              <a:spcBef>
                <a:spcPct val="20000"/>
              </a:spcBef>
              <a:buSzPct val="80000"/>
              <a:defRPr/>
            </a:pPr>
            <a:endParaRPr lang="en-US" sz="9600" dirty="0">
              <a:solidFill>
                <a:srgbClr val="FFFFFF"/>
              </a:solidFill>
            </a:endParaRPr>
          </a:p>
        </p:txBody>
      </p:sp>
      <p:pic>
        <p:nvPicPr>
          <p:cNvPr id="13" name="Picture 12" descr="horizontal_black_red3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3606" y="633698"/>
            <a:ext cx="1615188" cy="81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72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Sam Noble Oklahoma Museum of Natural History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17041" y="1600200"/>
            <a:ext cx="5622317" cy="5064760"/>
          </a:xfrm>
          <a:ln>
            <a:noFill/>
          </a:ln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Current Project: </a:t>
            </a:r>
            <a:r>
              <a:rPr lang="en-US" dirty="0" smtClean="0">
                <a:solidFill>
                  <a:schemeClr val="accent6"/>
                </a:solidFill>
              </a:rPr>
              <a:t>Mutillidae of Oklahoma</a:t>
            </a:r>
          </a:p>
          <a:p>
            <a:r>
              <a:rPr lang="en-US" dirty="0" smtClean="0">
                <a:solidFill>
                  <a:srgbClr val="C0504D"/>
                </a:solidFill>
              </a:rPr>
              <a:t>Specimens to be georeferenced: </a:t>
            </a:r>
            <a:r>
              <a:rPr lang="en-US" dirty="0" smtClean="0"/>
              <a:t>Historical specimens collected in the 1900s-1940s from our collection; important data points for distribution and ecological studies. Possibly extend to include georeferencing of some of Oklahoma State’s Collection. </a:t>
            </a:r>
            <a:r>
              <a:rPr lang="en-US" dirty="0" smtClean="0">
                <a:solidFill>
                  <a:schemeClr val="accent6"/>
                </a:solidFill>
              </a:rPr>
              <a:t>Project</a:t>
            </a:r>
            <a:r>
              <a:rPr lang="en-US" dirty="0" smtClean="0"/>
              <a:t>: 2,000 specimens. </a:t>
            </a:r>
            <a:r>
              <a:rPr lang="en-US" dirty="0" smtClean="0">
                <a:solidFill>
                  <a:srgbClr val="F79646"/>
                </a:solidFill>
              </a:rPr>
              <a:t>Total Collection</a:t>
            </a:r>
            <a:r>
              <a:rPr lang="en-US" smtClean="0"/>
              <a:t>: 500,000+ </a:t>
            </a:r>
            <a:r>
              <a:rPr lang="en-US" dirty="0" smtClean="0"/>
              <a:t>specimens. </a:t>
            </a:r>
          </a:p>
          <a:p>
            <a:pPr lvl="1"/>
            <a:r>
              <a:rPr lang="en-US" dirty="0" smtClean="0">
                <a:solidFill>
                  <a:srgbClr val="C0504D"/>
                </a:solidFill>
              </a:rPr>
              <a:t>Issues</a:t>
            </a:r>
            <a:r>
              <a:rPr lang="en-US" dirty="0" smtClean="0">
                <a:solidFill>
                  <a:schemeClr val="accent2"/>
                </a:solidFill>
              </a:rPr>
              <a:t>:</a:t>
            </a:r>
            <a:r>
              <a:rPr lang="en-US" dirty="0" smtClean="0"/>
              <a:t> georeferencing ambiguous localities; old localities</a:t>
            </a:r>
          </a:p>
          <a:p>
            <a:pPr lvl="1"/>
            <a:r>
              <a:rPr lang="en-US" dirty="0" smtClean="0">
                <a:solidFill>
                  <a:srgbClr val="C0504D"/>
                </a:solidFill>
              </a:rPr>
              <a:t>Goals: </a:t>
            </a:r>
            <a:r>
              <a:rPr lang="en-US" dirty="0" smtClean="0"/>
              <a:t>minimally georeference all our our Mutillidae records; use skills to georeference all of our other historically important material.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Trainees</a:t>
            </a:r>
            <a:r>
              <a:rPr lang="en-US" dirty="0" smtClean="0">
                <a:solidFill>
                  <a:srgbClr val="C0504D"/>
                </a:solidFill>
              </a:rPr>
              <a:t>:</a:t>
            </a:r>
            <a:r>
              <a:rPr lang="en-US" dirty="0" smtClean="0"/>
              <a:t> undergraduate students, graduate students, Collection Manager</a:t>
            </a:r>
          </a:p>
          <a:p>
            <a:r>
              <a:rPr lang="en-US" dirty="0" smtClean="0">
                <a:solidFill>
                  <a:srgbClr val="C0504D"/>
                </a:solidFill>
              </a:rPr>
              <a:t>Methods: </a:t>
            </a:r>
            <a:r>
              <a:rPr lang="en-US" dirty="0" smtClean="0"/>
              <a:t>possible crowd-sourcing; digital recourses and software. Incorporate more georeferencing with Citizen Science project on </a:t>
            </a:r>
            <a:r>
              <a:rPr lang="en-US" dirty="0" err="1" smtClean="0"/>
              <a:t>iNaturalist</a:t>
            </a:r>
            <a:r>
              <a:rPr lang="en-US" dirty="0" smtClean="0"/>
              <a:t>.</a:t>
            </a:r>
          </a:p>
        </p:txBody>
      </p:sp>
      <p:pic>
        <p:nvPicPr>
          <p:cNvPr id="6" name="Picture 5" descr="Myrmillioides-lateral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535" y="1681480"/>
            <a:ext cx="2325336" cy="1498600"/>
          </a:xfrm>
          <a:prstGeom prst="rect">
            <a:avLst/>
          </a:prstGeom>
        </p:spPr>
      </p:pic>
      <p:pic>
        <p:nvPicPr>
          <p:cNvPr id="2" name="Picture 1" descr="spider+laura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357" y="3718562"/>
            <a:ext cx="3271520" cy="218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7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50135"/>
            <a:ext cx="9210847" cy="6908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1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3558" y="50138"/>
            <a:ext cx="1357606" cy="2036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9201" y="224837"/>
            <a:ext cx="6233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</a:rPr>
              <a:t>“Geographic variation in the Hillstream Loach”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4459" y="733629"/>
            <a:ext cx="1898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i="1" dirty="0">
                <a:solidFill>
                  <a:prstClr val="black"/>
                </a:solidFill>
              </a:rPr>
              <a:t>By: Lunide Orleus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1" y="1285948"/>
            <a:ext cx="792006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</a:rPr>
              <a:t>The collection that I am currently Georeferencing are a collection of Loaches (</a:t>
            </a:r>
            <a:r>
              <a:rPr lang="en-US" b="1" dirty="0" err="1">
                <a:solidFill>
                  <a:prstClr val="black"/>
                </a:solidFill>
                <a:latin typeface="Times New Roman"/>
                <a:cs typeface="Times New Roman"/>
              </a:rPr>
              <a:t>Homoloptera</a:t>
            </a:r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/>
                <a:cs typeface="Times New Roman"/>
              </a:rPr>
              <a:t>sexmaculata</a:t>
            </a:r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</a:rPr>
              <a:t>) that were brought over</a:t>
            </a:r>
          </a:p>
          <a:p>
            <a:pPr defTabSz="457200"/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</a:rPr>
              <a:t>from different localities and provinces in Thailand. </a:t>
            </a:r>
          </a:p>
          <a:p>
            <a:pPr defTabSz="457200"/>
            <a:endParaRPr lang="en-US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457200"/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</a:rPr>
              <a:t>There are a total of 34 lots in this collection which means over 100 fishes. </a:t>
            </a:r>
          </a:p>
          <a:p>
            <a:pPr marL="285750" indent="-285750" defTabSz="457200">
              <a:buFont typeface="Wingdings" charset="0"/>
              <a:buChar char="à"/>
            </a:pPr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UF :13</a:t>
            </a:r>
          </a:p>
          <a:p>
            <a:pPr marL="285750" indent="-285750" defTabSz="457200">
              <a:buFont typeface="Wingdings" charset="0"/>
              <a:buChar char="à"/>
            </a:pPr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NIFI : 10</a:t>
            </a:r>
          </a:p>
          <a:p>
            <a:pPr marL="285750" indent="-285750" defTabSz="457200">
              <a:buFont typeface="Wingdings" charset="0"/>
              <a:buChar char="à"/>
            </a:pPr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RLIKU: 4</a:t>
            </a:r>
          </a:p>
          <a:p>
            <a:pPr marL="285750" indent="-285750" defTabSz="457200">
              <a:buFont typeface="Wingdings" charset="0"/>
              <a:buChar char="à"/>
            </a:pPr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Smithsonian: 3</a:t>
            </a:r>
          </a:p>
          <a:p>
            <a:pPr marL="285750" indent="-285750" defTabSz="457200">
              <a:buFont typeface="Wingdings" charset="0"/>
              <a:buChar char="à"/>
            </a:pPr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ANSP: 3</a:t>
            </a:r>
          </a:p>
          <a:p>
            <a:pPr defTabSz="457200"/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 </a:t>
            </a:r>
          </a:p>
          <a:p>
            <a:pPr defTabSz="457200"/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Trainees would most likely be students and/or volunteers</a:t>
            </a:r>
          </a:p>
          <a:p>
            <a:pPr defTabSz="457200"/>
            <a:endParaRPr lang="en-US" b="1" dirty="0">
              <a:solidFill>
                <a:prstClr val="black"/>
              </a:solidFill>
              <a:latin typeface="Times New Roman"/>
              <a:cs typeface="Times New Roman"/>
              <a:sym typeface="Wingdings"/>
            </a:endParaRPr>
          </a:p>
          <a:p>
            <a:pPr defTabSz="457200"/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 For this project, the methods I use are usually Geolocate, Google Maps, Google Earth, and any other external sites that provide certain </a:t>
            </a:r>
          </a:p>
          <a:p>
            <a:pPr defTabSz="457200"/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Information on the country and provinces where these loaches are located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.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726" y="2757405"/>
            <a:ext cx="1645120" cy="1605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737" y="4896482"/>
            <a:ext cx="1666109" cy="196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0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169254"/>
            <a:ext cx="7772400" cy="1470025"/>
          </a:xfrm>
        </p:spPr>
        <p:txBody>
          <a:bodyPr/>
          <a:lstStyle/>
          <a:p>
            <a:pPr algn="ctr"/>
            <a:r>
              <a:rPr lang="en-US" dirty="0" smtClean="0"/>
              <a:t>Tri-</a:t>
            </a:r>
            <a:r>
              <a:rPr lang="en-US" dirty="0" err="1" smtClean="0"/>
              <a:t>Trophic</a:t>
            </a:r>
            <a:r>
              <a:rPr lang="en-US" dirty="0" smtClean="0"/>
              <a:t> Thematic Collection Network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231077"/>
            <a:ext cx="6400800" cy="1752600"/>
          </a:xfrm>
        </p:spPr>
        <p:txBody>
          <a:bodyPr/>
          <a:lstStyle/>
          <a:p>
            <a:pPr algn="ctr"/>
            <a:r>
              <a:rPr lang="en-US" dirty="0" smtClean="0"/>
              <a:t>A Tri-</a:t>
            </a:r>
            <a:r>
              <a:rPr lang="en-US" dirty="0" err="1" smtClean="0"/>
              <a:t>Trophic</a:t>
            </a:r>
            <a:r>
              <a:rPr lang="en-US" dirty="0" smtClean="0"/>
              <a:t> </a:t>
            </a:r>
            <a:r>
              <a:rPr lang="en-US" dirty="0" err="1" smtClean="0"/>
              <a:t>Databasing</a:t>
            </a:r>
            <a:r>
              <a:rPr lang="en-US" dirty="0" smtClean="0"/>
              <a:t> and Imaging Project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1601" y="5660607"/>
            <a:ext cx="430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Danielle Pace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American Museum of Natural History</a:t>
            </a:r>
          </a:p>
        </p:txBody>
      </p:sp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294776" y="4390912"/>
            <a:ext cx="200325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3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54000"/>
            <a:ext cx="8229600" cy="62865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What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Our TCN focuses </a:t>
            </a:r>
            <a:r>
              <a:rPr lang="en-US" dirty="0"/>
              <a:t>on one of the major herbivorous insect </a:t>
            </a:r>
            <a:r>
              <a:rPr lang="en-US" dirty="0" err="1"/>
              <a:t>clades</a:t>
            </a:r>
            <a:r>
              <a:rPr lang="en-US" dirty="0"/>
              <a:t>, the </a:t>
            </a:r>
            <a:r>
              <a:rPr lang="en-US" dirty="0" err="1" smtClean="0"/>
              <a:t>Hemiptera</a:t>
            </a:r>
            <a:r>
              <a:rPr lang="en-US" dirty="0" smtClean="0"/>
              <a:t>, </a:t>
            </a:r>
            <a:r>
              <a:rPr lang="en-US" dirty="0"/>
              <a:t>their host plants, and their </a:t>
            </a:r>
            <a:r>
              <a:rPr lang="en-US" dirty="0" smtClean="0"/>
              <a:t>parasitoids.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Numbers and Statistics:</a:t>
            </a:r>
          </a:p>
          <a:p>
            <a:pPr lvl="1"/>
            <a:r>
              <a:rPr lang="en-US" dirty="0" smtClean="0"/>
              <a:t>About 4 Million specimen records will be made available.</a:t>
            </a:r>
          </a:p>
          <a:p>
            <a:pPr lvl="1"/>
            <a:r>
              <a:rPr lang="en-US" dirty="0" smtClean="0"/>
              <a:t>More than 7.8 Million records will be unified.</a:t>
            </a:r>
          </a:p>
          <a:p>
            <a:pPr lvl="1"/>
            <a:r>
              <a:rPr lang="en-US" dirty="0" smtClean="0"/>
              <a:t>Total digitized plant bug specimens: 457,553.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Whom we would like to train:</a:t>
            </a:r>
          </a:p>
          <a:p>
            <a:pPr lvl="1"/>
            <a:r>
              <a:rPr lang="en-US" dirty="0" smtClean="0"/>
              <a:t>Volunteers do a large majority of the </a:t>
            </a:r>
            <a:r>
              <a:rPr lang="en-US" dirty="0" err="1" smtClean="0"/>
              <a:t>Georeferencing</a:t>
            </a:r>
            <a:r>
              <a:rPr lang="en-US" dirty="0" smtClean="0"/>
              <a:t> work, however, it is our hope to hold events which would educate the public.</a:t>
            </a:r>
          </a:p>
          <a:p>
            <a:pPr lvl="1"/>
            <a:endParaRPr lang="en-US" dirty="0" smtClean="0"/>
          </a:p>
          <a:p>
            <a:r>
              <a:rPr lang="en-US" b="1" dirty="0" err="1" smtClean="0"/>
              <a:t>Georeferencing</a:t>
            </a:r>
            <a:r>
              <a:rPr lang="en-US" b="1" dirty="0" smtClean="0"/>
              <a:t> Methods:</a:t>
            </a:r>
          </a:p>
          <a:p>
            <a:pPr lvl="1"/>
            <a:r>
              <a:rPr lang="en-US" b="1" dirty="0" smtClean="0"/>
              <a:t>Automation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010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107339" y="229159"/>
            <a:ext cx="2125762" cy="2033767"/>
          </a:xfrm>
          <a:prstGeom prst="rect">
            <a:avLst/>
          </a:prstGeom>
          <a:solidFill>
            <a:srgbClr val="E8B7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8551" y="4519642"/>
            <a:ext cx="4948543" cy="1052690"/>
          </a:xfr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 anchorCtr="1">
            <a:noAutofit/>
          </a:bodyPr>
          <a:lstStyle/>
          <a:p>
            <a:r>
              <a:rPr lang="en-US" sz="2000" dirty="0">
                <a:solidFill>
                  <a:srgbClr val="F5F4D9"/>
                </a:solidFill>
                <a:latin typeface="Arial"/>
                <a:cs typeface="Arial"/>
              </a:rPr>
              <a:t>Modernization and Digitization of the Angelo State Natural History Collections </a:t>
            </a:r>
            <a:endParaRPr lang="en-US" sz="2000" dirty="0">
              <a:solidFill>
                <a:srgbClr val="F5F4D9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7336" y="5319420"/>
            <a:ext cx="4806547" cy="1121350"/>
          </a:xfrm>
        </p:spPr>
        <p:txBody>
          <a:bodyPr>
            <a:noAutofit/>
          </a:bodyPr>
          <a:lstStyle/>
          <a:p>
            <a:pPr algn="r"/>
            <a:endParaRPr lang="en-US" sz="1200" dirty="0">
              <a:solidFill>
                <a:srgbClr val="0D0D0D"/>
              </a:solidFill>
              <a:latin typeface="Arial"/>
              <a:cs typeface="Arial"/>
            </a:endParaRPr>
          </a:p>
          <a:p>
            <a:pPr algn="r"/>
            <a:r>
              <a:rPr lang="en-US" sz="1200" dirty="0">
                <a:solidFill>
                  <a:srgbClr val="E8B738"/>
                </a:solidFill>
                <a:latin typeface="Arial"/>
                <a:cs typeface="Arial"/>
              </a:rPr>
              <a:t>MARCY REVELEZ, COLLECTIONS MANAGER</a:t>
            </a:r>
          </a:p>
          <a:p>
            <a:pPr algn="r"/>
            <a:r>
              <a:rPr lang="en-US" sz="1200" dirty="0">
                <a:solidFill>
                  <a:srgbClr val="E8B738"/>
                </a:solidFill>
                <a:latin typeface="Arial"/>
                <a:cs typeface="Arial"/>
              </a:rPr>
              <a:t>Angelo State University, San Angelo, Texas</a:t>
            </a:r>
          </a:p>
          <a:p>
            <a:pPr algn="r"/>
            <a:r>
              <a:rPr lang="en-US" sz="1200" dirty="0">
                <a:solidFill>
                  <a:srgbClr val="E8B738"/>
                </a:solidFill>
                <a:latin typeface="Arial"/>
                <a:cs typeface="Arial"/>
              </a:rPr>
              <a:t>(Member, Texas Tech University System)</a:t>
            </a:r>
          </a:p>
          <a:p>
            <a:pPr algn="r"/>
            <a:r>
              <a:rPr lang="en-US" dirty="0" smtClean="0">
                <a:solidFill>
                  <a:srgbClr val="0D0D0D"/>
                </a:solidFill>
                <a:latin typeface="Arial"/>
                <a:cs typeface="Arial"/>
              </a:rPr>
              <a:t>National Science Foundation</a:t>
            </a:r>
          </a:p>
          <a:p>
            <a:pPr algn="r"/>
            <a:r>
              <a:rPr lang="en-US" dirty="0" smtClean="0">
                <a:solidFill>
                  <a:srgbClr val="0D0D0D"/>
                </a:solidFill>
                <a:latin typeface="Arial"/>
                <a:cs typeface="Arial"/>
              </a:rPr>
              <a:t>Collection in Support of Biological Research 2012-2014</a:t>
            </a:r>
            <a:endParaRPr lang="en-US" dirty="0">
              <a:solidFill>
                <a:srgbClr val="0D0D0D"/>
              </a:solidFill>
              <a:latin typeface="Arial"/>
              <a:cs typeface="Arial"/>
            </a:endParaRPr>
          </a:p>
        </p:txBody>
      </p:sp>
      <p:pic>
        <p:nvPicPr>
          <p:cNvPr id="5" name="Picture 14" descr="http://www.angelo.edu/livewhale/content/images/38/8444_asnhc_99af9f2d7cb3013a8fade7423f7227a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4882" y="6006358"/>
            <a:ext cx="2511424" cy="65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0084" y="2472986"/>
            <a:ext cx="1537328" cy="18528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 descr="https://fbcdn-sphotos-h-a.akamaihd.net/hphotos-ak-prn1/150494_542643385767037_1040712685_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5665" y="573483"/>
            <a:ext cx="1833162" cy="13748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cmu.edu/qolt/images/nsf_logo_color_transparen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5803" y="4542148"/>
            <a:ext cx="1030184" cy="103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45183" y="259556"/>
            <a:ext cx="369531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500" dirty="0">
                <a:solidFill>
                  <a:prstClr val="white"/>
                </a:solidFill>
                <a:latin typeface="Arial"/>
                <a:cs typeface="Arial"/>
              </a:rPr>
              <a:t>5 COLLECTIONS – 130,000 specimens </a:t>
            </a:r>
          </a:p>
          <a:p>
            <a:pPr defTabSz="457200"/>
            <a:r>
              <a:rPr lang="en-US" sz="1600" dirty="0">
                <a:solidFill>
                  <a:prstClr val="white"/>
                </a:solidFill>
                <a:latin typeface="Arial"/>
                <a:cs typeface="Arial"/>
              </a:rPr>
              <a:t>(vertebrates, genomics, herbarium)</a:t>
            </a:r>
          </a:p>
          <a:p>
            <a:pPr defTabSz="457200"/>
            <a:endParaRPr lang="en-US" sz="1600" dirty="0">
              <a:solidFill>
                <a:prstClr val="white"/>
              </a:solidFill>
              <a:latin typeface="Arial"/>
              <a:cs typeface="Arial"/>
            </a:endParaRPr>
          </a:p>
          <a:p>
            <a:pPr defTabSz="457200"/>
            <a:r>
              <a:rPr lang="en-US" sz="1600" dirty="0">
                <a:solidFill>
                  <a:prstClr val="white"/>
                </a:solidFill>
                <a:latin typeface="Arial"/>
                <a:cs typeface="Arial"/>
              </a:rPr>
              <a:t>Grant goals include: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Identify fields for database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Create standards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Data cleaning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Specify database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600" dirty="0" err="1">
                <a:solidFill>
                  <a:srgbClr val="FFFF00"/>
                </a:solidFill>
                <a:latin typeface="Arial"/>
                <a:cs typeface="Arial"/>
              </a:rPr>
              <a:t>Georeferencing</a:t>
            </a: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 via </a:t>
            </a:r>
            <a:r>
              <a:rPr lang="en-US" sz="1600" dirty="0" err="1">
                <a:solidFill>
                  <a:srgbClr val="FFFF00"/>
                </a:solidFill>
                <a:latin typeface="Arial"/>
                <a:cs typeface="Arial"/>
              </a:rPr>
              <a:t>Geolocate</a:t>
            </a:r>
            <a:endParaRPr lang="en-US" sz="1600" dirty="0">
              <a:solidFill>
                <a:srgbClr val="FFFF00"/>
              </a:solidFill>
              <a:latin typeface="Arial"/>
              <a:cs typeface="Arial"/>
            </a:endParaRPr>
          </a:p>
          <a:p>
            <a:pPr defTabSz="457200"/>
            <a:endParaRPr lang="en-US" sz="1600" dirty="0">
              <a:solidFill>
                <a:srgbClr val="FFFF00"/>
              </a:solidFill>
              <a:latin typeface="Arial"/>
              <a:cs typeface="Arial"/>
            </a:endParaRPr>
          </a:p>
          <a:p>
            <a:pPr defTabSz="457200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Workshop Goals: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Learn new protocols and best practices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Train curators, faculty, students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Workshop at regional meetings</a:t>
            </a:r>
            <a:endParaRPr lang="en-US" sz="16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19" name="Picture 6" descr="C:\Users\mrevelez\AppData\Local\Temp\photo-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6977" y="2492082"/>
            <a:ext cx="1860948" cy="18146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biz.colostate.edu/MTI/PublishingImages/multitaski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5398" y="343736"/>
            <a:ext cx="1810909" cy="17986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5" name="Picture 14" descr="me2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3431" y="4519642"/>
            <a:ext cx="973960" cy="2205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909" y="4607674"/>
            <a:ext cx="1511933" cy="93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6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219200"/>
            <a:ext cx="7772400" cy="990600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iDigBio</a:t>
            </a:r>
            <a:r>
              <a:rPr lang="en-US" sz="4000" dirty="0"/>
              <a:t> Train the Trainers 2013</a:t>
            </a:r>
            <a:br>
              <a:rPr lang="en-US" sz="4000" dirty="0"/>
            </a:br>
            <a:r>
              <a:rPr lang="en-US" sz="1800" dirty="0"/>
              <a:t>Ryan Allen </a:t>
            </a:r>
            <a:br>
              <a:rPr lang="en-US" sz="1800" dirty="0"/>
            </a:br>
            <a:r>
              <a:rPr lang="en-US" sz="1800" dirty="0"/>
              <a:t>Biodiversity Informatics Project Manager</a:t>
            </a: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5566" y="2819400"/>
            <a:ext cx="8541434" cy="3810000"/>
          </a:xfrm>
        </p:spPr>
        <p:txBody>
          <a:bodyPr>
            <a:normAutofit fontScale="92500"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Herbarium over 500,000 specimens.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Colorado Vascular Database 93,000 records.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err="1" smtClean="0"/>
              <a:t>MaPSTeDI</a:t>
            </a:r>
            <a:r>
              <a:rPr lang="en-US" dirty="0" smtClean="0"/>
              <a:t> geocoded ~30,000 records (2001-2004) (currently 44,000 geocoded).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Tri-Trophic TCN database 80,000 vascular plants and image 135,000.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Lichen and Bryophyte PEN will image and database 120,000 Lichens and Bryophytes</a:t>
            </a:r>
          </a:p>
          <a:p>
            <a:pPr algn="l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4200" y="304800"/>
            <a:ext cx="3479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4554" y="1219200"/>
            <a:ext cx="932046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84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65313" y="22226"/>
            <a:ext cx="7772400" cy="663575"/>
          </a:xfrm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</a:rPr>
              <a:t/>
            </a:r>
            <a:br>
              <a:rPr lang="en-US" sz="3600">
                <a:solidFill>
                  <a:srgbClr val="FFFF00"/>
                </a:solidFill>
              </a:rPr>
            </a:br>
            <a:r>
              <a:rPr lang="en-US" sz="3600">
                <a:solidFill>
                  <a:srgbClr val="FFFF00"/>
                </a:solidFill>
              </a:rPr>
              <a:t>Texas A&amp;M University Insect Collection</a:t>
            </a:r>
            <a:r>
              <a:rPr lang="en-US" sz="3600"/>
              <a:t/>
            </a:r>
            <a:br>
              <a:rPr lang="en-US" sz="3600"/>
            </a:br>
            <a:endParaRPr lang="en-US" sz="3600"/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6232526" y="2346326"/>
            <a:ext cx="231616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800" b="1" i="1">
                <a:solidFill>
                  <a:srgbClr val="FFFFFF"/>
                </a:solidFill>
              </a:rPr>
              <a:t>Edward Riley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800">
                <a:solidFill>
                  <a:srgbClr val="FFFF99"/>
                </a:solidFill>
              </a:rPr>
              <a:t>Associate Curator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>
              <a:solidFill>
                <a:srgbClr val="FFFF99"/>
              </a:solidFill>
            </a:endParaRPr>
          </a:p>
        </p:txBody>
      </p:sp>
      <p:pic>
        <p:nvPicPr>
          <p:cNvPr id="2052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950" y="3700464"/>
            <a:ext cx="126365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1538" y="1028701"/>
            <a:ext cx="1916112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" descr="tamu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226" y="6110289"/>
            <a:ext cx="21875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5" name="Group 14"/>
          <p:cNvGrpSpPr>
            <a:grpSpLocks/>
          </p:cNvGrpSpPr>
          <p:nvPr/>
        </p:nvGrpSpPr>
        <p:grpSpPr bwMode="auto">
          <a:xfrm>
            <a:off x="8396289" y="6130925"/>
            <a:ext cx="2187575" cy="830781"/>
            <a:chOff x="2173" y="2449"/>
            <a:chExt cx="1611" cy="829"/>
          </a:xfrm>
        </p:grpSpPr>
        <p:sp>
          <p:nvSpPr>
            <p:cNvPr id="2064" name="Text Box 12"/>
            <p:cNvSpPr txBox="1">
              <a:spLocks noChangeArrowheads="1"/>
            </p:cNvSpPr>
            <p:nvPr/>
          </p:nvSpPr>
          <p:spPr bwMode="auto">
            <a:xfrm>
              <a:off x="2173" y="2449"/>
              <a:ext cx="1611" cy="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2065" name="Picture 4" descr="ext_res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2479"/>
              <a:ext cx="1392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6" name="Picture 17" descr="Cabinets01_l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539" y="4249738"/>
            <a:ext cx="29162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9575800" y="6650038"/>
            <a:ext cx="10937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99"/>
                </a:solidFill>
              </a:rPr>
              <a:t>TTTII: 8/12/2013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8638" y="776289"/>
            <a:ext cx="4500562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Contractor on two TCN Projects: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en-US" dirty="0">
                <a:solidFill>
                  <a:srgbClr val="FFFF00"/>
                </a:solidFill>
              </a:rPr>
              <a:t>Tri-Trophic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en-US" dirty="0">
                <a:solidFill>
                  <a:srgbClr val="FFFF00"/>
                </a:solidFill>
              </a:rPr>
              <a:t>SCAN (Southwestern Collections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      of Arthropods Network)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59" name="TextBox 2"/>
          <p:cNvSpPr txBox="1">
            <a:spLocks noChangeArrowheads="1"/>
          </p:cNvSpPr>
          <p:nvPr/>
        </p:nvSpPr>
        <p:spPr bwMode="auto">
          <a:xfrm>
            <a:off x="2954339" y="3022600"/>
            <a:ext cx="45307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00"/>
                </a:solidFill>
              </a:rPr>
              <a:t>Goal (TAMUIC): Capture for SCAN ca. 140,000 specimen records from pinned collections of ground-dwelling arthropods</a:t>
            </a:r>
          </a:p>
        </p:txBody>
      </p:sp>
      <p:sp>
        <p:nvSpPr>
          <p:cNvPr id="2060" name="TextBox 3"/>
          <p:cNvSpPr txBox="1">
            <a:spLocks noChangeArrowheads="1"/>
          </p:cNvSpPr>
          <p:nvPr/>
        </p:nvSpPr>
        <p:spPr bwMode="auto">
          <a:xfrm>
            <a:off x="6272214" y="4033839"/>
            <a:ext cx="4219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00"/>
                </a:solidFill>
              </a:rPr>
              <a:t>Train: technical staff (1 part-time person),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00"/>
                </a:solidFill>
              </a:rPr>
              <a:t>student workers, other “locals” with interest and/or need for georeferencing datasets</a:t>
            </a:r>
          </a:p>
        </p:txBody>
      </p:sp>
      <p:sp>
        <p:nvSpPr>
          <p:cNvPr id="2061" name="TextBox 4"/>
          <p:cNvSpPr txBox="1">
            <a:spLocks noChangeArrowheads="1"/>
          </p:cNvSpPr>
          <p:nvPr/>
        </p:nvSpPr>
        <p:spPr bwMode="auto">
          <a:xfrm>
            <a:off x="6316663" y="5045076"/>
            <a:ext cx="4146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00"/>
                </a:solidFill>
              </a:rPr>
              <a:t>Manual georeferencing: locality by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00"/>
                </a:solidFill>
              </a:rPr>
              <a:t>locality through locality table 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00"/>
                </a:solidFill>
              </a:rPr>
              <a:t>in-house database (ca. 80% complete now)</a:t>
            </a:r>
          </a:p>
        </p:txBody>
      </p:sp>
      <p:pic>
        <p:nvPicPr>
          <p:cNvPr id="2062" name="Picture 2" descr="C:\Users\Edward.Riley\Pictures\scan_logo_colo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4663" y="1990725"/>
            <a:ext cx="3427412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3" descr="C:\Ed's images\Museum_Oswald lab personnel\Riley-Ed_DSCN11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0775" y="728664"/>
            <a:ext cx="21415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36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3" name="Group 5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041599"/>
              </p:ext>
            </p:extLst>
          </p:nvPr>
        </p:nvGraphicFramePr>
        <p:xfrm>
          <a:off x="1752600" y="1143001"/>
          <a:ext cx="3962400" cy="4177349"/>
        </p:xfrm>
        <a:graphic>
          <a:graphicData uri="http://schemas.openxmlformats.org/drawingml/2006/table">
            <a:tbl>
              <a:tblPr/>
              <a:tblGrid>
                <a:gridCol w="915988"/>
                <a:gridCol w="968375"/>
                <a:gridCol w="815975"/>
                <a:gridCol w="647700"/>
                <a:gridCol w="614362"/>
              </a:tblGrid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department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collection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#objects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 lots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#sites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#georef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_sites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anthropology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Archaeology &amp;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Ethnology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284,204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4,444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 row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biology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Herpetology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6,255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2,235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Malacology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4,458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1,040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270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Mammalogy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14,025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2,907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2,869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Ornithology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12,634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4,258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1,981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Ichthyology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72,872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20,935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10,000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27013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botany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Bryophytes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31,066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30,322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Fungi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8,479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2,229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Lichens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8,922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2,681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Vascular Plants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33,369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18,000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geology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Mineralogy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23,238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7,061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270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Paleontology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19,070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3,266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6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Vertebrate Paleontology</a:t>
                      </a: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15,917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47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534,509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99,460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14,850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pic>
        <p:nvPicPr>
          <p:cNvPr id="2073" name="Picture 25" descr="Census_Bureau_Geographers_Cartographer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724401"/>
            <a:ext cx="2667000" cy="17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2" name="Picture 574" descr="Ellen M. Steve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55626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5" name="Text Box 577"/>
          <p:cNvSpPr txBox="1">
            <a:spLocks noChangeArrowheads="1"/>
          </p:cNvSpPr>
          <p:nvPr/>
        </p:nvSpPr>
        <p:spPr bwMode="auto">
          <a:xfrm>
            <a:off x="1676400" y="304800"/>
            <a:ext cx="56388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400" b="1">
                <a:solidFill>
                  <a:srgbClr val="006600"/>
                </a:solidFill>
              </a:rPr>
              <a:t> </a:t>
            </a:r>
            <a:r>
              <a:rPr lang="en-US" sz="1400">
                <a:solidFill>
                  <a:srgbClr val="006600"/>
                </a:solidFill>
              </a:rPr>
              <a:t>PROJECT: Georeferencing NYSM specimen and artifact localities</a:t>
            </a:r>
          </a:p>
        </p:txBody>
      </p:sp>
      <p:graphicFrame>
        <p:nvGraphicFramePr>
          <p:cNvPr id="2628" name="Object 5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835830"/>
              </p:ext>
            </p:extLst>
          </p:nvPr>
        </p:nvGraphicFramePr>
        <p:xfrm>
          <a:off x="5715000" y="2971800"/>
          <a:ext cx="480060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Image" r:id="rId5" imgW="7225397" imgH="1828571" progId="Photoshop.Image.9">
                  <p:embed/>
                </p:oleObj>
              </mc:Choice>
              <mc:Fallback>
                <p:oleObj name="Image" r:id="rId5" imgW="7225397" imgH="1828571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2971800"/>
                        <a:ext cx="480060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4" name="Rectangle 576"/>
          <p:cNvSpPr>
            <a:spLocks noChangeArrowheads="1"/>
          </p:cNvSpPr>
          <p:nvPr/>
        </p:nvSpPr>
        <p:spPr bwMode="auto">
          <a:xfrm>
            <a:off x="5867400" y="2362200"/>
            <a:ext cx="4495800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400">
                <a:solidFill>
                  <a:srgbClr val="006600"/>
                </a:solidFill>
              </a:rPr>
              <a:t> TRAINEES:  Staff, Volunteers, Interns, Students or </a:t>
            </a:r>
            <a:r>
              <a:rPr lang="en-US" sz="1400" i="1">
                <a:solidFill>
                  <a:srgbClr val="006600"/>
                </a:solidFill>
              </a:rPr>
              <a:t>The Legion of Superheros……………..if available</a:t>
            </a:r>
          </a:p>
        </p:txBody>
      </p:sp>
      <p:sp>
        <p:nvSpPr>
          <p:cNvPr id="2635" name="Rectangle 587"/>
          <p:cNvSpPr>
            <a:spLocks noChangeArrowheads="1"/>
          </p:cNvSpPr>
          <p:nvPr/>
        </p:nvSpPr>
        <p:spPr bwMode="auto">
          <a:xfrm>
            <a:off x="6019800" y="4343400"/>
            <a:ext cx="41148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400">
                <a:solidFill>
                  <a:srgbClr val="006600"/>
                </a:solidFill>
              </a:rPr>
              <a:t> METHODS:  open to suggestions……….</a:t>
            </a:r>
            <a:endParaRPr lang="en-US" sz="1400" i="1">
              <a:solidFill>
                <a:srgbClr val="006600"/>
              </a:solidFill>
            </a:endParaRPr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228600"/>
            <a:ext cx="1828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45" name="Rectangle 597"/>
          <p:cNvSpPr>
            <a:spLocks noChangeArrowheads="1"/>
          </p:cNvSpPr>
          <p:nvPr/>
        </p:nvSpPr>
        <p:spPr bwMode="auto">
          <a:xfrm>
            <a:off x="7543800" y="228600"/>
            <a:ext cx="2743200" cy="1981200"/>
          </a:xfrm>
          <a:prstGeom prst="rect">
            <a:avLst/>
          </a:prstGeom>
          <a:noFill/>
          <a:ln w="12700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46" name="Text Box 598"/>
          <p:cNvSpPr txBox="1">
            <a:spLocks noChangeArrowheads="1"/>
          </p:cNvSpPr>
          <p:nvPr/>
        </p:nvSpPr>
        <p:spPr bwMode="auto">
          <a:xfrm>
            <a:off x="7924800" y="1600201"/>
            <a:ext cx="24384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75000"/>
              </a:lnSpc>
              <a:spcBef>
                <a:spcPct val="50000"/>
              </a:spcBef>
              <a:spcAft>
                <a:spcPct val="5000"/>
              </a:spcAft>
            </a:pPr>
            <a:r>
              <a:rPr lang="en-US" sz="1000" b="1" i="1">
                <a:solidFill>
                  <a:srgbClr val="333399"/>
                </a:solidFill>
              </a:rPr>
              <a:t>NYS Education Department</a:t>
            </a:r>
          </a:p>
          <a:p>
            <a:pPr algn="ctr" fontAlgn="base">
              <a:lnSpc>
                <a:spcPct val="75000"/>
              </a:lnSpc>
              <a:spcBef>
                <a:spcPct val="50000"/>
              </a:spcBef>
              <a:spcAft>
                <a:spcPct val="5000"/>
              </a:spcAft>
            </a:pPr>
            <a:r>
              <a:rPr lang="en-US" sz="1000" b="1" i="1">
                <a:solidFill>
                  <a:srgbClr val="333399"/>
                </a:solidFill>
              </a:rPr>
              <a:t>Albany, NY</a:t>
            </a:r>
          </a:p>
        </p:txBody>
      </p:sp>
      <p:sp>
        <p:nvSpPr>
          <p:cNvPr id="2644" name="Text Box 596"/>
          <p:cNvSpPr txBox="1">
            <a:spLocks noChangeArrowheads="1"/>
          </p:cNvSpPr>
          <p:nvPr/>
        </p:nvSpPr>
        <p:spPr bwMode="auto">
          <a:xfrm>
            <a:off x="1676400" y="762000"/>
            <a:ext cx="41148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400">
                <a:solidFill>
                  <a:srgbClr val="006600"/>
                </a:solidFill>
              </a:rPr>
              <a:t> HOW MANY OBJECTS:  a whole bunch …</a:t>
            </a:r>
            <a:r>
              <a:rPr lang="en-US" sz="1400" b="1">
                <a:solidFill>
                  <a:srgbClr val="006600"/>
                </a:solidFill>
              </a:rPr>
              <a:t> </a:t>
            </a:r>
          </a:p>
        </p:txBody>
      </p:sp>
      <p:pic>
        <p:nvPicPr>
          <p:cNvPr id="2647" name="Picture 599" descr="Page 1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4400" y="4876800"/>
            <a:ext cx="14541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905000" y="6172201"/>
            <a:ext cx="4114800" cy="4801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006600"/>
                </a:solidFill>
                <a:latin typeface="Eras Light ITC" panose="020B0402030504020804" pitchFamily="34" charset="0"/>
              </a:rPr>
              <a:t>Ellen Stevens </a:t>
            </a:r>
          </a:p>
          <a:p>
            <a:pPr fontAlgn="base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006600"/>
                </a:solidFill>
                <a:latin typeface="Eras Light ITC" panose="020B0402030504020804" pitchFamily="34" charset="0"/>
              </a:rPr>
              <a:t>Collections Information Manager / Museum Scientist</a:t>
            </a:r>
          </a:p>
        </p:txBody>
      </p:sp>
    </p:spTree>
    <p:extLst>
      <p:ext uri="{BB962C8B-B14F-4D97-AF65-F5344CB8AC3E}">
        <p14:creationId xmlns:p14="http://schemas.microsoft.com/office/powerpoint/2010/main" val="308589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393" y="106714"/>
            <a:ext cx="4953000" cy="923926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853647" y="1030640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F6FC6">
                    <a:lumMod val="75000"/>
                  </a:srgbClr>
                </a:solidFill>
              </a:rPr>
              <a:t>Entomology Database snapshot:</a:t>
            </a:r>
          </a:p>
          <a:p>
            <a:r>
              <a:rPr lang="en-US" sz="1600" dirty="0">
                <a:solidFill>
                  <a:srgbClr val="0F6FC6">
                    <a:lumMod val="75000"/>
                  </a:srgbClr>
                </a:solidFill>
              </a:rPr>
              <a:t>&gt; 1 million specimen records</a:t>
            </a:r>
          </a:p>
          <a:p>
            <a:r>
              <a:rPr lang="en-US" sz="1600" dirty="0">
                <a:solidFill>
                  <a:srgbClr val="0F6FC6">
                    <a:lumMod val="75000"/>
                  </a:srgbClr>
                </a:solidFill>
              </a:rPr>
              <a:t>&gt; 30,000 Localities (37% </a:t>
            </a:r>
            <a:r>
              <a:rPr lang="en-US" sz="1600" dirty="0" err="1">
                <a:solidFill>
                  <a:srgbClr val="0F6FC6">
                    <a:lumMod val="75000"/>
                  </a:srgbClr>
                </a:solidFill>
              </a:rPr>
              <a:t>georeferenced</a:t>
            </a:r>
            <a:r>
              <a:rPr lang="en-US" sz="1600" dirty="0">
                <a:solidFill>
                  <a:srgbClr val="0F6FC6">
                    <a:lumMod val="75000"/>
                  </a:srgbClr>
                </a:solidFill>
              </a:rPr>
              <a:t>)</a:t>
            </a:r>
          </a:p>
          <a:p>
            <a:r>
              <a:rPr lang="en-US" sz="1600" dirty="0">
                <a:solidFill>
                  <a:srgbClr val="0F6FC6">
                    <a:lumMod val="75000"/>
                  </a:srgbClr>
                </a:solidFill>
              </a:rPr>
              <a:t>&gt; 80,000 Collecting Events</a:t>
            </a:r>
          </a:p>
        </p:txBody>
      </p:sp>
      <p:pic>
        <p:nvPicPr>
          <p:cNvPr id="1026" name="Picture 2" descr="C:\Users\jct\AppData\Local\Specify\attach_cache\brc-85649864329689027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3103" y="200854"/>
            <a:ext cx="1752600" cy="1857464"/>
          </a:xfrm>
          <a:prstGeom prst="roundRect">
            <a:avLst>
              <a:gd name="adj" fmla="val 16667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ct\AppData\Local\Specify\attach_cache\brc-843746705748422518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2413" y="192757"/>
            <a:ext cx="1310640" cy="751840"/>
          </a:xfrm>
          <a:prstGeom prst="roundRect">
            <a:avLst>
              <a:gd name="adj" fmla="val 16667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ct\AppData\Local\Specify\attach_cache\brc-26413330749280859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1600" y="1110117"/>
            <a:ext cx="1392266" cy="1116230"/>
          </a:xfrm>
          <a:prstGeom prst="roundRect">
            <a:avLst>
              <a:gd name="adj" fmla="val 16667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514513" y="2106682"/>
            <a:ext cx="5181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F6FC6">
                    <a:lumMod val="75000"/>
                  </a:srgbClr>
                </a:solidFill>
              </a:rPr>
              <a:t>Current digitization projects: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solidFill>
                  <a:srgbClr val="0F6FC6">
                    <a:lumMod val="75000"/>
                  </a:srgbClr>
                </a:solidFill>
              </a:rPr>
              <a:t>A specimen-level database of the world’s bees (</a:t>
            </a:r>
            <a:r>
              <a:rPr lang="en-US" sz="1600" dirty="0" err="1">
                <a:solidFill>
                  <a:srgbClr val="0F6FC6">
                    <a:lumMod val="75000"/>
                  </a:srgbClr>
                </a:solidFill>
              </a:rPr>
              <a:t>Apoidea</a:t>
            </a:r>
            <a:r>
              <a:rPr lang="en-US" sz="1600" dirty="0">
                <a:solidFill>
                  <a:srgbClr val="0F6FC6">
                    <a:lumMod val="75000"/>
                  </a:srgbClr>
                </a:solidFill>
              </a:rPr>
              <a:t>) at the University of Kansas: BRC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solidFill>
                  <a:srgbClr val="0F6FC6">
                    <a:lumMod val="75000"/>
                  </a:srgbClr>
                </a:solidFill>
              </a:rPr>
              <a:t>Tri-Trophic Associations: TCN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 err="1">
                <a:solidFill>
                  <a:srgbClr val="0F6FC6">
                    <a:lumMod val="75000"/>
                  </a:srgbClr>
                </a:solidFill>
              </a:rPr>
              <a:t>Invertnet</a:t>
            </a:r>
            <a:r>
              <a:rPr lang="en-US" sz="1600" dirty="0">
                <a:solidFill>
                  <a:srgbClr val="0F6FC6">
                    <a:lumMod val="75000"/>
                  </a:srgbClr>
                </a:solidFill>
              </a:rPr>
              <a:t>: TCN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320" y="2114222"/>
            <a:ext cx="3316586" cy="1763574"/>
          </a:xfrm>
          <a:prstGeom prst="roundRect">
            <a:avLst>
              <a:gd name="adj" fmla="val 16667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6448148" y="3613233"/>
            <a:ext cx="44018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F6FC6">
                    <a:lumMod val="75000"/>
                  </a:srgbClr>
                </a:solidFill>
              </a:rPr>
              <a:t>Who?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F6FC6">
                    <a:lumMod val="75000"/>
                  </a:srgbClr>
                </a:solidFill>
              </a:rPr>
              <a:t>10 – 12 undergraduate students per semester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F6FC6">
                    <a:lumMod val="75000"/>
                  </a:srgbClr>
                </a:solidFill>
              </a:rPr>
              <a:t>2-3 graduate students per semester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7030A0"/>
                </a:solidFill>
              </a:rPr>
              <a:t>Crowd-sourced volunteers???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F6FC6">
                    <a:lumMod val="75000"/>
                  </a:srgbClr>
                </a:solidFill>
              </a:rPr>
              <a:t>2 collection managers</a:t>
            </a:r>
          </a:p>
        </p:txBody>
      </p:sp>
      <p:pic>
        <p:nvPicPr>
          <p:cNvPr id="1033" name="Picture 9" descr="http://www.biolib.cz/IMG/GAL/936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624" y="4816632"/>
            <a:ext cx="2421018" cy="1980789"/>
          </a:xfrm>
          <a:prstGeom prst="roundRect">
            <a:avLst>
              <a:gd name="adj" fmla="val 16667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739" y="3986598"/>
            <a:ext cx="1647548" cy="607486"/>
          </a:xfrm>
          <a:prstGeom prst="roundRect">
            <a:avLst>
              <a:gd name="adj" fmla="val 16667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4" name="Picture 10" descr="S:\Entomology\AF.CambridgeAfghanExp1977.07.17_001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2941252"/>
            <a:ext cx="1257670" cy="1007616"/>
          </a:xfrm>
          <a:prstGeom prst="roundRect">
            <a:avLst>
              <a:gd name="adj" fmla="val 16667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509366" y="4967449"/>
            <a:ext cx="4279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F6FC6">
                    <a:lumMod val="75000"/>
                  </a:srgbClr>
                </a:solidFill>
              </a:rPr>
              <a:t>How?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500" dirty="0">
                <a:solidFill>
                  <a:srgbClr val="0F6FC6">
                    <a:lumMod val="75000"/>
                  </a:srgbClr>
                </a:solidFill>
              </a:rPr>
              <a:t>The slow old fashion way using a combo of techniques (</a:t>
            </a:r>
            <a:r>
              <a:rPr lang="en-US" sz="1500" dirty="0" err="1">
                <a:solidFill>
                  <a:srgbClr val="0F6FC6">
                    <a:lumMod val="75000"/>
                  </a:srgbClr>
                </a:solidFill>
              </a:rPr>
              <a:t>google</a:t>
            </a:r>
            <a:r>
              <a:rPr lang="en-US" sz="1500" dirty="0">
                <a:solidFill>
                  <a:srgbClr val="0F6FC6">
                    <a:lumMod val="75000"/>
                  </a:srgbClr>
                </a:solidFill>
              </a:rPr>
              <a:t> maps, </a:t>
            </a:r>
            <a:r>
              <a:rPr lang="en-US" sz="1500" dirty="0" err="1">
                <a:solidFill>
                  <a:srgbClr val="0F6FC6">
                    <a:lumMod val="75000"/>
                  </a:srgbClr>
                </a:solidFill>
              </a:rPr>
              <a:t>google</a:t>
            </a:r>
            <a:r>
              <a:rPr lang="en-US" sz="1500" dirty="0">
                <a:solidFill>
                  <a:srgbClr val="0F6FC6">
                    <a:lumMod val="75000"/>
                  </a:srgbClr>
                </a:solidFill>
              </a:rPr>
              <a:t> earth, fuzzy </a:t>
            </a:r>
            <a:r>
              <a:rPr lang="en-US" sz="1500" dirty="0" err="1">
                <a:solidFill>
                  <a:srgbClr val="0F6FC6">
                    <a:lumMod val="75000"/>
                  </a:srgbClr>
                </a:solidFill>
              </a:rPr>
              <a:t>gazateer</a:t>
            </a:r>
            <a:r>
              <a:rPr lang="en-US" sz="1500" dirty="0">
                <a:solidFill>
                  <a:srgbClr val="0F6FC6">
                    <a:lumMod val="75000"/>
                  </a:srgbClr>
                </a:solidFill>
              </a:rPr>
              <a:t>, </a:t>
            </a:r>
            <a:r>
              <a:rPr lang="en-US" sz="1500" dirty="0" err="1">
                <a:solidFill>
                  <a:srgbClr val="0F6FC6">
                    <a:lumMod val="75000"/>
                  </a:srgbClr>
                </a:solidFill>
              </a:rPr>
              <a:t>geolocate</a:t>
            </a:r>
            <a:r>
              <a:rPr lang="en-US" sz="1500" dirty="0">
                <a:solidFill>
                  <a:srgbClr val="0F6FC6">
                    <a:lumMod val="75000"/>
                  </a:srgbClr>
                </a:solidFill>
              </a:rPr>
              <a:t>, </a:t>
            </a:r>
            <a:r>
              <a:rPr lang="en-US" sz="1500" dirty="0" err="1">
                <a:solidFill>
                  <a:srgbClr val="0F6FC6">
                    <a:lumMod val="75000"/>
                  </a:srgbClr>
                </a:solidFill>
              </a:rPr>
              <a:t>geonames</a:t>
            </a:r>
            <a:r>
              <a:rPr lang="en-US" sz="1500" dirty="0">
                <a:solidFill>
                  <a:srgbClr val="0F6FC6">
                    <a:lumMod val="75000"/>
                  </a:srgbClr>
                </a:solidFill>
              </a:rPr>
              <a:t>-USGS, earth-info, </a:t>
            </a:r>
            <a:r>
              <a:rPr lang="en-US" sz="1500" dirty="0" err="1">
                <a:solidFill>
                  <a:srgbClr val="0F6FC6">
                    <a:lumMod val="75000"/>
                  </a:srgbClr>
                </a:solidFill>
              </a:rPr>
              <a:t>etc</a:t>
            </a:r>
            <a:r>
              <a:rPr lang="en-US" sz="1500" dirty="0">
                <a:solidFill>
                  <a:srgbClr val="0F6FC6">
                    <a:lumMod val="75000"/>
                  </a:srgbClr>
                </a:solidFill>
              </a:rPr>
              <a:t>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500" dirty="0">
                <a:solidFill>
                  <a:srgbClr val="7030A0"/>
                </a:solidFill>
              </a:rPr>
              <a:t>Collaborative </a:t>
            </a:r>
            <a:r>
              <a:rPr lang="en-US" sz="1500" dirty="0" err="1">
                <a:solidFill>
                  <a:srgbClr val="7030A0"/>
                </a:solidFill>
              </a:rPr>
              <a:t>georeferencing</a:t>
            </a:r>
            <a:r>
              <a:rPr lang="en-US" sz="1500" dirty="0">
                <a:solidFill>
                  <a:srgbClr val="7030A0"/>
                </a:solidFill>
              </a:rPr>
              <a:t> with </a:t>
            </a:r>
            <a:r>
              <a:rPr lang="en-US" sz="1500" dirty="0" err="1">
                <a:solidFill>
                  <a:srgbClr val="7030A0"/>
                </a:solidFill>
              </a:rPr>
              <a:t>Geolocate</a:t>
            </a:r>
            <a:r>
              <a:rPr lang="en-US" sz="1500" dirty="0">
                <a:solidFill>
                  <a:srgbClr val="7030A0"/>
                </a:solidFill>
              </a:rPr>
              <a:t>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500" dirty="0">
                <a:solidFill>
                  <a:srgbClr val="7030A0"/>
                </a:solidFill>
              </a:rPr>
              <a:t>Crowd sourcing via ALA or NFN?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13" y="4604314"/>
            <a:ext cx="1455887" cy="223939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847" y="3948868"/>
            <a:ext cx="1676400" cy="1308932"/>
          </a:xfrm>
          <a:prstGeom prst="roundRect">
            <a:avLst>
              <a:gd name="adj" fmla="val 16667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969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147" y="152401"/>
            <a:ext cx="8915400" cy="6552789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jct\AppData\Local\Specify\attach_cache\brc-85649864329689027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52336"/>
            <a:ext cx="1752600" cy="1857464"/>
          </a:xfrm>
          <a:prstGeom prst="roundRect">
            <a:avLst>
              <a:gd name="adj" fmla="val 16667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148" y="152401"/>
            <a:ext cx="9004547" cy="6476589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jct\AppData\Local\Specify\attach_cache\brc-843746705748422518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00" y="762000"/>
            <a:ext cx="1310640" cy="751840"/>
          </a:xfrm>
          <a:prstGeom prst="roundRect">
            <a:avLst>
              <a:gd name="adj" fmla="val 16667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786" y="152401"/>
            <a:ext cx="9092214" cy="6552789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C:\Users\jct\AppData\Local\Specify\attach_cache\brc-264133307492808596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771808"/>
            <a:ext cx="1793240" cy="1569720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73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2-05-05 17.34.25.jpg"/>
          <p:cNvPicPr>
            <a:picLocks noChangeAspect="1"/>
          </p:cNvPicPr>
          <p:nvPr/>
        </p:nvPicPr>
        <p:blipFill>
          <a:blip r:embed="rId2" cstate="print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 descr="Photo on 2012-08-27 at 16.24 #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691" y="2554976"/>
            <a:ext cx="4385957" cy="3390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153018"/>
            <a:ext cx="9144000" cy="159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90000"/>
              </a:lnSpc>
            </a:pPr>
            <a:r>
              <a:rPr lang="en-US" sz="3600" dirty="0" err="1">
                <a:solidFill>
                  <a:prstClr val="black"/>
                </a:solidFill>
                <a:latin typeface="Cambria"/>
                <a:cs typeface="Cambria"/>
              </a:rPr>
              <a:t>Macroalgal</a:t>
            </a:r>
            <a:r>
              <a:rPr lang="en-US" sz="3600" dirty="0">
                <a:solidFill>
                  <a:prstClr val="black"/>
                </a:solidFill>
                <a:latin typeface="Cambria"/>
                <a:cs typeface="Cambria"/>
              </a:rPr>
              <a:t> Herbarium Consortium</a:t>
            </a:r>
          </a:p>
          <a:p>
            <a:pPr algn="ctr" defTabSz="457200">
              <a:lnSpc>
                <a:spcPct val="90000"/>
              </a:lnSpc>
            </a:pPr>
            <a:endParaRPr lang="en-US" sz="3600" dirty="0">
              <a:solidFill>
                <a:prstClr val="black"/>
              </a:solidFill>
              <a:latin typeface="Cambria"/>
              <a:cs typeface="Cambria"/>
            </a:endParaRPr>
          </a:p>
          <a:p>
            <a:pPr algn="ctr" defTabSz="457200">
              <a:lnSpc>
                <a:spcPct val="90000"/>
              </a:lnSpc>
            </a:pPr>
            <a:r>
              <a:rPr lang="en-US" sz="3600" dirty="0">
                <a:solidFill>
                  <a:prstClr val="black"/>
                </a:solidFill>
                <a:latin typeface="Cambria"/>
                <a:cs typeface="Cambria"/>
              </a:rPr>
              <a:t>Hannah Traggis</a:t>
            </a:r>
          </a:p>
        </p:txBody>
      </p:sp>
    </p:spTree>
    <p:extLst>
      <p:ext uri="{BB962C8B-B14F-4D97-AF65-F5344CB8AC3E}">
        <p14:creationId xmlns:p14="http://schemas.microsoft.com/office/powerpoint/2010/main" val="302522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wifs_carbon_lrg.jpg"/>
          <p:cNvPicPr>
            <a:picLocks noChangeAspect="1"/>
          </p:cNvPicPr>
          <p:nvPr/>
        </p:nvPicPr>
        <p:blipFill rotWithShape="1">
          <a:blip r:embed="rId2" cstate="print">
            <a:alphaModFix amt="4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5422" y="1231109"/>
            <a:ext cx="8109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/>
                <a:cs typeface="Cambria"/>
              </a:rPr>
              <a:t>To Provide data to enable biodiversity research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/>
                <a:cs typeface="Cambria"/>
              </a:rPr>
              <a:t>Primary Digitization Center (PDC) for Northeast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/>
                <a:cs typeface="Cambria"/>
              </a:rPr>
              <a:t>49 herbaria across the country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/>
                <a:cs typeface="Cambria"/>
              </a:rPr>
              <a:t>1.2 million specimens collected across the globe over past 150 </a:t>
            </a:r>
            <a:r>
              <a:rPr lang="en-US" sz="3200" dirty="0" err="1">
                <a:solidFill>
                  <a:prstClr val="black"/>
                </a:solidFill>
                <a:latin typeface="Cambria"/>
                <a:cs typeface="Cambria"/>
              </a:rPr>
              <a:t>yrs</a:t>
            </a:r>
            <a:endParaRPr lang="en-US" sz="32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Cambria"/>
                <a:cs typeface="Cambria"/>
              </a:rPr>
              <a:t>Georeference</a:t>
            </a:r>
            <a:r>
              <a:rPr lang="en-US" sz="3200" dirty="0">
                <a:solidFill>
                  <a:prstClr val="black"/>
                </a:solidFill>
                <a:latin typeface="Cambria"/>
                <a:cs typeface="Cambria"/>
              </a:rPr>
              <a:t> using </a:t>
            </a:r>
            <a:r>
              <a:rPr lang="en-US" sz="3200" dirty="0" err="1">
                <a:solidFill>
                  <a:prstClr val="black"/>
                </a:solidFill>
                <a:latin typeface="Cambria"/>
                <a:cs typeface="Cambria"/>
              </a:rPr>
              <a:t>GeoLocate</a:t>
            </a:r>
            <a:r>
              <a:rPr lang="en-US" sz="3200" dirty="0">
                <a:solidFill>
                  <a:prstClr val="black"/>
                </a:solidFill>
                <a:latin typeface="Cambria"/>
                <a:cs typeface="Cambria"/>
              </a:rPr>
              <a:t> to provide locality information for each </a:t>
            </a:r>
            <a:r>
              <a:rPr lang="en-US" sz="3200" dirty="0" err="1">
                <a:solidFill>
                  <a:prstClr val="black"/>
                </a:solidFill>
                <a:latin typeface="Cambria"/>
                <a:cs typeface="Cambria"/>
              </a:rPr>
              <a:t>speciment</a:t>
            </a:r>
            <a:endParaRPr lang="en-US" sz="32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5131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916" y="-34404"/>
            <a:ext cx="9224210" cy="691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6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984" y="1033975"/>
            <a:ext cx="1282216" cy="1102705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9272" y="6311672"/>
            <a:ext cx="546328" cy="54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2688" y="2691348"/>
            <a:ext cx="8962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itchFamily="18" charset="0"/>
              </a:rPr>
              <a:t>Digitizing collections from Mississippi herbaria </a:t>
            </a:r>
          </a:p>
          <a:p>
            <a:pPr marL="508000" indent="-217488">
              <a:buFont typeface="Arial" pitchFamily="34" charset="0"/>
              <a:buChar char="•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itchFamily="18" charset="0"/>
              </a:rPr>
              <a:t>~250,000 specimens – primarily vascular plants</a:t>
            </a:r>
          </a:p>
          <a:p>
            <a:pPr marL="508000" indent="-217488">
              <a:buFont typeface="Arial" pitchFamily="34" charset="0"/>
              <a:buChar char="•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itchFamily="18" charset="0"/>
              </a:rPr>
              <a:t>~90% of these specimens are not georeferenced</a:t>
            </a:r>
          </a:p>
          <a:p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itchFamily="18" charset="0"/>
              </a:rPr>
              <a:t>Training </a:t>
            </a:r>
          </a:p>
          <a:p>
            <a:pPr marL="508000" indent="-217488">
              <a:buFont typeface="Arial" pitchFamily="34" charset="0"/>
              <a:buChar char="•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itchFamily="18" charset="0"/>
              </a:rPr>
              <a:t>PI’s on the project</a:t>
            </a:r>
          </a:p>
          <a:p>
            <a:pPr marL="508000" indent="-217488">
              <a:buFont typeface="Arial" pitchFamily="34" charset="0"/>
              <a:buChar char="•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itchFamily="18" charset="0"/>
              </a:rPr>
              <a:t>Student workers (undergrads and grads)</a:t>
            </a:r>
          </a:p>
          <a:p>
            <a:pPr marL="508000" indent="-217488">
              <a:buFont typeface="Arial" pitchFamily="34" charset="0"/>
              <a:buChar char="•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itchFamily="18" charset="0"/>
              </a:rPr>
              <a:t>Other collections – entomology, geology, MMNS </a:t>
            </a:r>
          </a:p>
          <a:p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itchFamily="18" charset="0"/>
              </a:rPr>
              <a:t>Workflow</a:t>
            </a:r>
          </a:p>
          <a:p>
            <a:pPr marL="508000" indent="-217488">
              <a:buFont typeface="Arial" pitchFamily="34" charset="0"/>
              <a:buChar char="•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itchFamily="18" charset="0"/>
              </a:rPr>
              <a:t>Management of the collective portal – SilverBiology</a:t>
            </a:r>
          </a:p>
          <a:p>
            <a:pPr marL="508000" indent="-217488">
              <a:buFont typeface="Arial" pitchFamily="34" charset="0"/>
              <a:buChar char="•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itchFamily="18" charset="0"/>
              </a:rPr>
              <a:t>Imaging – SilverImage</a:t>
            </a:r>
          </a:p>
          <a:p>
            <a:pPr marL="508000" indent="-217488">
              <a:buFont typeface="Arial" pitchFamily="34" charset="0"/>
              <a:buChar char="•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itchFamily="18" charset="0"/>
              </a:rPr>
              <a:t>Label databases – Specify, FileMaker Pro, others</a:t>
            </a:r>
          </a:p>
          <a:p>
            <a:pPr marL="508000" indent="-217488">
              <a:buFont typeface="Arial" pitchFamily="34" charset="0"/>
              <a:buChar char="•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itchFamily="18" charset="0"/>
              </a:rPr>
              <a:t>Georeferencing – GEOLocate; sourcing records by geography for editing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0371" y="1"/>
            <a:ext cx="9144000" cy="7069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76400" y="147935"/>
            <a:ext cx="4800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Baskerville Old Face" pitchFamily="18" charset="0"/>
              </a:rPr>
              <a:t>Project </a:t>
            </a:r>
            <a:r>
              <a:rPr lang="en-US" sz="2800" b="1" i="1" dirty="0">
                <a:solidFill>
                  <a:prstClr val="white"/>
                </a:solidFill>
                <a:latin typeface="Baskerville Old Face" pitchFamily="18" charset="0"/>
              </a:rPr>
              <a:t>Magnolia </a:t>
            </a:r>
            <a:r>
              <a:rPr lang="en-US" sz="2800" b="1" i="1" dirty="0" err="1">
                <a:solidFill>
                  <a:prstClr val="white"/>
                </a:solidFill>
                <a:latin typeface="Baskerville Old Face" pitchFamily="18" charset="0"/>
              </a:rPr>
              <a:t>grandiFLORA</a:t>
            </a:r>
            <a:endParaRPr lang="en-US" sz="2800" b="1" i="1" dirty="0">
              <a:solidFill>
                <a:prstClr val="white"/>
              </a:solidFill>
              <a:latin typeface="Baskerville Old Face" pitchFamily="18" charset="0"/>
            </a:endParaRPr>
          </a:p>
        </p:txBody>
      </p:sp>
      <p:pic>
        <p:nvPicPr>
          <p:cNvPr id="5" name="Picture 14" descr="MSU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1802" y="1663568"/>
            <a:ext cx="2217058" cy="54623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15" descr="DS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8900" y="1583804"/>
            <a:ext cx="1896629" cy="49911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6200000" scaled="1"/>
            <a:tileRect/>
          </a:gradFill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143000"/>
            <a:ext cx="990600" cy="990600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4302" y="1275331"/>
            <a:ext cx="2092298" cy="86134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9044184" y="6464686"/>
            <a:ext cx="1166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Book Antiqua" pitchFamily="18" charset="0"/>
              </a:rPr>
              <a:t>Funded by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10586" y="2145268"/>
            <a:ext cx="208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504D">
                    <a:lumMod val="50000"/>
                  </a:srgbClr>
                </a:solidFill>
                <a:latin typeface="Book Antiqua" pitchFamily="18" charset="0"/>
              </a:rPr>
              <a:t>Heather Sullivan</a:t>
            </a:r>
          </a:p>
        </p:txBody>
      </p:sp>
      <p:sp>
        <p:nvSpPr>
          <p:cNvPr id="2" name="Rectangle 1"/>
          <p:cNvSpPr/>
          <p:nvPr/>
        </p:nvSpPr>
        <p:spPr>
          <a:xfrm>
            <a:off x="1837526" y="2145268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C0504D">
                    <a:lumMod val="50000"/>
                  </a:srgbClr>
                </a:solidFill>
                <a:latin typeface="Book Antiqua" pitchFamily="18" charset="0"/>
              </a:rPr>
              <a:t>Lisa Wallace</a:t>
            </a:r>
          </a:p>
        </p:txBody>
      </p:sp>
      <p:sp>
        <p:nvSpPr>
          <p:cNvPr id="3" name="Rectangle 2"/>
          <p:cNvSpPr/>
          <p:nvPr/>
        </p:nvSpPr>
        <p:spPr>
          <a:xfrm>
            <a:off x="5445320" y="2138749"/>
            <a:ext cx="1260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C0504D">
                    <a:lumMod val="50000"/>
                  </a:srgbClr>
                </a:solidFill>
                <a:latin typeface="Book Antiqua" pitchFamily="18" charset="0"/>
              </a:rPr>
              <a:t>Mac Alford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4112" y="2138749"/>
            <a:ext cx="1689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C0504D">
                    <a:lumMod val="50000"/>
                  </a:srgbClr>
                </a:solidFill>
                <a:latin typeface="Book Antiqua" pitchFamily="18" charset="0"/>
              </a:rPr>
              <a:t>Lucile McCook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48000" y="2134571"/>
            <a:ext cx="2098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C0504D">
                    <a:lumMod val="50000"/>
                  </a:srgbClr>
                </a:solidFill>
                <a:latin typeface="Book Antiqua" pitchFamily="18" charset="0"/>
              </a:rPr>
              <a:t>Nina </a:t>
            </a:r>
            <a:r>
              <a:rPr lang="en-US" i="1" dirty="0" err="1">
                <a:solidFill>
                  <a:srgbClr val="C0504D">
                    <a:lumMod val="50000"/>
                  </a:srgbClr>
                </a:solidFill>
                <a:latin typeface="Book Antiqua" pitchFamily="18" charset="0"/>
              </a:rPr>
              <a:t>Baghai</a:t>
            </a:r>
            <a:r>
              <a:rPr lang="en-US" i="1" dirty="0">
                <a:solidFill>
                  <a:srgbClr val="C0504D">
                    <a:lumMod val="50000"/>
                  </a:srgbClr>
                </a:solidFill>
                <a:latin typeface="Book Antiqua" pitchFamily="18" charset="0"/>
              </a:rPr>
              <a:t>-Riding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10358" y="147936"/>
            <a:ext cx="4610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Baskerville Old Face" pitchFamily="18" charset="0"/>
              </a:rPr>
              <a:t>www.mississippiplants.org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524000" y="259080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24000" y="76200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904" y="1025288"/>
            <a:ext cx="682296" cy="6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5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FSU Robert </a:t>
            </a:r>
            <a:r>
              <a:rPr lang="en-US" sz="2400" dirty="0"/>
              <a:t>K Godfrey </a:t>
            </a:r>
            <a:r>
              <a:rPr lang="en-US" sz="2400" dirty="0"/>
              <a:t>Herbarium</a:t>
            </a:r>
          </a:p>
          <a:p>
            <a:r>
              <a:rPr lang="en-US" sz="2400" dirty="0"/>
              <a:t>We </a:t>
            </a:r>
            <a:r>
              <a:rPr lang="en-US" sz="2400" dirty="0"/>
              <a:t>use human reasoning in concert with a set of online </a:t>
            </a:r>
            <a:r>
              <a:rPr lang="en-US" sz="2400" dirty="0" err="1"/>
              <a:t>georeferencing</a:t>
            </a:r>
            <a:r>
              <a:rPr lang="en-US" sz="2400" dirty="0"/>
              <a:t> </a:t>
            </a:r>
            <a:r>
              <a:rPr lang="en-US" sz="2400" dirty="0"/>
              <a:t>tools.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l"/>
            <a:r>
              <a:rPr lang="en-US" b="1" dirty="0" smtClean="0"/>
              <a:t>Lawrence </a:t>
            </a:r>
            <a:r>
              <a:rPr lang="en-US" b="1" dirty="0" err="1" smtClean="0"/>
              <a:t>Weru</a:t>
            </a:r>
            <a:endParaRPr lang="en-US" dirty="0" smtClean="0"/>
          </a:p>
          <a:p>
            <a:pPr algn="l"/>
            <a:r>
              <a:rPr lang="en-US" dirty="0" smtClean="0"/>
              <a:t>Senior at </a:t>
            </a:r>
            <a:r>
              <a:rPr lang="en-US" b="1" dirty="0" smtClean="0">
                <a:solidFill>
                  <a:srgbClr val="800000"/>
                </a:solidFill>
              </a:rPr>
              <a:t>Florida State University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studying art and biology. The herbarium uses </a:t>
            </a:r>
            <a:r>
              <a:rPr lang="en-US" b="1" dirty="0" err="1" smtClean="0"/>
              <a:t>GEOlocate</a:t>
            </a:r>
            <a:r>
              <a:rPr lang="en-US" dirty="0" smtClean="0"/>
              <a:t> </a:t>
            </a:r>
            <a:r>
              <a:rPr lang="en-US" dirty="0"/>
              <a:t>for </a:t>
            </a:r>
            <a:r>
              <a:rPr lang="en-US" dirty="0" err="1"/>
              <a:t>Georeferencing</a:t>
            </a:r>
            <a:r>
              <a:rPr lang="en-US" dirty="0" smtClean="0"/>
              <a:t>. </a:t>
            </a:r>
          </a:p>
          <a:p>
            <a:pPr algn="l"/>
            <a:r>
              <a:rPr lang="en-US" dirty="0" smtClean="0"/>
              <a:t>I will </a:t>
            </a:r>
            <a:r>
              <a:rPr lang="en-US" dirty="0"/>
              <a:t>be training </a:t>
            </a:r>
            <a:r>
              <a:rPr lang="en-US" b="1" dirty="0"/>
              <a:t>students</a:t>
            </a:r>
            <a:r>
              <a:rPr lang="en-US" dirty="0"/>
              <a:t> and perhaps </a:t>
            </a:r>
            <a:r>
              <a:rPr lang="en-US" b="1" dirty="0" smtClean="0"/>
              <a:t>volunteers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I </a:t>
            </a:r>
            <a:r>
              <a:rPr lang="en-US" dirty="0"/>
              <a:t>will also be </a:t>
            </a:r>
            <a:r>
              <a:rPr lang="en-US" dirty="0" smtClean="0"/>
              <a:t>programming a web-based phenology </a:t>
            </a:r>
            <a:r>
              <a:rPr lang="en-US" b="1" dirty="0" smtClean="0"/>
              <a:t>map visualizer. </a:t>
            </a:r>
            <a:r>
              <a:rPr lang="en-US" b="1" dirty="0" smtClean="0">
                <a:solidFill>
                  <a:srgbClr val="800000"/>
                </a:solidFill>
              </a:rPr>
              <a:t>Go ‘</a:t>
            </a:r>
            <a:r>
              <a:rPr lang="en-US" b="1" dirty="0" err="1" smtClean="0">
                <a:solidFill>
                  <a:srgbClr val="800000"/>
                </a:solidFill>
              </a:rPr>
              <a:t>Noles</a:t>
            </a:r>
            <a:r>
              <a:rPr lang="en-US" b="1" dirty="0" smtClean="0">
                <a:solidFill>
                  <a:srgbClr val="800000"/>
                </a:solidFill>
              </a:rPr>
              <a:t>.</a:t>
            </a:r>
          </a:p>
        </p:txBody>
      </p:sp>
      <p:pic>
        <p:nvPicPr>
          <p:cNvPr id="5" name="Picture 4" descr="Larry_January_Baseball_iDigBi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795" y="190499"/>
            <a:ext cx="2808751" cy="2098614"/>
          </a:xfrm>
          <a:prstGeom prst="rect">
            <a:avLst/>
          </a:prstGeom>
        </p:spPr>
      </p:pic>
      <p:pic>
        <p:nvPicPr>
          <p:cNvPr id="7" name="Picture 6" descr="georeference_tran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137" y="1948539"/>
            <a:ext cx="4667630" cy="46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292" y="228509"/>
            <a:ext cx="9144000" cy="170104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iDigBio’s 2</a:t>
            </a:r>
            <a:r>
              <a:rPr lang="en-US" sz="4000" baseline="30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nd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br>
              <a:rPr lang="en-US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Train-the-Trainers</a:t>
            </a:r>
            <a:br>
              <a:rPr lang="en-US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Georeferencing Workshop (TTT2)</a:t>
            </a:r>
            <a:endParaRPr lang="en-US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4746171"/>
            <a:ext cx="11306629" cy="1131682"/>
          </a:xfrm>
        </p:spPr>
        <p:txBody>
          <a:bodyPr>
            <a:norm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Original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presentations from participants at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iDigBio’s 2nd </a:t>
            </a:r>
            <a:r>
              <a:rPr lang="en-US" sz="1400" dirty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Train-the-Trainers Georeferencing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Workshop in August 2013, </a:t>
            </a:r>
            <a:r>
              <a:rPr lang="en-US" sz="1400" dirty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Gainesville,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Florida.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Post-processing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by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Deborah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Paul in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September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2013. This </a:t>
            </a:r>
            <a:r>
              <a:rPr lang="en-US" sz="1400" dirty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material is based upon work supported by the National Science Foundation under Cooperative Agreement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EF-1115210. Any </a:t>
            </a:r>
            <a:r>
              <a:rPr lang="en-US" sz="1400" dirty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opinions, findings, and conclusions or recommendations expressed in this material are those of the author(s) and do not necessarily reflect the views of the National Science </a:t>
            </a:r>
            <a:r>
              <a:rPr lang="en-US" sz="1400" dirty="0" smtClean="0">
                <a:solidFill>
                  <a:schemeClr val="accent1"/>
                </a:solidFill>
                <a:latin typeface="Khmer UI" pitchFamily="34" charset="0"/>
                <a:cs typeface="Khmer UI" pitchFamily="34" charset="0"/>
              </a:rPr>
              <a:t>Foundation. 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86971" y="2260167"/>
            <a:ext cx="10145486" cy="825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6075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UI" pitchFamily="34" charset="0"/>
                <a:cs typeface="Khmer UI" pitchFamily="34" charset="0"/>
              </a:rPr>
              <a:t>End of Participant Introductions</a:t>
            </a:r>
            <a:endParaRPr lang="en-US" sz="4000" dirty="0" smtClean="0">
              <a:solidFill>
                <a:srgbClr val="6075C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hmer UI" pitchFamily="34" charset="0"/>
              <a:cs typeface="Khmer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8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160" y="4084320"/>
            <a:ext cx="3194841" cy="2468880"/>
          </a:xfrm>
        </p:spPr>
      </p:pic>
      <p:sp>
        <p:nvSpPr>
          <p:cNvPr id="3" name="TextBox 2"/>
          <p:cNvSpPr txBox="1"/>
          <p:nvPr/>
        </p:nvSpPr>
        <p:spPr>
          <a:xfrm>
            <a:off x="8153400" y="1836510"/>
            <a:ext cx="2362200" cy="2354491"/>
          </a:xfrm>
          <a:prstGeom prst="rect">
            <a:avLst/>
          </a:prstGeom>
          <a:noFill/>
          <a:ln w="28575">
            <a:solidFill>
              <a:srgbClr val="659968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2B5979"/>
                </a:solidFill>
              </a:rPr>
              <a:t>2012</a:t>
            </a:r>
            <a:endParaRPr lang="en-US" b="1" dirty="0">
              <a:solidFill>
                <a:srgbClr val="2B5979"/>
              </a:solidFill>
            </a:endParaRPr>
          </a:p>
          <a:p>
            <a:pPr algn="ctr"/>
            <a:r>
              <a:rPr lang="en-US" dirty="0">
                <a:solidFill>
                  <a:srgbClr val="2B5979"/>
                </a:solidFill>
              </a:rPr>
              <a:t>600 - 800 herbaria</a:t>
            </a:r>
          </a:p>
          <a:p>
            <a:pPr algn="ctr"/>
            <a:r>
              <a:rPr lang="en-US" dirty="0">
                <a:solidFill>
                  <a:srgbClr val="2B5979"/>
                </a:solidFill>
              </a:rPr>
              <a:t>~75 million specimens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solidFill>
                  <a:srgbClr val="2B5979"/>
                </a:solidFill>
              </a:rPr>
              <a:t>~15% with </a:t>
            </a:r>
            <a:r>
              <a:rPr lang="en-US" dirty="0" err="1">
                <a:solidFill>
                  <a:srgbClr val="2B5979"/>
                </a:solidFill>
              </a:rPr>
              <a:t>lat</a:t>
            </a:r>
            <a:r>
              <a:rPr lang="en-US" dirty="0">
                <a:solidFill>
                  <a:srgbClr val="2B5979"/>
                </a:solidFill>
              </a:rPr>
              <a:t>/long</a:t>
            </a:r>
          </a:p>
          <a:p>
            <a:pPr algn="ctr"/>
            <a:r>
              <a:rPr lang="en-US" dirty="0">
                <a:solidFill>
                  <a:srgbClr val="2B5979"/>
                </a:solidFill>
              </a:rPr>
              <a:t>83 provide local access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solidFill>
                  <a:srgbClr val="2B5979"/>
                </a:solidFill>
              </a:rPr>
              <a:t>71 in regional network</a:t>
            </a:r>
          </a:p>
          <a:p>
            <a:pPr algn="ctr"/>
            <a:r>
              <a:rPr lang="en-US" dirty="0">
                <a:solidFill>
                  <a:srgbClr val="2B5979"/>
                </a:solidFill>
              </a:rPr>
              <a:t>3 taxonomic networks</a:t>
            </a:r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972" y="4114800"/>
            <a:ext cx="3193879" cy="24688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676400"/>
            <a:ext cx="3195022" cy="2468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1" y="1676400"/>
            <a:ext cx="3195021" cy="24688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76200"/>
            <a:ext cx="1371600" cy="1232390"/>
          </a:xfrm>
          <a:prstGeom prst="rect">
            <a:avLst/>
          </a:prstGeom>
        </p:spPr>
      </p:pic>
      <p:sp>
        <p:nvSpPr>
          <p:cNvPr id="11" name="Text Placeholder 9"/>
          <p:cNvSpPr txBox="1">
            <a:spLocks/>
          </p:cNvSpPr>
          <p:nvPr/>
        </p:nvSpPr>
        <p:spPr>
          <a:xfrm>
            <a:off x="4988411" y="1535114"/>
            <a:ext cx="2819400" cy="293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</a:pPr>
            <a:r>
              <a:rPr lang="en-US" dirty="0" err="1">
                <a:solidFill>
                  <a:srgbClr val="1F497D"/>
                </a:solidFill>
              </a:rPr>
              <a:t>Lat</a:t>
            </a:r>
            <a:r>
              <a:rPr lang="en-US" dirty="0">
                <a:solidFill>
                  <a:srgbClr val="1F497D"/>
                </a:solidFill>
              </a:rPr>
              <a:t>/Long</a:t>
            </a:r>
          </a:p>
        </p:txBody>
      </p:sp>
      <p:pic>
        <p:nvPicPr>
          <p:cNvPr id="18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1" y="4070466"/>
            <a:ext cx="3193879" cy="24688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830" y="1676400"/>
            <a:ext cx="3195021" cy="2468880"/>
          </a:xfrm>
          <a:prstGeom prst="rect">
            <a:avLst/>
          </a:prstGeom>
        </p:spPr>
      </p:pic>
      <p:sp>
        <p:nvSpPr>
          <p:cNvPr id="20" name="Text Placeholder 8"/>
          <p:cNvSpPr txBox="1">
            <a:spLocks/>
          </p:cNvSpPr>
          <p:nvPr/>
        </p:nvSpPr>
        <p:spPr>
          <a:xfrm>
            <a:off x="2130339" y="1447800"/>
            <a:ext cx="2286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None/>
            </a:pPr>
            <a:r>
              <a:rPr lang="en-US" sz="2000" b="1" dirty="0">
                <a:solidFill>
                  <a:prstClr val="black"/>
                </a:solidFill>
              </a:rPr>
              <a:t>Herbaria</a:t>
            </a:r>
          </a:p>
          <a:p>
            <a:pPr marL="114300" indent="0" algn="ctr">
              <a:buNone/>
            </a:pP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2130910" y="6400800"/>
            <a:ext cx="2286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Clr>
                <a:srgbClr val="4F81BD"/>
              </a:buClr>
              <a:buNone/>
            </a:pPr>
            <a:r>
              <a:rPr lang="en-US" sz="2000" b="1" dirty="0" err="1">
                <a:solidFill>
                  <a:prstClr val="black"/>
                </a:solidFill>
              </a:rPr>
              <a:t>Databasing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76200"/>
            <a:ext cx="1371600" cy="123239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4953000" y="6426200"/>
            <a:ext cx="2971800" cy="431800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en-US" sz="2000" b="1" dirty="0"/>
              <a:t>Regional Networks</a:t>
            </a:r>
            <a:endParaRPr lang="en-US" sz="2000" b="1" dirty="0"/>
          </a:p>
        </p:txBody>
      </p:sp>
      <p:sp>
        <p:nvSpPr>
          <p:cNvPr id="22" name="Rectangle 21"/>
          <p:cNvSpPr/>
          <p:nvPr/>
        </p:nvSpPr>
        <p:spPr>
          <a:xfrm>
            <a:off x="3124200" y="44695"/>
            <a:ext cx="5867400" cy="1295400"/>
          </a:xfrm>
          <a:prstGeom prst="rect">
            <a:avLst/>
          </a:prstGeom>
          <a:solidFill>
            <a:srgbClr val="659968"/>
          </a:solidFill>
          <a:ln>
            <a:solidFill>
              <a:srgbClr val="6599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BAF41"/>
                </a:solidFill>
              </a:rPr>
              <a:t>National Network Needed!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More efficient data capture, georeferencing, </a:t>
            </a:r>
            <a:r>
              <a:rPr lang="en-US" dirty="0" err="1">
                <a:solidFill>
                  <a:prstClr val="white"/>
                </a:solidFill>
              </a:rPr>
              <a:t>datacleaning</a:t>
            </a:r>
            <a:endParaRPr lang="en-US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Contribute cleaner data to </a:t>
            </a:r>
            <a:r>
              <a:rPr lang="en-US" dirty="0" err="1">
                <a:solidFill>
                  <a:prstClr val="white"/>
                </a:solidFill>
              </a:rPr>
              <a:t>iDigBio</a:t>
            </a:r>
            <a:endParaRPr lang="en-US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Better user experience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70060" y="5657672"/>
            <a:ext cx="24455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Mary Barkworth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Co-chair USVH</a:t>
            </a:r>
          </a:p>
          <a:p>
            <a:pPr algn="r"/>
            <a:r>
              <a:rPr lang="en-US" dirty="0">
                <a:solidFill>
                  <a:prstClr val="black"/>
                </a:solidFill>
              </a:rPr>
              <a:t>Director, Intermountain </a:t>
            </a:r>
          </a:p>
          <a:p>
            <a:pPr algn="r"/>
            <a:r>
              <a:rPr lang="en-US" dirty="0">
                <a:solidFill>
                  <a:prstClr val="black"/>
                </a:solidFill>
              </a:rPr>
              <a:t>Herbarium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159" y="4619447"/>
            <a:ext cx="11049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0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ftp://www.museum.tulane.edu/images/fishnet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52401"/>
            <a:ext cx="3276600" cy="122559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3590" y="2625137"/>
            <a:ext cx="2316952" cy="38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639" y="2625137"/>
            <a:ext cx="1961442" cy="2615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0826" y="3110167"/>
            <a:ext cx="13716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640" y="152400"/>
            <a:ext cx="4633903" cy="22366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54763" y="4983728"/>
            <a:ext cx="12112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1F497D"/>
                </a:solidFill>
              </a:rPr>
              <a:t>Diego </a:t>
            </a:r>
            <a:r>
              <a:rPr lang="en-US" sz="1400" dirty="0" err="1">
                <a:solidFill>
                  <a:srgbClr val="1F497D"/>
                </a:solidFill>
              </a:rPr>
              <a:t>Barroso</a:t>
            </a:r>
            <a:endParaRPr lang="en-US" sz="1400" dirty="0">
              <a:solidFill>
                <a:srgbClr val="1F497D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421" y="3686317"/>
            <a:ext cx="3731911" cy="290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33600" y="1039307"/>
            <a:ext cx="3276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F497D"/>
                </a:solidFill>
              </a:rPr>
              <a:t>Global network of fish collections </a:t>
            </a:r>
          </a:p>
          <a:p>
            <a:pPr algn="ctr"/>
            <a:endParaRPr lang="en-US" sz="1400" b="1" dirty="0">
              <a:solidFill>
                <a:srgbClr val="1F497D"/>
              </a:solidFill>
            </a:endParaRPr>
          </a:p>
          <a:p>
            <a:pPr algn="ctr"/>
            <a:r>
              <a:rPr lang="en-US" sz="1400" b="1" dirty="0">
                <a:solidFill>
                  <a:srgbClr val="1F497D"/>
                </a:solidFill>
              </a:rPr>
              <a:t>54 data providers</a:t>
            </a:r>
          </a:p>
          <a:p>
            <a:pPr algn="ctr"/>
            <a:r>
              <a:rPr lang="en-US" sz="1400" b="1" dirty="0">
                <a:solidFill>
                  <a:srgbClr val="1F497D"/>
                </a:solidFill>
              </a:rPr>
              <a:t/>
            </a:r>
            <a:br>
              <a:rPr lang="en-US" sz="1400" b="1" dirty="0">
                <a:solidFill>
                  <a:srgbClr val="1F497D"/>
                </a:solidFill>
              </a:rPr>
            </a:br>
            <a:r>
              <a:rPr lang="en-US" sz="1400" b="1" dirty="0">
                <a:solidFill>
                  <a:srgbClr val="1F497D"/>
                </a:solidFill>
              </a:rPr>
              <a:t>3.3 million lots</a:t>
            </a:r>
          </a:p>
          <a:p>
            <a:pPr algn="ctr"/>
            <a:r>
              <a:rPr lang="en-US" sz="1400" b="1" dirty="0">
                <a:solidFill>
                  <a:srgbClr val="1F497D"/>
                </a:solidFill>
              </a:rPr>
              <a:t/>
            </a:r>
            <a:br>
              <a:rPr lang="en-US" sz="1400" b="1" dirty="0">
                <a:solidFill>
                  <a:srgbClr val="1F497D"/>
                </a:solidFill>
              </a:rPr>
            </a:br>
            <a:r>
              <a:rPr lang="en-US" sz="1400" b="1" dirty="0">
                <a:solidFill>
                  <a:srgbClr val="1F497D"/>
                </a:solidFill>
              </a:rPr>
              <a:t>30+ million specimens</a:t>
            </a:r>
          </a:p>
          <a:p>
            <a:pPr algn="ctr"/>
            <a:r>
              <a:rPr lang="en-US" sz="1400" b="1" dirty="0">
                <a:solidFill>
                  <a:srgbClr val="1F497D"/>
                </a:solidFill>
              </a:rPr>
              <a:t/>
            </a:r>
            <a:br>
              <a:rPr lang="en-US" sz="1400" b="1" dirty="0">
                <a:solidFill>
                  <a:srgbClr val="1F497D"/>
                </a:solidFill>
              </a:rPr>
            </a:br>
            <a:r>
              <a:rPr lang="en-US" sz="1400" b="1" dirty="0">
                <a:solidFill>
                  <a:srgbClr val="1F497D"/>
                </a:solidFill>
              </a:rPr>
              <a:t>57% </a:t>
            </a:r>
            <a:r>
              <a:rPr lang="en-US" sz="1400" b="1" dirty="0" err="1">
                <a:solidFill>
                  <a:srgbClr val="1F497D"/>
                </a:solidFill>
              </a:rPr>
              <a:t>georeferenced</a:t>
            </a:r>
            <a:endParaRPr lang="en-US" sz="1400" b="1" dirty="0">
              <a:solidFill>
                <a:srgbClr val="1F497D"/>
              </a:solidFill>
            </a:endParaRPr>
          </a:p>
          <a:p>
            <a:pPr algn="ctr"/>
            <a:endParaRPr lang="en-US" sz="1400" b="1" dirty="0">
              <a:solidFill>
                <a:srgbClr val="1F497D"/>
              </a:solidFill>
            </a:endParaRPr>
          </a:p>
          <a:p>
            <a:pPr algn="ctr"/>
            <a:r>
              <a:rPr lang="en-US" sz="1400" b="1" dirty="0">
                <a:solidFill>
                  <a:srgbClr val="1F497D"/>
                </a:solidFill>
              </a:rPr>
              <a:t>~ 290,000 locality records</a:t>
            </a:r>
          </a:p>
        </p:txBody>
      </p:sp>
      <p:sp>
        <p:nvSpPr>
          <p:cNvPr id="9" name="Rectangle 8"/>
          <p:cNvSpPr/>
          <p:nvPr/>
        </p:nvSpPr>
        <p:spPr>
          <a:xfrm>
            <a:off x="5753858" y="5410201"/>
            <a:ext cx="46855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</a:rPr>
              <a:t>To Train:</a:t>
            </a:r>
          </a:p>
          <a:p>
            <a:pPr algn="ctr"/>
            <a:r>
              <a:rPr lang="en-US" b="1" dirty="0">
                <a:solidFill>
                  <a:srgbClr val="1F497D"/>
                </a:solidFill>
              </a:rPr>
              <a:t>Museum Collection Managers, Staff/Students</a:t>
            </a:r>
          </a:p>
          <a:p>
            <a:pPr algn="ctr"/>
            <a:r>
              <a:rPr lang="en-US" b="1" dirty="0">
                <a:solidFill>
                  <a:srgbClr val="1F497D"/>
                </a:solidFill>
              </a:rPr>
              <a:t>(reptiles &amp; amphibians, birds, mollusks, plants)</a:t>
            </a:r>
          </a:p>
          <a:p>
            <a:pPr algn="ctr"/>
            <a:r>
              <a:rPr lang="en-US" b="1" dirty="0">
                <a:solidFill>
                  <a:srgbClr val="1F497D"/>
                </a:solidFill>
              </a:rPr>
              <a:t>EEB</a:t>
            </a:r>
          </a:p>
        </p:txBody>
      </p:sp>
    </p:spTree>
    <p:extLst>
      <p:ext uri="{BB962C8B-B14F-4D97-AF65-F5344CB8AC3E}">
        <p14:creationId xmlns:p14="http://schemas.microsoft.com/office/powerpoint/2010/main" val="42516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518" y="0"/>
            <a:ext cx="9040091" cy="6780069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185136" y="3983714"/>
            <a:ext cx="5725501" cy="26067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5160350" y="689478"/>
            <a:ext cx="4532922" cy="681600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2"/>
          <p:cNvSpPr txBox="1"/>
          <p:nvPr/>
        </p:nvSpPr>
        <p:spPr>
          <a:xfrm>
            <a:off x="2242503" y="4794543"/>
            <a:ext cx="1433195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-8890" algn="ctr">
              <a:lnSpc>
                <a:spcPct val="99200"/>
              </a:lnSpc>
            </a:pPr>
            <a:r>
              <a:rPr sz="1400" dirty="0">
                <a:latin typeface="Calibri"/>
                <a:cs typeface="Calibri"/>
              </a:rPr>
              <a:t>Elana </a:t>
            </a:r>
            <a:r>
              <a:rPr sz="1400" spc="-10" dirty="0">
                <a:latin typeface="Calibri"/>
                <a:cs typeface="Calibri"/>
              </a:rPr>
              <a:t>Benamy</a:t>
            </a:r>
            <a:r>
              <a:rPr sz="1400" spc="-5" dirty="0">
                <a:latin typeface="Calibri"/>
                <a:cs typeface="Calibri"/>
              </a:rPr>
              <a:t> Curatorial </a:t>
            </a:r>
            <a:r>
              <a:rPr sz="1400" spc="-10" dirty="0">
                <a:latin typeface="Calibri"/>
                <a:cs typeface="Calibri"/>
              </a:rPr>
              <a:t>Assistan</a:t>
            </a:r>
            <a:r>
              <a:rPr sz="1400" spc="-5" dirty="0">
                <a:latin typeface="Calibri"/>
                <a:cs typeface="Calibri"/>
              </a:rPr>
              <a:t>t</a:t>
            </a:r>
            <a:r>
              <a:rPr sz="1400" spc="-10" dirty="0">
                <a:latin typeface="Calibri"/>
                <a:cs typeface="Calibri"/>
              </a:rPr>
              <a:t> PH Herbariu</a:t>
            </a:r>
            <a:r>
              <a:rPr sz="1400" spc="-15" dirty="0">
                <a:latin typeface="Calibri"/>
                <a:cs typeface="Calibri"/>
              </a:rPr>
              <a:t>m</a:t>
            </a:r>
            <a:r>
              <a:rPr sz="1400" spc="-10" dirty="0">
                <a:latin typeface="Calibri"/>
                <a:cs typeface="Calibri"/>
              </a:rPr>
              <a:t> Philadelphia</a:t>
            </a:r>
            <a:endParaRPr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533400"/>
            <a:ext cx="6629400" cy="6858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iDigBio</a:t>
            </a:r>
            <a:r>
              <a:rPr lang="en-US" dirty="0" smtClean="0"/>
              <a:t> Education and 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76400"/>
            <a:ext cx="8229600" cy="4648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                          Cathy Bester: E&amp;O Coordinator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Objective 1: To observe an </a:t>
            </a:r>
            <a:r>
              <a:rPr lang="en-US" dirty="0" err="1" smtClean="0"/>
              <a:t>iDigBio</a:t>
            </a:r>
            <a:r>
              <a:rPr lang="en-US" dirty="0" smtClean="0"/>
              <a:t> training workshop and consider applications that could be used in planning other education-related workshops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Objective 2: To </a:t>
            </a:r>
            <a:r>
              <a:rPr lang="en-US" dirty="0"/>
              <a:t>learn more about </a:t>
            </a:r>
            <a:r>
              <a:rPr lang="en-US" dirty="0" err="1" smtClean="0"/>
              <a:t>georeferencing</a:t>
            </a:r>
            <a:r>
              <a:rPr lang="en-US" dirty="0" smtClean="0"/>
              <a:t> </a:t>
            </a:r>
            <a:r>
              <a:rPr lang="en-US" dirty="0"/>
              <a:t>training and its applications for education and outreach opportunities. Potential applications include utilizing </a:t>
            </a:r>
            <a:r>
              <a:rPr lang="en-US" dirty="0" err="1" smtClean="0"/>
              <a:t>georeferencing</a:t>
            </a:r>
            <a:r>
              <a:rPr lang="en-US" dirty="0" smtClean="0"/>
              <a:t>/specimen </a:t>
            </a:r>
            <a:r>
              <a:rPr lang="en-US" dirty="0"/>
              <a:t>data from the </a:t>
            </a:r>
            <a:r>
              <a:rPr lang="en-US" dirty="0" err="1"/>
              <a:t>iDigBio</a:t>
            </a:r>
            <a:r>
              <a:rPr lang="en-US" dirty="0"/>
              <a:t> portal for use cases in education/curriculum development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533401"/>
            <a:ext cx="1530350" cy="181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50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795" y="-1143793"/>
            <a:ext cx="6862763" cy="915035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0" y="152400"/>
            <a:ext cx="9144000" cy="137160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Avenir Book"/>
                <a:ea typeface="+mj-ea"/>
                <a:cs typeface="Avenir Book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Avenir Book"/>
                <a:ea typeface="+mj-ea"/>
                <a:cs typeface="Avenir Book"/>
              </a:rPr>
              <a:t>Paleoniches</a:t>
            </a:r>
            <a:r>
              <a:rPr lang="en-US" sz="3200" dirty="0">
                <a:solidFill>
                  <a:prstClr val="black"/>
                </a:solidFill>
                <a:latin typeface="Avenir Book"/>
                <a:ea typeface="+mj-ea"/>
                <a:cs typeface="Avenir Book"/>
              </a:rPr>
              <a:t>: Digitizing Fossils to Enable </a:t>
            </a:r>
          </a:p>
          <a:p>
            <a:pPr>
              <a:spcBef>
                <a:spcPct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Avenir Book"/>
                <a:ea typeface="+mj-ea"/>
                <a:cs typeface="Avenir Book"/>
              </a:rPr>
              <a:t>  New Syntheses in </a:t>
            </a:r>
            <a:r>
              <a:rPr lang="en-US" sz="3200" dirty="0" smtClean="0">
                <a:solidFill>
                  <a:prstClr val="black"/>
                </a:solidFill>
                <a:latin typeface="Avenir Book"/>
                <a:ea typeface="+mj-ea"/>
                <a:cs typeface="Avenir Book"/>
              </a:rPr>
              <a:t>Biogeography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1681877"/>
            <a:ext cx="9144000" cy="2154436"/>
          </a:xfrm>
          <a:prstGeom prst="rect">
            <a:avLst/>
          </a:prstGeom>
          <a:solidFill>
            <a:srgbClr val="F8F8F8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6 institutions, </a:t>
            </a:r>
            <a:r>
              <a:rPr lang="en-US" dirty="0">
                <a:solidFill>
                  <a:prstClr val="black"/>
                </a:solidFill>
                <a:cs typeface="Avenir Book"/>
              </a:rPr>
              <a:t>~450,000 invertebrate fossil specimens, ~11,500 localities</a:t>
            </a:r>
          </a:p>
          <a:p>
            <a:endParaRPr lang="en-US" dirty="0">
              <a:solidFill>
                <a:prstClr val="black"/>
              </a:solidFill>
              <a:cs typeface="Avenir Book"/>
            </a:endParaRPr>
          </a:p>
          <a:p>
            <a:r>
              <a:rPr lang="en-US" dirty="0">
                <a:solidFill>
                  <a:prstClr val="black"/>
                </a:solidFill>
              </a:rPr>
              <a:t>	Ordovician (485-443 Ma) – Cincinnati Region &gt;1,500 localities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	Pennsylvanian (323 -289.9 Ma) – Mid-continent ~7,000 localities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	</a:t>
            </a:r>
            <a:r>
              <a:rPr lang="en-US" dirty="0" err="1">
                <a:solidFill>
                  <a:prstClr val="black"/>
                </a:solidFill>
              </a:rPr>
              <a:t>Neogene</a:t>
            </a:r>
            <a:r>
              <a:rPr lang="en-US" dirty="0">
                <a:solidFill>
                  <a:prstClr val="black"/>
                </a:solidFill>
              </a:rPr>
              <a:t> (23 – 2.6 Ma) – Gulf/Atlantic Coastal Plain &gt;3,000 localities</a:t>
            </a:r>
          </a:p>
          <a:p>
            <a:endParaRPr lang="en-US" sz="800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Michelle\Documents\KU\20130725_10085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114800"/>
            <a:ext cx="3657600" cy="2743200"/>
          </a:xfrm>
          <a:prstGeom prst="rect">
            <a:avLst/>
          </a:prstGeom>
          <a:noFill/>
        </p:spPr>
      </p:pic>
      <p:pic>
        <p:nvPicPr>
          <p:cNvPr id="1028" name="Picture 4" descr="http://imgc.allpostersimages.com/images/P-473-488-90/61/6168/4MOG100Z/posters/kevin-schafer-ordovician-isotelus-gigas-trilobite-foss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33"/>
          <a:stretch>
            <a:fillRect/>
          </a:stretch>
        </p:blipFill>
        <p:spPr bwMode="auto">
          <a:xfrm>
            <a:off x="1606034" y="2133600"/>
            <a:ext cx="826532" cy="594360"/>
          </a:xfrm>
          <a:prstGeom prst="rect">
            <a:avLst/>
          </a:prstGeom>
          <a:noFill/>
        </p:spPr>
      </p:pic>
      <p:pic>
        <p:nvPicPr>
          <p:cNvPr id="1030" name="Picture 6" descr="http://earthphysicsteaching.homestead.com/Pennsylvanian_Gastropoda__Worthenia_tabulata___Conrad___Stephens_County_Texas_A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752602" y="2621283"/>
            <a:ext cx="533399" cy="746757"/>
          </a:xfrm>
          <a:prstGeom prst="rect">
            <a:avLst/>
          </a:prstGeom>
          <a:noFill/>
        </p:spPr>
      </p:pic>
      <p:pic>
        <p:nvPicPr>
          <p:cNvPr id="1032" name="Picture 8" descr="http://www.geosun.sjsu.edu/%7Ejhendricks/AtlasTemp/Images/Neogene/Images-Murcidae/Ecphora_quadricostata-UF137299-250px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52600" y="3208020"/>
            <a:ext cx="533400" cy="640080"/>
          </a:xfrm>
          <a:prstGeom prst="rect">
            <a:avLst/>
          </a:prstGeom>
          <a:noFill/>
        </p:spPr>
      </p:pic>
      <p:pic>
        <p:nvPicPr>
          <p:cNvPr id="1034" name="Picture 10" descr="http://www.geosun.sjsu.edu/%7Ejhendricks/AtlasTemp/Images/Neogene/Maps/Ecphora_quadricostata_LatePliocene_430px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4020" y="4495800"/>
            <a:ext cx="4014804" cy="23622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133600" y="4114800"/>
            <a:ext cx="4038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Late Pliocene </a:t>
            </a:r>
            <a:r>
              <a:rPr lang="en-US" sz="1600" i="1" dirty="0" err="1">
                <a:solidFill>
                  <a:prstClr val="black"/>
                </a:solidFill>
              </a:rPr>
              <a:t>Ecphora</a:t>
            </a:r>
            <a:r>
              <a:rPr lang="en-US" sz="1600" i="1" dirty="0">
                <a:solidFill>
                  <a:prstClr val="black"/>
                </a:solidFill>
              </a:rPr>
              <a:t> </a:t>
            </a:r>
            <a:r>
              <a:rPr lang="en-US" sz="1600" i="1" dirty="0" err="1">
                <a:solidFill>
                  <a:prstClr val="black"/>
                </a:solidFill>
              </a:rPr>
              <a:t>quadricostata</a:t>
            </a:r>
            <a:endParaRPr lang="en-US" sz="1600" i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58200" y="4114800"/>
            <a:ext cx="1524000" cy="7386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black"/>
                </a:solidFill>
              </a:rPr>
              <a:t>Specify </a:t>
            </a:r>
          </a:p>
          <a:p>
            <a:pPr algn="r"/>
            <a:r>
              <a:rPr lang="en-US" sz="1400" dirty="0" err="1">
                <a:solidFill>
                  <a:prstClr val="black"/>
                </a:solidFill>
              </a:rPr>
              <a:t>GEOLocate</a:t>
            </a:r>
            <a:endParaRPr lang="en-US" sz="1400" dirty="0">
              <a:solidFill>
                <a:prstClr val="black"/>
              </a:solidFill>
            </a:endParaRPr>
          </a:p>
          <a:p>
            <a:pPr algn="r"/>
            <a:r>
              <a:rPr lang="en-US" sz="1400" dirty="0">
                <a:solidFill>
                  <a:prstClr val="black"/>
                </a:solidFill>
              </a:rPr>
              <a:t>Google Earth</a:t>
            </a:r>
          </a:p>
        </p:txBody>
      </p:sp>
      <p:pic>
        <p:nvPicPr>
          <p:cNvPr id="2" name="Picture 2" descr="C:\Users\Michelle\AppData\Local\Temp\534451_10151539889405900_134336291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304800"/>
            <a:ext cx="1050256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3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7772400" cy="990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Larry F Grand </a:t>
            </a:r>
            <a:br>
              <a:rPr lang="en-US" sz="3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Mycological Herbarium</a:t>
            </a:r>
            <a:endParaRPr lang="en-US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949436"/>
            <a:ext cx="6400800" cy="57456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DEPARTMENT OF PLANT PATHOLOGY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895600" y="1851028"/>
            <a:ext cx="6400800" cy="3875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70000"/>
              </a:lnSpc>
              <a:buFont typeface="Arial"/>
              <a:buChar char="•"/>
            </a:pPr>
            <a:r>
              <a:rPr lang="en-US" sz="2000" dirty="0">
                <a:solidFill>
                  <a:srgbClr val="D9D9D9"/>
                </a:solidFill>
              </a:rPr>
              <a:t>Research and Educational Use of North Carolina State University Mycological Herbarium Through Improved Computerization and Internet Presence &amp; The </a:t>
            </a:r>
            <a:r>
              <a:rPr lang="en-US" sz="2000" dirty="0" err="1">
                <a:solidFill>
                  <a:srgbClr val="D9D9D9"/>
                </a:solidFill>
              </a:rPr>
              <a:t>Macrofungi</a:t>
            </a:r>
            <a:r>
              <a:rPr lang="en-US" sz="2000" dirty="0">
                <a:solidFill>
                  <a:srgbClr val="D9D9D9"/>
                </a:solidFill>
              </a:rPr>
              <a:t> Collection Consortium</a:t>
            </a:r>
          </a:p>
          <a:p>
            <a:pPr algn="l">
              <a:lnSpc>
                <a:spcPct val="70000"/>
              </a:lnSpc>
            </a:pPr>
            <a:endParaRPr lang="en-US" sz="2000" dirty="0">
              <a:solidFill>
                <a:srgbClr val="D9D9D9"/>
              </a:solidFill>
            </a:endParaRPr>
          </a:p>
          <a:p>
            <a:pPr marL="285750" indent="-285750" algn="l">
              <a:lnSpc>
                <a:spcPct val="70000"/>
              </a:lnSpc>
              <a:buFont typeface="Arial"/>
              <a:buChar char="•"/>
            </a:pPr>
            <a:r>
              <a:rPr lang="en-US" sz="2000" dirty="0">
                <a:solidFill>
                  <a:srgbClr val="D9D9D9"/>
                </a:solidFill>
              </a:rPr>
              <a:t>&gt; 8,000 Collections</a:t>
            </a:r>
          </a:p>
          <a:p>
            <a:pPr algn="l">
              <a:lnSpc>
                <a:spcPct val="70000"/>
              </a:lnSpc>
            </a:pPr>
            <a:endParaRPr lang="en-US" sz="2000" dirty="0">
              <a:solidFill>
                <a:srgbClr val="D9D9D9"/>
              </a:solidFill>
            </a:endParaRPr>
          </a:p>
          <a:p>
            <a:pPr marL="285750" indent="-285750" algn="l">
              <a:lnSpc>
                <a:spcPct val="70000"/>
              </a:lnSpc>
              <a:buFont typeface="Arial"/>
              <a:buChar char="•"/>
            </a:pPr>
            <a:r>
              <a:rPr lang="en-US" sz="2000" dirty="0">
                <a:solidFill>
                  <a:srgbClr val="D9D9D9"/>
                </a:solidFill>
              </a:rPr>
              <a:t>Fungi (Wood Decay, Plant Pathogens, Jelly, Rust and Smut)</a:t>
            </a:r>
          </a:p>
          <a:p>
            <a:pPr algn="l">
              <a:lnSpc>
                <a:spcPct val="70000"/>
              </a:lnSpc>
            </a:pPr>
            <a:endParaRPr lang="en-US" sz="2000" dirty="0">
              <a:solidFill>
                <a:srgbClr val="D9D9D9"/>
              </a:solidFill>
            </a:endParaRPr>
          </a:p>
          <a:p>
            <a:pPr marL="285750" indent="-285750" algn="l">
              <a:lnSpc>
                <a:spcPct val="70000"/>
              </a:lnSpc>
              <a:buFont typeface="Arial"/>
              <a:buChar char="•"/>
            </a:pPr>
            <a:r>
              <a:rPr lang="en-US" sz="2000" dirty="0">
                <a:solidFill>
                  <a:srgbClr val="D9D9D9"/>
                </a:solidFill>
              </a:rPr>
              <a:t>Undergraduate and graduate students, volunteers, high school teachers, staff and faculty</a:t>
            </a:r>
          </a:p>
          <a:p>
            <a:pPr marL="285750" indent="-285750" algn="l">
              <a:lnSpc>
                <a:spcPct val="70000"/>
              </a:lnSpc>
              <a:buFont typeface="Arial"/>
              <a:buChar char="•"/>
            </a:pPr>
            <a:endParaRPr lang="en-US" sz="2000" dirty="0">
              <a:solidFill>
                <a:srgbClr val="D9D9D9"/>
              </a:solidFill>
            </a:endParaRPr>
          </a:p>
          <a:p>
            <a:pPr marL="285750" indent="-285750" algn="l">
              <a:lnSpc>
                <a:spcPct val="70000"/>
              </a:lnSpc>
              <a:buFont typeface="Arial"/>
              <a:buChar char="•"/>
            </a:pPr>
            <a:r>
              <a:rPr lang="en-US" sz="2000" dirty="0">
                <a:solidFill>
                  <a:srgbClr val="D9D9D9"/>
                </a:solidFill>
              </a:rPr>
              <a:t>Specimen by specimen and automation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7102" y="1342249"/>
            <a:ext cx="3421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948A54"/>
                </a:solidFill>
              </a:rPr>
              <a:t>North Carolina State University</a:t>
            </a:r>
          </a:p>
        </p:txBody>
      </p:sp>
      <p:pic>
        <p:nvPicPr>
          <p:cNvPr id="10" name="Picture 9" descr="DSCN178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524" y="21524"/>
            <a:ext cx="1859296" cy="1252728"/>
          </a:xfrm>
          <a:prstGeom prst="rect">
            <a:avLst/>
          </a:prstGeom>
          <a:ln w="19050">
            <a:noFill/>
          </a:ln>
        </p:spPr>
      </p:pic>
      <p:pic>
        <p:nvPicPr>
          <p:cNvPr id="12" name="Picture 11" descr="tram vers cop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590" y="21524"/>
            <a:ext cx="1861886" cy="1252728"/>
          </a:xfrm>
          <a:prstGeom prst="rect">
            <a:avLst/>
          </a:prstGeom>
          <a:ln w="19050">
            <a:noFill/>
          </a:ln>
        </p:spPr>
      </p:pic>
      <p:pic>
        <p:nvPicPr>
          <p:cNvPr id="13" name="Content Placeholder 7" descr="IMG_679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525" y="5583748"/>
            <a:ext cx="1993581" cy="1252728"/>
          </a:xfrm>
          <a:prstGeom prst="rect">
            <a:avLst/>
          </a:prstGeom>
          <a:ln>
            <a:noFill/>
          </a:ln>
        </p:spPr>
      </p:pic>
      <p:pic>
        <p:nvPicPr>
          <p:cNvPr id="14" name="Picture 13" descr="100_014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926" y="5583748"/>
            <a:ext cx="1859312" cy="1252728"/>
          </a:xfrm>
          <a:prstGeom prst="rect">
            <a:avLst/>
          </a:prstGeom>
          <a:ln w="19050">
            <a:noFill/>
          </a:ln>
        </p:spPr>
      </p:pic>
      <p:pic>
        <p:nvPicPr>
          <p:cNvPr id="4" name="Picture 3" descr="CODYBR_20130805_O_Img001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912" y="5605272"/>
            <a:ext cx="1878176" cy="12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1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4848" y="119927"/>
            <a:ext cx="3551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Ben Frable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Oregon State Ichthyology Collection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6867" y="793884"/>
            <a:ext cx="70138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800" dirty="0" err="1">
                <a:solidFill>
                  <a:prstClr val="black"/>
                </a:solidFill>
              </a:rPr>
              <a:t>Georeferencing</a:t>
            </a:r>
            <a:r>
              <a:rPr lang="en-US" sz="2800" dirty="0">
                <a:solidFill>
                  <a:prstClr val="black"/>
                </a:solidFill>
              </a:rPr>
              <a:t> the Oregon State Ichthyology: </a:t>
            </a:r>
          </a:p>
          <a:p>
            <a:pPr defTabSz="457200"/>
            <a:r>
              <a:rPr lang="en-US" sz="2800" dirty="0">
                <a:solidFill>
                  <a:prstClr val="black"/>
                </a:solidFill>
              </a:rPr>
              <a:t>eight decades of backlog and paper records</a:t>
            </a:r>
          </a:p>
          <a:p>
            <a:pPr defTabSz="457200"/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8756" y="4779161"/>
            <a:ext cx="1970572" cy="1729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246544" y="4200389"/>
            <a:ext cx="50522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10000 lots need to be </a:t>
            </a:r>
            <a:r>
              <a:rPr lang="en-US">
                <a:solidFill>
                  <a:prstClr val="black"/>
                </a:solidFill>
              </a:rPr>
              <a:t>georeferenced</a:t>
            </a:r>
            <a:r>
              <a:rPr lang="en-US" dirty="0">
                <a:solidFill>
                  <a:prstClr val="black"/>
                </a:solidFill>
              </a:rPr>
              <a:t> and 10000 more might as well!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The other collections have at least, 10000 mammals, 3000 birds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I will train undergraduate workers and volunteers and collection staff and professors in the other collections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We will probably use crowd sourcing </a:t>
            </a:r>
          </a:p>
        </p:txBody>
      </p:sp>
      <p:pic>
        <p:nvPicPr>
          <p:cNvPr id="8" name="Picture 7" descr="firstja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572" y="1992268"/>
            <a:ext cx="1740785" cy="2622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papercard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630" y="1992268"/>
            <a:ext cx="2194126" cy="1503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155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NewsPrint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Advantag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DigBio_Presentation_Template">
  <a:themeElements>
    <a:clrScheme name="Custom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F6FC6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582</TotalTime>
  <Words>1940</Words>
  <Application>Microsoft Office PowerPoint</Application>
  <PresentationFormat>Widescreen</PresentationFormat>
  <Paragraphs>394</Paragraphs>
  <Slides>29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22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74" baseType="lpstr">
      <vt:lpstr>Arial</vt:lpstr>
      <vt:lpstr>Avenir Book</vt:lpstr>
      <vt:lpstr>Baskerville Old Face</vt:lpstr>
      <vt:lpstr>Book Antiqua</vt:lpstr>
      <vt:lpstr>Calibri</vt:lpstr>
      <vt:lpstr>Cambria</vt:lpstr>
      <vt:lpstr>Candara</vt:lpstr>
      <vt:lpstr>Century Gothic</vt:lpstr>
      <vt:lpstr>Constantia</vt:lpstr>
      <vt:lpstr>Courier New</vt:lpstr>
      <vt:lpstr>Eras Light ITC</vt:lpstr>
      <vt:lpstr>Gill Sans MT</vt:lpstr>
      <vt:lpstr>Impact</vt:lpstr>
      <vt:lpstr>Khmer UI</vt:lpstr>
      <vt:lpstr>Palatino Linotype</vt:lpstr>
      <vt:lpstr>Rockwell</vt:lpstr>
      <vt:lpstr>Tahoma</vt:lpstr>
      <vt:lpstr>Times New Roman</vt:lpstr>
      <vt:lpstr>Tunga</vt:lpstr>
      <vt:lpstr>Verdana</vt:lpstr>
      <vt:lpstr>Wingdings</vt:lpstr>
      <vt:lpstr>Wingdings 2</vt:lpstr>
      <vt:lpstr>NewsPrint</vt:lpstr>
      <vt:lpstr>Foundry</vt:lpstr>
      <vt:lpstr>Office Theme</vt:lpstr>
      <vt:lpstr>1_Office Theme</vt:lpstr>
      <vt:lpstr>iDigBio_Presentation_Template</vt:lpstr>
      <vt:lpstr>2_Office Theme</vt:lpstr>
      <vt:lpstr>3_Office Theme</vt:lpstr>
      <vt:lpstr>4_Office Theme</vt:lpstr>
      <vt:lpstr>Flow</vt:lpstr>
      <vt:lpstr>Default Design</vt:lpstr>
      <vt:lpstr>Soho</vt:lpstr>
      <vt:lpstr>5_Office Theme</vt:lpstr>
      <vt:lpstr> Black </vt:lpstr>
      <vt:lpstr>6_Office Theme</vt:lpstr>
      <vt:lpstr>Solstice</vt:lpstr>
      <vt:lpstr>Advantage</vt:lpstr>
      <vt:lpstr>1_Default Design</vt:lpstr>
      <vt:lpstr>2_Default Design</vt:lpstr>
      <vt:lpstr>1_Flow</vt:lpstr>
      <vt:lpstr>Default Theme</vt:lpstr>
      <vt:lpstr>7_Office Theme</vt:lpstr>
      <vt:lpstr>1_Executive</vt:lpstr>
      <vt:lpstr>Adobe Photoshop Image</vt:lpstr>
      <vt:lpstr>iDigBio’s 2nd  Train-the-Trainers Georeferencing Workshop (TTT2)</vt:lpstr>
      <vt:lpstr>iDigBio Train the Trainers 2013 Ryan Allen  Biodiversity Informatics Project Manager</vt:lpstr>
      <vt:lpstr>PowerPoint Presentation</vt:lpstr>
      <vt:lpstr>PowerPoint Presentation</vt:lpstr>
      <vt:lpstr>PowerPoint Presentation</vt:lpstr>
      <vt:lpstr>iDigBio Education and Outreach</vt:lpstr>
      <vt:lpstr>PowerPoint Presentation</vt:lpstr>
      <vt:lpstr>Larry F Grand  Mycological Herbarium</vt:lpstr>
      <vt:lpstr>PowerPoint Presentation</vt:lpstr>
      <vt:lpstr>FLORIDA MUSEUM OF NATURAL HISTORY Georeferencing Training Project</vt:lpstr>
      <vt:lpstr>PowerPoint Presentation</vt:lpstr>
      <vt:lpstr>Digitizing the Arkansas State University (STAR) Herbarium</vt:lpstr>
      <vt:lpstr>PowerPoint Presentation</vt:lpstr>
      <vt:lpstr>PowerPoint Presentation</vt:lpstr>
      <vt:lpstr>Sam Noble Oklahoma Museum of Natural History</vt:lpstr>
      <vt:lpstr>PowerPoint Presentation</vt:lpstr>
      <vt:lpstr>Tri-Trophic Thematic Collection Network</vt:lpstr>
      <vt:lpstr>PowerPoint Presentation</vt:lpstr>
      <vt:lpstr>Modernization and Digitization of the Angelo State Natural History Collections </vt:lpstr>
      <vt:lpstr> Texas A&amp;M University Insect Collection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iDigBio’s 2nd  Train-the-Trainers Georeferencing Workshop (TTT2)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Production</dc:title>
  <dc:creator>Paul, Deborah;all TTT2 participants</dc:creator>
  <cp:lastModifiedBy>Paul, Deborah</cp:lastModifiedBy>
  <cp:revision>32</cp:revision>
  <dcterms:created xsi:type="dcterms:W3CDTF">2013-03-21T21:55:19Z</dcterms:created>
  <dcterms:modified xsi:type="dcterms:W3CDTF">2013-09-07T03:28:16Z</dcterms:modified>
</cp:coreProperties>
</file>