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46"/>
  </p:notesMasterIdLst>
  <p:sldIdLst>
    <p:sldId id="316" r:id="rId3"/>
    <p:sldId id="296" r:id="rId4"/>
    <p:sldId id="315" r:id="rId5"/>
    <p:sldId id="342" r:id="rId6"/>
    <p:sldId id="258" r:id="rId7"/>
    <p:sldId id="259" r:id="rId8"/>
    <p:sldId id="276" r:id="rId9"/>
    <p:sldId id="305" r:id="rId10"/>
    <p:sldId id="323" r:id="rId11"/>
    <p:sldId id="336" r:id="rId12"/>
    <p:sldId id="333" r:id="rId13"/>
    <p:sldId id="302" r:id="rId14"/>
    <p:sldId id="303" r:id="rId15"/>
    <p:sldId id="371" r:id="rId16"/>
    <p:sldId id="311" r:id="rId17"/>
    <p:sldId id="310" r:id="rId18"/>
    <p:sldId id="277" r:id="rId19"/>
    <p:sldId id="362" r:id="rId20"/>
    <p:sldId id="360" r:id="rId21"/>
    <p:sldId id="361" r:id="rId22"/>
    <p:sldId id="324" r:id="rId23"/>
    <p:sldId id="261" r:id="rId24"/>
    <p:sldId id="325" r:id="rId25"/>
    <p:sldId id="334" r:id="rId26"/>
    <p:sldId id="326" r:id="rId27"/>
    <p:sldId id="335" r:id="rId28"/>
    <p:sldId id="327" r:id="rId29"/>
    <p:sldId id="328" r:id="rId30"/>
    <p:sldId id="329" r:id="rId31"/>
    <p:sldId id="330" r:id="rId32"/>
    <p:sldId id="331" r:id="rId33"/>
    <p:sldId id="363" r:id="rId34"/>
    <p:sldId id="364" r:id="rId35"/>
    <p:sldId id="370" r:id="rId36"/>
    <p:sldId id="265" r:id="rId37"/>
    <p:sldId id="307" r:id="rId38"/>
    <p:sldId id="372" r:id="rId39"/>
    <p:sldId id="266" r:id="rId40"/>
    <p:sldId id="267" r:id="rId41"/>
    <p:sldId id="268" r:id="rId42"/>
    <p:sldId id="269" r:id="rId43"/>
    <p:sldId id="270" r:id="rId44"/>
    <p:sldId id="27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00CC"/>
    <a:srgbClr val="FFFFFF"/>
    <a:srgbClr val="C3B823"/>
    <a:srgbClr val="4F81BD"/>
    <a:srgbClr val="FFFF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53" autoAdjust="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86F4EE-1F3A-486E-A880-42117954F3CB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10B032-62B0-4012-A813-9DADF2A457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758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943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10B032-62B0-4012-A813-9DADF2A457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4068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C4D00-19AB-488E-891B-ECE8F9DEB9DE}" type="slidenum">
              <a:rPr lang="en-US" smtClean="0"/>
              <a:pPr>
                <a:defRPr/>
              </a:pPr>
              <a:t>22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7320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2863C4-43ED-43FE-9B60-8A14B70B2DF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6927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C01F14-C2F3-4FAA-95DA-AB22B7420E77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68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6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3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2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56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3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9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0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6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11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665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37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2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1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E227F-ED67-46A4-B273-F9F1AB1BF7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56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70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6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67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2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93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0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F8EB5-1FE9-4136-8A86-A63B5695AC77}" type="datetimeFigureOut">
              <a:rPr lang="en-US" smtClean="0"/>
              <a:t>8/15/2013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E503-80E3-47B1-8CC2-F49A1075F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2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F8EB5-1FE9-4136-8A86-A63B5695AC7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9E503-80E3-47B1-8CC2-F49A1075F3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168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microsoft.com/office/2007/relationships/hdphoto" Target="../media/hdphoto2.wdp"/><Relationship Id="rId7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35.png"/><Relationship Id="rId10" Type="http://schemas.openxmlformats.org/officeDocument/2006/relationships/image" Target="../media/image70.jpeg"/><Relationship Id="rId4" Type="http://schemas.openxmlformats.org/officeDocument/2006/relationships/image" Target="../media/image65.png"/><Relationship Id="rId9" Type="http://schemas.openxmlformats.org/officeDocument/2006/relationships/image" Target="../media/image69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9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gif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772400" cy="200025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Georeferencing Natural History Collections Data: </a:t>
            </a:r>
            <a:b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</a:br>
            <a:r>
              <a:rPr lang="en-US" b="1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The GEOLocate </a:t>
            </a:r>
            <a:r>
              <a:rPr lang="en-US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Project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038600"/>
            <a:ext cx="6400800" cy="12954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Nelson E. Rios</a:t>
            </a:r>
          </a:p>
          <a:p>
            <a:endParaRPr lang="en-US" sz="36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50" name="Picture 2" descr="C:\Users\nelson\Downloads\shieldword_gree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5334000"/>
            <a:ext cx="2667000" cy="114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6781800" y="5827692"/>
            <a:ext cx="2286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r" eaLnBrk="1" hangingPunct="1"/>
            <a:r>
              <a:rPr lang="en-US" sz="1400" b="1" dirty="0" err="1" smtClean="0">
                <a:solidFill>
                  <a:schemeClr val="tx2"/>
                </a:solidFill>
                <a:latin typeface="+mj-lt"/>
              </a:rPr>
              <a:t>iDigBio</a:t>
            </a:r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Train the </a:t>
            </a:r>
          </a:p>
          <a:p>
            <a:pPr algn="r" eaLnBrk="1" hangingPunct="1"/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Trainers</a:t>
            </a:r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1400" b="1" dirty="0">
                <a:solidFill>
                  <a:schemeClr val="tx2"/>
                </a:solidFill>
                <a:latin typeface="+mj-lt"/>
              </a:rPr>
              <a:t>Workshop</a:t>
            </a:r>
            <a:br>
              <a:rPr lang="en-US" sz="1400" b="1" dirty="0">
                <a:solidFill>
                  <a:schemeClr val="tx2"/>
                </a:solidFill>
                <a:latin typeface="+mj-lt"/>
              </a:rPr>
            </a:br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Gainesville</a:t>
            </a:r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, Florida </a:t>
            </a:r>
            <a:r>
              <a:rPr lang="en-US" sz="1400" b="1" dirty="0">
                <a:solidFill>
                  <a:schemeClr val="tx2"/>
                </a:solidFill>
                <a:latin typeface="+mj-lt"/>
              </a:rPr>
              <a:t/>
            </a:r>
            <a:br>
              <a:rPr lang="en-US" sz="1400" b="1" dirty="0">
                <a:solidFill>
                  <a:schemeClr val="tx2"/>
                </a:solidFill>
                <a:latin typeface="+mj-lt"/>
              </a:rPr>
            </a:br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12</a:t>
            </a:r>
            <a:r>
              <a:rPr lang="en-US" sz="1400" b="1" dirty="0" smtClean="0">
                <a:solidFill>
                  <a:schemeClr val="tx2"/>
                </a:solidFill>
                <a:latin typeface="+mj-lt"/>
              </a:rPr>
              <a:t>-16, August </a:t>
            </a:r>
            <a:r>
              <a:rPr lang="en-US" sz="1400" b="1" dirty="0">
                <a:solidFill>
                  <a:schemeClr val="tx2"/>
                </a:solidFill>
                <a:latin typeface="+mj-lt"/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206998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Algorithm Performance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828800" y="1025487"/>
          <a:ext cx="5943600" cy="1413669"/>
        </p:xfrm>
        <a:graphic>
          <a:graphicData uri="http://schemas.openxmlformats.org/drawingml/2006/table">
            <a:tbl>
              <a:tblPr/>
              <a:tblGrid>
                <a:gridCol w="1600200"/>
                <a:gridCol w="1447800"/>
                <a:gridCol w="1447800"/>
                <a:gridCol w="1447800"/>
              </a:tblGrid>
              <a:tr h="498513"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Versus Known U</a:t>
                      </a:r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. S. Localities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7200">
                <a:tc>
                  <a:txBody>
                    <a:bodyPr/>
                    <a:lstStyle/>
                    <a:p>
                      <a:pPr algn="ctr" rtl="0" fontAlgn="ctr"/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% Found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Mean Dist. Off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Standard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9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GEOLocate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95%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6.1 km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2.1 km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2705636" y="2819400"/>
            <a:ext cx="4189927" cy="3647941"/>
            <a:chOff x="152400" y="3048001"/>
            <a:chExt cx="4189927" cy="3647941"/>
          </a:xfrm>
        </p:grpSpPr>
        <p:grpSp>
          <p:nvGrpSpPr>
            <p:cNvPr id="9" name="Group 8"/>
            <p:cNvGrpSpPr/>
            <p:nvPr/>
          </p:nvGrpSpPr>
          <p:grpSpPr>
            <a:xfrm>
              <a:off x="152400" y="3048001"/>
              <a:ext cx="4189927" cy="3647941"/>
              <a:chOff x="1661375" y="3504443"/>
              <a:chExt cx="3591366" cy="3079347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570" t="17275" r="28667" b="15577"/>
              <a:stretch/>
            </p:blipFill>
            <p:spPr bwMode="auto">
              <a:xfrm>
                <a:off x="1661375" y="3504443"/>
                <a:ext cx="3591366" cy="30793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3" name="Oval 2"/>
              <p:cNvSpPr/>
              <p:nvPr/>
            </p:nvSpPr>
            <p:spPr>
              <a:xfrm>
                <a:off x="1827440" y="3591500"/>
                <a:ext cx="3063753" cy="2889805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3624075" y="4126468"/>
              <a:ext cx="643125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 smtClean="0">
                  <a:solidFill>
                    <a:srgbClr val="000000"/>
                  </a:solidFill>
                </a:rPr>
                <a:t>6 </a:t>
              </a:r>
              <a:r>
                <a:rPr lang="en-US" dirty="0">
                  <a:solidFill>
                    <a:srgbClr val="000000"/>
                  </a:solidFill>
                </a:rPr>
                <a:t>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62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Algorithm Performance</a:t>
            </a:r>
            <a:endParaRPr lang="en-US" dirty="0">
              <a:solidFill>
                <a:schemeClr val="tx2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-1" y="1025487"/>
          <a:ext cx="8991600" cy="1311115"/>
        </p:xfrm>
        <a:graphic>
          <a:graphicData uri="http://schemas.openxmlformats.org/drawingml/2006/table">
            <a:tbl>
              <a:tblPr/>
              <a:tblGrid>
                <a:gridCol w="2247900"/>
                <a:gridCol w="2247900"/>
                <a:gridCol w="2247900"/>
                <a:gridCol w="2247900"/>
              </a:tblGrid>
              <a:tr h="498513"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Versus Known Australian Localities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4646">
                <a:tc>
                  <a:txBody>
                    <a:bodyPr/>
                    <a:lstStyle/>
                    <a:p>
                      <a:pPr algn="ctr" rtl="0" fontAlgn="ctr"/>
                      <a:endParaRPr lang="en-US" sz="18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% Found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Mean Dist. Off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Standard Error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7956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0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GEOLocate</a:t>
                      </a:r>
                      <a:endParaRPr lang="en-US" sz="20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86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      97%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796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en-US" sz="2400" b="0" i="0" u="none" strike="noStrike" baseline="0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 </a:t>
                      </a:r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   </a:t>
                      </a:r>
                      <a:r>
                        <a:rPr lang="en-US" sz="2400" b="1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218 km</a:t>
                      </a:r>
                      <a:endParaRPr lang="en-US" sz="2400" b="1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 smtClean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154         48 km</a:t>
                      </a:r>
                      <a:endParaRPr lang="en-US" sz="2400" b="0" i="0" u="none" strike="noStrike" dirty="0">
                        <a:solidFill>
                          <a:schemeClr val="tx2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5307169" y="2819400"/>
            <a:ext cx="3836831" cy="3727203"/>
            <a:chOff x="5294469" y="3130796"/>
            <a:chExt cx="3836831" cy="3727203"/>
          </a:xfrm>
        </p:grpSpPr>
        <p:grpSp>
          <p:nvGrpSpPr>
            <p:cNvPr id="11" name="Group 10"/>
            <p:cNvGrpSpPr/>
            <p:nvPr/>
          </p:nvGrpSpPr>
          <p:grpSpPr>
            <a:xfrm>
              <a:off x="5294469" y="3130796"/>
              <a:ext cx="3836831" cy="3727203"/>
              <a:chOff x="2499111" y="1442434"/>
              <a:chExt cx="4018208" cy="4043966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17" t="4263" r="20477" b="2632"/>
              <a:stretch/>
            </p:blipFill>
            <p:spPr bwMode="auto">
              <a:xfrm>
                <a:off x="2499111" y="1442434"/>
                <a:ext cx="4018208" cy="404396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Oval 12"/>
              <p:cNvSpPr/>
              <p:nvPr/>
            </p:nvSpPr>
            <p:spPr>
              <a:xfrm>
                <a:off x="2667000" y="1651716"/>
                <a:ext cx="3657600" cy="3657600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7873137" y="3657600"/>
              <a:ext cx="877163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>
                  <a:solidFill>
                    <a:srgbClr val="000000"/>
                  </a:solidFill>
                </a:rPr>
                <a:t>218 km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04800" y="2819400"/>
            <a:ext cx="3810000" cy="3701445"/>
            <a:chOff x="520700" y="3130797"/>
            <a:chExt cx="3810000" cy="3701445"/>
          </a:xfrm>
        </p:grpSpPr>
        <p:grpSp>
          <p:nvGrpSpPr>
            <p:cNvPr id="7" name="Group 6"/>
            <p:cNvGrpSpPr/>
            <p:nvPr/>
          </p:nvGrpSpPr>
          <p:grpSpPr>
            <a:xfrm>
              <a:off x="520700" y="3130797"/>
              <a:ext cx="3810000" cy="3701445"/>
              <a:chOff x="2073499" y="399244"/>
              <a:chExt cx="5013101" cy="5207201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19" t="1782" r="24919"/>
              <a:stretch/>
            </p:blipFill>
            <p:spPr bwMode="auto">
              <a:xfrm>
                <a:off x="2073499" y="399244"/>
                <a:ext cx="5013100" cy="52072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Oval 8"/>
              <p:cNvSpPr/>
              <p:nvPr/>
            </p:nvSpPr>
            <p:spPr>
              <a:xfrm>
                <a:off x="2209800" y="557222"/>
                <a:ext cx="4876800" cy="4852978"/>
              </a:xfrm>
              <a:prstGeom prst="ellipse">
                <a:avLst/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4" name="Rectangle 13"/>
            <p:cNvSpPr/>
            <p:nvPr/>
          </p:nvSpPr>
          <p:spPr>
            <a:xfrm>
              <a:off x="3453537" y="3657600"/>
              <a:ext cx="877163" cy="369332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>
              <a:spAutoFit/>
            </a:bodyPr>
            <a:lstStyle/>
            <a:p>
              <a:pPr algn="ctr" fontAlgn="ctr"/>
              <a:r>
                <a:rPr lang="en-US" dirty="0" smtClean="0">
                  <a:solidFill>
                    <a:srgbClr val="000000"/>
                  </a:solidFill>
                </a:rPr>
                <a:t>796 </a:t>
              </a:r>
              <a:r>
                <a:rPr lang="en-US" dirty="0">
                  <a:solidFill>
                    <a:srgbClr val="000000"/>
                  </a:solidFill>
                </a:rPr>
                <a:t>km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3048000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206462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7519116" y="2044521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4572000" y="4572000"/>
            <a:ext cx="393701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85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14"/>
          <p:cNvSpPr txBox="1">
            <a:spLocks noChangeArrowheads="1"/>
          </p:cNvSpPr>
          <p:nvPr/>
        </p:nvSpPr>
        <p:spPr bwMode="auto">
          <a:xfrm>
            <a:off x="5943600" y="1458882"/>
            <a:ext cx="3352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Computed coordinates are displayed on digital maps</a:t>
            </a:r>
          </a:p>
        </p:txBody>
      </p:sp>
      <p:sp>
        <p:nvSpPr>
          <p:cNvPr id="7172" name="Text Box 15"/>
          <p:cNvSpPr txBox="1">
            <a:spLocks noChangeArrowheads="1"/>
          </p:cNvSpPr>
          <p:nvPr/>
        </p:nvSpPr>
        <p:spPr bwMode="auto">
          <a:xfrm>
            <a:off x="5943600" y="3076233"/>
            <a:ext cx="3048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Manual verification of each record</a:t>
            </a:r>
          </a:p>
        </p:txBody>
      </p:sp>
      <p:sp>
        <p:nvSpPr>
          <p:cNvPr id="7173" name="Text Box 16"/>
          <p:cNvSpPr txBox="1">
            <a:spLocks noChangeArrowheads="1"/>
          </p:cNvSpPr>
          <p:nvPr/>
        </p:nvSpPr>
        <p:spPr bwMode="auto">
          <a:xfrm>
            <a:off x="5943600" y="4385946"/>
            <a:ext cx="30480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Drag and drop correction of records</a:t>
            </a:r>
          </a:p>
          <a:p>
            <a:pPr algn="l"/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-76200" y="22654"/>
            <a:ext cx="9220200" cy="89174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2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Verification &amp; Adjustment of Automated Outputs</a:t>
            </a:r>
            <a:endParaRPr lang="en-US" sz="3200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170" name="Picture 27" descr="bogalusa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170" y="1371600"/>
            <a:ext cx="5562600" cy="4605338"/>
          </a:xfrm>
          <a:noFill/>
          <a:ln>
            <a:solidFill>
              <a:schemeClr val="tx1"/>
            </a:solidFill>
          </a:ln>
        </p:spPr>
      </p:pic>
      <p:sp>
        <p:nvSpPr>
          <p:cNvPr id="3" name="Freeform 2"/>
          <p:cNvSpPr/>
          <p:nvPr/>
        </p:nvSpPr>
        <p:spPr bwMode="auto">
          <a:xfrm>
            <a:off x="2828640" y="2451099"/>
            <a:ext cx="1240411" cy="1934847"/>
          </a:xfrm>
          <a:custGeom>
            <a:avLst/>
            <a:gdLst>
              <a:gd name="connsiteX0" fmla="*/ 0 w 1186249"/>
              <a:gd name="connsiteY0" fmla="*/ 0 h 1828800"/>
              <a:gd name="connsiteX1" fmla="*/ 947352 w 1186249"/>
              <a:gd name="connsiteY1" fmla="*/ 436606 h 1828800"/>
              <a:gd name="connsiteX2" fmla="*/ 1186249 w 1186249"/>
              <a:gd name="connsiteY2" fmla="*/ 182880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6249" h="1828800">
                <a:moveTo>
                  <a:pt x="0" y="0"/>
                </a:moveTo>
                <a:cubicBezTo>
                  <a:pt x="374822" y="65903"/>
                  <a:pt x="749644" y="131806"/>
                  <a:pt x="947352" y="436606"/>
                </a:cubicBezTo>
                <a:cubicBezTo>
                  <a:pt x="1145060" y="741406"/>
                  <a:pt x="1165654" y="1285103"/>
                  <a:pt x="1186249" y="1828800"/>
                </a:cubicBezTo>
              </a:path>
            </a:pathLst>
          </a:custGeom>
          <a:noFill/>
          <a:ln w="57150" cap="flat" cmpd="sng" algn="ctr">
            <a:solidFill>
              <a:srgbClr val="FF0000"/>
            </a:solidFill>
            <a:prstDash val="dashDot"/>
            <a:round/>
            <a:headEnd type="none" w="med" len="med"/>
            <a:tailEnd type="triangl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2638881" y="2343817"/>
            <a:ext cx="182880" cy="181609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3994242" y="4399696"/>
            <a:ext cx="182880" cy="181609"/>
          </a:xfrm>
          <a:prstGeom prst="ellipse">
            <a:avLst/>
          </a:prstGeom>
          <a:solidFill>
            <a:srgbClr val="00B050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9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-5862" y="450037"/>
            <a:ext cx="9144000" cy="685800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Multiple Result Handling</a:t>
            </a:r>
          </a:p>
        </p:txBody>
      </p:sp>
      <p:pic>
        <p:nvPicPr>
          <p:cNvPr id="8198" name="Picture 8" descr="beavercreek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2000"/>
                    </a14:imgEffect>
                    <a14:imgEffect>
                      <a14:brightnessContrast contrast="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1"/>
          <a:stretch/>
        </p:blipFill>
        <p:spPr>
          <a:xfrm>
            <a:off x="228600" y="1199731"/>
            <a:ext cx="5515232" cy="5048669"/>
          </a:xfrm>
          <a:noFill/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3649980" y="1690344"/>
            <a:ext cx="523308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/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Caused by duplicate names, multiple names &amp; multiple displacements 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4038600" y="2871455"/>
            <a:ext cx="487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Results are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scored </a:t>
            </a: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and most “accurate” result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assigned to active marker</a:t>
            </a: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(green)</a:t>
            </a:r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5257800" y="4408818"/>
            <a:ext cx="3657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tx1"/>
              </a:buClr>
            </a:pPr>
            <a:r>
              <a:rPr lang="en-US" sz="1800" b="1" dirty="0">
                <a:solidFill>
                  <a:schemeClr val="tx2"/>
                </a:solidFill>
                <a:latin typeface="Arial" charset="0"/>
              </a:rPr>
              <a:t>All results are recorded and displayed as </a:t>
            </a:r>
            <a:r>
              <a:rPr lang="en-US" sz="1800" b="1" dirty="0" smtClean="0">
                <a:solidFill>
                  <a:schemeClr val="tx2"/>
                </a:solidFill>
                <a:latin typeface="Arial" charset="0"/>
              </a:rPr>
              <a:t>static markers (red)</a:t>
            </a:r>
            <a:endParaRPr lang="en-US" sz="1800" b="1" dirty="0">
              <a:solidFill>
                <a:schemeClr val="tx2"/>
              </a:solidFill>
              <a:latin typeface="Arial" charset="0"/>
            </a:endParaRPr>
          </a:p>
          <a:p>
            <a:pPr algn="l"/>
            <a:endParaRPr lang="en-US" sz="1800" b="1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1905000"/>
            <a:ext cx="1285352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Beaver Creek</a:t>
            </a:r>
            <a:r>
              <a:rPr lang="en-US" sz="1400" b="1" dirty="0">
                <a:latin typeface="Calibri" pitchFamily="34" charset="0"/>
                <a:cs typeface="Calibri" pitchFamily="34" charset="0"/>
              </a:rPr>
              <a:t>;</a:t>
            </a: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 </a:t>
            </a:r>
            <a:br>
              <a:rPr lang="en-US" sz="1400" b="1" dirty="0" smtClean="0">
                <a:latin typeface="Calibri" pitchFamily="34" charset="0"/>
                <a:cs typeface="Calibri" pitchFamily="34" charset="0"/>
              </a:rPr>
            </a:br>
            <a:r>
              <a:rPr lang="en-US" sz="1400" b="1" dirty="0" smtClean="0">
                <a:latin typeface="Calibri" pitchFamily="34" charset="0"/>
                <a:cs typeface="Calibri" pitchFamily="34" charset="0"/>
              </a:rPr>
              <a:t>Louisiana; USA</a:t>
            </a:r>
            <a:endParaRPr lang="en-US" sz="1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Oval 5"/>
          <p:cNvSpPr>
            <a:spLocks noChangeArrowheads="1"/>
          </p:cNvSpPr>
          <p:nvPr/>
        </p:nvSpPr>
        <p:spPr bwMode="auto">
          <a:xfrm>
            <a:off x="1232079" y="1752600"/>
            <a:ext cx="167640" cy="167640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0" name="Oval 5"/>
          <p:cNvSpPr>
            <a:spLocks noChangeArrowheads="1"/>
          </p:cNvSpPr>
          <p:nvPr/>
        </p:nvSpPr>
        <p:spPr bwMode="auto">
          <a:xfrm>
            <a:off x="1505921" y="150564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1889760" y="164828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578043" y="2998525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4" name="Oval 5"/>
          <p:cNvSpPr>
            <a:spLocks noChangeArrowheads="1"/>
          </p:cNvSpPr>
          <p:nvPr/>
        </p:nvSpPr>
        <p:spPr bwMode="auto">
          <a:xfrm>
            <a:off x="940158" y="303512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5" name="Oval 5"/>
          <p:cNvSpPr>
            <a:spLocks noChangeArrowheads="1"/>
          </p:cNvSpPr>
          <p:nvPr/>
        </p:nvSpPr>
        <p:spPr bwMode="auto">
          <a:xfrm>
            <a:off x="743648" y="3360761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6" name="Oval 5"/>
          <p:cNvSpPr>
            <a:spLocks noChangeArrowheads="1"/>
          </p:cNvSpPr>
          <p:nvPr/>
        </p:nvSpPr>
        <p:spPr bwMode="auto">
          <a:xfrm>
            <a:off x="1832985" y="321999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1749165" y="357378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1673561" y="394162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0" name="Oval 5"/>
          <p:cNvSpPr>
            <a:spLocks noChangeArrowheads="1"/>
          </p:cNvSpPr>
          <p:nvPr/>
        </p:nvSpPr>
        <p:spPr bwMode="auto">
          <a:xfrm>
            <a:off x="3044888" y="403177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1" name="Oval 5"/>
          <p:cNvSpPr>
            <a:spLocks noChangeArrowheads="1"/>
          </p:cNvSpPr>
          <p:nvPr/>
        </p:nvSpPr>
        <p:spPr bwMode="auto">
          <a:xfrm>
            <a:off x="3101555" y="412847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1572784" y="3855764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2880360" y="3759558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3185375" y="3709373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5" name="Oval 5"/>
          <p:cNvSpPr>
            <a:spLocks noChangeArrowheads="1"/>
          </p:cNvSpPr>
          <p:nvPr/>
        </p:nvSpPr>
        <p:spPr bwMode="auto">
          <a:xfrm>
            <a:off x="3566160" y="3773982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26" name="Oval 5"/>
          <p:cNvSpPr>
            <a:spLocks noChangeArrowheads="1"/>
          </p:cNvSpPr>
          <p:nvPr/>
        </p:nvSpPr>
        <p:spPr bwMode="auto">
          <a:xfrm>
            <a:off x="3337560" y="4385170"/>
            <a:ext cx="167640" cy="167640"/>
          </a:xfrm>
          <a:prstGeom prst="ellipse">
            <a:avLst/>
          </a:prstGeom>
          <a:solidFill>
            <a:srgbClr val="FF000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4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4031" y="4770951"/>
            <a:ext cx="2265939" cy="20870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031" y="2592861"/>
            <a:ext cx="2243491" cy="22077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1382" y="552119"/>
            <a:ext cx="2245864" cy="203868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83" y="5191686"/>
            <a:ext cx="1312391" cy="158988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Oval 5"/>
          <p:cNvSpPr>
            <a:spLocks noChangeArrowheads="1"/>
          </p:cNvSpPr>
          <p:nvPr/>
        </p:nvSpPr>
        <p:spPr bwMode="auto">
          <a:xfrm>
            <a:off x="1063178" y="5673773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95248" y="4800600"/>
            <a:ext cx="2014536" cy="20574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163861" y="1281070"/>
            <a:ext cx="416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Point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63861" y="3316919"/>
            <a:ext cx="416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Point &amp; Radius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163861" y="5445143"/>
            <a:ext cx="416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Point, Radius &amp; Polygon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24" name="Oval 5"/>
          <p:cNvSpPr>
            <a:spLocks noChangeArrowheads="1"/>
          </p:cNvSpPr>
          <p:nvPr/>
        </p:nvSpPr>
        <p:spPr bwMode="auto">
          <a:xfrm>
            <a:off x="1044130" y="3540173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76200" y="2667000"/>
            <a:ext cx="2014536" cy="2057400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5"/>
          <p:cNvSpPr>
            <a:spLocks noChangeArrowheads="1"/>
          </p:cNvSpPr>
          <p:nvPr/>
        </p:nvSpPr>
        <p:spPr bwMode="auto">
          <a:xfrm>
            <a:off x="1044130" y="1462088"/>
            <a:ext cx="150284" cy="146078"/>
          </a:xfrm>
          <a:prstGeom prst="ellipse">
            <a:avLst/>
          </a:prstGeom>
          <a:solidFill>
            <a:srgbClr val="00B050"/>
          </a:solidFill>
          <a:ln w="28575" algn="ctr">
            <a:solidFill>
              <a:schemeClr val="tx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algn="ctr" eaLnBrk="0" hangingPunct="0"/>
            <a:endParaRPr lang="en-US">
              <a:solidFill>
                <a:schemeClr val="tx2"/>
              </a:solidFill>
            </a:endParaRPr>
          </a:p>
        </p:txBody>
      </p:sp>
      <p:sp>
        <p:nvSpPr>
          <p:cNvPr id="29" name="Rectangle 2"/>
          <p:cNvSpPr>
            <a:spLocks noGrp="1" noChangeArrowheads="1"/>
          </p:cNvSpPr>
          <p:nvPr>
            <p:ph type="title"/>
          </p:nvPr>
        </p:nvSpPr>
        <p:spPr>
          <a:xfrm>
            <a:off x="-5862" y="304800"/>
            <a:ext cx="6336968" cy="6858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Measuring Uncertainty</a:t>
            </a:r>
          </a:p>
        </p:txBody>
      </p:sp>
    </p:spTree>
    <p:extLst>
      <p:ext uri="{BB962C8B-B14F-4D97-AF65-F5344CB8AC3E}">
        <p14:creationId xmlns:p14="http://schemas.microsoft.com/office/powerpoint/2010/main" val="87865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/>
          <p:nvPr/>
        </p:nvSpPr>
        <p:spPr>
          <a:xfrm>
            <a:off x="533400" y="3522610"/>
            <a:ext cx="3778808" cy="685151"/>
          </a:xfrm>
          <a:custGeom>
            <a:avLst/>
            <a:gdLst>
              <a:gd name="connsiteX0" fmla="*/ 0 w 3778808"/>
              <a:gd name="connsiteY0" fmla="*/ 250868 h 685151"/>
              <a:gd name="connsiteX1" fmla="*/ 540913 w 3778808"/>
              <a:gd name="connsiteY1" fmla="*/ 199353 h 685151"/>
              <a:gd name="connsiteX2" fmla="*/ 1210614 w 3778808"/>
              <a:gd name="connsiteY2" fmla="*/ 19049 h 685151"/>
              <a:gd name="connsiteX3" fmla="*/ 2472744 w 3778808"/>
              <a:gd name="connsiteY3" fmla="*/ 57685 h 685151"/>
              <a:gd name="connsiteX4" fmla="*/ 3284113 w 3778808"/>
              <a:gd name="connsiteY4" fmla="*/ 482688 h 685151"/>
              <a:gd name="connsiteX5" fmla="*/ 3709115 w 3778808"/>
              <a:gd name="connsiteY5" fmla="*/ 662992 h 685151"/>
              <a:gd name="connsiteX6" fmla="*/ 3773510 w 3778808"/>
              <a:gd name="connsiteY6" fmla="*/ 675871 h 6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8808" h="685151">
                <a:moveTo>
                  <a:pt x="0" y="250868"/>
                </a:moveTo>
                <a:cubicBezTo>
                  <a:pt x="169572" y="244428"/>
                  <a:pt x="339144" y="237989"/>
                  <a:pt x="540913" y="199353"/>
                </a:cubicBezTo>
                <a:cubicBezTo>
                  <a:pt x="742682" y="160716"/>
                  <a:pt x="888642" y="42660"/>
                  <a:pt x="1210614" y="19049"/>
                </a:cubicBezTo>
                <a:cubicBezTo>
                  <a:pt x="1532586" y="-4562"/>
                  <a:pt x="2127161" y="-19588"/>
                  <a:pt x="2472744" y="57685"/>
                </a:cubicBezTo>
                <a:cubicBezTo>
                  <a:pt x="2818327" y="134958"/>
                  <a:pt x="3078051" y="381804"/>
                  <a:pt x="3284113" y="482688"/>
                </a:cubicBezTo>
                <a:cubicBezTo>
                  <a:pt x="3490175" y="583572"/>
                  <a:pt x="3627549" y="630795"/>
                  <a:pt x="3709115" y="662992"/>
                </a:cubicBezTo>
                <a:cubicBezTo>
                  <a:pt x="3790681" y="695189"/>
                  <a:pt x="3782095" y="685530"/>
                  <a:pt x="3773510" y="67587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4495800" y="3528246"/>
            <a:ext cx="3778808" cy="685151"/>
          </a:xfrm>
          <a:custGeom>
            <a:avLst/>
            <a:gdLst>
              <a:gd name="connsiteX0" fmla="*/ 0 w 3778808"/>
              <a:gd name="connsiteY0" fmla="*/ 250868 h 685151"/>
              <a:gd name="connsiteX1" fmla="*/ 540913 w 3778808"/>
              <a:gd name="connsiteY1" fmla="*/ 199353 h 685151"/>
              <a:gd name="connsiteX2" fmla="*/ 1210614 w 3778808"/>
              <a:gd name="connsiteY2" fmla="*/ 19049 h 685151"/>
              <a:gd name="connsiteX3" fmla="*/ 2472744 w 3778808"/>
              <a:gd name="connsiteY3" fmla="*/ 57685 h 685151"/>
              <a:gd name="connsiteX4" fmla="*/ 3284113 w 3778808"/>
              <a:gd name="connsiteY4" fmla="*/ 482688 h 685151"/>
              <a:gd name="connsiteX5" fmla="*/ 3709115 w 3778808"/>
              <a:gd name="connsiteY5" fmla="*/ 662992 h 685151"/>
              <a:gd name="connsiteX6" fmla="*/ 3773510 w 3778808"/>
              <a:gd name="connsiteY6" fmla="*/ 675871 h 6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78808" h="685151">
                <a:moveTo>
                  <a:pt x="0" y="250868"/>
                </a:moveTo>
                <a:cubicBezTo>
                  <a:pt x="169572" y="244428"/>
                  <a:pt x="339144" y="237989"/>
                  <a:pt x="540913" y="199353"/>
                </a:cubicBezTo>
                <a:cubicBezTo>
                  <a:pt x="742682" y="160716"/>
                  <a:pt x="888642" y="42660"/>
                  <a:pt x="1210614" y="19049"/>
                </a:cubicBezTo>
                <a:cubicBezTo>
                  <a:pt x="1532586" y="-4562"/>
                  <a:pt x="2127161" y="-19588"/>
                  <a:pt x="2472744" y="57685"/>
                </a:cubicBezTo>
                <a:cubicBezTo>
                  <a:pt x="2818327" y="134958"/>
                  <a:pt x="3078051" y="381804"/>
                  <a:pt x="3284113" y="482688"/>
                </a:cubicBezTo>
                <a:cubicBezTo>
                  <a:pt x="3490175" y="583572"/>
                  <a:pt x="3627549" y="630795"/>
                  <a:pt x="3709115" y="662992"/>
                </a:cubicBezTo>
                <a:cubicBezTo>
                  <a:pt x="3790681" y="695189"/>
                  <a:pt x="3782095" y="685530"/>
                  <a:pt x="3773510" y="67587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>
            <a:stCxn id="6" idx="3"/>
          </p:cNvCxnSpPr>
          <p:nvPr/>
        </p:nvCxnSpPr>
        <p:spPr>
          <a:xfrm flipH="1">
            <a:off x="2197995" y="3238476"/>
            <a:ext cx="317105" cy="53634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483744" y="3075874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>
            <a:stCxn id="19" idx="0"/>
            <a:endCxn id="6" idx="4"/>
          </p:cNvCxnSpPr>
          <p:nvPr/>
        </p:nvCxnSpPr>
        <p:spPr>
          <a:xfrm flipV="1">
            <a:off x="2590800" y="3266374"/>
            <a:ext cx="0" cy="21672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2483744" y="5433672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720751" y="5363078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Mythical Place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 rot="5400000">
            <a:off x="1938183" y="426309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miles North of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419600" y="2760610"/>
            <a:ext cx="39624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648200" y="3065410"/>
            <a:ext cx="2189408" cy="3220927"/>
          </a:xfrm>
          <a:custGeom>
            <a:avLst/>
            <a:gdLst>
              <a:gd name="connsiteX0" fmla="*/ 0 w 2189408"/>
              <a:gd name="connsiteY0" fmla="*/ 348938 h 3220927"/>
              <a:gd name="connsiteX1" fmla="*/ 64394 w 2189408"/>
              <a:gd name="connsiteY1" fmla="*/ 336060 h 3220927"/>
              <a:gd name="connsiteX2" fmla="*/ 193183 w 2189408"/>
              <a:gd name="connsiteY2" fmla="*/ 310302 h 3220927"/>
              <a:gd name="connsiteX3" fmla="*/ 231820 w 2189408"/>
              <a:gd name="connsiteY3" fmla="*/ 284544 h 3220927"/>
              <a:gd name="connsiteX4" fmla="*/ 296214 w 2189408"/>
              <a:gd name="connsiteY4" fmla="*/ 168634 h 3220927"/>
              <a:gd name="connsiteX5" fmla="*/ 321972 w 2189408"/>
              <a:gd name="connsiteY5" fmla="*/ 129998 h 3220927"/>
              <a:gd name="connsiteX6" fmla="*/ 360608 w 2189408"/>
              <a:gd name="connsiteY6" fmla="*/ 104240 h 3220927"/>
              <a:gd name="connsiteX7" fmla="*/ 399245 w 2189408"/>
              <a:gd name="connsiteY7" fmla="*/ 65603 h 3220927"/>
              <a:gd name="connsiteX8" fmla="*/ 476518 w 2189408"/>
              <a:gd name="connsiteY8" fmla="*/ 39846 h 3220927"/>
              <a:gd name="connsiteX9" fmla="*/ 592428 w 2189408"/>
              <a:gd name="connsiteY9" fmla="*/ 1209 h 3220927"/>
              <a:gd name="connsiteX10" fmla="*/ 875763 w 2189408"/>
              <a:gd name="connsiteY10" fmla="*/ 14088 h 3220927"/>
              <a:gd name="connsiteX11" fmla="*/ 940158 w 2189408"/>
              <a:gd name="connsiteY11" fmla="*/ 129998 h 3220927"/>
              <a:gd name="connsiteX12" fmla="*/ 901521 w 2189408"/>
              <a:gd name="connsiteY12" fmla="*/ 323181 h 3220927"/>
              <a:gd name="connsiteX13" fmla="*/ 862884 w 2189408"/>
              <a:gd name="connsiteY13" fmla="*/ 348938 h 3220927"/>
              <a:gd name="connsiteX14" fmla="*/ 837127 w 2189408"/>
              <a:gd name="connsiteY14" fmla="*/ 387575 h 3220927"/>
              <a:gd name="connsiteX15" fmla="*/ 811369 w 2189408"/>
              <a:gd name="connsiteY15" fmla="*/ 464848 h 3220927"/>
              <a:gd name="connsiteX16" fmla="*/ 798490 w 2189408"/>
              <a:gd name="connsiteY16" fmla="*/ 542122 h 3220927"/>
              <a:gd name="connsiteX17" fmla="*/ 785611 w 2189408"/>
              <a:gd name="connsiteY17" fmla="*/ 580758 h 3220927"/>
              <a:gd name="connsiteX18" fmla="*/ 824248 w 2189408"/>
              <a:gd name="connsiteY18" fmla="*/ 799699 h 3220927"/>
              <a:gd name="connsiteX19" fmla="*/ 862884 w 2189408"/>
              <a:gd name="connsiteY19" fmla="*/ 838336 h 3220927"/>
              <a:gd name="connsiteX20" fmla="*/ 875763 w 2189408"/>
              <a:gd name="connsiteY20" fmla="*/ 876972 h 3220927"/>
              <a:gd name="connsiteX21" fmla="*/ 1081825 w 2189408"/>
              <a:gd name="connsiteY21" fmla="*/ 902730 h 3220927"/>
              <a:gd name="connsiteX22" fmla="*/ 1197735 w 2189408"/>
              <a:gd name="connsiteY22" fmla="*/ 799699 h 3220927"/>
              <a:gd name="connsiteX23" fmla="*/ 1236372 w 2189408"/>
              <a:gd name="connsiteY23" fmla="*/ 761062 h 3220927"/>
              <a:gd name="connsiteX24" fmla="*/ 1300766 w 2189408"/>
              <a:gd name="connsiteY24" fmla="*/ 709547 h 3220927"/>
              <a:gd name="connsiteX25" fmla="*/ 1545465 w 2189408"/>
              <a:gd name="connsiteY25" fmla="*/ 786820 h 3220927"/>
              <a:gd name="connsiteX26" fmla="*/ 1571222 w 2189408"/>
              <a:gd name="connsiteY26" fmla="*/ 825457 h 3220927"/>
              <a:gd name="connsiteX27" fmla="*/ 1558344 w 2189408"/>
              <a:gd name="connsiteY27" fmla="*/ 1031519 h 3220927"/>
              <a:gd name="connsiteX28" fmla="*/ 1545465 w 2189408"/>
              <a:gd name="connsiteY28" fmla="*/ 1070155 h 3220927"/>
              <a:gd name="connsiteX29" fmla="*/ 1429555 w 2189408"/>
              <a:gd name="connsiteY29" fmla="*/ 1134550 h 3220927"/>
              <a:gd name="connsiteX30" fmla="*/ 1390918 w 2189408"/>
              <a:gd name="connsiteY30" fmla="*/ 1160307 h 3220927"/>
              <a:gd name="connsiteX31" fmla="*/ 1249251 w 2189408"/>
              <a:gd name="connsiteY31" fmla="*/ 1173186 h 3220927"/>
              <a:gd name="connsiteX32" fmla="*/ 850006 w 2189408"/>
              <a:gd name="connsiteY32" fmla="*/ 1198944 h 3220927"/>
              <a:gd name="connsiteX33" fmla="*/ 824248 w 2189408"/>
              <a:gd name="connsiteY33" fmla="*/ 1237581 h 3220927"/>
              <a:gd name="connsiteX34" fmla="*/ 798490 w 2189408"/>
              <a:gd name="connsiteY34" fmla="*/ 1327733 h 3220927"/>
              <a:gd name="connsiteX35" fmla="*/ 824248 w 2189408"/>
              <a:gd name="connsiteY35" fmla="*/ 1443643 h 3220927"/>
              <a:gd name="connsiteX36" fmla="*/ 837127 w 2189408"/>
              <a:gd name="connsiteY36" fmla="*/ 1482279 h 3220927"/>
              <a:gd name="connsiteX37" fmla="*/ 914400 w 2189408"/>
              <a:gd name="connsiteY37" fmla="*/ 1533795 h 3220927"/>
              <a:gd name="connsiteX38" fmla="*/ 953037 w 2189408"/>
              <a:gd name="connsiteY38" fmla="*/ 1559553 h 3220927"/>
              <a:gd name="connsiteX39" fmla="*/ 1004552 w 2189408"/>
              <a:gd name="connsiteY39" fmla="*/ 1636826 h 3220927"/>
              <a:gd name="connsiteX40" fmla="*/ 1120462 w 2189408"/>
              <a:gd name="connsiteY40" fmla="*/ 1701220 h 3220927"/>
              <a:gd name="connsiteX41" fmla="*/ 1171977 w 2189408"/>
              <a:gd name="connsiteY41" fmla="*/ 1714099 h 3220927"/>
              <a:gd name="connsiteX42" fmla="*/ 1223493 w 2189408"/>
              <a:gd name="connsiteY42" fmla="*/ 1701220 h 3220927"/>
              <a:gd name="connsiteX43" fmla="*/ 1262129 w 2189408"/>
              <a:gd name="connsiteY43" fmla="*/ 1675462 h 3220927"/>
              <a:gd name="connsiteX44" fmla="*/ 1365160 w 2189408"/>
              <a:gd name="connsiteY44" fmla="*/ 1688341 h 3220927"/>
              <a:gd name="connsiteX45" fmla="*/ 1403797 w 2189408"/>
              <a:gd name="connsiteY45" fmla="*/ 1701220 h 3220927"/>
              <a:gd name="connsiteX46" fmla="*/ 1429555 w 2189408"/>
              <a:gd name="connsiteY46" fmla="*/ 1739857 h 3220927"/>
              <a:gd name="connsiteX47" fmla="*/ 1416676 w 2189408"/>
              <a:gd name="connsiteY47" fmla="*/ 2177738 h 3220927"/>
              <a:gd name="connsiteX48" fmla="*/ 1378039 w 2189408"/>
              <a:gd name="connsiteY48" fmla="*/ 2216375 h 3220927"/>
              <a:gd name="connsiteX49" fmla="*/ 1352282 w 2189408"/>
              <a:gd name="connsiteY49" fmla="*/ 2255012 h 3220927"/>
              <a:gd name="connsiteX50" fmla="*/ 1313645 w 2189408"/>
              <a:gd name="connsiteY50" fmla="*/ 2293648 h 3220927"/>
              <a:gd name="connsiteX51" fmla="*/ 1223493 w 2189408"/>
              <a:gd name="connsiteY51" fmla="*/ 2435316 h 3220927"/>
              <a:gd name="connsiteX52" fmla="*/ 1171977 w 2189408"/>
              <a:gd name="connsiteY52" fmla="*/ 2525468 h 3220927"/>
              <a:gd name="connsiteX53" fmla="*/ 1107583 w 2189408"/>
              <a:gd name="connsiteY53" fmla="*/ 2654257 h 3220927"/>
              <a:gd name="connsiteX54" fmla="*/ 1107583 w 2189408"/>
              <a:gd name="connsiteY54" fmla="*/ 2654257 h 3220927"/>
              <a:gd name="connsiteX55" fmla="*/ 1081825 w 2189408"/>
              <a:gd name="connsiteY55" fmla="*/ 2731530 h 3220927"/>
              <a:gd name="connsiteX56" fmla="*/ 1094704 w 2189408"/>
              <a:gd name="connsiteY56" fmla="*/ 2770167 h 3220927"/>
              <a:gd name="connsiteX57" fmla="*/ 1133341 w 2189408"/>
              <a:gd name="connsiteY57" fmla="*/ 2783046 h 3220927"/>
              <a:gd name="connsiteX58" fmla="*/ 1429555 w 2189408"/>
              <a:gd name="connsiteY58" fmla="*/ 2770167 h 3220927"/>
              <a:gd name="connsiteX59" fmla="*/ 1481070 w 2189408"/>
              <a:gd name="connsiteY59" fmla="*/ 2757288 h 3220927"/>
              <a:gd name="connsiteX60" fmla="*/ 1519707 w 2189408"/>
              <a:gd name="connsiteY60" fmla="*/ 2744409 h 3220927"/>
              <a:gd name="connsiteX61" fmla="*/ 1687132 w 2189408"/>
              <a:gd name="connsiteY61" fmla="*/ 2731530 h 3220927"/>
              <a:gd name="connsiteX62" fmla="*/ 1815921 w 2189408"/>
              <a:gd name="connsiteY62" fmla="*/ 2744409 h 3220927"/>
              <a:gd name="connsiteX63" fmla="*/ 1777284 w 2189408"/>
              <a:gd name="connsiteY63" fmla="*/ 2898955 h 3220927"/>
              <a:gd name="connsiteX64" fmla="*/ 1738648 w 2189408"/>
              <a:gd name="connsiteY64" fmla="*/ 2911834 h 3220927"/>
              <a:gd name="connsiteX65" fmla="*/ 1751527 w 2189408"/>
              <a:gd name="connsiteY65" fmla="*/ 3092138 h 3220927"/>
              <a:gd name="connsiteX66" fmla="*/ 1790163 w 2189408"/>
              <a:gd name="connsiteY66" fmla="*/ 3105017 h 3220927"/>
              <a:gd name="connsiteX67" fmla="*/ 1906073 w 2189408"/>
              <a:gd name="connsiteY67" fmla="*/ 3117896 h 3220927"/>
              <a:gd name="connsiteX68" fmla="*/ 1996225 w 2189408"/>
              <a:gd name="connsiteY68" fmla="*/ 3130775 h 3220927"/>
              <a:gd name="connsiteX69" fmla="*/ 2073498 w 2189408"/>
              <a:gd name="connsiteY69" fmla="*/ 3156533 h 3220927"/>
              <a:gd name="connsiteX70" fmla="*/ 2112135 w 2189408"/>
              <a:gd name="connsiteY70" fmla="*/ 3169412 h 3220927"/>
              <a:gd name="connsiteX71" fmla="*/ 2189408 w 2189408"/>
              <a:gd name="connsiteY71" fmla="*/ 3220927 h 322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89408" h="3220927">
                <a:moveTo>
                  <a:pt x="0" y="348938"/>
                </a:moveTo>
                <a:cubicBezTo>
                  <a:pt x="21465" y="344645"/>
                  <a:pt x="42802" y="339659"/>
                  <a:pt x="64394" y="336060"/>
                </a:cubicBezTo>
                <a:cubicBezTo>
                  <a:pt x="99990" y="330128"/>
                  <a:pt x="156157" y="328815"/>
                  <a:pt x="193183" y="310302"/>
                </a:cubicBezTo>
                <a:cubicBezTo>
                  <a:pt x="207028" y="303380"/>
                  <a:pt x="218941" y="293130"/>
                  <a:pt x="231820" y="284544"/>
                </a:cubicBezTo>
                <a:cubicBezTo>
                  <a:pt x="254487" y="216539"/>
                  <a:pt x="237168" y="257202"/>
                  <a:pt x="296214" y="168634"/>
                </a:cubicBezTo>
                <a:cubicBezTo>
                  <a:pt x="304800" y="155755"/>
                  <a:pt x="309093" y="138584"/>
                  <a:pt x="321972" y="129998"/>
                </a:cubicBezTo>
                <a:cubicBezTo>
                  <a:pt x="334851" y="121412"/>
                  <a:pt x="348717" y="114149"/>
                  <a:pt x="360608" y="104240"/>
                </a:cubicBezTo>
                <a:cubicBezTo>
                  <a:pt x="374600" y="92580"/>
                  <a:pt x="383323" y="74448"/>
                  <a:pt x="399245" y="65603"/>
                </a:cubicBezTo>
                <a:cubicBezTo>
                  <a:pt x="422979" y="52417"/>
                  <a:pt x="451002" y="49125"/>
                  <a:pt x="476518" y="39846"/>
                </a:cubicBezTo>
                <a:cubicBezTo>
                  <a:pt x="583218" y="1047"/>
                  <a:pt x="498677" y="24647"/>
                  <a:pt x="592428" y="1209"/>
                </a:cubicBezTo>
                <a:cubicBezTo>
                  <a:pt x="686873" y="5502"/>
                  <a:pt x="784471" y="-10490"/>
                  <a:pt x="875763" y="14088"/>
                </a:cubicBezTo>
                <a:cubicBezTo>
                  <a:pt x="908197" y="22820"/>
                  <a:pt x="929160" y="97003"/>
                  <a:pt x="940158" y="129998"/>
                </a:cubicBezTo>
                <a:cubicBezTo>
                  <a:pt x="934257" y="200809"/>
                  <a:pt x="953479" y="271224"/>
                  <a:pt x="901521" y="323181"/>
                </a:cubicBezTo>
                <a:cubicBezTo>
                  <a:pt x="890576" y="334126"/>
                  <a:pt x="875763" y="340352"/>
                  <a:pt x="862884" y="348938"/>
                </a:cubicBezTo>
                <a:cubicBezTo>
                  <a:pt x="854298" y="361817"/>
                  <a:pt x="843413" y="373431"/>
                  <a:pt x="837127" y="387575"/>
                </a:cubicBezTo>
                <a:cubicBezTo>
                  <a:pt x="826100" y="412386"/>
                  <a:pt x="811369" y="464848"/>
                  <a:pt x="811369" y="464848"/>
                </a:cubicBezTo>
                <a:cubicBezTo>
                  <a:pt x="807076" y="490606"/>
                  <a:pt x="804155" y="516631"/>
                  <a:pt x="798490" y="542122"/>
                </a:cubicBezTo>
                <a:cubicBezTo>
                  <a:pt x="795545" y="555374"/>
                  <a:pt x="785611" y="567183"/>
                  <a:pt x="785611" y="580758"/>
                </a:cubicBezTo>
                <a:cubicBezTo>
                  <a:pt x="785611" y="636455"/>
                  <a:pt x="792277" y="742151"/>
                  <a:pt x="824248" y="799699"/>
                </a:cubicBezTo>
                <a:cubicBezTo>
                  <a:pt x="833093" y="815620"/>
                  <a:pt x="850005" y="825457"/>
                  <a:pt x="862884" y="838336"/>
                </a:cubicBezTo>
                <a:cubicBezTo>
                  <a:pt x="867177" y="851215"/>
                  <a:pt x="869692" y="864830"/>
                  <a:pt x="875763" y="876972"/>
                </a:cubicBezTo>
                <a:cubicBezTo>
                  <a:pt x="920660" y="966764"/>
                  <a:pt x="941688" y="912740"/>
                  <a:pt x="1081825" y="902730"/>
                </a:cubicBezTo>
                <a:cubicBezTo>
                  <a:pt x="1150771" y="856766"/>
                  <a:pt x="1109517" y="887917"/>
                  <a:pt x="1197735" y="799699"/>
                </a:cubicBezTo>
                <a:cubicBezTo>
                  <a:pt x="1210614" y="786820"/>
                  <a:pt x="1226269" y="776217"/>
                  <a:pt x="1236372" y="761062"/>
                </a:cubicBezTo>
                <a:cubicBezTo>
                  <a:pt x="1269659" y="711130"/>
                  <a:pt x="1247445" y="727321"/>
                  <a:pt x="1300766" y="709547"/>
                </a:cubicBezTo>
                <a:cubicBezTo>
                  <a:pt x="1573130" y="741590"/>
                  <a:pt x="1477868" y="668523"/>
                  <a:pt x="1545465" y="786820"/>
                </a:cubicBezTo>
                <a:cubicBezTo>
                  <a:pt x="1553144" y="800259"/>
                  <a:pt x="1562636" y="812578"/>
                  <a:pt x="1571222" y="825457"/>
                </a:cubicBezTo>
                <a:cubicBezTo>
                  <a:pt x="1566929" y="894144"/>
                  <a:pt x="1565548" y="963076"/>
                  <a:pt x="1558344" y="1031519"/>
                </a:cubicBezTo>
                <a:cubicBezTo>
                  <a:pt x="1556923" y="1045020"/>
                  <a:pt x="1555064" y="1060556"/>
                  <a:pt x="1545465" y="1070155"/>
                </a:cubicBezTo>
                <a:cubicBezTo>
                  <a:pt x="1464252" y="1151367"/>
                  <a:pt x="1494334" y="1102161"/>
                  <a:pt x="1429555" y="1134550"/>
                </a:cubicBezTo>
                <a:cubicBezTo>
                  <a:pt x="1415711" y="1141472"/>
                  <a:pt x="1406053" y="1157064"/>
                  <a:pt x="1390918" y="1160307"/>
                </a:cubicBezTo>
                <a:cubicBezTo>
                  <a:pt x="1344553" y="1170242"/>
                  <a:pt x="1296473" y="1168893"/>
                  <a:pt x="1249251" y="1173186"/>
                </a:cubicBezTo>
                <a:cubicBezTo>
                  <a:pt x="1075893" y="1230972"/>
                  <a:pt x="1406817" y="1124702"/>
                  <a:pt x="850006" y="1198944"/>
                </a:cubicBezTo>
                <a:cubicBezTo>
                  <a:pt x="834663" y="1200990"/>
                  <a:pt x="831170" y="1223737"/>
                  <a:pt x="824248" y="1237581"/>
                </a:cubicBezTo>
                <a:cubicBezTo>
                  <a:pt x="815009" y="1256058"/>
                  <a:pt x="802617" y="1311226"/>
                  <a:pt x="798490" y="1327733"/>
                </a:cubicBezTo>
                <a:cubicBezTo>
                  <a:pt x="827482" y="1414708"/>
                  <a:pt x="794026" y="1307647"/>
                  <a:pt x="824248" y="1443643"/>
                </a:cubicBezTo>
                <a:cubicBezTo>
                  <a:pt x="827193" y="1456895"/>
                  <a:pt x="829597" y="1470984"/>
                  <a:pt x="837127" y="1482279"/>
                </a:cubicBezTo>
                <a:cubicBezTo>
                  <a:pt x="873749" y="1537212"/>
                  <a:pt x="867141" y="1510165"/>
                  <a:pt x="914400" y="1533795"/>
                </a:cubicBezTo>
                <a:cubicBezTo>
                  <a:pt x="928245" y="1540717"/>
                  <a:pt x="940158" y="1550967"/>
                  <a:pt x="953037" y="1559553"/>
                </a:cubicBezTo>
                <a:cubicBezTo>
                  <a:pt x="970209" y="1585311"/>
                  <a:pt x="978794" y="1619654"/>
                  <a:pt x="1004552" y="1636826"/>
                </a:cubicBezTo>
                <a:cubicBezTo>
                  <a:pt x="1073737" y="1682949"/>
                  <a:pt x="1060957" y="1684218"/>
                  <a:pt x="1120462" y="1701220"/>
                </a:cubicBezTo>
                <a:cubicBezTo>
                  <a:pt x="1137481" y="1706083"/>
                  <a:pt x="1154805" y="1709806"/>
                  <a:pt x="1171977" y="1714099"/>
                </a:cubicBezTo>
                <a:cubicBezTo>
                  <a:pt x="1189149" y="1709806"/>
                  <a:pt x="1207224" y="1708193"/>
                  <a:pt x="1223493" y="1701220"/>
                </a:cubicBezTo>
                <a:cubicBezTo>
                  <a:pt x="1237720" y="1695123"/>
                  <a:pt x="1246714" y="1676863"/>
                  <a:pt x="1262129" y="1675462"/>
                </a:cubicBezTo>
                <a:cubicBezTo>
                  <a:pt x="1296598" y="1672328"/>
                  <a:pt x="1330816" y="1684048"/>
                  <a:pt x="1365160" y="1688341"/>
                </a:cubicBezTo>
                <a:cubicBezTo>
                  <a:pt x="1378039" y="1692634"/>
                  <a:pt x="1393196" y="1692739"/>
                  <a:pt x="1403797" y="1701220"/>
                </a:cubicBezTo>
                <a:cubicBezTo>
                  <a:pt x="1415884" y="1710889"/>
                  <a:pt x="1429137" y="1724384"/>
                  <a:pt x="1429555" y="1739857"/>
                </a:cubicBezTo>
                <a:cubicBezTo>
                  <a:pt x="1433500" y="1885827"/>
                  <a:pt x="1432371" y="2032560"/>
                  <a:pt x="1416676" y="2177738"/>
                </a:cubicBezTo>
                <a:cubicBezTo>
                  <a:pt x="1414718" y="2195846"/>
                  <a:pt x="1389699" y="2202383"/>
                  <a:pt x="1378039" y="2216375"/>
                </a:cubicBezTo>
                <a:cubicBezTo>
                  <a:pt x="1368130" y="2228266"/>
                  <a:pt x="1362191" y="2243121"/>
                  <a:pt x="1352282" y="2255012"/>
                </a:cubicBezTo>
                <a:cubicBezTo>
                  <a:pt x="1340622" y="2269004"/>
                  <a:pt x="1324827" y="2279271"/>
                  <a:pt x="1313645" y="2293648"/>
                </a:cubicBezTo>
                <a:cubicBezTo>
                  <a:pt x="1278520" y="2338808"/>
                  <a:pt x="1253575" y="2387185"/>
                  <a:pt x="1223493" y="2435316"/>
                </a:cubicBezTo>
                <a:cubicBezTo>
                  <a:pt x="1177982" y="2508134"/>
                  <a:pt x="1215949" y="2437526"/>
                  <a:pt x="1171977" y="2525468"/>
                </a:cubicBezTo>
                <a:cubicBezTo>
                  <a:pt x="1151590" y="2607017"/>
                  <a:pt x="1168916" y="2562256"/>
                  <a:pt x="1107583" y="2654257"/>
                </a:cubicBezTo>
                <a:lnTo>
                  <a:pt x="1107583" y="2654257"/>
                </a:lnTo>
                <a:lnTo>
                  <a:pt x="1081825" y="2731530"/>
                </a:lnTo>
                <a:cubicBezTo>
                  <a:pt x="1086118" y="2744409"/>
                  <a:pt x="1085105" y="2760568"/>
                  <a:pt x="1094704" y="2770167"/>
                </a:cubicBezTo>
                <a:cubicBezTo>
                  <a:pt x="1104303" y="2779766"/>
                  <a:pt x="1119765" y="2783046"/>
                  <a:pt x="1133341" y="2783046"/>
                </a:cubicBezTo>
                <a:cubicBezTo>
                  <a:pt x="1232172" y="2783046"/>
                  <a:pt x="1330817" y="2774460"/>
                  <a:pt x="1429555" y="2770167"/>
                </a:cubicBezTo>
                <a:cubicBezTo>
                  <a:pt x="1446727" y="2765874"/>
                  <a:pt x="1464051" y="2762151"/>
                  <a:pt x="1481070" y="2757288"/>
                </a:cubicBezTo>
                <a:cubicBezTo>
                  <a:pt x="1494123" y="2753558"/>
                  <a:pt x="1506236" y="2746093"/>
                  <a:pt x="1519707" y="2744409"/>
                </a:cubicBezTo>
                <a:cubicBezTo>
                  <a:pt x="1575248" y="2737466"/>
                  <a:pt x="1631324" y="2735823"/>
                  <a:pt x="1687132" y="2731530"/>
                </a:cubicBezTo>
                <a:cubicBezTo>
                  <a:pt x="1730062" y="2735823"/>
                  <a:pt x="1787059" y="2712340"/>
                  <a:pt x="1815921" y="2744409"/>
                </a:cubicBezTo>
                <a:cubicBezTo>
                  <a:pt x="1834984" y="2765590"/>
                  <a:pt x="1811207" y="2871816"/>
                  <a:pt x="1777284" y="2898955"/>
                </a:cubicBezTo>
                <a:cubicBezTo>
                  <a:pt x="1766683" y="2907435"/>
                  <a:pt x="1751527" y="2907541"/>
                  <a:pt x="1738648" y="2911834"/>
                </a:cubicBezTo>
                <a:cubicBezTo>
                  <a:pt x="1742941" y="2971935"/>
                  <a:pt x="1736002" y="3033918"/>
                  <a:pt x="1751527" y="3092138"/>
                </a:cubicBezTo>
                <a:cubicBezTo>
                  <a:pt x="1755025" y="3105255"/>
                  <a:pt x="1776772" y="3102785"/>
                  <a:pt x="1790163" y="3105017"/>
                </a:cubicBezTo>
                <a:cubicBezTo>
                  <a:pt x="1828508" y="3111408"/>
                  <a:pt x="1867499" y="3113074"/>
                  <a:pt x="1906073" y="3117896"/>
                </a:cubicBezTo>
                <a:cubicBezTo>
                  <a:pt x="1936194" y="3121661"/>
                  <a:pt x="1966174" y="3126482"/>
                  <a:pt x="1996225" y="3130775"/>
                </a:cubicBezTo>
                <a:lnTo>
                  <a:pt x="2073498" y="3156533"/>
                </a:lnTo>
                <a:cubicBezTo>
                  <a:pt x="2086377" y="3160826"/>
                  <a:pt x="2100839" y="3161882"/>
                  <a:pt x="2112135" y="3169412"/>
                </a:cubicBezTo>
                <a:lnTo>
                  <a:pt x="2189408" y="3220927"/>
                </a:ln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329332" y="3509599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/>
          <p:cNvCxnSpPr>
            <a:stCxn id="34" idx="3"/>
            <a:endCxn id="32" idx="6"/>
          </p:cNvCxnSpPr>
          <p:nvPr/>
        </p:nvCxnSpPr>
        <p:spPr>
          <a:xfrm flipH="1">
            <a:off x="5543444" y="3238476"/>
            <a:ext cx="934056" cy="3663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6446144" y="3075874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stCxn id="36" idx="0"/>
            <a:endCxn id="34" idx="4"/>
          </p:cNvCxnSpPr>
          <p:nvPr/>
        </p:nvCxnSpPr>
        <p:spPr>
          <a:xfrm flipV="1">
            <a:off x="6553200" y="3266374"/>
            <a:ext cx="0" cy="216729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446144" y="5433672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683151" y="5363078"/>
            <a:ext cx="1546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Mythical Place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 rot="5400000">
            <a:off x="5900583" y="4263095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miles North of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4980424" y="2760610"/>
            <a:ext cx="1950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 Creek at Hwy 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8090317">
            <a:off x="1628210" y="3088176"/>
            <a:ext cx="107452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My Creek</a:t>
            </a:r>
            <a:endParaRPr lang="en-US" dirty="0"/>
          </a:p>
        </p:txBody>
      </p:sp>
      <p:sp>
        <p:nvSpPr>
          <p:cNvPr id="4" name="Freeform 3"/>
          <p:cNvSpPr/>
          <p:nvPr/>
        </p:nvSpPr>
        <p:spPr>
          <a:xfrm>
            <a:off x="685800" y="3065410"/>
            <a:ext cx="2189408" cy="3220927"/>
          </a:xfrm>
          <a:custGeom>
            <a:avLst/>
            <a:gdLst>
              <a:gd name="connsiteX0" fmla="*/ 0 w 2189408"/>
              <a:gd name="connsiteY0" fmla="*/ 348938 h 3220927"/>
              <a:gd name="connsiteX1" fmla="*/ 64394 w 2189408"/>
              <a:gd name="connsiteY1" fmla="*/ 336060 h 3220927"/>
              <a:gd name="connsiteX2" fmla="*/ 193183 w 2189408"/>
              <a:gd name="connsiteY2" fmla="*/ 310302 h 3220927"/>
              <a:gd name="connsiteX3" fmla="*/ 231820 w 2189408"/>
              <a:gd name="connsiteY3" fmla="*/ 284544 h 3220927"/>
              <a:gd name="connsiteX4" fmla="*/ 296214 w 2189408"/>
              <a:gd name="connsiteY4" fmla="*/ 168634 h 3220927"/>
              <a:gd name="connsiteX5" fmla="*/ 321972 w 2189408"/>
              <a:gd name="connsiteY5" fmla="*/ 129998 h 3220927"/>
              <a:gd name="connsiteX6" fmla="*/ 360608 w 2189408"/>
              <a:gd name="connsiteY6" fmla="*/ 104240 h 3220927"/>
              <a:gd name="connsiteX7" fmla="*/ 399245 w 2189408"/>
              <a:gd name="connsiteY7" fmla="*/ 65603 h 3220927"/>
              <a:gd name="connsiteX8" fmla="*/ 476518 w 2189408"/>
              <a:gd name="connsiteY8" fmla="*/ 39846 h 3220927"/>
              <a:gd name="connsiteX9" fmla="*/ 592428 w 2189408"/>
              <a:gd name="connsiteY9" fmla="*/ 1209 h 3220927"/>
              <a:gd name="connsiteX10" fmla="*/ 875763 w 2189408"/>
              <a:gd name="connsiteY10" fmla="*/ 14088 h 3220927"/>
              <a:gd name="connsiteX11" fmla="*/ 940158 w 2189408"/>
              <a:gd name="connsiteY11" fmla="*/ 129998 h 3220927"/>
              <a:gd name="connsiteX12" fmla="*/ 901521 w 2189408"/>
              <a:gd name="connsiteY12" fmla="*/ 323181 h 3220927"/>
              <a:gd name="connsiteX13" fmla="*/ 862884 w 2189408"/>
              <a:gd name="connsiteY13" fmla="*/ 348938 h 3220927"/>
              <a:gd name="connsiteX14" fmla="*/ 837127 w 2189408"/>
              <a:gd name="connsiteY14" fmla="*/ 387575 h 3220927"/>
              <a:gd name="connsiteX15" fmla="*/ 811369 w 2189408"/>
              <a:gd name="connsiteY15" fmla="*/ 464848 h 3220927"/>
              <a:gd name="connsiteX16" fmla="*/ 798490 w 2189408"/>
              <a:gd name="connsiteY16" fmla="*/ 542122 h 3220927"/>
              <a:gd name="connsiteX17" fmla="*/ 785611 w 2189408"/>
              <a:gd name="connsiteY17" fmla="*/ 580758 h 3220927"/>
              <a:gd name="connsiteX18" fmla="*/ 824248 w 2189408"/>
              <a:gd name="connsiteY18" fmla="*/ 799699 h 3220927"/>
              <a:gd name="connsiteX19" fmla="*/ 862884 w 2189408"/>
              <a:gd name="connsiteY19" fmla="*/ 838336 h 3220927"/>
              <a:gd name="connsiteX20" fmla="*/ 875763 w 2189408"/>
              <a:gd name="connsiteY20" fmla="*/ 876972 h 3220927"/>
              <a:gd name="connsiteX21" fmla="*/ 1081825 w 2189408"/>
              <a:gd name="connsiteY21" fmla="*/ 902730 h 3220927"/>
              <a:gd name="connsiteX22" fmla="*/ 1197735 w 2189408"/>
              <a:gd name="connsiteY22" fmla="*/ 799699 h 3220927"/>
              <a:gd name="connsiteX23" fmla="*/ 1236372 w 2189408"/>
              <a:gd name="connsiteY23" fmla="*/ 761062 h 3220927"/>
              <a:gd name="connsiteX24" fmla="*/ 1300766 w 2189408"/>
              <a:gd name="connsiteY24" fmla="*/ 709547 h 3220927"/>
              <a:gd name="connsiteX25" fmla="*/ 1545465 w 2189408"/>
              <a:gd name="connsiteY25" fmla="*/ 786820 h 3220927"/>
              <a:gd name="connsiteX26" fmla="*/ 1571222 w 2189408"/>
              <a:gd name="connsiteY26" fmla="*/ 825457 h 3220927"/>
              <a:gd name="connsiteX27" fmla="*/ 1558344 w 2189408"/>
              <a:gd name="connsiteY27" fmla="*/ 1031519 h 3220927"/>
              <a:gd name="connsiteX28" fmla="*/ 1545465 w 2189408"/>
              <a:gd name="connsiteY28" fmla="*/ 1070155 h 3220927"/>
              <a:gd name="connsiteX29" fmla="*/ 1429555 w 2189408"/>
              <a:gd name="connsiteY29" fmla="*/ 1134550 h 3220927"/>
              <a:gd name="connsiteX30" fmla="*/ 1390918 w 2189408"/>
              <a:gd name="connsiteY30" fmla="*/ 1160307 h 3220927"/>
              <a:gd name="connsiteX31" fmla="*/ 1249251 w 2189408"/>
              <a:gd name="connsiteY31" fmla="*/ 1173186 h 3220927"/>
              <a:gd name="connsiteX32" fmla="*/ 850006 w 2189408"/>
              <a:gd name="connsiteY32" fmla="*/ 1198944 h 3220927"/>
              <a:gd name="connsiteX33" fmla="*/ 824248 w 2189408"/>
              <a:gd name="connsiteY33" fmla="*/ 1237581 h 3220927"/>
              <a:gd name="connsiteX34" fmla="*/ 798490 w 2189408"/>
              <a:gd name="connsiteY34" fmla="*/ 1327733 h 3220927"/>
              <a:gd name="connsiteX35" fmla="*/ 824248 w 2189408"/>
              <a:gd name="connsiteY35" fmla="*/ 1443643 h 3220927"/>
              <a:gd name="connsiteX36" fmla="*/ 837127 w 2189408"/>
              <a:gd name="connsiteY36" fmla="*/ 1482279 h 3220927"/>
              <a:gd name="connsiteX37" fmla="*/ 914400 w 2189408"/>
              <a:gd name="connsiteY37" fmla="*/ 1533795 h 3220927"/>
              <a:gd name="connsiteX38" fmla="*/ 953037 w 2189408"/>
              <a:gd name="connsiteY38" fmla="*/ 1559553 h 3220927"/>
              <a:gd name="connsiteX39" fmla="*/ 1004552 w 2189408"/>
              <a:gd name="connsiteY39" fmla="*/ 1636826 h 3220927"/>
              <a:gd name="connsiteX40" fmla="*/ 1120462 w 2189408"/>
              <a:gd name="connsiteY40" fmla="*/ 1701220 h 3220927"/>
              <a:gd name="connsiteX41" fmla="*/ 1171977 w 2189408"/>
              <a:gd name="connsiteY41" fmla="*/ 1714099 h 3220927"/>
              <a:gd name="connsiteX42" fmla="*/ 1223493 w 2189408"/>
              <a:gd name="connsiteY42" fmla="*/ 1701220 h 3220927"/>
              <a:gd name="connsiteX43" fmla="*/ 1262129 w 2189408"/>
              <a:gd name="connsiteY43" fmla="*/ 1675462 h 3220927"/>
              <a:gd name="connsiteX44" fmla="*/ 1365160 w 2189408"/>
              <a:gd name="connsiteY44" fmla="*/ 1688341 h 3220927"/>
              <a:gd name="connsiteX45" fmla="*/ 1403797 w 2189408"/>
              <a:gd name="connsiteY45" fmla="*/ 1701220 h 3220927"/>
              <a:gd name="connsiteX46" fmla="*/ 1429555 w 2189408"/>
              <a:gd name="connsiteY46" fmla="*/ 1739857 h 3220927"/>
              <a:gd name="connsiteX47" fmla="*/ 1416676 w 2189408"/>
              <a:gd name="connsiteY47" fmla="*/ 2177738 h 3220927"/>
              <a:gd name="connsiteX48" fmla="*/ 1378039 w 2189408"/>
              <a:gd name="connsiteY48" fmla="*/ 2216375 h 3220927"/>
              <a:gd name="connsiteX49" fmla="*/ 1352282 w 2189408"/>
              <a:gd name="connsiteY49" fmla="*/ 2255012 h 3220927"/>
              <a:gd name="connsiteX50" fmla="*/ 1313645 w 2189408"/>
              <a:gd name="connsiteY50" fmla="*/ 2293648 h 3220927"/>
              <a:gd name="connsiteX51" fmla="*/ 1223493 w 2189408"/>
              <a:gd name="connsiteY51" fmla="*/ 2435316 h 3220927"/>
              <a:gd name="connsiteX52" fmla="*/ 1171977 w 2189408"/>
              <a:gd name="connsiteY52" fmla="*/ 2525468 h 3220927"/>
              <a:gd name="connsiteX53" fmla="*/ 1107583 w 2189408"/>
              <a:gd name="connsiteY53" fmla="*/ 2654257 h 3220927"/>
              <a:gd name="connsiteX54" fmla="*/ 1107583 w 2189408"/>
              <a:gd name="connsiteY54" fmla="*/ 2654257 h 3220927"/>
              <a:gd name="connsiteX55" fmla="*/ 1081825 w 2189408"/>
              <a:gd name="connsiteY55" fmla="*/ 2731530 h 3220927"/>
              <a:gd name="connsiteX56" fmla="*/ 1094704 w 2189408"/>
              <a:gd name="connsiteY56" fmla="*/ 2770167 h 3220927"/>
              <a:gd name="connsiteX57" fmla="*/ 1133341 w 2189408"/>
              <a:gd name="connsiteY57" fmla="*/ 2783046 h 3220927"/>
              <a:gd name="connsiteX58" fmla="*/ 1429555 w 2189408"/>
              <a:gd name="connsiteY58" fmla="*/ 2770167 h 3220927"/>
              <a:gd name="connsiteX59" fmla="*/ 1481070 w 2189408"/>
              <a:gd name="connsiteY59" fmla="*/ 2757288 h 3220927"/>
              <a:gd name="connsiteX60" fmla="*/ 1519707 w 2189408"/>
              <a:gd name="connsiteY60" fmla="*/ 2744409 h 3220927"/>
              <a:gd name="connsiteX61" fmla="*/ 1687132 w 2189408"/>
              <a:gd name="connsiteY61" fmla="*/ 2731530 h 3220927"/>
              <a:gd name="connsiteX62" fmla="*/ 1815921 w 2189408"/>
              <a:gd name="connsiteY62" fmla="*/ 2744409 h 3220927"/>
              <a:gd name="connsiteX63" fmla="*/ 1777284 w 2189408"/>
              <a:gd name="connsiteY63" fmla="*/ 2898955 h 3220927"/>
              <a:gd name="connsiteX64" fmla="*/ 1738648 w 2189408"/>
              <a:gd name="connsiteY64" fmla="*/ 2911834 h 3220927"/>
              <a:gd name="connsiteX65" fmla="*/ 1751527 w 2189408"/>
              <a:gd name="connsiteY65" fmla="*/ 3092138 h 3220927"/>
              <a:gd name="connsiteX66" fmla="*/ 1790163 w 2189408"/>
              <a:gd name="connsiteY66" fmla="*/ 3105017 h 3220927"/>
              <a:gd name="connsiteX67" fmla="*/ 1906073 w 2189408"/>
              <a:gd name="connsiteY67" fmla="*/ 3117896 h 3220927"/>
              <a:gd name="connsiteX68" fmla="*/ 1996225 w 2189408"/>
              <a:gd name="connsiteY68" fmla="*/ 3130775 h 3220927"/>
              <a:gd name="connsiteX69" fmla="*/ 2073498 w 2189408"/>
              <a:gd name="connsiteY69" fmla="*/ 3156533 h 3220927"/>
              <a:gd name="connsiteX70" fmla="*/ 2112135 w 2189408"/>
              <a:gd name="connsiteY70" fmla="*/ 3169412 h 3220927"/>
              <a:gd name="connsiteX71" fmla="*/ 2189408 w 2189408"/>
              <a:gd name="connsiteY71" fmla="*/ 3220927 h 32209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189408" h="3220927">
                <a:moveTo>
                  <a:pt x="0" y="348938"/>
                </a:moveTo>
                <a:cubicBezTo>
                  <a:pt x="21465" y="344645"/>
                  <a:pt x="42802" y="339659"/>
                  <a:pt x="64394" y="336060"/>
                </a:cubicBezTo>
                <a:cubicBezTo>
                  <a:pt x="99990" y="330128"/>
                  <a:pt x="156157" y="328815"/>
                  <a:pt x="193183" y="310302"/>
                </a:cubicBezTo>
                <a:cubicBezTo>
                  <a:pt x="207028" y="303380"/>
                  <a:pt x="218941" y="293130"/>
                  <a:pt x="231820" y="284544"/>
                </a:cubicBezTo>
                <a:cubicBezTo>
                  <a:pt x="254487" y="216539"/>
                  <a:pt x="237168" y="257202"/>
                  <a:pt x="296214" y="168634"/>
                </a:cubicBezTo>
                <a:cubicBezTo>
                  <a:pt x="304800" y="155755"/>
                  <a:pt x="309093" y="138584"/>
                  <a:pt x="321972" y="129998"/>
                </a:cubicBezTo>
                <a:cubicBezTo>
                  <a:pt x="334851" y="121412"/>
                  <a:pt x="348717" y="114149"/>
                  <a:pt x="360608" y="104240"/>
                </a:cubicBezTo>
                <a:cubicBezTo>
                  <a:pt x="374600" y="92580"/>
                  <a:pt x="383323" y="74448"/>
                  <a:pt x="399245" y="65603"/>
                </a:cubicBezTo>
                <a:cubicBezTo>
                  <a:pt x="422979" y="52417"/>
                  <a:pt x="451002" y="49125"/>
                  <a:pt x="476518" y="39846"/>
                </a:cubicBezTo>
                <a:cubicBezTo>
                  <a:pt x="583218" y="1047"/>
                  <a:pt x="498677" y="24647"/>
                  <a:pt x="592428" y="1209"/>
                </a:cubicBezTo>
                <a:cubicBezTo>
                  <a:pt x="686873" y="5502"/>
                  <a:pt x="784471" y="-10490"/>
                  <a:pt x="875763" y="14088"/>
                </a:cubicBezTo>
                <a:cubicBezTo>
                  <a:pt x="908197" y="22820"/>
                  <a:pt x="929160" y="97003"/>
                  <a:pt x="940158" y="129998"/>
                </a:cubicBezTo>
                <a:cubicBezTo>
                  <a:pt x="934257" y="200809"/>
                  <a:pt x="953479" y="271224"/>
                  <a:pt x="901521" y="323181"/>
                </a:cubicBezTo>
                <a:cubicBezTo>
                  <a:pt x="890576" y="334126"/>
                  <a:pt x="875763" y="340352"/>
                  <a:pt x="862884" y="348938"/>
                </a:cubicBezTo>
                <a:cubicBezTo>
                  <a:pt x="854298" y="361817"/>
                  <a:pt x="843413" y="373431"/>
                  <a:pt x="837127" y="387575"/>
                </a:cubicBezTo>
                <a:cubicBezTo>
                  <a:pt x="826100" y="412386"/>
                  <a:pt x="811369" y="464848"/>
                  <a:pt x="811369" y="464848"/>
                </a:cubicBezTo>
                <a:cubicBezTo>
                  <a:pt x="807076" y="490606"/>
                  <a:pt x="804155" y="516631"/>
                  <a:pt x="798490" y="542122"/>
                </a:cubicBezTo>
                <a:cubicBezTo>
                  <a:pt x="795545" y="555374"/>
                  <a:pt x="785611" y="567183"/>
                  <a:pt x="785611" y="580758"/>
                </a:cubicBezTo>
                <a:cubicBezTo>
                  <a:pt x="785611" y="636455"/>
                  <a:pt x="792277" y="742151"/>
                  <a:pt x="824248" y="799699"/>
                </a:cubicBezTo>
                <a:cubicBezTo>
                  <a:pt x="833093" y="815620"/>
                  <a:pt x="850005" y="825457"/>
                  <a:pt x="862884" y="838336"/>
                </a:cubicBezTo>
                <a:cubicBezTo>
                  <a:pt x="867177" y="851215"/>
                  <a:pt x="869692" y="864830"/>
                  <a:pt x="875763" y="876972"/>
                </a:cubicBezTo>
                <a:cubicBezTo>
                  <a:pt x="920660" y="966764"/>
                  <a:pt x="941688" y="912740"/>
                  <a:pt x="1081825" y="902730"/>
                </a:cubicBezTo>
                <a:cubicBezTo>
                  <a:pt x="1150771" y="856766"/>
                  <a:pt x="1109517" y="887917"/>
                  <a:pt x="1197735" y="799699"/>
                </a:cubicBezTo>
                <a:cubicBezTo>
                  <a:pt x="1210614" y="786820"/>
                  <a:pt x="1226269" y="776217"/>
                  <a:pt x="1236372" y="761062"/>
                </a:cubicBezTo>
                <a:cubicBezTo>
                  <a:pt x="1269659" y="711130"/>
                  <a:pt x="1247445" y="727321"/>
                  <a:pt x="1300766" y="709547"/>
                </a:cubicBezTo>
                <a:cubicBezTo>
                  <a:pt x="1573130" y="741590"/>
                  <a:pt x="1477868" y="668523"/>
                  <a:pt x="1545465" y="786820"/>
                </a:cubicBezTo>
                <a:cubicBezTo>
                  <a:pt x="1553144" y="800259"/>
                  <a:pt x="1562636" y="812578"/>
                  <a:pt x="1571222" y="825457"/>
                </a:cubicBezTo>
                <a:cubicBezTo>
                  <a:pt x="1566929" y="894144"/>
                  <a:pt x="1565548" y="963076"/>
                  <a:pt x="1558344" y="1031519"/>
                </a:cubicBezTo>
                <a:cubicBezTo>
                  <a:pt x="1556923" y="1045020"/>
                  <a:pt x="1555064" y="1060556"/>
                  <a:pt x="1545465" y="1070155"/>
                </a:cubicBezTo>
                <a:cubicBezTo>
                  <a:pt x="1464252" y="1151367"/>
                  <a:pt x="1494334" y="1102161"/>
                  <a:pt x="1429555" y="1134550"/>
                </a:cubicBezTo>
                <a:cubicBezTo>
                  <a:pt x="1415711" y="1141472"/>
                  <a:pt x="1406053" y="1157064"/>
                  <a:pt x="1390918" y="1160307"/>
                </a:cubicBezTo>
                <a:cubicBezTo>
                  <a:pt x="1344553" y="1170242"/>
                  <a:pt x="1296473" y="1168893"/>
                  <a:pt x="1249251" y="1173186"/>
                </a:cubicBezTo>
                <a:cubicBezTo>
                  <a:pt x="1075893" y="1230972"/>
                  <a:pt x="1406817" y="1124702"/>
                  <a:pt x="850006" y="1198944"/>
                </a:cubicBezTo>
                <a:cubicBezTo>
                  <a:pt x="834663" y="1200990"/>
                  <a:pt x="831170" y="1223737"/>
                  <a:pt x="824248" y="1237581"/>
                </a:cubicBezTo>
                <a:cubicBezTo>
                  <a:pt x="815009" y="1256058"/>
                  <a:pt x="802617" y="1311226"/>
                  <a:pt x="798490" y="1327733"/>
                </a:cubicBezTo>
                <a:cubicBezTo>
                  <a:pt x="827482" y="1414708"/>
                  <a:pt x="794026" y="1307647"/>
                  <a:pt x="824248" y="1443643"/>
                </a:cubicBezTo>
                <a:cubicBezTo>
                  <a:pt x="827193" y="1456895"/>
                  <a:pt x="829597" y="1470984"/>
                  <a:pt x="837127" y="1482279"/>
                </a:cubicBezTo>
                <a:cubicBezTo>
                  <a:pt x="873749" y="1537212"/>
                  <a:pt x="867141" y="1510165"/>
                  <a:pt x="914400" y="1533795"/>
                </a:cubicBezTo>
                <a:cubicBezTo>
                  <a:pt x="928245" y="1540717"/>
                  <a:pt x="940158" y="1550967"/>
                  <a:pt x="953037" y="1559553"/>
                </a:cubicBezTo>
                <a:cubicBezTo>
                  <a:pt x="970209" y="1585311"/>
                  <a:pt x="978794" y="1619654"/>
                  <a:pt x="1004552" y="1636826"/>
                </a:cubicBezTo>
                <a:cubicBezTo>
                  <a:pt x="1073737" y="1682949"/>
                  <a:pt x="1060957" y="1684218"/>
                  <a:pt x="1120462" y="1701220"/>
                </a:cubicBezTo>
                <a:cubicBezTo>
                  <a:pt x="1137481" y="1706083"/>
                  <a:pt x="1154805" y="1709806"/>
                  <a:pt x="1171977" y="1714099"/>
                </a:cubicBezTo>
                <a:cubicBezTo>
                  <a:pt x="1189149" y="1709806"/>
                  <a:pt x="1207224" y="1708193"/>
                  <a:pt x="1223493" y="1701220"/>
                </a:cubicBezTo>
                <a:cubicBezTo>
                  <a:pt x="1237720" y="1695123"/>
                  <a:pt x="1246714" y="1676863"/>
                  <a:pt x="1262129" y="1675462"/>
                </a:cubicBezTo>
                <a:cubicBezTo>
                  <a:pt x="1296598" y="1672328"/>
                  <a:pt x="1330816" y="1684048"/>
                  <a:pt x="1365160" y="1688341"/>
                </a:cubicBezTo>
                <a:cubicBezTo>
                  <a:pt x="1378039" y="1692634"/>
                  <a:pt x="1393196" y="1692739"/>
                  <a:pt x="1403797" y="1701220"/>
                </a:cubicBezTo>
                <a:cubicBezTo>
                  <a:pt x="1415884" y="1710889"/>
                  <a:pt x="1429137" y="1724384"/>
                  <a:pt x="1429555" y="1739857"/>
                </a:cubicBezTo>
                <a:cubicBezTo>
                  <a:pt x="1433500" y="1885827"/>
                  <a:pt x="1432371" y="2032560"/>
                  <a:pt x="1416676" y="2177738"/>
                </a:cubicBezTo>
                <a:cubicBezTo>
                  <a:pt x="1414718" y="2195846"/>
                  <a:pt x="1389699" y="2202383"/>
                  <a:pt x="1378039" y="2216375"/>
                </a:cubicBezTo>
                <a:cubicBezTo>
                  <a:pt x="1368130" y="2228266"/>
                  <a:pt x="1362191" y="2243121"/>
                  <a:pt x="1352282" y="2255012"/>
                </a:cubicBezTo>
                <a:cubicBezTo>
                  <a:pt x="1340622" y="2269004"/>
                  <a:pt x="1324827" y="2279271"/>
                  <a:pt x="1313645" y="2293648"/>
                </a:cubicBezTo>
                <a:cubicBezTo>
                  <a:pt x="1278520" y="2338808"/>
                  <a:pt x="1253575" y="2387185"/>
                  <a:pt x="1223493" y="2435316"/>
                </a:cubicBezTo>
                <a:cubicBezTo>
                  <a:pt x="1177982" y="2508134"/>
                  <a:pt x="1215949" y="2437526"/>
                  <a:pt x="1171977" y="2525468"/>
                </a:cubicBezTo>
                <a:cubicBezTo>
                  <a:pt x="1151590" y="2607017"/>
                  <a:pt x="1168916" y="2562256"/>
                  <a:pt x="1107583" y="2654257"/>
                </a:cubicBezTo>
                <a:lnTo>
                  <a:pt x="1107583" y="2654257"/>
                </a:lnTo>
                <a:lnTo>
                  <a:pt x="1081825" y="2731530"/>
                </a:lnTo>
                <a:cubicBezTo>
                  <a:pt x="1086118" y="2744409"/>
                  <a:pt x="1085105" y="2760568"/>
                  <a:pt x="1094704" y="2770167"/>
                </a:cubicBezTo>
                <a:cubicBezTo>
                  <a:pt x="1104303" y="2779766"/>
                  <a:pt x="1119765" y="2783046"/>
                  <a:pt x="1133341" y="2783046"/>
                </a:cubicBezTo>
                <a:cubicBezTo>
                  <a:pt x="1232172" y="2783046"/>
                  <a:pt x="1330817" y="2774460"/>
                  <a:pt x="1429555" y="2770167"/>
                </a:cubicBezTo>
                <a:cubicBezTo>
                  <a:pt x="1446727" y="2765874"/>
                  <a:pt x="1464051" y="2762151"/>
                  <a:pt x="1481070" y="2757288"/>
                </a:cubicBezTo>
                <a:cubicBezTo>
                  <a:pt x="1494123" y="2753558"/>
                  <a:pt x="1506236" y="2746093"/>
                  <a:pt x="1519707" y="2744409"/>
                </a:cubicBezTo>
                <a:cubicBezTo>
                  <a:pt x="1575248" y="2737466"/>
                  <a:pt x="1631324" y="2735823"/>
                  <a:pt x="1687132" y="2731530"/>
                </a:cubicBezTo>
                <a:cubicBezTo>
                  <a:pt x="1730062" y="2735823"/>
                  <a:pt x="1787059" y="2712340"/>
                  <a:pt x="1815921" y="2744409"/>
                </a:cubicBezTo>
                <a:cubicBezTo>
                  <a:pt x="1834984" y="2765590"/>
                  <a:pt x="1811207" y="2871816"/>
                  <a:pt x="1777284" y="2898955"/>
                </a:cubicBezTo>
                <a:cubicBezTo>
                  <a:pt x="1766683" y="2907435"/>
                  <a:pt x="1751527" y="2907541"/>
                  <a:pt x="1738648" y="2911834"/>
                </a:cubicBezTo>
                <a:cubicBezTo>
                  <a:pt x="1742941" y="2971935"/>
                  <a:pt x="1736002" y="3033918"/>
                  <a:pt x="1751527" y="3092138"/>
                </a:cubicBezTo>
                <a:cubicBezTo>
                  <a:pt x="1755025" y="3105255"/>
                  <a:pt x="1776772" y="3102785"/>
                  <a:pt x="1790163" y="3105017"/>
                </a:cubicBezTo>
                <a:cubicBezTo>
                  <a:pt x="1828508" y="3111408"/>
                  <a:pt x="1867499" y="3113074"/>
                  <a:pt x="1906073" y="3117896"/>
                </a:cubicBezTo>
                <a:cubicBezTo>
                  <a:pt x="1936194" y="3121661"/>
                  <a:pt x="1966174" y="3126482"/>
                  <a:pt x="1996225" y="3130775"/>
                </a:cubicBezTo>
                <a:lnTo>
                  <a:pt x="2073498" y="3156533"/>
                </a:lnTo>
                <a:cubicBezTo>
                  <a:pt x="2086377" y="3160826"/>
                  <a:pt x="2100839" y="3161882"/>
                  <a:pt x="2112135" y="3169412"/>
                </a:cubicBezTo>
                <a:lnTo>
                  <a:pt x="2189408" y="3220927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057400" y="3751210"/>
            <a:ext cx="214112" cy="190500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7200" y="2760610"/>
            <a:ext cx="3962400" cy="3657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381000" y="6096832"/>
            <a:ext cx="1974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Match Water Body</a:t>
            </a:r>
            <a:endParaRPr lang="en-US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4343400" y="5830669"/>
            <a:ext cx="1523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Detect Hwy/</a:t>
            </a:r>
            <a:br>
              <a:rPr lang="en-US" b="1" dirty="0" smtClean="0"/>
            </a:br>
            <a:r>
              <a:rPr lang="en-US" b="1" dirty="0" smtClean="0"/>
              <a:t>River Crossing</a:t>
            </a:r>
            <a:endParaRPr lang="en-US" b="1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6106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31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  <a:cs typeface="Arial" pitchFamily="34" charset="0"/>
              </a:rPr>
              <a:t>Generating Polygons:</a:t>
            </a:r>
            <a:endParaRPr lang="en-US" sz="3600" dirty="0" smtClean="0">
              <a:solidFill>
                <a:schemeClr val="tx2"/>
              </a:solidFill>
              <a:cs typeface="Arial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3802" y="1155879"/>
            <a:ext cx="9064218" cy="5648844"/>
            <a:chOff x="33802" y="1155879"/>
            <a:chExt cx="9064218" cy="5648844"/>
          </a:xfrm>
        </p:grpSpPr>
        <p:sp>
          <p:nvSpPr>
            <p:cNvPr id="3" name="Rectangle 2"/>
            <p:cNvSpPr/>
            <p:nvPr/>
          </p:nvSpPr>
          <p:spPr>
            <a:xfrm>
              <a:off x="33802" y="1155879"/>
              <a:ext cx="9059756" cy="92727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 descr="C:\Users\nelson\Desktop\at_lawrence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3802" y="2094964"/>
              <a:ext cx="3015272" cy="47097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 Box 6"/>
            <p:cNvSpPr txBox="1">
              <a:spLocks noChangeArrowheads="1"/>
            </p:cNvSpPr>
            <p:nvPr/>
          </p:nvSpPr>
          <p:spPr bwMode="auto">
            <a:xfrm>
              <a:off x="6071688" y="1155879"/>
              <a:ext cx="3021870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15 mi N of Lawrence, KS</a:t>
              </a:r>
            </a:p>
            <a:p>
              <a:pPr algn="ctr" eaLnBrk="0" hangingPunct="0"/>
              <a:r>
                <a:rPr lang="en-US" sz="2000" dirty="0">
                  <a:latin typeface="Arial" charset="0"/>
                </a:rPr>
                <a:t>d</a:t>
              </a:r>
              <a:r>
                <a:rPr lang="en-US" sz="2000" dirty="0" smtClean="0">
                  <a:latin typeface="Arial" charset="0"/>
                </a:rPr>
                <a:t>isplaced </a:t>
              </a:r>
              <a:r>
                <a:rPr lang="en-US" sz="2000" dirty="0">
                  <a:latin typeface="Arial" charset="0"/>
                </a:rPr>
                <a:t>p</a:t>
              </a:r>
              <a:r>
                <a:rPr lang="en-US" sz="2000" dirty="0" smtClean="0">
                  <a:latin typeface="Arial" charset="0"/>
                </a:rPr>
                <a:t>olygon</a:t>
              </a:r>
              <a:endParaRPr lang="en-US" sz="2000" dirty="0">
                <a:latin typeface="Arial" charset="0"/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3053908" y="1155879"/>
              <a:ext cx="3015961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15 mi N of Lawrence, KS</a:t>
              </a:r>
            </a:p>
            <a:p>
              <a:pPr algn="ctr" eaLnBrk="0" hangingPunct="0"/>
              <a:r>
                <a:rPr lang="en-US" sz="2000" dirty="0">
                  <a:latin typeface="Arial" charset="0"/>
                </a:rPr>
                <a:t>n</a:t>
              </a:r>
              <a:r>
                <a:rPr lang="en-US" sz="2000" dirty="0" smtClean="0">
                  <a:latin typeface="Arial" charset="0"/>
                </a:rPr>
                <a:t>o displacement</a:t>
              </a:r>
              <a:endParaRPr lang="en-US" sz="2000" dirty="0">
                <a:latin typeface="Arial" charset="0"/>
              </a:endParaRP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51516" y="1155879"/>
              <a:ext cx="3004640" cy="936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noAutofit/>
            </a:bodyPr>
            <a:lstStyle/>
            <a:p>
              <a:pPr algn="ctr" eaLnBrk="0" hangingPunct="0"/>
              <a:r>
                <a:rPr lang="en-US" sz="2000" dirty="0" smtClean="0">
                  <a:latin typeface="Arial" charset="0"/>
                </a:rPr>
                <a:t>Lawrence, KS</a:t>
              </a:r>
              <a:endParaRPr lang="en-US" sz="2000" dirty="0">
                <a:latin typeface="Arial" charset="0"/>
              </a:endParaRPr>
            </a:p>
          </p:txBody>
        </p:sp>
        <p:pic>
          <p:nvPicPr>
            <p:cNvPr id="4" name="Picture 2" descr="C:\Users\nelson\Desktop\15mi_n_lawrence_nd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060879" y="2094958"/>
              <a:ext cx="3015272" cy="47097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:\Users\nelson\Desktop\15mi_n_lawrence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82748" y="2094964"/>
              <a:ext cx="3015272" cy="470975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3049074" y="1155879"/>
              <a:ext cx="3020795" cy="92620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845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 txBox="1">
            <a:spLocks/>
          </p:cNvSpPr>
          <p:nvPr/>
        </p:nvSpPr>
        <p:spPr>
          <a:xfrm>
            <a:off x="85838" y="0"/>
            <a:ext cx="9058162" cy="6858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tx2"/>
                </a:solidFill>
              </a:rPr>
              <a:t>Visualization: Base Layers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869228"/>
            <a:ext cx="990600" cy="990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971309"/>
            <a:ext cx="1760542" cy="7848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051279"/>
            <a:ext cx="1802964" cy="6228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510" y="5928020"/>
            <a:ext cx="661290" cy="8380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2" y="1066800"/>
            <a:ext cx="9058162" cy="4584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81600" y="5832475"/>
            <a:ext cx="838200" cy="87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91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9144000" cy="66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nelson\Desktop\Untit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493107"/>
            <a:ext cx="2895600" cy="16301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Down Arrow 6"/>
          <p:cNvSpPr/>
          <p:nvPr/>
        </p:nvSpPr>
        <p:spPr>
          <a:xfrm rot="5400000">
            <a:off x="4693140" y="5306222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 rot="2124268">
            <a:off x="1676401" y="4736794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 rot="1739220">
            <a:off x="814419" y="4740539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4755063" y="2177909"/>
            <a:ext cx="3878982" cy="3003691"/>
            <a:chOff x="2286000" y="1241354"/>
            <a:chExt cx="3878982" cy="3003691"/>
          </a:xfrm>
        </p:grpSpPr>
        <p:grpSp>
          <p:nvGrpSpPr>
            <p:cNvPr id="8" name="Group 7"/>
            <p:cNvGrpSpPr/>
            <p:nvPr/>
          </p:nvGrpSpPr>
          <p:grpSpPr>
            <a:xfrm>
              <a:off x="2286000" y="1241354"/>
              <a:ext cx="3878982" cy="3003691"/>
              <a:chOff x="4807069" y="1369680"/>
              <a:chExt cx="3878982" cy="3003691"/>
            </a:xfrm>
          </p:grpSpPr>
          <p:pic>
            <p:nvPicPr>
              <p:cNvPr id="4102" name="Picture 6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557" t="26389" r="27050" b="17339"/>
              <a:stretch/>
            </p:blipFill>
            <p:spPr bwMode="auto">
              <a:xfrm>
                <a:off x="6019800" y="1369680"/>
                <a:ext cx="2666251" cy="244687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grpSp>
            <p:nvGrpSpPr>
              <p:cNvPr id="5" name="Group 4"/>
              <p:cNvGrpSpPr/>
              <p:nvPr/>
            </p:nvGrpSpPr>
            <p:grpSpPr>
              <a:xfrm>
                <a:off x="4807069" y="2743200"/>
                <a:ext cx="2895600" cy="1630171"/>
                <a:chOff x="1865923" y="3428523"/>
                <a:chExt cx="2895600" cy="1630171"/>
              </a:xfrm>
            </p:grpSpPr>
            <p:pic>
              <p:nvPicPr>
                <p:cNvPr id="10" name="Picture 5" descr="C:\Users\nelson\Desktop\Untitled.png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865923" y="3428523"/>
                  <a:ext cx="2895600" cy="1630171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104" name="Picture 8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33218" y="3936060"/>
                  <a:ext cx="2601302" cy="8645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20" name="Down Arrow 19"/>
            <p:cNvSpPr/>
            <p:nvPr/>
          </p:nvSpPr>
          <p:spPr>
            <a:xfrm rot="3666220">
              <a:off x="4158268" y="3275958"/>
              <a:ext cx="304800" cy="609600"/>
            </a:xfrm>
            <a:prstGeom prst="down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Down Arrow 21"/>
          <p:cNvSpPr/>
          <p:nvPr/>
        </p:nvSpPr>
        <p:spPr>
          <a:xfrm rot="16200000">
            <a:off x="8464059" y="3810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6200000">
            <a:off x="8481645" y="754185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28801" y="5523525"/>
            <a:ext cx="2666999" cy="1930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 rot="16200000">
            <a:off x="3397740" y="6096000"/>
            <a:ext cx="304800" cy="609600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3200400" y="-76200"/>
            <a:ext cx="3782830" cy="830997"/>
          </a:xfrm>
          <a:solidFill>
            <a:schemeClr val="bg1">
              <a:alpha val="23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</p:spPr>
        <p:txBody>
          <a:bodyPr wrap="none">
            <a:spAutoFit/>
          </a:bodyPr>
          <a:lstStyle/>
          <a:p>
            <a:r>
              <a:rPr lang="en-US" sz="4800" dirty="0" smtClean="0">
                <a:solidFill>
                  <a:schemeClr val="tx2"/>
                </a:solidFill>
              </a:rPr>
              <a:t>Core Features 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9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15" y="76200"/>
            <a:ext cx="915961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1200" y="1746738"/>
            <a:ext cx="2951449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sz="2400" dirty="0" smtClean="0"/>
              <a:t>Beaver </a:t>
            </a:r>
            <a:r>
              <a:rPr lang="en-US" sz="2400" dirty="0"/>
              <a:t>Creek; LA; USA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124200" y="-76200"/>
            <a:ext cx="4673139" cy="830997"/>
          </a:xfrm>
          <a:prstGeom prst="rect">
            <a:avLst/>
          </a:prstGeom>
          <a:solidFill>
            <a:schemeClr val="bg1">
              <a:alpha val="23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</p:spPr>
        <p:txBody>
          <a:bodyPr wrap="non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tx2"/>
                </a:solidFill>
              </a:rPr>
              <a:t>Evaluating Results</a:t>
            </a:r>
            <a:endParaRPr lang="en-US" sz="4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90376" y="381000"/>
            <a:ext cx="7772400" cy="738390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What is Georeferencing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5984" y="1347990"/>
            <a:ext cx="9081184" cy="5501296"/>
            <a:chOff x="35984" y="1347990"/>
            <a:chExt cx="9081184" cy="5501296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84" y="1347990"/>
              <a:ext cx="9081184" cy="5501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3874395" y="1587321"/>
              <a:ext cx="4953000" cy="1015663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2000" dirty="0">
                  <a:solidFill>
                    <a:schemeClr val="tx2"/>
                  </a:solidFill>
                </a:rPr>
                <a:t>pushepatapa creek, trib. to pearl river, 7.8 miles north of bogalusa at hwy </a:t>
              </a:r>
              <a:r>
                <a:rPr lang="en-US" sz="2000" dirty="0" smtClean="0">
                  <a:solidFill>
                    <a:schemeClr val="tx2"/>
                  </a:solidFill>
                </a:rPr>
                <a:t>21; Washington; LA; USA</a:t>
              </a:r>
              <a:endParaRPr lang="en-US" sz="2000" dirty="0">
                <a:solidFill>
                  <a:schemeClr val="tx2"/>
                </a:solidFill>
              </a:endParaRPr>
            </a:p>
          </p:txBody>
        </p:sp>
        <p:cxnSp>
          <p:nvCxnSpPr>
            <p:cNvPr id="4" name="Curved Connector 3"/>
            <p:cNvCxnSpPr/>
            <p:nvPr/>
          </p:nvCxnSpPr>
          <p:spPr>
            <a:xfrm rot="10800000" flipH="1" flipV="1">
              <a:off x="3873321" y="1986554"/>
              <a:ext cx="1066800" cy="2204445"/>
            </a:xfrm>
            <a:prstGeom prst="curvedConnector4">
              <a:avLst>
                <a:gd name="adj1" fmla="val -120423"/>
                <a:gd name="adj2" fmla="val 110494"/>
              </a:avLst>
            </a:prstGeom>
            <a:ln w="133350" cap="flat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304800" y="4727444"/>
              <a:ext cx="2508327" cy="2031325"/>
            </a:xfrm>
            <a:prstGeom prst="rect">
              <a:avLst/>
            </a:prstGeom>
            <a:solidFill>
              <a:schemeClr val="bg1"/>
            </a:solidFill>
            <a:ln w="47625" cmpd="sng"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800" dirty="0">
                  <a:solidFill>
                    <a:schemeClr val="tx2"/>
                  </a:solidFill>
                </a:rPr>
                <a:t>l</a:t>
              </a:r>
              <a:r>
                <a:rPr lang="en-US" sz="1800" dirty="0" smtClean="0">
                  <a:solidFill>
                    <a:schemeClr val="tx2"/>
                  </a:solidFill>
                </a:rPr>
                <a:t>atitude: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30.88797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longitude: </a:t>
              </a:r>
              <a:r>
                <a:rPr lang="en-US" sz="1800" b="1" dirty="0">
                  <a:solidFill>
                    <a:schemeClr val="tx2"/>
                  </a:solidFill>
                </a:rPr>
                <a:t>-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89.83601 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uncertainty radius: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48m</a:t>
              </a:r>
              <a:r>
                <a:rPr lang="en-US" sz="1800" dirty="0" smtClean="0">
                  <a:solidFill>
                    <a:schemeClr val="tx2"/>
                  </a:solidFill>
                </a:rPr>
                <a:t/>
              </a:r>
              <a:br>
                <a:rPr lang="en-US" sz="1800" dirty="0" smtClean="0">
                  <a:solidFill>
                    <a:schemeClr val="tx2"/>
                  </a:solidFill>
                </a:rPr>
              </a:br>
              <a:r>
                <a:rPr lang="en-US" sz="1800" dirty="0" smtClean="0">
                  <a:solidFill>
                    <a:schemeClr val="tx2"/>
                  </a:solidFill>
                </a:rPr>
                <a:t>uncertainty polygon</a:t>
              </a:r>
              <a:r>
                <a:rPr lang="en-US" sz="1800" dirty="0">
                  <a:solidFill>
                    <a:schemeClr val="tx2"/>
                  </a:solidFill>
                </a:rPr>
                <a:t>: </a:t>
              </a:r>
              <a:r>
                <a:rPr lang="en-US" sz="1800" b="1" dirty="0" smtClean="0">
                  <a:solidFill>
                    <a:schemeClr val="tx2"/>
                  </a:solidFill>
                </a:rPr>
                <a:t>30.88823,-89.83641, 30.88815,-89.83634, 30.88808,-89.83622…</a:t>
              </a:r>
              <a:endParaRPr lang="en-US" sz="1800" b="1" dirty="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0367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9144001" cy="6858001"/>
            <a:chOff x="0" y="0"/>
            <a:chExt cx="9144001" cy="6858001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144000" cy="4677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36"/>
            <a:stretch/>
          </p:blipFill>
          <p:spPr bwMode="auto">
            <a:xfrm>
              <a:off x="1" y="4110941"/>
              <a:ext cx="9144000" cy="2747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38200" y="838200"/>
            <a:ext cx="7848600" cy="1102217"/>
          </a:xfrm>
          <a:solidFill>
            <a:schemeClr val="bg1">
              <a:alpha val="23000"/>
            </a:scheme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chemeClr val="tx2"/>
                </a:solidFill>
              </a:rPr>
              <a:t>Batch Georeferencing</a:t>
            </a:r>
            <a:endParaRPr lang="en-US" sz="6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7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Collaborative georeferencing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Increased output by </a:t>
            </a:r>
            <a:r>
              <a:rPr lang="en-US" dirty="0">
                <a:solidFill>
                  <a:schemeClr val="tx2"/>
                </a:solidFill>
              </a:rPr>
              <a:t>t</a:t>
            </a:r>
            <a:r>
              <a:rPr lang="en-US" dirty="0" smtClean="0">
                <a:solidFill>
                  <a:schemeClr val="tx2"/>
                </a:solidFill>
              </a:rPr>
              <a:t>ake advantages similarities across collections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Distribution </a:t>
            </a:r>
            <a:r>
              <a:rPr lang="en-US" dirty="0">
                <a:solidFill>
                  <a:schemeClr val="tx2"/>
                </a:solidFill>
              </a:rPr>
              <a:t>of </a:t>
            </a:r>
            <a:r>
              <a:rPr lang="en-US" dirty="0" smtClean="0">
                <a:solidFill>
                  <a:schemeClr val="tx2"/>
                </a:solidFill>
              </a:rPr>
              <a:t>workloads to appropriate expertise</a:t>
            </a:r>
            <a:endParaRPr lang="en-US" dirty="0">
              <a:solidFill>
                <a:schemeClr val="tx2"/>
              </a:solidFill>
            </a:endParaRPr>
          </a:p>
          <a:p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757058"/>
            <a:ext cx="3824287" cy="2551667"/>
          </a:xfrm>
          <a:prstGeom prst="rect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572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914400"/>
            <a:ext cx="5409621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 useBgFill="1">
        <p:nvSpPr>
          <p:cNvPr id="36" name="Rectangle 35"/>
          <p:cNvSpPr/>
          <p:nvPr/>
        </p:nvSpPr>
        <p:spPr bwMode="auto">
          <a:xfrm>
            <a:off x="228600" y="914400"/>
            <a:ext cx="5410200" cy="41719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7" name="Rectangle 36"/>
          <p:cNvSpPr/>
          <p:nvPr/>
        </p:nvSpPr>
        <p:spPr bwMode="auto">
          <a:xfrm>
            <a:off x="228600" y="3904298"/>
            <a:ext cx="5410200" cy="27813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8" name="Rectangle 37"/>
          <p:cNvSpPr/>
          <p:nvPr/>
        </p:nvSpPr>
        <p:spPr bwMode="auto">
          <a:xfrm>
            <a:off x="228600" y="4460558"/>
            <a:ext cx="5410200" cy="55626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39" name="Rectangle 38"/>
          <p:cNvSpPr/>
          <p:nvPr/>
        </p:nvSpPr>
        <p:spPr bwMode="auto">
          <a:xfrm>
            <a:off x="228600" y="5642610"/>
            <a:ext cx="5410200" cy="834390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2286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dirty="0" smtClean="0">
                <a:solidFill>
                  <a:schemeClr val="tx2"/>
                </a:solidFill>
              </a:rPr>
              <a:t>Collaborative Georeferencing: Sharing Data</a:t>
            </a:r>
          </a:p>
        </p:txBody>
      </p:sp>
      <p:sp useBgFill="1">
        <p:nvSpPr>
          <p:cNvPr id="9" name="Rectangle 8"/>
          <p:cNvSpPr/>
          <p:nvPr/>
        </p:nvSpPr>
        <p:spPr bwMode="auto">
          <a:xfrm>
            <a:off x="228600" y="1778358"/>
            <a:ext cx="5410200" cy="13906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 useBgFill="1">
        <p:nvSpPr>
          <p:cNvPr id="11" name="Rectangle 10"/>
          <p:cNvSpPr/>
          <p:nvPr/>
        </p:nvSpPr>
        <p:spPr bwMode="auto">
          <a:xfrm>
            <a:off x="228600" y="2070735"/>
            <a:ext cx="5410200" cy="139065"/>
          </a:xfrm>
          <a:prstGeom prst="rect">
            <a:avLst/>
          </a:prstGeom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560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133600"/>
            <a:ext cx="4257675" cy="2194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756856" y="4762540"/>
            <a:ext cx="3163943" cy="646331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Corrected 22 </a:t>
            </a:r>
            <a:r>
              <a:rPr lang="en-US" b="1" dirty="0">
                <a:solidFill>
                  <a:schemeClr val="bg1"/>
                </a:solidFill>
              </a:rPr>
              <a:t>c</a:t>
            </a:r>
            <a:r>
              <a:rPr lang="en-US" b="1" dirty="0" smtClean="0">
                <a:solidFill>
                  <a:schemeClr val="bg1"/>
                </a:solidFill>
              </a:rPr>
              <a:t>ollecting events,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approx. 200 specimen records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3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9" grpId="0" animBg="1"/>
      <p:bldP spid="11" grpId="0" animBg="1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Collaborative Georeferencing Performance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3600" y="1600201"/>
            <a:ext cx="7010400" cy="32004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2100 </a:t>
            </a:r>
            <a:r>
              <a:rPr lang="en-US" dirty="0">
                <a:solidFill>
                  <a:schemeClr val="tx2"/>
                </a:solidFill>
              </a:rPr>
              <a:t>randomly selected collecting events from the </a:t>
            </a:r>
            <a:r>
              <a:rPr lang="en-US" dirty="0" smtClean="0">
                <a:solidFill>
                  <a:schemeClr val="tx2"/>
                </a:solidFill>
              </a:rPr>
              <a:t>Tulane University </a:t>
            </a:r>
            <a:r>
              <a:rPr lang="en-US" dirty="0">
                <a:solidFill>
                  <a:schemeClr val="tx2"/>
                </a:solidFill>
              </a:rPr>
              <a:t>fish collection were imported and georeferenced using the collaborative georeferencing </a:t>
            </a:r>
            <a:r>
              <a:rPr lang="en-US" dirty="0" smtClean="0">
                <a:solidFill>
                  <a:schemeClr val="tx2"/>
                </a:solidFill>
              </a:rPr>
              <a:t>framework</a:t>
            </a:r>
          </a:p>
          <a:p>
            <a:r>
              <a:rPr lang="en-US" dirty="0">
                <a:solidFill>
                  <a:schemeClr val="tx2"/>
                </a:solidFill>
              </a:rPr>
              <a:t>33% </a:t>
            </a:r>
            <a:r>
              <a:rPr lang="en-US" dirty="0" smtClean="0">
                <a:solidFill>
                  <a:schemeClr val="tx2"/>
                </a:solidFill>
              </a:rPr>
              <a:t>were duplicates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30% more related by similarity index</a:t>
            </a:r>
          </a:p>
        </p:txBody>
      </p:sp>
      <p:sp>
        <p:nvSpPr>
          <p:cNvPr id="4" name="Rectangle 3"/>
          <p:cNvSpPr/>
          <p:nvPr/>
        </p:nvSpPr>
        <p:spPr>
          <a:xfrm>
            <a:off x="2646063" y="4963180"/>
            <a:ext cx="10182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2100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89263" y="4963180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tx2"/>
                </a:solidFill>
              </a:rPr>
              <a:t>782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4017663" y="5109373"/>
            <a:ext cx="990600" cy="2923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09800" y="5725180"/>
            <a:ext cx="46063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chemeClr val="tx2"/>
                </a:solidFill>
              </a:rPr>
              <a:t>63</a:t>
            </a:r>
            <a:r>
              <a:rPr lang="en-US" sz="2800" dirty="0">
                <a:solidFill>
                  <a:schemeClr val="tx2"/>
                </a:solidFill>
              </a:rPr>
              <a:t>% reduction in effort overall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1828800" y="5763280"/>
            <a:ext cx="381000" cy="3429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:\Users\nelson\Desktop\fish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14500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nelson\Desktop\TU_VolunteerProjec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8" y="787399"/>
            <a:ext cx="7162800" cy="607060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0" y="2540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dirty="0" smtClean="0">
                <a:solidFill>
                  <a:srgbClr val="1F497D"/>
                </a:solidFill>
              </a:rPr>
              <a:t>Distributing Workloads</a:t>
            </a:r>
          </a:p>
        </p:txBody>
      </p:sp>
      <p:grpSp>
        <p:nvGrpSpPr>
          <p:cNvPr id="71" name="Group 70"/>
          <p:cNvGrpSpPr/>
          <p:nvPr/>
        </p:nvGrpSpPr>
        <p:grpSpPr>
          <a:xfrm>
            <a:off x="1206081" y="1724149"/>
            <a:ext cx="346631" cy="455441"/>
            <a:chOff x="2781593" y="4944186"/>
            <a:chExt cx="313688" cy="428237"/>
          </a:xfrm>
          <a:solidFill>
            <a:srgbClr val="92D05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2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3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4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5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6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7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8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79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194678" y="3278705"/>
            <a:ext cx="346631" cy="455441"/>
            <a:chOff x="2781593" y="4944186"/>
            <a:chExt cx="313688" cy="428237"/>
          </a:xfrm>
          <a:solidFill>
            <a:srgbClr val="D75BC8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81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2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3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4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5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6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7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88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4754368" y="4419600"/>
            <a:ext cx="346631" cy="455441"/>
            <a:chOff x="2781593" y="4944186"/>
            <a:chExt cx="313688" cy="428237"/>
          </a:xfrm>
          <a:solidFill>
            <a:schemeClr val="tx2">
              <a:lumMod val="60000"/>
              <a:lumOff val="40000"/>
            </a:schemeClr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0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1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2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3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4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5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6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97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4512683" y="1200638"/>
            <a:ext cx="346631" cy="455441"/>
            <a:chOff x="2781593" y="4944186"/>
            <a:chExt cx="313688" cy="428237"/>
          </a:xfrm>
          <a:solidFill>
            <a:srgbClr val="C0000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99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0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1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2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3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4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5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106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28468" y="5181600"/>
            <a:ext cx="346631" cy="455441"/>
            <a:chOff x="2781593" y="4944186"/>
            <a:chExt cx="313688" cy="428237"/>
          </a:xfrm>
          <a:solidFill>
            <a:srgbClr val="FFFF00"/>
          </a:solidFill>
          <a:effectLst>
            <a:outerShdw blurRad="76200" dir="18900000" sx="114000" sy="114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70" name="Freeform 118"/>
            <p:cNvSpPr>
              <a:spLocks/>
            </p:cNvSpPr>
            <p:nvPr/>
          </p:nvSpPr>
          <p:spPr bwMode="auto">
            <a:xfrm>
              <a:off x="2781593" y="4944186"/>
              <a:ext cx="313688" cy="428237"/>
            </a:xfrm>
            <a:custGeom>
              <a:avLst/>
              <a:gdLst/>
              <a:ahLst/>
              <a:cxnLst>
                <a:cxn ang="0">
                  <a:pos x="133" y="239"/>
                </a:cxn>
                <a:cxn ang="0">
                  <a:pos x="0" y="425"/>
                </a:cxn>
                <a:cxn ang="0">
                  <a:pos x="0" y="425"/>
                </a:cxn>
                <a:cxn ang="0">
                  <a:pos x="1" y="512"/>
                </a:cxn>
                <a:cxn ang="0">
                  <a:pos x="28" y="569"/>
                </a:cxn>
                <a:cxn ang="0">
                  <a:pos x="60" y="574"/>
                </a:cxn>
                <a:cxn ang="0">
                  <a:pos x="78" y="602"/>
                </a:cxn>
                <a:cxn ang="0">
                  <a:pos x="321" y="659"/>
                </a:cxn>
                <a:cxn ang="0">
                  <a:pos x="399" y="638"/>
                </a:cxn>
                <a:cxn ang="0">
                  <a:pos x="431" y="643"/>
                </a:cxn>
                <a:cxn ang="0">
                  <a:pos x="483" y="590"/>
                </a:cxn>
                <a:cxn ang="0">
                  <a:pos x="483" y="590"/>
                </a:cxn>
                <a:cxn ang="0">
                  <a:pos x="483" y="450"/>
                </a:cxn>
                <a:cxn ang="0">
                  <a:pos x="351" y="254"/>
                </a:cxn>
                <a:cxn ang="0">
                  <a:pos x="351" y="254"/>
                </a:cxn>
                <a:cxn ang="0">
                  <a:pos x="350" y="254"/>
                </a:cxn>
                <a:cxn ang="0">
                  <a:pos x="349" y="55"/>
                </a:cxn>
                <a:cxn ang="0">
                  <a:pos x="146" y="55"/>
                </a:cxn>
                <a:cxn ang="0">
                  <a:pos x="133" y="239"/>
                </a:cxn>
              </a:cxnLst>
              <a:rect l="0" t="0" r="r" b="b"/>
              <a:pathLst>
                <a:path w="485" h="660">
                  <a:moveTo>
                    <a:pt x="133" y="239"/>
                  </a:moveTo>
                  <a:cubicBezTo>
                    <a:pt x="56" y="271"/>
                    <a:pt x="5" y="343"/>
                    <a:pt x="0" y="425"/>
                  </a:cubicBezTo>
                  <a:lnTo>
                    <a:pt x="0" y="425"/>
                  </a:lnTo>
                  <a:lnTo>
                    <a:pt x="1" y="512"/>
                  </a:lnTo>
                  <a:cubicBezTo>
                    <a:pt x="0" y="534"/>
                    <a:pt x="10" y="555"/>
                    <a:pt x="28" y="569"/>
                  </a:cubicBezTo>
                  <a:cubicBezTo>
                    <a:pt x="37" y="577"/>
                    <a:pt x="49" y="579"/>
                    <a:pt x="60" y="574"/>
                  </a:cubicBezTo>
                  <a:cubicBezTo>
                    <a:pt x="61" y="586"/>
                    <a:pt x="68" y="596"/>
                    <a:pt x="78" y="602"/>
                  </a:cubicBezTo>
                  <a:cubicBezTo>
                    <a:pt x="153" y="640"/>
                    <a:pt x="237" y="660"/>
                    <a:pt x="321" y="659"/>
                  </a:cubicBezTo>
                  <a:cubicBezTo>
                    <a:pt x="349" y="658"/>
                    <a:pt x="375" y="651"/>
                    <a:pt x="399" y="638"/>
                  </a:cubicBezTo>
                  <a:cubicBezTo>
                    <a:pt x="408" y="647"/>
                    <a:pt x="420" y="649"/>
                    <a:pt x="431" y="643"/>
                  </a:cubicBezTo>
                  <a:cubicBezTo>
                    <a:pt x="454" y="632"/>
                    <a:pt x="473" y="613"/>
                    <a:pt x="483" y="590"/>
                  </a:cubicBezTo>
                  <a:lnTo>
                    <a:pt x="483" y="590"/>
                  </a:lnTo>
                  <a:lnTo>
                    <a:pt x="483" y="450"/>
                  </a:lnTo>
                  <a:cubicBezTo>
                    <a:pt x="485" y="364"/>
                    <a:pt x="433" y="286"/>
                    <a:pt x="351" y="254"/>
                  </a:cubicBezTo>
                  <a:lnTo>
                    <a:pt x="351" y="254"/>
                  </a:lnTo>
                  <a:lnTo>
                    <a:pt x="350" y="254"/>
                  </a:lnTo>
                  <a:cubicBezTo>
                    <a:pt x="406" y="199"/>
                    <a:pt x="406" y="110"/>
                    <a:pt x="349" y="55"/>
                  </a:cubicBezTo>
                  <a:cubicBezTo>
                    <a:pt x="293" y="0"/>
                    <a:pt x="202" y="0"/>
                    <a:pt x="146" y="55"/>
                  </a:cubicBezTo>
                  <a:cubicBezTo>
                    <a:pt x="96" y="105"/>
                    <a:pt x="90" y="183"/>
                    <a:pt x="133" y="239"/>
                  </a:cubicBezTo>
                  <a:close/>
                </a:path>
              </a:pathLst>
            </a:custGeom>
            <a:grpFill/>
            <a:ln w="9525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3" name="Freeform 111"/>
            <p:cNvSpPr>
              <a:spLocks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lnTo>
                    <a:pt x="351" y="15"/>
                  </a:lnTo>
                  <a:lnTo>
                    <a:pt x="133" y="0"/>
                  </a:ln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  <a:close/>
                </a:path>
              </a:pathLst>
            </a:cu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4" name="Freeform 112"/>
            <p:cNvSpPr>
              <a:spLocks noEditPoints="1"/>
            </p:cNvSpPr>
            <p:nvPr/>
          </p:nvSpPr>
          <p:spPr bwMode="auto">
            <a:xfrm>
              <a:off x="2781593" y="5099268"/>
              <a:ext cx="311925" cy="273155"/>
            </a:xfrm>
            <a:custGeom>
              <a:avLst/>
              <a:gdLst/>
              <a:ahLst/>
              <a:cxnLst>
                <a:cxn ang="0">
                  <a:pos x="78" y="363"/>
                </a:cxn>
                <a:cxn ang="0">
                  <a:pos x="321" y="420"/>
                </a:cxn>
                <a:cxn ang="0">
                  <a:pos x="399" y="399"/>
                </a:cxn>
                <a:cxn ang="0">
                  <a:pos x="431" y="404"/>
                </a:cxn>
                <a:cxn ang="0">
                  <a:pos x="483" y="351"/>
                </a:cxn>
                <a:cxn ang="0">
                  <a:pos x="483" y="351"/>
                </a:cxn>
                <a:cxn ang="0">
                  <a:pos x="483" y="197"/>
                </a:cxn>
                <a:cxn ang="0">
                  <a:pos x="351" y="15"/>
                </a:cxn>
                <a:cxn ang="0">
                  <a:pos x="133" y="0"/>
                </a:cxn>
                <a:cxn ang="0">
                  <a:pos x="0" y="186"/>
                </a:cxn>
                <a:cxn ang="0">
                  <a:pos x="0" y="186"/>
                </a:cxn>
                <a:cxn ang="0">
                  <a:pos x="1" y="273"/>
                </a:cxn>
                <a:cxn ang="0">
                  <a:pos x="28" y="330"/>
                </a:cxn>
                <a:cxn ang="0">
                  <a:pos x="60" y="335"/>
                </a:cxn>
                <a:cxn ang="0">
                  <a:pos x="78" y="363"/>
                </a:cxn>
              </a:cxnLst>
              <a:rect l="0" t="0" r="r" b="b"/>
              <a:pathLst>
                <a:path w="483" h="421">
                  <a:moveTo>
                    <a:pt x="78" y="363"/>
                  </a:moveTo>
                  <a:cubicBezTo>
                    <a:pt x="153" y="401"/>
                    <a:pt x="237" y="421"/>
                    <a:pt x="321" y="420"/>
                  </a:cubicBezTo>
                  <a:cubicBezTo>
                    <a:pt x="349" y="419"/>
                    <a:pt x="375" y="412"/>
                    <a:pt x="399" y="399"/>
                  </a:cubicBezTo>
                  <a:cubicBezTo>
                    <a:pt x="408" y="408"/>
                    <a:pt x="420" y="410"/>
                    <a:pt x="431" y="404"/>
                  </a:cubicBezTo>
                  <a:cubicBezTo>
                    <a:pt x="454" y="393"/>
                    <a:pt x="473" y="374"/>
                    <a:pt x="483" y="351"/>
                  </a:cubicBezTo>
                  <a:lnTo>
                    <a:pt x="483" y="351"/>
                  </a:lnTo>
                  <a:lnTo>
                    <a:pt x="483" y="197"/>
                  </a:lnTo>
                  <a:cubicBezTo>
                    <a:pt x="479" y="116"/>
                    <a:pt x="427" y="45"/>
                    <a:pt x="351" y="15"/>
                  </a:cubicBezTo>
                  <a:moveTo>
                    <a:pt x="133" y="0"/>
                  </a:moveTo>
                  <a:cubicBezTo>
                    <a:pt x="55" y="32"/>
                    <a:pt x="4" y="104"/>
                    <a:pt x="0" y="186"/>
                  </a:cubicBezTo>
                  <a:lnTo>
                    <a:pt x="0" y="186"/>
                  </a:lnTo>
                  <a:lnTo>
                    <a:pt x="1" y="273"/>
                  </a:lnTo>
                  <a:cubicBezTo>
                    <a:pt x="0" y="295"/>
                    <a:pt x="10" y="316"/>
                    <a:pt x="28" y="330"/>
                  </a:cubicBezTo>
                  <a:cubicBezTo>
                    <a:pt x="37" y="338"/>
                    <a:pt x="49" y="340"/>
                    <a:pt x="60" y="335"/>
                  </a:cubicBezTo>
                  <a:cubicBezTo>
                    <a:pt x="61" y="347"/>
                    <a:pt x="68" y="357"/>
                    <a:pt x="78" y="363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5" name="Oval 113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6" name="Oval 114"/>
            <p:cNvSpPr>
              <a:spLocks noChangeArrowheads="1"/>
            </p:cNvSpPr>
            <p:nvPr/>
          </p:nvSpPr>
          <p:spPr bwMode="auto">
            <a:xfrm>
              <a:off x="2848560" y="4952998"/>
              <a:ext cx="186803" cy="183278"/>
            </a:xfrm>
            <a:prstGeom prst="ellipse">
              <a:avLst/>
            </a:pr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7" name="Freeform 115"/>
            <p:cNvSpPr>
              <a:spLocks/>
            </p:cNvSpPr>
            <p:nvPr/>
          </p:nvSpPr>
          <p:spPr bwMode="auto">
            <a:xfrm>
              <a:off x="2792167" y="5145088"/>
              <a:ext cx="56393" cy="172705"/>
            </a:xfrm>
            <a:custGeom>
              <a:avLst/>
              <a:gdLst/>
              <a:ahLst/>
              <a:cxnLst>
                <a:cxn ang="0">
                  <a:pos x="16" y="98"/>
                </a:cxn>
                <a:cxn ang="0">
                  <a:pos x="32" y="0"/>
                </a:cxn>
              </a:cxnLst>
              <a:rect l="0" t="0" r="r" b="b"/>
              <a:pathLst>
                <a:path w="32" h="98">
                  <a:moveTo>
                    <a:pt x="16" y="98"/>
                  </a:moveTo>
                  <a:cubicBezTo>
                    <a:pt x="0" y="62"/>
                    <a:pt x="5" y="28"/>
                    <a:pt x="32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8" name="Freeform 116"/>
            <p:cNvSpPr>
              <a:spLocks/>
            </p:cNvSpPr>
            <p:nvPr/>
          </p:nvSpPr>
          <p:spPr bwMode="auto">
            <a:xfrm>
              <a:off x="3026551" y="5176809"/>
              <a:ext cx="29959" cy="181516"/>
            </a:xfrm>
            <a:custGeom>
              <a:avLst/>
              <a:gdLst/>
              <a:ahLst/>
              <a:cxnLst>
                <a:cxn ang="0">
                  <a:pos x="8" y="103"/>
                </a:cxn>
                <a:cxn ang="0">
                  <a:pos x="0" y="0"/>
                </a:cxn>
              </a:cxnLst>
              <a:rect l="0" t="0" r="r" b="b"/>
              <a:pathLst>
                <a:path w="17" h="103">
                  <a:moveTo>
                    <a:pt x="8" y="103"/>
                  </a:moveTo>
                  <a:cubicBezTo>
                    <a:pt x="17" y="68"/>
                    <a:pt x="15" y="33"/>
                    <a:pt x="0" y="0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  <p:sp>
          <p:nvSpPr>
            <p:cNvPr id="69" name="Freeform 117"/>
            <p:cNvSpPr>
              <a:spLocks/>
            </p:cNvSpPr>
            <p:nvPr/>
          </p:nvSpPr>
          <p:spPr bwMode="auto">
            <a:xfrm>
              <a:off x="2867945" y="5099268"/>
              <a:ext cx="139221" cy="4758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4" y="10"/>
                </a:cxn>
                <a:cxn ang="0">
                  <a:pos x="79" y="5"/>
                </a:cxn>
              </a:cxnLst>
              <a:rect l="0" t="0" r="r" b="b"/>
              <a:pathLst>
                <a:path w="79" h="27">
                  <a:moveTo>
                    <a:pt x="0" y="0"/>
                  </a:moveTo>
                  <a:cubicBezTo>
                    <a:pt x="17" y="22"/>
                    <a:pt x="50" y="27"/>
                    <a:pt x="74" y="10"/>
                  </a:cubicBezTo>
                  <a:cubicBezTo>
                    <a:pt x="76" y="8"/>
                    <a:pt x="78" y="7"/>
                    <a:pt x="79" y="5"/>
                  </a:cubicBezTo>
                </a:path>
              </a:pathLst>
            </a:custGeom>
            <a:grpFill/>
            <a:ln w="9525" cap="rnd">
              <a:solidFill>
                <a:srgbClr val="373773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8124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676400" y="1295400"/>
            <a:ext cx="5791200" cy="5029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0600" y="1600200"/>
            <a:ext cx="2358199" cy="205740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05000" y="1600200"/>
            <a:ext cx="2286000" cy="2057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905000" y="3962400"/>
            <a:ext cx="2286000" cy="2057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800600" y="3962400"/>
            <a:ext cx="2358199" cy="20574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 w="12700"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169012" y="1651000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5177599" y="1651000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249448" y="5558135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247412" y="5556523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/>
                </a:solidFill>
              </a:rPr>
              <a:t>Community</a:t>
            </a:r>
            <a:endParaRPr lang="en-US" sz="2400" dirty="0">
              <a:solidFill>
                <a:srgbClr val="1F497D"/>
              </a:solidFill>
            </a:endParaRPr>
          </a:p>
        </p:txBody>
      </p:sp>
      <p:sp>
        <p:nvSpPr>
          <p:cNvPr id="8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8382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Organizational Units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048000" y="2362201"/>
            <a:ext cx="3019941" cy="2971800"/>
            <a:chOff x="3200026" y="2501901"/>
            <a:chExt cx="2743574" cy="2679699"/>
          </a:xfrm>
        </p:grpSpPr>
        <p:sp>
          <p:nvSpPr>
            <p:cNvPr id="151" name="Oval 150"/>
            <p:cNvSpPr/>
            <p:nvPr/>
          </p:nvSpPr>
          <p:spPr>
            <a:xfrm>
              <a:off x="3200026" y="2501901"/>
              <a:ext cx="2743574" cy="2679699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4414275" y="2704389"/>
              <a:ext cx="315450" cy="430000"/>
              <a:chOff x="2786880" y="3284107"/>
              <a:chExt cx="315450" cy="430000"/>
            </a:xfrm>
          </p:grpSpPr>
          <p:sp>
            <p:nvSpPr>
              <p:cNvPr id="107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4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5" name="Group 114"/>
            <p:cNvGrpSpPr/>
            <p:nvPr/>
          </p:nvGrpSpPr>
          <p:grpSpPr>
            <a:xfrm>
              <a:off x="3723150" y="3284107"/>
              <a:ext cx="315450" cy="430000"/>
              <a:chOff x="2786880" y="3284107"/>
              <a:chExt cx="315450" cy="430000"/>
            </a:xfrm>
          </p:grpSpPr>
          <p:sp>
            <p:nvSpPr>
              <p:cNvPr id="116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3690375" y="4140830"/>
              <a:ext cx="315450" cy="430000"/>
              <a:chOff x="2786880" y="3284107"/>
              <a:chExt cx="315450" cy="430000"/>
            </a:xfrm>
          </p:grpSpPr>
          <p:sp>
            <p:nvSpPr>
              <p:cNvPr id="125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33" name="Group 132"/>
            <p:cNvGrpSpPr/>
            <p:nvPr/>
          </p:nvGrpSpPr>
          <p:grpSpPr>
            <a:xfrm>
              <a:off x="5023875" y="4158453"/>
              <a:ext cx="315450" cy="430000"/>
              <a:chOff x="2786880" y="3284107"/>
              <a:chExt cx="315450" cy="430000"/>
            </a:xfrm>
          </p:grpSpPr>
          <p:sp>
            <p:nvSpPr>
              <p:cNvPr id="134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2" name="Group 141"/>
            <p:cNvGrpSpPr/>
            <p:nvPr/>
          </p:nvGrpSpPr>
          <p:grpSpPr>
            <a:xfrm>
              <a:off x="5022113" y="3158161"/>
              <a:ext cx="315450" cy="430000"/>
              <a:chOff x="2786880" y="3284107"/>
              <a:chExt cx="315450" cy="430000"/>
            </a:xfrm>
          </p:grpSpPr>
          <p:sp>
            <p:nvSpPr>
              <p:cNvPr id="143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2" name="Group 151"/>
            <p:cNvGrpSpPr/>
            <p:nvPr/>
          </p:nvGrpSpPr>
          <p:grpSpPr>
            <a:xfrm>
              <a:off x="4343400" y="4446800"/>
              <a:ext cx="315450" cy="430000"/>
              <a:chOff x="2786880" y="3284107"/>
              <a:chExt cx="315450" cy="430000"/>
            </a:xfrm>
          </p:grpSpPr>
          <p:sp>
            <p:nvSpPr>
              <p:cNvPr id="153" name="Freeform 127"/>
              <p:cNvSpPr>
                <a:spLocks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lnTo>
                      <a:pt x="351" y="16"/>
                    </a:lnTo>
                    <a:lnTo>
                      <a:pt x="133" y="0"/>
                    </a:ln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Freeform 128"/>
              <p:cNvSpPr>
                <a:spLocks noEditPoints="1"/>
              </p:cNvSpPr>
              <p:nvPr/>
            </p:nvSpPr>
            <p:spPr bwMode="auto">
              <a:xfrm>
                <a:off x="2786880" y="3439189"/>
                <a:ext cx="313688" cy="274918"/>
              </a:xfrm>
              <a:custGeom>
                <a:avLst/>
                <a:gdLst/>
                <a:ahLst/>
                <a:cxnLst>
                  <a:cxn ang="0">
                    <a:pos x="78" y="364"/>
                  </a:cxn>
                  <a:cxn ang="0">
                    <a:pos x="322" y="420"/>
                  </a:cxn>
                  <a:cxn ang="0">
                    <a:pos x="400" y="400"/>
                  </a:cxn>
                  <a:cxn ang="0">
                    <a:pos x="431" y="405"/>
                  </a:cxn>
                  <a:cxn ang="0">
                    <a:pos x="484" y="351"/>
                  </a:cxn>
                  <a:cxn ang="0">
                    <a:pos x="484" y="198"/>
                  </a:cxn>
                  <a:cxn ang="0">
                    <a:pos x="351" y="16"/>
                  </a:cxn>
                  <a:cxn ang="0">
                    <a:pos x="133" y="0"/>
                  </a:cxn>
                  <a:cxn ang="0">
                    <a:pos x="0" y="186"/>
                  </a:cxn>
                  <a:cxn ang="0">
                    <a:pos x="0" y="186"/>
                  </a:cxn>
                  <a:cxn ang="0">
                    <a:pos x="1" y="273"/>
                  </a:cxn>
                  <a:cxn ang="0">
                    <a:pos x="29" y="331"/>
                  </a:cxn>
                  <a:cxn ang="0">
                    <a:pos x="60" y="336"/>
                  </a:cxn>
                  <a:cxn ang="0">
                    <a:pos x="78" y="364"/>
                  </a:cxn>
                </a:cxnLst>
                <a:rect l="0" t="0" r="r" b="b"/>
                <a:pathLst>
                  <a:path w="484" h="421">
                    <a:moveTo>
                      <a:pt x="78" y="364"/>
                    </a:moveTo>
                    <a:cubicBezTo>
                      <a:pt x="154" y="402"/>
                      <a:pt x="237" y="421"/>
                      <a:pt x="322" y="420"/>
                    </a:cubicBezTo>
                    <a:cubicBezTo>
                      <a:pt x="349" y="420"/>
                      <a:pt x="376" y="413"/>
                      <a:pt x="400" y="400"/>
                    </a:cubicBezTo>
                    <a:cubicBezTo>
                      <a:pt x="408" y="408"/>
                      <a:pt x="421" y="410"/>
                      <a:pt x="431" y="405"/>
                    </a:cubicBezTo>
                    <a:cubicBezTo>
                      <a:pt x="455" y="394"/>
                      <a:pt x="473" y="375"/>
                      <a:pt x="484" y="351"/>
                    </a:cubicBezTo>
                    <a:lnTo>
                      <a:pt x="484" y="198"/>
                    </a:lnTo>
                    <a:cubicBezTo>
                      <a:pt x="479" y="117"/>
                      <a:pt x="428" y="46"/>
                      <a:pt x="351" y="16"/>
                    </a:cubicBezTo>
                    <a:moveTo>
                      <a:pt x="133" y="0"/>
                    </a:moveTo>
                    <a:cubicBezTo>
                      <a:pt x="56" y="32"/>
                      <a:pt x="4" y="104"/>
                      <a:pt x="0" y="186"/>
                    </a:cubicBezTo>
                    <a:lnTo>
                      <a:pt x="0" y="186"/>
                    </a:lnTo>
                    <a:lnTo>
                      <a:pt x="1" y="273"/>
                    </a:lnTo>
                    <a:cubicBezTo>
                      <a:pt x="1" y="295"/>
                      <a:pt x="11" y="317"/>
                      <a:pt x="29" y="331"/>
                    </a:cubicBezTo>
                    <a:cubicBezTo>
                      <a:pt x="37" y="338"/>
                      <a:pt x="50" y="341"/>
                      <a:pt x="60" y="336"/>
                    </a:cubicBezTo>
                    <a:cubicBezTo>
                      <a:pt x="61" y="347"/>
                      <a:pt x="68" y="358"/>
                      <a:pt x="78" y="364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Oval 129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Oval 130"/>
              <p:cNvSpPr>
                <a:spLocks noChangeArrowheads="1"/>
              </p:cNvSpPr>
              <p:nvPr/>
            </p:nvSpPr>
            <p:spPr bwMode="auto">
              <a:xfrm>
                <a:off x="2855609" y="3294681"/>
                <a:ext cx="185041" cy="181516"/>
              </a:xfrm>
              <a:prstGeom prst="ellipse">
                <a:avLst/>
              </a:pr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Freeform 131"/>
              <p:cNvSpPr>
                <a:spLocks/>
              </p:cNvSpPr>
              <p:nvPr/>
            </p:nvSpPr>
            <p:spPr bwMode="auto">
              <a:xfrm>
                <a:off x="2797454" y="3485009"/>
                <a:ext cx="58156" cy="172705"/>
              </a:xfrm>
              <a:custGeom>
                <a:avLst/>
                <a:gdLst/>
                <a:ahLst/>
                <a:cxnLst>
                  <a:cxn ang="0">
                    <a:pos x="16" y="98"/>
                  </a:cxn>
                  <a:cxn ang="0">
                    <a:pos x="33" y="0"/>
                  </a:cxn>
                </a:cxnLst>
                <a:rect l="0" t="0" r="r" b="b"/>
                <a:pathLst>
                  <a:path w="33" h="98">
                    <a:moveTo>
                      <a:pt x="16" y="98"/>
                    </a:moveTo>
                    <a:cubicBezTo>
                      <a:pt x="0" y="63"/>
                      <a:pt x="6" y="29"/>
                      <a:pt x="33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Freeform 132"/>
              <p:cNvSpPr>
                <a:spLocks/>
              </p:cNvSpPr>
              <p:nvPr/>
            </p:nvSpPr>
            <p:spPr bwMode="auto">
              <a:xfrm>
                <a:off x="3031838" y="3516730"/>
                <a:ext cx="31721" cy="183278"/>
              </a:xfrm>
              <a:custGeom>
                <a:avLst/>
                <a:gdLst/>
                <a:ahLst/>
                <a:cxnLst>
                  <a:cxn ang="0">
                    <a:pos x="8" y="104"/>
                  </a:cxn>
                  <a:cxn ang="0">
                    <a:pos x="0" y="0"/>
                  </a:cxn>
                </a:cxnLst>
                <a:rect l="0" t="0" r="r" b="b"/>
                <a:pathLst>
                  <a:path w="18" h="104">
                    <a:moveTo>
                      <a:pt x="8" y="104"/>
                    </a:moveTo>
                    <a:cubicBezTo>
                      <a:pt x="18" y="68"/>
                      <a:pt x="15" y="33"/>
                      <a:pt x="0" y="0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Freeform 133"/>
              <p:cNvSpPr>
                <a:spLocks/>
              </p:cNvSpPr>
              <p:nvPr/>
            </p:nvSpPr>
            <p:spPr bwMode="auto">
              <a:xfrm>
                <a:off x="2873232" y="3439189"/>
                <a:ext cx="140983" cy="4758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74" y="10"/>
                  </a:cxn>
                  <a:cxn ang="0">
                    <a:pos x="80" y="5"/>
                  </a:cxn>
                </a:cxnLst>
                <a:rect l="0" t="0" r="r" b="b"/>
                <a:pathLst>
                  <a:path w="80" h="27">
                    <a:moveTo>
                      <a:pt x="0" y="0"/>
                    </a:moveTo>
                    <a:cubicBezTo>
                      <a:pt x="18" y="23"/>
                      <a:pt x="51" y="27"/>
                      <a:pt x="74" y="10"/>
                    </a:cubicBezTo>
                    <a:cubicBezTo>
                      <a:pt x="76" y="9"/>
                      <a:pt x="78" y="7"/>
                      <a:pt x="80" y="5"/>
                    </a:cubicBezTo>
                  </a:path>
                </a:pathLst>
              </a:custGeom>
              <a:noFill/>
              <a:ln w="2" cap="rnd">
                <a:solidFill>
                  <a:srgbClr val="373773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Freeform 134"/>
              <p:cNvSpPr>
                <a:spLocks/>
              </p:cNvSpPr>
              <p:nvPr/>
            </p:nvSpPr>
            <p:spPr bwMode="auto">
              <a:xfrm>
                <a:off x="2786880" y="3284107"/>
                <a:ext cx="315450" cy="429999"/>
              </a:xfrm>
              <a:custGeom>
                <a:avLst/>
                <a:gdLst/>
                <a:ahLst/>
                <a:cxnLst>
                  <a:cxn ang="0">
                    <a:pos x="133" y="239"/>
                  </a:cxn>
                  <a:cxn ang="0">
                    <a:pos x="0" y="425"/>
                  </a:cxn>
                  <a:cxn ang="0">
                    <a:pos x="0" y="425"/>
                  </a:cxn>
                  <a:cxn ang="0">
                    <a:pos x="1" y="512"/>
                  </a:cxn>
                  <a:cxn ang="0">
                    <a:pos x="29" y="570"/>
                  </a:cxn>
                  <a:cxn ang="0">
                    <a:pos x="60" y="575"/>
                  </a:cxn>
                  <a:cxn ang="0">
                    <a:pos x="78" y="603"/>
                  </a:cxn>
                  <a:cxn ang="0">
                    <a:pos x="322" y="659"/>
                  </a:cxn>
                  <a:cxn ang="0">
                    <a:pos x="400" y="639"/>
                  </a:cxn>
                  <a:cxn ang="0">
                    <a:pos x="431" y="644"/>
                  </a:cxn>
                  <a:cxn ang="0">
                    <a:pos x="484" y="590"/>
                  </a:cxn>
                  <a:cxn ang="0">
                    <a:pos x="484" y="451"/>
                  </a:cxn>
                  <a:cxn ang="0">
                    <a:pos x="351" y="255"/>
                  </a:cxn>
                  <a:cxn ang="0">
                    <a:pos x="351" y="255"/>
                  </a:cxn>
                  <a:cxn ang="0">
                    <a:pos x="350" y="255"/>
                  </a:cxn>
                  <a:cxn ang="0">
                    <a:pos x="350" y="55"/>
                  </a:cxn>
                  <a:cxn ang="0">
                    <a:pos x="146" y="56"/>
                  </a:cxn>
                  <a:cxn ang="0">
                    <a:pos x="133" y="239"/>
                  </a:cxn>
                </a:cxnLst>
                <a:rect l="0" t="0" r="r" b="b"/>
                <a:pathLst>
                  <a:path w="486" h="660">
                    <a:moveTo>
                      <a:pt x="133" y="239"/>
                    </a:moveTo>
                    <a:cubicBezTo>
                      <a:pt x="57" y="272"/>
                      <a:pt x="5" y="344"/>
                      <a:pt x="0" y="425"/>
                    </a:cubicBezTo>
                    <a:lnTo>
                      <a:pt x="0" y="425"/>
                    </a:lnTo>
                    <a:lnTo>
                      <a:pt x="1" y="512"/>
                    </a:lnTo>
                    <a:cubicBezTo>
                      <a:pt x="1" y="534"/>
                      <a:pt x="11" y="556"/>
                      <a:pt x="29" y="570"/>
                    </a:cubicBezTo>
                    <a:cubicBezTo>
                      <a:pt x="37" y="577"/>
                      <a:pt x="50" y="580"/>
                      <a:pt x="60" y="575"/>
                    </a:cubicBezTo>
                    <a:cubicBezTo>
                      <a:pt x="61" y="586"/>
                      <a:pt x="68" y="597"/>
                      <a:pt x="78" y="603"/>
                    </a:cubicBezTo>
                    <a:cubicBezTo>
                      <a:pt x="154" y="641"/>
                      <a:pt x="237" y="660"/>
                      <a:pt x="322" y="659"/>
                    </a:cubicBezTo>
                    <a:cubicBezTo>
                      <a:pt x="349" y="659"/>
                      <a:pt x="376" y="652"/>
                      <a:pt x="400" y="639"/>
                    </a:cubicBezTo>
                    <a:cubicBezTo>
                      <a:pt x="408" y="647"/>
                      <a:pt x="421" y="649"/>
                      <a:pt x="431" y="644"/>
                    </a:cubicBezTo>
                    <a:cubicBezTo>
                      <a:pt x="455" y="633"/>
                      <a:pt x="473" y="614"/>
                      <a:pt x="484" y="590"/>
                    </a:cubicBezTo>
                    <a:lnTo>
                      <a:pt x="484" y="451"/>
                    </a:lnTo>
                    <a:cubicBezTo>
                      <a:pt x="486" y="365"/>
                      <a:pt x="433" y="287"/>
                      <a:pt x="351" y="255"/>
                    </a:cubicBezTo>
                    <a:lnTo>
                      <a:pt x="351" y="255"/>
                    </a:lnTo>
                    <a:lnTo>
                      <a:pt x="350" y="255"/>
                    </a:lnTo>
                    <a:cubicBezTo>
                      <a:pt x="406" y="199"/>
                      <a:pt x="406" y="110"/>
                      <a:pt x="350" y="55"/>
                    </a:cubicBezTo>
                    <a:cubicBezTo>
                      <a:pt x="294" y="0"/>
                      <a:pt x="202" y="1"/>
                      <a:pt x="146" y="56"/>
                    </a:cubicBezTo>
                    <a:cubicBezTo>
                      <a:pt x="96" y="105"/>
                      <a:pt x="90" y="183"/>
                      <a:pt x="133" y="239"/>
                    </a:cubicBezTo>
                    <a:close/>
                  </a:path>
                </a:pathLst>
              </a:custGeom>
              <a:noFill/>
              <a:ln w="2" cap="rnd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90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61" name="TextBox 160"/>
            <p:cNvSpPr txBox="1"/>
            <p:nvPr/>
          </p:nvSpPr>
          <p:spPr>
            <a:xfrm>
              <a:off x="4106960" y="3622101"/>
              <a:ext cx="903434" cy="4717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prstClr val="white"/>
                  </a:solidFill>
                </a:rPr>
                <a:t>Users</a:t>
              </a:r>
              <a:endParaRPr lang="en-US" sz="28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979439" y="2286000"/>
            <a:ext cx="1672754" cy="1295400"/>
            <a:chOff x="1979439" y="2286000"/>
            <a:chExt cx="1672754" cy="1295400"/>
          </a:xfrm>
        </p:grpSpPr>
        <p:sp>
          <p:nvSpPr>
            <p:cNvPr id="5" name="Can 4"/>
            <p:cNvSpPr/>
            <p:nvPr/>
          </p:nvSpPr>
          <p:spPr>
            <a:xfrm>
              <a:off x="2514600" y="22860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7" name="Can 6"/>
            <p:cNvSpPr/>
            <p:nvPr/>
          </p:nvSpPr>
          <p:spPr>
            <a:xfrm>
              <a:off x="2362200" y="24384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8" name="Can 7"/>
            <p:cNvSpPr/>
            <p:nvPr/>
          </p:nvSpPr>
          <p:spPr>
            <a:xfrm>
              <a:off x="2209800" y="25908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 rot="20025198">
              <a:off x="1979439" y="2940051"/>
              <a:ext cx="1672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054489" y="4152899"/>
            <a:ext cx="1632873" cy="1295400"/>
            <a:chOff x="2054489" y="4152899"/>
            <a:chExt cx="1632873" cy="1295400"/>
          </a:xfrm>
        </p:grpSpPr>
        <p:sp>
          <p:nvSpPr>
            <p:cNvPr id="13" name="Can 12"/>
            <p:cNvSpPr/>
            <p:nvPr/>
          </p:nvSpPr>
          <p:spPr>
            <a:xfrm>
              <a:off x="2222184" y="41528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4" name="Can 13"/>
            <p:cNvSpPr/>
            <p:nvPr/>
          </p:nvSpPr>
          <p:spPr>
            <a:xfrm>
              <a:off x="2374584" y="43052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5" name="Can 14"/>
            <p:cNvSpPr/>
            <p:nvPr/>
          </p:nvSpPr>
          <p:spPr>
            <a:xfrm>
              <a:off x="2526984" y="4457699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 rot="1572648">
              <a:off x="2054489" y="4822285"/>
              <a:ext cx="16328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85051" y="4149037"/>
            <a:ext cx="1770282" cy="1295400"/>
            <a:chOff x="5485051" y="4149037"/>
            <a:chExt cx="1770282" cy="1295400"/>
          </a:xfrm>
        </p:grpSpPr>
        <p:sp>
          <p:nvSpPr>
            <p:cNvPr id="19" name="Can 18"/>
            <p:cNvSpPr/>
            <p:nvPr/>
          </p:nvSpPr>
          <p:spPr>
            <a:xfrm>
              <a:off x="6011562" y="41490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0" name="Can 19"/>
            <p:cNvSpPr/>
            <p:nvPr/>
          </p:nvSpPr>
          <p:spPr>
            <a:xfrm>
              <a:off x="5859162" y="43014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21" name="Can 20"/>
            <p:cNvSpPr/>
            <p:nvPr/>
          </p:nvSpPr>
          <p:spPr>
            <a:xfrm>
              <a:off x="5706762" y="4453837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0" name="TextBox 169"/>
            <p:cNvSpPr txBox="1"/>
            <p:nvPr/>
          </p:nvSpPr>
          <p:spPr>
            <a:xfrm rot="20118695">
              <a:off x="5485051" y="4811067"/>
              <a:ext cx="17702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5528013" y="2286000"/>
            <a:ext cx="1658846" cy="1295400"/>
            <a:chOff x="5528013" y="2286000"/>
            <a:chExt cx="1658846" cy="1295400"/>
          </a:xfrm>
        </p:grpSpPr>
        <p:sp>
          <p:nvSpPr>
            <p:cNvPr id="174" name="Can 173"/>
            <p:cNvSpPr/>
            <p:nvPr/>
          </p:nvSpPr>
          <p:spPr>
            <a:xfrm>
              <a:off x="5715000" y="22860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5" name="Can 174"/>
            <p:cNvSpPr/>
            <p:nvPr/>
          </p:nvSpPr>
          <p:spPr>
            <a:xfrm>
              <a:off x="5867400" y="24384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6" name="Can 175"/>
            <p:cNvSpPr/>
            <p:nvPr/>
          </p:nvSpPr>
          <p:spPr>
            <a:xfrm>
              <a:off x="6019800" y="2590800"/>
              <a:ext cx="914400" cy="990600"/>
            </a:xfrm>
            <a:prstGeom prst="can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1F497D"/>
                </a:solidFill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 rot="1572648">
              <a:off x="5528013" y="2860365"/>
              <a:ext cx="16588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1F497D"/>
                  </a:solidFill>
                </a:rPr>
                <a:t>Data sources</a:t>
              </a:r>
              <a:endParaRPr lang="en-US" sz="2000" dirty="0">
                <a:solidFill>
                  <a:srgbClr val="1F497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6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2"/>
                </a:solidFill>
              </a:rPr>
              <a:t> Collaborative Georeferencing within GEOLocate</a:t>
            </a:r>
          </a:p>
        </p:txBody>
      </p:sp>
      <p:pic>
        <p:nvPicPr>
          <p:cNvPr id="86" name="Picture 4" descr="co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46163" y="2167671"/>
            <a:ext cx="1711288" cy="1332572"/>
          </a:xfr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87" name="Picture 4" descr="geo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0898" y="4542631"/>
            <a:ext cx="1752600" cy="1209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00" y="4223540"/>
            <a:ext cx="1295400" cy="1220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</p:spPr>
      </p:pic>
      <p:sp>
        <p:nvSpPr>
          <p:cNvPr id="1110" name="AutoShape 86"/>
          <p:cNvSpPr>
            <a:spLocks noChangeAspect="1" noChangeArrowheads="1" noTextEdit="1"/>
          </p:cNvSpPr>
          <p:nvPr/>
        </p:nvSpPr>
        <p:spPr bwMode="auto">
          <a:xfrm>
            <a:off x="2714626" y="990600"/>
            <a:ext cx="5050725" cy="5159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2" name="Freeform 88"/>
          <p:cNvSpPr>
            <a:spLocks/>
          </p:cNvSpPr>
          <p:nvPr/>
        </p:nvSpPr>
        <p:spPr bwMode="auto">
          <a:xfrm>
            <a:off x="3088072" y="1137735"/>
            <a:ext cx="509302" cy="472294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0" y="627"/>
              </a:cxn>
              <a:cxn ang="0">
                <a:pos x="393" y="725"/>
              </a:cxn>
              <a:cxn ang="0">
                <a:pos x="786" y="627"/>
              </a:cxn>
              <a:cxn ang="0">
                <a:pos x="786" y="627"/>
              </a:cxn>
              <a:cxn ang="0">
                <a:pos x="786" y="98"/>
              </a:cxn>
              <a:cxn ang="0">
                <a:pos x="393" y="0"/>
              </a:cxn>
              <a:cxn ang="0">
                <a:pos x="0" y="98"/>
              </a:cxn>
            </a:cxnLst>
            <a:rect l="0" t="0" r="r" b="b"/>
            <a:pathLst>
              <a:path w="786" h="725">
                <a:moveTo>
                  <a:pt x="0" y="98"/>
                </a:moveTo>
                <a:lnTo>
                  <a:pt x="0" y="627"/>
                </a:lnTo>
                <a:cubicBezTo>
                  <a:pt x="0" y="681"/>
                  <a:pt x="176" y="725"/>
                  <a:pt x="393" y="725"/>
                </a:cubicBezTo>
                <a:cubicBezTo>
                  <a:pt x="610" y="725"/>
                  <a:pt x="786" y="681"/>
                  <a:pt x="786" y="627"/>
                </a:cubicBezTo>
                <a:cubicBezTo>
                  <a:pt x="786" y="627"/>
                  <a:pt x="786" y="627"/>
                  <a:pt x="786" y="627"/>
                </a:cubicBezTo>
                <a:lnTo>
                  <a:pt x="786" y="98"/>
                </a:lnTo>
                <a:cubicBezTo>
                  <a:pt x="786" y="44"/>
                  <a:pt x="610" y="0"/>
                  <a:pt x="393" y="0"/>
                </a:cubicBezTo>
                <a:cubicBezTo>
                  <a:pt x="176" y="0"/>
                  <a:pt x="0" y="44"/>
                  <a:pt x="0" y="98"/>
                </a:cubicBezTo>
                <a:close/>
              </a:path>
            </a:pathLst>
          </a:custGeom>
          <a:solidFill>
            <a:srgbClr val="FFFF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3" name="Freeform 89"/>
          <p:cNvSpPr>
            <a:spLocks/>
          </p:cNvSpPr>
          <p:nvPr/>
        </p:nvSpPr>
        <p:spPr bwMode="auto">
          <a:xfrm>
            <a:off x="3088072" y="1137735"/>
            <a:ext cx="509302" cy="472294"/>
          </a:xfrm>
          <a:custGeom>
            <a:avLst/>
            <a:gdLst/>
            <a:ahLst/>
            <a:cxnLst>
              <a:cxn ang="0">
                <a:pos x="0" y="98"/>
              </a:cxn>
              <a:cxn ang="0">
                <a:pos x="0" y="627"/>
              </a:cxn>
              <a:cxn ang="0">
                <a:pos x="393" y="725"/>
              </a:cxn>
              <a:cxn ang="0">
                <a:pos x="786" y="627"/>
              </a:cxn>
              <a:cxn ang="0">
                <a:pos x="786" y="627"/>
              </a:cxn>
              <a:cxn ang="0">
                <a:pos x="786" y="98"/>
              </a:cxn>
              <a:cxn ang="0">
                <a:pos x="393" y="0"/>
              </a:cxn>
              <a:cxn ang="0">
                <a:pos x="0" y="98"/>
              </a:cxn>
            </a:cxnLst>
            <a:rect l="0" t="0" r="r" b="b"/>
            <a:pathLst>
              <a:path w="786" h="725">
                <a:moveTo>
                  <a:pt x="0" y="98"/>
                </a:moveTo>
                <a:lnTo>
                  <a:pt x="0" y="627"/>
                </a:lnTo>
                <a:cubicBezTo>
                  <a:pt x="0" y="681"/>
                  <a:pt x="176" y="725"/>
                  <a:pt x="393" y="725"/>
                </a:cubicBezTo>
                <a:cubicBezTo>
                  <a:pt x="610" y="725"/>
                  <a:pt x="786" y="681"/>
                  <a:pt x="786" y="627"/>
                </a:cubicBezTo>
                <a:cubicBezTo>
                  <a:pt x="786" y="627"/>
                  <a:pt x="786" y="627"/>
                  <a:pt x="786" y="627"/>
                </a:cubicBezTo>
                <a:lnTo>
                  <a:pt x="786" y="98"/>
                </a:lnTo>
                <a:cubicBezTo>
                  <a:pt x="786" y="44"/>
                  <a:pt x="610" y="0"/>
                  <a:pt x="393" y="0"/>
                </a:cubicBezTo>
                <a:cubicBezTo>
                  <a:pt x="176" y="0"/>
                  <a:pt x="0" y="44"/>
                  <a:pt x="0" y="98"/>
                </a:cubicBezTo>
                <a:close/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4" name="Freeform 90"/>
          <p:cNvSpPr>
            <a:spLocks/>
          </p:cNvSpPr>
          <p:nvPr/>
        </p:nvSpPr>
        <p:spPr bwMode="auto">
          <a:xfrm>
            <a:off x="3088072" y="1202940"/>
            <a:ext cx="509302" cy="6344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4" y="36"/>
              </a:cxn>
              <a:cxn ang="0">
                <a:pos x="289" y="0"/>
              </a:cxn>
              <a:cxn ang="0">
                <a:pos x="289" y="0"/>
              </a:cxn>
            </a:cxnLst>
            <a:rect l="0" t="0" r="r" b="b"/>
            <a:pathLst>
              <a:path w="289" h="36">
                <a:moveTo>
                  <a:pt x="0" y="0"/>
                </a:moveTo>
                <a:cubicBezTo>
                  <a:pt x="0" y="19"/>
                  <a:pt x="65" y="36"/>
                  <a:pt x="144" y="36"/>
                </a:cubicBezTo>
                <a:cubicBezTo>
                  <a:pt x="224" y="36"/>
                  <a:pt x="289" y="19"/>
                  <a:pt x="289" y="0"/>
                </a:cubicBezTo>
                <a:cubicBezTo>
                  <a:pt x="289" y="0"/>
                  <a:pt x="289" y="0"/>
                  <a:pt x="289" y="0"/>
                </a:cubicBezTo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7" name="Freeform 93"/>
          <p:cNvSpPr>
            <a:spLocks/>
          </p:cNvSpPr>
          <p:nvPr/>
        </p:nvSpPr>
        <p:spPr bwMode="auto">
          <a:xfrm>
            <a:off x="3720894" y="2837482"/>
            <a:ext cx="2382617" cy="745450"/>
          </a:xfrm>
          <a:custGeom>
            <a:avLst/>
            <a:gdLst/>
            <a:ahLst/>
            <a:cxnLst>
              <a:cxn ang="0">
                <a:pos x="1352" y="423"/>
              </a:cxn>
              <a:cxn ang="0">
                <a:pos x="1151" y="102"/>
              </a:cxn>
              <a:cxn ang="0">
                <a:pos x="0" y="0"/>
              </a:cxn>
            </a:cxnLst>
            <a:rect l="0" t="0" r="r" b="b"/>
            <a:pathLst>
              <a:path w="1352" h="423">
                <a:moveTo>
                  <a:pt x="1352" y="423"/>
                </a:moveTo>
                <a:cubicBezTo>
                  <a:pt x="1351" y="315"/>
                  <a:pt x="1342" y="180"/>
                  <a:pt x="1151" y="102"/>
                </a:cubicBezTo>
                <a:cubicBezTo>
                  <a:pt x="902" y="1"/>
                  <a:pt x="344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8" name="Freeform 94"/>
          <p:cNvSpPr>
            <a:spLocks/>
          </p:cNvSpPr>
          <p:nvPr/>
        </p:nvSpPr>
        <p:spPr bwMode="auto">
          <a:xfrm>
            <a:off x="6064741" y="3575882"/>
            <a:ext cx="77541" cy="3877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2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2">
                <a:moveTo>
                  <a:pt x="44" y="0"/>
                </a:moveTo>
                <a:lnTo>
                  <a:pt x="22" y="22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19" name="Freeform 95"/>
          <p:cNvSpPr>
            <a:spLocks/>
          </p:cNvSpPr>
          <p:nvPr/>
        </p:nvSpPr>
        <p:spPr bwMode="auto">
          <a:xfrm>
            <a:off x="3689173" y="2798712"/>
            <a:ext cx="38770" cy="75779"/>
          </a:xfrm>
          <a:custGeom>
            <a:avLst/>
            <a:gdLst/>
            <a:ahLst/>
            <a:cxnLst>
              <a:cxn ang="0">
                <a:pos x="22" y="43"/>
              </a:cxn>
              <a:cxn ang="0">
                <a:pos x="0" y="22"/>
              </a:cxn>
              <a:cxn ang="0">
                <a:pos x="22" y="0"/>
              </a:cxn>
              <a:cxn ang="0">
                <a:pos x="22" y="43"/>
              </a:cxn>
            </a:cxnLst>
            <a:rect l="0" t="0" r="r" b="b"/>
            <a:pathLst>
              <a:path w="22" h="43">
                <a:moveTo>
                  <a:pt x="22" y="43"/>
                </a:moveTo>
                <a:lnTo>
                  <a:pt x="0" y="22"/>
                </a:lnTo>
                <a:lnTo>
                  <a:pt x="22" y="0"/>
                </a:lnTo>
                <a:lnTo>
                  <a:pt x="22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0" name="Freeform 96"/>
          <p:cNvSpPr>
            <a:spLocks/>
          </p:cNvSpPr>
          <p:nvPr/>
        </p:nvSpPr>
        <p:spPr bwMode="auto">
          <a:xfrm>
            <a:off x="3290895" y="3790882"/>
            <a:ext cx="1046801" cy="394753"/>
          </a:xfrm>
          <a:custGeom>
            <a:avLst/>
            <a:gdLst/>
            <a:ahLst/>
            <a:cxnLst>
              <a:cxn ang="0">
                <a:pos x="594" y="0"/>
              </a:cxn>
              <a:cxn ang="0">
                <a:pos x="90" y="55"/>
              </a:cxn>
              <a:cxn ang="0">
                <a:pos x="0" y="224"/>
              </a:cxn>
            </a:cxnLst>
            <a:rect l="0" t="0" r="r" b="b"/>
            <a:pathLst>
              <a:path w="594" h="224">
                <a:moveTo>
                  <a:pt x="594" y="0"/>
                </a:moveTo>
                <a:cubicBezTo>
                  <a:pt x="445" y="0"/>
                  <a:pt x="200" y="0"/>
                  <a:pt x="90" y="55"/>
                </a:cubicBezTo>
                <a:cubicBezTo>
                  <a:pt x="8" y="95"/>
                  <a:pt x="1" y="166"/>
                  <a:pt x="0" y="224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1" name="Freeform 97"/>
          <p:cNvSpPr>
            <a:spLocks/>
          </p:cNvSpPr>
          <p:nvPr/>
        </p:nvSpPr>
        <p:spPr bwMode="auto">
          <a:xfrm>
            <a:off x="3252125" y="4178586"/>
            <a:ext cx="77541" cy="37008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1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1">
                <a:moveTo>
                  <a:pt x="44" y="0"/>
                </a:moveTo>
                <a:lnTo>
                  <a:pt x="22" y="21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4" name="Freeform 100"/>
          <p:cNvSpPr>
            <a:spLocks/>
          </p:cNvSpPr>
          <p:nvPr/>
        </p:nvSpPr>
        <p:spPr bwMode="auto">
          <a:xfrm>
            <a:off x="6526461" y="4122193"/>
            <a:ext cx="754260" cy="456434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355" y="59"/>
              </a:cxn>
              <a:cxn ang="0">
                <a:pos x="428" y="259"/>
              </a:cxn>
            </a:cxnLst>
            <a:rect l="0" t="0" r="r" b="b"/>
            <a:pathLst>
              <a:path w="428" h="259">
                <a:moveTo>
                  <a:pt x="0" y="0"/>
                </a:moveTo>
                <a:cubicBezTo>
                  <a:pt x="112" y="0"/>
                  <a:pt x="276" y="3"/>
                  <a:pt x="355" y="59"/>
                </a:cubicBezTo>
                <a:cubicBezTo>
                  <a:pt x="422" y="106"/>
                  <a:pt x="428" y="192"/>
                  <a:pt x="428" y="259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5" name="Freeform 101"/>
          <p:cNvSpPr>
            <a:spLocks/>
          </p:cNvSpPr>
          <p:nvPr/>
        </p:nvSpPr>
        <p:spPr bwMode="auto">
          <a:xfrm>
            <a:off x="6496502" y="4083422"/>
            <a:ext cx="38770" cy="77541"/>
          </a:xfrm>
          <a:custGeom>
            <a:avLst/>
            <a:gdLst/>
            <a:ahLst/>
            <a:cxnLst>
              <a:cxn ang="0">
                <a:pos x="21" y="44"/>
              </a:cxn>
              <a:cxn ang="0">
                <a:pos x="0" y="22"/>
              </a:cxn>
              <a:cxn ang="0">
                <a:pos x="22" y="0"/>
              </a:cxn>
              <a:cxn ang="0">
                <a:pos x="21" y="44"/>
              </a:cxn>
            </a:cxnLst>
            <a:rect l="0" t="0" r="r" b="b"/>
            <a:pathLst>
              <a:path w="22" h="44">
                <a:moveTo>
                  <a:pt x="21" y="44"/>
                </a:moveTo>
                <a:lnTo>
                  <a:pt x="0" y="22"/>
                </a:lnTo>
                <a:lnTo>
                  <a:pt x="22" y="0"/>
                </a:lnTo>
                <a:lnTo>
                  <a:pt x="21" y="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6" name="Freeform 102"/>
          <p:cNvSpPr>
            <a:spLocks/>
          </p:cNvSpPr>
          <p:nvPr/>
        </p:nvSpPr>
        <p:spPr bwMode="auto">
          <a:xfrm>
            <a:off x="7243713" y="4571577"/>
            <a:ext cx="75779" cy="38770"/>
          </a:xfrm>
          <a:custGeom>
            <a:avLst/>
            <a:gdLst/>
            <a:ahLst/>
            <a:cxnLst>
              <a:cxn ang="0">
                <a:pos x="43" y="0"/>
              </a:cxn>
              <a:cxn ang="0">
                <a:pos x="21" y="22"/>
              </a:cxn>
              <a:cxn ang="0">
                <a:pos x="0" y="0"/>
              </a:cxn>
              <a:cxn ang="0">
                <a:pos x="43" y="0"/>
              </a:cxn>
            </a:cxnLst>
            <a:rect l="0" t="0" r="r" b="b"/>
            <a:pathLst>
              <a:path w="43" h="22">
                <a:moveTo>
                  <a:pt x="43" y="0"/>
                </a:moveTo>
                <a:lnTo>
                  <a:pt x="21" y="22"/>
                </a:lnTo>
                <a:lnTo>
                  <a:pt x="0" y="0"/>
                </a:lnTo>
                <a:lnTo>
                  <a:pt x="43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7" name="Freeform 103"/>
          <p:cNvSpPr>
            <a:spLocks/>
          </p:cNvSpPr>
          <p:nvPr/>
        </p:nvSpPr>
        <p:spPr bwMode="auto">
          <a:xfrm>
            <a:off x="3583498" y="1433009"/>
            <a:ext cx="2520013" cy="48631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470" y="60"/>
              </a:cxn>
              <a:cxn ang="0">
                <a:pos x="557" y="255"/>
              </a:cxn>
            </a:cxnLst>
            <a:rect l="0" t="0" r="r" b="b"/>
            <a:pathLst>
              <a:path w="557" h="255">
                <a:moveTo>
                  <a:pt x="0" y="0"/>
                </a:moveTo>
                <a:cubicBezTo>
                  <a:pt x="139" y="0"/>
                  <a:pt x="366" y="0"/>
                  <a:pt x="470" y="60"/>
                </a:cubicBezTo>
                <a:cubicBezTo>
                  <a:pt x="550" y="107"/>
                  <a:pt x="556" y="189"/>
                  <a:pt x="557" y="255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28" name="Freeform 104"/>
          <p:cNvSpPr>
            <a:spLocks/>
          </p:cNvSpPr>
          <p:nvPr/>
        </p:nvSpPr>
        <p:spPr bwMode="auto">
          <a:xfrm>
            <a:off x="6064741" y="1910516"/>
            <a:ext cx="77541" cy="38770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2"/>
              </a:cxn>
              <a:cxn ang="0">
                <a:pos x="0" y="1"/>
              </a:cxn>
              <a:cxn ang="0">
                <a:pos x="44" y="0"/>
              </a:cxn>
            </a:cxnLst>
            <a:rect l="0" t="0" r="r" b="b"/>
            <a:pathLst>
              <a:path w="44" h="22">
                <a:moveTo>
                  <a:pt x="44" y="0"/>
                </a:moveTo>
                <a:lnTo>
                  <a:pt x="22" y="22"/>
                </a:lnTo>
                <a:lnTo>
                  <a:pt x="0" y="1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30" name="Rectangle 106"/>
          <p:cNvSpPr>
            <a:spLocks noChangeArrowheads="1"/>
          </p:cNvSpPr>
          <p:nvPr/>
        </p:nvSpPr>
        <p:spPr bwMode="auto">
          <a:xfrm>
            <a:off x="6857772" y="5207765"/>
            <a:ext cx="923440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Record Processor</a:t>
            </a:r>
          </a:p>
        </p:txBody>
      </p:sp>
      <p:sp>
        <p:nvSpPr>
          <p:cNvPr id="1131" name="Freeform 107"/>
          <p:cNvSpPr>
            <a:spLocks/>
          </p:cNvSpPr>
          <p:nvPr/>
        </p:nvSpPr>
        <p:spPr bwMode="auto">
          <a:xfrm>
            <a:off x="6496502" y="2220680"/>
            <a:ext cx="294303" cy="1697087"/>
          </a:xfrm>
          <a:custGeom>
            <a:avLst/>
            <a:gdLst/>
            <a:ahLst/>
            <a:cxnLst>
              <a:cxn ang="0">
                <a:pos x="17" y="963"/>
              </a:cxn>
              <a:cxn ang="0">
                <a:pos x="167" y="963"/>
              </a:cxn>
              <a:cxn ang="0">
                <a:pos x="167" y="0"/>
              </a:cxn>
              <a:cxn ang="0">
                <a:pos x="0" y="0"/>
              </a:cxn>
            </a:cxnLst>
            <a:rect l="0" t="0" r="r" b="b"/>
            <a:pathLst>
              <a:path w="167" h="963">
                <a:moveTo>
                  <a:pt x="17" y="963"/>
                </a:moveTo>
                <a:lnTo>
                  <a:pt x="167" y="963"/>
                </a:lnTo>
                <a:lnTo>
                  <a:pt x="167" y="0"/>
                </a:lnTo>
                <a:lnTo>
                  <a:pt x="0" y="0"/>
                </a:ln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32" name="Freeform 108"/>
          <p:cNvSpPr>
            <a:spLocks/>
          </p:cNvSpPr>
          <p:nvPr/>
        </p:nvSpPr>
        <p:spPr bwMode="auto">
          <a:xfrm>
            <a:off x="6496502" y="3880759"/>
            <a:ext cx="37008" cy="75779"/>
          </a:xfrm>
          <a:custGeom>
            <a:avLst/>
            <a:gdLst/>
            <a:ahLst/>
            <a:cxnLst>
              <a:cxn ang="0">
                <a:pos x="21" y="43"/>
              </a:cxn>
              <a:cxn ang="0">
                <a:pos x="0" y="21"/>
              </a:cxn>
              <a:cxn ang="0">
                <a:pos x="21" y="0"/>
              </a:cxn>
              <a:cxn ang="0">
                <a:pos x="21" y="43"/>
              </a:cxn>
            </a:cxnLst>
            <a:rect l="0" t="0" r="r" b="b"/>
            <a:pathLst>
              <a:path w="21" h="43">
                <a:moveTo>
                  <a:pt x="21" y="43"/>
                </a:moveTo>
                <a:lnTo>
                  <a:pt x="0" y="21"/>
                </a:lnTo>
                <a:lnTo>
                  <a:pt x="21" y="0"/>
                </a:lnTo>
                <a:lnTo>
                  <a:pt x="21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4" name="Rectangle 120"/>
          <p:cNvSpPr>
            <a:spLocks noChangeArrowheads="1"/>
          </p:cNvSpPr>
          <p:nvPr/>
        </p:nvSpPr>
        <p:spPr bwMode="auto">
          <a:xfrm>
            <a:off x="2501388" y="5845381"/>
            <a:ext cx="965735" cy="415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CoGe Client Application </a:t>
            </a:r>
            <a:b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(Desktop or Web)</a:t>
            </a:r>
          </a:p>
        </p:txBody>
      </p:sp>
      <p:sp>
        <p:nvSpPr>
          <p:cNvPr id="1145" name="Rectangle 121"/>
          <p:cNvSpPr>
            <a:spLocks noChangeArrowheads="1"/>
          </p:cNvSpPr>
          <p:nvPr/>
        </p:nvSpPr>
        <p:spPr bwMode="auto">
          <a:xfrm>
            <a:off x="5710520" y="1949287"/>
            <a:ext cx="785982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6" name="Rectangle 122"/>
          <p:cNvSpPr>
            <a:spLocks noChangeArrowheads="1"/>
          </p:cNvSpPr>
          <p:nvPr/>
        </p:nvSpPr>
        <p:spPr bwMode="auto">
          <a:xfrm>
            <a:off x="5710520" y="1949287"/>
            <a:ext cx="785982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47" name="Rectangle 123"/>
          <p:cNvSpPr>
            <a:spLocks noChangeArrowheads="1"/>
          </p:cNvSpPr>
          <p:nvPr/>
        </p:nvSpPr>
        <p:spPr bwMode="auto">
          <a:xfrm>
            <a:off x="5622406" y="2559040"/>
            <a:ext cx="103798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Cache Update Web </a:t>
            </a:r>
          </a:p>
        </p:txBody>
      </p:sp>
      <p:sp>
        <p:nvSpPr>
          <p:cNvPr id="1148" name="Rectangle 124"/>
          <p:cNvSpPr>
            <a:spLocks noChangeArrowheads="1"/>
          </p:cNvSpPr>
          <p:nvPr/>
        </p:nvSpPr>
        <p:spPr bwMode="auto">
          <a:xfrm>
            <a:off x="5913184" y="2694736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59" name="Rectangle 135"/>
          <p:cNvSpPr>
            <a:spLocks noChangeArrowheads="1"/>
          </p:cNvSpPr>
          <p:nvPr/>
        </p:nvSpPr>
        <p:spPr bwMode="auto">
          <a:xfrm>
            <a:off x="2258091" y="3575882"/>
            <a:ext cx="1115530" cy="276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CoGe Web Portal </a:t>
            </a:r>
            <a:b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</a:b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Application</a:t>
            </a:r>
          </a:p>
        </p:txBody>
      </p:sp>
      <p:sp>
        <p:nvSpPr>
          <p:cNvPr id="1160" name="Rectangle 136"/>
          <p:cNvSpPr>
            <a:spLocks noChangeArrowheads="1"/>
          </p:cNvSpPr>
          <p:nvPr/>
        </p:nvSpPr>
        <p:spPr bwMode="auto">
          <a:xfrm>
            <a:off x="5862077" y="4346004"/>
            <a:ext cx="551597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Data Store</a:t>
            </a:r>
          </a:p>
        </p:txBody>
      </p:sp>
      <p:sp>
        <p:nvSpPr>
          <p:cNvPr id="1161" name="Rectangle 137"/>
          <p:cNvSpPr>
            <a:spLocks noChangeArrowheads="1"/>
          </p:cNvSpPr>
          <p:nvPr/>
        </p:nvSpPr>
        <p:spPr bwMode="auto">
          <a:xfrm>
            <a:off x="5710520" y="3614653"/>
            <a:ext cx="785982" cy="6872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2" name="Rectangle 138"/>
          <p:cNvSpPr>
            <a:spLocks noChangeArrowheads="1"/>
          </p:cNvSpPr>
          <p:nvPr/>
        </p:nvSpPr>
        <p:spPr bwMode="auto">
          <a:xfrm>
            <a:off x="5710520" y="3614653"/>
            <a:ext cx="785982" cy="687294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3" name="Freeform 139"/>
          <p:cNvSpPr>
            <a:spLocks/>
          </p:cNvSpPr>
          <p:nvPr/>
        </p:nvSpPr>
        <p:spPr bwMode="auto">
          <a:xfrm>
            <a:off x="6013634" y="3833177"/>
            <a:ext cx="412376" cy="355983"/>
          </a:xfrm>
          <a:custGeom>
            <a:avLst/>
            <a:gdLst/>
            <a:ahLst/>
            <a:cxnLst>
              <a:cxn ang="0">
                <a:pos x="0" y="79"/>
              </a:cxn>
              <a:cxn ang="0">
                <a:pos x="0" y="469"/>
              </a:cxn>
              <a:cxn ang="0">
                <a:pos x="319" y="549"/>
              </a:cxn>
              <a:cxn ang="0">
                <a:pos x="637" y="469"/>
              </a:cxn>
              <a:cxn ang="0">
                <a:pos x="637" y="469"/>
              </a:cxn>
              <a:cxn ang="0">
                <a:pos x="637" y="79"/>
              </a:cxn>
              <a:cxn ang="0">
                <a:pos x="319" y="0"/>
              </a:cxn>
              <a:cxn ang="0">
                <a:pos x="0" y="79"/>
              </a:cxn>
            </a:cxnLst>
            <a:rect l="0" t="0" r="r" b="b"/>
            <a:pathLst>
              <a:path w="637" h="549">
                <a:moveTo>
                  <a:pt x="0" y="79"/>
                </a:moveTo>
                <a:lnTo>
                  <a:pt x="0" y="469"/>
                </a:lnTo>
                <a:cubicBezTo>
                  <a:pt x="0" y="513"/>
                  <a:pt x="143" y="549"/>
                  <a:pt x="319" y="549"/>
                </a:cubicBezTo>
                <a:cubicBezTo>
                  <a:pt x="494" y="549"/>
                  <a:pt x="637" y="513"/>
                  <a:pt x="637" y="469"/>
                </a:cubicBezTo>
                <a:cubicBezTo>
                  <a:pt x="637" y="469"/>
                  <a:pt x="637" y="469"/>
                  <a:pt x="637" y="469"/>
                </a:cubicBezTo>
                <a:lnTo>
                  <a:pt x="637" y="79"/>
                </a:lnTo>
                <a:cubicBezTo>
                  <a:pt x="637" y="35"/>
                  <a:pt x="494" y="0"/>
                  <a:pt x="319" y="0"/>
                </a:cubicBezTo>
                <a:cubicBezTo>
                  <a:pt x="143" y="0"/>
                  <a:pt x="0" y="35"/>
                  <a:pt x="0" y="79"/>
                </a:cubicBezTo>
                <a:close/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4" name="Freeform 140"/>
          <p:cNvSpPr>
            <a:spLocks/>
          </p:cNvSpPr>
          <p:nvPr/>
        </p:nvSpPr>
        <p:spPr bwMode="auto">
          <a:xfrm>
            <a:off x="6013634" y="3884283"/>
            <a:ext cx="412376" cy="5110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17" y="29"/>
              </a:cxn>
              <a:cxn ang="0">
                <a:pos x="234" y="0"/>
              </a:cxn>
              <a:cxn ang="0">
                <a:pos x="234" y="0"/>
              </a:cxn>
            </a:cxnLst>
            <a:rect l="0" t="0" r="r" b="b"/>
            <a:pathLst>
              <a:path w="234" h="29">
                <a:moveTo>
                  <a:pt x="0" y="0"/>
                </a:moveTo>
                <a:cubicBezTo>
                  <a:pt x="0" y="16"/>
                  <a:pt x="52" y="29"/>
                  <a:pt x="117" y="29"/>
                </a:cubicBezTo>
                <a:cubicBezTo>
                  <a:pt x="182" y="29"/>
                  <a:pt x="234" y="16"/>
                  <a:pt x="234" y="0"/>
                </a:cubicBezTo>
                <a:cubicBezTo>
                  <a:pt x="234" y="0"/>
                  <a:pt x="234" y="0"/>
                  <a:pt x="234" y="0"/>
                </a:cubicBezTo>
              </a:path>
            </a:pathLst>
          </a:cu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5" name="Rectangle 141"/>
          <p:cNvSpPr>
            <a:spLocks noChangeArrowheads="1"/>
          </p:cNvSpPr>
          <p:nvPr/>
        </p:nvSpPr>
        <p:spPr bwMode="auto">
          <a:xfrm>
            <a:off x="6887731" y="4610348"/>
            <a:ext cx="785982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6" name="Rectangle 142"/>
          <p:cNvSpPr>
            <a:spLocks noChangeArrowheads="1"/>
          </p:cNvSpPr>
          <p:nvPr/>
        </p:nvSpPr>
        <p:spPr bwMode="auto">
          <a:xfrm>
            <a:off x="6887731" y="4610348"/>
            <a:ext cx="785982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7" name="Freeform 143"/>
          <p:cNvSpPr>
            <a:spLocks/>
          </p:cNvSpPr>
          <p:nvPr/>
        </p:nvSpPr>
        <p:spPr bwMode="auto">
          <a:xfrm>
            <a:off x="6117610" y="4890552"/>
            <a:ext cx="740162" cy="322499"/>
          </a:xfrm>
          <a:custGeom>
            <a:avLst/>
            <a:gdLst/>
            <a:ahLst/>
            <a:cxnLst>
              <a:cxn ang="0">
                <a:pos x="420" y="0"/>
              </a:cxn>
              <a:cxn ang="0">
                <a:pos x="67" y="45"/>
              </a:cxn>
              <a:cxn ang="0">
                <a:pos x="0" y="183"/>
              </a:cxn>
            </a:cxnLst>
            <a:rect l="0" t="0" r="r" b="b"/>
            <a:pathLst>
              <a:path w="420" h="183">
                <a:moveTo>
                  <a:pt x="420" y="0"/>
                </a:moveTo>
                <a:cubicBezTo>
                  <a:pt x="310" y="0"/>
                  <a:pt x="145" y="2"/>
                  <a:pt x="67" y="45"/>
                </a:cubicBezTo>
                <a:cubicBezTo>
                  <a:pt x="7" y="78"/>
                  <a:pt x="1" y="136"/>
                  <a:pt x="0" y="183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8" name="Freeform 144"/>
          <p:cNvSpPr>
            <a:spLocks/>
          </p:cNvSpPr>
          <p:nvPr/>
        </p:nvSpPr>
        <p:spPr bwMode="auto">
          <a:xfrm>
            <a:off x="6850722" y="4851782"/>
            <a:ext cx="37008" cy="75779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" y="22"/>
              </a:cxn>
              <a:cxn ang="0">
                <a:pos x="0" y="43"/>
              </a:cxn>
              <a:cxn ang="0">
                <a:pos x="0" y="0"/>
              </a:cxn>
            </a:cxnLst>
            <a:rect l="0" t="0" r="r" b="b"/>
            <a:pathLst>
              <a:path w="21" h="43">
                <a:moveTo>
                  <a:pt x="0" y="0"/>
                </a:moveTo>
                <a:lnTo>
                  <a:pt x="21" y="22"/>
                </a:lnTo>
                <a:lnTo>
                  <a:pt x="0" y="4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69" name="Freeform 145"/>
          <p:cNvSpPr>
            <a:spLocks/>
          </p:cNvSpPr>
          <p:nvPr/>
        </p:nvSpPr>
        <p:spPr bwMode="auto">
          <a:xfrm>
            <a:off x="6078839" y="5206002"/>
            <a:ext cx="77541" cy="37008"/>
          </a:xfrm>
          <a:custGeom>
            <a:avLst/>
            <a:gdLst/>
            <a:ahLst/>
            <a:cxnLst>
              <a:cxn ang="0">
                <a:pos x="44" y="0"/>
              </a:cxn>
              <a:cxn ang="0">
                <a:pos x="22" y="21"/>
              </a:cxn>
              <a:cxn ang="0">
                <a:pos x="0" y="0"/>
              </a:cxn>
              <a:cxn ang="0">
                <a:pos x="44" y="0"/>
              </a:cxn>
            </a:cxnLst>
            <a:rect l="0" t="0" r="r" b="b"/>
            <a:pathLst>
              <a:path w="44" h="21">
                <a:moveTo>
                  <a:pt x="44" y="0"/>
                </a:moveTo>
                <a:lnTo>
                  <a:pt x="22" y="21"/>
                </a:lnTo>
                <a:lnTo>
                  <a:pt x="0" y="0"/>
                </a:lnTo>
                <a:lnTo>
                  <a:pt x="44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0" name="Rectangle 146"/>
          <p:cNvSpPr>
            <a:spLocks noChangeArrowheads="1"/>
          </p:cNvSpPr>
          <p:nvPr/>
        </p:nvSpPr>
        <p:spPr bwMode="auto">
          <a:xfrm>
            <a:off x="5724619" y="5243011"/>
            <a:ext cx="784219" cy="5621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1" name="Rectangle 147"/>
          <p:cNvSpPr>
            <a:spLocks noChangeArrowheads="1"/>
          </p:cNvSpPr>
          <p:nvPr/>
        </p:nvSpPr>
        <p:spPr bwMode="auto">
          <a:xfrm>
            <a:off x="5724619" y="5243011"/>
            <a:ext cx="784219" cy="562171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2" name="Rectangle 148"/>
          <p:cNvSpPr>
            <a:spLocks noChangeArrowheads="1"/>
          </p:cNvSpPr>
          <p:nvPr/>
        </p:nvSpPr>
        <p:spPr bwMode="auto">
          <a:xfrm>
            <a:off x="5601258" y="5861575"/>
            <a:ext cx="109614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Georeferencing Web </a:t>
            </a:r>
          </a:p>
        </p:txBody>
      </p:sp>
      <p:sp>
        <p:nvSpPr>
          <p:cNvPr id="1173" name="Rectangle 149"/>
          <p:cNvSpPr>
            <a:spLocks noChangeArrowheads="1"/>
          </p:cNvSpPr>
          <p:nvPr/>
        </p:nvSpPr>
        <p:spPr bwMode="auto">
          <a:xfrm>
            <a:off x="5934331" y="5997272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74" name="Rectangle 150"/>
          <p:cNvSpPr>
            <a:spLocks noChangeArrowheads="1"/>
          </p:cNvSpPr>
          <p:nvPr/>
        </p:nvSpPr>
        <p:spPr bwMode="auto">
          <a:xfrm>
            <a:off x="4337696" y="3510678"/>
            <a:ext cx="784219" cy="56040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5" name="Rectangle 151"/>
          <p:cNvSpPr>
            <a:spLocks noChangeArrowheads="1"/>
          </p:cNvSpPr>
          <p:nvPr/>
        </p:nvSpPr>
        <p:spPr bwMode="auto">
          <a:xfrm>
            <a:off x="4337696" y="3510678"/>
            <a:ext cx="784219" cy="560409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6" name="Rectangle 152"/>
          <p:cNvSpPr>
            <a:spLocks noChangeArrowheads="1"/>
          </p:cNvSpPr>
          <p:nvPr/>
        </p:nvSpPr>
        <p:spPr bwMode="auto">
          <a:xfrm>
            <a:off x="4251344" y="4127480"/>
            <a:ext cx="1032702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Data Retrieval Web </a:t>
            </a:r>
          </a:p>
        </p:txBody>
      </p:sp>
      <p:sp>
        <p:nvSpPr>
          <p:cNvPr id="1177" name="Rectangle 153"/>
          <p:cNvSpPr>
            <a:spLocks noChangeArrowheads="1"/>
          </p:cNvSpPr>
          <p:nvPr/>
        </p:nvSpPr>
        <p:spPr bwMode="auto">
          <a:xfrm>
            <a:off x="4542122" y="4261414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78" name="Rectangle 154"/>
          <p:cNvSpPr>
            <a:spLocks noChangeArrowheads="1"/>
          </p:cNvSpPr>
          <p:nvPr/>
        </p:nvSpPr>
        <p:spPr bwMode="auto">
          <a:xfrm>
            <a:off x="4337696" y="4654405"/>
            <a:ext cx="784219" cy="56217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79" name="Rectangle 155"/>
          <p:cNvSpPr>
            <a:spLocks noChangeArrowheads="1"/>
          </p:cNvSpPr>
          <p:nvPr/>
        </p:nvSpPr>
        <p:spPr bwMode="auto">
          <a:xfrm>
            <a:off x="4337696" y="4654405"/>
            <a:ext cx="784219" cy="562171"/>
          </a:xfrm>
          <a:prstGeom prst="rect">
            <a:avLst/>
          </a:prstGeom>
          <a:noFill/>
          <a:ln w="6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0" name="Rectangle 156"/>
          <p:cNvSpPr>
            <a:spLocks noChangeArrowheads="1"/>
          </p:cNvSpPr>
          <p:nvPr/>
        </p:nvSpPr>
        <p:spPr bwMode="auto">
          <a:xfrm>
            <a:off x="4189663" y="5280019"/>
            <a:ext cx="1154300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Insert Correction Web </a:t>
            </a:r>
          </a:p>
        </p:txBody>
      </p:sp>
      <p:sp>
        <p:nvSpPr>
          <p:cNvPr id="1181" name="Rectangle 157"/>
          <p:cNvSpPr>
            <a:spLocks noChangeArrowheads="1"/>
          </p:cNvSpPr>
          <p:nvPr/>
        </p:nvSpPr>
        <p:spPr bwMode="auto">
          <a:xfrm>
            <a:off x="4542122" y="5405141"/>
            <a:ext cx="384179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Service</a:t>
            </a:r>
          </a:p>
        </p:txBody>
      </p:sp>
      <p:sp>
        <p:nvSpPr>
          <p:cNvPr id="1182" name="Freeform 158"/>
          <p:cNvSpPr>
            <a:spLocks/>
          </p:cNvSpPr>
          <p:nvPr/>
        </p:nvSpPr>
        <p:spPr bwMode="auto">
          <a:xfrm>
            <a:off x="3683886" y="4716085"/>
            <a:ext cx="623851" cy="1762"/>
          </a:xfrm>
          <a:custGeom>
            <a:avLst/>
            <a:gdLst/>
            <a:ahLst/>
            <a:cxnLst>
              <a:cxn ang="0">
                <a:pos x="354" y="0"/>
              </a:cxn>
              <a:cxn ang="0">
                <a:pos x="0" y="0"/>
              </a:cxn>
            </a:cxnLst>
            <a:rect l="0" t="0" r="r" b="b"/>
            <a:pathLst>
              <a:path w="354">
                <a:moveTo>
                  <a:pt x="354" y="0"/>
                </a:moveTo>
                <a:cubicBezTo>
                  <a:pt x="256" y="0"/>
                  <a:pt x="87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3" name="Freeform 159"/>
          <p:cNvSpPr>
            <a:spLocks/>
          </p:cNvSpPr>
          <p:nvPr/>
        </p:nvSpPr>
        <p:spPr bwMode="auto">
          <a:xfrm>
            <a:off x="4298925" y="4677315"/>
            <a:ext cx="38770" cy="77541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2" y="22"/>
              </a:cxn>
              <a:cxn ang="0">
                <a:pos x="0" y="44"/>
              </a:cxn>
              <a:cxn ang="0">
                <a:pos x="0" y="0"/>
              </a:cxn>
            </a:cxnLst>
            <a:rect l="0" t="0" r="r" b="b"/>
            <a:pathLst>
              <a:path w="22" h="44">
                <a:moveTo>
                  <a:pt x="0" y="0"/>
                </a:moveTo>
                <a:lnTo>
                  <a:pt x="22" y="22"/>
                </a:lnTo>
                <a:lnTo>
                  <a:pt x="0" y="4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4" name="Freeform 160"/>
          <p:cNvSpPr>
            <a:spLocks/>
          </p:cNvSpPr>
          <p:nvPr/>
        </p:nvSpPr>
        <p:spPr bwMode="auto">
          <a:xfrm>
            <a:off x="5121915" y="4072849"/>
            <a:ext cx="560408" cy="979834"/>
          </a:xfrm>
          <a:custGeom>
            <a:avLst/>
            <a:gdLst/>
            <a:ahLst/>
            <a:cxnLst>
              <a:cxn ang="0">
                <a:pos x="318" y="0"/>
              </a:cxn>
              <a:cxn ang="0">
                <a:pos x="160" y="261"/>
              </a:cxn>
              <a:cxn ang="0">
                <a:pos x="0" y="534"/>
              </a:cxn>
            </a:cxnLst>
            <a:rect l="0" t="0" r="r" b="b"/>
            <a:pathLst>
              <a:path w="318" h="556">
                <a:moveTo>
                  <a:pt x="318" y="0"/>
                </a:moveTo>
                <a:cubicBezTo>
                  <a:pt x="186" y="54"/>
                  <a:pt x="180" y="124"/>
                  <a:pt x="160" y="261"/>
                </a:cubicBezTo>
                <a:cubicBezTo>
                  <a:pt x="142" y="382"/>
                  <a:pt x="113" y="556"/>
                  <a:pt x="0" y="534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5" name="Freeform 161"/>
          <p:cNvSpPr>
            <a:spLocks/>
          </p:cNvSpPr>
          <p:nvPr/>
        </p:nvSpPr>
        <p:spPr bwMode="auto">
          <a:xfrm>
            <a:off x="5661176" y="4041127"/>
            <a:ext cx="49344" cy="7049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8" y="12"/>
              </a:cxn>
              <a:cxn ang="0">
                <a:pos x="16" y="40"/>
              </a:cxn>
              <a:cxn ang="0">
                <a:pos x="0" y="0"/>
              </a:cxn>
            </a:cxnLst>
            <a:rect l="0" t="0" r="r" b="b"/>
            <a:pathLst>
              <a:path w="28" h="40">
                <a:moveTo>
                  <a:pt x="0" y="0"/>
                </a:moveTo>
                <a:lnTo>
                  <a:pt x="28" y="12"/>
                </a:lnTo>
                <a:lnTo>
                  <a:pt x="16" y="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6" name="Freeform 162"/>
          <p:cNvSpPr>
            <a:spLocks/>
          </p:cNvSpPr>
          <p:nvPr/>
        </p:nvSpPr>
        <p:spPr bwMode="auto">
          <a:xfrm>
            <a:off x="5151874" y="3787357"/>
            <a:ext cx="558646" cy="1762"/>
          </a:xfrm>
          <a:custGeom>
            <a:avLst/>
            <a:gdLst/>
            <a:ahLst/>
            <a:cxnLst>
              <a:cxn ang="0">
                <a:pos x="317" y="0"/>
              </a:cxn>
              <a:cxn ang="0">
                <a:pos x="0" y="0"/>
              </a:cxn>
            </a:cxnLst>
            <a:rect l="0" t="0" r="r" b="b"/>
            <a:pathLst>
              <a:path w="317">
                <a:moveTo>
                  <a:pt x="317" y="0"/>
                </a:moveTo>
                <a:cubicBezTo>
                  <a:pt x="239" y="0"/>
                  <a:pt x="88" y="0"/>
                  <a:pt x="0" y="0"/>
                </a:cubicBezTo>
              </a:path>
            </a:pathLst>
          </a:custGeom>
          <a:noFill/>
          <a:ln w="2" cap="rnd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7" name="Freeform 163"/>
          <p:cNvSpPr>
            <a:spLocks/>
          </p:cNvSpPr>
          <p:nvPr/>
        </p:nvSpPr>
        <p:spPr bwMode="auto">
          <a:xfrm>
            <a:off x="5121915" y="3748587"/>
            <a:ext cx="38770" cy="75779"/>
          </a:xfrm>
          <a:custGeom>
            <a:avLst/>
            <a:gdLst/>
            <a:ahLst/>
            <a:cxnLst>
              <a:cxn ang="0">
                <a:pos x="22" y="43"/>
              </a:cxn>
              <a:cxn ang="0">
                <a:pos x="0" y="22"/>
              </a:cxn>
              <a:cxn ang="0">
                <a:pos x="22" y="0"/>
              </a:cxn>
              <a:cxn ang="0">
                <a:pos x="22" y="43"/>
              </a:cxn>
            </a:cxnLst>
            <a:rect l="0" t="0" r="r" b="b"/>
            <a:pathLst>
              <a:path w="22" h="43">
                <a:moveTo>
                  <a:pt x="22" y="43"/>
                </a:moveTo>
                <a:lnTo>
                  <a:pt x="0" y="22"/>
                </a:lnTo>
                <a:lnTo>
                  <a:pt x="22" y="0"/>
                </a:lnTo>
                <a:lnTo>
                  <a:pt x="22" y="43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1188" name="Rectangle 164"/>
          <p:cNvSpPr>
            <a:spLocks noChangeArrowheads="1"/>
          </p:cNvSpPr>
          <p:nvPr/>
        </p:nvSpPr>
        <p:spPr bwMode="auto">
          <a:xfrm>
            <a:off x="3146228" y="1657611"/>
            <a:ext cx="40356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Remote</a:t>
            </a:r>
          </a:p>
        </p:txBody>
      </p:sp>
      <p:sp>
        <p:nvSpPr>
          <p:cNvPr id="1189" name="Rectangle 165"/>
          <p:cNvSpPr>
            <a:spLocks noChangeArrowheads="1"/>
          </p:cNvSpPr>
          <p:nvPr/>
        </p:nvSpPr>
        <p:spPr bwMode="auto">
          <a:xfrm>
            <a:off x="3010531" y="1793308"/>
            <a:ext cx="673195" cy="139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 Data Source</a:t>
            </a:r>
          </a:p>
        </p:txBody>
      </p:sp>
      <p:sp>
        <p:nvSpPr>
          <p:cNvPr id="91" name="Line 91"/>
          <p:cNvSpPr>
            <a:spLocks noChangeShapeType="1"/>
          </p:cNvSpPr>
          <p:nvPr/>
        </p:nvSpPr>
        <p:spPr bwMode="auto">
          <a:xfrm flipV="1">
            <a:off x="3683886" y="2362201"/>
            <a:ext cx="2026634" cy="402144"/>
          </a:xfrm>
          <a:prstGeom prst="line">
            <a:avLst/>
          </a:prstGeom>
          <a:noFill/>
          <a:ln w="2" cap="rnd">
            <a:solidFill>
              <a:srgbClr val="000000"/>
            </a:solidFill>
            <a:prstDash val="solid"/>
            <a:round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900">
              <a:solidFill>
                <a:srgbClr val="1F497D"/>
              </a:solidFill>
            </a:endParaRPr>
          </a:p>
        </p:txBody>
      </p:sp>
      <p:sp>
        <p:nvSpPr>
          <p:cNvPr id="94" name="Rectangle 105"/>
          <p:cNvSpPr>
            <a:spLocks noChangeArrowheads="1"/>
          </p:cNvSpPr>
          <p:nvPr/>
        </p:nvSpPr>
        <p:spPr bwMode="auto">
          <a:xfrm>
            <a:off x="4129818" y="1278599"/>
            <a:ext cx="634789" cy="138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900" dirty="0" smtClean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CSV Upload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36220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Community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&amp;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Data Management</a:t>
            </a:r>
            <a:endParaRPr lang="en-US" dirty="0">
              <a:solidFill>
                <a:srgbClr val="1F497D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0" y="4709092"/>
            <a:ext cx="18308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1F497D"/>
                </a:solidFill>
              </a:rPr>
              <a:t>Correction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&amp; </a:t>
            </a:r>
          </a:p>
          <a:p>
            <a:pPr algn="ctr"/>
            <a:r>
              <a:rPr lang="en-US" dirty="0" smtClean="0">
                <a:solidFill>
                  <a:srgbClr val="1F497D"/>
                </a:solidFill>
              </a:rPr>
              <a:t>Verification </a:t>
            </a:r>
            <a:endParaRPr lang="en-US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82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cog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1898" y="813375"/>
            <a:ext cx="7750102" cy="6034966"/>
          </a:xfrm>
          <a:noFill/>
        </p:spPr>
      </p:pic>
      <p:sp>
        <p:nvSpPr>
          <p:cNvPr id="3" name="Rectangle 2"/>
          <p:cNvSpPr/>
          <p:nvPr/>
        </p:nvSpPr>
        <p:spPr>
          <a:xfrm>
            <a:off x="0" y="22860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srgbClr val="1F497D"/>
                </a:solidFill>
              </a:rPr>
              <a:t>Collaborative Georeferencing </a:t>
            </a:r>
            <a:r>
              <a:rPr lang="en-US" sz="3200" dirty="0" smtClean="0">
                <a:solidFill>
                  <a:srgbClr val="1F497D"/>
                </a:solidFill>
              </a:rPr>
              <a:t>Management </a:t>
            </a:r>
            <a:r>
              <a:rPr lang="en-US" sz="3200" dirty="0">
                <a:solidFill>
                  <a:srgbClr val="1F497D"/>
                </a:solidFill>
              </a:rPr>
              <a:t>Portal</a:t>
            </a:r>
          </a:p>
        </p:txBody>
      </p:sp>
    </p:spTree>
    <p:extLst>
      <p:ext uri="{BB962C8B-B14F-4D97-AF65-F5344CB8AC3E}">
        <p14:creationId xmlns:p14="http://schemas.microsoft.com/office/powerpoint/2010/main" val="7059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 descr="create_community"/>
          <p:cNvPicPr>
            <a:picLocks noChangeAspect="1" noChangeArrowheads="1"/>
          </p:cNvPicPr>
          <p:nvPr/>
        </p:nvPicPr>
        <p:blipFill rotWithShape="1">
          <a:blip r:embed="rId2" cstate="print"/>
          <a:srcRect l="19179" t="33216" b="11718"/>
          <a:stretch/>
        </p:blipFill>
        <p:spPr bwMode="auto">
          <a:xfrm>
            <a:off x="304800" y="825591"/>
            <a:ext cx="5743876" cy="323554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21366" y="80128"/>
            <a:ext cx="62696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4000" dirty="0">
                <a:solidFill>
                  <a:srgbClr val="1F497D"/>
                </a:solidFill>
              </a:rPr>
              <a:t>Georeferencing Communities</a:t>
            </a:r>
          </a:p>
        </p:txBody>
      </p:sp>
      <p:pic>
        <p:nvPicPr>
          <p:cNvPr id="8" name="Picture 5" descr="ds_stats"/>
          <p:cNvPicPr>
            <a:picLocks noChangeAspect="1" noChangeArrowheads="1"/>
          </p:cNvPicPr>
          <p:nvPr/>
        </p:nvPicPr>
        <p:blipFill rotWithShape="1">
          <a:blip r:embed="rId3" cstate="print"/>
          <a:srcRect l="19044" t="15057" b="75905"/>
          <a:stretch/>
        </p:blipFill>
        <p:spPr>
          <a:xfrm>
            <a:off x="3347129" y="4146684"/>
            <a:ext cx="5743876" cy="116155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685800" y="4470042"/>
            <a:ext cx="23499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/>
            <a:r>
              <a:rPr lang="en-US" sz="3200" dirty="0" smtClean="0">
                <a:solidFill>
                  <a:srgbClr val="1F497D"/>
                </a:solidFill>
              </a:rPr>
              <a:t>Data Sources</a:t>
            </a:r>
            <a:endParaRPr lang="en-US" sz="3200" dirty="0">
              <a:solidFill>
                <a:srgbClr val="1F497D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1" t="78727" b="6486"/>
          <a:stretch/>
        </p:blipFill>
        <p:spPr bwMode="auto">
          <a:xfrm>
            <a:off x="274749" y="5410200"/>
            <a:ext cx="5754224" cy="13748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46739" y="1816387"/>
            <a:ext cx="2401619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Create</a:t>
            </a:r>
            <a:br>
              <a:rPr lang="en-US" sz="3200" dirty="0" smtClean="0">
                <a:solidFill>
                  <a:srgbClr val="1F497D"/>
                </a:solidFill>
              </a:rPr>
            </a:br>
            <a:r>
              <a:rPr lang="en-US" sz="3200" dirty="0" smtClean="0">
                <a:solidFill>
                  <a:srgbClr val="1F497D"/>
                </a:solidFill>
              </a:rPr>
              <a:t>Communities</a:t>
            </a:r>
            <a:endParaRPr lang="en-US" sz="3200" dirty="0">
              <a:solidFill>
                <a:srgbClr val="1F497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1953" y="5599092"/>
            <a:ext cx="30216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1F497D"/>
                </a:solidFill>
              </a:rPr>
              <a:t>Add New Users &amp; Link Out</a:t>
            </a:r>
            <a:endParaRPr lang="en-US" sz="3200" dirty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4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 descr="C:\Users\nelson\Pictures\keny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828800"/>
            <a:ext cx="2847975" cy="3276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603" name="Picture 5" descr="w_dataset"/>
          <p:cNvPicPr>
            <a:picLocks noChangeAspect="1" noChangeArrowheads="1"/>
          </p:cNvPicPr>
          <p:nvPr/>
        </p:nvPicPr>
        <p:blipFill rotWithShape="1">
          <a:blip r:embed="rId4" cstate="print"/>
          <a:srcRect l="19319" t="12772" b="18422"/>
          <a:stretch/>
        </p:blipFill>
        <p:spPr bwMode="auto">
          <a:xfrm>
            <a:off x="76200" y="94636"/>
            <a:ext cx="3657600" cy="668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038600" y="5181600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Assign all records from Kenya 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experts on East African regions 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3657600" y="152400"/>
            <a:ext cx="5257800" cy="14478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User Management: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Task Assignment</a:t>
            </a:r>
          </a:p>
        </p:txBody>
      </p:sp>
    </p:spTree>
    <p:extLst>
      <p:ext uri="{BB962C8B-B14F-4D97-AF65-F5344CB8AC3E}">
        <p14:creationId xmlns:p14="http://schemas.microsoft.com/office/powerpoint/2010/main" val="362772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nelson\Desktop\Earth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8" t="4875" r="5864" b="9159"/>
          <a:stretch/>
        </p:blipFill>
        <p:spPr bwMode="auto">
          <a:xfrm>
            <a:off x="1365161" y="566670"/>
            <a:ext cx="6078828" cy="596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nelson\Desktop\fishImgJ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68980"/>
            <a:ext cx="214312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nelson\Desktop\fishImgDesc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431130"/>
            <a:ext cx="234315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897730"/>
            <a:ext cx="9144000" cy="533400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3 </a:t>
            </a:r>
            <a:r>
              <a:rPr lang="en-US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b</a:t>
            </a: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illion specimens with ½ billion collecting events</a:t>
            </a:r>
          </a:p>
          <a:p>
            <a:endParaRPr lang="en-US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dirty="0" smtClean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dirty="0">
              <a:solidFill>
                <a:schemeClr val="tx2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5" descr="ds_stats"/>
          <p:cNvPicPr>
            <a:picLocks noGrp="1" noChangeAspect="1" noChangeArrowheads="1"/>
          </p:cNvPicPr>
          <p:nvPr>
            <p:ph/>
          </p:nvPr>
        </p:nvPicPr>
        <p:blipFill rotWithShape="1">
          <a:blip r:embed="rId2" cstate="print"/>
          <a:srcRect l="18904" t="25115" b="52159"/>
          <a:stretch/>
        </p:blipFill>
        <p:spPr>
          <a:xfrm>
            <a:off x="152400" y="1676400"/>
            <a:ext cx="4194965" cy="2129344"/>
          </a:xfrm>
          <a:noFill/>
        </p:spPr>
      </p:pic>
      <p:sp>
        <p:nvSpPr>
          <p:cNvPr id="6" name="Rounded Rectangle 5"/>
          <p:cNvSpPr/>
          <p:nvPr/>
        </p:nvSpPr>
        <p:spPr bwMode="auto">
          <a:xfrm>
            <a:off x="2133600" y="76200"/>
            <a:ext cx="4876800" cy="1676400"/>
          </a:xfrm>
          <a:prstGeom prst="round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Monitoring &amp; Managing </a:t>
            </a:r>
            <a:b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3600" dirty="0" smtClean="0">
                <a:solidFill>
                  <a:srgbClr val="1F497D"/>
                </a:solidFill>
                <a:latin typeface="Calibri" pitchFamily="34" charset="0"/>
                <a:cs typeface="Calibri" pitchFamily="34" charset="0"/>
              </a:rPr>
              <a:t>Progress</a:t>
            </a:r>
          </a:p>
        </p:txBody>
      </p:sp>
      <p:pic>
        <p:nvPicPr>
          <p:cNvPr id="5" name="Picture 4" descr="current_communities"/>
          <p:cNvPicPr>
            <a:picLocks noChangeAspect="1" noChangeArrowheads="1"/>
          </p:cNvPicPr>
          <p:nvPr/>
        </p:nvPicPr>
        <p:blipFill rotWithShape="1">
          <a:blip r:embed="rId3" cstate="print"/>
          <a:srcRect l="18910" t="35418" b="25926"/>
          <a:stretch/>
        </p:blipFill>
        <p:spPr>
          <a:xfrm>
            <a:off x="228600" y="4038600"/>
            <a:ext cx="4207843" cy="2651036"/>
          </a:xfrm>
          <a:prstGeom prst="rect">
            <a:avLst/>
          </a:prstGeom>
          <a:noFill/>
        </p:spPr>
      </p:pic>
      <p:pic>
        <p:nvPicPr>
          <p:cNvPr id="7" name="Picture 5" descr="ds_stats"/>
          <p:cNvPicPr>
            <a:picLocks noChangeAspect="1" noChangeArrowheads="1"/>
          </p:cNvPicPr>
          <p:nvPr/>
        </p:nvPicPr>
        <p:blipFill rotWithShape="1">
          <a:blip r:embed="rId2" cstate="print"/>
          <a:srcRect l="18778" t="59982" b="11549"/>
          <a:stretch/>
        </p:blipFill>
        <p:spPr bwMode="auto">
          <a:xfrm>
            <a:off x="4572000" y="2819400"/>
            <a:ext cx="4320922" cy="27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520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680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1F497D"/>
                </a:solidFill>
              </a:rPr>
              <a:t>Data </a:t>
            </a:r>
            <a:r>
              <a:rPr lang="en-US" sz="3600" dirty="0" smtClean="0">
                <a:solidFill>
                  <a:srgbClr val="1F497D"/>
                </a:solidFill>
              </a:rPr>
              <a:t> Repatriation</a:t>
            </a:r>
            <a:endParaRPr lang="en-US" sz="3600" dirty="0">
              <a:solidFill>
                <a:srgbClr val="1F497D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2" y="1219200"/>
            <a:ext cx="9013507" cy="4800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570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5"/>
          <a:stretch/>
        </p:blipFill>
        <p:spPr bwMode="auto">
          <a:xfrm>
            <a:off x="7952" y="28839"/>
            <a:ext cx="9136048" cy="6829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352799"/>
            <a:ext cx="2209800" cy="14156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Freeform 1"/>
          <p:cNvSpPr/>
          <p:nvPr/>
        </p:nvSpPr>
        <p:spPr>
          <a:xfrm>
            <a:off x="8406961" y="4798647"/>
            <a:ext cx="508439" cy="1813169"/>
          </a:xfrm>
          <a:custGeom>
            <a:avLst/>
            <a:gdLst>
              <a:gd name="connsiteX0" fmla="*/ 70338 w 508439"/>
              <a:gd name="connsiteY0" fmla="*/ 1813169 h 1813169"/>
              <a:gd name="connsiteX1" fmla="*/ 508000 w 508439"/>
              <a:gd name="connsiteY1" fmla="*/ 1195754 h 1813169"/>
              <a:gd name="connsiteX2" fmla="*/ 0 w 508439"/>
              <a:gd name="connsiteY2" fmla="*/ 0 h 1813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8439" h="1813169">
                <a:moveTo>
                  <a:pt x="70338" y="1813169"/>
                </a:moveTo>
                <a:cubicBezTo>
                  <a:pt x="295030" y="1655559"/>
                  <a:pt x="519723" y="1497949"/>
                  <a:pt x="508000" y="1195754"/>
                </a:cubicBezTo>
                <a:cubicBezTo>
                  <a:pt x="496277" y="893559"/>
                  <a:pt x="248138" y="446779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65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6"/>
          <a:stretch/>
        </p:blipFill>
        <p:spPr bwMode="auto">
          <a:xfrm>
            <a:off x="0" y="0"/>
            <a:ext cx="9144000" cy="681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21554" y="1143000"/>
            <a:ext cx="4570046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                              ON WORKBENCH:</a:t>
            </a:r>
            <a:br>
              <a:rPr lang="en-US" sz="1400" i="1" dirty="0" smtClean="0">
                <a:solidFill>
                  <a:srgbClr val="FF0000"/>
                </a:solidFill>
              </a:rPr>
            </a:br>
            <a:r>
              <a:rPr lang="en-US" sz="1400" i="1" dirty="0" smtClean="0">
                <a:solidFill>
                  <a:srgbClr val="FF0000"/>
                </a:solidFill>
              </a:rPr>
              <a:t>Lake </a:t>
            </a:r>
            <a:r>
              <a:rPr lang="en-US" sz="1400" i="1" dirty="0">
                <a:solidFill>
                  <a:srgbClr val="FF0000"/>
                </a:solidFill>
              </a:rPr>
              <a:t>Winnipesaukee in </a:t>
            </a:r>
            <a:r>
              <a:rPr lang="en-US" sz="1400" i="1" dirty="0" err="1">
                <a:solidFill>
                  <a:srgbClr val="FF0000"/>
                </a:solidFill>
              </a:rPr>
              <a:t>Blackey</a:t>
            </a:r>
            <a:r>
              <a:rPr lang="en-US" sz="1400" i="1" dirty="0">
                <a:solidFill>
                  <a:srgbClr val="FF0000"/>
                </a:solidFill>
              </a:rPr>
              <a:t> Cove </a:t>
            </a:r>
            <a:r>
              <a:rPr lang="en-US" sz="1400" i="1" dirty="0" smtClean="0">
                <a:solidFill>
                  <a:srgbClr val="FF0000"/>
                </a:solidFill>
              </a:rPr>
              <a:t>&amp; outlet </a:t>
            </a:r>
            <a:r>
              <a:rPr lang="en-US" sz="1400" i="1" dirty="0">
                <a:solidFill>
                  <a:srgbClr val="FF0000"/>
                </a:solidFill>
              </a:rPr>
              <a:t>Lake </a:t>
            </a:r>
            <a:r>
              <a:rPr lang="en-US" sz="1400" i="1" dirty="0" err="1">
                <a:solidFill>
                  <a:srgbClr val="FF0000"/>
                </a:solidFill>
              </a:rPr>
              <a:t>Kanasatka</a:t>
            </a:r>
            <a:r>
              <a:rPr lang="en-US" sz="1400" i="1" dirty="0">
                <a:solidFill>
                  <a:srgbClr val="FF0000"/>
                </a:solidFill>
              </a:rPr>
              <a:t>, Merrimack Watershed, 0.75 mi E of Center Harbor, </a:t>
            </a:r>
            <a:r>
              <a:rPr lang="en-US" sz="1400" i="1" dirty="0" err="1">
                <a:solidFill>
                  <a:srgbClr val="FF0000"/>
                </a:solidFill>
              </a:rPr>
              <a:t>elev</a:t>
            </a:r>
            <a:r>
              <a:rPr lang="en-US" sz="1400" i="1" dirty="0">
                <a:solidFill>
                  <a:srgbClr val="FF0000"/>
                </a:solidFill>
              </a:rPr>
              <a:t> 504; United States; New Hampshire; Carroll;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52400"/>
            <a:ext cx="8635377" cy="830997"/>
          </a:xfrm>
          <a:prstGeom prst="rect">
            <a:avLst/>
          </a:prstGeom>
          <a:solidFill>
            <a:srgbClr val="FFFFFF">
              <a:alpha val="65098"/>
            </a:srgbClr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  <a:softEdge rad="127000"/>
          </a:effectLst>
        </p:spPr>
        <p:txBody>
          <a:bodyPr wrap="non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tx2"/>
                </a:solidFill>
              </a:rPr>
              <a:t>Utilizing and Reviewing Past Work</a:t>
            </a:r>
            <a:endParaRPr lang="en-US" sz="4800" dirty="0">
              <a:solidFill>
                <a:schemeClr val="tx2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4462585" y="4486031"/>
            <a:ext cx="492369" cy="969107"/>
          </a:xfrm>
          <a:custGeom>
            <a:avLst/>
            <a:gdLst>
              <a:gd name="connsiteX0" fmla="*/ 0 w 492369"/>
              <a:gd name="connsiteY0" fmla="*/ 0 h 969107"/>
              <a:gd name="connsiteX1" fmla="*/ 218830 w 492369"/>
              <a:gd name="connsiteY1" fmla="*/ 117231 h 969107"/>
              <a:gd name="connsiteX2" fmla="*/ 437661 w 492369"/>
              <a:gd name="connsiteY2" fmla="*/ 679938 h 969107"/>
              <a:gd name="connsiteX3" fmla="*/ 492369 w 492369"/>
              <a:gd name="connsiteY3" fmla="*/ 969107 h 96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369" h="969107">
                <a:moveTo>
                  <a:pt x="0" y="0"/>
                </a:moveTo>
                <a:cubicBezTo>
                  <a:pt x="72943" y="1954"/>
                  <a:pt x="145887" y="3908"/>
                  <a:pt x="218830" y="117231"/>
                </a:cubicBezTo>
                <a:cubicBezTo>
                  <a:pt x="291774" y="230554"/>
                  <a:pt x="392071" y="537959"/>
                  <a:pt x="437661" y="679938"/>
                </a:cubicBezTo>
                <a:cubicBezTo>
                  <a:pt x="483251" y="821917"/>
                  <a:pt x="487810" y="895512"/>
                  <a:pt x="492369" y="969107"/>
                </a:cubicBezTo>
              </a:path>
            </a:pathLst>
          </a:custGeom>
          <a:noFill/>
          <a:ln w="5715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8644481" y="5562599"/>
            <a:ext cx="270920" cy="310661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6504996" cy="71512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Interoperability</a:t>
            </a:r>
            <a:endParaRPr lang="en-US" dirty="0">
              <a:solidFill>
                <a:schemeClr val="tx2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48404" y="2927818"/>
            <a:ext cx="1676396" cy="1186982"/>
            <a:chOff x="7188636" y="3994618"/>
            <a:chExt cx="1802964" cy="13393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3377" y="3994618"/>
              <a:ext cx="658738" cy="61592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636" y="4711158"/>
              <a:ext cx="1802964" cy="622842"/>
            </a:xfrm>
            <a:prstGeom prst="rect">
              <a:avLst/>
            </a:prstGeom>
          </p:spPr>
        </p:pic>
      </p:grpSp>
      <p:pic>
        <p:nvPicPr>
          <p:cNvPr id="7" name="Picture 3" descr="C:\Users\nelson\Desktop\ZA10238341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7722" y="5562600"/>
            <a:ext cx="989678" cy="81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nelson\SkyDrive\Graphics\Rlogo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580" y="3242937"/>
            <a:ext cx="1147624" cy="87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nelson\Pictures\specifylogo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5051" y="2137302"/>
            <a:ext cx="2227153" cy="910698"/>
          </a:xfrm>
          <a:prstGeom prst="rect">
            <a:avLst/>
          </a:prstGeom>
          <a:noFill/>
        </p:spPr>
      </p:pic>
      <p:grpSp>
        <p:nvGrpSpPr>
          <p:cNvPr id="10" name="Group 9"/>
          <p:cNvGrpSpPr/>
          <p:nvPr/>
        </p:nvGrpSpPr>
        <p:grpSpPr>
          <a:xfrm>
            <a:off x="6323772" y="4953000"/>
            <a:ext cx="1220028" cy="1125810"/>
            <a:chOff x="6534151" y="4191000"/>
            <a:chExt cx="1121826" cy="1053777"/>
          </a:xfrm>
        </p:grpSpPr>
        <p:pic>
          <p:nvPicPr>
            <p:cNvPr id="11" name="Picture 2" descr="C:\Users\nelson\Pictures\genericHeaderIcon.gif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1" y="4191000"/>
              <a:ext cx="1121826" cy="580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6651293" y="4716692"/>
              <a:ext cx="977797" cy="52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2"/>
                  </a:solidFill>
                </a:rPr>
                <a:t>Arctos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pic>
        <p:nvPicPr>
          <p:cNvPr id="13" name="Picture 3" descr="C:\Users\nelson\Desktop\symbiotalogo.jpg"/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51244"/>
          <a:stretch/>
        </p:blipFill>
        <p:spPr bwMode="auto">
          <a:xfrm>
            <a:off x="2057400" y="5076825"/>
            <a:ext cx="2440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341437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chemeClr val="tx2"/>
                </a:solidFill>
              </a:rPr>
              <a:t>Webservices</a:t>
            </a:r>
            <a:endParaRPr lang="en-US" sz="3200" b="1" dirty="0" smtClean="0">
              <a:solidFill>
                <a:schemeClr val="tx2"/>
              </a:solidFill>
            </a:endParaRPr>
          </a:p>
          <a:p>
            <a:pPr lvl="1"/>
            <a:r>
              <a:rPr lang="en-US" sz="2800" b="1" dirty="0" smtClean="0">
                <a:solidFill>
                  <a:schemeClr val="tx2"/>
                </a:solidFill>
              </a:rPr>
              <a:t>SOAP</a:t>
            </a:r>
          </a:p>
          <a:p>
            <a:pPr lvl="1"/>
            <a:r>
              <a:rPr lang="en-US" sz="2800" b="1" dirty="0" smtClean="0">
                <a:solidFill>
                  <a:schemeClr val="tx2"/>
                </a:solidFill>
              </a:rPr>
              <a:t>JSON</a:t>
            </a:r>
          </a:p>
          <a:p>
            <a:pPr lvl="1"/>
            <a:r>
              <a:rPr lang="en-US" sz="2800" b="1" dirty="0" err="1" smtClean="0">
                <a:solidFill>
                  <a:schemeClr val="tx2"/>
                </a:solidFill>
              </a:rPr>
              <a:t>GeoJSON</a:t>
            </a:r>
            <a:endParaRPr lang="en-US" sz="2800" b="1" dirty="0" smtClean="0">
              <a:solidFill>
                <a:schemeClr val="tx2"/>
              </a:solidFill>
            </a:endParaRPr>
          </a:p>
          <a:p>
            <a:pPr lvl="1"/>
            <a:endParaRPr lang="en-US" sz="2800" b="1" dirty="0">
              <a:solidFill>
                <a:schemeClr val="tx2"/>
              </a:solidFill>
            </a:endParaRPr>
          </a:p>
          <a:p>
            <a:pPr marL="457200" lvl="1" indent="0">
              <a:buNone/>
            </a:pPr>
            <a:endParaRPr lang="en-US" sz="2800" b="1" dirty="0" smtClean="0">
              <a:solidFill>
                <a:schemeClr val="tx2"/>
              </a:solidFill>
            </a:endParaRPr>
          </a:p>
          <a:p>
            <a:r>
              <a:rPr lang="en-US" sz="3200" b="1" dirty="0" smtClean="0">
                <a:solidFill>
                  <a:schemeClr val="tx2"/>
                </a:solidFill>
              </a:rPr>
              <a:t>Web Client</a:t>
            </a:r>
            <a:endParaRPr lang="en-US" sz="3200" b="1" dirty="0">
              <a:solidFill>
                <a:schemeClr val="tx2"/>
              </a:solidFill>
            </a:endParaRPr>
          </a:p>
          <a:p>
            <a:endParaRPr lang="en-US" sz="32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35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 cstate="print">
            <a:lum bright="-14000"/>
          </a:blip>
          <a:stretch>
            <a:fillRect/>
          </a:stretch>
        </p:blipFill>
        <p:spPr>
          <a:xfrm>
            <a:off x="4648200" y="228600"/>
            <a:ext cx="2540000" cy="762000"/>
          </a:xfrm>
          <a:prstGeom prst="rect">
            <a:avLst/>
          </a:prstGeom>
        </p:spPr>
      </p:pic>
      <p:pic>
        <p:nvPicPr>
          <p:cNvPr id="7" name="Picture 3" descr="C:\Users\nelson\Pictures\specify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04800"/>
            <a:ext cx="2227153" cy="910698"/>
          </a:xfrm>
          <a:prstGeom prst="rect">
            <a:avLst/>
          </a:prstGeom>
          <a:noFill/>
        </p:spPr>
      </p:pic>
      <p:sp>
        <p:nvSpPr>
          <p:cNvPr id="9" name="Plus 8"/>
          <p:cNvSpPr/>
          <p:nvPr/>
        </p:nvSpPr>
        <p:spPr bwMode="auto">
          <a:xfrm>
            <a:off x="3947460" y="524418"/>
            <a:ext cx="485670" cy="471461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2" name="Picture 2" descr="C:\Users\nelson\Desktop\workbenc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58903"/>
            <a:ext cx="8892918" cy="5607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92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2" cstate="print">
            <a:lum bright="-14000"/>
          </a:blip>
          <a:stretch>
            <a:fillRect/>
          </a:stretch>
        </p:blipFill>
        <p:spPr>
          <a:xfrm>
            <a:off x="4648200" y="228600"/>
            <a:ext cx="2540000" cy="762000"/>
          </a:xfrm>
          <a:prstGeom prst="rect">
            <a:avLst/>
          </a:prstGeom>
        </p:spPr>
      </p:pic>
      <p:pic>
        <p:nvPicPr>
          <p:cNvPr id="7" name="Picture 3" descr="C:\Users\nelson\Pictures\specifylog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304800"/>
            <a:ext cx="2227153" cy="910698"/>
          </a:xfrm>
          <a:prstGeom prst="rect">
            <a:avLst/>
          </a:prstGeom>
          <a:noFill/>
        </p:spPr>
      </p:pic>
      <p:sp>
        <p:nvSpPr>
          <p:cNvPr id="9" name="Plus 8"/>
          <p:cNvSpPr/>
          <p:nvPr/>
        </p:nvSpPr>
        <p:spPr bwMode="auto">
          <a:xfrm>
            <a:off x="3947460" y="524418"/>
            <a:ext cx="485670" cy="471461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1027" name="Picture 3" descr="C:\Users\nelson\Desktop\GEOLocat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" y="1524000"/>
            <a:ext cx="9099741" cy="4014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6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589203"/>
            <a:ext cx="7086600" cy="5833918"/>
          </a:xfrm>
          <a:prstGeom prst="rect">
            <a:avLst/>
          </a:prstGeom>
          <a:ln>
            <a:solidFill>
              <a:schemeClr val="tx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:\Users\nelson\SkyDrive\Graphics\R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29235"/>
            <a:ext cx="1384954" cy="105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0" y="3810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Application Services:</a:t>
            </a:r>
            <a:r>
              <a:rPr lang="en-US" sz="4000" kern="0" noProof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 Web </a:t>
            </a:r>
            <a:r>
              <a:rPr lang="en-US" sz="4000" kern="0" dirty="0" smtClean="0">
                <a:solidFill>
                  <a:schemeClr val="tx2"/>
                </a:solidFill>
                <a:latin typeface="+mj-lt"/>
                <a:cs typeface="Arial" pitchFamily="34" charset="0"/>
              </a:rPr>
              <a:t>C</a:t>
            </a:r>
            <a:r>
              <a:rPr kumimoji="0" lang="en-US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lient</a:t>
            </a:r>
            <a:r>
              <a:rPr kumimoji="0" lang="en-US" sz="4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cs typeface="Arial" pitchFamily="34" charset="0"/>
              </a:rPr>
              <a:t> APIs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t="13208"/>
          <a:stretch>
            <a:fillRect/>
          </a:stretch>
        </p:blipFill>
        <p:spPr bwMode="auto">
          <a:xfrm>
            <a:off x="130898" y="1524000"/>
            <a:ext cx="5178196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486400" y="1600200"/>
            <a:ext cx="3581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URL API for </a:t>
            </a:r>
            <a:r>
              <a:rPr lang="en-US" dirty="0">
                <a:solidFill>
                  <a:schemeClr val="tx2"/>
                </a:solidFill>
              </a:rPr>
              <a:t>u</a:t>
            </a:r>
            <a:r>
              <a:rPr lang="en-US" dirty="0" smtClean="0">
                <a:solidFill>
                  <a:schemeClr val="tx2"/>
                </a:solidFill>
              </a:rPr>
              <a:t>ser input &amp; </a:t>
            </a:r>
            <a:r>
              <a:rPr lang="en-US" dirty="0">
                <a:solidFill>
                  <a:schemeClr val="tx2"/>
                </a:solidFill>
              </a:rPr>
              <a:t>l</a:t>
            </a:r>
            <a:r>
              <a:rPr lang="en-US" dirty="0" smtClean="0">
                <a:solidFill>
                  <a:schemeClr val="tx2"/>
                </a:solidFill>
              </a:rPr>
              <a:t>ightweight web clients</a:t>
            </a:r>
          </a:p>
          <a:p>
            <a:pPr>
              <a:buFont typeface="Arial" pitchFamily="34" charset="0"/>
              <a:buChar char="•"/>
            </a:pPr>
            <a:endParaRPr lang="en-US" dirty="0">
              <a:solidFill>
                <a:schemeClr val="tx2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Lightweight client, specifically designed for embedding into other web applications.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Two way communication between web sites uses JavaScript postMessage()  </a:t>
            </a:r>
            <a:endParaRPr lang="en-US" dirty="0">
              <a:solidFill>
                <a:schemeClr val="tx2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 Compatible with all modern browsers</a:t>
            </a:r>
            <a:r>
              <a:rPr lang="en-US" dirty="0">
                <a:solidFill>
                  <a:schemeClr val="tx2"/>
                </a:solidFill>
              </a:rPr>
              <a:t>:</a:t>
            </a:r>
            <a:endParaRPr lang="en-US" dirty="0" smtClean="0">
              <a:solidFill>
                <a:schemeClr val="tx2"/>
              </a:solidFill>
            </a:endParaRPr>
          </a:p>
        </p:txBody>
      </p:sp>
      <p:pic>
        <p:nvPicPr>
          <p:cNvPr id="2050" name="Picture 2" descr="C:\Users\nelson\Desktop\120px-HTML5-logo_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953000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781800" y="4618672"/>
            <a:ext cx="22860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IE </a:t>
            </a:r>
            <a:r>
              <a:rPr lang="en-US" dirty="0">
                <a:solidFill>
                  <a:schemeClr val="tx2"/>
                </a:solidFill>
              </a:rPr>
              <a:t>8.0+</a:t>
            </a:r>
          </a:p>
          <a:p>
            <a:r>
              <a:rPr lang="en-US" dirty="0">
                <a:solidFill>
                  <a:schemeClr val="tx2"/>
                </a:solidFill>
              </a:rPr>
              <a:t>Firefox 3.0+</a:t>
            </a:r>
          </a:p>
          <a:p>
            <a:r>
              <a:rPr lang="en-US" dirty="0">
                <a:solidFill>
                  <a:schemeClr val="tx2"/>
                </a:solidFill>
              </a:rPr>
              <a:t>Safari 4.0+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Chrome </a:t>
            </a:r>
            <a:r>
              <a:rPr lang="en-US" dirty="0">
                <a:solidFill>
                  <a:schemeClr val="tx2"/>
                </a:solidFill>
              </a:rPr>
              <a:t>1.0+</a:t>
            </a:r>
          </a:p>
          <a:p>
            <a:r>
              <a:rPr lang="en-US" dirty="0">
                <a:solidFill>
                  <a:schemeClr val="tx2"/>
                </a:solidFill>
              </a:rPr>
              <a:t>Opera 9.5+</a:t>
            </a:r>
          </a:p>
        </p:txBody>
      </p:sp>
    </p:spTree>
    <p:extLst>
      <p:ext uri="{BB962C8B-B14F-4D97-AF65-F5344CB8AC3E}">
        <p14:creationId xmlns:p14="http://schemas.microsoft.com/office/powerpoint/2010/main" val="39308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elson\Desktop\arctos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52911" cy="647700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 bwMode="auto">
          <a:xfrm>
            <a:off x="50800" y="2362200"/>
            <a:ext cx="4038600" cy="7620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96000" y="304800"/>
            <a:ext cx="1905000" cy="304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 cstate="print">
            <a:lum bright="-14000"/>
          </a:blip>
          <a:stretch>
            <a:fillRect/>
          </a:stretch>
        </p:blipFill>
        <p:spPr>
          <a:xfrm>
            <a:off x="6858000" y="6019800"/>
            <a:ext cx="2286000" cy="6858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196635" y="6096001"/>
            <a:ext cx="969426" cy="706853"/>
            <a:chOff x="6438449" y="4191000"/>
            <a:chExt cx="1217528" cy="1010685"/>
          </a:xfrm>
        </p:grpSpPr>
        <p:pic>
          <p:nvPicPr>
            <p:cNvPr id="7" name="Picture 2" descr="C:\Users\nelson\Pictures\genericHeaderIcon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4151" y="4191000"/>
              <a:ext cx="1121826" cy="580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438449" y="4673600"/>
              <a:ext cx="977797" cy="5280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chemeClr val="tx2"/>
                  </a:solidFill>
                </a:rPr>
                <a:t>Arctos</a:t>
              </a:r>
              <a:endParaRPr 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10" name="Plus 9"/>
          <p:cNvSpPr/>
          <p:nvPr/>
        </p:nvSpPr>
        <p:spPr bwMode="auto">
          <a:xfrm>
            <a:off x="6324600" y="6280245"/>
            <a:ext cx="381000" cy="349155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2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172400"/>
            <a:ext cx="5548858" cy="5671745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457200" y="29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Traditional Methods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nelson\Desktop\arctos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157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579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37026"/>
            <a:ext cx="9144000" cy="39874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nelson\Desktop\symbiotalog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9" r="51244"/>
          <a:stretch/>
        </p:blipFill>
        <p:spPr bwMode="auto">
          <a:xfrm>
            <a:off x="1749825" y="374775"/>
            <a:ext cx="244080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lus 4"/>
          <p:cNvSpPr/>
          <p:nvPr/>
        </p:nvSpPr>
        <p:spPr bwMode="auto">
          <a:xfrm>
            <a:off x="4351935" y="553992"/>
            <a:ext cx="409470" cy="400608"/>
          </a:xfrm>
          <a:prstGeom prst="mathPlus">
            <a:avLst/>
          </a:prstGeom>
          <a:solidFill>
            <a:srgbClr val="1AB39F">
              <a:lumMod val="50000"/>
            </a:srgbClr>
          </a:solidFill>
          <a:ln w="28575" cap="flat" cmpd="sng" algn="ctr">
            <a:solidFill>
              <a:srgbClr val="1AB39F">
                <a:lumMod val="50000"/>
              </a:srgb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4" cstate="print">
            <a:lum bright="-14000"/>
          </a:blip>
          <a:stretch>
            <a:fillRect/>
          </a:stretch>
        </p:blipFill>
        <p:spPr>
          <a:xfrm>
            <a:off x="4927600" y="228600"/>
            <a:ext cx="2540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17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0612"/>
            <a:ext cx="9144000" cy="52330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793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178" y="1371600"/>
            <a:ext cx="5439888" cy="4728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876425" y="30000"/>
            <a:ext cx="5289150" cy="919647"/>
            <a:chOff x="1876425" y="978150"/>
            <a:chExt cx="5289150" cy="919647"/>
          </a:xfrm>
        </p:grpSpPr>
        <p:sp>
          <p:nvSpPr>
            <p:cNvPr id="5" name="Plus 4"/>
            <p:cNvSpPr/>
            <p:nvPr/>
          </p:nvSpPr>
          <p:spPr bwMode="auto">
            <a:xfrm>
              <a:off x="4049910" y="1303542"/>
              <a:ext cx="409470" cy="400608"/>
            </a:xfrm>
            <a:prstGeom prst="mathPlus">
              <a:avLst/>
            </a:prstGeom>
            <a:solidFill>
              <a:srgbClr val="1AB39F">
                <a:lumMod val="50000"/>
              </a:srgbClr>
            </a:solidFill>
            <a:ln w="28575" cap="flat" cmpd="sng" algn="ctr">
              <a:solidFill>
                <a:srgbClr val="1AB39F">
                  <a:lumMod val="50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pic>
          <p:nvPicPr>
            <p:cNvPr id="6" name="Picture 5" descr="logo.png"/>
            <p:cNvPicPr>
              <a:picLocks noChangeAspect="1"/>
            </p:cNvPicPr>
            <p:nvPr/>
          </p:nvPicPr>
          <p:blipFill>
            <a:blip r:embed="rId3" cstate="print">
              <a:lum bright="-14000"/>
            </a:blip>
            <a:stretch>
              <a:fillRect/>
            </a:stretch>
          </p:blipFill>
          <p:spPr>
            <a:xfrm>
              <a:off x="4625575" y="978150"/>
              <a:ext cx="2540000" cy="762000"/>
            </a:xfrm>
            <a:prstGeom prst="rect">
              <a:avLst/>
            </a:prstGeom>
          </p:spPr>
        </p:pic>
        <p:pic>
          <p:nvPicPr>
            <p:cNvPr id="6147" name="Picture 3" descr="C:\Users\nelson\Desktop\ZA10238341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6425" y="1241908"/>
              <a:ext cx="638175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491805" y="1066800"/>
              <a:ext cx="1470595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smtClean="0">
                  <a:effectLst/>
                </a:rPr>
                <a:t>Excel</a:t>
              </a:r>
              <a:endParaRPr lang="en-US" sz="4800" b="1" dirty="0">
                <a:effectLst/>
              </a:endParaRPr>
            </a:p>
          </p:txBody>
        </p:sp>
      </p:grpSp>
      <p:pic>
        <p:nvPicPr>
          <p:cNvPr id="6146" name="Picture 2" descr="C:\Users\nelson\Desktop\glcExce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99" y="1143000"/>
            <a:ext cx="5966298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4049910" y="1828800"/>
            <a:ext cx="1921328" cy="15240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9373" y="6041400"/>
            <a:ext cx="89884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http://www.museum.tulane.edu/geolocate/web/WebGeoref.aspx?</a:t>
            </a:r>
            <a:br>
              <a:rPr lang="en-US" sz="2000" dirty="0" smtClean="0">
                <a:solidFill>
                  <a:schemeClr val="tx2"/>
                </a:solidFill>
              </a:rPr>
            </a:br>
            <a:r>
              <a:rPr lang="en-US" sz="2000" dirty="0" smtClean="0">
                <a:solidFill>
                  <a:schemeClr val="tx2"/>
                </a:solidFill>
              </a:rPr>
              <a:t>v=1&amp;Country=</a:t>
            </a:r>
            <a:r>
              <a:rPr lang="en-US" sz="2000" b="1" dirty="0" err="1" smtClean="0">
                <a:solidFill>
                  <a:schemeClr val="tx2"/>
                </a:solidFill>
              </a:rPr>
              <a:t>USA</a:t>
            </a:r>
            <a:r>
              <a:rPr lang="en-US" sz="2000" dirty="0" err="1" smtClean="0">
                <a:solidFill>
                  <a:schemeClr val="tx2"/>
                </a:solidFill>
              </a:rPr>
              <a:t>&amp;State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LA</a:t>
            </a:r>
            <a:r>
              <a:rPr lang="en-US" sz="2000" dirty="0" err="1" smtClean="0">
                <a:solidFill>
                  <a:schemeClr val="tx2"/>
                </a:solidFill>
              </a:rPr>
              <a:t>&amp;County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Washington</a:t>
            </a:r>
            <a:r>
              <a:rPr lang="en-US" sz="2000" dirty="0" err="1" smtClean="0">
                <a:solidFill>
                  <a:schemeClr val="tx2"/>
                </a:solidFill>
              </a:rPr>
              <a:t>&amp;Locality</a:t>
            </a:r>
            <a:r>
              <a:rPr lang="en-US" sz="2000" dirty="0" smtClean="0">
                <a:solidFill>
                  <a:schemeClr val="tx2"/>
                </a:solidFill>
              </a:rPr>
              <a:t>=</a:t>
            </a:r>
            <a:r>
              <a:rPr lang="en-US" sz="2000" b="1" dirty="0" err="1" smtClean="0">
                <a:solidFill>
                  <a:schemeClr val="tx2"/>
                </a:solidFill>
              </a:rPr>
              <a:t>Bogalusa</a:t>
            </a:r>
            <a:r>
              <a:rPr lang="en-US" sz="2000" dirty="0" err="1" smtClean="0">
                <a:solidFill>
                  <a:schemeClr val="tx2"/>
                </a:solidFill>
              </a:rPr>
              <a:t>&amp;georef</a:t>
            </a:r>
            <a:r>
              <a:rPr lang="en-US" sz="2000" dirty="0" smtClean="0">
                <a:solidFill>
                  <a:schemeClr val="tx2"/>
                </a:solidFill>
              </a:rPr>
              <a:t>=run</a:t>
            </a:r>
            <a:endParaRPr lang="en-US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9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Text Box 9"/>
          <p:cNvSpPr txBox="1">
            <a:spLocks noChangeArrowheads="1"/>
          </p:cNvSpPr>
          <p:nvPr/>
        </p:nvSpPr>
        <p:spPr bwMode="auto">
          <a:xfrm>
            <a:off x="4038600" y="1295400"/>
            <a:ext cx="5105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 b="1" dirty="0">
                <a:solidFill>
                  <a:schemeClr val="tx2"/>
                </a:solidFill>
                <a:latin typeface="Arial" charset="0"/>
                <a:cs typeface="Arial" charset="0"/>
              </a:rPr>
              <a:t>Software &amp; services for georeferencing of natural history collections data</a:t>
            </a:r>
          </a:p>
        </p:txBody>
      </p:sp>
      <p:pic>
        <p:nvPicPr>
          <p:cNvPr id="2324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295400"/>
            <a:ext cx="3133204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9811" name="Picture 11" descr="geolocatescreensho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286000" y="2667000"/>
            <a:ext cx="2667000" cy="21702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2450" name="Picture 2" descr="C:\Users\nelson\Pictures\earlyscreenshot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8600" y="3962400"/>
            <a:ext cx="2381250" cy="16764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105400" y="2667000"/>
            <a:ext cx="3781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automated georeferencing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62600" y="3200400"/>
            <a:ext cx="33858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verification &amp; correction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43000" y="4840515"/>
            <a:ext cx="25138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batch processing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5334000"/>
            <a:ext cx="34756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geographic visualization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86400" y="5638800"/>
            <a:ext cx="3657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uncertainty determination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2279" y="6100465"/>
            <a:ext cx="40575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collaborative georeferencing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29400" y="4343400"/>
            <a:ext cx="21900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interoperability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806042" y="3733800"/>
            <a:ext cx="18309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multi-lingual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0073" y="4338935"/>
            <a:ext cx="16049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kml export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" y="5660922"/>
            <a:ext cx="257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38AC8"/>
                </a:solidFill>
                <a:latin typeface="Arial" charset="0"/>
                <a:cs typeface="Arial" charset="0"/>
              </a:rPr>
              <a:t>google, bing, openstreet, wms</a:t>
            </a:r>
            <a:endParaRPr lang="en-US" sz="1400" dirty="0">
              <a:solidFill>
                <a:srgbClr val="738AC8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03561" y="4670624"/>
            <a:ext cx="13789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738AC8"/>
                </a:solidFill>
                <a:latin typeface="Arial" charset="0"/>
                <a:cs typeface="Arial" charset="0"/>
              </a:rPr>
              <a:t>soap &amp; rest api</a:t>
            </a:r>
            <a:endParaRPr lang="en-US" sz="1400" dirty="0">
              <a:solidFill>
                <a:srgbClr val="738AC8"/>
              </a:solidFill>
              <a:cs typeface="Arial" charset="0"/>
            </a:endParaRPr>
          </a:p>
        </p:txBody>
      </p:sp>
      <p:pic>
        <p:nvPicPr>
          <p:cNvPr id="22" name="Picture 21" descr="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743200" y="25400"/>
            <a:ext cx="3917950" cy="117538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239000" y="5118100"/>
            <a:ext cx="1196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738AC8"/>
                </a:solidFill>
                <a:latin typeface="Arial" charset="0"/>
                <a:cs typeface="Arial" charset="0"/>
              </a:rPr>
              <a:t>training</a:t>
            </a:r>
            <a:endParaRPr lang="en-US" sz="2400" dirty="0">
              <a:solidFill>
                <a:srgbClr val="738AC8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35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6" t="16633" r="23686" b="14373"/>
          <a:stretch/>
        </p:blipFill>
        <p:spPr bwMode="auto">
          <a:xfrm>
            <a:off x="1741199" y="3657424"/>
            <a:ext cx="3219002" cy="2985990"/>
          </a:xfrm>
          <a:prstGeom prst="rect">
            <a:avLst/>
          </a:prstGeom>
          <a:ln/>
          <a:ex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0" y="65668"/>
            <a:ext cx="1047000" cy="6705600"/>
          </a:xfrm>
        </p:spPr>
        <p:txBody>
          <a:bodyPr vert="vert">
            <a:norm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Typical GEOLocate Workflow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43200" y="228600"/>
            <a:ext cx="5105400" cy="1200329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/>
              <a:t>pushepatapa creek, trib. to pearl river, 7.8 miles north of bogalusa at hwy </a:t>
            </a:r>
            <a:r>
              <a:rPr lang="en-US" sz="2400" i="1" dirty="0" smtClean="0"/>
              <a:t>21; Washington; LA; USA</a:t>
            </a:r>
            <a:endParaRPr lang="en-US" sz="2400" i="1" dirty="0"/>
          </a:p>
        </p:txBody>
      </p:sp>
      <p:sp>
        <p:nvSpPr>
          <p:cNvPr id="5" name="Rectangle 4"/>
          <p:cNvSpPr/>
          <p:nvPr/>
        </p:nvSpPr>
        <p:spPr>
          <a:xfrm>
            <a:off x="2743200" y="1850568"/>
            <a:ext cx="5105400" cy="461665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/>
              <a:t>Georeferencing Algorithm</a:t>
            </a:r>
            <a:endParaRPr lang="en-US" sz="2400" i="1" dirty="0"/>
          </a:p>
        </p:txBody>
      </p:sp>
      <p:sp>
        <p:nvSpPr>
          <p:cNvPr id="6" name="Rectangle 5"/>
          <p:cNvSpPr/>
          <p:nvPr/>
        </p:nvSpPr>
        <p:spPr>
          <a:xfrm>
            <a:off x="2743200" y="2764624"/>
            <a:ext cx="5105400" cy="830997"/>
          </a:xfrm>
          <a:prstGeom prst="rect">
            <a:avLst/>
          </a:prstGeom>
          <a:ln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400" i="1" dirty="0" smtClean="0"/>
              <a:t>Visualize, verify &amp; adjust  </a:t>
            </a:r>
            <a:r>
              <a:rPr lang="en-US" sz="2400" i="1" dirty="0"/>
              <a:t>o</a:t>
            </a:r>
            <a:r>
              <a:rPr lang="en-US" sz="2400" i="1" dirty="0" smtClean="0"/>
              <a:t>utput coordinates &amp; uncertainties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46703" y="457200"/>
            <a:ext cx="18154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Data Entry &amp;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Preparation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3293" y="1738027"/>
            <a:ext cx="16289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Automated</a:t>
            </a:r>
            <a:br>
              <a:rPr lang="en-US" sz="2400" b="1" dirty="0" smtClean="0">
                <a:solidFill>
                  <a:schemeClr val="tx2"/>
                </a:solidFill>
              </a:rPr>
            </a:br>
            <a:r>
              <a:rPr lang="en-US" sz="2400" b="1" dirty="0" smtClean="0">
                <a:solidFill>
                  <a:schemeClr val="tx2"/>
                </a:solidFill>
              </a:rPr>
              <a:t>Processing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8799" y="2819710"/>
            <a:ext cx="1653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Manual</a:t>
            </a:r>
          </a:p>
          <a:p>
            <a:pPr algn="r"/>
            <a:r>
              <a:rPr lang="en-US" sz="2400" b="1" dirty="0" smtClean="0">
                <a:solidFill>
                  <a:schemeClr val="tx2"/>
                </a:solidFill>
              </a:rPr>
              <a:t>Verification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11" name="Down Arrow 10"/>
          <p:cNvSpPr/>
          <p:nvPr/>
        </p:nvSpPr>
        <p:spPr>
          <a:xfrm>
            <a:off x="4876800" y="1465542"/>
            <a:ext cx="381000" cy="36326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4876800" y="2358156"/>
            <a:ext cx="381000" cy="363268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290497" y="3886200"/>
            <a:ext cx="2508327" cy="2585323"/>
          </a:xfrm>
          <a:prstGeom prst="rect">
            <a:avLst/>
          </a:prstGeom>
          <a:noFill/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l</a:t>
            </a: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atitude: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30.88797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longitude: 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-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89.83601</a:t>
            </a:r>
            <a:b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uncertainty radius: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48m</a:t>
            </a: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1800" dirty="0" smtClean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1800" i="1" dirty="0" smtClean="0">
                <a:solidFill>
                  <a:schemeClr val="tx2">
                    <a:lumMod val="75000"/>
                  </a:schemeClr>
                </a:solidFill>
              </a:rPr>
              <a:t>uncertainty polygon</a:t>
            </a:r>
            <a:r>
              <a:rPr lang="en-US" sz="1800" i="1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en-US" sz="1800" b="1" dirty="0" smtClean="0">
                <a:solidFill>
                  <a:schemeClr val="tx2">
                    <a:lumMod val="75000"/>
                  </a:schemeClr>
                </a:solidFill>
              </a:rPr>
              <a:t>30.88823,-89.83641, 30.88815,-89.83634, 30.88808,-89.83622…</a:t>
            </a:r>
            <a:endParaRPr lang="en-US" sz="1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6" name="Curved Connector 15"/>
          <p:cNvCxnSpPr>
            <a:stCxn id="4" idx="1"/>
          </p:cNvCxnSpPr>
          <p:nvPr/>
        </p:nvCxnSpPr>
        <p:spPr>
          <a:xfrm rot="10800000" flipH="1" flipV="1">
            <a:off x="2743200" y="828764"/>
            <a:ext cx="685800" cy="4200435"/>
          </a:xfrm>
          <a:prstGeom prst="bentConnector4">
            <a:avLst>
              <a:gd name="adj1" fmla="val -33333"/>
              <a:gd name="adj2" fmla="val 73471"/>
            </a:avLst>
          </a:prstGeom>
          <a:ln w="133350" cap="flat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2800" y="6302824"/>
            <a:ext cx="954000" cy="286200"/>
          </a:xfrm>
          <a:prstGeom prst="rect">
            <a:avLst/>
          </a:prstGeom>
          <a:effectLst>
            <a:glow rad="127000">
              <a:schemeClr val="tx1"/>
            </a:glow>
          </a:effectLst>
        </p:spPr>
      </p:pic>
      <p:sp>
        <p:nvSpPr>
          <p:cNvPr id="23" name="Oval 22"/>
          <p:cNvSpPr/>
          <p:nvPr/>
        </p:nvSpPr>
        <p:spPr>
          <a:xfrm>
            <a:off x="76200" y="600164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25" name="Oval 24"/>
          <p:cNvSpPr/>
          <p:nvPr/>
        </p:nvSpPr>
        <p:spPr>
          <a:xfrm>
            <a:off x="76200" y="1905000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26" name="Oval 25"/>
          <p:cNvSpPr/>
          <p:nvPr/>
        </p:nvSpPr>
        <p:spPr>
          <a:xfrm>
            <a:off x="76200" y="2980678"/>
            <a:ext cx="457200" cy="457200"/>
          </a:xfrm>
          <a:prstGeom prst="ellips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/>
              <a:t>3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5213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71" y="1219199"/>
            <a:ext cx="8791629" cy="309315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" r="14163" b="77317"/>
          <a:stretch/>
        </p:blipFill>
        <p:spPr bwMode="auto">
          <a:xfrm>
            <a:off x="180171" y="4872075"/>
            <a:ext cx="8777229" cy="9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457200" y="29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2"/>
                </a:solidFill>
              </a:rPr>
              <a:t>Options: Web vs. Desktop?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219198"/>
            <a:ext cx="840000" cy="77529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tallapoo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266" y="4897474"/>
            <a:ext cx="1117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855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tallapoo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28700"/>
            <a:ext cx="7061200" cy="5295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44" name="Group 4"/>
          <p:cNvGrpSpPr>
            <a:grpSpLocks/>
          </p:cNvGrpSpPr>
          <p:nvPr/>
        </p:nvGrpSpPr>
        <p:grpSpPr bwMode="auto">
          <a:xfrm>
            <a:off x="4343400" y="918132"/>
            <a:ext cx="3308509" cy="1752600"/>
            <a:chOff x="96" y="1920"/>
            <a:chExt cx="1800" cy="9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46" name="Picture 5" descr="tulabelcottus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0"/>
              <a:ext cx="1800" cy="9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47" name="Oval 6"/>
            <p:cNvSpPr>
              <a:spLocks noChangeArrowheads="1"/>
            </p:cNvSpPr>
            <p:nvPr/>
          </p:nvSpPr>
          <p:spPr bwMode="auto">
            <a:xfrm>
              <a:off x="1248" y="2334"/>
              <a:ext cx="536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8" name="Oval 7"/>
            <p:cNvSpPr>
              <a:spLocks noChangeArrowheads="1"/>
            </p:cNvSpPr>
            <p:nvPr/>
          </p:nvSpPr>
          <p:spPr bwMode="auto">
            <a:xfrm>
              <a:off x="240" y="2328"/>
              <a:ext cx="574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49" name="AutoShape 8"/>
            <p:cNvSpPr>
              <a:spLocks noChangeArrowheads="1"/>
            </p:cNvSpPr>
            <p:nvPr/>
          </p:nvSpPr>
          <p:spPr bwMode="auto">
            <a:xfrm>
              <a:off x="114" y="2436"/>
              <a:ext cx="1728" cy="144"/>
            </a:xfrm>
            <a:prstGeom prst="roundRect">
              <a:avLst>
                <a:gd name="adj" fmla="val 16667"/>
              </a:avLst>
            </a:prstGeom>
            <a:noFill/>
            <a:ln w="2222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6553" name="Picture 9" descr="tallapoosadetail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146" y="3810000"/>
            <a:ext cx="4038600" cy="2943690"/>
          </a:xfr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0"/>
            <a:ext cx="9143999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3600" dirty="0" smtClean="0">
                <a:latin typeface="Calibri" pitchFamily="34" charset="0"/>
                <a:cs typeface="Calibri" pitchFamily="34" charset="0"/>
              </a:rPr>
              <a:t>Georeferencing Example: Desktop App</a:t>
            </a:r>
          </a:p>
        </p:txBody>
      </p:sp>
    </p:spTree>
    <p:extLst>
      <p:ext uri="{BB962C8B-B14F-4D97-AF65-F5344CB8AC3E}">
        <p14:creationId xmlns:p14="http://schemas.microsoft.com/office/powerpoint/2010/main" val="30862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1" y="0"/>
            <a:ext cx="90131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5239177" y="351151"/>
            <a:ext cx="3308509" cy="1752600"/>
            <a:chOff x="96" y="1920"/>
            <a:chExt cx="1800" cy="9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Picture 5" descr="tulabelcottusS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20"/>
              <a:ext cx="1800" cy="942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1248" y="2334"/>
              <a:ext cx="536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40" y="2328"/>
              <a:ext cx="574" cy="96"/>
            </a:xfrm>
            <a:prstGeom prst="ellipse">
              <a:avLst/>
            </a:prstGeom>
            <a:noFill/>
            <a:ln w="222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14" y="2436"/>
              <a:ext cx="1728" cy="144"/>
            </a:xfrm>
            <a:prstGeom prst="roundRect">
              <a:avLst>
                <a:gd name="adj" fmla="val 16667"/>
              </a:avLst>
            </a:prstGeom>
            <a:noFill/>
            <a:ln w="22225" algn="ctr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3229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2277</TotalTime>
  <Words>612</Words>
  <Application>Microsoft Office PowerPoint</Application>
  <PresentationFormat>On-screen Show (4:3)</PresentationFormat>
  <Paragraphs>179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Times New Roman</vt:lpstr>
      <vt:lpstr>Office Theme</vt:lpstr>
      <vt:lpstr>1_Office Theme</vt:lpstr>
      <vt:lpstr>Georeferencing Natural History Collections Data:  The GEOLocate Project</vt:lpstr>
      <vt:lpstr>What is Georeferencing</vt:lpstr>
      <vt:lpstr>PowerPoint Presentation</vt:lpstr>
      <vt:lpstr>Traditional Methods</vt:lpstr>
      <vt:lpstr>PowerPoint Presentation</vt:lpstr>
      <vt:lpstr>Typical GEOLocate Workflow</vt:lpstr>
      <vt:lpstr>Options: Web vs. Desktop?</vt:lpstr>
      <vt:lpstr>PowerPoint Presentation</vt:lpstr>
      <vt:lpstr>PowerPoint Presentation</vt:lpstr>
      <vt:lpstr>Algorithm Performance</vt:lpstr>
      <vt:lpstr>Algorithm Performance</vt:lpstr>
      <vt:lpstr>Verification &amp; Adjustment of Automated Outputs</vt:lpstr>
      <vt:lpstr>Multiple Result Handling</vt:lpstr>
      <vt:lpstr>Measuring Uncertainty</vt:lpstr>
      <vt:lpstr>PowerPoint Presentation</vt:lpstr>
      <vt:lpstr>Generating Polygons:</vt:lpstr>
      <vt:lpstr>PowerPoint Presentation</vt:lpstr>
      <vt:lpstr>Core Features </vt:lpstr>
      <vt:lpstr>PowerPoint Presentation</vt:lpstr>
      <vt:lpstr>Batch Georeferencing</vt:lpstr>
      <vt:lpstr>Collaborative georeferencing</vt:lpstr>
      <vt:lpstr>PowerPoint Presentation</vt:lpstr>
      <vt:lpstr>Collaborative Georeferencing Performance</vt:lpstr>
      <vt:lpstr>PowerPoint Presentation</vt:lpstr>
      <vt:lpstr>Organizational Units</vt:lpstr>
      <vt:lpstr> Collaborative Georeferencing within GEOLocate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Interoperability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nelson</dc:creator>
  <cp:lastModifiedBy>Nelson Rios</cp:lastModifiedBy>
  <cp:revision>227</cp:revision>
  <dcterms:created xsi:type="dcterms:W3CDTF">2012-04-25T13:34:28Z</dcterms:created>
  <dcterms:modified xsi:type="dcterms:W3CDTF">2013-08-15T12:48:54Z</dcterms:modified>
</cp:coreProperties>
</file>