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5" r:id="rId2"/>
    <p:sldId id="307" r:id="rId3"/>
    <p:sldId id="306" r:id="rId4"/>
    <p:sldId id="264" r:id="rId5"/>
    <p:sldId id="295" r:id="rId6"/>
    <p:sldId id="291" r:id="rId7"/>
    <p:sldId id="299" r:id="rId8"/>
    <p:sldId id="303" r:id="rId9"/>
    <p:sldId id="304" r:id="rId10"/>
    <p:sldId id="281" r:id="rId11"/>
    <p:sldId id="280" r:id="rId12"/>
    <p:sldId id="285" r:id="rId13"/>
    <p:sldId id="275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6D9F1"/>
    <a:srgbClr val="FAC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6" autoAdjust="0"/>
    <p:restoredTop sz="94434" autoAdjust="0"/>
  </p:normalViewPr>
  <p:slideViewPr>
    <p:cSldViewPr>
      <p:cViewPr varScale="1">
        <p:scale>
          <a:sx n="70" d="100"/>
          <a:sy n="70" d="100"/>
        </p:scale>
        <p:origin x="110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WeekNumber</c:v>
                </c:pt>
              </c:strCache>
            </c:strRef>
          </c:tx>
          <c:invertIfNegative val="0"/>
          <c:val>
            <c:numRef>
              <c:f>Sheet1!$A$2:$A$24</c:f>
              <c:numCache>
                <c:formatCode>General</c:formatCode>
                <c:ptCount val="2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</c:numCache>
            </c:numRef>
          </c:val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CountOfcollectornumber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val>
            <c:numRef>
              <c:f>Sheet1!$B$2:$B$24</c:f>
              <c:numCache>
                <c:formatCode>General</c:formatCode>
                <c:ptCount val="23"/>
                <c:pt idx="0">
                  <c:v>163</c:v>
                </c:pt>
                <c:pt idx="1">
                  <c:v>2460</c:v>
                </c:pt>
                <c:pt idx="2">
                  <c:v>2109</c:v>
                </c:pt>
                <c:pt idx="3">
                  <c:v>2251</c:v>
                </c:pt>
                <c:pt idx="4">
                  <c:v>2423</c:v>
                </c:pt>
                <c:pt idx="5">
                  <c:v>3243</c:v>
                </c:pt>
                <c:pt idx="6">
                  <c:v>3165</c:v>
                </c:pt>
                <c:pt idx="7">
                  <c:v>3101</c:v>
                </c:pt>
                <c:pt idx="8">
                  <c:v>3299</c:v>
                </c:pt>
                <c:pt idx="9">
                  <c:v>3674</c:v>
                </c:pt>
                <c:pt idx="10">
                  <c:v>3277</c:v>
                </c:pt>
                <c:pt idx="11">
                  <c:v>3378</c:v>
                </c:pt>
                <c:pt idx="12">
                  <c:v>3840</c:v>
                </c:pt>
                <c:pt idx="13">
                  <c:v>3976</c:v>
                </c:pt>
                <c:pt idx="14">
                  <c:v>4703</c:v>
                </c:pt>
                <c:pt idx="15">
                  <c:v>5694</c:v>
                </c:pt>
                <c:pt idx="16">
                  <c:v>4872</c:v>
                </c:pt>
                <c:pt idx="17">
                  <c:v>5195</c:v>
                </c:pt>
                <c:pt idx="18">
                  <c:v>5049</c:v>
                </c:pt>
                <c:pt idx="19">
                  <c:v>5355</c:v>
                </c:pt>
                <c:pt idx="20">
                  <c:v>4754</c:v>
                </c:pt>
                <c:pt idx="21">
                  <c:v>5183</c:v>
                </c:pt>
                <c:pt idx="22">
                  <c:v>3128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66"/>
        <c:axId val="250375176"/>
        <c:axId val="250378704"/>
      </c:barChart>
      <c:catAx>
        <c:axId val="250375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Week Number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250378704"/>
        <c:crosses val="autoZero"/>
        <c:auto val="1"/>
        <c:lblAlgn val="ctr"/>
        <c:lblOffset val="100"/>
        <c:noMultiLvlLbl val="0"/>
      </c:catAx>
      <c:valAx>
        <c:axId val="2503787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No. Localities </a:t>
                </a:r>
                <a:r>
                  <a:rPr lang="en-US" dirty="0" smtClean="0"/>
                  <a:t>Completed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8.5106382978723406E-3"/>
              <c:y val="0.1353104306126720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50375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C3245-01BC-4B05-BF95-643E6792A736}" type="datetimeFigureOut">
              <a:rPr lang="en-US" smtClean="0"/>
              <a:t>8/13/2013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884CB-650C-437D-A0D0-049598F49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15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863C4-43ED-43FE-9B60-8A14B70B2D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08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84CB-650C-437D-A0D0-049598F49D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00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863C4-43ED-43FE-9B60-8A14B70B2D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3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284A-E950-4DAD-A8B6-5BAB3BE6573E}" type="datetimeFigureOut">
              <a:rPr lang="en-US" smtClean="0"/>
              <a:t>8/13/2013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BE1F-7287-4D51-841D-3F29B732E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3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284A-E950-4DAD-A8B6-5BAB3BE6573E}" type="datetimeFigureOut">
              <a:rPr lang="en-US" smtClean="0"/>
              <a:t>8/13/2013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BE1F-7287-4D51-841D-3F29B732E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8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4284A-E950-4DAD-A8B6-5BAB3BE6573E}" type="datetimeFigureOut">
              <a:rPr lang="en-US" smtClean="0"/>
              <a:t>8/13/2013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ABE1F-7287-4D51-841D-3F29B732E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1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34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8.jpe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gif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8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29.png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elson\Desktop\fishnet_worl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"/>
          <a:stretch/>
        </p:blipFill>
        <p:spPr bwMode="auto">
          <a:xfrm>
            <a:off x="833272" y="86496"/>
            <a:ext cx="7243928" cy="677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C6D9F1">
              <a:alpha val="69804"/>
            </a:srgbClr>
          </a:solidFill>
        </p:spPr>
        <p:txBody>
          <a:bodyPr>
            <a:noAutofit/>
          </a:bodyPr>
          <a:lstStyle/>
          <a:p>
            <a:r>
              <a:rPr lang="en-US" sz="4800" b="1" i="1" dirty="0" smtClean="0">
                <a:ln>
                  <a:solidFill>
                    <a:schemeClr val="tx2"/>
                  </a:solidFill>
                </a:ln>
              </a:rPr>
              <a:t/>
            </a:r>
            <a:br>
              <a:rPr lang="en-US" sz="4800" b="1" i="1" dirty="0" smtClean="0">
                <a:ln>
                  <a:solidFill>
                    <a:schemeClr val="tx2"/>
                  </a:solidFill>
                </a:ln>
              </a:rPr>
            </a:br>
            <a:r>
              <a:rPr lang="en-US" sz="4800" b="1" i="1" dirty="0">
                <a:ln>
                  <a:solidFill>
                    <a:schemeClr val="tx2"/>
                  </a:solidFill>
                </a:ln>
              </a:rPr>
              <a:t/>
            </a:r>
            <a:br>
              <a:rPr lang="en-US" sz="4800" b="1" i="1" dirty="0">
                <a:ln>
                  <a:solidFill>
                    <a:schemeClr val="tx2"/>
                  </a:solidFill>
                </a:ln>
              </a:rPr>
            </a:br>
            <a:endParaRPr lang="en-US" sz="4800" b="1" i="1" dirty="0">
              <a:ln>
                <a:solidFill>
                  <a:schemeClr val="tx2"/>
                </a:solidFill>
              </a:ln>
            </a:endParaRPr>
          </a:p>
        </p:txBody>
      </p:sp>
      <p:pic>
        <p:nvPicPr>
          <p:cNvPr id="2050" name="Picture 2" descr="C:\Users\nelson\Desktop\shield_2colo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867" y="5867400"/>
            <a:ext cx="566737" cy="80717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/>
          <p:nvPr/>
        </p:nvSpPr>
        <p:spPr>
          <a:xfrm>
            <a:off x="30480" y="5867400"/>
            <a:ext cx="2941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err="1"/>
              <a:t>i</a:t>
            </a:r>
            <a:r>
              <a:rPr lang="en-US" sz="1400" b="1" dirty="0" err="1" smtClean="0"/>
              <a:t>DigBio</a:t>
            </a:r>
            <a:r>
              <a:rPr lang="en-US" sz="1400" b="1" dirty="0" smtClean="0"/>
              <a:t> Train the </a:t>
            </a:r>
            <a:r>
              <a:rPr lang="en-US" sz="1400" b="1" dirty="0" smtClean="0"/>
              <a:t>Trainers 2 </a:t>
            </a:r>
            <a:r>
              <a:rPr lang="en-US" sz="1400" b="1" dirty="0" smtClean="0"/>
              <a:t>Georeferencing Workshop</a:t>
            </a:r>
            <a:br>
              <a:rPr lang="en-US" sz="1400" b="1" dirty="0" smtClean="0"/>
            </a:br>
            <a:r>
              <a:rPr lang="en-US" sz="1400" b="1" dirty="0" smtClean="0"/>
              <a:t>Gainesville, FL </a:t>
            </a:r>
            <a:br>
              <a:rPr lang="en-US" sz="1400" b="1" dirty="0" smtClean="0"/>
            </a:br>
            <a:r>
              <a:rPr lang="en-US" sz="1400" b="1" dirty="0" smtClean="0"/>
              <a:t>12-16, Aug 2013</a:t>
            </a:r>
            <a:endParaRPr lang="en-US" sz="1400" b="1" dirty="0"/>
          </a:p>
        </p:txBody>
      </p:sp>
      <p:pic>
        <p:nvPicPr>
          <p:cNvPr id="7" name="Picture 4" descr="C:\Users\nelson\Desktop\nsf1_transparent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5859573"/>
            <a:ext cx="990600" cy="995817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3493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FishNet</a:t>
            </a:r>
            <a:r>
              <a:rPr lang="en-US" dirty="0" smtClean="0"/>
              <a:t> Workflow for Large Scale Collaborative Georeferencing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1148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Nelson Rios</a:t>
            </a:r>
          </a:p>
          <a:p>
            <a:pPr algn="ctr"/>
            <a:r>
              <a:rPr lang="en-US" sz="2800" dirty="0" smtClean="0"/>
              <a:t>nrios@tulane.edu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544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031" y="4770951"/>
            <a:ext cx="2265939" cy="2087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031" y="2592861"/>
            <a:ext cx="2243491" cy="2207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382" y="552119"/>
            <a:ext cx="2245864" cy="20386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83" y="5191686"/>
            <a:ext cx="1312391" cy="15898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1063178" y="5673773"/>
            <a:ext cx="150284" cy="146078"/>
          </a:xfrm>
          <a:prstGeom prst="ellipse">
            <a:avLst/>
          </a:prstGeom>
          <a:solidFill>
            <a:srgbClr val="00B05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5248" y="4800600"/>
            <a:ext cx="2014536" cy="20574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0" y="1281070"/>
            <a:ext cx="3664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LcPeriod"/>
            </a:pPr>
            <a:r>
              <a:rPr lang="en-US" sz="3200" dirty="0" smtClean="0"/>
              <a:t>Point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2667000" y="2971800"/>
            <a:ext cx="3664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LcPeriod"/>
            </a:pPr>
            <a:r>
              <a:rPr lang="en-US" sz="3200" dirty="0" smtClean="0"/>
              <a:t>Point 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3200" dirty="0" smtClean="0"/>
              <a:t>Radius 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2667000" y="4907340"/>
            <a:ext cx="36643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LcPeriod"/>
            </a:pPr>
            <a:r>
              <a:rPr lang="en-US" sz="3200" dirty="0" smtClean="0"/>
              <a:t>Point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3200" dirty="0" smtClean="0"/>
              <a:t>Radius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3200" dirty="0" smtClean="0"/>
              <a:t>Polygon</a:t>
            </a:r>
            <a:endParaRPr lang="en-US" sz="3200" dirty="0"/>
          </a:p>
        </p:txBody>
      </p:sp>
      <p:sp>
        <p:nvSpPr>
          <p:cNvPr id="24" name="Oval 5"/>
          <p:cNvSpPr>
            <a:spLocks noChangeArrowheads="1"/>
          </p:cNvSpPr>
          <p:nvPr/>
        </p:nvSpPr>
        <p:spPr bwMode="auto">
          <a:xfrm>
            <a:off x="1044130" y="3540173"/>
            <a:ext cx="150284" cy="146078"/>
          </a:xfrm>
          <a:prstGeom prst="ellipse">
            <a:avLst/>
          </a:prstGeom>
          <a:solidFill>
            <a:srgbClr val="00B05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6200" y="2667000"/>
            <a:ext cx="2014536" cy="20574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Oval 5"/>
          <p:cNvSpPr>
            <a:spLocks noChangeArrowheads="1"/>
          </p:cNvSpPr>
          <p:nvPr/>
        </p:nvSpPr>
        <p:spPr bwMode="auto">
          <a:xfrm>
            <a:off x="1044130" y="1462088"/>
            <a:ext cx="150284" cy="146078"/>
          </a:xfrm>
          <a:prstGeom prst="ellipse">
            <a:avLst/>
          </a:prstGeom>
          <a:solidFill>
            <a:srgbClr val="00B05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9" name="Rectangle 2"/>
          <p:cNvSpPr>
            <a:spLocks noGrp="1" noChangeArrowheads="1"/>
          </p:cNvSpPr>
          <p:nvPr>
            <p:ph type="title"/>
          </p:nvPr>
        </p:nvSpPr>
        <p:spPr>
          <a:xfrm>
            <a:off x="-5862" y="304800"/>
            <a:ext cx="6336968" cy="6858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Measuring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407141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626605" cy="4952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3302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Georeferencing Output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5955267"/>
            <a:ext cx="301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Map - 1:2M 8-Digit HUCs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1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 January - 12 June 2013 Stats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4876799"/>
          </a:xfrm>
        </p:spPr>
        <p:txBody>
          <a:bodyPr>
            <a:normAutofit/>
          </a:bodyPr>
          <a:lstStyle/>
          <a:p>
            <a:r>
              <a:rPr lang="en-US" dirty="0" smtClean="0"/>
              <a:t>90,301 </a:t>
            </a:r>
            <a:r>
              <a:rPr lang="en-US" dirty="0"/>
              <a:t>total locality </a:t>
            </a:r>
            <a:r>
              <a:rPr lang="en-US" dirty="0" smtClean="0"/>
              <a:t>verifications</a:t>
            </a:r>
            <a:endParaRPr lang="en-US" dirty="0"/>
          </a:p>
          <a:p>
            <a:r>
              <a:rPr lang="en-US" dirty="0"/>
              <a:t>6,009 verifications were </a:t>
            </a:r>
            <a:r>
              <a:rPr lang="en-US" dirty="0" smtClean="0"/>
              <a:t>re-evaluations</a:t>
            </a:r>
          </a:p>
          <a:p>
            <a:endParaRPr lang="en-US" dirty="0"/>
          </a:p>
          <a:p>
            <a:r>
              <a:rPr lang="en-US" dirty="0" smtClean="0"/>
              <a:t>73,639 corrected </a:t>
            </a:r>
          </a:p>
          <a:p>
            <a:pPr lvl="1"/>
            <a:r>
              <a:rPr lang="en-US" dirty="0" smtClean="0"/>
              <a:t>36,549 </a:t>
            </a:r>
            <a:r>
              <a:rPr lang="en-US" dirty="0"/>
              <a:t>associated with </a:t>
            </a:r>
            <a:r>
              <a:rPr lang="en-US" dirty="0" smtClean="0"/>
              <a:t>polygons</a:t>
            </a:r>
            <a:endParaRPr lang="en-US" dirty="0"/>
          </a:p>
          <a:p>
            <a:r>
              <a:rPr lang="en-US" dirty="0"/>
              <a:t>10,653 </a:t>
            </a:r>
            <a:r>
              <a:rPr lang="en-US" dirty="0" smtClean="0"/>
              <a:t>skipped</a:t>
            </a:r>
          </a:p>
          <a:p>
            <a:endParaRPr lang="en-US" dirty="0" smtClean="0"/>
          </a:p>
          <a:p>
            <a:r>
              <a:rPr lang="en-US" dirty="0" smtClean="0"/>
              <a:t>Total: </a:t>
            </a:r>
            <a:r>
              <a:rPr lang="en-US" b="1" dirty="0" smtClean="0"/>
              <a:t>84,292</a:t>
            </a:r>
            <a:r>
              <a:rPr lang="en-US" dirty="0" smtClean="0"/>
              <a:t> localities “completed”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49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Georeferencing Efficiency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6400800"/>
            <a:ext cx="2657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 January – 12 June 2013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1424218"/>
              </p:ext>
            </p:extLst>
          </p:nvPr>
        </p:nvGraphicFramePr>
        <p:xfrm>
          <a:off x="186783" y="1752600"/>
          <a:ext cx="8953500" cy="4386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413605"/>
            <a:ext cx="2229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e</a:t>
            </a:r>
            <a:r>
              <a:rPr lang="en-US" sz="1600" i="1" dirty="0" smtClean="0"/>
              <a:t>xcluding volunteer data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85419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lson\Desktop\status12June201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9072"/>
            <a:ext cx="9157010" cy="487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Georeferencing Status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34574" y="6400800"/>
            <a:ext cx="2923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11 January – 12 June 2013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0" y="1447800"/>
            <a:ext cx="9157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366K Specimens / 84K Localities / 6 Months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855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657600" y="0"/>
            <a:ext cx="5486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History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Picture 2" descr="C:\Users\nelson\Desktop\fishnet_Class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5" y="14990"/>
            <a:ext cx="3524219" cy="4422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4" descr="C:\Users\nelson\Pictures\speciesanaly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1" y="1600200"/>
            <a:ext cx="3416950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 descr="C:\Users\nelson\Pictures\fishnet1classi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667000"/>
            <a:ext cx="3657600" cy="1815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733800" y="914400"/>
            <a:ext cx="502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1999: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reation of original FishNet Network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14800" y="1371600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Z39.50 protocol for sharing data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4800" y="1752600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Search via Species Analyst (distributed query model)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00600" y="2438400"/>
            <a:ext cx="434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2005: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FishNet 2 created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00600" y="3200400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Search via DiGIR Portal (distributed query model)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0200" y="4495800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Harvesting of DiGIR,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DwCA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, IPT, </a:t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Static Spreadsheets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10200" y="5181600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Search via FishNet 2 Portal (centralized query model)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0200" y="3886200"/>
            <a:ext cx="3733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2010: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FishNet 2  (centralized query model)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00600" y="2819400"/>
            <a:ext cx="2922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Transition to DiGIR Protocol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886200"/>
            <a:ext cx="3627185" cy="198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533400" y="59436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2012-2016:</a:t>
            </a:r>
            <a:r>
              <a:rPr kumimoji="0" lang="en-US" sz="28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Portal &amp;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en-US" sz="2800" kern="0" dirty="0"/>
              <a:t>d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ata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expansion and enhancement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496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ftp://www.museum.tulane.edu/images/fishnet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03115" y="152400"/>
            <a:ext cx="2845364" cy="1064297"/>
          </a:xfrm>
          <a:prstGeom prst="rect">
            <a:avLst/>
          </a:prstGeom>
          <a:noFill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4318" y="4180276"/>
            <a:ext cx="4126282" cy="2253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0" name="TextBox 49"/>
          <p:cNvSpPr txBox="1"/>
          <p:nvPr/>
        </p:nvSpPr>
        <p:spPr>
          <a:xfrm>
            <a:off x="228600" y="1752600"/>
            <a:ext cx="373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Global network of fish collections </a:t>
            </a:r>
            <a:br>
              <a:rPr lang="en-US" sz="2400" b="1" dirty="0" smtClean="0"/>
            </a:br>
            <a:endParaRPr lang="en-US" sz="2400" b="1" dirty="0" smtClean="0"/>
          </a:p>
          <a:p>
            <a:pPr algn="ctr"/>
            <a:r>
              <a:rPr lang="en-US" sz="2400" b="1" dirty="0" smtClean="0"/>
              <a:t>71 data providers</a:t>
            </a:r>
          </a:p>
          <a:p>
            <a:pPr algn="ctr"/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3.7 million lots</a:t>
            </a:r>
          </a:p>
          <a:p>
            <a:pPr algn="ctr"/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35+ million specimens</a:t>
            </a:r>
          </a:p>
          <a:p>
            <a:pPr algn="ctr"/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57% georeferenced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84317" y="1371600"/>
            <a:ext cx="4126282" cy="2389864"/>
            <a:chOff x="4484317" y="1371600"/>
            <a:chExt cx="4126282" cy="2389864"/>
          </a:xfrm>
        </p:grpSpPr>
        <p:pic>
          <p:nvPicPr>
            <p:cNvPr id="7" name="Picture 2" descr="C:\Users\nelson\Desktop\280589_183457861717332_3805521_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" r="1657" b="3392"/>
            <a:stretch/>
          </p:blipFill>
          <p:spPr bwMode="auto">
            <a:xfrm>
              <a:off x="4484317" y="1371600"/>
              <a:ext cx="4126282" cy="2389864"/>
            </a:xfrm>
            <a:prstGeom prst="rect">
              <a:avLst/>
            </a:prstGeom>
            <a:blipFill dpi="0" rotWithShape="1">
              <a:blip r:embed="rId6">
                <a:alphaModFix amt="76000"/>
              </a:blip>
              <a:srcRect/>
              <a:tile tx="0" ty="0" sx="100000" sy="100000" flip="none" algn="tl"/>
            </a:blipFill>
            <a:ln w="127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/>
          </p:spPr>
        </p:pic>
        <p:grpSp>
          <p:nvGrpSpPr>
            <p:cNvPr id="2" name="Group 1"/>
            <p:cNvGrpSpPr/>
            <p:nvPr/>
          </p:nvGrpSpPr>
          <p:grpSpPr>
            <a:xfrm>
              <a:off x="4719416" y="1809976"/>
              <a:ext cx="3639566" cy="1416785"/>
              <a:chOff x="4719416" y="1809976"/>
              <a:chExt cx="3639566" cy="141678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719416" y="1809976"/>
                <a:ext cx="3573727" cy="1331618"/>
                <a:chOff x="21070193" y="6696679"/>
                <a:chExt cx="7623266" cy="2579486"/>
              </a:xfrm>
            </p:grpSpPr>
            <p:sp>
              <p:nvSpPr>
                <p:cNvPr id="17" name="Oval 16"/>
                <p:cNvSpPr/>
                <p:nvPr/>
              </p:nvSpPr>
              <p:spPr bwMode="auto">
                <a:xfrm>
                  <a:off x="21070193" y="7753583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 bwMode="auto">
                <a:xfrm>
                  <a:off x="21278833" y="6696679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 bwMode="auto">
                <a:xfrm>
                  <a:off x="22478954" y="7800844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 bwMode="auto">
                <a:xfrm>
                  <a:off x="22091800" y="7496502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 bwMode="auto">
                <a:xfrm>
                  <a:off x="22021396" y="7427970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 bwMode="auto">
                <a:xfrm>
                  <a:off x="21963977" y="7382459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 bwMode="auto">
                <a:xfrm>
                  <a:off x="21966693" y="7125685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 bwMode="auto">
                <a:xfrm>
                  <a:off x="22001446" y="7477125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 bwMode="auto">
                <a:xfrm>
                  <a:off x="22116094" y="6971508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 bwMode="auto">
                <a:xfrm>
                  <a:off x="28565961" y="9152936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 bwMode="auto">
                <a:xfrm>
                  <a:off x="22964469" y="7591862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 bwMode="auto">
                <a:xfrm>
                  <a:off x="22275140" y="7477125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 bwMode="auto">
                <a:xfrm>
                  <a:off x="22519652" y="7562814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 bwMode="auto">
                <a:xfrm>
                  <a:off x="22697468" y="7496501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 bwMode="auto">
                <a:xfrm>
                  <a:off x="22736771" y="7572339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 bwMode="auto">
                <a:xfrm>
                  <a:off x="22335285" y="7296210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 bwMode="auto">
                <a:xfrm>
                  <a:off x="22529160" y="7429720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 bwMode="auto">
                <a:xfrm>
                  <a:off x="22559625" y="7258965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 bwMode="auto">
                <a:xfrm>
                  <a:off x="23016247" y="7420533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 bwMode="auto">
                <a:xfrm>
                  <a:off x="23159335" y="7267722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 bwMode="auto">
                <a:xfrm>
                  <a:off x="23088832" y="7315402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 bwMode="auto">
                <a:xfrm>
                  <a:off x="23043385" y="7362521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 bwMode="auto">
                <a:xfrm>
                  <a:off x="22759184" y="7258484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 bwMode="auto">
                <a:xfrm>
                  <a:off x="23043223" y="7172981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 bwMode="auto">
                <a:xfrm>
                  <a:off x="22909275" y="7219733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 bwMode="auto">
                <a:xfrm>
                  <a:off x="22860205" y="7267722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 bwMode="auto">
                <a:xfrm>
                  <a:off x="22592926" y="7343471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6" name="Oval 45"/>
                <p:cNvSpPr/>
                <p:nvPr/>
              </p:nvSpPr>
              <p:spPr bwMode="auto">
                <a:xfrm>
                  <a:off x="22604162" y="7391632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7" name="Oval 46"/>
                <p:cNvSpPr/>
                <p:nvPr/>
              </p:nvSpPr>
              <p:spPr bwMode="auto">
                <a:xfrm>
                  <a:off x="22508884" y="7325180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 bwMode="auto">
                <a:xfrm>
                  <a:off x="24974320" y="7115064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 bwMode="auto">
                <a:xfrm>
                  <a:off x="24910571" y="6979717"/>
                  <a:ext cx="127498" cy="123229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0227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7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1" name="Oval 10"/>
              <p:cNvSpPr/>
              <p:nvPr/>
            </p:nvSpPr>
            <p:spPr bwMode="auto">
              <a:xfrm>
                <a:off x="8299212" y="3026851"/>
                <a:ext cx="59770" cy="63615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0227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8298716" y="2938328"/>
                <a:ext cx="59770" cy="63615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0227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8246868" y="3159819"/>
                <a:ext cx="59770" cy="63615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0227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109468" y="3042085"/>
                <a:ext cx="59770" cy="63615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0227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8216983" y="3163146"/>
                <a:ext cx="59770" cy="63615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0227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8073114" y="2753854"/>
                <a:ext cx="59770" cy="63615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0227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 bwMode="auto">
              <a:xfrm>
                <a:off x="6567489" y="1981200"/>
                <a:ext cx="59770" cy="63615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0227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 bwMode="auto">
              <a:xfrm>
                <a:off x="8086718" y="2171712"/>
                <a:ext cx="59770" cy="63615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0227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311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Activity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676400"/>
            <a:ext cx="822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To </a:t>
            </a:r>
            <a:r>
              <a:rPr lang="en-US" sz="2400" b="1" i="1" dirty="0"/>
              <a:t>expand</a:t>
            </a:r>
            <a:r>
              <a:rPr lang="en-US" sz="2400" dirty="0"/>
              <a:t> the number of records within FishNet to approximately 4 million lots representing over 30 million </a:t>
            </a:r>
            <a:r>
              <a:rPr lang="en-US" sz="2400" dirty="0" smtClean="0"/>
              <a:t>specimens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</a:t>
            </a:r>
            <a:endParaRPr lang="en-US" sz="2400" dirty="0"/>
          </a:p>
          <a:p>
            <a:r>
              <a:rPr lang="en-US" sz="2400" dirty="0"/>
              <a:t>To </a:t>
            </a:r>
            <a:r>
              <a:rPr lang="en-US" sz="2400" b="1" i="1" dirty="0" smtClean="0"/>
              <a:t>georeference</a:t>
            </a:r>
            <a:r>
              <a:rPr lang="en-US" sz="2400" dirty="0" smtClean="0"/>
              <a:t> all </a:t>
            </a:r>
            <a:r>
              <a:rPr lang="en-US" sz="2400" dirty="0"/>
              <a:t>"</a:t>
            </a:r>
            <a:r>
              <a:rPr lang="en-US" sz="2400" dirty="0" err="1"/>
              <a:t>georeferencable</a:t>
            </a:r>
            <a:r>
              <a:rPr lang="en-US" sz="2400" dirty="0"/>
              <a:t>" records </a:t>
            </a:r>
            <a:r>
              <a:rPr lang="en-US" sz="2400" dirty="0" smtClean="0"/>
              <a:t>lacking </a:t>
            </a:r>
            <a:r>
              <a:rPr lang="en-US" sz="2400" dirty="0"/>
              <a:t>geographic </a:t>
            </a:r>
            <a:r>
              <a:rPr lang="en-US" sz="2400" dirty="0" smtClean="0"/>
              <a:t>coordinates</a:t>
            </a:r>
          </a:p>
          <a:p>
            <a:endParaRPr lang="en-US" sz="2400" dirty="0"/>
          </a:p>
          <a:p>
            <a:r>
              <a:rPr lang="en-US" sz="2400" dirty="0"/>
              <a:t>To </a:t>
            </a:r>
            <a:r>
              <a:rPr lang="en-US" sz="2400" b="1" i="1" dirty="0"/>
              <a:t>repatriate</a:t>
            </a:r>
            <a:r>
              <a:rPr lang="en-US" sz="2400" dirty="0"/>
              <a:t> results to source data providers</a:t>
            </a:r>
            <a:endParaRPr lang="en-US" sz="2400" dirty="0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7659" y="5388114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321,102</a:t>
            </a:r>
            <a:r>
              <a:rPr lang="en-US" sz="2000" dirty="0"/>
              <a:t> collecting events representing </a:t>
            </a:r>
            <a:r>
              <a:rPr lang="en-US" sz="2000" b="1" dirty="0"/>
              <a:t>1,568,695</a:t>
            </a:r>
            <a:r>
              <a:rPr lang="en-US" sz="2000" dirty="0"/>
              <a:t> specimen lots have been identified for georeferencing from FishNet2</a:t>
            </a:r>
            <a:endParaRPr lang="en-US" sz="2000" dirty="0">
              <a:effectLst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5029200"/>
            <a:ext cx="838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29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Georeferencing </a:t>
            </a:r>
            <a:r>
              <a:rPr lang="en-US" dirty="0" err="1" smtClean="0"/>
              <a:t>FishNet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5334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250,000 collecting </a:t>
            </a:r>
            <a:r>
              <a:rPr lang="en-US" dirty="0"/>
              <a:t>e</a:t>
            </a:r>
            <a:r>
              <a:rPr lang="en-US" dirty="0" smtClean="0"/>
              <a:t>vents</a:t>
            </a:r>
          </a:p>
          <a:p>
            <a:r>
              <a:rPr lang="en-US" dirty="0" smtClean="0"/>
              <a:t>18 months</a:t>
            </a:r>
          </a:p>
          <a:p>
            <a:r>
              <a:rPr lang="en-US" dirty="0" smtClean="0"/>
              <a:t>12 technicians</a:t>
            </a:r>
          </a:p>
          <a:p>
            <a:r>
              <a:rPr lang="en-US" dirty="0" smtClean="0"/>
              <a:t>5+ volunteers</a:t>
            </a:r>
          </a:p>
          <a:p>
            <a:r>
              <a:rPr lang="en-US" dirty="0" smtClean="0"/>
              <a:t>GEOLocate</a:t>
            </a:r>
          </a:p>
          <a:p>
            <a:r>
              <a:rPr lang="en-US" dirty="0" smtClean="0"/>
              <a:t>Collaborative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7"/>
          <a:stretch/>
        </p:blipFill>
        <p:spPr bwMode="auto">
          <a:xfrm>
            <a:off x="6781800" y="3353698"/>
            <a:ext cx="2362200" cy="278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0411">
            <a:off x="4521918" y="1784627"/>
            <a:ext cx="4355382" cy="26023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9" b="8014"/>
          <a:stretch/>
        </p:blipFill>
        <p:spPr bwMode="auto">
          <a:xfrm rot="502855">
            <a:off x="4358514" y="3397407"/>
            <a:ext cx="3259138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57200" dist="35921" dir="2700000" sx="99000" sy="99000" algn="ctr" rotWithShape="0">
              <a:schemeClr val="bg1">
                <a:lumMod val="65000"/>
                <a:alpha val="9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9" descr="C:\Users\nelson\Desktop\database-300x279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609" y="4917710"/>
            <a:ext cx="1758591" cy="163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70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3"/>
          <a:stretch/>
        </p:blipFill>
        <p:spPr bwMode="auto">
          <a:xfrm>
            <a:off x="-3662" y="1219200"/>
            <a:ext cx="915455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nelson\Desktop\Partner_Logos\ansp-logo-horz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549" y="3067559"/>
            <a:ext cx="1942999" cy="35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7" descr="C:\Users\nelson\Desktop\Partner_Logos\Texas Natural Science Cen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80" y="4445328"/>
            <a:ext cx="1684840" cy="42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nelson\Desktop\TUBRI_logoLLarg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3953" y="4848086"/>
            <a:ext cx="770602" cy="663201"/>
          </a:xfrm>
          <a:prstGeom prst="rect">
            <a:avLst/>
          </a:prstGeom>
          <a:noFill/>
        </p:spPr>
      </p:pic>
      <p:pic>
        <p:nvPicPr>
          <p:cNvPr id="8" name="Picture 5" descr="C:\Users\nelson\Desktop\Partner_Logos\Cornell University Museum of Vertebrates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2470122"/>
            <a:ext cx="1452512" cy="3851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nelson\Desktop\Partner_Logos\logo-field_Museu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59" y="2237960"/>
            <a:ext cx="1422704" cy="47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0" descr="C:\Users\nelson\Desktop\Partner_Logos\ummz_logo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33160"/>
            <a:ext cx="844037" cy="60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C:\Users\nelson\Desktop\Partner_Logos\Natural History Museum of Los Angele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39" y="3990560"/>
            <a:ext cx="1099802" cy="70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nelson\Desktop\Partner_Logos\KU_BI_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999960"/>
            <a:ext cx="1400153" cy="37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elson\Desktop\logo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793" y="2864548"/>
            <a:ext cx="1505940" cy="3425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elson\Desktop\MSBlogo_Master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117" y="3557380"/>
            <a:ext cx="904209" cy="7408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nelson\Desktop\220px-California_Academy_of_Sciences_-_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7" y="2864548"/>
            <a:ext cx="575384" cy="9546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nelson\Desktop\FMoNH_logo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63" y="4848087"/>
            <a:ext cx="829137" cy="8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50895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The Dirty Dozen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93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ishNet_coge_regions_10_6_2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122"/>
            <a:ext cx="9144000" cy="441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182" y="990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Preliminary Assignments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12" descr="ftp://www.museum.tulane.edu/images/fishnet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62300" y="215900"/>
            <a:ext cx="2845364" cy="1064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21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elson\SkyDrive\Graphics\R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7" y="3076563"/>
            <a:ext cx="1147624" cy="8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elson\Desktop\ZA1023834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890" y="1898389"/>
            <a:ext cx="989678" cy="81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elson\Desktop\dev\GeoLocatewebsite\images\program_icon_12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570" y="1898590"/>
            <a:ext cx="836925" cy="8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541" y="4852380"/>
            <a:ext cx="658738" cy="61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143" y="3060040"/>
            <a:ext cx="843707" cy="902360"/>
          </a:xfrm>
          <a:prstGeom prst="rect">
            <a:avLst/>
          </a:prstGeom>
        </p:spPr>
      </p:pic>
      <p:pic>
        <p:nvPicPr>
          <p:cNvPr id="9" name="Picture 2" descr="C:\Users\nelson\Desktop\dev\CoGe\CoGePortal\trunk\src\CoGePortal\Graphics\cg_logo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18" y="3076563"/>
            <a:ext cx="1966830" cy="96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088057"/>
            <a:ext cx="869198" cy="11014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638800"/>
            <a:ext cx="1802964" cy="6228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201717"/>
            <a:ext cx="970607" cy="818083"/>
          </a:xfrm>
          <a:prstGeom prst="rect">
            <a:avLst/>
          </a:prstGeom>
        </p:spPr>
      </p:pic>
      <p:pic>
        <p:nvPicPr>
          <p:cNvPr id="13" name="Picture 12" descr="ftp://www.museum.tulane.edu/images/fishnetlogo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35811" y="1898590"/>
            <a:ext cx="2845364" cy="1064297"/>
          </a:xfrm>
          <a:prstGeom prst="rect">
            <a:avLst/>
          </a:prstGeom>
          <a:noFill/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Leveraging Existing Technology and Expertise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78972" y="4495800"/>
            <a:ext cx="8641596" cy="78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43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32"/>
          <p:cNvGrpSpPr/>
          <p:nvPr/>
        </p:nvGrpSpPr>
        <p:grpSpPr>
          <a:xfrm rot="5400000">
            <a:off x="2497542" y="3310780"/>
            <a:ext cx="1269205" cy="593711"/>
            <a:chOff x="2989395" y="4072671"/>
            <a:chExt cx="1269205" cy="593711"/>
          </a:xfrm>
        </p:grpSpPr>
        <p:pic>
          <p:nvPicPr>
            <p:cNvPr id="183" name="Picture 4" descr="C:\Users\nelson\Desktop\QGI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44440">
              <a:off x="3763300" y="4171082"/>
              <a:ext cx="495300" cy="495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3" descr="C:\Users\nelson\Desktop\dev\GeoLocatewebsite\images\program_icon_128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471626">
              <a:off x="2989395" y="4072671"/>
              <a:ext cx="5334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5" name="Picture 4" descr="C:\Users\nelson\Desktop\QG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86288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Workflow: Integrating API’s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3598" y="2098979"/>
            <a:ext cx="213420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pre-georeference</a:t>
            </a:r>
            <a:r>
              <a:rPr lang="en-US" sz="1400" dirty="0" smtClean="0">
                <a:solidFill>
                  <a:schemeClr val="tx2"/>
                </a:solidFill>
              </a:rPr>
              <a:t>, assess verification difficulty, identify problematic records 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8998" y="2086100"/>
            <a:ext cx="217200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p</a:t>
            </a:r>
            <a:r>
              <a:rPr lang="en-US" sz="1400" dirty="0" smtClean="0">
                <a:solidFill>
                  <a:schemeClr val="tx2"/>
                </a:solidFill>
              </a:rPr>
              <a:t>roduce datasets for </a:t>
            </a:r>
            <a:r>
              <a:rPr lang="en-US" sz="1400" b="1" dirty="0" err="1" smtClean="0">
                <a:solidFill>
                  <a:schemeClr val="tx2"/>
                </a:solidFill>
              </a:rPr>
              <a:t>CoGe</a:t>
            </a:r>
            <a:r>
              <a:rPr lang="en-US" sz="1400" dirty="0" smtClean="0">
                <a:solidFill>
                  <a:schemeClr val="tx2"/>
                </a:solidFill>
              </a:rPr>
              <a:t> based on institution and anticipated difficulty of verification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364714" y="3389560"/>
            <a:ext cx="25019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Assign workloads by </a:t>
            </a:r>
            <a:r>
              <a:rPr lang="en-US" sz="1400" b="1" dirty="0" smtClean="0">
                <a:solidFill>
                  <a:schemeClr val="tx2"/>
                </a:solidFill>
              </a:rPr>
              <a:t>institution, difficulty &amp; region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5293071"/>
            <a:ext cx="122881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f</a:t>
            </a:r>
            <a:r>
              <a:rPr lang="en-US" sz="1400" dirty="0" smtClean="0">
                <a:solidFill>
                  <a:schemeClr val="tx2"/>
                </a:solidFill>
              </a:rPr>
              <a:t>inal review of results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9874" y="5296974"/>
            <a:ext cx="111472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r</a:t>
            </a:r>
            <a:r>
              <a:rPr lang="en-US" sz="1400" b="1" dirty="0" smtClean="0">
                <a:solidFill>
                  <a:schemeClr val="tx2"/>
                </a:solidFill>
              </a:rPr>
              <a:t>epatriate</a:t>
            </a:r>
            <a:endParaRPr lang="en-US" sz="1400" b="1" dirty="0">
              <a:solidFill>
                <a:schemeClr val="tx2"/>
              </a:solidFill>
            </a:endParaRPr>
          </a:p>
        </p:txBody>
      </p:sp>
      <p:cxnSp>
        <p:nvCxnSpPr>
          <p:cNvPr id="13" name="Straight Arrow Connector 12"/>
          <p:cNvCxnSpPr>
            <a:stCxn id="1032" idx="4"/>
            <a:endCxn id="84" idx="2"/>
          </p:cNvCxnSpPr>
          <p:nvPr/>
        </p:nvCxnSpPr>
        <p:spPr>
          <a:xfrm flipV="1">
            <a:off x="1371600" y="2074507"/>
            <a:ext cx="1143000" cy="137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4" idx="4"/>
            <a:endCxn id="93" idx="2"/>
          </p:cNvCxnSpPr>
          <p:nvPr/>
        </p:nvCxnSpPr>
        <p:spPr>
          <a:xfrm flipV="1">
            <a:off x="3161999" y="2062988"/>
            <a:ext cx="2019601" cy="1151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3" idx="4"/>
            <a:endCxn id="112" idx="2"/>
          </p:cNvCxnSpPr>
          <p:nvPr/>
        </p:nvCxnSpPr>
        <p:spPr>
          <a:xfrm>
            <a:off x="5828999" y="2062988"/>
            <a:ext cx="2172001" cy="35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53" idx="0"/>
            <a:endCxn id="1032" idx="3"/>
          </p:cNvCxnSpPr>
          <p:nvPr/>
        </p:nvCxnSpPr>
        <p:spPr>
          <a:xfrm flipH="1" flipV="1">
            <a:off x="1047901" y="2514068"/>
            <a:ext cx="12847" cy="10157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026" idx="1"/>
            <a:endCxn id="149" idx="3"/>
          </p:cNvCxnSpPr>
          <p:nvPr/>
        </p:nvCxnSpPr>
        <p:spPr>
          <a:xfrm flipH="1">
            <a:off x="6324600" y="5235965"/>
            <a:ext cx="1200238" cy="107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84" idx="3"/>
            <a:endCxn id="158" idx="1"/>
          </p:cNvCxnSpPr>
          <p:nvPr/>
        </p:nvCxnSpPr>
        <p:spPr>
          <a:xfrm>
            <a:off x="2838300" y="2500304"/>
            <a:ext cx="0" cy="23148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C:\Users\nelson\SkyDrive\Graphics\R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63621"/>
            <a:ext cx="738626" cy="5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nelson\SkyDrive\Graphics\R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374" y="1463621"/>
            <a:ext cx="738626" cy="5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nelson\SkyDrive\Graphics\R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4" y="2791657"/>
            <a:ext cx="738626" cy="5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elson\Desktop\dev\CoGe\CoGePortal\trunk\src\CoGePortal\Graphics\cg_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838" y="4846962"/>
            <a:ext cx="1590587" cy="77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ftp://www.museum.tulane.edu/images/fishnet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126" y="3529864"/>
            <a:ext cx="1971244" cy="737336"/>
          </a:xfrm>
          <a:prstGeom prst="rect">
            <a:avLst/>
          </a:prstGeom>
          <a:noFill/>
        </p:spPr>
      </p:pic>
      <p:sp>
        <p:nvSpPr>
          <p:cNvPr id="1032" name="Can 1031"/>
          <p:cNvSpPr/>
          <p:nvPr/>
        </p:nvSpPr>
        <p:spPr>
          <a:xfrm>
            <a:off x="724201" y="1662473"/>
            <a:ext cx="647399" cy="8515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35" name="Rectangle 1034"/>
          <p:cNvSpPr/>
          <p:nvPr/>
        </p:nvSpPr>
        <p:spPr>
          <a:xfrm>
            <a:off x="1283831" y="2109159"/>
            <a:ext cx="12685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c</a:t>
            </a:r>
            <a:r>
              <a:rPr lang="en-US" sz="1400" dirty="0" smtClean="0">
                <a:solidFill>
                  <a:schemeClr val="tx2"/>
                </a:solidFill>
              </a:rPr>
              <a:t>lean data, </a:t>
            </a:r>
            <a:br>
              <a:rPr lang="en-US" sz="1400" dirty="0" smtClean="0">
                <a:solidFill>
                  <a:schemeClr val="tx2"/>
                </a:solidFill>
              </a:rPr>
            </a:br>
            <a:r>
              <a:rPr lang="en-US" sz="1400" dirty="0" smtClean="0">
                <a:solidFill>
                  <a:schemeClr val="tx2"/>
                </a:solidFill>
              </a:rPr>
              <a:t>add to </a:t>
            </a:r>
            <a:r>
              <a:rPr lang="en-US" sz="1400" b="1" dirty="0" smtClean="0">
                <a:solidFill>
                  <a:schemeClr val="tx2"/>
                </a:solidFill>
              </a:rPr>
              <a:t>locality gazetteer </a:t>
            </a:r>
            <a:r>
              <a:rPr lang="en-US" sz="1400" dirty="0" smtClean="0">
                <a:solidFill>
                  <a:schemeClr val="tx2"/>
                </a:solidFill>
              </a:rPr>
              <a:t>&amp;</a:t>
            </a:r>
            <a:br>
              <a:rPr lang="en-US" sz="1400" dirty="0" smtClean="0">
                <a:solidFill>
                  <a:schemeClr val="tx2"/>
                </a:solidFill>
              </a:rPr>
            </a:br>
            <a:r>
              <a:rPr lang="en-US" sz="1400" dirty="0" smtClean="0">
                <a:solidFill>
                  <a:schemeClr val="tx2"/>
                </a:solidFill>
              </a:rPr>
              <a:t> match against </a:t>
            </a:r>
            <a:r>
              <a:rPr lang="en-US" sz="1400" b="1" dirty="0" smtClean="0">
                <a:solidFill>
                  <a:schemeClr val="tx2"/>
                </a:solidFill>
              </a:rPr>
              <a:t>locality gazetteer</a:t>
            </a:r>
          </a:p>
        </p:txBody>
      </p:sp>
      <p:cxnSp>
        <p:nvCxnSpPr>
          <p:cNvPr id="79" name="Straight Arrow Connector 78"/>
          <p:cNvCxnSpPr>
            <a:stCxn id="166" idx="1"/>
            <a:endCxn id="53" idx="2"/>
          </p:cNvCxnSpPr>
          <p:nvPr/>
        </p:nvCxnSpPr>
        <p:spPr>
          <a:xfrm flipH="1" flipV="1">
            <a:off x="1060748" y="4267200"/>
            <a:ext cx="268" cy="5524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an 83"/>
          <p:cNvSpPr/>
          <p:nvPr/>
        </p:nvSpPr>
        <p:spPr>
          <a:xfrm>
            <a:off x="2514600" y="1648709"/>
            <a:ext cx="647399" cy="8515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050" name="Picture 3" descr="C:\Users\nelson\Desktop\dev\GeoLocatewebsite\images\program_icon_12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63621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Can 92"/>
          <p:cNvSpPr/>
          <p:nvPr/>
        </p:nvSpPr>
        <p:spPr>
          <a:xfrm>
            <a:off x="5181600" y="1637190"/>
            <a:ext cx="647399" cy="8515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8001000" y="1295400"/>
            <a:ext cx="1028399" cy="1196921"/>
            <a:chOff x="6515401" y="2232079"/>
            <a:chExt cx="1028399" cy="1196921"/>
          </a:xfrm>
        </p:grpSpPr>
        <p:sp>
          <p:nvSpPr>
            <p:cNvPr id="101" name="Can 100"/>
            <p:cNvSpPr/>
            <p:nvPr/>
          </p:nvSpPr>
          <p:spPr>
            <a:xfrm>
              <a:off x="6896401" y="2232079"/>
              <a:ext cx="647399" cy="85159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0" name="Can 109"/>
            <p:cNvSpPr/>
            <p:nvPr/>
          </p:nvSpPr>
          <p:spPr>
            <a:xfrm>
              <a:off x="6744001" y="2406417"/>
              <a:ext cx="647399" cy="85159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2" name="Can 111"/>
            <p:cNvSpPr/>
            <p:nvPr/>
          </p:nvSpPr>
          <p:spPr>
            <a:xfrm>
              <a:off x="6515401" y="2577405"/>
              <a:ext cx="647399" cy="85159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pic>
        <p:nvPicPr>
          <p:cNvPr id="130" name="Picture 129" descr="C:\Users\nelson\SkyDrive\Graphics\R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174" y="1435878"/>
            <a:ext cx="738626" cy="5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3" descr="C:\Users\nelson\Desktop\ZA1023834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473146"/>
            <a:ext cx="6381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2" name="Straight Arrow Connector 131"/>
          <p:cNvCxnSpPr>
            <a:stCxn id="112" idx="3"/>
            <a:endCxn id="1026" idx="0"/>
          </p:cNvCxnSpPr>
          <p:nvPr/>
        </p:nvCxnSpPr>
        <p:spPr>
          <a:xfrm flipH="1">
            <a:off x="8320132" y="2492321"/>
            <a:ext cx="4568" cy="235464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1" name="Picture 2" descr="C:\Users\nelson\Desktop\dev\CoGe\CoGePortal\trunk\src\CoGePortal\Graphics\cg_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02728" y="3341474"/>
            <a:ext cx="1148921" cy="56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TextBox 143"/>
          <p:cNvSpPr txBox="1"/>
          <p:nvPr/>
        </p:nvSpPr>
        <p:spPr>
          <a:xfrm>
            <a:off x="6337479" y="5287555"/>
            <a:ext cx="120023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v</a:t>
            </a:r>
            <a:r>
              <a:rPr lang="en-US" sz="1400" b="1" dirty="0" smtClean="0">
                <a:solidFill>
                  <a:schemeClr val="tx2"/>
                </a:solidFill>
              </a:rPr>
              <a:t>erify, correct &amp; annotate</a:t>
            </a:r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148" name="Picture 3" descr="C:\Users\nelson\Desktop\dev\GeoLocatewebsite\images\program_icon_12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673958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C:\Users\nelson\Desktop\dev\CoGe\CoGePortal\trunk\src\CoGePortal\Graphics\cg_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13" y="4857738"/>
            <a:ext cx="1590587" cy="77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3" descr="C:\Users\nelson\Desktop\dev\GeoLocatewebsite\images\program_icon_12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359" y="4686288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5" name="Straight Arrow Connector 154"/>
          <p:cNvCxnSpPr>
            <a:stCxn id="149" idx="1"/>
            <a:endCxn id="158" idx="4"/>
          </p:cNvCxnSpPr>
          <p:nvPr/>
        </p:nvCxnSpPr>
        <p:spPr>
          <a:xfrm flipH="1" flipV="1">
            <a:off x="3161999" y="5241001"/>
            <a:ext cx="1572014" cy="57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Can 157"/>
          <p:cNvSpPr/>
          <p:nvPr/>
        </p:nvSpPr>
        <p:spPr>
          <a:xfrm>
            <a:off x="2514600" y="4815203"/>
            <a:ext cx="647399" cy="8515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165" name="Group 164"/>
          <p:cNvGrpSpPr/>
          <p:nvPr/>
        </p:nvGrpSpPr>
        <p:grpSpPr>
          <a:xfrm>
            <a:off x="356316" y="4819650"/>
            <a:ext cx="1028399" cy="1196921"/>
            <a:chOff x="6515401" y="2232079"/>
            <a:chExt cx="1028399" cy="1196921"/>
          </a:xfrm>
        </p:grpSpPr>
        <p:sp>
          <p:nvSpPr>
            <p:cNvPr id="166" name="Can 165"/>
            <p:cNvSpPr/>
            <p:nvPr/>
          </p:nvSpPr>
          <p:spPr>
            <a:xfrm>
              <a:off x="6896401" y="2232079"/>
              <a:ext cx="647399" cy="85159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7" name="Can 166"/>
            <p:cNvSpPr/>
            <p:nvPr/>
          </p:nvSpPr>
          <p:spPr>
            <a:xfrm>
              <a:off x="6744001" y="2406417"/>
              <a:ext cx="647399" cy="85159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8" name="Can 167"/>
            <p:cNvSpPr/>
            <p:nvPr/>
          </p:nvSpPr>
          <p:spPr>
            <a:xfrm>
              <a:off x="6515401" y="2577405"/>
              <a:ext cx="647399" cy="85159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cxnSp>
        <p:nvCxnSpPr>
          <p:cNvPr id="172" name="Straight Arrow Connector 171"/>
          <p:cNvCxnSpPr>
            <a:stCxn id="158" idx="2"/>
            <a:endCxn id="166" idx="4"/>
          </p:cNvCxnSpPr>
          <p:nvPr/>
        </p:nvCxnSpPr>
        <p:spPr>
          <a:xfrm flipH="1">
            <a:off x="1384715" y="5241001"/>
            <a:ext cx="1129885" cy="444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1" name="Picture 3" descr="C:\Users\nelson\Desktop\ZA1023834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48200"/>
            <a:ext cx="6381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152400" y="5936787"/>
            <a:ext cx="128383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d</a:t>
            </a:r>
            <a:r>
              <a:rPr lang="en-US" sz="1400" b="1" dirty="0" smtClean="0">
                <a:solidFill>
                  <a:schemeClr val="tx2"/>
                </a:solidFill>
              </a:rPr>
              <a:t>ata providers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7298" y="6211669"/>
            <a:ext cx="8525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http://geolocate.fishnet2.net/workflow.html</a:t>
            </a:r>
          </a:p>
        </p:txBody>
      </p:sp>
    </p:spTree>
    <p:extLst>
      <p:ext uri="{BB962C8B-B14F-4D97-AF65-F5344CB8AC3E}">
        <p14:creationId xmlns:p14="http://schemas.microsoft.com/office/powerpoint/2010/main" val="179527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1F497D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</TotalTime>
  <Words>306</Words>
  <Application>Microsoft Office PowerPoint</Application>
  <PresentationFormat>On-screen Show (4:3)</PresentationFormat>
  <Paragraphs>78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  </vt:lpstr>
      <vt:lpstr>PowerPoint Presentation</vt:lpstr>
      <vt:lpstr>PowerPoint Presentation</vt:lpstr>
      <vt:lpstr>Current Activity</vt:lpstr>
      <vt:lpstr>Georeferencing FishNet</vt:lpstr>
      <vt:lpstr>The Dirty Dozen</vt:lpstr>
      <vt:lpstr>Preliminary Assignments</vt:lpstr>
      <vt:lpstr>Leveraging Existing Technology and Expertise</vt:lpstr>
      <vt:lpstr>Workflow: Integrating API’s</vt:lpstr>
      <vt:lpstr>Measuring Uncertainty</vt:lpstr>
      <vt:lpstr>Georeferencing Output</vt:lpstr>
      <vt:lpstr>11 January - 12 June 2013 Stats</vt:lpstr>
      <vt:lpstr>Georeferencing Efficiency</vt:lpstr>
      <vt:lpstr>Georeferencing Status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FishNet – An Update</dc:title>
  <dc:creator>nelson</dc:creator>
  <cp:lastModifiedBy>Nelson Rios</cp:lastModifiedBy>
  <cp:revision>67</cp:revision>
  <dcterms:created xsi:type="dcterms:W3CDTF">2013-06-18T18:56:49Z</dcterms:created>
  <dcterms:modified xsi:type="dcterms:W3CDTF">2013-08-13T14:23:46Z</dcterms:modified>
</cp:coreProperties>
</file>