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5" r:id="rId6"/>
    <p:sldId id="261" r:id="rId7"/>
    <p:sldId id="262" r:id="rId8"/>
    <p:sldId id="273" r:id="rId9"/>
    <p:sldId id="263" r:id="rId10"/>
    <p:sldId id="266" r:id="rId11"/>
    <p:sldId id="267" r:id="rId12"/>
    <p:sldId id="268" r:id="rId13"/>
    <p:sldId id="269" r:id="rId14"/>
    <p:sldId id="271" r:id="rId15"/>
    <p:sldId id="272" r:id="rId1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72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8EE-8BCD-46B6-98F9-1DB66240288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7B71-9A4F-439D-A271-379513C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0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8EE-8BCD-46B6-98F9-1DB66240288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7B71-9A4F-439D-A271-379513C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4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8EE-8BCD-46B6-98F9-1DB66240288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7B71-9A4F-439D-A271-379513C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9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8EE-8BCD-46B6-98F9-1DB66240288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7B71-9A4F-439D-A271-379513C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57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8EE-8BCD-46B6-98F9-1DB66240288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7B71-9A4F-439D-A271-379513C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3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8EE-8BCD-46B6-98F9-1DB66240288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7B71-9A4F-439D-A271-379513C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7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8EE-8BCD-46B6-98F9-1DB66240288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7B71-9A4F-439D-A271-379513C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97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8EE-8BCD-46B6-98F9-1DB66240288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7B71-9A4F-439D-A271-379513C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72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8EE-8BCD-46B6-98F9-1DB66240288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7B71-9A4F-439D-A271-379513C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3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8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8EE-8BCD-46B6-98F9-1DB66240288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7B71-9A4F-439D-A271-379513C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2B8EE-8BCD-46B6-98F9-1DB66240288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F7B71-9A4F-439D-A271-379513C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0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2B8EE-8BCD-46B6-98F9-1DB66240288C}" type="datetimeFigureOut">
              <a:rPr lang="en-US" smtClean="0"/>
              <a:t>8/16/2013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F7B71-9A4F-439D-A271-379513C98F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8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61722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Digitizing Collections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 the Angelo State Natural History Collections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media.navigatored.com/images/LogoOnly2007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06373"/>
            <a:ext cx="2062692" cy="132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254654" y="3505200"/>
            <a:ext cx="4424892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Marcia A.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Revelez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Collections Manager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276600"/>
            <a:ext cx="5486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14" descr="http://www.angelo.edu/livewhale/content/images/38/8444_asnhc_99af9f2d7cb3013a8fade7423f7227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5029200"/>
            <a:ext cx="3200400" cy="83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75708" y="8458200"/>
            <a:ext cx="4424892" cy="740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Angelo State University</a:t>
            </a:r>
          </a:p>
          <a:p>
            <a:pPr marL="0" indent="0" algn="ctr">
              <a:buNone/>
            </a:pP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22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owchart: Process 43"/>
          <p:cNvSpPr/>
          <p:nvPr/>
        </p:nvSpPr>
        <p:spPr>
          <a:xfrm>
            <a:off x="228600" y="354725"/>
            <a:ext cx="2122212" cy="3568700"/>
          </a:xfrm>
          <a:prstGeom prst="flowChartProcess">
            <a:avLst/>
          </a:prstGeom>
          <a:solidFill>
            <a:schemeClr val="accent3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2058494" y="4038600"/>
            <a:ext cx="2429533" cy="2756339"/>
          </a:xfrm>
          <a:prstGeom prst="flowChartProcess">
            <a:avLst/>
          </a:prstGeom>
          <a:solidFill>
            <a:schemeClr val="bg2">
              <a:lumMod val="5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563726" y="4826000"/>
            <a:ext cx="1371600" cy="5842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Problem Localities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2650687" y="7797800"/>
            <a:ext cx="1371600" cy="5842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VertNet</a:t>
            </a:r>
            <a:r>
              <a:rPr lang="en-US" sz="1200" dirty="0" smtClean="0"/>
              <a:t>, GBIF, </a:t>
            </a:r>
            <a:r>
              <a:rPr lang="en-US" sz="1200" dirty="0" err="1" smtClean="0"/>
              <a:t>iDigBio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563726" y="6920351"/>
            <a:ext cx="1371600" cy="5842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Education Modules</a:t>
            </a:r>
            <a:endParaRPr lang="en-US" sz="1200" dirty="0"/>
          </a:p>
        </p:txBody>
      </p:sp>
      <p:sp>
        <p:nvSpPr>
          <p:cNvPr id="19" name="Flowchart: Decision 18"/>
          <p:cNvSpPr/>
          <p:nvPr/>
        </p:nvSpPr>
        <p:spPr>
          <a:xfrm>
            <a:off x="2612587" y="3009902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20" name="Flowchart: Decision 19"/>
          <p:cNvSpPr/>
          <p:nvPr/>
        </p:nvSpPr>
        <p:spPr>
          <a:xfrm>
            <a:off x="2612587" y="5654567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28" name="Down Arrow Callout 27"/>
          <p:cNvSpPr/>
          <p:nvPr/>
        </p:nvSpPr>
        <p:spPr>
          <a:xfrm>
            <a:off x="2631637" y="609600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Export Data</a:t>
            </a:r>
            <a:endParaRPr lang="en-US" sz="1200" dirty="0"/>
          </a:p>
        </p:txBody>
      </p:sp>
      <p:sp>
        <p:nvSpPr>
          <p:cNvPr id="29" name="Down Arrow Callout 28"/>
          <p:cNvSpPr/>
          <p:nvPr/>
        </p:nvSpPr>
        <p:spPr>
          <a:xfrm>
            <a:off x="2631637" y="1369411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Standards</a:t>
            </a:r>
            <a:endParaRPr lang="en-US" sz="1200" dirty="0"/>
          </a:p>
        </p:txBody>
      </p:sp>
      <p:sp>
        <p:nvSpPr>
          <p:cNvPr id="30" name="Down Arrow Callout 29"/>
          <p:cNvSpPr/>
          <p:nvPr/>
        </p:nvSpPr>
        <p:spPr>
          <a:xfrm>
            <a:off x="2631637" y="2219435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Cleaning</a:t>
            </a:r>
            <a:endParaRPr lang="en-US" sz="1200" dirty="0"/>
          </a:p>
        </p:txBody>
      </p:sp>
      <p:sp>
        <p:nvSpPr>
          <p:cNvPr id="31" name="Down Arrow 30"/>
          <p:cNvSpPr/>
          <p:nvPr/>
        </p:nvSpPr>
        <p:spPr>
          <a:xfrm>
            <a:off x="3222187" y="3657600"/>
            <a:ext cx="228600" cy="265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Callout 31"/>
          <p:cNvSpPr/>
          <p:nvPr/>
        </p:nvSpPr>
        <p:spPr>
          <a:xfrm>
            <a:off x="2538359" y="4204136"/>
            <a:ext cx="1596259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Export into </a:t>
            </a:r>
            <a:r>
              <a:rPr lang="en-US" sz="1200" dirty="0" err="1" smtClean="0"/>
              <a:t>Geolocate</a:t>
            </a:r>
            <a:endParaRPr lang="en-US" sz="1200" dirty="0"/>
          </a:p>
        </p:txBody>
      </p:sp>
      <p:sp>
        <p:nvSpPr>
          <p:cNvPr id="33" name="Down Arrow Callout 32"/>
          <p:cNvSpPr/>
          <p:nvPr/>
        </p:nvSpPr>
        <p:spPr>
          <a:xfrm>
            <a:off x="2631637" y="4924097"/>
            <a:ext cx="1409700" cy="584200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Georeferencing</a:t>
            </a:r>
            <a:endParaRPr lang="en-US" sz="1200" dirty="0"/>
          </a:p>
        </p:txBody>
      </p:sp>
      <p:sp>
        <p:nvSpPr>
          <p:cNvPr id="34" name="Left Arrow 33"/>
          <p:cNvSpPr/>
          <p:nvPr/>
        </p:nvSpPr>
        <p:spPr>
          <a:xfrm>
            <a:off x="2219762" y="4988474"/>
            <a:ext cx="414501" cy="227724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Callout 34"/>
          <p:cNvSpPr/>
          <p:nvPr/>
        </p:nvSpPr>
        <p:spPr>
          <a:xfrm>
            <a:off x="2631637" y="7004816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Import into Specify</a:t>
            </a:r>
            <a:endParaRPr lang="en-US" sz="1200" dirty="0"/>
          </a:p>
        </p:txBody>
      </p:sp>
      <p:sp>
        <p:nvSpPr>
          <p:cNvPr id="37" name="Left Arrow 36"/>
          <p:cNvSpPr/>
          <p:nvPr/>
        </p:nvSpPr>
        <p:spPr>
          <a:xfrm>
            <a:off x="2058493" y="7098589"/>
            <a:ext cx="553435" cy="22772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10800000">
            <a:off x="4039362" y="7082823"/>
            <a:ext cx="645072" cy="22772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Callout 39"/>
          <p:cNvSpPr/>
          <p:nvPr/>
        </p:nvSpPr>
        <p:spPr>
          <a:xfrm>
            <a:off x="4838700" y="6765803"/>
            <a:ext cx="1371600" cy="635876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Inventory</a:t>
            </a:r>
            <a:endParaRPr lang="en-US" sz="1200" dirty="0"/>
          </a:p>
        </p:txBody>
      </p:sp>
      <p:sp>
        <p:nvSpPr>
          <p:cNvPr id="46" name="Bent-Up Arrow 45"/>
          <p:cNvSpPr/>
          <p:nvPr/>
        </p:nvSpPr>
        <p:spPr>
          <a:xfrm rot="5400000" flipH="1">
            <a:off x="1293306" y="4182557"/>
            <a:ext cx="493139" cy="793750"/>
          </a:xfrm>
          <a:prstGeom prst="bentUpArrow">
            <a:avLst>
              <a:gd name="adj1" fmla="val 25164"/>
              <a:gd name="adj2" fmla="val 14774"/>
              <a:gd name="adj3" fmla="val 25000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3222187" y="6340367"/>
            <a:ext cx="228600" cy="265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4838700" y="3886201"/>
            <a:ext cx="1371600" cy="467479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Georeference</a:t>
            </a:r>
            <a:endParaRPr lang="en-US" sz="1200" dirty="0"/>
          </a:p>
        </p:txBody>
      </p:sp>
      <p:sp>
        <p:nvSpPr>
          <p:cNvPr id="49" name="Flowchart: Decision 48"/>
          <p:cNvSpPr/>
          <p:nvPr/>
        </p:nvSpPr>
        <p:spPr>
          <a:xfrm>
            <a:off x="4800600" y="4698849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51" name="Up Arrow 50"/>
          <p:cNvSpPr/>
          <p:nvPr/>
        </p:nvSpPr>
        <p:spPr>
          <a:xfrm>
            <a:off x="5410200" y="4506079"/>
            <a:ext cx="228600" cy="227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Callout 52"/>
          <p:cNvSpPr/>
          <p:nvPr/>
        </p:nvSpPr>
        <p:spPr>
          <a:xfrm>
            <a:off x="4862349" y="5520764"/>
            <a:ext cx="1324302" cy="1042715"/>
          </a:xfrm>
          <a:prstGeom prst="upArrowCallout">
            <a:avLst>
              <a:gd name="adj1" fmla="val 25000"/>
              <a:gd name="adj2" fmla="val 20066"/>
              <a:gd name="adj3" fmla="val 13487"/>
              <a:gd name="adj4" fmla="val 75000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Data capture: specimen tags, field notes</a:t>
            </a:r>
          </a:p>
          <a:p>
            <a:pPr algn="ctr"/>
            <a:endParaRPr lang="en-US" sz="1200" dirty="0"/>
          </a:p>
        </p:txBody>
      </p:sp>
      <p:sp>
        <p:nvSpPr>
          <p:cNvPr id="36" name="Up Arrow Callout 35"/>
          <p:cNvSpPr/>
          <p:nvPr/>
        </p:nvSpPr>
        <p:spPr>
          <a:xfrm>
            <a:off x="563726" y="3021725"/>
            <a:ext cx="1371600" cy="635876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Bare Bones</a:t>
            </a:r>
            <a:endParaRPr lang="en-US" sz="1200" dirty="0"/>
          </a:p>
        </p:txBody>
      </p:sp>
      <p:sp>
        <p:nvSpPr>
          <p:cNvPr id="38" name="Up Arrow Callout 37"/>
          <p:cNvSpPr/>
          <p:nvPr/>
        </p:nvSpPr>
        <p:spPr>
          <a:xfrm>
            <a:off x="563726" y="2231699"/>
            <a:ext cx="1371600" cy="635876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Imaging</a:t>
            </a:r>
            <a:endParaRPr lang="en-US" sz="1200" dirty="0"/>
          </a:p>
        </p:txBody>
      </p:sp>
      <p:sp>
        <p:nvSpPr>
          <p:cNvPr id="41" name="Up Arrow Callout 40"/>
          <p:cNvSpPr/>
          <p:nvPr/>
        </p:nvSpPr>
        <p:spPr>
          <a:xfrm>
            <a:off x="563726" y="1421525"/>
            <a:ext cx="1371600" cy="635876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Capture</a:t>
            </a:r>
            <a:endParaRPr lang="en-US" sz="1200" dirty="0"/>
          </a:p>
        </p:txBody>
      </p:sp>
      <p:sp>
        <p:nvSpPr>
          <p:cNvPr id="42" name="Flowchart: Decision 41"/>
          <p:cNvSpPr/>
          <p:nvPr/>
        </p:nvSpPr>
        <p:spPr>
          <a:xfrm>
            <a:off x="525626" y="533402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43" name="Left Arrow 42"/>
          <p:cNvSpPr/>
          <p:nvPr/>
        </p:nvSpPr>
        <p:spPr>
          <a:xfrm rot="10800000">
            <a:off x="1897226" y="762438"/>
            <a:ext cx="322536" cy="227724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3" descr="C:\Users\nelson\Pictures\specify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833" y="8016346"/>
            <a:ext cx="1788450" cy="731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8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02291" y="1498599"/>
            <a:ext cx="4921451" cy="3704329"/>
            <a:chOff x="1155919" y="1420213"/>
            <a:chExt cx="3924301" cy="2756339"/>
          </a:xfrm>
        </p:grpSpPr>
        <p:sp>
          <p:nvSpPr>
            <p:cNvPr id="12" name="Flowchart: Process 11"/>
            <p:cNvSpPr/>
            <p:nvPr/>
          </p:nvSpPr>
          <p:spPr>
            <a:xfrm>
              <a:off x="2650687" y="1420213"/>
              <a:ext cx="2429533" cy="2756339"/>
            </a:xfrm>
            <a:prstGeom prst="flowChartProcess">
              <a:avLst/>
            </a:prstGeom>
            <a:solidFill>
              <a:schemeClr val="bg2">
                <a:lumMod val="50000"/>
                <a:alpha val="6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Flowchart: Alternate Process 12"/>
            <p:cNvSpPr/>
            <p:nvPr/>
          </p:nvSpPr>
          <p:spPr>
            <a:xfrm>
              <a:off x="1155919" y="2207613"/>
              <a:ext cx="1371600" cy="584200"/>
            </a:xfrm>
            <a:prstGeom prst="flowChartAlternateProcess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Problem Localities</a:t>
              </a:r>
            </a:p>
          </p:txBody>
        </p:sp>
        <p:sp>
          <p:nvSpPr>
            <p:cNvPr id="20" name="Flowchart: Decision 19"/>
            <p:cNvSpPr/>
            <p:nvPr/>
          </p:nvSpPr>
          <p:spPr>
            <a:xfrm>
              <a:off x="3204780" y="3036180"/>
              <a:ext cx="1447800" cy="685799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Quality Check</a:t>
              </a:r>
              <a:endParaRPr lang="en-US" sz="1600" dirty="0"/>
            </a:p>
          </p:txBody>
        </p:sp>
        <p:sp>
          <p:nvSpPr>
            <p:cNvPr id="32" name="Down Arrow Callout 31"/>
            <p:cNvSpPr/>
            <p:nvPr/>
          </p:nvSpPr>
          <p:spPr>
            <a:xfrm>
              <a:off x="3130552" y="1585749"/>
              <a:ext cx="1596259" cy="584200"/>
            </a:xfrm>
            <a:prstGeom prst="downArrowCallou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Export into </a:t>
              </a:r>
              <a:r>
                <a:rPr lang="en-US" sz="1600" dirty="0" err="1" smtClean="0"/>
                <a:t>Geolocate</a:t>
              </a:r>
              <a:endParaRPr lang="en-US" sz="1600" dirty="0"/>
            </a:p>
          </p:txBody>
        </p:sp>
        <p:sp>
          <p:nvSpPr>
            <p:cNvPr id="33" name="Down Arrow Callout 32"/>
            <p:cNvSpPr/>
            <p:nvPr/>
          </p:nvSpPr>
          <p:spPr>
            <a:xfrm>
              <a:off x="3223830" y="2305710"/>
              <a:ext cx="1409700" cy="584200"/>
            </a:xfrm>
            <a:prstGeom prst="downArrowCallou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Georeferencing</a:t>
              </a:r>
              <a:endParaRPr lang="en-US" sz="1600" dirty="0"/>
            </a:p>
          </p:txBody>
        </p:sp>
        <p:sp>
          <p:nvSpPr>
            <p:cNvPr id="34" name="Left Arrow 33"/>
            <p:cNvSpPr/>
            <p:nvPr/>
          </p:nvSpPr>
          <p:spPr>
            <a:xfrm>
              <a:off x="2811955" y="2370087"/>
              <a:ext cx="414501" cy="227724"/>
            </a:xfrm>
            <a:prstGeom prst="left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6" name="Bent-Up Arrow 45"/>
            <p:cNvSpPr/>
            <p:nvPr/>
          </p:nvSpPr>
          <p:spPr>
            <a:xfrm rot="5400000" flipH="1">
              <a:off x="1885499" y="1564170"/>
              <a:ext cx="493139" cy="793750"/>
            </a:xfrm>
            <a:prstGeom prst="bentUpArrow">
              <a:avLst>
                <a:gd name="adj1" fmla="val 25164"/>
                <a:gd name="adj2" fmla="val 14774"/>
                <a:gd name="adj3" fmla="val 25000"/>
              </a:avLst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7" name="Down Arrow 46"/>
            <p:cNvSpPr/>
            <p:nvPr/>
          </p:nvSpPr>
          <p:spPr>
            <a:xfrm>
              <a:off x="3814380" y="3721980"/>
              <a:ext cx="228600" cy="26582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254235" y="6490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ALL COLLECTIONS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0" name="Picture 4" descr="coge"/>
          <p:cNvPicPr>
            <a:picLocks noChangeAspect="1" noChangeArrowheads="1"/>
          </p:cNvPicPr>
          <p:nvPr/>
        </p:nvPicPr>
        <p:blipFill rotWithShape="1">
          <a:blip r:embed="rId2" cstate="print"/>
          <a:srcRect b="28144"/>
          <a:stretch/>
        </p:blipFill>
        <p:spPr>
          <a:xfrm>
            <a:off x="335776" y="4592015"/>
            <a:ext cx="3581400" cy="2003921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3239031" y="6058378"/>
            <a:ext cx="3379051" cy="2895600"/>
            <a:chOff x="1000548" y="787399"/>
            <a:chExt cx="7162800" cy="6070601"/>
          </a:xfrm>
        </p:grpSpPr>
        <p:pic>
          <p:nvPicPr>
            <p:cNvPr id="54" name="Picture 2" descr="C:\Users\nelson\Desktop\TU_VolunteerProject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548" y="787399"/>
              <a:ext cx="7162800" cy="6070601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5" name="Group 54"/>
            <p:cNvGrpSpPr/>
            <p:nvPr/>
          </p:nvGrpSpPr>
          <p:grpSpPr>
            <a:xfrm>
              <a:off x="1206081" y="1724149"/>
              <a:ext cx="346631" cy="455441"/>
              <a:chOff x="2781593" y="4944186"/>
              <a:chExt cx="313688" cy="428237"/>
            </a:xfrm>
            <a:solidFill>
              <a:srgbClr val="92D050"/>
            </a:solidFill>
            <a:effectLst>
              <a:outerShdw blurRad="76200" dir="18900000" sx="114000" sy="114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56" name="Freeform 118"/>
              <p:cNvSpPr>
                <a:spLocks/>
              </p:cNvSpPr>
              <p:nvPr/>
            </p:nvSpPr>
            <p:spPr bwMode="auto">
              <a:xfrm>
                <a:off x="2781593" y="4944186"/>
                <a:ext cx="313688" cy="428237"/>
              </a:xfrm>
              <a:custGeom>
                <a:avLst/>
                <a:gdLst/>
                <a:ahLst/>
                <a:cxnLst>
                  <a:cxn ang="0">
                    <a:pos x="133" y="239"/>
                  </a:cxn>
                  <a:cxn ang="0">
                    <a:pos x="0" y="425"/>
                  </a:cxn>
                  <a:cxn ang="0">
                    <a:pos x="0" y="425"/>
                  </a:cxn>
                  <a:cxn ang="0">
                    <a:pos x="1" y="512"/>
                  </a:cxn>
                  <a:cxn ang="0">
                    <a:pos x="28" y="569"/>
                  </a:cxn>
                  <a:cxn ang="0">
                    <a:pos x="60" y="574"/>
                  </a:cxn>
                  <a:cxn ang="0">
                    <a:pos x="78" y="602"/>
                  </a:cxn>
                  <a:cxn ang="0">
                    <a:pos x="321" y="659"/>
                  </a:cxn>
                  <a:cxn ang="0">
                    <a:pos x="399" y="638"/>
                  </a:cxn>
                  <a:cxn ang="0">
                    <a:pos x="431" y="643"/>
                  </a:cxn>
                  <a:cxn ang="0">
                    <a:pos x="483" y="590"/>
                  </a:cxn>
                  <a:cxn ang="0">
                    <a:pos x="483" y="590"/>
                  </a:cxn>
                  <a:cxn ang="0">
                    <a:pos x="483" y="450"/>
                  </a:cxn>
                  <a:cxn ang="0">
                    <a:pos x="351" y="254"/>
                  </a:cxn>
                  <a:cxn ang="0">
                    <a:pos x="351" y="254"/>
                  </a:cxn>
                  <a:cxn ang="0">
                    <a:pos x="350" y="254"/>
                  </a:cxn>
                  <a:cxn ang="0">
                    <a:pos x="349" y="55"/>
                  </a:cxn>
                  <a:cxn ang="0">
                    <a:pos x="146" y="55"/>
                  </a:cxn>
                  <a:cxn ang="0">
                    <a:pos x="133" y="239"/>
                  </a:cxn>
                </a:cxnLst>
                <a:rect l="0" t="0" r="r" b="b"/>
                <a:pathLst>
                  <a:path w="485" h="660">
                    <a:moveTo>
                      <a:pt x="133" y="239"/>
                    </a:moveTo>
                    <a:cubicBezTo>
                      <a:pt x="56" y="271"/>
                      <a:pt x="5" y="343"/>
                      <a:pt x="0" y="425"/>
                    </a:cubicBezTo>
                    <a:lnTo>
                      <a:pt x="0" y="425"/>
                    </a:lnTo>
                    <a:lnTo>
                      <a:pt x="1" y="512"/>
                    </a:lnTo>
                    <a:cubicBezTo>
                      <a:pt x="0" y="534"/>
                      <a:pt x="10" y="555"/>
                      <a:pt x="28" y="569"/>
                    </a:cubicBezTo>
                    <a:cubicBezTo>
                      <a:pt x="37" y="577"/>
                      <a:pt x="49" y="579"/>
                      <a:pt x="60" y="574"/>
                    </a:cubicBezTo>
                    <a:cubicBezTo>
                      <a:pt x="61" y="586"/>
                      <a:pt x="68" y="596"/>
                      <a:pt x="78" y="602"/>
                    </a:cubicBezTo>
                    <a:cubicBezTo>
                      <a:pt x="153" y="640"/>
                      <a:pt x="237" y="660"/>
                      <a:pt x="321" y="659"/>
                    </a:cubicBezTo>
                    <a:cubicBezTo>
                      <a:pt x="349" y="658"/>
                      <a:pt x="375" y="651"/>
                      <a:pt x="399" y="638"/>
                    </a:cubicBezTo>
                    <a:cubicBezTo>
                      <a:pt x="408" y="647"/>
                      <a:pt x="420" y="649"/>
                      <a:pt x="431" y="643"/>
                    </a:cubicBezTo>
                    <a:cubicBezTo>
                      <a:pt x="454" y="632"/>
                      <a:pt x="473" y="613"/>
                      <a:pt x="483" y="590"/>
                    </a:cubicBezTo>
                    <a:lnTo>
                      <a:pt x="483" y="590"/>
                    </a:lnTo>
                    <a:lnTo>
                      <a:pt x="483" y="450"/>
                    </a:lnTo>
                    <a:cubicBezTo>
                      <a:pt x="485" y="364"/>
                      <a:pt x="433" y="286"/>
                      <a:pt x="351" y="254"/>
                    </a:cubicBezTo>
                    <a:lnTo>
                      <a:pt x="351" y="254"/>
                    </a:lnTo>
                    <a:lnTo>
                      <a:pt x="350" y="254"/>
                    </a:lnTo>
                    <a:cubicBezTo>
                      <a:pt x="406" y="199"/>
                      <a:pt x="406" y="110"/>
                      <a:pt x="349" y="55"/>
                    </a:cubicBezTo>
                    <a:cubicBezTo>
                      <a:pt x="293" y="0"/>
                      <a:pt x="202" y="0"/>
                      <a:pt x="146" y="55"/>
                    </a:cubicBezTo>
                    <a:cubicBezTo>
                      <a:pt x="96" y="105"/>
                      <a:pt x="90" y="183"/>
                      <a:pt x="133" y="239"/>
                    </a:cubicBezTo>
                    <a:close/>
                  </a:path>
                </a:pathLst>
              </a:custGeom>
              <a:grp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111"/>
              <p:cNvSpPr>
                <a:spLocks/>
              </p:cNvSpPr>
              <p:nvPr/>
            </p:nvSpPr>
            <p:spPr bwMode="auto">
              <a:xfrm>
                <a:off x="2781593" y="5099268"/>
                <a:ext cx="311925" cy="273155"/>
              </a:xfrm>
              <a:custGeom>
                <a:avLst/>
                <a:gdLst/>
                <a:ahLst/>
                <a:cxnLst>
                  <a:cxn ang="0">
                    <a:pos x="78" y="363"/>
                  </a:cxn>
                  <a:cxn ang="0">
                    <a:pos x="321" y="420"/>
                  </a:cxn>
                  <a:cxn ang="0">
                    <a:pos x="399" y="399"/>
                  </a:cxn>
                  <a:cxn ang="0">
                    <a:pos x="431" y="404"/>
                  </a:cxn>
                  <a:cxn ang="0">
                    <a:pos x="483" y="351"/>
                  </a:cxn>
                  <a:cxn ang="0">
                    <a:pos x="483" y="351"/>
                  </a:cxn>
                  <a:cxn ang="0">
                    <a:pos x="483" y="197"/>
                  </a:cxn>
                  <a:cxn ang="0">
                    <a:pos x="351" y="15"/>
                  </a:cxn>
                  <a:cxn ang="0">
                    <a:pos x="351" y="15"/>
                  </a:cxn>
                  <a:cxn ang="0">
                    <a:pos x="133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1" y="273"/>
                  </a:cxn>
                  <a:cxn ang="0">
                    <a:pos x="28" y="330"/>
                  </a:cxn>
                  <a:cxn ang="0">
                    <a:pos x="60" y="335"/>
                  </a:cxn>
                  <a:cxn ang="0">
                    <a:pos x="78" y="363"/>
                  </a:cxn>
                </a:cxnLst>
                <a:rect l="0" t="0" r="r" b="b"/>
                <a:pathLst>
                  <a:path w="483" h="421">
                    <a:moveTo>
                      <a:pt x="78" y="363"/>
                    </a:moveTo>
                    <a:cubicBezTo>
                      <a:pt x="153" y="401"/>
                      <a:pt x="237" y="421"/>
                      <a:pt x="321" y="420"/>
                    </a:cubicBezTo>
                    <a:cubicBezTo>
                      <a:pt x="349" y="419"/>
                      <a:pt x="375" y="412"/>
                      <a:pt x="399" y="399"/>
                    </a:cubicBezTo>
                    <a:cubicBezTo>
                      <a:pt x="408" y="408"/>
                      <a:pt x="420" y="410"/>
                      <a:pt x="431" y="404"/>
                    </a:cubicBezTo>
                    <a:cubicBezTo>
                      <a:pt x="454" y="393"/>
                      <a:pt x="473" y="374"/>
                      <a:pt x="483" y="351"/>
                    </a:cubicBezTo>
                    <a:lnTo>
                      <a:pt x="483" y="351"/>
                    </a:lnTo>
                    <a:lnTo>
                      <a:pt x="483" y="197"/>
                    </a:lnTo>
                    <a:cubicBezTo>
                      <a:pt x="479" y="116"/>
                      <a:pt x="427" y="45"/>
                      <a:pt x="351" y="15"/>
                    </a:cubicBezTo>
                    <a:lnTo>
                      <a:pt x="351" y="15"/>
                    </a:lnTo>
                    <a:lnTo>
                      <a:pt x="133" y="0"/>
                    </a:lnTo>
                    <a:cubicBezTo>
                      <a:pt x="55" y="32"/>
                      <a:pt x="4" y="104"/>
                      <a:pt x="0" y="186"/>
                    </a:cubicBezTo>
                    <a:lnTo>
                      <a:pt x="0" y="186"/>
                    </a:lnTo>
                    <a:lnTo>
                      <a:pt x="1" y="273"/>
                    </a:lnTo>
                    <a:cubicBezTo>
                      <a:pt x="0" y="295"/>
                      <a:pt x="10" y="316"/>
                      <a:pt x="28" y="330"/>
                    </a:cubicBezTo>
                    <a:cubicBezTo>
                      <a:pt x="37" y="338"/>
                      <a:pt x="49" y="340"/>
                      <a:pt x="60" y="335"/>
                    </a:cubicBezTo>
                    <a:cubicBezTo>
                      <a:pt x="61" y="347"/>
                      <a:pt x="68" y="357"/>
                      <a:pt x="78" y="363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112"/>
              <p:cNvSpPr>
                <a:spLocks noEditPoints="1"/>
              </p:cNvSpPr>
              <p:nvPr/>
            </p:nvSpPr>
            <p:spPr bwMode="auto">
              <a:xfrm>
                <a:off x="2781593" y="5099268"/>
                <a:ext cx="311925" cy="273155"/>
              </a:xfrm>
              <a:custGeom>
                <a:avLst/>
                <a:gdLst/>
                <a:ahLst/>
                <a:cxnLst>
                  <a:cxn ang="0">
                    <a:pos x="78" y="363"/>
                  </a:cxn>
                  <a:cxn ang="0">
                    <a:pos x="321" y="420"/>
                  </a:cxn>
                  <a:cxn ang="0">
                    <a:pos x="399" y="399"/>
                  </a:cxn>
                  <a:cxn ang="0">
                    <a:pos x="431" y="404"/>
                  </a:cxn>
                  <a:cxn ang="0">
                    <a:pos x="483" y="351"/>
                  </a:cxn>
                  <a:cxn ang="0">
                    <a:pos x="483" y="351"/>
                  </a:cxn>
                  <a:cxn ang="0">
                    <a:pos x="483" y="197"/>
                  </a:cxn>
                  <a:cxn ang="0">
                    <a:pos x="351" y="15"/>
                  </a:cxn>
                  <a:cxn ang="0">
                    <a:pos x="133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1" y="273"/>
                  </a:cxn>
                  <a:cxn ang="0">
                    <a:pos x="28" y="330"/>
                  </a:cxn>
                  <a:cxn ang="0">
                    <a:pos x="60" y="335"/>
                  </a:cxn>
                  <a:cxn ang="0">
                    <a:pos x="78" y="363"/>
                  </a:cxn>
                </a:cxnLst>
                <a:rect l="0" t="0" r="r" b="b"/>
                <a:pathLst>
                  <a:path w="483" h="421">
                    <a:moveTo>
                      <a:pt x="78" y="363"/>
                    </a:moveTo>
                    <a:cubicBezTo>
                      <a:pt x="153" y="401"/>
                      <a:pt x="237" y="421"/>
                      <a:pt x="321" y="420"/>
                    </a:cubicBezTo>
                    <a:cubicBezTo>
                      <a:pt x="349" y="419"/>
                      <a:pt x="375" y="412"/>
                      <a:pt x="399" y="399"/>
                    </a:cubicBezTo>
                    <a:cubicBezTo>
                      <a:pt x="408" y="408"/>
                      <a:pt x="420" y="410"/>
                      <a:pt x="431" y="404"/>
                    </a:cubicBezTo>
                    <a:cubicBezTo>
                      <a:pt x="454" y="393"/>
                      <a:pt x="473" y="374"/>
                      <a:pt x="483" y="351"/>
                    </a:cubicBezTo>
                    <a:lnTo>
                      <a:pt x="483" y="351"/>
                    </a:lnTo>
                    <a:lnTo>
                      <a:pt x="483" y="197"/>
                    </a:lnTo>
                    <a:cubicBezTo>
                      <a:pt x="479" y="116"/>
                      <a:pt x="427" y="45"/>
                      <a:pt x="351" y="15"/>
                    </a:cubicBezTo>
                    <a:moveTo>
                      <a:pt x="133" y="0"/>
                    </a:moveTo>
                    <a:cubicBezTo>
                      <a:pt x="55" y="32"/>
                      <a:pt x="4" y="104"/>
                      <a:pt x="0" y="186"/>
                    </a:cubicBezTo>
                    <a:lnTo>
                      <a:pt x="0" y="186"/>
                    </a:lnTo>
                    <a:lnTo>
                      <a:pt x="1" y="273"/>
                    </a:lnTo>
                    <a:cubicBezTo>
                      <a:pt x="0" y="295"/>
                      <a:pt x="10" y="316"/>
                      <a:pt x="28" y="330"/>
                    </a:cubicBezTo>
                    <a:cubicBezTo>
                      <a:pt x="37" y="338"/>
                      <a:pt x="49" y="340"/>
                      <a:pt x="60" y="335"/>
                    </a:cubicBezTo>
                    <a:cubicBezTo>
                      <a:pt x="61" y="347"/>
                      <a:pt x="68" y="357"/>
                      <a:pt x="78" y="363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Oval 113"/>
              <p:cNvSpPr>
                <a:spLocks noChangeArrowheads="1"/>
              </p:cNvSpPr>
              <p:nvPr/>
            </p:nvSpPr>
            <p:spPr bwMode="auto">
              <a:xfrm>
                <a:off x="2848560" y="4952998"/>
                <a:ext cx="186803" cy="18327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Oval 114"/>
              <p:cNvSpPr>
                <a:spLocks noChangeArrowheads="1"/>
              </p:cNvSpPr>
              <p:nvPr/>
            </p:nvSpPr>
            <p:spPr bwMode="auto">
              <a:xfrm>
                <a:off x="2848560" y="4952998"/>
                <a:ext cx="186803" cy="183278"/>
              </a:xfrm>
              <a:prstGeom prst="ellipse">
                <a:avLst/>
              </a:pr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115"/>
              <p:cNvSpPr>
                <a:spLocks/>
              </p:cNvSpPr>
              <p:nvPr/>
            </p:nvSpPr>
            <p:spPr bwMode="auto">
              <a:xfrm>
                <a:off x="2792167" y="5145088"/>
                <a:ext cx="56393" cy="172705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2" y="0"/>
                  </a:cxn>
                </a:cxnLst>
                <a:rect l="0" t="0" r="r" b="b"/>
                <a:pathLst>
                  <a:path w="32" h="98">
                    <a:moveTo>
                      <a:pt x="16" y="98"/>
                    </a:moveTo>
                    <a:cubicBezTo>
                      <a:pt x="0" y="62"/>
                      <a:pt x="5" y="28"/>
                      <a:pt x="32" y="0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116"/>
              <p:cNvSpPr>
                <a:spLocks/>
              </p:cNvSpPr>
              <p:nvPr/>
            </p:nvSpPr>
            <p:spPr bwMode="auto">
              <a:xfrm>
                <a:off x="3026551" y="5176809"/>
                <a:ext cx="29959" cy="181516"/>
              </a:xfrm>
              <a:custGeom>
                <a:avLst/>
                <a:gdLst/>
                <a:ahLst/>
                <a:cxnLst>
                  <a:cxn ang="0">
                    <a:pos x="8" y="103"/>
                  </a:cxn>
                  <a:cxn ang="0">
                    <a:pos x="0" y="0"/>
                  </a:cxn>
                </a:cxnLst>
                <a:rect l="0" t="0" r="r" b="b"/>
                <a:pathLst>
                  <a:path w="17" h="103">
                    <a:moveTo>
                      <a:pt x="8" y="103"/>
                    </a:moveTo>
                    <a:cubicBezTo>
                      <a:pt x="17" y="68"/>
                      <a:pt x="15" y="33"/>
                      <a:pt x="0" y="0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17"/>
              <p:cNvSpPr>
                <a:spLocks/>
              </p:cNvSpPr>
              <p:nvPr/>
            </p:nvSpPr>
            <p:spPr bwMode="auto">
              <a:xfrm>
                <a:off x="2867945" y="5099268"/>
                <a:ext cx="139221" cy="475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10"/>
                  </a:cxn>
                  <a:cxn ang="0">
                    <a:pos x="79" y="5"/>
                  </a:cxn>
                </a:cxnLst>
                <a:rect l="0" t="0" r="r" b="b"/>
                <a:pathLst>
                  <a:path w="79" h="27">
                    <a:moveTo>
                      <a:pt x="0" y="0"/>
                    </a:moveTo>
                    <a:cubicBezTo>
                      <a:pt x="17" y="22"/>
                      <a:pt x="50" y="27"/>
                      <a:pt x="74" y="10"/>
                    </a:cubicBezTo>
                    <a:cubicBezTo>
                      <a:pt x="76" y="8"/>
                      <a:pt x="78" y="7"/>
                      <a:pt x="79" y="5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2194678" y="3278705"/>
              <a:ext cx="346631" cy="455441"/>
              <a:chOff x="2781593" y="4944186"/>
              <a:chExt cx="313688" cy="428237"/>
            </a:xfrm>
            <a:solidFill>
              <a:srgbClr val="D75BC8"/>
            </a:solidFill>
            <a:effectLst>
              <a:outerShdw blurRad="76200" dir="18900000" sx="114000" sy="114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65" name="Freeform 118"/>
              <p:cNvSpPr>
                <a:spLocks/>
              </p:cNvSpPr>
              <p:nvPr/>
            </p:nvSpPr>
            <p:spPr bwMode="auto">
              <a:xfrm>
                <a:off x="2781593" y="4944186"/>
                <a:ext cx="313688" cy="428237"/>
              </a:xfrm>
              <a:custGeom>
                <a:avLst/>
                <a:gdLst/>
                <a:ahLst/>
                <a:cxnLst>
                  <a:cxn ang="0">
                    <a:pos x="133" y="239"/>
                  </a:cxn>
                  <a:cxn ang="0">
                    <a:pos x="0" y="425"/>
                  </a:cxn>
                  <a:cxn ang="0">
                    <a:pos x="0" y="425"/>
                  </a:cxn>
                  <a:cxn ang="0">
                    <a:pos x="1" y="512"/>
                  </a:cxn>
                  <a:cxn ang="0">
                    <a:pos x="28" y="569"/>
                  </a:cxn>
                  <a:cxn ang="0">
                    <a:pos x="60" y="574"/>
                  </a:cxn>
                  <a:cxn ang="0">
                    <a:pos x="78" y="602"/>
                  </a:cxn>
                  <a:cxn ang="0">
                    <a:pos x="321" y="659"/>
                  </a:cxn>
                  <a:cxn ang="0">
                    <a:pos x="399" y="638"/>
                  </a:cxn>
                  <a:cxn ang="0">
                    <a:pos x="431" y="643"/>
                  </a:cxn>
                  <a:cxn ang="0">
                    <a:pos x="483" y="590"/>
                  </a:cxn>
                  <a:cxn ang="0">
                    <a:pos x="483" y="590"/>
                  </a:cxn>
                  <a:cxn ang="0">
                    <a:pos x="483" y="450"/>
                  </a:cxn>
                  <a:cxn ang="0">
                    <a:pos x="351" y="254"/>
                  </a:cxn>
                  <a:cxn ang="0">
                    <a:pos x="351" y="254"/>
                  </a:cxn>
                  <a:cxn ang="0">
                    <a:pos x="350" y="254"/>
                  </a:cxn>
                  <a:cxn ang="0">
                    <a:pos x="349" y="55"/>
                  </a:cxn>
                  <a:cxn ang="0">
                    <a:pos x="146" y="55"/>
                  </a:cxn>
                  <a:cxn ang="0">
                    <a:pos x="133" y="239"/>
                  </a:cxn>
                </a:cxnLst>
                <a:rect l="0" t="0" r="r" b="b"/>
                <a:pathLst>
                  <a:path w="485" h="660">
                    <a:moveTo>
                      <a:pt x="133" y="239"/>
                    </a:moveTo>
                    <a:cubicBezTo>
                      <a:pt x="56" y="271"/>
                      <a:pt x="5" y="343"/>
                      <a:pt x="0" y="425"/>
                    </a:cubicBezTo>
                    <a:lnTo>
                      <a:pt x="0" y="425"/>
                    </a:lnTo>
                    <a:lnTo>
                      <a:pt x="1" y="512"/>
                    </a:lnTo>
                    <a:cubicBezTo>
                      <a:pt x="0" y="534"/>
                      <a:pt x="10" y="555"/>
                      <a:pt x="28" y="569"/>
                    </a:cubicBezTo>
                    <a:cubicBezTo>
                      <a:pt x="37" y="577"/>
                      <a:pt x="49" y="579"/>
                      <a:pt x="60" y="574"/>
                    </a:cubicBezTo>
                    <a:cubicBezTo>
                      <a:pt x="61" y="586"/>
                      <a:pt x="68" y="596"/>
                      <a:pt x="78" y="602"/>
                    </a:cubicBezTo>
                    <a:cubicBezTo>
                      <a:pt x="153" y="640"/>
                      <a:pt x="237" y="660"/>
                      <a:pt x="321" y="659"/>
                    </a:cubicBezTo>
                    <a:cubicBezTo>
                      <a:pt x="349" y="658"/>
                      <a:pt x="375" y="651"/>
                      <a:pt x="399" y="638"/>
                    </a:cubicBezTo>
                    <a:cubicBezTo>
                      <a:pt x="408" y="647"/>
                      <a:pt x="420" y="649"/>
                      <a:pt x="431" y="643"/>
                    </a:cubicBezTo>
                    <a:cubicBezTo>
                      <a:pt x="454" y="632"/>
                      <a:pt x="473" y="613"/>
                      <a:pt x="483" y="590"/>
                    </a:cubicBezTo>
                    <a:lnTo>
                      <a:pt x="483" y="590"/>
                    </a:lnTo>
                    <a:lnTo>
                      <a:pt x="483" y="450"/>
                    </a:lnTo>
                    <a:cubicBezTo>
                      <a:pt x="485" y="364"/>
                      <a:pt x="433" y="286"/>
                      <a:pt x="351" y="254"/>
                    </a:cubicBezTo>
                    <a:lnTo>
                      <a:pt x="351" y="254"/>
                    </a:lnTo>
                    <a:lnTo>
                      <a:pt x="350" y="254"/>
                    </a:lnTo>
                    <a:cubicBezTo>
                      <a:pt x="406" y="199"/>
                      <a:pt x="406" y="110"/>
                      <a:pt x="349" y="55"/>
                    </a:cubicBezTo>
                    <a:cubicBezTo>
                      <a:pt x="293" y="0"/>
                      <a:pt x="202" y="0"/>
                      <a:pt x="146" y="55"/>
                    </a:cubicBezTo>
                    <a:cubicBezTo>
                      <a:pt x="96" y="105"/>
                      <a:pt x="90" y="183"/>
                      <a:pt x="133" y="239"/>
                    </a:cubicBezTo>
                    <a:close/>
                  </a:path>
                </a:pathLst>
              </a:custGeom>
              <a:grp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111"/>
              <p:cNvSpPr>
                <a:spLocks/>
              </p:cNvSpPr>
              <p:nvPr/>
            </p:nvSpPr>
            <p:spPr bwMode="auto">
              <a:xfrm>
                <a:off x="2781593" y="5099268"/>
                <a:ext cx="311925" cy="273155"/>
              </a:xfrm>
              <a:custGeom>
                <a:avLst/>
                <a:gdLst/>
                <a:ahLst/>
                <a:cxnLst>
                  <a:cxn ang="0">
                    <a:pos x="78" y="363"/>
                  </a:cxn>
                  <a:cxn ang="0">
                    <a:pos x="321" y="420"/>
                  </a:cxn>
                  <a:cxn ang="0">
                    <a:pos x="399" y="399"/>
                  </a:cxn>
                  <a:cxn ang="0">
                    <a:pos x="431" y="404"/>
                  </a:cxn>
                  <a:cxn ang="0">
                    <a:pos x="483" y="351"/>
                  </a:cxn>
                  <a:cxn ang="0">
                    <a:pos x="483" y="351"/>
                  </a:cxn>
                  <a:cxn ang="0">
                    <a:pos x="483" y="197"/>
                  </a:cxn>
                  <a:cxn ang="0">
                    <a:pos x="351" y="15"/>
                  </a:cxn>
                  <a:cxn ang="0">
                    <a:pos x="351" y="15"/>
                  </a:cxn>
                  <a:cxn ang="0">
                    <a:pos x="133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1" y="273"/>
                  </a:cxn>
                  <a:cxn ang="0">
                    <a:pos x="28" y="330"/>
                  </a:cxn>
                  <a:cxn ang="0">
                    <a:pos x="60" y="335"/>
                  </a:cxn>
                  <a:cxn ang="0">
                    <a:pos x="78" y="363"/>
                  </a:cxn>
                </a:cxnLst>
                <a:rect l="0" t="0" r="r" b="b"/>
                <a:pathLst>
                  <a:path w="483" h="421">
                    <a:moveTo>
                      <a:pt x="78" y="363"/>
                    </a:moveTo>
                    <a:cubicBezTo>
                      <a:pt x="153" y="401"/>
                      <a:pt x="237" y="421"/>
                      <a:pt x="321" y="420"/>
                    </a:cubicBezTo>
                    <a:cubicBezTo>
                      <a:pt x="349" y="419"/>
                      <a:pt x="375" y="412"/>
                      <a:pt x="399" y="399"/>
                    </a:cubicBezTo>
                    <a:cubicBezTo>
                      <a:pt x="408" y="408"/>
                      <a:pt x="420" y="410"/>
                      <a:pt x="431" y="404"/>
                    </a:cubicBezTo>
                    <a:cubicBezTo>
                      <a:pt x="454" y="393"/>
                      <a:pt x="473" y="374"/>
                      <a:pt x="483" y="351"/>
                    </a:cubicBezTo>
                    <a:lnTo>
                      <a:pt x="483" y="351"/>
                    </a:lnTo>
                    <a:lnTo>
                      <a:pt x="483" y="197"/>
                    </a:lnTo>
                    <a:cubicBezTo>
                      <a:pt x="479" y="116"/>
                      <a:pt x="427" y="45"/>
                      <a:pt x="351" y="15"/>
                    </a:cubicBezTo>
                    <a:lnTo>
                      <a:pt x="351" y="15"/>
                    </a:lnTo>
                    <a:lnTo>
                      <a:pt x="133" y="0"/>
                    </a:lnTo>
                    <a:cubicBezTo>
                      <a:pt x="55" y="32"/>
                      <a:pt x="4" y="104"/>
                      <a:pt x="0" y="186"/>
                    </a:cubicBezTo>
                    <a:lnTo>
                      <a:pt x="0" y="186"/>
                    </a:lnTo>
                    <a:lnTo>
                      <a:pt x="1" y="273"/>
                    </a:lnTo>
                    <a:cubicBezTo>
                      <a:pt x="0" y="295"/>
                      <a:pt x="10" y="316"/>
                      <a:pt x="28" y="330"/>
                    </a:cubicBezTo>
                    <a:cubicBezTo>
                      <a:pt x="37" y="338"/>
                      <a:pt x="49" y="340"/>
                      <a:pt x="60" y="335"/>
                    </a:cubicBezTo>
                    <a:cubicBezTo>
                      <a:pt x="61" y="347"/>
                      <a:pt x="68" y="357"/>
                      <a:pt x="78" y="363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112"/>
              <p:cNvSpPr>
                <a:spLocks noEditPoints="1"/>
              </p:cNvSpPr>
              <p:nvPr/>
            </p:nvSpPr>
            <p:spPr bwMode="auto">
              <a:xfrm>
                <a:off x="2781593" y="5099268"/>
                <a:ext cx="311925" cy="273155"/>
              </a:xfrm>
              <a:custGeom>
                <a:avLst/>
                <a:gdLst/>
                <a:ahLst/>
                <a:cxnLst>
                  <a:cxn ang="0">
                    <a:pos x="78" y="363"/>
                  </a:cxn>
                  <a:cxn ang="0">
                    <a:pos x="321" y="420"/>
                  </a:cxn>
                  <a:cxn ang="0">
                    <a:pos x="399" y="399"/>
                  </a:cxn>
                  <a:cxn ang="0">
                    <a:pos x="431" y="404"/>
                  </a:cxn>
                  <a:cxn ang="0">
                    <a:pos x="483" y="351"/>
                  </a:cxn>
                  <a:cxn ang="0">
                    <a:pos x="483" y="351"/>
                  </a:cxn>
                  <a:cxn ang="0">
                    <a:pos x="483" y="197"/>
                  </a:cxn>
                  <a:cxn ang="0">
                    <a:pos x="351" y="15"/>
                  </a:cxn>
                  <a:cxn ang="0">
                    <a:pos x="133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1" y="273"/>
                  </a:cxn>
                  <a:cxn ang="0">
                    <a:pos x="28" y="330"/>
                  </a:cxn>
                  <a:cxn ang="0">
                    <a:pos x="60" y="335"/>
                  </a:cxn>
                  <a:cxn ang="0">
                    <a:pos x="78" y="363"/>
                  </a:cxn>
                </a:cxnLst>
                <a:rect l="0" t="0" r="r" b="b"/>
                <a:pathLst>
                  <a:path w="483" h="421">
                    <a:moveTo>
                      <a:pt x="78" y="363"/>
                    </a:moveTo>
                    <a:cubicBezTo>
                      <a:pt x="153" y="401"/>
                      <a:pt x="237" y="421"/>
                      <a:pt x="321" y="420"/>
                    </a:cubicBezTo>
                    <a:cubicBezTo>
                      <a:pt x="349" y="419"/>
                      <a:pt x="375" y="412"/>
                      <a:pt x="399" y="399"/>
                    </a:cubicBezTo>
                    <a:cubicBezTo>
                      <a:pt x="408" y="408"/>
                      <a:pt x="420" y="410"/>
                      <a:pt x="431" y="404"/>
                    </a:cubicBezTo>
                    <a:cubicBezTo>
                      <a:pt x="454" y="393"/>
                      <a:pt x="473" y="374"/>
                      <a:pt x="483" y="351"/>
                    </a:cubicBezTo>
                    <a:lnTo>
                      <a:pt x="483" y="351"/>
                    </a:lnTo>
                    <a:lnTo>
                      <a:pt x="483" y="197"/>
                    </a:lnTo>
                    <a:cubicBezTo>
                      <a:pt x="479" y="116"/>
                      <a:pt x="427" y="45"/>
                      <a:pt x="351" y="15"/>
                    </a:cubicBezTo>
                    <a:moveTo>
                      <a:pt x="133" y="0"/>
                    </a:moveTo>
                    <a:cubicBezTo>
                      <a:pt x="55" y="32"/>
                      <a:pt x="4" y="104"/>
                      <a:pt x="0" y="186"/>
                    </a:cubicBezTo>
                    <a:lnTo>
                      <a:pt x="0" y="186"/>
                    </a:lnTo>
                    <a:lnTo>
                      <a:pt x="1" y="273"/>
                    </a:lnTo>
                    <a:cubicBezTo>
                      <a:pt x="0" y="295"/>
                      <a:pt x="10" y="316"/>
                      <a:pt x="28" y="330"/>
                    </a:cubicBezTo>
                    <a:cubicBezTo>
                      <a:pt x="37" y="338"/>
                      <a:pt x="49" y="340"/>
                      <a:pt x="60" y="335"/>
                    </a:cubicBezTo>
                    <a:cubicBezTo>
                      <a:pt x="61" y="347"/>
                      <a:pt x="68" y="357"/>
                      <a:pt x="78" y="363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Oval 113"/>
              <p:cNvSpPr>
                <a:spLocks noChangeArrowheads="1"/>
              </p:cNvSpPr>
              <p:nvPr/>
            </p:nvSpPr>
            <p:spPr bwMode="auto">
              <a:xfrm>
                <a:off x="2848560" y="4952998"/>
                <a:ext cx="186803" cy="18327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Oval 114"/>
              <p:cNvSpPr>
                <a:spLocks noChangeArrowheads="1"/>
              </p:cNvSpPr>
              <p:nvPr/>
            </p:nvSpPr>
            <p:spPr bwMode="auto">
              <a:xfrm>
                <a:off x="2848560" y="4952998"/>
                <a:ext cx="186803" cy="183278"/>
              </a:xfrm>
              <a:prstGeom prst="ellipse">
                <a:avLst/>
              </a:pr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115"/>
              <p:cNvSpPr>
                <a:spLocks/>
              </p:cNvSpPr>
              <p:nvPr/>
            </p:nvSpPr>
            <p:spPr bwMode="auto">
              <a:xfrm>
                <a:off x="2792167" y="5145088"/>
                <a:ext cx="56393" cy="172705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2" y="0"/>
                  </a:cxn>
                </a:cxnLst>
                <a:rect l="0" t="0" r="r" b="b"/>
                <a:pathLst>
                  <a:path w="32" h="98">
                    <a:moveTo>
                      <a:pt x="16" y="98"/>
                    </a:moveTo>
                    <a:cubicBezTo>
                      <a:pt x="0" y="62"/>
                      <a:pt x="5" y="28"/>
                      <a:pt x="32" y="0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Freeform 116"/>
              <p:cNvSpPr>
                <a:spLocks/>
              </p:cNvSpPr>
              <p:nvPr/>
            </p:nvSpPr>
            <p:spPr bwMode="auto">
              <a:xfrm>
                <a:off x="3026551" y="5176809"/>
                <a:ext cx="29959" cy="181516"/>
              </a:xfrm>
              <a:custGeom>
                <a:avLst/>
                <a:gdLst/>
                <a:ahLst/>
                <a:cxnLst>
                  <a:cxn ang="0">
                    <a:pos x="8" y="103"/>
                  </a:cxn>
                  <a:cxn ang="0">
                    <a:pos x="0" y="0"/>
                  </a:cxn>
                </a:cxnLst>
                <a:rect l="0" t="0" r="r" b="b"/>
                <a:pathLst>
                  <a:path w="17" h="103">
                    <a:moveTo>
                      <a:pt x="8" y="103"/>
                    </a:moveTo>
                    <a:cubicBezTo>
                      <a:pt x="17" y="68"/>
                      <a:pt x="15" y="33"/>
                      <a:pt x="0" y="0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117"/>
              <p:cNvSpPr>
                <a:spLocks/>
              </p:cNvSpPr>
              <p:nvPr/>
            </p:nvSpPr>
            <p:spPr bwMode="auto">
              <a:xfrm>
                <a:off x="2867945" y="5099268"/>
                <a:ext cx="139221" cy="475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10"/>
                  </a:cxn>
                  <a:cxn ang="0">
                    <a:pos x="79" y="5"/>
                  </a:cxn>
                </a:cxnLst>
                <a:rect l="0" t="0" r="r" b="b"/>
                <a:pathLst>
                  <a:path w="79" h="27">
                    <a:moveTo>
                      <a:pt x="0" y="0"/>
                    </a:moveTo>
                    <a:cubicBezTo>
                      <a:pt x="17" y="22"/>
                      <a:pt x="50" y="27"/>
                      <a:pt x="74" y="10"/>
                    </a:cubicBezTo>
                    <a:cubicBezTo>
                      <a:pt x="76" y="8"/>
                      <a:pt x="78" y="7"/>
                      <a:pt x="79" y="5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4754368" y="4419600"/>
              <a:ext cx="346631" cy="455441"/>
              <a:chOff x="2781593" y="4944186"/>
              <a:chExt cx="313688" cy="428237"/>
            </a:xfrm>
            <a:solidFill>
              <a:schemeClr val="tx2">
                <a:lumMod val="60000"/>
                <a:lumOff val="40000"/>
              </a:schemeClr>
            </a:solidFill>
            <a:effectLst>
              <a:outerShdw blurRad="76200" dir="18900000" sx="114000" sy="114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4" name="Freeform 118"/>
              <p:cNvSpPr>
                <a:spLocks/>
              </p:cNvSpPr>
              <p:nvPr/>
            </p:nvSpPr>
            <p:spPr bwMode="auto">
              <a:xfrm>
                <a:off x="2781593" y="4944186"/>
                <a:ext cx="313688" cy="428237"/>
              </a:xfrm>
              <a:custGeom>
                <a:avLst/>
                <a:gdLst/>
                <a:ahLst/>
                <a:cxnLst>
                  <a:cxn ang="0">
                    <a:pos x="133" y="239"/>
                  </a:cxn>
                  <a:cxn ang="0">
                    <a:pos x="0" y="425"/>
                  </a:cxn>
                  <a:cxn ang="0">
                    <a:pos x="0" y="425"/>
                  </a:cxn>
                  <a:cxn ang="0">
                    <a:pos x="1" y="512"/>
                  </a:cxn>
                  <a:cxn ang="0">
                    <a:pos x="28" y="569"/>
                  </a:cxn>
                  <a:cxn ang="0">
                    <a:pos x="60" y="574"/>
                  </a:cxn>
                  <a:cxn ang="0">
                    <a:pos x="78" y="602"/>
                  </a:cxn>
                  <a:cxn ang="0">
                    <a:pos x="321" y="659"/>
                  </a:cxn>
                  <a:cxn ang="0">
                    <a:pos x="399" y="638"/>
                  </a:cxn>
                  <a:cxn ang="0">
                    <a:pos x="431" y="643"/>
                  </a:cxn>
                  <a:cxn ang="0">
                    <a:pos x="483" y="590"/>
                  </a:cxn>
                  <a:cxn ang="0">
                    <a:pos x="483" y="590"/>
                  </a:cxn>
                  <a:cxn ang="0">
                    <a:pos x="483" y="450"/>
                  </a:cxn>
                  <a:cxn ang="0">
                    <a:pos x="351" y="254"/>
                  </a:cxn>
                  <a:cxn ang="0">
                    <a:pos x="351" y="254"/>
                  </a:cxn>
                  <a:cxn ang="0">
                    <a:pos x="350" y="254"/>
                  </a:cxn>
                  <a:cxn ang="0">
                    <a:pos x="349" y="55"/>
                  </a:cxn>
                  <a:cxn ang="0">
                    <a:pos x="146" y="55"/>
                  </a:cxn>
                  <a:cxn ang="0">
                    <a:pos x="133" y="239"/>
                  </a:cxn>
                </a:cxnLst>
                <a:rect l="0" t="0" r="r" b="b"/>
                <a:pathLst>
                  <a:path w="485" h="660">
                    <a:moveTo>
                      <a:pt x="133" y="239"/>
                    </a:moveTo>
                    <a:cubicBezTo>
                      <a:pt x="56" y="271"/>
                      <a:pt x="5" y="343"/>
                      <a:pt x="0" y="425"/>
                    </a:cubicBezTo>
                    <a:lnTo>
                      <a:pt x="0" y="425"/>
                    </a:lnTo>
                    <a:lnTo>
                      <a:pt x="1" y="512"/>
                    </a:lnTo>
                    <a:cubicBezTo>
                      <a:pt x="0" y="534"/>
                      <a:pt x="10" y="555"/>
                      <a:pt x="28" y="569"/>
                    </a:cubicBezTo>
                    <a:cubicBezTo>
                      <a:pt x="37" y="577"/>
                      <a:pt x="49" y="579"/>
                      <a:pt x="60" y="574"/>
                    </a:cubicBezTo>
                    <a:cubicBezTo>
                      <a:pt x="61" y="586"/>
                      <a:pt x="68" y="596"/>
                      <a:pt x="78" y="602"/>
                    </a:cubicBezTo>
                    <a:cubicBezTo>
                      <a:pt x="153" y="640"/>
                      <a:pt x="237" y="660"/>
                      <a:pt x="321" y="659"/>
                    </a:cubicBezTo>
                    <a:cubicBezTo>
                      <a:pt x="349" y="658"/>
                      <a:pt x="375" y="651"/>
                      <a:pt x="399" y="638"/>
                    </a:cubicBezTo>
                    <a:cubicBezTo>
                      <a:pt x="408" y="647"/>
                      <a:pt x="420" y="649"/>
                      <a:pt x="431" y="643"/>
                    </a:cubicBezTo>
                    <a:cubicBezTo>
                      <a:pt x="454" y="632"/>
                      <a:pt x="473" y="613"/>
                      <a:pt x="483" y="590"/>
                    </a:cubicBezTo>
                    <a:lnTo>
                      <a:pt x="483" y="590"/>
                    </a:lnTo>
                    <a:lnTo>
                      <a:pt x="483" y="450"/>
                    </a:lnTo>
                    <a:cubicBezTo>
                      <a:pt x="485" y="364"/>
                      <a:pt x="433" y="286"/>
                      <a:pt x="351" y="254"/>
                    </a:cubicBezTo>
                    <a:lnTo>
                      <a:pt x="351" y="254"/>
                    </a:lnTo>
                    <a:lnTo>
                      <a:pt x="350" y="254"/>
                    </a:lnTo>
                    <a:cubicBezTo>
                      <a:pt x="406" y="199"/>
                      <a:pt x="406" y="110"/>
                      <a:pt x="349" y="55"/>
                    </a:cubicBezTo>
                    <a:cubicBezTo>
                      <a:pt x="293" y="0"/>
                      <a:pt x="202" y="0"/>
                      <a:pt x="146" y="55"/>
                    </a:cubicBezTo>
                    <a:cubicBezTo>
                      <a:pt x="96" y="105"/>
                      <a:pt x="90" y="183"/>
                      <a:pt x="133" y="239"/>
                    </a:cubicBezTo>
                    <a:close/>
                  </a:path>
                </a:pathLst>
              </a:custGeom>
              <a:grp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Freeform 111"/>
              <p:cNvSpPr>
                <a:spLocks/>
              </p:cNvSpPr>
              <p:nvPr/>
            </p:nvSpPr>
            <p:spPr bwMode="auto">
              <a:xfrm>
                <a:off x="2781593" y="5099268"/>
                <a:ext cx="311925" cy="273155"/>
              </a:xfrm>
              <a:custGeom>
                <a:avLst/>
                <a:gdLst/>
                <a:ahLst/>
                <a:cxnLst>
                  <a:cxn ang="0">
                    <a:pos x="78" y="363"/>
                  </a:cxn>
                  <a:cxn ang="0">
                    <a:pos x="321" y="420"/>
                  </a:cxn>
                  <a:cxn ang="0">
                    <a:pos x="399" y="399"/>
                  </a:cxn>
                  <a:cxn ang="0">
                    <a:pos x="431" y="404"/>
                  </a:cxn>
                  <a:cxn ang="0">
                    <a:pos x="483" y="351"/>
                  </a:cxn>
                  <a:cxn ang="0">
                    <a:pos x="483" y="351"/>
                  </a:cxn>
                  <a:cxn ang="0">
                    <a:pos x="483" y="197"/>
                  </a:cxn>
                  <a:cxn ang="0">
                    <a:pos x="351" y="15"/>
                  </a:cxn>
                  <a:cxn ang="0">
                    <a:pos x="351" y="15"/>
                  </a:cxn>
                  <a:cxn ang="0">
                    <a:pos x="133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1" y="273"/>
                  </a:cxn>
                  <a:cxn ang="0">
                    <a:pos x="28" y="330"/>
                  </a:cxn>
                  <a:cxn ang="0">
                    <a:pos x="60" y="335"/>
                  </a:cxn>
                  <a:cxn ang="0">
                    <a:pos x="78" y="363"/>
                  </a:cxn>
                </a:cxnLst>
                <a:rect l="0" t="0" r="r" b="b"/>
                <a:pathLst>
                  <a:path w="483" h="421">
                    <a:moveTo>
                      <a:pt x="78" y="363"/>
                    </a:moveTo>
                    <a:cubicBezTo>
                      <a:pt x="153" y="401"/>
                      <a:pt x="237" y="421"/>
                      <a:pt x="321" y="420"/>
                    </a:cubicBezTo>
                    <a:cubicBezTo>
                      <a:pt x="349" y="419"/>
                      <a:pt x="375" y="412"/>
                      <a:pt x="399" y="399"/>
                    </a:cubicBezTo>
                    <a:cubicBezTo>
                      <a:pt x="408" y="408"/>
                      <a:pt x="420" y="410"/>
                      <a:pt x="431" y="404"/>
                    </a:cubicBezTo>
                    <a:cubicBezTo>
                      <a:pt x="454" y="393"/>
                      <a:pt x="473" y="374"/>
                      <a:pt x="483" y="351"/>
                    </a:cubicBezTo>
                    <a:lnTo>
                      <a:pt x="483" y="351"/>
                    </a:lnTo>
                    <a:lnTo>
                      <a:pt x="483" y="197"/>
                    </a:lnTo>
                    <a:cubicBezTo>
                      <a:pt x="479" y="116"/>
                      <a:pt x="427" y="45"/>
                      <a:pt x="351" y="15"/>
                    </a:cubicBezTo>
                    <a:lnTo>
                      <a:pt x="351" y="15"/>
                    </a:lnTo>
                    <a:lnTo>
                      <a:pt x="133" y="0"/>
                    </a:lnTo>
                    <a:cubicBezTo>
                      <a:pt x="55" y="32"/>
                      <a:pt x="4" y="104"/>
                      <a:pt x="0" y="186"/>
                    </a:cubicBezTo>
                    <a:lnTo>
                      <a:pt x="0" y="186"/>
                    </a:lnTo>
                    <a:lnTo>
                      <a:pt x="1" y="273"/>
                    </a:lnTo>
                    <a:cubicBezTo>
                      <a:pt x="0" y="295"/>
                      <a:pt x="10" y="316"/>
                      <a:pt x="28" y="330"/>
                    </a:cubicBezTo>
                    <a:cubicBezTo>
                      <a:pt x="37" y="338"/>
                      <a:pt x="49" y="340"/>
                      <a:pt x="60" y="335"/>
                    </a:cubicBezTo>
                    <a:cubicBezTo>
                      <a:pt x="61" y="347"/>
                      <a:pt x="68" y="357"/>
                      <a:pt x="78" y="363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12"/>
              <p:cNvSpPr>
                <a:spLocks noEditPoints="1"/>
              </p:cNvSpPr>
              <p:nvPr/>
            </p:nvSpPr>
            <p:spPr bwMode="auto">
              <a:xfrm>
                <a:off x="2781593" y="5099268"/>
                <a:ext cx="311925" cy="273155"/>
              </a:xfrm>
              <a:custGeom>
                <a:avLst/>
                <a:gdLst/>
                <a:ahLst/>
                <a:cxnLst>
                  <a:cxn ang="0">
                    <a:pos x="78" y="363"/>
                  </a:cxn>
                  <a:cxn ang="0">
                    <a:pos x="321" y="420"/>
                  </a:cxn>
                  <a:cxn ang="0">
                    <a:pos x="399" y="399"/>
                  </a:cxn>
                  <a:cxn ang="0">
                    <a:pos x="431" y="404"/>
                  </a:cxn>
                  <a:cxn ang="0">
                    <a:pos x="483" y="351"/>
                  </a:cxn>
                  <a:cxn ang="0">
                    <a:pos x="483" y="351"/>
                  </a:cxn>
                  <a:cxn ang="0">
                    <a:pos x="483" y="197"/>
                  </a:cxn>
                  <a:cxn ang="0">
                    <a:pos x="351" y="15"/>
                  </a:cxn>
                  <a:cxn ang="0">
                    <a:pos x="133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1" y="273"/>
                  </a:cxn>
                  <a:cxn ang="0">
                    <a:pos x="28" y="330"/>
                  </a:cxn>
                  <a:cxn ang="0">
                    <a:pos x="60" y="335"/>
                  </a:cxn>
                  <a:cxn ang="0">
                    <a:pos x="78" y="363"/>
                  </a:cxn>
                </a:cxnLst>
                <a:rect l="0" t="0" r="r" b="b"/>
                <a:pathLst>
                  <a:path w="483" h="421">
                    <a:moveTo>
                      <a:pt x="78" y="363"/>
                    </a:moveTo>
                    <a:cubicBezTo>
                      <a:pt x="153" y="401"/>
                      <a:pt x="237" y="421"/>
                      <a:pt x="321" y="420"/>
                    </a:cubicBezTo>
                    <a:cubicBezTo>
                      <a:pt x="349" y="419"/>
                      <a:pt x="375" y="412"/>
                      <a:pt x="399" y="399"/>
                    </a:cubicBezTo>
                    <a:cubicBezTo>
                      <a:pt x="408" y="408"/>
                      <a:pt x="420" y="410"/>
                      <a:pt x="431" y="404"/>
                    </a:cubicBezTo>
                    <a:cubicBezTo>
                      <a:pt x="454" y="393"/>
                      <a:pt x="473" y="374"/>
                      <a:pt x="483" y="351"/>
                    </a:cubicBezTo>
                    <a:lnTo>
                      <a:pt x="483" y="351"/>
                    </a:lnTo>
                    <a:lnTo>
                      <a:pt x="483" y="197"/>
                    </a:lnTo>
                    <a:cubicBezTo>
                      <a:pt x="479" y="116"/>
                      <a:pt x="427" y="45"/>
                      <a:pt x="351" y="15"/>
                    </a:cubicBezTo>
                    <a:moveTo>
                      <a:pt x="133" y="0"/>
                    </a:moveTo>
                    <a:cubicBezTo>
                      <a:pt x="55" y="32"/>
                      <a:pt x="4" y="104"/>
                      <a:pt x="0" y="186"/>
                    </a:cubicBezTo>
                    <a:lnTo>
                      <a:pt x="0" y="186"/>
                    </a:lnTo>
                    <a:lnTo>
                      <a:pt x="1" y="273"/>
                    </a:lnTo>
                    <a:cubicBezTo>
                      <a:pt x="0" y="295"/>
                      <a:pt x="10" y="316"/>
                      <a:pt x="28" y="330"/>
                    </a:cubicBezTo>
                    <a:cubicBezTo>
                      <a:pt x="37" y="338"/>
                      <a:pt x="49" y="340"/>
                      <a:pt x="60" y="335"/>
                    </a:cubicBezTo>
                    <a:cubicBezTo>
                      <a:pt x="61" y="347"/>
                      <a:pt x="68" y="357"/>
                      <a:pt x="78" y="363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Oval 113"/>
              <p:cNvSpPr>
                <a:spLocks noChangeArrowheads="1"/>
              </p:cNvSpPr>
              <p:nvPr/>
            </p:nvSpPr>
            <p:spPr bwMode="auto">
              <a:xfrm>
                <a:off x="2848560" y="4952998"/>
                <a:ext cx="186803" cy="18327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Oval 114"/>
              <p:cNvSpPr>
                <a:spLocks noChangeArrowheads="1"/>
              </p:cNvSpPr>
              <p:nvPr/>
            </p:nvSpPr>
            <p:spPr bwMode="auto">
              <a:xfrm>
                <a:off x="2848560" y="4952998"/>
                <a:ext cx="186803" cy="183278"/>
              </a:xfrm>
              <a:prstGeom prst="ellipse">
                <a:avLst/>
              </a:pr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Freeform 115"/>
              <p:cNvSpPr>
                <a:spLocks/>
              </p:cNvSpPr>
              <p:nvPr/>
            </p:nvSpPr>
            <p:spPr bwMode="auto">
              <a:xfrm>
                <a:off x="2792167" y="5145088"/>
                <a:ext cx="56393" cy="172705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2" y="0"/>
                  </a:cxn>
                </a:cxnLst>
                <a:rect l="0" t="0" r="r" b="b"/>
                <a:pathLst>
                  <a:path w="32" h="98">
                    <a:moveTo>
                      <a:pt x="16" y="98"/>
                    </a:moveTo>
                    <a:cubicBezTo>
                      <a:pt x="0" y="62"/>
                      <a:pt x="5" y="28"/>
                      <a:pt x="32" y="0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Freeform 116"/>
              <p:cNvSpPr>
                <a:spLocks/>
              </p:cNvSpPr>
              <p:nvPr/>
            </p:nvSpPr>
            <p:spPr bwMode="auto">
              <a:xfrm>
                <a:off x="3026551" y="5176809"/>
                <a:ext cx="29959" cy="181516"/>
              </a:xfrm>
              <a:custGeom>
                <a:avLst/>
                <a:gdLst/>
                <a:ahLst/>
                <a:cxnLst>
                  <a:cxn ang="0">
                    <a:pos x="8" y="103"/>
                  </a:cxn>
                  <a:cxn ang="0">
                    <a:pos x="0" y="0"/>
                  </a:cxn>
                </a:cxnLst>
                <a:rect l="0" t="0" r="r" b="b"/>
                <a:pathLst>
                  <a:path w="17" h="103">
                    <a:moveTo>
                      <a:pt x="8" y="103"/>
                    </a:moveTo>
                    <a:cubicBezTo>
                      <a:pt x="17" y="68"/>
                      <a:pt x="15" y="33"/>
                      <a:pt x="0" y="0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Freeform 117"/>
              <p:cNvSpPr>
                <a:spLocks/>
              </p:cNvSpPr>
              <p:nvPr/>
            </p:nvSpPr>
            <p:spPr bwMode="auto">
              <a:xfrm>
                <a:off x="2867945" y="5099268"/>
                <a:ext cx="139221" cy="475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10"/>
                  </a:cxn>
                  <a:cxn ang="0">
                    <a:pos x="79" y="5"/>
                  </a:cxn>
                </a:cxnLst>
                <a:rect l="0" t="0" r="r" b="b"/>
                <a:pathLst>
                  <a:path w="79" h="27">
                    <a:moveTo>
                      <a:pt x="0" y="0"/>
                    </a:moveTo>
                    <a:cubicBezTo>
                      <a:pt x="17" y="22"/>
                      <a:pt x="50" y="27"/>
                      <a:pt x="74" y="10"/>
                    </a:cubicBezTo>
                    <a:cubicBezTo>
                      <a:pt x="76" y="8"/>
                      <a:pt x="78" y="7"/>
                      <a:pt x="79" y="5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512683" y="1200638"/>
              <a:ext cx="346631" cy="455441"/>
              <a:chOff x="2781593" y="4944186"/>
              <a:chExt cx="313688" cy="428237"/>
            </a:xfrm>
            <a:solidFill>
              <a:srgbClr val="C00000"/>
            </a:solidFill>
            <a:effectLst>
              <a:outerShdw blurRad="76200" dir="18900000" sx="114000" sy="114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83" name="Freeform 118"/>
              <p:cNvSpPr>
                <a:spLocks/>
              </p:cNvSpPr>
              <p:nvPr/>
            </p:nvSpPr>
            <p:spPr bwMode="auto">
              <a:xfrm>
                <a:off x="2781593" y="4944186"/>
                <a:ext cx="313688" cy="428237"/>
              </a:xfrm>
              <a:custGeom>
                <a:avLst/>
                <a:gdLst/>
                <a:ahLst/>
                <a:cxnLst>
                  <a:cxn ang="0">
                    <a:pos x="133" y="239"/>
                  </a:cxn>
                  <a:cxn ang="0">
                    <a:pos x="0" y="425"/>
                  </a:cxn>
                  <a:cxn ang="0">
                    <a:pos x="0" y="425"/>
                  </a:cxn>
                  <a:cxn ang="0">
                    <a:pos x="1" y="512"/>
                  </a:cxn>
                  <a:cxn ang="0">
                    <a:pos x="28" y="569"/>
                  </a:cxn>
                  <a:cxn ang="0">
                    <a:pos x="60" y="574"/>
                  </a:cxn>
                  <a:cxn ang="0">
                    <a:pos x="78" y="602"/>
                  </a:cxn>
                  <a:cxn ang="0">
                    <a:pos x="321" y="659"/>
                  </a:cxn>
                  <a:cxn ang="0">
                    <a:pos x="399" y="638"/>
                  </a:cxn>
                  <a:cxn ang="0">
                    <a:pos x="431" y="643"/>
                  </a:cxn>
                  <a:cxn ang="0">
                    <a:pos x="483" y="590"/>
                  </a:cxn>
                  <a:cxn ang="0">
                    <a:pos x="483" y="590"/>
                  </a:cxn>
                  <a:cxn ang="0">
                    <a:pos x="483" y="450"/>
                  </a:cxn>
                  <a:cxn ang="0">
                    <a:pos x="351" y="254"/>
                  </a:cxn>
                  <a:cxn ang="0">
                    <a:pos x="351" y="254"/>
                  </a:cxn>
                  <a:cxn ang="0">
                    <a:pos x="350" y="254"/>
                  </a:cxn>
                  <a:cxn ang="0">
                    <a:pos x="349" y="55"/>
                  </a:cxn>
                  <a:cxn ang="0">
                    <a:pos x="146" y="55"/>
                  </a:cxn>
                  <a:cxn ang="0">
                    <a:pos x="133" y="239"/>
                  </a:cxn>
                </a:cxnLst>
                <a:rect l="0" t="0" r="r" b="b"/>
                <a:pathLst>
                  <a:path w="485" h="660">
                    <a:moveTo>
                      <a:pt x="133" y="239"/>
                    </a:moveTo>
                    <a:cubicBezTo>
                      <a:pt x="56" y="271"/>
                      <a:pt x="5" y="343"/>
                      <a:pt x="0" y="425"/>
                    </a:cubicBezTo>
                    <a:lnTo>
                      <a:pt x="0" y="425"/>
                    </a:lnTo>
                    <a:lnTo>
                      <a:pt x="1" y="512"/>
                    </a:lnTo>
                    <a:cubicBezTo>
                      <a:pt x="0" y="534"/>
                      <a:pt x="10" y="555"/>
                      <a:pt x="28" y="569"/>
                    </a:cubicBezTo>
                    <a:cubicBezTo>
                      <a:pt x="37" y="577"/>
                      <a:pt x="49" y="579"/>
                      <a:pt x="60" y="574"/>
                    </a:cubicBezTo>
                    <a:cubicBezTo>
                      <a:pt x="61" y="586"/>
                      <a:pt x="68" y="596"/>
                      <a:pt x="78" y="602"/>
                    </a:cubicBezTo>
                    <a:cubicBezTo>
                      <a:pt x="153" y="640"/>
                      <a:pt x="237" y="660"/>
                      <a:pt x="321" y="659"/>
                    </a:cubicBezTo>
                    <a:cubicBezTo>
                      <a:pt x="349" y="658"/>
                      <a:pt x="375" y="651"/>
                      <a:pt x="399" y="638"/>
                    </a:cubicBezTo>
                    <a:cubicBezTo>
                      <a:pt x="408" y="647"/>
                      <a:pt x="420" y="649"/>
                      <a:pt x="431" y="643"/>
                    </a:cubicBezTo>
                    <a:cubicBezTo>
                      <a:pt x="454" y="632"/>
                      <a:pt x="473" y="613"/>
                      <a:pt x="483" y="590"/>
                    </a:cubicBezTo>
                    <a:lnTo>
                      <a:pt x="483" y="590"/>
                    </a:lnTo>
                    <a:lnTo>
                      <a:pt x="483" y="450"/>
                    </a:lnTo>
                    <a:cubicBezTo>
                      <a:pt x="485" y="364"/>
                      <a:pt x="433" y="286"/>
                      <a:pt x="351" y="254"/>
                    </a:cubicBezTo>
                    <a:lnTo>
                      <a:pt x="351" y="254"/>
                    </a:lnTo>
                    <a:lnTo>
                      <a:pt x="350" y="254"/>
                    </a:lnTo>
                    <a:cubicBezTo>
                      <a:pt x="406" y="199"/>
                      <a:pt x="406" y="110"/>
                      <a:pt x="349" y="55"/>
                    </a:cubicBezTo>
                    <a:cubicBezTo>
                      <a:pt x="293" y="0"/>
                      <a:pt x="202" y="0"/>
                      <a:pt x="146" y="55"/>
                    </a:cubicBezTo>
                    <a:cubicBezTo>
                      <a:pt x="96" y="105"/>
                      <a:pt x="90" y="183"/>
                      <a:pt x="133" y="239"/>
                    </a:cubicBezTo>
                    <a:close/>
                  </a:path>
                </a:pathLst>
              </a:custGeom>
              <a:grp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Freeform 111"/>
              <p:cNvSpPr>
                <a:spLocks/>
              </p:cNvSpPr>
              <p:nvPr/>
            </p:nvSpPr>
            <p:spPr bwMode="auto">
              <a:xfrm>
                <a:off x="2781593" y="5099268"/>
                <a:ext cx="311925" cy="273155"/>
              </a:xfrm>
              <a:custGeom>
                <a:avLst/>
                <a:gdLst/>
                <a:ahLst/>
                <a:cxnLst>
                  <a:cxn ang="0">
                    <a:pos x="78" y="363"/>
                  </a:cxn>
                  <a:cxn ang="0">
                    <a:pos x="321" y="420"/>
                  </a:cxn>
                  <a:cxn ang="0">
                    <a:pos x="399" y="399"/>
                  </a:cxn>
                  <a:cxn ang="0">
                    <a:pos x="431" y="404"/>
                  </a:cxn>
                  <a:cxn ang="0">
                    <a:pos x="483" y="351"/>
                  </a:cxn>
                  <a:cxn ang="0">
                    <a:pos x="483" y="351"/>
                  </a:cxn>
                  <a:cxn ang="0">
                    <a:pos x="483" y="197"/>
                  </a:cxn>
                  <a:cxn ang="0">
                    <a:pos x="351" y="15"/>
                  </a:cxn>
                  <a:cxn ang="0">
                    <a:pos x="351" y="15"/>
                  </a:cxn>
                  <a:cxn ang="0">
                    <a:pos x="133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1" y="273"/>
                  </a:cxn>
                  <a:cxn ang="0">
                    <a:pos x="28" y="330"/>
                  </a:cxn>
                  <a:cxn ang="0">
                    <a:pos x="60" y="335"/>
                  </a:cxn>
                  <a:cxn ang="0">
                    <a:pos x="78" y="363"/>
                  </a:cxn>
                </a:cxnLst>
                <a:rect l="0" t="0" r="r" b="b"/>
                <a:pathLst>
                  <a:path w="483" h="421">
                    <a:moveTo>
                      <a:pt x="78" y="363"/>
                    </a:moveTo>
                    <a:cubicBezTo>
                      <a:pt x="153" y="401"/>
                      <a:pt x="237" y="421"/>
                      <a:pt x="321" y="420"/>
                    </a:cubicBezTo>
                    <a:cubicBezTo>
                      <a:pt x="349" y="419"/>
                      <a:pt x="375" y="412"/>
                      <a:pt x="399" y="399"/>
                    </a:cubicBezTo>
                    <a:cubicBezTo>
                      <a:pt x="408" y="408"/>
                      <a:pt x="420" y="410"/>
                      <a:pt x="431" y="404"/>
                    </a:cubicBezTo>
                    <a:cubicBezTo>
                      <a:pt x="454" y="393"/>
                      <a:pt x="473" y="374"/>
                      <a:pt x="483" y="351"/>
                    </a:cubicBezTo>
                    <a:lnTo>
                      <a:pt x="483" y="351"/>
                    </a:lnTo>
                    <a:lnTo>
                      <a:pt x="483" y="197"/>
                    </a:lnTo>
                    <a:cubicBezTo>
                      <a:pt x="479" y="116"/>
                      <a:pt x="427" y="45"/>
                      <a:pt x="351" y="15"/>
                    </a:cubicBezTo>
                    <a:lnTo>
                      <a:pt x="351" y="15"/>
                    </a:lnTo>
                    <a:lnTo>
                      <a:pt x="133" y="0"/>
                    </a:lnTo>
                    <a:cubicBezTo>
                      <a:pt x="55" y="32"/>
                      <a:pt x="4" y="104"/>
                      <a:pt x="0" y="186"/>
                    </a:cubicBezTo>
                    <a:lnTo>
                      <a:pt x="0" y="186"/>
                    </a:lnTo>
                    <a:lnTo>
                      <a:pt x="1" y="273"/>
                    </a:lnTo>
                    <a:cubicBezTo>
                      <a:pt x="0" y="295"/>
                      <a:pt x="10" y="316"/>
                      <a:pt x="28" y="330"/>
                    </a:cubicBezTo>
                    <a:cubicBezTo>
                      <a:pt x="37" y="338"/>
                      <a:pt x="49" y="340"/>
                      <a:pt x="60" y="335"/>
                    </a:cubicBezTo>
                    <a:cubicBezTo>
                      <a:pt x="61" y="347"/>
                      <a:pt x="68" y="357"/>
                      <a:pt x="78" y="363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Freeform 112"/>
              <p:cNvSpPr>
                <a:spLocks noEditPoints="1"/>
              </p:cNvSpPr>
              <p:nvPr/>
            </p:nvSpPr>
            <p:spPr bwMode="auto">
              <a:xfrm>
                <a:off x="2781593" y="5099268"/>
                <a:ext cx="311925" cy="273155"/>
              </a:xfrm>
              <a:custGeom>
                <a:avLst/>
                <a:gdLst/>
                <a:ahLst/>
                <a:cxnLst>
                  <a:cxn ang="0">
                    <a:pos x="78" y="363"/>
                  </a:cxn>
                  <a:cxn ang="0">
                    <a:pos x="321" y="420"/>
                  </a:cxn>
                  <a:cxn ang="0">
                    <a:pos x="399" y="399"/>
                  </a:cxn>
                  <a:cxn ang="0">
                    <a:pos x="431" y="404"/>
                  </a:cxn>
                  <a:cxn ang="0">
                    <a:pos x="483" y="351"/>
                  </a:cxn>
                  <a:cxn ang="0">
                    <a:pos x="483" y="351"/>
                  </a:cxn>
                  <a:cxn ang="0">
                    <a:pos x="483" y="197"/>
                  </a:cxn>
                  <a:cxn ang="0">
                    <a:pos x="351" y="15"/>
                  </a:cxn>
                  <a:cxn ang="0">
                    <a:pos x="133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1" y="273"/>
                  </a:cxn>
                  <a:cxn ang="0">
                    <a:pos x="28" y="330"/>
                  </a:cxn>
                  <a:cxn ang="0">
                    <a:pos x="60" y="335"/>
                  </a:cxn>
                  <a:cxn ang="0">
                    <a:pos x="78" y="363"/>
                  </a:cxn>
                </a:cxnLst>
                <a:rect l="0" t="0" r="r" b="b"/>
                <a:pathLst>
                  <a:path w="483" h="421">
                    <a:moveTo>
                      <a:pt x="78" y="363"/>
                    </a:moveTo>
                    <a:cubicBezTo>
                      <a:pt x="153" y="401"/>
                      <a:pt x="237" y="421"/>
                      <a:pt x="321" y="420"/>
                    </a:cubicBezTo>
                    <a:cubicBezTo>
                      <a:pt x="349" y="419"/>
                      <a:pt x="375" y="412"/>
                      <a:pt x="399" y="399"/>
                    </a:cubicBezTo>
                    <a:cubicBezTo>
                      <a:pt x="408" y="408"/>
                      <a:pt x="420" y="410"/>
                      <a:pt x="431" y="404"/>
                    </a:cubicBezTo>
                    <a:cubicBezTo>
                      <a:pt x="454" y="393"/>
                      <a:pt x="473" y="374"/>
                      <a:pt x="483" y="351"/>
                    </a:cubicBezTo>
                    <a:lnTo>
                      <a:pt x="483" y="351"/>
                    </a:lnTo>
                    <a:lnTo>
                      <a:pt x="483" y="197"/>
                    </a:lnTo>
                    <a:cubicBezTo>
                      <a:pt x="479" y="116"/>
                      <a:pt x="427" y="45"/>
                      <a:pt x="351" y="15"/>
                    </a:cubicBezTo>
                    <a:moveTo>
                      <a:pt x="133" y="0"/>
                    </a:moveTo>
                    <a:cubicBezTo>
                      <a:pt x="55" y="32"/>
                      <a:pt x="4" y="104"/>
                      <a:pt x="0" y="186"/>
                    </a:cubicBezTo>
                    <a:lnTo>
                      <a:pt x="0" y="186"/>
                    </a:lnTo>
                    <a:lnTo>
                      <a:pt x="1" y="273"/>
                    </a:lnTo>
                    <a:cubicBezTo>
                      <a:pt x="0" y="295"/>
                      <a:pt x="10" y="316"/>
                      <a:pt x="28" y="330"/>
                    </a:cubicBezTo>
                    <a:cubicBezTo>
                      <a:pt x="37" y="338"/>
                      <a:pt x="49" y="340"/>
                      <a:pt x="60" y="335"/>
                    </a:cubicBezTo>
                    <a:cubicBezTo>
                      <a:pt x="61" y="347"/>
                      <a:pt x="68" y="357"/>
                      <a:pt x="78" y="363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Oval 113"/>
              <p:cNvSpPr>
                <a:spLocks noChangeArrowheads="1"/>
              </p:cNvSpPr>
              <p:nvPr/>
            </p:nvSpPr>
            <p:spPr bwMode="auto">
              <a:xfrm>
                <a:off x="2848560" y="4952998"/>
                <a:ext cx="186803" cy="18327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Oval 114"/>
              <p:cNvSpPr>
                <a:spLocks noChangeArrowheads="1"/>
              </p:cNvSpPr>
              <p:nvPr/>
            </p:nvSpPr>
            <p:spPr bwMode="auto">
              <a:xfrm>
                <a:off x="2848560" y="4952998"/>
                <a:ext cx="186803" cy="183278"/>
              </a:xfrm>
              <a:prstGeom prst="ellipse">
                <a:avLst/>
              </a:pr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Freeform 115"/>
              <p:cNvSpPr>
                <a:spLocks/>
              </p:cNvSpPr>
              <p:nvPr/>
            </p:nvSpPr>
            <p:spPr bwMode="auto">
              <a:xfrm>
                <a:off x="2792167" y="5145088"/>
                <a:ext cx="56393" cy="172705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2" y="0"/>
                  </a:cxn>
                </a:cxnLst>
                <a:rect l="0" t="0" r="r" b="b"/>
                <a:pathLst>
                  <a:path w="32" h="98">
                    <a:moveTo>
                      <a:pt x="16" y="98"/>
                    </a:moveTo>
                    <a:cubicBezTo>
                      <a:pt x="0" y="62"/>
                      <a:pt x="5" y="28"/>
                      <a:pt x="32" y="0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116"/>
              <p:cNvSpPr>
                <a:spLocks/>
              </p:cNvSpPr>
              <p:nvPr/>
            </p:nvSpPr>
            <p:spPr bwMode="auto">
              <a:xfrm>
                <a:off x="3026551" y="5176809"/>
                <a:ext cx="29959" cy="181516"/>
              </a:xfrm>
              <a:custGeom>
                <a:avLst/>
                <a:gdLst/>
                <a:ahLst/>
                <a:cxnLst>
                  <a:cxn ang="0">
                    <a:pos x="8" y="103"/>
                  </a:cxn>
                  <a:cxn ang="0">
                    <a:pos x="0" y="0"/>
                  </a:cxn>
                </a:cxnLst>
                <a:rect l="0" t="0" r="r" b="b"/>
                <a:pathLst>
                  <a:path w="17" h="103">
                    <a:moveTo>
                      <a:pt x="8" y="103"/>
                    </a:moveTo>
                    <a:cubicBezTo>
                      <a:pt x="17" y="68"/>
                      <a:pt x="15" y="33"/>
                      <a:pt x="0" y="0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17"/>
              <p:cNvSpPr>
                <a:spLocks/>
              </p:cNvSpPr>
              <p:nvPr/>
            </p:nvSpPr>
            <p:spPr bwMode="auto">
              <a:xfrm>
                <a:off x="2867945" y="5099268"/>
                <a:ext cx="139221" cy="475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10"/>
                  </a:cxn>
                  <a:cxn ang="0">
                    <a:pos x="79" y="5"/>
                  </a:cxn>
                </a:cxnLst>
                <a:rect l="0" t="0" r="r" b="b"/>
                <a:pathLst>
                  <a:path w="79" h="27">
                    <a:moveTo>
                      <a:pt x="0" y="0"/>
                    </a:moveTo>
                    <a:cubicBezTo>
                      <a:pt x="17" y="22"/>
                      <a:pt x="50" y="27"/>
                      <a:pt x="74" y="10"/>
                    </a:cubicBezTo>
                    <a:cubicBezTo>
                      <a:pt x="76" y="8"/>
                      <a:pt x="78" y="7"/>
                      <a:pt x="79" y="5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2128468" y="5181600"/>
              <a:ext cx="346631" cy="455441"/>
              <a:chOff x="2781593" y="4944186"/>
              <a:chExt cx="313688" cy="428237"/>
            </a:xfrm>
            <a:solidFill>
              <a:srgbClr val="FFFF00"/>
            </a:solidFill>
            <a:effectLst>
              <a:outerShdw blurRad="76200" dir="18900000" sx="114000" sy="114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92" name="Freeform 118"/>
              <p:cNvSpPr>
                <a:spLocks/>
              </p:cNvSpPr>
              <p:nvPr/>
            </p:nvSpPr>
            <p:spPr bwMode="auto">
              <a:xfrm>
                <a:off x="2781593" y="4944186"/>
                <a:ext cx="313688" cy="428237"/>
              </a:xfrm>
              <a:custGeom>
                <a:avLst/>
                <a:gdLst/>
                <a:ahLst/>
                <a:cxnLst>
                  <a:cxn ang="0">
                    <a:pos x="133" y="239"/>
                  </a:cxn>
                  <a:cxn ang="0">
                    <a:pos x="0" y="425"/>
                  </a:cxn>
                  <a:cxn ang="0">
                    <a:pos x="0" y="425"/>
                  </a:cxn>
                  <a:cxn ang="0">
                    <a:pos x="1" y="512"/>
                  </a:cxn>
                  <a:cxn ang="0">
                    <a:pos x="28" y="569"/>
                  </a:cxn>
                  <a:cxn ang="0">
                    <a:pos x="60" y="574"/>
                  </a:cxn>
                  <a:cxn ang="0">
                    <a:pos x="78" y="602"/>
                  </a:cxn>
                  <a:cxn ang="0">
                    <a:pos x="321" y="659"/>
                  </a:cxn>
                  <a:cxn ang="0">
                    <a:pos x="399" y="638"/>
                  </a:cxn>
                  <a:cxn ang="0">
                    <a:pos x="431" y="643"/>
                  </a:cxn>
                  <a:cxn ang="0">
                    <a:pos x="483" y="590"/>
                  </a:cxn>
                  <a:cxn ang="0">
                    <a:pos x="483" y="590"/>
                  </a:cxn>
                  <a:cxn ang="0">
                    <a:pos x="483" y="450"/>
                  </a:cxn>
                  <a:cxn ang="0">
                    <a:pos x="351" y="254"/>
                  </a:cxn>
                  <a:cxn ang="0">
                    <a:pos x="351" y="254"/>
                  </a:cxn>
                  <a:cxn ang="0">
                    <a:pos x="350" y="254"/>
                  </a:cxn>
                  <a:cxn ang="0">
                    <a:pos x="349" y="55"/>
                  </a:cxn>
                  <a:cxn ang="0">
                    <a:pos x="146" y="55"/>
                  </a:cxn>
                  <a:cxn ang="0">
                    <a:pos x="133" y="239"/>
                  </a:cxn>
                </a:cxnLst>
                <a:rect l="0" t="0" r="r" b="b"/>
                <a:pathLst>
                  <a:path w="485" h="660">
                    <a:moveTo>
                      <a:pt x="133" y="239"/>
                    </a:moveTo>
                    <a:cubicBezTo>
                      <a:pt x="56" y="271"/>
                      <a:pt x="5" y="343"/>
                      <a:pt x="0" y="425"/>
                    </a:cubicBezTo>
                    <a:lnTo>
                      <a:pt x="0" y="425"/>
                    </a:lnTo>
                    <a:lnTo>
                      <a:pt x="1" y="512"/>
                    </a:lnTo>
                    <a:cubicBezTo>
                      <a:pt x="0" y="534"/>
                      <a:pt x="10" y="555"/>
                      <a:pt x="28" y="569"/>
                    </a:cubicBezTo>
                    <a:cubicBezTo>
                      <a:pt x="37" y="577"/>
                      <a:pt x="49" y="579"/>
                      <a:pt x="60" y="574"/>
                    </a:cubicBezTo>
                    <a:cubicBezTo>
                      <a:pt x="61" y="586"/>
                      <a:pt x="68" y="596"/>
                      <a:pt x="78" y="602"/>
                    </a:cubicBezTo>
                    <a:cubicBezTo>
                      <a:pt x="153" y="640"/>
                      <a:pt x="237" y="660"/>
                      <a:pt x="321" y="659"/>
                    </a:cubicBezTo>
                    <a:cubicBezTo>
                      <a:pt x="349" y="658"/>
                      <a:pt x="375" y="651"/>
                      <a:pt x="399" y="638"/>
                    </a:cubicBezTo>
                    <a:cubicBezTo>
                      <a:pt x="408" y="647"/>
                      <a:pt x="420" y="649"/>
                      <a:pt x="431" y="643"/>
                    </a:cubicBezTo>
                    <a:cubicBezTo>
                      <a:pt x="454" y="632"/>
                      <a:pt x="473" y="613"/>
                      <a:pt x="483" y="590"/>
                    </a:cubicBezTo>
                    <a:lnTo>
                      <a:pt x="483" y="590"/>
                    </a:lnTo>
                    <a:lnTo>
                      <a:pt x="483" y="450"/>
                    </a:lnTo>
                    <a:cubicBezTo>
                      <a:pt x="485" y="364"/>
                      <a:pt x="433" y="286"/>
                      <a:pt x="351" y="254"/>
                    </a:cubicBezTo>
                    <a:lnTo>
                      <a:pt x="351" y="254"/>
                    </a:lnTo>
                    <a:lnTo>
                      <a:pt x="350" y="254"/>
                    </a:lnTo>
                    <a:cubicBezTo>
                      <a:pt x="406" y="199"/>
                      <a:pt x="406" y="110"/>
                      <a:pt x="349" y="55"/>
                    </a:cubicBezTo>
                    <a:cubicBezTo>
                      <a:pt x="293" y="0"/>
                      <a:pt x="202" y="0"/>
                      <a:pt x="146" y="55"/>
                    </a:cubicBezTo>
                    <a:cubicBezTo>
                      <a:pt x="96" y="105"/>
                      <a:pt x="90" y="183"/>
                      <a:pt x="133" y="239"/>
                    </a:cubicBezTo>
                    <a:close/>
                  </a:path>
                </a:pathLst>
              </a:custGeom>
              <a:grp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Freeform 111"/>
              <p:cNvSpPr>
                <a:spLocks/>
              </p:cNvSpPr>
              <p:nvPr/>
            </p:nvSpPr>
            <p:spPr bwMode="auto">
              <a:xfrm>
                <a:off x="2781593" y="5099268"/>
                <a:ext cx="311925" cy="273155"/>
              </a:xfrm>
              <a:custGeom>
                <a:avLst/>
                <a:gdLst/>
                <a:ahLst/>
                <a:cxnLst>
                  <a:cxn ang="0">
                    <a:pos x="78" y="363"/>
                  </a:cxn>
                  <a:cxn ang="0">
                    <a:pos x="321" y="420"/>
                  </a:cxn>
                  <a:cxn ang="0">
                    <a:pos x="399" y="399"/>
                  </a:cxn>
                  <a:cxn ang="0">
                    <a:pos x="431" y="404"/>
                  </a:cxn>
                  <a:cxn ang="0">
                    <a:pos x="483" y="351"/>
                  </a:cxn>
                  <a:cxn ang="0">
                    <a:pos x="483" y="351"/>
                  </a:cxn>
                  <a:cxn ang="0">
                    <a:pos x="483" y="197"/>
                  </a:cxn>
                  <a:cxn ang="0">
                    <a:pos x="351" y="15"/>
                  </a:cxn>
                  <a:cxn ang="0">
                    <a:pos x="351" y="15"/>
                  </a:cxn>
                  <a:cxn ang="0">
                    <a:pos x="133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1" y="273"/>
                  </a:cxn>
                  <a:cxn ang="0">
                    <a:pos x="28" y="330"/>
                  </a:cxn>
                  <a:cxn ang="0">
                    <a:pos x="60" y="335"/>
                  </a:cxn>
                  <a:cxn ang="0">
                    <a:pos x="78" y="363"/>
                  </a:cxn>
                </a:cxnLst>
                <a:rect l="0" t="0" r="r" b="b"/>
                <a:pathLst>
                  <a:path w="483" h="421">
                    <a:moveTo>
                      <a:pt x="78" y="363"/>
                    </a:moveTo>
                    <a:cubicBezTo>
                      <a:pt x="153" y="401"/>
                      <a:pt x="237" y="421"/>
                      <a:pt x="321" y="420"/>
                    </a:cubicBezTo>
                    <a:cubicBezTo>
                      <a:pt x="349" y="419"/>
                      <a:pt x="375" y="412"/>
                      <a:pt x="399" y="399"/>
                    </a:cubicBezTo>
                    <a:cubicBezTo>
                      <a:pt x="408" y="408"/>
                      <a:pt x="420" y="410"/>
                      <a:pt x="431" y="404"/>
                    </a:cubicBezTo>
                    <a:cubicBezTo>
                      <a:pt x="454" y="393"/>
                      <a:pt x="473" y="374"/>
                      <a:pt x="483" y="351"/>
                    </a:cubicBezTo>
                    <a:lnTo>
                      <a:pt x="483" y="351"/>
                    </a:lnTo>
                    <a:lnTo>
                      <a:pt x="483" y="197"/>
                    </a:lnTo>
                    <a:cubicBezTo>
                      <a:pt x="479" y="116"/>
                      <a:pt x="427" y="45"/>
                      <a:pt x="351" y="15"/>
                    </a:cubicBezTo>
                    <a:lnTo>
                      <a:pt x="351" y="15"/>
                    </a:lnTo>
                    <a:lnTo>
                      <a:pt x="133" y="0"/>
                    </a:lnTo>
                    <a:cubicBezTo>
                      <a:pt x="55" y="32"/>
                      <a:pt x="4" y="104"/>
                      <a:pt x="0" y="186"/>
                    </a:cubicBezTo>
                    <a:lnTo>
                      <a:pt x="0" y="186"/>
                    </a:lnTo>
                    <a:lnTo>
                      <a:pt x="1" y="273"/>
                    </a:lnTo>
                    <a:cubicBezTo>
                      <a:pt x="0" y="295"/>
                      <a:pt x="10" y="316"/>
                      <a:pt x="28" y="330"/>
                    </a:cubicBezTo>
                    <a:cubicBezTo>
                      <a:pt x="37" y="338"/>
                      <a:pt x="49" y="340"/>
                      <a:pt x="60" y="335"/>
                    </a:cubicBezTo>
                    <a:cubicBezTo>
                      <a:pt x="61" y="347"/>
                      <a:pt x="68" y="357"/>
                      <a:pt x="78" y="363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Freeform 112"/>
              <p:cNvSpPr>
                <a:spLocks noEditPoints="1"/>
              </p:cNvSpPr>
              <p:nvPr/>
            </p:nvSpPr>
            <p:spPr bwMode="auto">
              <a:xfrm>
                <a:off x="2781593" y="5099268"/>
                <a:ext cx="311925" cy="273155"/>
              </a:xfrm>
              <a:custGeom>
                <a:avLst/>
                <a:gdLst/>
                <a:ahLst/>
                <a:cxnLst>
                  <a:cxn ang="0">
                    <a:pos x="78" y="363"/>
                  </a:cxn>
                  <a:cxn ang="0">
                    <a:pos x="321" y="420"/>
                  </a:cxn>
                  <a:cxn ang="0">
                    <a:pos x="399" y="399"/>
                  </a:cxn>
                  <a:cxn ang="0">
                    <a:pos x="431" y="404"/>
                  </a:cxn>
                  <a:cxn ang="0">
                    <a:pos x="483" y="351"/>
                  </a:cxn>
                  <a:cxn ang="0">
                    <a:pos x="483" y="351"/>
                  </a:cxn>
                  <a:cxn ang="0">
                    <a:pos x="483" y="197"/>
                  </a:cxn>
                  <a:cxn ang="0">
                    <a:pos x="351" y="15"/>
                  </a:cxn>
                  <a:cxn ang="0">
                    <a:pos x="133" y="0"/>
                  </a:cxn>
                  <a:cxn ang="0">
                    <a:pos x="0" y="186"/>
                  </a:cxn>
                  <a:cxn ang="0">
                    <a:pos x="0" y="186"/>
                  </a:cxn>
                  <a:cxn ang="0">
                    <a:pos x="1" y="273"/>
                  </a:cxn>
                  <a:cxn ang="0">
                    <a:pos x="28" y="330"/>
                  </a:cxn>
                  <a:cxn ang="0">
                    <a:pos x="60" y="335"/>
                  </a:cxn>
                  <a:cxn ang="0">
                    <a:pos x="78" y="363"/>
                  </a:cxn>
                </a:cxnLst>
                <a:rect l="0" t="0" r="r" b="b"/>
                <a:pathLst>
                  <a:path w="483" h="421">
                    <a:moveTo>
                      <a:pt x="78" y="363"/>
                    </a:moveTo>
                    <a:cubicBezTo>
                      <a:pt x="153" y="401"/>
                      <a:pt x="237" y="421"/>
                      <a:pt x="321" y="420"/>
                    </a:cubicBezTo>
                    <a:cubicBezTo>
                      <a:pt x="349" y="419"/>
                      <a:pt x="375" y="412"/>
                      <a:pt x="399" y="399"/>
                    </a:cubicBezTo>
                    <a:cubicBezTo>
                      <a:pt x="408" y="408"/>
                      <a:pt x="420" y="410"/>
                      <a:pt x="431" y="404"/>
                    </a:cubicBezTo>
                    <a:cubicBezTo>
                      <a:pt x="454" y="393"/>
                      <a:pt x="473" y="374"/>
                      <a:pt x="483" y="351"/>
                    </a:cubicBezTo>
                    <a:lnTo>
                      <a:pt x="483" y="351"/>
                    </a:lnTo>
                    <a:lnTo>
                      <a:pt x="483" y="197"/>
                    </a:lnTo>
                    <a:cubicBezTo>
                      <a:pt x="479" y="116"/>
                      <a:pt x="427" y="45"/>
                      <a:pt x="351" y="15"/>
                    </a:cubicBezTo>
                    <a:moveTo>
                      <a:pt x="133" y="0"/>
                    </a:moveTo>
                    <a:cubicBezTo>
                      <a:pt x="55" y="32"/>
                      <a:pt x="4" y="104"/>
                      <a:pt x="0" y="186"/>
                    </a:cubicBezTo>
                    <a:lnTo>
                      <a:pt x="0" y="186"/>
                    </a:lnTo>
                    <a:lnTo>
                      <a:pt x="1" y="273"/>
                    </a:lnTo>
                    <a:cubicBezTo>
                      <a:pt x="0" y="295"/>
                      <a:pt x="10" y="316"/>
                      <a:pt x="28" y="330"/>
                    </a:cubicBezTo>
                    <a:cubicBezTo>
                      <a:pt x="37" y="338"/>
                      <a:pt x="49" y="340"/>
                      <a:pt x="60" y="335"/>
                    </a:cubicBezTo>
                    <a:cubicBezTo>
                      <a:pt x="61" y="347"/>
                      <a:pt x="68" y="357"/>
                      <a:pt x="78" y="363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Oval 113"/>
              <p:cNvSpPr>
                <a:spLocks noChangeArrowheads="1"/>
              </p:cNvSpPr>
              <p:nvPr/>
            </p:nvSpPr>
            <p:spPr bwMode="auto">
              <a:xfrm>
                <a:off x="2848560" y="4952998"/>
                <a:ext cx="186803" cy="183278"/>
              </a:xfrm>
              <a:prstGeom prst="ellipse">
                <a:avLst/>
              </a:prstGeom>
              <a:grp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Oval 114"/>
              <p:cNvSpPr>
                <a:spLocks noChangeArrowheads="1"/>
              </p:cNvSpPr>
              <p:nvPr/>
            </p:nvSpPr>
            <p:spPr bwMode="auto">
              <a:xfrm>
                <a:off x="2848560" y="4952998"/>
                <a:ext cx="186803" cy="183278"/>
              </a:xfrm>
              <a:prstGeom prst="ellipse">
                <a:avLst/>
              </a:pr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Freeform 115"/>
              <p:cNvSpPr>
                <a:spLocks/>
              </p:cNvSpPr>
              <p:nvPr/>
            </p:nvSpPr>
            <p:spPr bwMode="auto">
              <a:xfrm>
                <a:off x="2792167" y="5145088"/>
                <a:ext cx="56393" cy="172705"/>
              </a:xfrm>
              <a:custGeom>
                <a:avLst/>
                <a:gdLst/>
                <a:ahLst/>
                <a:cxnLst>
                  <a:cxn ang="0">
                    <a:pos x="16" y="98"/>
                  </a:cxn>
                  <a:cxn ang="0">
                    <a:pos x="32" y="0"/>
                  </a:cxn>
                </a:cxnLst>
                <a:rect l="0" t="0" r="r" b="b"/>
                <a:pathLst>
                  <a:path w="32" h="98">
                    <a:moveTo>
                      <a:pt x="16" y="98"/>
                    </a:moveTo>
                    <a:cubicBezTo>
                      <a:pt x="0" y="62"/>
                      <a:pt x="5" y="28"/>
                      <a:pt x="32" y="0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Freeform 116"/>
              <p:cNvSpPr>
                <a:spLocks/>
              </p:cNvSpPr>
              <p:nvPr/>
            </p:nvSpPr>
            <p:spPr bwMode="auto">
              <a:xfrm>
                <a:off x="3026551" y="5176809"/>
                <a:ext cx="29959" cy="181516"/>
              </a:xfrm>
              <a:custGeom>
                <a:avLst/>
                <a:gdLst/>
                <a:ahLst/>
                <a:cxnLst>
                  <a:cxn ang="0">
                    <a:pos x="8" y="103"/>
                  </a:cxn>
                  <a:cxn ang="0">
                    <a:pos x="0" y="0"/>
                  </a:cxn>
                </a:cxnLst>
                <a:rect l="0" t="0" r="r" b="b"/>
                <a:pathLst>
                  <a:path w="17" h="103">
                    <a:moveTo>
                      <a:pt x="8" y="103"/>
                    </a:moveTo>
                    <a:cubicBezTo>
                      <a:pt x="17" y="68"/>
                      <a:pt x="15" y="33"/>
                      <a:pt x="0" y="0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Freeform 117"/>
              <p:cNvSpPr>
                <a:spLocks/>
              </p:cNvSpPr>
              <p:nvPr/>
            </p:nvSpPr>
            <p:spPr bwMode="auto">
              <a:xfrm>
                <a:off x="2867945" y="5099268"/>
                <a:ext cx="139221" cy="475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4" y="10"/>
                  </a:cxn>
                  <a:cxn ang="0">
                    <a:pos x="79" y="5"/>
                  </a:cxn>
                </a:cxnLst>
                <a:rect l="0" t="0" r="r" b="b"/>
                <a:pathLst>
                  <a:path w="79" h="27">
                    <a:moveTo>
                      <a:pt x="0" y="0"/>
                    </a:moveTo>
                    <a:cubicBezTo>
                      <a:pt x="17" y="22"/>
                      <a:pt x="50" y="27"/>
                      <a:pt x="74" y="10"/>
                    </a:cubicBezTo>
                    <a:cubicBezTo>
                      <a:pt x="76" y="8"/>
                      <a:pt x="78" y="7"/>
                      <a:pt x="79" y="5"/>
                    </a:cubicBezTo>
                  </a:path>
                </a:pathLst>
              </a:custGeom>
              <a:grpFill/>
              <a:ln w="9525" cap="rnd">
                <a:solidFill>
                  <a:srgbClr val="373773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4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7172" r="9741" b="5310"/>
          <a:stretch/>
        </p:blipFill>
        <p:spPr bwMode="auto">
          <a:xfrm>
            <a:off x="647880" y="712076"/>
            <a:ext cx="563844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724400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GEOREFERENCING LOCALITY TYPES:</a:t>
            </a:r>
            <a:endParaRPr lang="en-US" sz="1600" u="sng" dirty="0"/>
          </a:p>
          <a:p>
            <a:endParaRPr lang="en-US" sz="1600" dirty="0"/>
          </a:p>
        </p:txBody>
      </p:sp>
      <p:pic>
        <p:nvPicPr>
          <p:cNvPr id="5" name="Content Placeholder 3" descr="Screen shot 2012-10-07 at 7.54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60" b="3360"/>
          <a:stretch>
            <a:fillRect/>
          </a:stretch>
        </p:blipFill>
        <p:spPr>
          <a:xfrm>
            <a:off x="441434" y="5338078"/>
            <a:ext cx="6017172" cy="31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6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owchart: Process 43"/>
          <p:cNvSpPr/>
          <p:nvPr/>
        </p:nvSpPr>
        <p:spPr>
          <a:xfrm>
            <a:off x="228600" y="354725"/>
            <a:ext cx="2122212" cy="3568700"/>
          </a:xfrm>
          <a:prstGeom prst="flowChartProcess">
            <a:avLst/>
          </a:prstGeom>
          <a:solidFill>
            <a:schemeClr val="accent3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2058494" y="4038600"/>
            <a:ext cx="2429533" cy="2756339"/>
          </a:xfrm>
          <a:prstGeom prst="flowChartProcess">
            <a:avLst/>
          </a:prstGeom>
          <a:solidFill>
            <a:schemeClr val="bg2">
              <a:lumMod val="5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563726" y="4826000"/>
            <a:ext cx="1371600" cy="5842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Problem Localities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2650687" y="7797800"/>
            <a:ext cx="1371600" cy="5842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VertNet</a:t>
            </a:r>
            <a:r>
              <a:rPr lang="en-US" sz="1200" dirty="0" smtClean="0"/>
              <a:t>, GBIF, </a:t>
            </a:r>
            <a:r>
              <a:rPr lang="en-US" sz="1200" dirty="0" err="1" smtClean="0"/>
              <a:t>iDigBio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563726" y="6920351"/>
            <a:ext cx="1371600" cy="5842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Education Modules</a:t>
            </a:r>
            <a:endParaRPr lang="en-US" sz="1200" dirty="0"/>
          </a:p>
        </p:txBody>
      </p:sp>
      <p:sp>
        <p:nvSpPr>
          <p:cNvPr id="19" name="Flowchart: Decision 18"/>
          <p:cNvSpPr/>
          <p:nvPr/>
        </p:nvSpPr>
        <p:spPr>
          <a:xfrm>
            <a:off x="2612587" y="3009902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20" name="Flowchart: Decision 19"/>
          <p:cNvSpPr/>
          <p:nvPr/>
        </p:nvSpPr>
        <p:spPr>
          <a:xfrm>
            <a:off x="2612587" y="5654567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28" name="Down Arrow Callout 27"/>
          <p:cNvSpPr/>
          <p:nvPr/>
        </p:nvSpPr>
        <p:spPr>
          <a:xfrm>
            <a:off x="2631637" y="609600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Export Data</a:t>
            </a:r>
            <a:endParaRPr lang="en-US" sz="1200" dirty="0"/>
          </a:p>
        </p:txBody>
      </p:sp>
      <p:sp>
        <p:nvSpPr>
          <p:cNvPr id="29" name="Down Arrow Callout 28"/>
          <p:cNvSpPr/>
          <p:nvPr/>
        </p:nvSpPr>
        <p:spPr>
          <a:xfrm>
            <a:off x="2631637" y="1369411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Standards</a:t>
            </a:r>
            <a:endParaRPr lang="en-US" sz="1200" dirty="0"/>
          </a:p>
        </p:txBody>
      </p:sp>
      <p:sp>
        <p:nvSpPr>
          <p:cNvPr id="30" name="Down Arrow Callout 29"/>
          <p:cNvSpPr/>
          <p:nvPr/>
        </p:nvSpPr>
        <p:spPr>
          <a:xfrm>
            <a:off x="2631637" y="2219435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Cleaning</a:t>
            </a:r>
            <a:endParaRPr lang="en-US" sz="1200" dirty="0"/>
          </a:p>
        </p:txBody>
      </p:sp>
      <p:sp>
        <p:nvSpPr>
          <p:cNvPr id="31" name="Down Arrow 30"/>
          <p:cNvSpPr/>
          <p:nvPr/>
        </p:nvSpPr>
        <p:spPr>
          <a:xfrm>
            <a:off x="3222187" y="3657600"/>
            <a:ext cx="228600" cy="265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Callout 31"/>
          <p:cNvSpPr/>
          <p:nvPr/>
        </p:nvSpPr>
        <p:spPr>
          <a:xfrm>
            <a:off x="2538359" y="4204136"/>
            <a:ext cx="1596259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Export into </a:t>
            </a:r>
            <a:r>
              <a:rPr lang="en-US" sz="1200" dirty="0" err="1" smtClean="0"/>
              <a:t>Geolocate</a:t>
            </a:r>
            <a:endParaRPr lang="en-US" sz="1200" dirty="0"/>
          </a:p>
        </p:txBody>
      </p:sp>
      <p:sp>
        <p:nvSpPr>
          <p:cNvPr id="33" name="Down Arrow Callout 32"/>
          <p:cNvSpPr/>
          <p:nvPr/>
        </p:nvSpPr>
        <p:spPr>
          <a:xfrm>
            <a:off x="2631637" y="4924097"/>
            <a:ext cx="1409700" cy="584200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Georeferencing</a:t>
            </a:r>
            <a:endParaRPr lang="en-US" sz="1200" dirty="0"/>
          </a:p>
        </p:txBody>
      </p:sp>
      <p:sp>
        <p:nvSpPr>
          <p:cNvPr id="34" name="Left Arrow 33"/>
          <p:cNvSpPr/>
          <p:nvPr/>
        </p:nvSpPr>
        <p:spPr>
          <a:xfrm>
            <a:off x="2219762" y="4988474"/>
            <a:ext cx="414501" cy="227724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Callout 34"/>
          <p:cNvSpPr/>
          <p:nvPr/>
        </p:nvSpPr>
        <p:spPr>
          <a:xfrm>
            <a:off x="2631637" y="7004816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Import into Specify</a:t>
            </a:r>
            <a:endParaRPr lang="en-US" sz="1200" dirty="0"/>
          </a:p>
        </p:txBody>
      </p:sp>
      <p:sp>
        <p:nvSpPr>
          <p:cNvPr id="37" name="Left Arrow 36"/>
          <p:cNvSpPr/>
          <p:nvPr/>
        </p:nvSpPr>
        <p:spPr>
          <a:xfrm>
            <a:off x="2058493" y="7098589"/>
            <a:ext cx="553435" cy="22772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10800000">
            <a:off x="4039362" y="7082823"/>
            <a:ext cx="645072" cy="22772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Callout 39"/>
          <p:cNvSpPr/>
          <p:nvPr/>
        </p:nvSpPr>
        <p:spPr>
          <a:xfrm>
            <a:off x="4838700" y="6765803"/>
            <a:ext cx="1371600" cy="635876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Inventory</a:t>
            </a:r>
            <a:endParaRPr lang="en-US" sz="1200" dirty="0"/>
          </a:p>
        </p:txBody>
      </p:sp>
      <p:sp>
        <p:nvSpPr>
          <p:cNvPr id="46" name="Bent-Up Arrow 45"/>
          <p:cNvSpPr/>
          <p:nvPr/>
        </p:nvSpPr>
        <p:spPr>
          <a:xfrm rot="5400000" flipH="1">
            <a:off x="1293306" y="4182557"/>
            <a:ext cx="493139" cy="793750"/>
          </a:xfrm>
          <a:prstGeom prst="bentUpArrow">
            <a:avLst>
              <a:gd name="adj1" fmla="val 25164"/>
              <a:gd name="adj2" fmla="val 14774"/>
              <a:gd name="adj3" fmla="val 25000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3222187" y="6340367"/>
            <a:ext cx="228600" cy="265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4838700" y="3886201"/>
            <a:ext cx="1371600" cy="467479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Georeference</a:t>
            </a:r>
            <a:endParaRPr lang="en-US" sz="1200" dirty="0"/>
          </a:p>
        </p:txBody>
      </p:sp>
      <p:sp>
        <p:nvSpPr>
          <p:cNvPr id="49" name="Flowchart: Decision 48"/>
          <p:cNvSpPr/>
          <p:nvPr/>
        </p:nvSpPr>
        <p:spPr>
          <a:xfrm>
            <a:off x="4800600" y="4698849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51" name="Up Arrow 50"/>
          <p:cNvSpPr/>
          <p:nvPr/>
        </p:nvSpPr>
        <p:spPr>
          <a:xfrm>
            <a:off x="5410200" y="4506079"/>
            <a:ext cx="228600" cy="227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Callout 52"/>
          <p:cNvSpPr/>
          <p:nvPr/>
        </p:nvSpPr>
        <p:spPr>
          <a:xfrm>
            <a:off x="4862349" y="5520764"/>
            <a:ext cx="1324302" cy="1042715"/>
          </a:xfrm>
          <a:prstGeom prst="upArrowCallout">
            <a:avLst>
              <a:gd name="adj1" fmla="val 25000"/>
              <a:gd name="adj2" fmla="val 20066"/>
              <a:gd name="adj3" fmla="val 13487"/>
              <a:gd name="adj4" fmla="val 75000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Data capture: specimen tags, field notes</a:t>
            </a:r>
          </a:p>
          <a:p>
            <a:pPr algn="ctr"/>
            <a:endParaRPr lang="en-US" sz="1200" dirty="0"/>
          </a:p>
        </p:txBody>
      </p:sp>
      <p:sp>
        <p:nvSpPr>
          <p:cNvPr id="36" name="Up Arrow Callout 35"/>
          <p:cNvSpPr/>
          <p:nvPr/>
        </p:nvSpPr>
        <p:spPr>
          <a:xfrm>
            <a:off x="563726" y="3021725"/>
            <a:ext cx="1371600" cy="635876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Bare Bones</a:t>
            </a:r>
            <a:endParaRPr lang="en-US" sz="1200" dirty="0"/>
          </a:p>
        </p:txBody>
      </p:sp>
      <p:sp>
        <p:nvSpPr>
          <p:cNvPr id="38" name="Up Arrow Callout 37"/>
          <p:cNvSpPr/>
          <p:nvPr/>
        </p:nvSpPr>
        <p:spPr>
          <a:xfrm>
            <a:off x="563726" y="2231699"/>
            <a:ext cx="1371600" cy="635876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Imaging</a:t>
            </a:r>
            <a:endParaRPr lang="en-US" sz="1200" dirty="0"/>
          </a:p>
        </p:txBody>
      </p:sp>
      <p:sp>
        <p:nvSpPr>
          <p:cNvPr id="41" name="Up Arrow Callout 40"/>
          <p:cNvSpPr/>
          <p:nvPr/>
        </p:nvSpPr>
        <p:spPr>
          <a:xfrm>
            <a:off x="563726" y="1421525"/>
            <a:ext cx="1371600" cy="635876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Capture</a:t>
            </a:r>
            <a:endParaRPr lang="en-US" sz="1200" dirty="0"/>
          </a:p>
        </p:txBody>
      </p:sp>
      <p:sp>
        <p:nvSpPr>
          <p:cNvPr id="42" name="Flowchart: Decision 41"/>
          <p:cNvSpPr/>
          <p:nvPr/>
        </p:nvSpPr>
        <p:spPr>
          <a:xfrm>
            <a:off x="525626" y="533402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43" name="Left Arrow 42"/>
          <p:cNvSpPr/>
          <p:nvPr/>
        </p:nvSpPr>
        <p:spPr>
          <a:xfrm rot="10800000">
            <a:off x="1897226" y="762438"/>
            <a:ext cx="322536" cy="227724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3" descr="C:\Users\nelson\Pictures\specify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833" y="8016346"/>
            <a:ext cx="1788450" cy="731309"/>
          </a:xfrm>
          <a:prstGeom prst="rect">
            <a:avLst/>
          </a:prstGeom>
          <a:noFill/>
        </p:spPr>
      </p:pic>
      <p:pic>
        <p:nvPicPr>
          <p:cNvPr id="2050" name="Picture 2" descr="http://caitchock.com/wp-content/uploads/2012/08/finishlineface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504" y="744484"/>
            <a:ext cx="2087228" cy="22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8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09600" y="1981200"/>
            <a:ext cx="3276600" cy="27071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Cataloging backlog</a:t>
            </a:r>
          </a:p>
          <a:p>
            <a:r>
              <a:rPr lang="en-US" dirty="0" smtClean="0"/>
              <a:t>Data Entry</a:t>
            </a:r>
          </a:p>
          <a:p>
            <a:r>
              <a:rPr lang="en-US" dirty="0" smtClean="0"/>
              <a:t>Rearrangement of Collection</a:t>
            </a:r>
          </a:p>
          <a:p>
            <a:pPr marL="68580" indent="0">
              <a:buFont typeface="Arial" pitchFamily="34" charset="0"/>
              <a:buNone/>
            </a:pPr>
            <a:endParaRPr lang="en-US" dirty="0" smtClean="0"/>
          </a:p>
          <a:p>
            <a:pPr marL="6858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4648199" y="962099"/>
            <a:ext cx="1837609" cy="4524301"/>
            <a:chOff x="4278267" y="962099"/>
            <a:chExt cx="2207542" cy="5091859"/>
          </a:xfrm>
        </p:grpSpPr>
        <p:pic>
          <p:nvPicPr>
            <p:cNvPr id="3" name="Picture 2" descr="C:\Users\mrevelez\AppData\Local\Microsoft\Windows\Temporary Internet Files\Content.Outlook\N10NMTJX\photo (7)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4309726" y="962099"/>
              <a:ext cx="2153572" cy="1608532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4" descr="C:\Users\mrevelez\AppData\Local\Microsoft\Windows\Temporary Internet Files\Content.Outlook\N10NMTJX\photo (9)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95" t="11734"/>
            <a:stretch/>
          </p:blipFill>
          <p:spPr bwMode="auto">
            <a:xfrm rot="900000">
              <a:off x="4278267" y="4415001"/>
              <a:ext cx="2205223" cy="1638957"/>
            </a:xfrm>
            <a:prstGeom prst="rect">
              <a:avLst/>
            </a:prstGeom>
            <a:noFill/>
            <a:ln>
              <a:solidFill>
                <a:schemeClr val="bg2">
                  <a:lumMod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 descr="C:\Users\mrevelez\AppData\Local\Microsoft\Windows\Temporary Internet Files\Content.Outlook\N10NMTJX\photo (6)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6"/>
            <a:stretch/>
          </p:blipFill>
          <p:spPr bwMode="auto">
            <a:xfrm rot="5400000">
              <a:off x="4471676" y="2400187"/>
              <a:ext cx="1852182" cy="2176084"/>
            </a:xfrm>
            <a:prstGeom prst="rect">
              <a:avLst/>
            </a:prstGeom>
            <a:noFill/>
            <a:ln>
              <a:solidFill>
                <a:srgbClr val="333399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57200" y="5562600"/>
            <a:ext cx="2029182" cy="3220297"/>
            <a:chOff x="104418" y="1358082"/>
            <a:chExt cx="2953108" cy="4188752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182979" y="3469904"/>
              <a:ext cx="2783206" cy="20769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104418" y="1358082"/>
              <a:ext cx="2953108" cy="19369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72429" y="75445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ARE WE DONE?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73531" y="6349186"/>
            <a:ext cx="3412277" cy="188852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Field Collection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Class collections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09" y="1371600"/>
            <a:ext cx="582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266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Process 11"/>
          <p:cNvSpPr/>
          <p:nvPr/>
        </p:nvSpPr>
        <p:spPr>
          <a:xfrm>
            <a:off x="2058494" y="4038600"/>
            <a:ext cx="2429533" cy="2756339"/>
          </a:xfrm>
          <a:prstGeom prst="flowChartProcess">
            <a:avLst/>
          </a:prstGeom>
          <a:solidFill>
            <a:schemeClr val="bg2">
              <a:lumMod val="5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563726" y="4826000"/>
            <a:ext cx="1371600" cy="5842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Problem Localities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2650687" y="7797800"/>
            <a:ext cx="1371600" cy="5842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VertNet</a:t>
            </a:r>
            <a:r>
              <a:rPr lang="en-US" sz="1200" dirty="0" smtClean="0"/>
              <a:t>, GBIF, </a:t>
            </a:r>
            <a:r>
              <a:rPr lang="en-US" sz="1200" dirty="0" err="1" smtClean="0"/>
              <a:t>iDigBio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563726" y="6920351"/>
            <a:ext cx="1371600" cy="5842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Education Modules</a:t>
            </a:r>
            <a:endParaRPr lang="en-US" sz="1200" dirty="0"/>
          </a:p>
        </p:txBody>
      </p:sp>
      <p:sp>
        <p:nvSpPr>
          <p:cNvPr id="19" name="Flowchart: Decision 18"/>
          <p:cNvSpPr/>
          <p:nvPr/>
        </p:nvSpPr>
        <p:spPr>
          <a:xfrm>
            <a:off x="2612587" y="3009902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20" name="Flowchart: Decision 19"/>
          <p:cNvSpPr/>
          <p:nvPr/>
        </p:nvSpPr>
        <p:spPr>
          <a:xfrm>
            <a:off x="2612587" y="5654567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28" name="Down Arrow Callout 27"/>
          <p:cNvSpPr/>
          <p:nvPr/>
        </p:nvSpPr>
        <p:spPr>
          <a:xfrm>
            <a:off x="2631637" y="609600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Export Data</a:t>
            </a:r>
            <a:endParaRPr lang="en-US" sz="1200" dirty="0"/>
          </a:p>
        </p:txBody>
      </p:sp>
      <p:sp>
        <p:nvSpPr>
          <p:cNvPr id="29" name="Down Arrow Callout 28"/>
          <p:cNvSpPr/>
          <p:nvPr/>
        </p:nvSpPr>
        <p:spPr>
          <a:xfrm>
            <a:off x="2631637" y="1369411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Standards</a:t>
            </a:r>
            <a:endParaRPr lang="en-US" sz="1200" dirty="0"/>
          </a:p>
        </p:txBody>
      </p:sp>
      <p:sp>
        <p:nvSpPr>
          <p:cNvPr id="30" name="Down Arrow Callout 29"/>
          <p:cNvSpPr/>
          <p:nvPr/>
        </p:nvSpPr>
        <p:spPr>
          <a:xfrm>
            <a:off x="2631637" y="2219435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Cleaning</a:t>
            </a:r>
            <a:endParaRPr lang="en-US" sz="1200" dirty="0"/>
          </a:p>
        </p:txBody>
      </p:sp>
      <p:sp>
        <p:nvSpPr>
          <p:cNvPr id="31" name="Down Arrow 30"/>
          <p:cNvSpPr/>
          <p:nvPr/>
        </p:nvSpPr>
        <p:spPr>
          <a:xfrm>
            <a:off x="3222187" y="3657600"/>
            <a:ext cx="228600" cy="265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Callout 31"/>
          <p:cNvSpPr/>
          <p:nvPr/>
        </p:nvSpPr>
        <p:spPr>
          <a:xfrm>
            <a:off x="2538359" y="4204136"/>
            <a:ext cx="1596259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Export into </a:t>
            </a:r>
            <a:r>
              <a:rPr lang="en-US" sz="1200" dirty="0" err="1" smtClean="0"/>
              <a:t>Geolocate</a:t>
            </a:r>
            <a:endParaRPr lang="en-US" sz="1200" dirty="0"/>
          </a:p>
        </p:txBody>
      </p:sp>
      <p:sp>
        <p:nvSpPr>
          <p:cNvPr id="33" name="Down Arrow Callout 32"/>
          <p:cNvSpPr/>
          <p:nvPr/>
        </p:nvSpPr>
        <p:spPr>
          <a:xfrm>
            <a:off x="2631637" y="4924097"/>
            <a:ext cx="1409700" cy="584200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Georeferencing</a:t>
            </a:r>
            <a:endParaRPr lang="en-US" sz="1200" dirty="0"/>
          </a:p>
        </p:txBody>
      </p:sp>
      <p:sp>
        <p:nvSpPr>
          <p:cNvPr id="34" name="Left Arrow 33"/>
          <p:cNvSpPr/>
          <p:nvPr/>
        </p:nvSpPr>
        <p:spPr>
          <a:xfrm>
            <a:off x="2219762" y="4988474"/>
            <a:ext cx="414501" cy="227724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Callout 34"/>
          <p:cNvSpPr/>
          <p:nvPr/>
        </p:nvSpPr>
        <p:spPr>
          <a:xfrm>
            <a:off x="2631637" y="7004816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Import into Specify</a:t>
            </a:r>
            <a:endParaRPr lang="en-US" sz="1200" dirty="0"/>
          </a:p>
        </p:txBody>
      </p:sp>
      <p:sp>
        <p:nvSpPr>
          <p:cNvPr id="37" name="Left Arrow 36"/>
          <p:cNvSpPr/>
          <p:nvPr/>
        </p:nvSpPr>
        <p:spPr>
          <a:xfrm>
            <a:off x="2058493" y="7098589"/>
            <a:ext cx="553435" cy="22772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10800000">
            <a:off x="4039362" y="7082823"/>
            <a:ext cx="645072" cy="22772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Callout 39"/>
          <p:cNvSpPr/>
          <p:nvPr/>
        </p:nvSpPr>
        <p:spPr>
          <a:xfrm>
            <a:off x="4838700" y="6765803"/>
            <a:ext cx="1371600" cy="635876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Inventory</a:t>
            </a:r>
            <a:endParaRPr lang="en-US" sz="1200" dirty="0"/>
          </a:p>
        </p:txBody>
      </p:sp>
      <p:sp>
        <p:nvSpPr>
          <p:cNvPr id="46" name="Bent-Up Arrow 45"/>
          <p:cNvSpPr/>
          <p:nvPr/>
        </p:nvSpPr>
        <p:spPr>
          <a:xfrm rot="5400000" flipH="1">
            <a:off x="1293306" y="4182557"/>
            <a:ext cx="493139" cy="793750"/>
          </a:xfrm>
          <a:prstGeom prst="bentUpArrow">
            <a:avLst>
              <a:gd name="adj1" fmla="val 25164"/>
              <a:gd name="adj2" fmla="val 14774"/>
              <a:gd name="adj3" fmla="val 25000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3222187" y="6340367"/>
            <a:ext cx="228600" cy="265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4838700" y="3886201"/>
            <a:ext cx="1371600" cy="467479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Georeference</a:t>
            </a:r>
            <a:endParaRPr lang="en-US" sz="1200" dirty="0"/>
          </a:p>
        </p:txBody>
      </p:sp>
      <p:sp>
        <p:nvSpPr>
          <p:cNvPr id="49" name="Flowchart: Decision 48"/>
          <p:cNvSpPr/>
          <p:nvPr/>
        </p:nvSpPr>
        <p:spPr>
          <a:xfrm>
            <a:off x="4800600" y="4698849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51" name="Up Arrow 50"/>
          <p:cNvSpPr/>
          <p:nvPr/>
        </p:nvSpPr>
        <p:spPr>
          <a:xfrm>
            <a:off x="5410200" y="4506079"/>
            <a:ext cx="228600" cy="227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Callout 52"/>
          <p:cNvSpPr/>
          <p:nvPr/>
        </p:nvSpPr>
        <p:spPr>
          <a:xfrm>
            <a:off x="4862349" y="5520764"/>
            <a:ext cx="1324302" cy="1042715"/>
          </a:xfrm>
          <a:prstGeom prst="upArrowCallout">
            <a:avLst>
              <a:gd name="adj1" fmla="val 25000"/>
              <a:gd name="adj2" fmla="val 20066"/>
              <a:gd name="adj3" fmla="val 13487"/>
              <a:gd name="adj4" fmla="val 75000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Data capture: specimen tags, field notes</a:t>
            </a:r>
          </a:p>
          <a:p>
            <a:pPr algn="ctr"/>
            <a:endParaRPr lang="en-US" sz="1200" dirty="0"/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174342" y="819669"/>
            <a:ext cx="2364017" cy="2152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Mammals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Birds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Reptiles &amp; Amphibians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Tissues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Plans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owchart: Process 43"/>
          <p:cNvSpPr/>
          <p:nvPr/>
        </p:nvSpPr>
        <p:spPr>
          <a:xfrm>
            <a:off x="228600" y="354725"/>
            <a:ext cx="2122212" cy="3568700"/>
          </a:xfrm>
          <a:prstGeom prst="flowChartProcess">
            <a:avLst/>
          </a:prstGeom>
          <a:solidFill>
            <a:schemeClr val="accent3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2058494" y="4038600"/>
            <a:ext cx="2429533" cy="2756339"/>
          </a:xfrm>
          <a:prstGeom prst="flowChartProcess">
            <a:avLst/>
          </a:prstGeom>
          <a:solidFill>
            <a:schemeClr val="bg2">
              <a:lumMod val="5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Alternate Process 12"/>
          <p:cNvSpPr/>
          <p:nvPr/>
        </p:nvSpPr>
        <p:spPr>
          <a:xfrm>
            <a:off x="563726" y="4826000"/>
            <a:ext cx="1371600" cy="5842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Problem Localities</a:t>
            </a:r>
          </a:p>
        </p:txBody>
      </p:sp>
      <p:sp>
        <p:nvSpPr>
          <p:cNvPr id="17" name="Flowchart: Alternate Process 16"/>
          <p:cNvSpPr/>
          <p:nvPr/>
        </p:nvSpPr>
        <p:spPr>
          <a:xfrm>
            <a:off x="2650687" y="7797800"/>
            <a:ext cx="1371600" cy="5842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VertNet</a:t>
            </a:r>
            <a:r>
              <a:rPr lang="en-US" sz="1200" dirty="0" smtClean="0"/>
              <a:t>, GBIF, </a:t>
            </a:r>
            <a:r>
              <a:rPr lang="en-US" sz="1200" dirty="0" err="1" smtClean="0"/>
              <a:t>iDigBio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18" name="Flowchart: Alternate Process 17"/>
          <p:cNvSpPr/>
          <p:nvPr/>
        </p:nvSpPr>
        <p:spPr>
          <a:xfrm>
            <a:off x="563726" y="6920351"/>
            <a:ext cx="1371600" cy="58420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Education Modules</a:t>
            </a:r>
            <a:endParaRPr lang="en-US" sz="1200" dirty="0"/>
          </a:p>
        </p:txBody>
      </p:sp>
      <p:sp>
        <p:nvSpPr>
          <p:cNvPr id="19" name="Flowchart: Decision 18"/>
          <p:cNvSpPr/>
          <p:nvPr/>
        </p:nvSpPr>
        <p:spPr>
          <a:xfrm>
            <a:off x="2612587" y="3009902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20" name="Flowchart: Decision 19"/>
          <p:cNvSpPr/>
          <p:nvPr/>
        </p:nvSpPr>
        <p:spPr>
          <a:xfrm>
            <a:off x="2612587" y="5654567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28" name="Down Arrow Callout 27"/>
          <p:cNvSpPr/>
          <p:nvPr/>
        </p:nvSpPr>
        <p:spPr>
          <a:xfrm>
            <a:off x="2631637" y="609600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Export Data</a:t>
            </a:r>
            <a:endParaRPr lang="en-US" sz="1200" dirty="0"/>
          </a:p>
        </p:txBody>
      </p:sp>
      <p:sp>
        <p:nvSpPr>
          <p:cNvPr id="29" name="Down Arrow Callout 28"/>
          <p:cNvSpPr/>
          <p:nvPr/>
        </p:nvSpPr>
        <p:spPr>
          <a:xfrm>
            <a:off x="2631637" y="1369411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Standards</a:t>
            </a:r>
            <a:endParaRPr lang="en-US" sz="1200" dirty="0"/>
          </a:p>
        </p:txBody>
      </p:sp>
      <p:sp>
        <p:nvSpPr>
          <p:cNvPr id="30" name="Down Arrow Callout 29"/>
          <p:cNvSpPr/>
          <p:nvPr/>
        </p:nvSpPr>
        <p:spPr>
          <a:xfrm>
            <a:off x="2631637" y="2219435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Cleaning</a:t>
            </a:r>
            <a:endParaRPr lang="en-US" sz="1200" dirty="0"/>
          </a:p>
        </p:txBody>
      </p:sp>
      <p:sp>
        <p:nvSpPr>
          <p:cNvPr id="31" name="Down Arrow 30"/>
          <p:cNvSpPr/>
          <p:nvPr/>
        </p:nvSpPr>
        <p:spPr>
          <a:xfrm>
            <a:off x="3222187" y="3657600"/>
            <a:ext cx="228600" cy="265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Callout 31"/>
          <p:cNvSpPr/>
          <p:nvPr/>
        </p:nvSpPr>
        <p:spPr>
          <a:xfrm>
            <a:off x="2538359" y="4204136"/>
            <a:ext cx="1596259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Export into </a:t>
            </a:r>
            <a:r>
              <a:rPr lang="en-US" sz="1200" dirty="0" err="1" smtClean="0"/>
              <a:t>Geolocate</a:t>
            </a:r>
            <a:endParaRPr lang="en-US" sz="1200" dirty="0"/>
          </a:p>
        </p:txBody>
      </p:sp>
      <p:sp>
        <p:nvSpPr>
          <p:cNvPr id="33" name="Down Arrow Callout 32"/>
          <p:cNvSpPr/>
          <p:nvPr/>
        </p:nvSpPr>
        <p:spPr>
          <a:xfrm>
            <a:off x="2631637" y="4924097"/>
            <a:ext cx="1409700" cy="584200"/>
          </a:xfrm>
          <a:prstGeom prst="downArrowCallou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Georeferencing</a:t>
            </a:r>
            <a:endParaRPr lang="en-US" sz="1200" dirty="0"/>
          </a:p>
        </p:txBody>
      </p:sp>
      <p:sp>
        <p:nvSpPr>
          <p:cNvPr id="34" name="Left Arrow 33"/>
          <p:cNvSpPr/>
          <p:nvPr/>
        </p:nvSpPr>
        <p:spPr>
          <a:xfrm>
            <a:off x="2219762" y="4988474"/>
            <a:ext cx="414501" cy="227724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own Arrow Callout 34"/>
          <p:cNvSpPr/>
          <p:nvPr/>
        </p:nvSpPr>
        <p:spPr>
          <a:xfrm>
            <a:off x="2631637" y="7004816"/>
            <a:ext cx="1409700" cy="584200"/>
          </a:xfrm>
          <a:prstGeom prst="downArrowCallou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Import into Specify</a:t>
            </a:r>
            <a:endParaRPr lang="en-US" sz="1200" dirty="0"/>
          </a:p>
        </p:txBody>
      </p:sp>
      <p:sp>
        <p:nvSpPr>
          <p:cNvPr id="37" name="Left Arrow 36"/>
          <p:cNvSpPr/>
          <p:nvPr/>
        </p:nvSpPr>
        <p:spPr>
          <a:xfrm>
            <a:off x="2058493" y="7098589"/>
            <a:ext cx="553435" cy="22772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 rot="10800000">
            <a:off x="4039362" y="7082823"/>
            <a:ext cx="645072" cy="227724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Callout 39"/>
          <p:cNvSpPr/>
          <p:nvPr/>
        </p:nvSpPr>
        <p:spPr>
          <a:xfrm>
            <a:off x="4838700" y="6765803"/>
            <a:ext cx="1371600" cy="635876"/>
          </a:xfrm>
          <a:prstGeom prst="upArrowCallout">
            <a:avLst/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Inventory</a:t>
            </a:r>
            <a:endParaRPr lang="en-US" sz="1200" dirty="0"/>
          </a:p>
        </p:txBody>
      </p:sp>
      <p:sp>
        <p:nvSpPr>
          <p:cNvPr id="46" name="Bent-Up Arrow 45"/>
          <p:cNvSpPr/>
          <p:nvPr/>
        </p:nvSpPr>
        <p:spPr>
          <a:xfrm rot="5400000" flipH="1">
            <a:off x="1293306" y="4182557"/>
            <a:ext cx="493139" cy="793750"/>
          </a:xfrm>
          <a:prstGeom prst="bentUpArrow">
            <a:avLst>
              <a:gd name="adj1" fmla="val 25164"/>
              <a:gd name="adj2" fmla="val 14774"/>
              <a:gd name="adj3" fmla="val 25000"/>
            </a:avLst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3222187" y="6340367"/>
            <a:ext cx="228600" cy="2658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4838700" y="3886201"/>
            <a:ext cx="1371600" cy="467479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/>
              <a:t>Georeference</a:t>
            </a:r>
            <a:endParaRPr lang="en-US" sz="1200" dirty="0"/>
          </a:p>
        </p:txBody>
      </p:sp>
      <p:sp>
        <p:nvSpPr>
          <p:cNvPr id="49" name="Flowchart: Decision 48"/>
          <p:cNvSpPr/>
          <p:nvPr/>
        </p:nvSpPr>
        <p:spPr>
          <a:xfrm>
            <a:off x="4800600" y="4698849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51" name="Up Arrow 50"/>
          <p:cNvSpPr/>
          <p:nvPr/>
        </p:nvSpPr>
        <p:spPr>
          <a:xfrm>
            <a:off x="5410200" y="4506079"/>
            <a:ext cx="228600" cy="2277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Up Arrow Callout 52"/>
          <p:cNvSpPr/>
          <p:nvPr/>
        </p:nvSpPr>
        <p:spPr>
          <a:xfrm>
            <a:off x="4862349" y="5520764"/>
            <a:ext cx="1324302" cy="1042715"/>
          </a:xfrm>
          <a:prstGeom prst="upArrowCallout">
            <a:avLst>
              <a:gd name="adj1" fmla="val 25000"/>
              <a:gd name="adj2" fmla="val 20066"/>
              <a:gd name="adj3" fmla="val 13487"/>
              <a:gd name="adj4" fmla="val 75000"/>
            </a:avLst>
          </a:prstGeom>
          <a:solidFill>
            <a:srgbClr val="C00000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Data capture: specimen tags, field notes</a:t>
            </a:r>
          </a:p>
          <a:p>
            <a:pPr algn="ctr"/>
            <a:endParaRPr lang="en-US" sz="1200" dirty="0"/>
          </a:p>
        </p:txBody>
      </p:sp>
      <p:sp>
        <p:nvSpPr>
          <p:cNvPr id="36" name="Up Arrow Callout 35"/>
          <p:cNvSpPr/>
          <p:nvPr/>
        </p:nvSpPr>
        <p:spPr>
          <a:xfrm>
            <a:off x="563726" y="3021725"/>
            <a:ext cx="1371600" cy="635876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Bare Bones</a:t>
            </a:r>
            <a:endParaRPr lang="en-US" sz="1200" dirty="0"/>
          </a:p>
        </p:txBody>
      </p:sp>
      <p:sp>
        <p:nvSpPr>
          <p:cNvPr id="38" name="Up Arrow Callout 37"/>
          <p:cNvSpPr/>
          <p:nvPr/>
        </p:nvSpPr>
        <p:spPr>
          <a:xfrm>
            <a:off x="563726" y="2231699"/>
            <a:ext cx="1371600" cy="635876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Imaging</a:t>
            </a:r>
            <a:endParaRPr lang="en-US" sz="1200" dirty="0"/>
          </a:p>
        </p:txBody>
      </p:sp>
      <p:sp>
        <p:nvSpPr>
          <p:cNvPr id="41" name="Up Arrow Callout 40"/>
          <p:cNvSpPr/>
          <p:nvPr/>
        </p:nvSpPr>
        <p:spPr>
          <a:xfrm>
            <a:off x="563726" y="1421525"/>
            <a:ext cx="1371600" cy="635876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Capture</a:t>
            </a:r>
            <a:endParaRPr lang="en-US" sz="1200" dirty="0"/>
          </a:p>
        </p:txBody>
      </p:sp>
      <p:sp>
        <p:nvSpPr>
          <p:cNvPr id="42" name="Flowchart: Decision 41"/>
          <p:cNvSpPr/>
          <p:nvPr/>
        </p:nvSpPr>
        <p:spPr>
          <a:xfrm>
            <a:off x="525626" y="533402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43" name="Left Arrow 42"/>
          <p:cNvSpPr/>
          <p:nvPr/>
        </p:nvSpPr>
        <p:spPr>
          <a:xfrm rot="10800000">
            <a:off x="1897226" y="762438"/>
            <a:ext cx="322536" cy="227724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3" descr="C:\Users\nelson\Pictures\specify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7833" y="8016346"/>
            <a:ext cx="1788450" cy="731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991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28600" y="354724"/>
            <a:ext cx="2925926" cy="4979275"/>
            <a:chOff x="228600" y="354725"/>
            <a:chExt cx="2122212" cy="3568700"/>
          </a:xfrm>
        </p:grpSpPr>
        <p:sp>
          <p:nvSpPr>
            <p:cNvPr id="44" name="Flowchart: Process 43"/>
            <p:cNvSpPr/>
            <p:nvPr/>
          </p:nvSpPr>
          <p:spPr>
            <a:xfrm>
              <a:off x="228600" y="354725"/>
              <a:ext cx="2122212" cy="3568700"/>
            </a:xfrm>
            <a:prstGeom prst="flowChartProcess">
              <a:avLst/>
            </a:prstGeom>
            <a:solidFill>
              <a:schemeClr val="accent3">
                <a:lumMod val="60000"/>
                <a:lumOff val="40000"/>
                <a:alpha val="6117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6" name="Up Arrow Callout 35"/>
            <p:cNvSpPr/>
            <p:nvPr/>
          </p:nvSpPr>
          <p:spPr>
            <a:xfrm>
              <a:off x="563726" y="3021725"/>
              <a:ext cx="1371600" cy="635876"/>
            </a:xfrm>
            <a:prstGeom prst="upArrowCallou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Bare Bones</a:t>
              </a:r>
              <a:endParaRPr lang="en-US" sz="1600" dirty="0"/>
            </a:p>
          </p:txBody>
        </p:sp>
        <p:sp>
          <p:nvSpPr>
            <p:cNvPr id="38" name="Up Arrow Callout 37"/>
            <p:cNvSpPr/>
            <p:nvPr/>
          </p:nvSpPr>
          <p:spPr>
            <a:xfrm>
              <a:off x="563726" y="2231699"/>
              <a:ext cx="1371600" cy="635876"/>
            </a:xfrm>
            <a:prstGeom prst="upArrowCallou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Imaging</a:t>
              </a:r>
              <a:endParaRPr lang="en-US" sz="1600" dirty="0"/>
            </a:p>
          </p:txBody>
        </p:sp>
        <p:sp>
          <p:nvSpPr>
            <p:cNvPr id="41" name="Up Arrow Callout 40"/>
            <p:cNvSpPr/>
            <p:nvPr/>
          </p:nvSpPr>
          <p:spPr>
            <a:xfrm>
              <a:off x="563726" y="1421525"/>
              <a:ext cx="1371600" cy="635876"/>
            </a:xfrm>
            <a:prstGeom prst="upArrowCallou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Data Capture</a:t>
              </a:r>
              <a:endParaRPr lang="en-US" sz="1600" dirty="0"/>
            </a:p>
          </p:txBody>
        </p:sp>
        <p:sp>
          <p:nvSpPr>
            <p:cNvPr id="42" name="Flowchart: Decision 41"/>
            <p:cNvSpPr/>
            <p:nvPr/>
          </p:nvSpPr>
          <p:spPr>
            <a:xfrm>
              <a:off x="525626" y="533402"/>
              <a:ext cx="1447800" cy="685799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Quality Check</a:t>
              </a:r>
              <a:endParaRPr lang="en-US" sz="1600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27426" y="16452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rial Rounded MT Bold" pitchFamily="34" charset="0"/>
              </a:rPr>
              <a:t>HERBARIUM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2581689" y="2495877"/>
            <a:ext cx="999711" cy="3191537"/>
            <a:chOff x="2581689" y="2495877"/>
            <a:chExt cx="999711" cy="319153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3581400" y="4075890"/>
              <a:ext cx="0" cy="16115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581689" y="2495877"/>
              <a:ext cx="999711" cy="15800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539413" y="2524920"/>
            <a:ext cx="3339608" cy="1879205"/>
            <a:chOff x="3234614" y="1295401"/>
            <a:chExt cx="3339608" cy="1879205"/>
          </a:xfrm>
        </p:grpSpPr>
        <p:grpSp>
          <p:nvGrpSpPr>
            <p:cNvPr id="68" name="Group 67"/>
            <p:cNvGrpSpPr/>
            <p:nvPr/>
          </p:nvGrpSpPr>
          <p:grpSpPr>
            <a:xfrm>
              <a:off x="3412601" y="1295401"/>
              <a:ext cx="2926257" cy="1879205"/>
              <a:chOff x="381000" y="4844394"/>
              <a:chExt cx="2215055" cy="1017751"/>
            </a:xfrm>
          </p:grpSpPr>
          <p:sp>
            <p:nvSpPr>
              <p:cNvPr id="70" name="Chord 69"/>
              <p:cNvSpPr/>
              <p:nvPr/>
            </p:nvSpPr>
            <p:spPr>
              <a:xfrm>
                <a:off x="381000" y="4844394"/>
                <a:ext cx="2209800" cy="1017751"/>
              </a:xfrm>
              <a:prstGeom prst="chord">
                <a:avLst>
                  <a:gd name="adj1" fmla="val 5394985"/>
                  <a:gd name="adj2" fmla="val 16200000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/>
              </a:p>
            </p:txBody>
          </p:sp>
          <p:sp>
            <p:nvSpPr>
              <p:cNvPr id="71" name="Chord 70"/>
              <p:cNvSpPr/>
              <p:nvPr/>
            </p:nvSpPr>
            <p:spPr>
              <a:xfrm flipH="1">
                <a:off x="386255" y="4844394"/>
                <a:ext cx="2209800" cy="1017751"/>
              </a:xfrm>
              <a:prstGeom prst="chord">
                <a:avLst>
                  <a:gd name="adj1" fmla="val 5394985"/>
                  <a:gd name="adj2" fmla="val 1620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400" dirty="0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3234614" y="1752600"/>
              <a:ext cx="333960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70,000 </a:t>
              </a:r>
              <a:r>
                <a:rPr lang="en-US" sz="2400" dirty="0" err="1" smtClean="0"/>
                <a:t>specimes</a:t>
              </a:r>
              <a:endParaRPr lang="en-US" sz="2400" dirty="0" smtClean="0"/>
            </a:p>
            <a:p>
              <a:pPr algn="ctr"/>
              <a:r>
                <a:rPr lang="en-US" sz="2400" dirty="0" smtClean="0"/>
                <a:t>½ </a:t>
              </a:r>
              <a:r>
                <a:rPr lang="en-US" sz="2400" dirty="0" err="1" smtClean="0"/>
                <a:t>databased</a:t>
              </a:r>
              <a:endParaRPr lang="en-US" sz="2400" dirty="0" smtClean="0"/>
            </a:p>
            <a:p>
              <a:pPr algn="ctr"/>
              <a:endParaRPr lang="en-US" sz="2400" dirty="0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52400" y="6007057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VERBATIM LOCALITY:</a:t>
            </a:r>
            <a:endParaRPr lang="en-US" sz="2400" u="sng" dirty="0"/>
          </a:p>
          <a:p>
            <a:r>
              <a:rPr lang="en-US" sz="2400" dirty="0" smtClean="0"/>
              <a:t>Category used to capture the locality in the original format and spelling used on the original specimen tag.</a:t>
            </a:r>
          </a:p>
          <a:p>
            <a:endParaRPr lang="en-US" sz="2400" dirty="0"/>
          </a:p>
        </p:txBody>
      </p: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58" y="5333121"/>
            <a:ext cx="2581342" cy="3671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152400" y="8084548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INCLUDE UPPER GEOGRAPHY  </a:t>
            </a:r>
          </a:p>
        </p:txBody>
      </p:sp>
    </p:spTree>
    <p:extLst>
      <p:ext uri="{BB962C8B-B14F-4D97-AF65-F5344CB8AC3E}">
        <p14:creationId xmlns:p14="http://schemas.microsoft.com/office/powerpoint/2010/main" val="15698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11430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VERBATIM LOCALITY:</a:t>
            </a:r>
            <a:endParaRPr lang="en-US" sz="2400" u="sng" dirty="0"/>
          </a:p>
          <a:p>
            <a:r>
              <a:rPr lang="en-US" sz="2400" dirty="0" smtClean="0"/>
              <a:t>Terrell Co: Texas Nature Conservancy Preserve Chandler Ranch Independence Creek.  Mouth of Independence Creek at Pecos River.  Approximately 30 miles south of Sheffield, TX, 30 27' N 101 43' W.  Above Independence creek in live oak grove and upper elevations on slope above live oak grove.</a:t>
            </a:r>
            <a:endParaRPr lang="en-US" sz="2400" dirty="0"/>
          </a:p>
        </p:txBody>
      </p:sp>
      <p:pic>
        <p:nvPicPr>
          <p:cNvPr id="15" name="Picture 2" descr="C:\Users\mrevelez\AppData\Local\Microsoft\Windows\Temporary Internet Files\Content.Outlook\N10NMTJX\photo (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25946" r="8502"/>
          <a:stretch/>
        </p:blipFill>
        <p:spPr bwMode="auto">
          <a:xfrm>
            <a:off x="2369948" y="4800600"/>
            <a:ext cx="4030852" cy="3180104"/>
          </a:xfrm>
          <a:prstGeom prst="rect">
            <a:avLst/>
          </a:prstGeom>
          <a:noFill/>
          <a:ln>
            <a:solidFill>
              <a:srgbClr val="3333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nelson\Pictures\specify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124498"/>
            <a:ext cx="1788450" cy="731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09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64017" y="1629761"/>
            <a:ext cx="1409700" cy="2194035"/>
            <a:chOff x="3764017" y="1629761"/>
            <a:chExt cx="1409700" cy="2194035"/>
          </a:xfrm>
        </p:grpSpPr>
        <p:sp>
          <p:nvSpPr>
            <p:cNvPr id="12" name="Down Arrow Callout 11"/>
            <p:cNvSpPr/>
            <p:nvPr/>
          </p:nvSpPr>
          <p:spPr>
            <a:xfrm>
              <a:off x="3764017" y="1629761"/>
              <a:ext cx="1409700" cy="584200"/>
            </a:xfrm>
            <a:prstGeom prst="downArrowCallou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Export Data</a:t>
              </a:r>
              <a:endParaRPr lang="en-US" sz="1200" dirty="0"/>
            </a:p>
          </p:txBody>
        </p:sp>
        <p:sp>
          <p:nvSpPr>
            <p:cNvPr id="13" name="Down Arrow Callout 12"/>
            <p:cNvSpPr/>
            <p:nvPr/>
          </p:nvSpPr>
          <p:spPr>
            <a:xfrm>
              <a:off x="3764017" y="2389572"/>
              <a:ext cx="1409700" cy="584200"/>
            </a:xfrm>
            <a:prstGeom prst="downArrowCallou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Data Standards</a:t>
              </a:r>
              <a:endParaRPr lang="en-US" sz="1200" dirty="0"/>
            </a:p>
          </p:txBody>
        </p:sp>
        <p:sp>
          <p:nvSpPr>
            <p:cNvPr id="14" name="Down Arrow Callout 13"/>
            <p:cNvSpPr/>
            <p:nvPr/>
          </p:nvSpPr>
          <p:spPr>
            <a:xfrm>
              <a:off x="3764017" y="3239596"/>
              <a:ext cx="1409700" cy="584200"/>
            </a:xfrm>
            <a:prstGeom prst="downArrowCallou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Data Cleaning</a:t>
              </a:r>
              <a:endParaRPr lang="en-US" sz="1200" dirty="0"/>
            </a:p>
          </p:txBody>
        </p:sp>
      </p:grpSp>
      <p:sp>
        <p:nvSpPr>
          <p:cNvPr id="17" name="Flowchart: Process 16"/>
          <p:cNvSpPr/>
          <p:nvPr/>
        </p:nvSpPr>
        <p:spPr>
          <a:xfrm>
            <a:off x="1424260" y="1222048"/>
            <a:ext cx="2122212" cy="3568700"/>
          </a:xfrm>
          <a:prstGeom prst="flowChartProcess">
            <a:avLst/>
          </a:prstGeom>
          <a:solidFill>
            <a:schemeClr val="accent3">
              <a:lumMod val="60000"/>
              <a:lumOff val="40000"/>
              <a:alpha val="6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Callout 18"/>
          <p:cNvSpPr/>
          <p:nvPr/>
        </p:nvSpPr>
        <p:spPr>
          <a:xfrm>
            <a:off x="1759386" y="3889048"/>
            <a:ext cx="1371600" cy="635876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Bare Bones</a:t>
            </a:r>
            <a:endParaRPr lang="en-US" sz="1200" dirty="0"/>
          </a:p>
        </p:txBody>
      </p:sp>
      <p:sp>
        <p:nvSpPr>
          <p:cNvPr id="20" name="Up Arrow Callout 19"/>
          <p:cNvSpPr/>
          <p:nvPr/>
        </p:nvSpPr>
        <p:spPr>
          <a:xfrm>
            <a:off x="1759386" y="3099022"/>
            <a:ext cx="1371600" cy="635876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Imaging</a:t>
            </a:r>
            <a:endParaRPr lang="en-US" sz="1200" dirty="0"/>
          </a:p>
        </p:txBody>
      </p:sp>
      <p:sp>
        <p:nvSpPr>
          <p:cNvPr id="22" name="Up Arrow Callout 21"/>
          <p:cNvSpPr/>
          <p:nvPr/>
        </p:nvSpPr>
        <p:spPr>
          <a:xfrm>
            <a:off x="1759386" y="2288848"/>
            <a:ext cx="1371600" cy="635876"/>
          </a:xfrm>
          <a:prstGeom prst="upArrowCallou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Data Capture</a:t>
            </a:r>
            <a:endParaRPr lang="en-US" sz="1200" dirty="0"/>
          </a:p>
        </p:txBody>
      </p:sp>
      <p:sp>
        <p:nvSpPr>
          <p:cNvPr id="23" name="Flowchart: Decision 22"/>
          <p:cNvSpPr/>
          <p:nvPr/>
        </p:nvSpPr>
        <p:spPr>
          <a:xfrm>
            <a:off x="1721286" y="1400725"/>
            <a:ext cx="1447800" cy="685799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Quality Check</a:t>
            </a:r>
            <a:endParaRPr lang="en-US" sz="1200" dirty="0"/>
          </a:p>
        </p:txBody>
      </p:sp>
      <p:sp>
        <p:nvSpPr>
          <p:cNvPr id="24" name="Left Arrow 23"/>
          <p:cNvSpPr/>
          <p:nvPr/>
        </p:nvSpPr>
        <p:spPr>
          <a:xfrm rot="10800000">
            <a:off x="3092886" y="1629761"/>
            <a:ext cx="322536" cy="227724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27813" y="5568880"/>
            <a:ext cx="6399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DATA STANDARDS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Institutional Data – catalog number, special numbers, accession numbers, etc.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Taxonomic Data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Locality Data – Continent, Country, State/Province, Verbatim Locality, Locality, etc.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Specimen Data – Preparation type, Prep number, Collector, Reproductive Data, Measurements, etc.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grpSp>
        <p:nvGrpSpPr>
          <p:cNvPr id="4" name="Group 3"/>
          <p:cNvGrpSpPr/>
          <p:nvPr/>
        </p:nvGrpSpPr>
        <p:grpSpPr>
          <a:xfrm>
            <a:off x="4876800" y="2593648"/>
            <a:ext cx="1296628" cy="3191537"/>
            <a:chOff x="4876800" y="2593648"/>
            <a:chExt cx="1296628" cy="3191537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4876800" y="4173661"/>
              <a:ext cx="1296628" cy="16115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173717" y="2593648"/>
              <a:ext cx="999711" cy="158001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60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 t="17103" r="3534" b="22689"/>
          <a:stretch/>
        </p:blipFill>
        <p:spPr bwMode="auto">
          <a:xfrm>
            <a:off x="152400" y="381000"/>
            <a:ext cx="6560782" cy="291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429000"/>
            <a:ext cx="65607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/>
              <a:t>LOCALITY:</a:t>
            </a:r>
            <a:endParaRPr lang="en-US" sz="2000" u="sng" dirty="0"/>
          </a:p>
          <a:p>
            <a:r>
              <a:rPr lang="en-US" sz="2000" dirty="0" smtClean="0"/>
              <a:t>Category applies to the entire standardized record of the most specific designation of the collecting locality.  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Distance N or S (first)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Distance E or W (second)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Reference point (township)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Secondary reference point (park, ranch, WMA, etc.)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Additional descriptions (pasture, rock face, etc.)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Additionally: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Standardized abbreviations (ex. north = 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Periods (.) removed after abbreviations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Fractions converted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Leading zeroes added when appropriate (ex. .8 to 0.8)</a:t>
            </a:r>
          </a:p>
          <a:p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4724400" y="6122356"/>
            <a:ext cx="1676400" cy="1375955"/>
            <a:chOff x="2049515" y="7006045"/>
            <a:chExt cx="2222039" cy="1676400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595154" y="7006045"/>
              <a:ext cx="1676400" cy="1676400"/>
              <a:chOff x="3408" y="1056"/>
              <a:chExt cx="1680" cy="1680"/>
            </a:xfrm>
          </p:grpSpPr>
          <p:pic>
            <p:nvPicPr>
              <p:cNvPr id="8" name="Picture 20" descr="targe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1056"/>
                <a:ext cx="1680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Oval 21"/>
              <p:cNvSpPr>
                <a:spLocks noChangeArrowheads="1"/>
              </p:cNvSpPr>
              <p:nvPr/>
            </p:nvSpPr>
            <p:spPr bwMode="auto">
              <a:xfrm>
                <a:off x="4176" y="1824"/>
                <a:ext cx="144" cy="144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 Unicode MS" charset="0"/>
                  <a:ea typeface="ＭＳ Ｐゴシック" charset="0"/>
                </a:endParaRPr>
              </a:p>
            </p:txBody>
          </p:sp>
          <p:sp>
            <p:nvSpPr>
              <p:cNvPr id="10" name="Oval 22"/>
              <p:cNvSpPr>
                <a:spLocks noChangeArrowheads="1"/>
              </p:cNvSpPr>
              <p:nvPr/>
            </p:nvSpPr>
            <p:spPr bwMode="auto">
              <a:xfrm>
                <a:off x="4032" y="1680"/>
                <a:ext cx="432" cy="432"/>
              </a:xfrm>
              <a:prstGeom prst="ellips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 Unicode MS" charset="0"/>
                  <a:ea typeface="ＭＳ Ｐゴシック" charset="0"/>
                </a:endParaRPr>
              </a:p>
            </p:txBody>
          </p:sp>
          <p:sp>
            <p:nvSpPr>
              <p:cNvPr id="11" name="Oval 23"/>
              <p:cNvSpPr>
                <a:spLocks noChangeArrowheads="1"/>
              </p:cNvSpPr>
              <p:nvPr/>
            </p:nvSpPr>
            <p:spPr bwMode="auto">
              <a:xfrm>
                <a:off x="3408" y="1056"/>
                <a:ext cx="1680" cy="168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 Unicode MS" charset="0"/>
                  <a:ea typeface="ＭＳ Ｐゴシック" charset="0"/>
                </a:endParaRP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>
              <a:off x="2049515" y="7848600"/>
              <a:ext cx="144780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20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4" b="5310"/>
          <a:stretch/>
        </p:blipFill>
        <p:spPr bwMode="auto">
          <a:xfrm>
            <a:off x="162910" y="1752600"/>
            <a:ext cx="6550781" cy="355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649069"/>
            <a:ext cx="579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MARCY’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S NEW FAVORITE TOY</a:t>
            </a:r>
            <a:endParaRPr lang="en-US" sz="3600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600" y="5877910"/>
            <a:ext cx="3581400" cy="254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114800" y="6368534"/>
            <a:ext cx="2404345" cy="369332"/>
            <a:chOff x="4114800" y="6368534"/>
            <a:chExt cx="2404345" cy="369332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4114800" y="6553200"/>
              <a:ext cx="1752600" cy="76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5867400" y="6368534"/>
              <a:ext cx="6517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350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VERBATIM LOCALITY:</a:t>
            </a:r>
            <a:endParaRPr lang="en-US" sz="2400" u="sng" dirty="0"/>
          </a:p>
          <a:p>
            <a:r>
              <a:rPr lang="en-US" sz="2400" dirty="0" smtClean="0"/>
              <a:t>Terrell Co: Texas Nature Conservancy Preserve Chandler Ranch Independence Creek.  Mouth of Independence Creek at Pecos River.  Approximately 30 miles south of Sheffield, TX, 30 27' N 101 43' W.  Above Independence creek in live oak grove and upper elevations on slope above live oak grove.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3628" y="4038600"/>
            <a:ext cx="6019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accent4">
                    <a:lumMod val="75000"/>
                  </a:schemeClr>
                </a:solidFill>
              </a:rPr>
              <a:t>LOCALITY:</a:t>
            </a:r>
          </a:p>
          <a:p>
            <a:r>
              <a:rPr lang="en-US" sz="2400" dirty="0" err="1" smtClean="0">
                <a:solidFill>
                  <a:schemeClr val="accent4">
                    <a:lumMod val="75000"/>
                  </a:schemeClr>
                </a:solidFill>
              </a:rPr>
              <a:t>Approx</a:t>
            </a: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 30 mi S Sheffield, Texas Nature Conservancy Preserve, Chandler Ranch, Independence Creek; mouth of Independence Creek at Pecos River; above Independence creek in live oak grove and upper elevations on slope above live oak grove</a:t>
            </a:r>
            <a:endParaRPr 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049515" y="7006045"/>
            <a:ext cx="2222039" cy="1676400"/>
            <a:chOff x="2049515" y="7006045"/>
            <a:chExt cx="2222039" cy="1676400"/>
          </a:xfrm>
        </p:grpSpPr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2595154" y="7006045"/>
              <a:ext cx="1676400" cy="1676400"/>
              <a:chOff x="3408" y="1056"/>
              <a:chExt cx="1680" cy="1680"/>
            </a:xfrm>
          </p:grpSpPr>
          <p:pic>
            <p:nvPicPr>
              <p:cNvPr id="5" name="Picture 20" descr="target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8" y="1056"/>
                <a:ext cx="1680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Oval 21"/>
              <p:cNvSpPr>
                <a:spLocks noChangeArrowheads="1"/>
              </p:cNvSpPr>
              <p:nvPr/>
            </p:nvSpPr>
            <p:spPr bwMode="auto">
              <a:xfrm>
                <a:off x="4176" y="1824"/>
                <a:ext cx="144" cy="144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 Unicode MS" charset="0"/>
                  <a:ea typeface="ＭＳ Ｐゴシック" charset="0"/>
                </a:endParaRPr>
              </a:p>
            </p:txBody>
          </p:sp>
          <p:sp>
            <p:nvSpPr>
              <p:cNvPr id="7" name="Oval 22"/>
              <p:cNvSpPr>
                <a:spLocks noChangeArrowheads="1"/>
              </p:cNvSpPr>
              <p:nvPr/>
            </p:nvSpPr>
            <p:spPr bwMode="auto">
              <a:xfrm>
                <a:off x="4032" y="1680"/>
                <a:ext cx="432" cy="432"/>
              </a:xfrm>
              <a:prstGeom prst="ellips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 Unicode MS" charset="0"/>
                  <a:ea typeface="ＭＳ Ｐゴシック" charset="0"/>
                </a:endParaRPr>
              </a:p>
            </p:txBody>
          </p:sp>
          <p:sp>
            <p:nvSpPr>
              <p:cNvPr id="8" name="Oval 23"/>
              <p:cNvSpPr>
                <a:spLocks noChangeArrowheads="1"/>
              </p:cNvSpPr>
              <p:nvPr/>
            </p:nvSpPr>
            <p:spPr bwMode="auto">
              <a:xfrm>
                <a:off x="3408" y="1056"/>
                <a:ext cx="1680" cy="168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en-US">
                  <a:latin typeface="Arial Unicode MS" charset="0"/>
                  <a:ea typeface="ＭＳ Ｐゴシック" charset="0"/>
                </a:endParaRPr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>
              <a:off x="2049515" y="7848600"/>
              <a:ext cx="1447800" cy="0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340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578</Words>
  <Application>Microsoft Office PowerPoint</Application>
  <PresentationFormat>On-screen Show (4:3)</PresentationFormat>
  <Paragraphs>145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Digitizing Collections of the Angelo State Natural History Collections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Angelo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A. Revelez</dc:creator>
  <cp:lastModifiedBy>Marcia A. Revelez</cp:lastModifiedBy>
  <cp:revision>51</cp:revision>
  <dcterms:created xsi:type="dcterms:W3CDTF">2013-08-13T17:31:34Z</dcterms:created>
  <dcterms:modified xsi:type="dcterms:W3CDTF">2013-08-16T18:04:51Z</dcterms:modified>
</cp:coreProperties>
</file>