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14"/>
  </p:notesMasterIdLst>
  <p:handoutMasterIdLst>
    <p:handoutMasterId r:id="rId15"/>
  </p:handoutMasterIdLst>
  <p:sldIdLst>
    <p:sldId id="256" r:id="rId2"/>
    <p:sldId id="275" r:id="rId3"/>
    <p:sldId id="277" r:id="rId4"/>
    <p:sldId id="259" r:id="rId5"/>
    <p:sldId id="260" r:id="rId6"/>
    <p:sldId id="276" r:id="rId7"/>
    <p:sldId id="261" r:id="rId8"/>
    <p:sldId id="262" r:id="rId9"/>
    <p:sldId id="263" r:id="rId10"/>
    <p:sldId id="278" r:id="rId11"/>
    <p:sldId id="257" r:id="rId12"/>
    <p:sldId id="279" r:id="rId13"/>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10">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C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576" autoAdjust="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2700"/>
    </p:cViewPr>
  </p:notesTextViewPr>
  <p:sorterViewPr>
    <p:cViewPr>
      <p:scale>
        <a:sx n="66" d="100"/>
        <a:sy n="66" d="100"/>
      </p:scale>
      <p:origin x="0" y="0"/>
    </p:cViewPr>
  </p:sorterViewPr>
  <p:notesViewPr>
    <p:cSldViewPr snapToGrid="0" snapToObjects="1">
      <p:cViewPr varScale="1">
        <p:scale>
          <a:sx n="113" d="100"/>
          <a:sy n="113" d="100"/>
        </p:scale>
        <p:origin x="-2912" y="-112"/>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40176" y="0"/>
            <a:ext cx="3013075" cy="461963"/>
          </a:xfrm>
          <a:prstGeom prst="rect">
            <a:avLst/>
          </a:prstGeom>
        </p:spPr>
        <p:txBody>
          <a:bodyPr vert="horz" lIns="91438" tIns="45719" rIns="91438" bIns="45719" rtlCol="0"/>
          <a:lstStyle>
            <a:lvl1pPr algn="r">
              <a:defRPr sz="1200"/>
            </a:lvl1pPr>
          </a:lstStyle>
          <a:p>
            <a:fld id="{20BD3DA3-AEA8-4C32-86D3-4A33A16D08EA}" type="datetimeFigureOut">
              <a:rPr lang="en-US" smtClean="0"/>
              <a:pPr/>
              <a:t>8/22/2013</a:t>
            </a:fld>
            <a:endParaRPr lang="en-US"/>
          </a:p>
        </p:txBody>
      </p:sp>
      <p:sp>
        <p:nvSpPr>
          <p:cNvPr id="4" name="Footer Placeholder 3"/>
          <p:cNvSpPr>
            <a:spLocks noGrp="1"/>
          </p:cNvSpPr>
          <p:nvPr>
            <p:ph type="ftr" sz="quarter" idx="2"/>
          </p:nvPr>
        </p:nvSpPr>
        <p:spPr>
          <a:xfrm>
            <a:off x="1" y="8777289"/>
            <a:ext cx="3013075" cy="461962"/>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40176" y="8777289"/>
            <a:ext cx="3013075" cy="461962"/>
          </a:xfrm>
          <a:prstGeom prst="rect">
            <a:avLst/>
          </a:prstGeom>
        </p:spPr>
        <p:txBody>
          <a:bodyPr vert="horz" lIns="91438" tIns="45719" rIns="91438" bIns="45719" rtlCol="0" anchor="b"/>
          <a:lstStyle>
            <a:lvl1pPr algn="r">
              <a:defRPr sz="1200"/>
            </a:lvl1pPr>
          </a:lstStyle>
          <a:p>
            <a:fld id="{077FC18F-C2E6-4FAC-976A-991D2F60E037}" type="slidenum">
              <a:rPr lang="en-US" smtClean="0"/>
              <a:pPr/>
              <a:t>‹#›</a:t>
            </a:fld>
            <a:endParaRPr lang="en-US"/>
          </a:p>
        </p:txBody>
      </p:sp>
    </p:spTree>
    <p:extLst>
      <p:ext uri="{BB962C8B-B14F-4D97-AF65-F5344CB8AC3E}">
        <p14:creationId xmlns:p14="http://schemas.microsoft.com/office/powerpoint/2010/main" val="359225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291" cy="46141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idx="1"/>
          </p:nvPr>
        </p:nvSpPr>
        <p:spPr>
          <a:xfrm>
            <a:off x="3938968" y="0"/>
            <a:ext cx="3014291" cy="461410"/>
          </a:xfrm>
          <a:prstGeom prst="rect">
            <a:avLst/>
          </a:prstGeom>
        </p:spPr>
        <p:txBody>
          <a:bodyPr vert="horz" lIns="91029" tIns="45514" rIns="91029" bIns="45514" rtlCol="0"/>
          <a:lstStyle>
            <a:lvl1pPr algn="r">
              <a:defRPr sz="1200"/>
            </a:lvl1pPr>
          </a:lstStyle>
          <a:p>
            <a:fld id="{38A9DFE8-E678-4B49-9346-8B0DB9078ABC}" type="datetimeFigureOut">
              <a:rPr lang="en-US" smtClean="0"/>
              <a:pPr/>
              <a:t>8/22/2013</a:t>
            </a:fld>
            <a:endParaRPr lang="en-US"/>
          </a:p>
        </p:txBody>
      </p:sp>
      <p:sp>
        <p:nvSpPr>
          <p:cNvPr id="4" name="Slide Image Placeholder 3"/>
          <p:cNvSpPr>
            <a:spLocks noGrp="1" noRot="1" noChangeAspect="1"/>
          </p:cNvSpPr>
          <p:nvPr>
            <p:ph type="sldImg" idx="2"/>
          </p:nvPr>
        </p:nvSpPr>
        <p:spPr>
          <a:xfrm>
            <a:off x="1166813" y="693738"/>
            <a:ext cx="4621212" cy="3465512"/>
          </a:xfrm>
          <a:prstGeom prst="rect">
            <a:avLst/>
          </a:prstGeom>
          <a:noFill/>
          <a:ln w="12700">
            <a:solidFill>
              <a:prstClr val="black"/>
            </a:solidFill>
          </a:ln>
        </p:spPr>
        <p:txBody>
          <a:bodyPr vert="horz" lIns="91029" tIns="45514" rIns="91029" bIns="45514" rtlCol="0" anchor="ctr"/>
          <a:lstStyle/>
          <a:p>
            <a:endParaRPr lang="en-US"/>
          </a:p>
        </p:txBody>
      </p:sp>
      <p:sp>
        <p:nvSpPr>
          <p:cNvPr id="5" name="Notes Placeholder 4"/>
          <p:cNvSpPr>
            <a:spLocks noGrp="1"/>
          </p:cNvSpPr>
          <p:nvPr>
            <p:ph type="body" sz="quarter" idx="3"/>
          </p:nvPr>
        </p:nvSpPr>
        <p:spPr>
          <a:xfrm>
            <a:off x="695484" y="4389715"/>
            <a:ext cx="5563870" cy="4157429"/>
          </a:xfrm>
          <a:prstGeom prst="rect">
            <a:avLst/>
          </a:prstGeom>
        </p:spPr>
        <p:txBody>
          <a:bodyPr vert="horz" lIns="91029" tIns="45514" rIns="91029" bIns="455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848"/>
            <a:ext cx="3014291" cy="461410"/>
          </a:xfrm>
          <a:prstGeom prst="rect">
            <a:avLst/>
          </a:prstGeom>
        </p:spPr>
        <p:txBody>
          <a:bodyPr vert="horz" lIns="91029" tIns="45514" rIns="91029" bIns="45514" rtlCol="0" anchor="b"/>
          <a:lstStyle>
            <a:lvl1pPr algn="l">
              <a:defRPr sz="1200"/>
            </a:lvl1pPr>
          </a:lstStyle>
          <a:p>
            <a:endParaRPr lang="en-US"/>
          </a:p>
        </p:txBody>
      </p:sp>
      <p:sp>
        <p:nvSpPr>
          <p:cNvPr id="7" name="Slide Number Placeholder 6"/>
          <p:cNvSpPr>
            <a:spLocks noGrp="1"/>
          </p:cNvSpPr>
          <p:nvPr>
            <p:ph type="sldNum" sz="quarter" idx="5"/>
          </p:nvPr>
        </p:nvSpPr>
        <p:spPr>
          <a:xfrm>
            <a:off x="3938968" y="8777848"/>
            <a:ext cx="3014291" cy="461410"/>
          </a:xfrm>
          <a:prstGeom prst="rect">
            <a:avLst/>
          </a:prstGeom>
        </p:spPr>
        <p:txBody>
          <a:bodyPr vert="horz" lIns="91029" tIns="45514" rIns="91029" bIns="45514" rtlCol="0" anchor="b"/>
          <a:lstStyle>
            <a:lvl1pPr algn="r">
              <a:defRPr sz="1200"/>
            </a:lvl1pPr>
          </a:lstStyle>
          <a:p>
            <a:fld id="{6B552B13-6D11-4809-8962-3A9CF738C8DF}" type="slidenum">
              <a:rPr lang="en-US" smtClean="0"/>
              <a:pPr/>
              <a:t>‹#›</a:t>
            </a:fld>
            <a:endParaRPr lang="en-US"/>
          </a:p>
        </p:txBody>
      </p:sp>
    </p:spTree>
    <p:extLst>
      <p:ext uri="{BB962C8B-B14F-4D97-AF65-F5344CB8AC3E}">
        <p14:creationId xmlns:p14="http://schemas.microsoft.com/office/powerpoint/2010/main" val="7703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a:t>
            </a:fld>
            <a:endParaRPr lang="en-US" dirty="0"/>
          </a:p>
        </p:txBody>
      </p:sp>
    </p:spTree>
    <p:extLst>
      <p:ext uri="{BB962C8B-B14F-4D97-AF65-F5344CB8AC3E}">
        <p14:creationId xmlns:p14="http://schemas.microsoft.com/office/powerpoint/2010/main" val="26661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Ingest all contributed data with emphasis on GUIDs, not only a restricted set of selected data elements</a:t>
            </a:r>
          </a:p>
          <a:p>
            <a:endParaRPr lang="en-US" dirty="0" smtClean="0"/>
          </a:p>
          <a:p>
            <a:r>
              <a:rPr lang="en-US" dirty="0" smtClean="0"/>
              <a:t>Maintain persistent datasets and versioning, allowing new and edited records to be uploaded as needed</a:t>
            </a:r>
          </a:p>
          <a:p>
            <a:endParaRPr lang="en-US" dirty="0" smtClean="0"/>
          </a:p>
          <a:p>
            <a:r>
              <a:rPr lang="en-US" dirty="0" smtClean="0"/>
              <a:t>Ingest textual specimen records, associated still images, video, audio, and other media</a:t>
            </a:r>
          </a:p>
          <a:p>
            <a:endParaRPr lang="en-US" dirty="0" smtClean="0"/>
          </a:p>
          <a:p>
            <a:r>
              <a:rPr lang="en-US" dirty="0" smtClean="0"/>
              <a:t>Ingest linked documents and associated literature, including field notes, ledgers, monographs, related specimen collections, etc.</a:t>
            </a:r>
          </a:p>
          <a:p>
            <a:endParaRPr lang="en-US" dirty="0" smtClean="0"/>
          </a:p>
          <a:p>
            <a:r>
              <a:rPr lang="en-US" dirty="0" smtClean="0"/>
              <a:t>Provide virtual annotation capabilities and track annotations back to the originating collection</a:t>
            </a:r>
            <a:br>
              <a:rPr lang="en-US" dirty="0" smtClean="0"/>
            </a:br>
            <a:endParaRPr lang="en-US" dirty="0" smtClean="0"/>
          </a:p>
          <a:p>
            <a:r>
              <a:rPr lang="en-US" dirty="0" smtClean="0"/>
              <a:t>Facilitate sharing and integration of data relevant to biodiversity research</a:t>
            </a:r>
          </a:p>
          <a:p>
            <a:endParaRPr lang="en-US" dirty="0" smtClean="0"/>
          </a:p>
          <a:p>
            <a:r>
              <a:rPr lang="en-US" dirty="0" smtClean="0"/>
              <a:t>Provide computational services for biodiversity research</a:t>
            </a:r>
          </a:p>
        </p:txBody>
      </p:sp>
      <p:sp>
        <p:nvSpPr>
          <p:cNvPr id="4" name="Slide Number Placeholder 3"/>
          <p:cNvSpPr>
            <a:spLocks noGrp="1"/>
          </p:cNvSpPr>
          <p:nvPr>
            <p:ph type="sldNum" sz="quarter" idx="10"/>
          </p:nvPr>
        </p:nvSpPr>
        <p:spPr/>
        <p:txBody>
          <a:bodyPr/>
          <a:lstStyle/>
          <a:p>
            <a:fld id="{EA15D3C8-993D-49E5-ABDB-7DCE6C254523}" type="slidenum">
              <a:rPr lang="en-US" smtClean="0"/>
              <a:t>2</a:t>
            </a:fld>
            <a:endParaRPr lang="en-US" dirty="0"/>
          </a:p>
        </p:txBody>
      </p:sp>
    </p:spTree>
    <p:extLst>
      <p:ext uri="{BB962C8B-B14F-4D97-AF65-F5344CB8AC3E}">
        <p14:creationId xmlns:p14="http://schemas.microsoft.com/office/powerpoint/2010/main" val="424849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smtClean="0"/>
              <a:t>InvertNet</a:t>
            </a:r>
            <a:r>
              <a:rPr lang="en-US" dirty="0" smtClean="0"/>
              <a:t>: An Integrative Platform for Research on Environmental Change, Species Discovery and    Identification (Illinois Natural History Survey, University of Illinois) http://invertnet.org</a:t>
            </a:r>
          </a:p>
          <a:p>
            <a:endParaRPr lang="en-US" dirty="0" smtClean="0"/>
          </a:p>
          <a:p>
            <a:r>
              <a:rPr lang="en-US" dirty="0" smtClean="0"/>
              <a:t>Plants, Herbivores, and Parasitoids: A Model System for the Study of Tri-Trophic Associations (American Museum of Natural History) http://tcn.amnh.org</a:t>
            </a:r>
          </a:p>
          <a:p>
            <a:endParaRPr lang="en-US" dirty="0" smtClean="0"/>
          </a:p>
          <a:p>
            <a:r>
              <a:rPr lang="en-US" dirty="0" smtClean="0"/>
              <a:t>North American Lichens and Bryophytes: Sensitive Indicators of Environmental Quality and Change (University of Wisconsin – Madison) http://symbiota.org/nalichens/index.php  http://symbiota.org/bryophytes/index.php (plus 2 PENs)</a:t>
            </a:r>
          </a:p>
          <a:p>
            <a:endParaRPr lang="en-US" dirty="0" smtClean="0"/>
          </a:p>
          <a:p>
            <a:r>
              <a:rPr lang="en-US" dirty="0" smtClean="0"/>
              <a:t>Digitizing Fossils to Enable New Syntheses in Biogeography - Creating a PALEONICHES-TCN (University of Kansas) </a:t>
            </a:r>
          </a:p>
          <a:p>
            <a:endParaRPr lang="en-US" dirty="0" smtClean="0"/>
          </a:p>
          <a:p>
            <a:r>
              <a:rPr lang="en-US" dirty="0" smtClean="0"/>
              <a:t>The </a:t>
            </a:r>
            <a:r>
              <a:rPr lang="en-US" dirty="0" err="1" smtClean="0"/>
              <a:t>Macrofungi</a:t>
            </a:r>
            <a:r>
              <a:rPr lang="en-US" dirty="0" smtClean="0"/>
              <a:t> Collection Consortium: Unlocking a Biodiversity Resource for Understanding Biotic Interactions, Nutrient Cycling and Human Affairs (New York Botanical Garden)</a:t>
            </a:r>
          </a:p>
          <a:p>
            <a:endParaRPr lang="en-US" dirty="0" smtClean="0"/>
          </a:p>
          <a:p>
            <a:r>
              <a:rPr lang="en-US" dirty="0" smtClean="0"/>
              <a:t>Mobilizing New England Vascular Plant Specimen Data to Track Environmental Change (Yale University) </a:t>
            </a:r>
          </a:p>
          <a:p>
            <a:endParaRPr lang="en-US" dirty="0" smtClean="0"/>
          </a:p>
          <a:p>
            <a:r>
              <a:rPr lang="en-US" dirty="0" smtClean="0"/>
              <a:t>Southwest Collections of </a:t>
            </a:r>
            <a:r>
              <a:rPr lang="en-US" dirty="0" err="1" smtClean="0"/>
              <a:t>Anthropods</a:t>
            </a:r>
            <a:r>
              <a:rPr lang="en-US" dirty="0" smtClean="0"/>
              <a:t> Network (SCAN): A Model for Collections Digitization to Promote Taxonomic and Ecological Research (Northern Arizona University) http://hasbrouck.asu.edu/symbiota/portal/index.php</a:t>
            </a:r>
          </a:p>
          <a:p>
            <a:endParaRPr lang="en-US" dirty="0" smtClean="0"/>
          </a:p>
          <a:p>
            <a:r>
              <a:rPr lang="en-US" dirty="0" smtClean="0"/>
              <a:t>Fossil Insect Collaborative: A Deep-Time Approach to Studying Diversification and Response to Environmental Change</a:t>
            </a:r>
          </a:p>
          <a:p>
            <a:r>
              <a:rPr lang="en-US" dirty="0" smtClean="0"/>
              <a:t>https://www.idigbio.org/wiki/index.php/Fossil_Insect_Collaborative:_A_Deep-Time_Approach_to_Studying_Diversification_and_Response_to_Environmental_Change</a:t>
            </a:r>
          </a:p>
          <a:p>
            <a:endParaRPr lang="en-US" dirty="0" smtClean="0"/>
          </a:p>
          <a:p>
            <a:r>
              <a:rPr lang="en-US" dirty="0" smtClean="0"/>
              <a:t>Developing a Centralized Digital Archive of Vouchered Animal Communication Signals</a:t>
            </a:r>
          </a:p>
          <a:p>
            <a:r>
              <a:rPr lang="en-US" dirty="0" smtClean="0"/>
              <a:t>https://www.idigbio.org/wiki/index.php/Developing_a_Centralized_Digital_Archive_of_Vouchered_Animal_Communication_Signals</a:t>
            </a:r>
          </a:p>
          <a:p>
            <a:endParaRPr lang="en-US" dirty="0" smtClean="0"/>
          </a:p>
          <a:p>
            <a:r>
              <a:rPr lang="en-US" dirty="0" smtClean="0"/>
              <a:t>The </a:t>
            </a:r>
            <a:r>
              <a:rPr lang="en-US" dirty="0" err="1" smtClean="0"/>
              <a:t>Macroalgal</a:t>
            </a:r>
            <a:r>
              <a:rPr lang="en-US" dirty="0" smtClean="0"/>
              <a:t> Herbarium Consortium: Accessing 150 Years of Specimen Data to Understand Changes in the Marine/Aquatic Environment</a:t>
            </a:r>
          </a:p>
          <a:p>
            <a:r>
              <a:rPr lang="en-US" dirty="0" smtClean="0"/>
              <a:t>https://www.idigbio.org/wiki/index.php/The_Macroalgal_Herbarium_Consortium:_Accessing_150_Years_of_Specimen_Data_to_Understand_Changes_in_the_Marine/Aquatic_Environment</a:t>
            </a:r>
          </a:p>
          <a:p>
            <a:endParaRPr lang="en-US" dirty="0" smtClean="0"/>
          </a:p>
          <a:p>
            <a:r>
              <a:rPr lang="en-US" dirty="0" smtClean="0"/>
              <a:t>Collections in Support of Biological Research (</a:t>
            </a:r>
            <a:r>
              <a:rPr lang="en-US" smtClean="0"/>
              <a:t>CSBR</a:t>
            </a:r>
            <a:r>
              <a:rPr lang="en-US" smtClean="0"/>
              <a:t>) and R(D)CN</a:t>
            </a:r>
            <a:r>
              <a:rPr lang="en-US" baseline="0" smtClean="0"/>
              <a:t> = Research Coordination Network (D=digitization).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4</a:t>
            </a:fld>
            <a:endParaRPr lang="en-US"/>
          </a:p>
        </p:txBody>
      </p:sp>
    </p:spTree>
    <p:extLst>
      <p:ext uri="{BB962C8B-B14F-4D97-AF65-F5344CB8AC3E}">
        <p14:creationId xmlns:p14="http://schemas.microsoft.com/office/powerpoint/2010/main" val="225826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Ingest all contributed data with emphasis on GUIDs, not only a restricted set of selected data elements</a:t>
            </a:r>
          </a:p>
          <a:p>
            <a:endParaRPr lang="en-US" dirty="0" smtClean="0"/>
          </a:p>
          <a:p>
            <a:r>
              <a:rPr lang="en-US" dirty="0" smtClean="0"/>
              <a:t>Maintain persistent datasets and versioning, allowing new and edited records to be uploaded as needed</a:t>
            </a:r>
          </a:p>
          <a:p>
            <a:endParaRPr lang="en-US" dirty="0" smtClean="0"/>
          </a:p>
          <a:p>
            <a:r>
              <a:rPr lang="en-US" dirty="0" smtClean="0"/>
              <a:t>Ingest textual specimen records, associated still images, video, audio, and other media</a:t>
            </a:r>
          </a:p>
          <a:p>
            <a:endParaRPr lang="en-US" dirty="0" smtClean="0"/>
          </a:p>
          <a:p>
            <a:r>
              <a:rPr lang="en-US" dirty="0" smtClean="0"/>
              <a:t>Ingest linked documents and associated literature, including field notes, ledgers, monographs, related specimen collections, etc.</a:t>
            </a:r>
          </a:p>
          <a:p>
            <a:endParaRPr lang="en-US" dirty="0" smtClean="0"/>
          </a:p>
          <a:p>
            <a:r>
              <a:rPr lang="en-US" dirty="0" smtClean="0"/>
              <a:t>Provide virtual annotation capabilities and track annotations back to the originating collection</a:t>
            </a:r>
            <a:br>
              <a:rPr lang="en-US" dirty="0" smtClean="0"/>
            </a:br>
            <a:endParaRPr lang="en-US" dirty="0" smtClean="0"/>
          </a:p>
          <a:p>
            <a:r>
              <a:rPr lang="en-US" dirty="0" smtClean="0"/>
              <a:t>Facilitate sharing and integration of data relevant to biodiversity research</a:t>
            </a:r>
          </a:p>
          <a:p>
            <a:endParaRPr lang="en-US" dirty="0" smtClean="0"/>
          </a:p>
          <a:p>
            <a:r>
              <a:rPr lang="en-US" dirty="0" smtClean="0"/>
              <a:t>Provide computational services for biodiversity research</a:t>
            </a:r>
          </a:p>
        </p:txBody>
      </p:sp>
      <p:sp>
        <p:nvSpPr>
          <p:cNvPr id="4" name="Slide Number Placeholder 3"/>
          <p:cNvSpPr>
            <a:spLocks noGrp="1"/>
          </p:cNvSpPr>
          <p:nvPr>
            <p:ph type="sldNum" sz="quarter" idx="10"/>
          </p:nvPr>
        </p:nvSpPr>
        <p:spPr/>
        <p:txBody>
          <a:bodyPr/>
          <a:lstStyle/>
          <a:p>
            <a:fld id="{EA15D3C8-993D-49E5-ABDB-7DCE6C254523}" type="slidenum">
              <a:rPr lang="en-US" smtClean="0"/>
              <a:t>6</a:t>
            </a:fld>
            <a:endParaRPr lang="en-US" dirty="0"/>
          </a:p>
        </p:txBody>
      </p:sp>
    </p:spTree>
    <p:extLst>
      <p:ext uri="{BB962C8B-B14F-4D97-AF65-F5344CB8AC3E}">
        <p14:creationId xmlns:p14="http://schemas.microsoft.com/office/powerpoint/2010/main" val="185420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smtClean="0"/>
              <a:t>iDigBio uses a cloud-based strategy for building its </a:t>
            </a:r>
            <a:r>
              <a:rPr lang="en-US" sz="1600" dirty="0" err="1" smtClean="0"/>
              <a:t>cyberinfrastructure</a:t>
            </a:r>
            <a:r>
              <a:rPr lang="en-US" sz="1600" dirty="0" smtClean="0"/>
              <a:t>.</a:t>
            </a:r>
          </a:p>
          <a:p>
            <a:r>
              <a:rPr lang="en-US" sz="1600" dirty="0" smtClean="0"/>
              <a:t>The strategy is to build a federated scalable object storage and information processing that can be accessed through programmatic and web-based interfaces; always relying on standards, proven solutions and sustainable software that can be packaged in virtual appliances that facilitate the digitization workflow.</a:t>
            </a:r>
          </a:p>
          <a:p>
            <a:r>
              <a:rPr lang="en-US" sz="1600" dirty="0" smtClean="0"/>
              <a:t>This process is transparent and with continuous consultation with stakeholders through surveys, working groups, etc.</a:t>
            </a:r>
          </a:p>
          <a:p>
            <a:endParaRPr lang="en-US" sz="1600" dirty="0" smtClean="0"/>
          </a:p>
          <a:p>
            <a:r>
              <a:rPr lang="en-US" sz="1600" dirty="0" smtClean="0"/>
              <a:t>The picture abstracts main components of</a:t>
            </a:r>
            <a:r>
              <a:rPr lang="en-US" sz="1600" baseline="0" dirty="0" smtClean="0"/>
              <a:t> the purpose-built </a:t>
            </a:r>
            <a:r>
              <a:rPr lang="en-US" sz="1600" dirty="0" smtClean="0"/>
              <a:t> iDigBio </a:t>
            </a:r>
            <a:r>
              <a:rPr lang="en-US" sz="1600" dirty="0" err="1" smtClean="0"/>
              <a:t>cyberinfrastructure</a:t>
            </a:r>
            <a:endParaRPr lang="en-US" sz="1600" dirty="0" smtClean="0"/>
          </a:p>
          <a:p>
            <a:r>
              <a:rPr lang="en-US" sz="1600" dirty="0" smtClean="0"/>
              <a:t>----------------------</a:t>
            </a:r>
          </a:p>
          <a:p>
            <a:r>
              <a:rPr lang="en-US" sz="1600" dirty="0" smtClean="0"/>
              <a:t>If the presenter is asked about the details of the figure, it shows:</a:t>
            </a:r>
          </a:p>
          <a:p>
            <a:r>
              <a:rPr lang="en-US" sz="1600" dirty="0" smtClean="0"/>
              <a:t>a) The physical hardware at the bottom layer (“Cloud Nodes”);</a:t>
            </a:r>
          </a:p>
          <a:p>
            <a:r>
              <a:rPr lang="en-US" sz="1600" dirty="0" smtClean="0"/>
              <a:t>b) The storage of both text and binary objects (“Bulk Text Storage” and “Binary Object Storage”) on top of physical nodes;</a:t>
            </a:r>
          </a:p>
          <a:p>
            <a:r>
              <a:rPr lang="en-US" sz="1600" dirty="0" smtClean="0"/>
              <a:t>c) Various types of customized indexing that accelerates searches of data (“Full-text and Faceted Indexing”, “Geo-spatial and Range Indexing)”;</a:t>
            </a:r>
          </a:p>
          <a:p>
            <a:r>
              <a:rPr lang="en-US" sz="1600" dirty="0" smtClean="0"/>
              <a:t>d) The different types of Application Programming Interfaces (APIs) that will be exposed to the public (“Search API”, “Metadata API”, “Object API”). The APIs allow other applications, especially from other stakeholders, to ingest and retrieve the data in iDigBio in a programmatic fashion.</a:t>
            </a:r>
          </a:p>
          <a:p>
            <a:r>
              <a:rPr lang="en-US" sz="1600" dirty="0" smtClean="0"/>
              <a:t>e) The “iDigBio Specimen Portal” provides a web-based user interface that also makes use of the exposed APIs.</a:t>
            </a:r>
          </a:p>
          <a:p>
            <a:r>
              <a:rPr lang="en-US" sz="1600" dirty="0" smtClean="0"/>
              <a:t>f) Different types of “Appliances” and “Third Party Consumers” also interact with the exposed APIs with the purpose of facilitating the digitization process by packaging existing biodiversity tools.</a:t>
            </a:r>
          </a:p>
          <a:p>
            <a:r>
              <a:rPr lang="en-US" sz="1600" dirty="0" smtClean="0"/>
              <a:t>g) All components will need to be integrated and managed securely (authentication, authorization, access control, auditing, the 4 ‘A’s ).</a:t>
            </a:r>
          </a:p>
          <a:p>
            <a:endParaRPr lang="en-US" sz="1600" dirty="0" smtClean="0"/>
          </a:p>
          <a:p>
            <a:r>
              <a:rPr lang="en-US" sz="1600" dirty="0" smtClean="0"/>
              <a:t>Decoding the </a:t>
            </a:r>
            <a:r>
              <a:rPr lang="en-US" sz="1600" dirty="0" err="1" smtClean="0"/>
              <a:t>colour</a:t>
            </a:r>
            <a:r>
              <a:rPr lang="en-US" sz="1600" dirty="0" smtClean="0"/>
              <a:t> scheme (AM):</a:t>
            </a:r>
          </a:p>
          <a:p>
            <a:r>
              <a:rPr lang="en-US" sz="1600" kern="1200" dirty="0" smtClean="0">
                <a:solidFill>
                  <a:schemeClr val="tx1"/>
                </a:solidFill>
                <a:latin typeface="+mn-lt"/>
                <a:ea typeface="+mn-ea"/>
                <a:cs typeface="+mn-cs"/>
              </a:rPr>
              <a:t>All APIs have the same color and all user-facing components are green.</a:t>
            </a:r>
          </a:p>
          <a:p>
            <a:r>
              <a:rPr lang="en-US" sz="1600" kern="1200" dirty="0" smtClean="0">
                <a:solidFill>
                  <a:schemeClr val="tx1"/>
                </a:solidFill>
                <a:latin typeface="+mn-lt"/>
                <a:ea typeface="+mn-ea"/>
                <a:cs typeface="+mn-cs"/>
              </a:rPr>
              <a:t>AAAA (Authentication, Authorizing, Auditing) is a different color because it is part of all components (not only the green ones, but a bit of blue, purple, pink yellow and green). </a:t>
            </a:r>
          </a:p>
          <a:p>
            <a:r>
              <a:rPr lang="en-US" sz="1600" kern="1200" dirty="0" smtClean="0">
                <a:solidFill>
                  <a:schemeClr val="tx1"/>
                </a:solidFill>
                <a:latin typeface="+mn-lt"/>
                <a:ea typeface="+mn-ea"/>
                <a:cs typeface="+mn-cs"/>
              </a:rPr>
              <a:t>The majority of our users will interact only with the green fraction, a smaller group will interact with the yellow fraction, a very special group may interact with the pink fraction, and only internal users will interact with the purple and blue fractions.</a:t>
            </a:r>
            <a:endParaRPr lang="en-US" sz="1600" dirty="0" smtClean="0"/>
          </a:p>
          <a:p>
            <a:endParaRPr lang="en-US" dirty="0" smtClean="0"/>
          </a:p>
          <a:p>
            <a:r>
              <a:rPr lang="en-US" dirty="0" smtClean="0"/>
              <a:t>The names in smaller fonts inside each box (e.g., Apache, Elastic</a:t>
            </a:r>
            <a:r>
              <a:rPr lang="en-US" baseline="0" dirty="0" smtClean="0"/>
              <a:t> Search</a:t>
            </a:r>
            <a:r>
              <a:rPr lang="en-US" dirty="0" smtClean="0"/>
              <a:t>) are particular software packages considered for delivering the expected capability.</a:t>
            </a:r>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7</a:t>
            </a:fld>
            <a:endParaRPr lang="en-US"/>
          </a:p>
        </p:txBody>
      </p:sp>
    </p:spTree>
    <p:extLst>
      <p:ext uri="{BB962C8B-B14F-4D97-AF65-F5344CB8AC3E}">
        <p14:creationId xmlns:p14="http://schemas.microsoft.com/office/powerpoint/2010/main" val="426109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Storage</a:t>
            </a:r>
            <a:r>
              <a:rPr lang="en-US" sz="1600" baseline="0" dirty="0" smtClean="0"/>
              <a:t> and Services:</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Provide computational services for biodiversity research: VPN e.g., (</a:t>
            </a:r>
            <a:r>
              <a:rPr lang="en-US" sz="1600" dirty="0" err="1" smtClean="0"/>
              <a:t>Symbiota</a:t>
            </a:r>
            <a:r>
              <a:rPr lang="en-US" sz="1600" baseline="0" dirty="0" smtClean="0"/>
              <a:t> instances, cloud platform available, </a:t>
            </a:r>
            <a:r>
              <a:rPr lang="en-US" sz="1600" baseline="0" dirty="0" err="1" smtClean="0"/>
              <a:t>GeoLocate</a:t>
            </a:r>
            <a:r>
              <a:rPr lang="en-US" sz="16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Facilitate sharing and integration of data relevant to biodiversity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8</a:t>
            </a:fld>
            <a:endParaRPr lang="en-US"/>
          </a:p>
        </p:txBody>
      </p:sp>
    </p:spTree>
    <p:extLst>
      <p:ext uri="{BB962C8B-B14F-4D97-AF65-F5344CB8AC3E}">
        <p14:creationId xmlns:p14="http://schemas.microsoft.com/office/powerpoint/2010/main" val="392753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9</a:t>
            </a:fld>
            <a:endParaRPr lang="en-US"/>
          </a:p>
        </p:txBody>
      </p:sp>
    </p:spTree>
    <p:extLst>
      <p:ext uri="{BB962C8B-B14F-4D97-AF65-F5344CB8AC3E}">
        <p14:creationId xmlns:p14="http://schemas.microsoft.com/office/powerpoint/2010/main" val="3870537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737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D17339D8-8EF0-4122-929D-C5D95928ED89}" type="slidenum">
              <a:rPr lang="en-US" smtClean="0"/>
              <a:t>‹#›</a:t>
            </a:fld>
            <a:endParaRPr lang="en-US"/>
          </a:p>
        </p:txBody>
      </p:sp>
      <p:sp>
        <p:nvSpPr>
          <p:cNvPr id="10" name="TextBox 9"/>
          <p:cNvSpPr txBox="1"/>
          <p:nvPr userDrawn="1"/>
        </p:nvSpPr>
        <p:spPr>
          <a:xfrm>
            <a:off x="1447800" y="5722620"/>
            <a:ext cx="7162800" cy="738664"/>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algn="l"/>
            <a:endParaRPr lang="en-US" sz="1050" dirty="0"/>
          </a:p>
        </p:txBody>
      </p:sp>
      <p:sp>
        <p:nvSpPr>
          <p:cNvPr id="13" name="Text Placeholder 12"/>
          <p:cNvSpPr>
            <a:spLocks noGrp="1"/>
          </p:cNvSpPr>
          <p:nvPr>
            <p:ph type="body" sz="quarter" idx="13" hasCustomPrompt="1"/>
          </p:nvPr>
        </p:nvSpPr>
        <p:spPr>
          <a:xfrm>
            <a:off x="685800" y="2514600"/>
            <a:ext cx="7772400" cy="1143000"/>
          </a:xfrm>
        </p:spPr>
        <p:txBody>
          <a:bodyPr>
            <a:normAutofit/>
          </a:bodyPr>
          <a:lstStyle>
            <a:lvl1pPr algn="ctr">
              <a:defRPr sz="2400" baseline="0"/>
            </a:lvl1pPr>
          </a:lstStyle>
          <a:p>
            <a:pPr lvl="0"/>
            <a:r>
              <a:rPr lang="en-US" dirty="0" smtClean="0"/>
              <a:t>Presenter Name</a:t>
            </a:r>
            <a:endParaRPr lang="en-US" dirty="0"/>
          </a:p>
        </p:txBody>
      </p:sp>
      <p:pic>
        <p:nvPicPr>
          <p:cNvPr id="8" name="Picture 7" descr="C:\Users\dpaul\Downloads\nsf1.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696" y="5638800"/>
            <a:ext cx="660504" cy="6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6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371600"/>
            <a:ext cx="8229600" cy="4953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499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20" tIns="0" rIns="45720" bIns="0" anchor="ctr">
            <a:noAutofit/>
          </a:bodyPr>
          <a:lstStyle>
            <a:lvl1pPr marL="0" indent="0">
              <a:buNone/>
              <a:defRPr sz="2400" b="1" cap="none" baseline="0">
                <a:solidFill>
                  <a:srgbClr val="D68C29"/>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371600"/>
            <a:ext cx="4041775" cy="654843"/>
          </a:xfrm>
        </p:spPr>
        <p:txBody>
          <a:bodyPr lIns="45720" tIns="0" rIns="45720" bIns="0" anchor="ctr"/>
          <a:lstStyle>
            <a:lvl1pPr marL="0" indent="0">
              <a:buNone/>
              <a:defRPr sz="2400" b="1" cap="none" baseline="0">
                <a:solidFill>
                  <a:srgbClr val="D68C29"/>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09800"/>
            <a:ext cx="4040188"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209800"/>
            <a:ext cx="4041775"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extLst>
              <a:ext uri="{BEBA8EAE-BF5A-486C-A8C5-ECC9F3942E4B}">
                <a14:imgProps xmlns:a14="http://schemas.microsoft.com/office/drawing/2010/main">
                  <a14:imgLayer r:embed="rId9">
                    <a14:imgEffect>
                      <a14:sharpenSoften amount="25000"/>
                    </a14:imgEffect>
                    <a14:imgEffect>
                      <a14:saturation sat="66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371600"/>
            <a:ext cx="8229600" cy="4953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76200" y="6400800"/>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fld id="{B6F15528-21DE-4FAA-801E-634DDDAF4B2B}" type="slidenum">
              <a:rPr lang="en-US" smtClean="0"/>
              <a:pPr/>
              <a:t>‹#›</a:t>
            </a:fld>
            <a:endParaRPr lang="en-US" dirty="0"/>
          </a:p>
        </p:txBody>
      </p:sp>
      <p:sp>
        <p:nvSpPr>
          <p:cNvPr id="4" name="Rounded Rectangle 3"/>
          <p:cNvSpPr/>
          <p:nvPr/>
        </p:nvSpPr>
        <p:spPr>
          <a:xfrm>
            <a:off x="7315200" y="6400800"/>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digbio_logo_rgb.eps"/>
          <p:cNvPicPr>
            <a:picLocks noChangeAspect="1"/>
          </p:cNvPicPr>
          <p:nvPr/>
        </p:nvPicPr>
        <p:blipFill>
          <a:blip r:embed="rId10" cstate="print">
            <a:lum contrast="35000"/>
            <a:extLst>
              <a:ext uri="{28A0092B-C50C-407E-A947-70E740481C1C}">
                <a14:useLocalDpi xmlns:a14="http://schemas.microsoft.com/office/drawing/2010/main" val="0"/>
              </a:ext>
            </a:extLst>
          </a:blip>
          <a:stretch>
            <a:fillRect/>
          </a:stretch>
        </p:blipFill>
        <p:spPr>
          <a:xfrm>
            <a:off x="7391400" y="6426201"/>
            <a:ext cx="1169353" cy="355599"/>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07" r:id="rId2"/>
    <p:sldLayoutId id="2147483706" r:id="rId3"/>
    <p:sldLayoutId id="2147483708" r:id="rId4"/>
    <p:sldLayoutId id="2147483709" r:id="rId5"/>
    <p:sldLayoutId id="2147483710" r:id="rId6"/>
  </p:sldLayoutIdLst>
  <p:timing>
    <p:tnLst>
      <p:par>
        <p:cTn id="1" dur="indefinite" restart="never" nodeType="tmRoot"/>
      </p:par>
    </p:tnLst>
  </p:timing>
  <p:hf hdr="0" ftr="0" dt="0"/>
  <p:txStyles>
    <p:titleStyle>
      <a:lvl1pPr algn="l" rtl="0" eaLnBrk="1" latinLnBrk="0" hangingPunct="1">
        <a:spcBef>
          <a:spcPct val="0"/>
        </a:spcBef>
        <a:buNone/>
        <a:defRPr kumimoji="0" sz="4000" b="1" i="0" kern="1200" baseline="0">
          <a:ln>
            <a:noFill/>
          </a:ln>
          <a:solidFill>
            <a:schemeClr val="accent1"/>
          </a:solidFill>
          <a:effectLst/>
          <a:latin typeface="Calibri"/>
          <a:ea typeface="+mj-ea"/>
          <a:cs typeface="Calibri"/>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http://tinyurl.com/herpnetgeoref" TargetMode="External"/><Relationship Id="rId3" Type="http://schemas.openxmlformats.org/officeDocument/2006/relationships/hyperlink" Target="http://tinyurl.com/idbttt2log" TargetMode="External"/><Relationship Id="rId7" Type="http://schemas.openxmlformats.org/officeDocument/2006/relationships/hyperlink" Target="http://tinyurl.com/idbgeowg" TargetMode="External"/><Relationship Id="rId2" Type="http://schemas.openxmlformats.org/officeDocument/2006/relationships/hyperlink" Target="http://tinyurl.com/idbttt2" TargetMode="External"/><Relationship Id="rId1" Type="http://schemas.openxmlformats.org/officeDocument/2006/relationships/slideLayout" Target="../slideLayouts/slideLayout4.xml"/><Relationship Id="rId6" Type="http://schemas.openxmlformats.org/officeDocument/2006/relationships/hyperlink" Target="http://tinyurl.com/idbgeowiki" TargetMode="External"/><Relationship Id="rId5" Type="http://schemas.openxmlformats.org/officeDocument/2006/relationships/hyperlink" Target="http://idibio.adobeconnect.com/geotrain" TargetMode="External"/><Relationship Id="rId4" Type="http://schemas.openxmlformats.org/officeDocument/2006/relationships/hyperlink" Target="http://tinyurl.com/ttt2not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fsu.edu/" TargetMode="External"/><Relationship Id="rId7" Type="http://schemas.openxmlformats.org/officeDocument/2006/relationships/hyperlink" Target="http://nsf.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hyperlink" Target="http://flmnh.ufl.edu/" TargetMode="External"/><Relationship Id="rId10" Type="http://schemas.openxmlformats.org/officeDocument/2006/relationships/hyperlink" Target="http://www.morphbank.net/?id=135233" TargetMode="External"/><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1470025"/>
          </a:xfrm>
        </p:spPr>
        <p:txBody>
          <a:bodyPr>
            <a:normAutofit fontScale="90000"/>
          </a:bodyPr>
          <a:lstStyle/>
          <a:p>
            <a:r>
              <a:rPr lang="en-US" sz="3200" dirty="0" smtClean="0"/>
              <a:t>Introduction to iDigBio,</a:t>
            </a:r>
            <a:br>
              <a:rPr lang="en-US" sz="3200" dirty="0" smtClean="0"/>
            </a:br>
            <a:r>
              <a:rPr lang="en-US" sz="3200" dirty="0" smtClean="0"/>
              <a:t>TCNs</a:t>
            </a:r>
            <a:r>
              <a:rPr lang="en-US" sz="3200" dirty="0"/>
              <a:t>, </a:t>
            </a:r>
            <a:r>
              <a:rPr lang="en-US" sz="3200" dirty="0" smtClean="0"/>
              <a:t>PENs, RDCNs, the GWG and </a:t>
            </a:r>
            <a:br>
              <a:rPr lang="en-US" sz="3200" dirty="0" smtClean="0"/>
            </a:br>
            <a:r>
              <a:rPr lang="en-US" sz="3200" dirty="0" smtClean="0"/>
              <a:t>Integrated Digitized Biocollections</a:t>
            </a:r>
            <a:endParaRPr lang="en-US" sz="3200" dirty="0"/>
          </a:p>
        </p:txBody>
      </p:sp>
      <p:sp>
        <p:nvSpPr>
          <p:cNvPr id="3" name="Subtitle 2"/>
          <p:cNvSpPr>
            <a:spLocks noGrp="1"/>
          </p:cNvSpPr>
          <p:nvPr>
            <p:ph type="subTitle" idx="1"/>
          </p:nvPr>
        </p:nvSpPr>
        <p:spPr>
          <a:xfrm>
            <a:off x="1371600" y="3886200"/>
            <a:ext cx="6400800" cy="1295400"/>
          </a:xfrm>
        </p:spPr>
        <p:txBody>
          <a:bodyPr/>
          <a:lstStyle/>
          <a:p>
            <a:r>
              <a:rPr lang="en-US" smtClean="0"/>
              <a:t>12 – 16 August 2013</a:t>
            </a:r>
            <a:endParaRPr lang="en-US" dirty="0"/>
          </a:p>
          <a:p>
            <a:r>
              <a:rPr lang="en-US" sz="2400" smtClean="0">
                <a:effectLst>
                  <a:outerShdw blurRad="38100" dist="38100" dir="2700000" algn="tl">
                    <a:srgbClr val="000000">
                      <a:alpha val="43137"/>
                    </a:srgbClr>
                  </a:outerShdw>
                </a:effectLst>
              </a:rPr>
              <a:t>2</a:t>
            </a:r>
            <a:r>
              <a:rPr lang="en-US" sz="2400" baseline="30000" smtClean="0">
                <a:effectLst>
                  <a:outerShdw blurRad="38100" dist="38100" dir="2700000" algn="tl">
                    <a:srgbClr val="000000">
                      <a:alpha val="43137"/>
                    </a:srgbClr>
                  </a:outerShdw>
                </a:effectLst>
              </a:rPr>
              <a:t>nd</a:t>
            </a:r>
            <a:r>
              <a:rPr lang="en-US" sz="2400" smtClean="0">
                <a:effectLst>
                  <a:outerShdw blurRad="38100" dist="38100" dir="2700000" algn="tl">
                    <a:srgbClr val="000000">
                      <a:alpha val="43137"/>
                    </a:srgbClr>
                  </a:outerShdw>
                </a:effectLst>
              </a:rPr>
              <a:t> Train-the-Trainers Georeferencing Workshop</a:t>
            </a:r>
          </a:p>
          <a:p>
            <a:r>
              <a:rPr lang="en-US" smtClean="0"/>
              <a:t>Gainesville, Florida</a:t>
            </a:r>
            <a:endParaRPr lang="en-US" dirty="0" smtClean="0"/>
          </a:p>
        </p:txBody>
      </p:sp>
      <p:sp>
        <p:nvSpPr>
          <p:cNvPr id="2" name="Text Placeholder 1"/>
          <p:cNvSpPr>
            <a:spLocks noGrp="1"/>
          </p:cNvSpPr>
          <p:nvPr>
            <p:ph type="body" sz="quarter" idx="13"/>
          </p:nvPr>
        </p:nvSpPr>
        <p:spPr>
          <a:xfrm>
            <a:off x="685800" y="2362200"/>
            <a:ext cx="7772400" cy="1143000"/>
          </a:xfrm>
        </p:spPr>
        <p:txBody>
          <a:bodyPr>
            <a:normAutofit fontScale="92500" lnSpcReduction="10000"/>
          </a:bodyPr>
          <a:lstStyle/>
          <a:p>
            <a:pPr marL="0" indent="0">
              <a:buNone/>
            </a:pPr>
            <a:r>
              <a:rPr lang="en-US" sz="3500" smtClean="0"/>
              <a:t>  Deborah Paul</a:t>
            </a:r>
            <a:endParaRPr lang="en-US" sz="3500" dirty="0" smtClean="0"/>
          </a:p>
          <a:p>
            <a:pPr marL="0" indent="0">
              <a:buNone/>
            </a:pPr>
            <a:r>
              <a:rPr lang="en-US" smtClean="0"/>
              <a:t>   (dpaul@fsu.edu)</a:t>
            </a:r>
            <a:endParaRPr lang="en-US" dirty="0"/>
          </a:p>
          <a:p>
            <a:pPr marL="0" indent="0">
              <a:buNone/>
            </a:pPr>
            <a:r>
              <a:rPr lang="en-US" sz="1500" dirty="0" smtClean="0"/>
              <a:t>   (</a:t>
            </a:r>
            <a:r>
              <a:rPr lang="en-US" sz="1500" smtClean="0"/>
              <a:t>Florida State University, iDigBio, iDigInfo)</a:t>
            </a:r>
            <a:endParaRPr lang="en-US" sz="1500" dirty="0" smtClean="0"/>
          </a:p>
        </p:txBody>
      </p:sp>
      <p:pic>
        <p:nvPicPr>
          <p:cNvPr id="6" name="Picture 2" descr="https://sphotos-b.xx.fbcdn.net/hphotos-prn1/644423_4674102497949_11763436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724400"/>
            <a:ext cx="892048" cy="1019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on the map!</a:t>
            </a:r>
            <a:endParaRPr lang="en-US" dirty="0"/>
          </a:p>
        </p:txBody>
      </p:sp>
      <p:sp>
        <p:nvSpPr>
          <p:cNvPr id="3" name="Content Placeholder 2"/>
          <p:cNvSpPr>
            <a:spLocks noGrp="1"/>
          </p:cNvSpPr>
          <p:nvPr>
            <p:ph idx="1"/>
          </p:nvPr>
        </p:nvSpPr>
        <p:spPr/>
        <p:txBody>
          <a:bodyPr/>
          <a:lstStyle/>
          <a:p>
            <a:r>
              <a:rPr lang="en-US" dirty="0">
                <a:solidFill>
                  <a:srgbClr val="7030A0"/>
                </a:solidFill>
                <a:effectLst>
                  <a:outerShdw blurRad="38100" dist="38100" dir="2700000" algn="tl">
                    <a:srgbClr val="000000">
                      <a:alpha val="43137"/>
                    </a:srgbClr>
                  </a:outerShdw>
                </a:effectLst>
              </a:rPr>
              <a:t>http://tinyurl.com/ttt1ttt2map</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4"/>
          <p:cNvPicPr>
            <a:picLocks noChangeAspect="1"/>
          </p:cNvPicPr>
          <p:nvPr/>
        </p:nvPicPr>
        <p:blipFill>
          <a:blip r:embed="rId2"/>
          <a:stretch>
            <a:fillRect/>
          </a:stretch>
        </p:blipFill>
        <p:spPr>
          <a:xfrm>
            <a:off x="47625" y="1895475"/>
            <a:ext cx="9048750" cy="4467225"/>
          </a:xfrm>
          <a:prstGeom prst="rect">
            <a:avLst/>
          </a:prstGeom>
          <a:ln w="28575">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2202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92" t="25715" r="3443" b="5713"/>
          <a:stretch/>
        </p:blipFill>
        <p:spPr bwMode="auto">
          <a:xfrm>
            <a:off x="152400" y="4211536"/>
            <a:ext cx="8839201" cy="2570264"/>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914400"/>
            <a:ext cx="4038601" cy="3028951"/>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397" y="1695448"/>
            <a:ext cx="4525204" cy="2647951"/>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6" descr="https://www.idigbio.org/wiki/_media/idigbio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2595">
            <a:off x="4664076" y="3056313"/>
            <a:ext cx="1972886" cy="6096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4876800" y="152400"/>
            <a:ext cx="3839295" cy="1524000"/>
          </a:xfrm>
        </p:spPr>
        <p:txBody>
          <a:bodyPr>
            <a:noAutofit/>
          </a:bodyPr>
          <a:lstStyle/>
          <a:p>
            <a:pPr algn="ctr"/>
            <a:r>
              <a:rPr lang="en-US" b="0" smtClean="0">
                <a:solidFill>
                  <a:schemeClr val="accent1">
                    <a:lumMod val="75000"/>
                  </a:schemeClr>
                </a:solidFill>
                <a:effectLst>
                  <a:outerShdw blurRad="38100" dist="38100" dir="2700000" algn="tl">
                    <a:srgbClr val="000000">
                      <a:alpha val="43137"/>
                    </a:srgbClr>
                  </a:outerShdw>
                </a:effectLst>
              </a:rPr>
              <a:t>Let’s get started!</a:t>
            </a:r>
            <a:br>
              <a:rPr lang="en-US" b="0" smtClean="0">
                <a:solidFill>
                  <a:schemeClr val="accent1">
                    <a:lumMod val="75000"/>
                  </a:schemeClr>
                </a:solidFill>
                <a:effectLst>
                  <a:outerShdw blurRad="38100" dist="38100" dir="2700000" algn="tl">
                    <a:srgbClr val="000000">
                      <a:alpha val="43137"/>
                    </a:srgbClr>
                  </a:outerShdw>
                </a:effectLst>
              </a:rPr>
            </a:br>
            <a:r>
              <a:rPr lang="en-US" b="0" smtClean="0">
                <a:solidFill>
                  <a:schemeClr val="accent1">
                    <a:lumMod val="75000"/>
                  </a:schemeClr>
                </a:solidFill>
                <a:effectLst>
                  <a:outerShdw blurRad="38100" dist="38100" dir="2700000" algn="tl">
                    <a:srgbClr val="000000">
                      <a:alpha val="43137"/>
                    </a:srgbClr>
                  </a:outerShdw>
                </a:effectLst>
              </a:rPr>
              <a:t>-the iDigBio GWG</a:t>
            </a:r>
            <a:endParaRPr lang="en-US" b="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0743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board</a:t>
            </a:r>
            <a:endParaRPr lang="en-US" dirty="0"/>
          </a:p>
        </p:txBody>
      </p:sp>
      <p:sp>
        <p:nvSpPr>
          <p:cNvPr id="8" name="Content Placeholder 7"/>
          <p:cNvSpPr>
            <a:spLocks noGrp="1"/>
          </p:cNvSpPr>
          <p:nvPr>
            <p:ph sz="half" idx="1"/>
          </p:nvPr>
        </p:nvSpPr>
        <p:spPr>
          <a:xfrm>
            <a:off x="457200" y="1371600"/>
            <a:ext cx="2590800" cy="4983325"/>
          </a:xfrm>
        </p:spPr>
        <p:txBody>
          <a:bodyPr>
            <a:normAutofit/>
          </a:bodyPr>
          <a:lstStyle/>
          <a:p>
            <a:r>
              <a:rPr lang="en-US" dirty="0" smtClean="0"/>
              <a:t>Agenda</a:t>
            </a:r>
          </a:p>
          <a:p>
            <a:r>
              <a:rPr lang="en-US" dirty="0" smtClean="0"/>
              <a:t>Logistics</a:t>
            </a:r>
          </a:p>
          <a:p>
            <a:r>
              <a:rPr lang="en-US" dirty="0" smtClean="0"/>
              <a:t>Notes</a:t>
            </a:r>
          </a:p>
          <a:p>
            <a:r>
              <a:rPr lang="en-US" dirty="0" smtClean="0"/>
              <a:t>AdobeConnect</a:t>
            </a:r>
          </a:p>
          <a:p>
            <a:r>
              <a:rPr lang="en-US" dirty="0" smtClean="0"/>
              <a:t>iDigBio </a:t>
            </a:r>
            <a:r>
              <a:rPr lang="en-US" dirty="0" err="1" smtClean="0"/>
              <a:t>Geowiki</a:t>
            </a:r>
            <a:endParaRPr lang="en-US" dirty="0" smtClean="0"/>
          </a:p>
          <a:p>
            <a:r>
              <a:rPr lang="en-US" dirty="0" smtClean="0"/>
              <a:t>GWG Wiki</a:t>
            </a:r>
          </a:p>
          <a:p>
            <a:r>
              <a:rPr lang="en-US" dirty="0" smtClean="0"/>
              <a:t>Georeferencing Forum</a:t>
            </a:r>
          </a:p>
          <a:p>
            <a:r>
              <a:rPr lang="en-US" dirty="0" err="1" smtClean="0"/>
              <a:t>HerpNET</a:t>
            </a:r>
            <a:r>
              <a:rPr lang="en-US" dirty="0" smtClean="0"/>
              <a:t> georeferencing</a:t>
            </a:r>
            <a:endParaRPr lang="en-US" dirty="0"/>
          </a:p>
        </p:txBody>
      </p:sp>
      <p:sp>
        <p:nvSpPr>
          <p:cNvPr id="9" name="Content Placeholder 8"/>
          <p:cNvSpPr>
            <a:spLocks noGrp="1"/>
          </p:cNvSpPr>
          <p:nvPr>
            <p:ph sz="half" idx="2"/>
          </p:nvPr>
        </p:nvSpPr>
        <p:spPr>
          <a:xfrm>
            <a:off x="2895600" y="1371600"/>
            <a:ext cx="6019800" cy="4983325"/>
          </a:xfrm>
        </p:spPr>
        <p:txBody>
          <a:bodyPr>
            <a:normAutofit/>
          </a:bodyPr>
          <a:lstStyle/>
          <a:p>
            <a:r>
              <a:rPr lang="en-US" dirty="0" smtClean="0">
                <a:effectLst>
                  <a:outerShdw blurRad="38100" dist="38100" dir="2700000" algn="tl">
                    <a:srgbClr val="000000">
                      <a:alpha val="43137"/>
                    </a:srgbClr>
                  </a:outerShdw>
                </a:effectLst>
                <a:hlinkClick r:id="rId2"/>
              </a:rPr>
              <a:t>http://tinyurl.com/idbttt2</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hlinkClick r:id="rId3"/>
              </a:rPr>
              <a:t>http://tinyurl.com/idbttt2log</a:t>
            </a:r>
            <a:endParaRPr lang="en-US" dirty="0" smtClean="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hlinkClick r:id="rId4"/>
              </a:rPr>
              <a:t>http://</a:t>
            </a:r>
            <a:r>
              <a:rPr lang="en-US" dirty="0" smtClean="0">
                <a:effectLst>
                  <a:outerShdw blurRad="38100" dist="38100" dir="2700000" algn="tl">
                    <a:srgbClr val="000000">
                      <a:alpha val="43137"/>
                    </a:srgbClr>
                  </a:outerShdw>
                </a:effectLst>
                <a:hlinkClick r:id="rId4"/>
              </a:rPr>
              <a:t>tinyurl.com/ttt2notes</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hlinkClick r:id="rId5"/>
              </a:rPr>
              <a:t>http://idibio.adobeconnect.com/geotrain</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hlinkClick r:id="rId6"/>
              </a:rPr>
              <a:t>http</a:t>
            </a:r>
            <a:r>
              <a:rPr lang="en-US" dirty="0">
                <a:effectLst>
                  <a:outerShdw blurRad="38100" dist="38100" dir="2700000" algn="tl">
                    <a:srgbClr val="000000">
                      <a:alpha val="43137"/>
                    </a:srgbClr>
                  </a:outerShdw>
                </a:effectLst>
                <a:hlinkClick r:id="rId6"/>
              </a:rPr>
              <a:t>://</a:t>
            </a:r>
            <a:r>
              <a:rPr lang="en-US" dirty="0" smtClean="0">
                <a:effectLst>
                  <a:outerShdw blurRad="38100" dist="38100" dir="2700000" algn="tl">
                    <a:srgbClr val="000000">
                      <a:alpha val="43137"/>
                    </a:srgbClr>
                  </a:outerShdw>
                </a:effectLst>
                <a:hlinkClick r:id="rId6"/>
              </a:rPr>
              <a:t>tinyurl.com/idbgeowiki</a:t>
            </a:r>
            <a:endParaRPr lang="en-US" dirty="0" smtClean="0">
              <a:effectLst>
                <a:outerShdw blurRad="38100" dist="38100" dir="2700000" algn="tl">
                  <a:srgbClr val="000000">
                    <a:alpha val="43137"/>
                  </a:srgbClr>
                </a:outerShdw>
              </a:effectLst>
            </a:endParaRPr>
          </a:p>
          <a:p>
            <a:pPr marL="274320" lvl="2" indent="-274320">
              <a:buClr>
                <a:schemeClr val="accent3"/>
              </a:buClr>
              <a:buSzPct val="95000"/>
            </a:pPr>
            <a:r>
              <a:rPr lang="en-US" sz="2600" dirty="0">
                <a:solidFill>
                  <a:schemeClr val="accent1"/>
                </a:solidFill>
                <a:effectLst>
                  <a:outerShdw blurRad="38100" dist="38100" dir="2700000" algn="tl">
                    <a:srgbClr val="000000">
                      <a:alpha val="43137"/>
                    </a:srgbClr>
                  </a:outerShdw>
                </a:effectLst>
                <a:hlinkClick r:id="rId7"/>
              </a:rPr>
              <a:t>http://</a:t>
            </a:r>
            <a:r>
              <a:rPr lang="en-US" sz="2600" dirty="0" smtClean="0">
                <a:solidFill>
                  <a:schemeClr val="accent1"/>
                </a:solidFill>
                <a:effectLst>
                  <a:outerShdw blurRad="38100" dist="38100" dir="2700000" algn="tl">
                    <a:srgbClr val="000000">
                      <a:alpha val="43137"/>
                    </a:srgbClr>
                  </a:outerShdw>
                </a:effectLst>
                <a:hlinkClick r:id="rId7"/>
              </a:rPr>
              <a:t>tinyurl.com/idbgeowg</a:t>
            </a:r>
            <a:endParaRPr lang="en-US" sz="2600" dirty="0" smtClean="0">
              <a:solidFill>
                <a:schemeClr val="accent1"/>
              </a:solidFill>
              <a:effectLst>
                <a:outerShdw blurRad="38100" dist="38100" dir="2700000" algn="tl">
                  <a:srgbClr val="000000">
                    <a:alpha val="43137"/>
                  </a:srgbClr>
                </a:outerShdw>
              </a:effectLst>
            </a:endParaRPr>
          </a:p>
          <a:p>
            <a:r>
              <a:rPr lang="en-US" dirty="0" smtClean="0"/>
              <a:t>idigbio.org &gt; register</a:t>
            </a:r>
          </a:p>
          <a:p>
            <a:pPr lvl="1"/>
            <a:r>
              <a:rPr lang="en-US" dirty="0" smtClean="0"/>
              <a:t>Resources &gt; Forums &gt; Georeferencing Working Group</a:t>
            </a:r>
          </a:p>
          <a:p>
            <a:r>
              <a:rPr lang="en-US" dirty="0">
                <a:effectLst>
                  <a:outerShdw blurRad="38100" dist="38100" dir="2700000" algn="tl">
                    <a:srgbClr val="000000">
                      <a:alpha val="43137"/>
                    </a:srgbClr>
                  </a:outerShdw>
                </a:effectLst>
                <a:hlinkClick r:id="rId8"/>
              </a:rPr>
              <a:t>http://</a:t>
            </a:r>
            <a:r>
              <a:rPr lang="en-US" dirty="0" smtClean="0">
                <a:effectLst>
                  <a:outerShdw blurRad="38100" dist="38100" dir="2700000" algn="tl">
                    <a:srgbClr val="000000">
                      <a:alpha val="43137"/>
                    </a:srgbClr>
                  </a:outerShdw>
                </a:effectLst>
                <a:hlinkClick r:id="rId8"/>
              </a:rPr>
              <a:t>tinyurl.com/herpnetgeoref</a:t>
            </a: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171594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Advancing Digitization of </a:t>
            </a:r>
            <a:br>
              <a:rPr lang="en-US" sz="2800" smtClean="0"/>
            </a:br>
            <a:r>
              <a:rPr lang="en-US" sz="2800" smtClean="0"/>
              <a:t>Biodiversity Collections</a:t>
            </a:r>
            <a:endParaRPr lang="en-US" sz="2800" dirty="0"/>
          </a:p>
        </p:txBody>
      </p:sp>
      <p:sp>
        <p:nvSpPr>
          <p:cNvPr id="3" name="Content Placeholder 2"/>
          <p:cNvSpPr>
            <a:spLocks noGrp="1"/>
          </p:cNvSpPr>
          <p:nvPr>
            <p:ph idx="1"/>
          </p:nvPr>
        </p:nvSpPr>
        <p:spPr>
          <a:xfrm>
            <a:off x="457200" y="1371600"/>
            <a:ext cx="8305800" cy="4953000"/>
          </a:xfrm>
        </p:spPr>
        <p:txBody>
          <a:bodyPr>
            <a:normAutofit/>
          </a:bodyPr>
          <a:lstStyle/>
          <a:p>
            <a:r>
              <a:rPr lang="en-US" smtClean="0"/>
              <a:t>Network Integrated Biocollections Alliance </a:t>
            </a:r>
          </a:p>
          <a:p>
            <a:pPr lvl="1"/>
            <a:r>
              <a:rPr lang="en-US" smtClean="0"/>
              <a:t>NIBA </a:t>
            </a:r>
            <a:r>
              <a:rPr lang="en-US" smtClean="0">
                <a:solidFill>
                  <a:srgbClr val="0070C0"/>
                </a:solidFill>
                <a:effectLst>
                  <a:outerShdw blurRad="38100" dist="38100" dir="2700000" algn="tl">
                    <a:srgbClr val="000000">
                      <a:alpha val="43137"/>
                    </a:srgbClr>
                  </a:outerShdw>
                </a:effectLst>
              </a:rPr>
              <a:t>http</a:t>
            </a:r>
            <a:r>
              <a:rPr lang="en-US">
                <a:solidFill>
                  <a:srgbClr val="0070C0"/>
                </a:solidFill>
                <a:effectLst>
                  <a:outerShdw blurRad="38100" dist="38100" dir="2700000" algn="tl">
                    <a:srgbClr val="000000">
                      <a:alpha val="43137"/>
                    </a:srgbClr>
                  </a:outerShdw>
                </a:effectLst>
              </a:rPr>
              <a:t>://tinyurl.com/NIBAimplementation</a:t>
            </a:r>
            <a:endParaRPr lang="en-US" smtClean="0">
              <a:solidFill>
                <a:srgbClr val="0070C0"/>
              </a:solidFill>
              <a:effectLst>
                <a:outerShdw blurRad="38100" dist="38100" dir="2700000" algn="tl">
                  <a:srgbClr val="000000">
                    <a:alpha val="43137"/>
                  </a:srgbClr>
                </a:outerShdw>
              </a:effectLst>
            </a:endParaRPr>
          </a:p>
          <a:p>
            <a:r>
              <a:rPr lang="en-US" smtClean="0"/>
              <a:t>iDigBio and the TCNs &amp; PENs</a:t>
            </a:r>
          </a:p>
          <a:p>
            <a:r>
              <a:rPr lang="en-US" smtClean="0"/>
              <a:t>10 year $100M project of NSF</a:t>
            </a:r>
          </a:p>
          <a:p>
            <a:r>
              <a:rPr lang="en-US" smtClean="0"/>
              <a:t>Overall goals</a:t>
            </a:r>
          </a:p>
          <a:p>
            <a:pPr lvl="1"/>
            <a:r>
              <a:rPr lang="en-US" smtClean="0"/>
              <a:t>enhance and expand the national resource of digital data documenting existing </a:t>
            </a:r>
            <a:r>
              <a:rPr lang="en-US" b="1" smtClean="0">
                <a:solidFill>
                  <a:srgbClr val="0070C0"/>
                </a:solidFill>
                <a:effectLst>
                  <a:outerShdw blurRad="38100" dist="38100" dir="2700000" algn="tl">
                    <a:srgbClr val="000000">
                      <a:alpha val="43137"/>
                    </a:srgbClr>
                  </a:outerShdw>
                </a:effectLst>
              </a:rPr>
              <a:t>vouchered</a:t>
            </a:r>
            <a:r>
              <a:rPr lang="en-US" smtClean="0"/>
              <a:t> biological and paleontological collections</a:t>
            </a:r>
          </a:p>
          <a:p>
            <a:pPr lvl="1"/>
            <a:r>
              <a:rPr lang="en-US" smtClean="0"/>
              <a:t>advance scientific knowledge by improving </a:t>
            </a:r>
            <a:r>
              <a:rPr lang="en-US" b="1" smtClean="0">
                <a:solidFill>
                  <a:srgbClr val="0070C0"/>
                </a:solidFill>
                <a:effectLst>
                  <a:outerShdw blurRad="38100" dist="38100" dir="2700000" algn="tl">
                    <a:srgbClr val="000000">
                      <a:alpha val="43137"/>
                    </a:srgbClr>
                  </a:outerShdw>
                </a:effectLst>
              </a:rPr>
              <a:t>access</a:t>
            </a:r>
            <a:r>
              <a:rPr lang="en-US" smtClean="0"/>
              <a:t> to digitized information (including images)</a:t>
            </a:r>
            <a:endParaRPr lang="en-US" dirty="0"/>
          </a:p>
        </p:txBody>
      </p:sp>
      <p:pic>
        <p:nvPicPr>
          <p:cNvPr id="8" name="Picture 8" descr="Florida State University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6077258"/>
            <a:ext cx="552142" cy="552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Florida Museum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6668" y="6077258"/>
            <a:ext cx="525532" cy="5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National Science Foundation 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2344" y="6029579"/>
            <a:ext cx="658056" cy="64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Users\dpaul\Desktop\u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152" y="5980023"/>
            <a:ext cx="696848" cy="6968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6600" y="115957"/>
            <a:ext cx="1924050" cy="176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8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mtClean="0"/>
              <a:t>portal.idigbio.org</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8" y="1304719"/>
            <a:ext cx="8911563" cy="509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8797"/>
            <a:ext cx="3089560" cy="95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2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Autofit/>
          </a:bodyPr>
          <a:lstStyle/>
          <a:p>
            <a:r>
              <a:rPr lang="en-US" sz="2400" dirty="0" smtClean="0"/>
              <a:t>10 Thematic Collection Networks (TCNs) &amp; </a:t>
            </a:r>
            <a:br>
              <a:rPr lang="en-US" sz="2400" dirty="0" smtClean="0"/>
            </a:br>
            <a:r>
              <a:rPr lang="en-US" sz="2400" dirty="0" smtClean="0"/>
              <a:t>			            Partners to Existing Networks (PENs)</a:t>
            </a:r>
            <a:endParaRPr lang="en-US" sz="2400" dirty="0"/>
          </a:p>
        </p:txBody>
      </p:sp>
      <p:sp>
        <p:nvSpPr>
          <p:cNvPr id="3" name="Content Placeholder 2"/>
          <p:cNvSpPr>
            <a:spLocks noGrp="1"/>
          </p:cNvSpPr>
          <p:nvPr>
            <p:ph sz="half" idx="1"/>
          </p:nvPr>
        </p:nvSpPr>
        <p:spPr>
          <a:xfrm>
            <a:off x="457200" y="838200"/>
            <a:ext cx="4267200" cy="6019800"/>
          </a:xfrm>
        </p:spPr>
        <p:txBody>
          <a:bodyPr>
            <a:noAutofit/>
          </a:bodyPr>
          <a:lstStyle/>
          <a:p>
            <a:r>
              <a:rPr lang="en-US" sz="1800" dirty="0" err="1" smtClean="0"/>
              <a:t>InvertNet</a:t>
            </a:r>
            <a:r>
              <a:rPr lang="en-US" sz="1800" dirty="0" smtClean="0"/>
              <a:t> &gt; Invertebrates</a:t>
            </a:r>
            <a:endParaRPr lang="en-US" sz="1800" dirty="0"/>
          </a:p>
          <a:p>
            <a:r>
              <a:rPr lang="en-US" sz="1800" dirty="0" smtClean="0"/>
              <a:t>Tri-Trophic TCN</a:t>
            </a:r>
          </a:p>
          <a:p>
            <a:pPr lvl="1"/>
            <a:r>
              <a:rPr lang="en-US" sz="1800" dirty="0" smtClean="0"/>
              <a:t>plant </a:t>
            </a:r>
            <a:r>
              <a:rPr lang="en-US" sz="1800" smtClean="0"/>
              <a:t>host+insect+parasitoids</a:t>
            </a:r>
            <a:endParaRPr lang="en-US" sz="1800" dirty="0" smtClean="0"/>
          </a:p>
          <a:p>
            <a:r>
              <a:rPr lang="en-US" sz="1800" dirty="0" smtClean="0"/>
              <a:t>LBCC &gt; lichens and bryophytes</a:t>
            </a:r>
          </a:p>
          <a:p>
            <a:r>
              <a:rPr lang="en-US" sz="1800" dirty="0" err="1" smtClean="0"/>
              <a:t>PaleoNICHES</a:t>
            </a:r>
            <a:r>
              <a:rPr lang="en-US" sz="1800" dirty="0" smtClean="0"/>
              <a:t> &gt; fossils</a:t>
            </a:r>
          </a:p>
          <a:p>
            <a:r>
              <a:rPr lang="en-US" sz="1800" dirty="0" smtClean="0"/>
              <a:t>MaCC</a:t>
            </a:r>
          </a:p>
          <a:p>
            <a:pPr lvl="1"/>
            <a:r>
              <a:rPr lang="en-US" sz="1800" dirty="0" err="1" smtClean="0"/>
              <a:t>macrofungi</a:t>
            </a:r>
            <a:endParaRPr lang="en-US" sz="1800" dirty="0" smtClean="0"/>
          </a:p>
          <a:p>
            <a:r>
              <a:rPr lang="en-US" sz="1800" dirty="0" smtClean="0"/>
              <a:t>NEVP</a:t>
            </a:r>
          </a:p>
          <a:p>
            <a:pPr lvl="1"/>
            <a:r>
              <a:rPr lang="en-US" sz="1800" dirty="0" smtClean="0"/>
              <a:t>vascular plants</a:t>
            </a:r>
          </a:p>
          <a:p>
            <a:r>
              <a:rPr lang="en-US" sz="1800" dirty="0" smtClean="0"/>
              <a:t>SCAN</a:t>
            </a:r>
          </a:p>
          <a:p>
            <a:pPr lvl="1"/>
            <a:r>
              <a:rPr lang="en-US" sz="1800" dirty="0" smtClean="0"/>
              <a:t>ground-dwelling arthropods</a:t>
            </a:r>
          </a:p>
          <a:p>
            <a:r>
              <a:rPr lang="en-US" sz="1800" dirty="0" smtClean="0"/>
              <a:t>Animal Communication Signals</a:t>
            </a:r>
          </a:p>
          <a:p>
            <a:pPr lvl="1"/>
            <a:r>
              <a:rPr lang="en-US" sz="1800" dirty="0"/>
              <a:t>birds, frogs, fish and insects</a:t>
            </a:r>
          </a:p>
          <a:p>
            <a:r>
              <a:rPr lang="en-US" sz="1800" dirty="0" err="1" smtClean="0"/>
              <a:t>Macroalgal</a:t>
            </a:r>
            <a:r>
              <a:rPr lang="en-US" sz="1800" dirty="0" smtClean="0"/>
              <a:t> Herbarium Consortium</a:t>
            </a:r>
          </a:p>
          <a:p>
            <a:r>
              <a:rPr lang="en-US" sz="1800" dirty="0"/>
              <a:t>Fossil Insect </a:t>
            </a:r>
            <a:r>
              <a:rPr lang="en-US" sz="1800" dirty="0" smtClean="0"/>
              <a:t>Collaborative</a:t>
            </a:r>
          </a:p>
          <a:p>
            <a:r>
              <a:rPr lang="en-US" sz="1800" smtClean="0"/>
              <a:t>*Magnolia </a:t>
            </a:r>
            <a:r>
              <a:rPr lang="en-US" sz="1800" dirty="0" err="1" smtClean="0"/>
              <a:t>grandiFLORA</a:t>
            </a:r>
            <a:r>
              <a:rPr lang="en-US" sz="1800" dirty="0" smtClean="0"/>
              <a:t> (CSBR – RDCN)</a:t>
            </a:r>
          </a:p>
        </p:txBody>
      </p:sp>
      <p:sp>
        <p:nvSpPr>
          <p:cNvPr id="7" name="Content Placeholder 11"/>
          <p:cNvSpPr>
            <a:spLocks noGrp="1"/>
          </p:cNvSpPr>
          <p:nvPr>
            <p:ph sz="half" idx="2"/>
          </p:nvPr>
        </p:nvSpPr>
        <p:spPr>
          <a:xfrm>
            <a:off x="4780936" y="1905000"/>
            <a:ext cx="4038600" cy="4114801"/>
          </a:xfrm>
        </p:spPr>
        <p:txBody>
          <a:bodyPr>
            <a:normAutofit fontScale="70000" lnSpcReduction="20000"/>
          </a:bodyPr>
          <a:lstStyle/>
          <a:p>
            <a:r>
              <a:rPr lang="en-US" dirty="0" smtClean="0"/>
              <a:t>species discovery</a:t>
            </a:r>
          </a:p>
          <a:p>
            <a:r>
              <a:rPr lang="en-US" dirty="0" smtClean="0"/>
              <a:t>species relationships</a:t>
            </a:r>
          </a:p>
          <a:p>
            <a:r>
              <a:rPr lang="en-US" dirty="0" smtClean="0"/>
              <a:t>taxonomy</a:t>
            </a:r>
          </a:p>
          <a:p>
            <a:r>
              <a:rPr lang="en-US" dirty="0" smtClean="0"/>
              <a:t>environmental change</a:t>
            </a:r>
          </a:p>
          <a:p>
            <a:r>
              <a:rPr lang="en-US" dirty="0" smtClean="0"/>
              <a:t>host and host parasite relationships</a:t>
            </a:r>
          </a:p>
          <a:p>
            <a:r>
              <a:rPr lang="en-US" dirty="0" smtClean="0"/>
              <a:t>biogeography</a:t>
            </a:r>
          </a:p>
          <a:p>
            <a:r>
              <a:rPr lang="en-US" dirty="0" smtClean="0"/>
              <a:t>biotic interactions</a:t>
            </a:r>
          </a:p>
          <a:p>
            <a:r>
              <a:rPr lang="en-US" dirty="0" smtClean="0"/>
              <a:t>nutrient cycling</a:t>
            </a:r>
          </a:p>
          <a:p>
            <a:r>
              <a:rPr lang="en-US" dirty="0" smtClean="0"/>
              <a:t>ecology</a:t>
            </a:r>
          </a:p>
          <a:p>
            <a:r>
              <a:rPr lang="en-US" dirty="0" smtClean="0"/>
              <a:t>deep-time to study diversification and response to environmental change</a:t>
            </a:r>
          </a:p>
          <a:p>
            <a:r>
              <a:rPr lang="en-US" dirty="0"/>
              <a:t>evolution and ecology of communication signals</a:t>
            </a:r>
          </a:p>
          <a:p>
            <a:r>
              <a:rPr lang="en-US" dirty="0" smtClean="0"/>
              <a:t>change through time</a:t>
            </a:r>
          </a:p>
          <a:p>
            <a:r>
              <a:rPr lang="en-US" dirty="0" smtClean="0"/>
              <a:t>human influence</a:t>
            </a:r>
          </a:p>
        </p:txBody>
      </p:sp>
      <p:sp>
        <p:nvSpPr>
          <p:cNvPr id="8" name="Text Placeholder 15"/>
          <p:cNvSpPr txBox="1">
            <a:spLocks/>
          </p:cNvSpPr>
          <p:nvPr/>
        </p:nvSpPr>
        <p:spPr>
          <a:xfrm>
            <a:off x="4495800" y="1371600"/>
            <a:ext cx="4041775" cy="65484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Some Research Themes</a:t>
            </a:r>
            <a:endParaRPr lang="en-US" dirty="0"/>
          </a:p>
        </p:txBody>
      </p:sp>
    </p:spTree>
    <p:extLst>
      <p:ext uri="{BB962C8B-B14F-4D97-AF65-F5344CB8AC3E}">
        <p14:creationId xmlns:p14="http://schemas.microsoft.com/office/powerpoint/2010/main" val="38113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map_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34" y="1752600"/>
            <a:ext cx="7235737" cy="4058977"/>
          </a:xfrm>
          <a:prstGeom prst="rect">
            <a:avLst/>
          </a:prstGeom>
        </p:spPr>
      </p:pic>
      <p:sp>
        <p:nvSpPr>
          <p:cNvPr id="5" name="TextBox 4"/>
          <p:cNvSpPr txBox="1"/>
          <p:nvPr/>
        </p:nvSpPr>
        <p:spPr>
          <a:xfrm>
            <a:off x="381000" y="6477000"/>
            <a:ext cx="7010400" cy="338554"/>
          </a:xfrm>
          <a:prstGeom prst="rect">
            <a:avLst/>
          </a:prstGeom>
          <a:noFill/>
        </p:spPr>
        <p:txBody>
          <a:bodyPr wrap="square" rtlCol="0">
            <a:spAutoFit/>
          </a:bodyPr>
          <a:lstStyle/>
          <a:p>
            <a:r>
              <a:rPr lang="en-US" sz="1600" b="1" dirty="0" smtClean="0"/>
              <a:t>To date: 10 TCNs, 150+ </a:t>
            </a:r>
            <a:r>
              <a:rPr lang="en-US" sz="1600" b="1" dirty="0"/>
              <a:t>participating </a:t>
            </a:r>
            <a:r>
              <a:rPr lang="en-US" sz="1600" b="1" dirty="0" smtClean="0"/>
              <a:t>institutions, all 50 states + a territory</a:t>
            </a:r>
            <a:endParaRPr lang="en-US" sz="16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4" y="1219200"/>
            <a:ext cx="8035376" cy="5029200"/>
          </a:xfrm>
          <a:prstGeom prst="rect">
            <a:avLst/>
          </a:prstGeom>
        </p:spPr>
      </p:pic>
      <p:sp>
        <p:nvSpPr>
          <p:cNvPr id="2" name="Title 1"/>
          <p:cNvSpPr>
            <a:spLocks noGrp="1"/>
          </p:cNvSpPr>
          <p:nvPr>
            <p:ph type="title"/>
          </p:nvPr>
        </p:nvSpPr>
        <p:spPr/>
        <p:txBody>
          <a:bodyPr/>
          <a:lstStyle/>
          <a:p>
            <a:pPr algn="ctr"/>
            <a:r>
              <a:rPr lang="en-US" i="1" dirty="0" smtClean="0"/>
              <a:t>iDigBio and the TCNs</a:t>
            </a:r>
            <a:endParaRPr lang="en-US" i="1" dirty="0"/>
          </a:p>
        </p:txBody>
      </p:sp>
    </p:spTree>
    <p:extLst>
      <p:ext uri="{BB962C8B-B14F-4D97-AF65-F5344CB8AC3E}">
        <p14:creationId xmlns:p14="http://schemas.microsoft.com/office/powerpoint/2010/main" val="323516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1"/>
            <a:ext cx="3676651" cy="461665"/>
          </a:xfrm>
          <a:prstGeom prst="rect">
            <a:avLst/>
          </a:prstGeom>
          <a:noFill/>
        </p:spPr>
        <p:txBody>
          <a:bodyPr wrap="square" rtlCol="0">
            <a:spAutoFit/>
          </a:bodyPr>
          <a:lstStyle/>
          <a:p>
            <a:pPr algn="ctr"/>
            <a:endParaRPr lang="en-US" sz="2400" b="1" dirty="0">
              <a:solidFill>
                <a:schemeClr val="tx2"/>
              </a:solidFill>
            </a:endParaRPr>
          </a:p>
        </p:txBody>
      </p:sp>
      <p:sp>
        <p:nvSpPr>
          <p:cNvPr id="2" name="Title 1"/>
          <p:cNvSpPr>
            <a:spLocks noGrp="1"/>
          </p:cNvSpPr>
          <p:nvPr>
            <p:ph type="title"/>
          </p:nvPr>
        </p:nvSpPr>
        <p:spPr>
          <a:xfrm>
            <a:off x="381000" y="0"/>
            <a:ext cx="7848600" cy="1143000"/>
          </a:xfrm>
        </p:spPr>
        <p:txBody>
          <a:bodyPr/>
          <a:lstStyle/>
          <a:p>
            <a:endParaRPr lang="en-US" sz="3600" dirty="0"/>
          </a:p>
        </p:txBody>
      </p:sp>
      <p:sp>
        <p:nvSpPr>
          <p:cNvPr id="3" name="Content Placeholder 2"/>
          <p:cNvSpPr>
            <a:spLocks noGrp="1"/>
          </p:cNvSpPr>
          <p:nvPr>
            <p:ph idx="1"/>
          </p:nvPr>
        </p:nvSpPr>
        <p:spPr>
          <a:xfrm>
            <a:off x="381000" y="1295400"/>
            <a:ext cx="8458200" cy="4953000"/>
          </a:xfrm>
        </p:spPr>
        <p:txBody>
          <a:bodyPr>
            <a:normAutofit fontScale="85000" lnSpcReduction="20000"/>
          </a:bodyPr>
          <a:lstStyle/>
          <a:p>
            <a:r>
              <a:rPr lang="en-US" dirty="0" smtClean="0"/>
              <a:t>Facilitate </a:t>
            </a:r>
            <a:r>
              <a:rPr lang="en-US" b="1" dirty="0" smtClean="0">
                <a:effectLst>
                  <a:outerShdw blurRad="38100" dist="38100" dir="2700000" algn="tl">
                    <a:srgbClr val="000000">
                      <a:alpha val="43137"/>
                    </a:srgbClr>
                  </a:outerShdw>
                </a:effectLst>
              </a:rPr>
              <a:t>use of biodiversity data </a:t>
            </a:r>
            <a:r>
              <a:rPr lang="en-US" dirty="0" smtClean="0"/>
              <a:t>to address environmental and economic challenges</a:t>
            </a:r>
          </a:p>
          <a:p>
            <a:pPr lvl="1"/>
            <a:r>
              <a:rPr lang="en-US" dirty="0" smtClean="0"/>
              <a:t>Researchers</a:t>
            </a:r>
          </a:p>
          <a:p>
            <a:pPr lvl="1"/>
            <a:r>
              <a:rPr lang="en-US" dirty="0" smtClean="0"/>
              <a:t>Educators</a:t>
            </a:r>
          </a:p>
          <a:p>
            <a:pPr lvl="1"/>
            <a:r>
              <a:rPr lang="en-US" dirty="0" smtClean="0"/>
              <a:t>General public</a:t>
            </a:r>
          </a:p>
          <a:p>
            <a:pPr lvl="1"/>
            <a:r>
              <a:rPr lang="en-US" dirty="0" smtClean="0"/>
              <a:t>Policy-makers</a:t>
            </a:r>
          </a:p>
          <a:p>
            <a:endParaRPr lang="en-US" sz="2100" dirty="0" smtClean="0"/>
          </a:p>
          <a:p>
            <a:r>
              <a:rPr lang="en-US" b="1" dirty="0" smtClean="0">
                <a:effectLst>
                  <a:outerShdw blurRad="38100" dist="38100" dir="2700000" algn="tl">
                    <a:srgbClr val="000000">
                      <a:alpha val="43137"/>
                    </a:srgbClr>
                  </a:outerShdw>
                </a:effectLst>
              </a:rPr>
              <a:t>Enable digitization</a:t>
            </a:r>
            <a:r>
              <a:rPr lang="en-US" dirty="0" smtClean="0"/>
              <a:t> of biodiversity collections data</a:t>
            </a:r>
          </a:p>
          <a:p>
            <a:pPr lvl="1"/>
            <a:r>
              <a:rPr lang="en-US" dirty="0" smtClean="0"/>
              <a:t>Develop efficient and effective digitization </a:t>
            </a:r>
            <a:r>
              <a:rPr lang="en-US" b="1" dirty="0" smtClean="0">
                <a:solidFill>
                  <a:schemeClr val="accent1">
                    <a:lumMod val="75000"/>
                  </a:schemeClr>
                </a:solidFill>
                <a:effectLst>
                  <a:outerShdw blurRad="38100" dist="38100" dir="2700000" algn="tl">
                    <a:srgbClr val="000000">
                      <a:alpha val="43137"/>
                    </a:srgbClr>
                  </a:outerShdw>
                </a:effectLst>
              </a:rPr>
              <a:t>standards </a:t>
            </a:r>
            <a:r>
              <a:rPr lang="en-US" dirty="0" smtClean="0"/>
              <a:t>and </a:t>
            </a:r>
            <a:r>
              <a:rPr lang="en-US" b="1" dirty="0" smtClean="0">
                <a:solidFill>
                  <a:schemeClr val="accent1">
                    <a:lumMod val="75000"/>
                  </a:schemeClr>
                </a:solidFill>
                <a:effectLst>
                  <a:outerShdw blurRad="38100" dist="38100" dir="2700000" algn="tl">
                    <a:srgbClr val="000000">
                      <a:alpha val="43137"/>
                    </a:srgbClr>
                  </a:outerShdw>
                </a:effectLst>
              </a:rPr>
              <a:t>workflows </a:t>
            </a:r>
          </a:p>
          <a:p>
            <a:pPr lvl="1"/>
            <a:r>
              <a:rPr lang="en-US" dirty="0" smtClean="0"/>
              <a:t>Respond to </a:t>
            </a:r>
            <a:r>
              <a:rPr lang="en-US" b="1" dirty="0" err="1" smtClean="0">
                <a:solidFill>
                  <a:schemeClr val="accent1">
                    <a:lumMod val="75000"/>
                  </a:schemeClr>
                </a:solidFill>
                <a:effectLst>
                  <a:outerShdw blurRad="38100" dist="38100" dir="2700000" algn="tl">
                    <a:srgbClr val="000000">
                      <a:alpha val="43137"/>
                    </a:srgbClr>
                  </a:outerShdw>
                </a:effectLst>
              </a:rPr>
              <a:t>cyberinfrastructure</a:t>
            </a:r>
            <a:r>
              <a:rPr lang="en-US" dirty="0" smtClean="0"/>
              <a:t> needs</a:t>
            </a:r>
          </a:p>
          <a:p>
            <a:pPr lvl="1"/>
            <a:endParaRPr lang="en-US" sz="2100" dirty="0" smtClean="0"/>
          </a:p>
          <a:p>
            <a:r>
              <a:rPr lang="en-US" dirty="0" smtClean="0"/>
              <a:t>Provide </a:t>
            </a:r>
            <a:r>
              <a:rPr lang="en-US" b="1" dirty="0" smtClean="0">
                <a:effectLst>
                  <a:outerShdw blurRad="38100" dist="38100" dir="2700000" algn="tl">
                    <a:srgbClr val="000000">
                      <a:alpha val="43137"/>
                    </a:srgbClr>
                  </a:outerShdw>
                </a:effectLst>
              </a:rPr>
              <a:t>portal access</a:t>
            </a:r>
            <a:r>
              <a:rPr lang="en-US" dirty="0" smtClean="0"/>
              <a:t> to biodiversity data in a cloud-computing environment</a:t>
            </a:r>
          </a:p>
          <a:p>
            <a:pPr lvl="1"/>
            <a:endParaRPr lang="en-US" sz="2100" dirty="0" smtClean="0"/>
          </a:p>
          <a:p>
            <a:r>
              <a:rPr lang="en-US" dirty="0" smtClean="0"/>
              <a:t>Plan for long-term </a:t>
            </a:r>
            <a:r>
              <a:rPr lang="en-US" b="1" dirty="0" smtClean="0">
                <a:effectLst>
                  <a:outerShdw blurRad="38100" dist="38100" dir="2700000" algn="tl">
                    <a:srgbClr val="000000">
                      <a:alpha val="43137"/>
                    </a:srgbClr>
                  </a:outerShdw>
                </a:effectLst>
              </a:rPr>
              <a:t>sustainability</a:t>
            </a:r>
            <a:r>
              <a:rPr lang="en-US" dirty="0" smtClean="0"/>
              <a:t> of the national digitization effort</a:t>
            </a:r>
          </a:p>
          <a:p>
            <a:pPr lvl="1"/>
            <a:r>
              <a:rPr lang="en-US" b="1" dirty="0" smtClean="0">
                <a:effectLst>
                  <a:outerShdw blurRad="38100" dist="38100" dir="2700000" algn="tl">
                    <a:srgbClr val="000000">
                      <a:alpha val="43137"/>
                    </a:srgbClr>
                  </a:outerShdw>
                </a:effectLst>
              </a:rPr>
              <a:t>Expand participation</a:t>
            </a:r>
            <a:r>
              <a:rPr lang="en-US" dirty="0" smtClean="0"/>
              <a:t>: partners and data sources</a:t>
            </a:r>
            <a:endParaRPr lang="en-US" dirty="0"/>
          </a:p>
        </p:txBody>
      </p:sp>
      <p:pic>
        <p:nvPicPr>
          <p:cNvPr id="10"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
            <a:ext cx="369916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0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pPr algn="ctr"/>
            <a:r>
              <a:rPr lang="en-US" sz="3100" b="1" dirty="0"/>
              <a:t>Building the </a:t>
            </a:r>
            <a:r>
              <a:rPr lang="en-US" sz="3100" b="1" dirty="0" err="1"/>
              <a:t>iDigBio</a:t>
            </a:r>
            <a:r>
              <a:rPr lang="en-US" sz="3100" b="1" dirty="0"/>
              <a:t> Cloud </a:t>
            </a:r>
            <a:r>
              <a:rPr lang="en-US" b="1" dirty="0"/>
              <a:t/>
            </a:r>
            <a:br>
              <a:rPr lang="en-US" b="1" dirty="0"/>
            </a:br>
            <a:endParaRPr lang="en-US" dirty="0"/>
          </a:p>
        </p:txBody>
      </p:sp>
      <p:sp>
        <p:nvSpPr>
          <p:cNvPr id="3" name="Content Placeholder 2"/>
          <p:cNvSpPr>
            <a:spLocks noGrp="1"/>
          </p:cNvSpPr>
          <p:nvPr>
            <p:ph idx="1"/>
          </p:nvPr>
        </p:nvSpPr>
        <p:spPr>
          <a:xfrm>
            <a:off x="457200" y="1019319"/>
            <a:ext cx="8229600" cy="2714482"/>
          </a:xfrm>
        </p:spPr>
        <p:txBody>
          <a:bodyPr>
            <a:normAutofit/>
          </a:bodyPr>
          <a:lstStyle/>
          <a:p>
            <a:r>
              <a:rPr lang="en-US" sz="1800" dirty="0"/>
              <a:t>Cloud-based strategy</a:t>
            </a:r>
          </a:p>
          <a:p>
            <a:pPr lvl="1"/>
            <a:r>
              <a:rPr lang="en-US" sz="1800" dirty="0"/>
              <a:t>Providing useful services/APIs (programmatic and web-</a:t>
            </a:r>
            <a:r>
              <a:rPr lang="en-US" sz="1800" dirty="0" smtClean="0"/>
              <a:t>based Application    </a:t>
            </a:r>
          </a:p>
          <a:p>
            <a:pPr marL="457200" lvl="1" indent="0">
              <a:buNone/>
            </a:pPr>
            <a:r>
              <a:rPr lang="en-US" sz="1800" dirty="0"/>
              <a:t>	</a:t>
            </a:r>
            <a:r>
              <a:rPr lang="en-US" sz="1800" dirty="0" smtClean="0"/>
              <a:t>Programming </a:t>
            </a:r>
            <a:r>
              <a:rPr lang="en-US" sz="1800" dirty="0"/>
              <a:t>I</a:t>
            </a:r>
            <a:r>
              <a:rPr lang="en-US" sz="1800" dirty="0" smtClean="0"/>
              <a:t>nterface)</a:t>
            </a:r>
            <a:endParaRPr lang="en-US" sz="1800" dirty="0"/>
          </a:p>
          <a:p>
            <a:pPr lvl="1"/>
            <a:r>
              <a:rPr lang="en-US" sz="1800" dirty="0"/>
              <a:t>Federated scalable object storage and information processing</a:t>
            </a:r>
          </a:p>
          <a:p>
            <a:pPr lvl="1"/>
            <a:r>
              <a:rPr lang="en-US" sz="1800" dirty="0"/>
              <a:t>Digitization-oriented virtual appliances</a:t>
            </a:r>
          </a:p>
          <a:p>
            <a:pPr lvl="1"/>
            <a:r>
              <a:rPr lang="en-US" sz="1800" dirty="0"/>
              <a:t>Reliance on standards, proven </a:t>
            </a:r>
            <a:r>
              <a:rPr lang="en-US" sz="1800" dirty="0" smtClean="0"/>
              <a:t>solutions, </a:t>
            </a:r>
            <a:r>
              <a:rPr lang="en-US" sz="1800" dirty="0"/>
              <a:t>and sustainable software</a:t>
            </a:r>
          </a:p>
          <a:p>
            <a:r>
              <a:rPr lang="en-US" sz="1800" dirty="0"/>
              <a:t>Continuous consultation with stakeholders</a:t>
            </a:r>
          </a:p>
          <a:p>
            <a:pPr lvl="1"/>
            <a:r>
              <a:rPr lang="en-US" sz="1800" dirty="0"/>
              <a:t>Surveys, </a:t>
            </a:r>
            <a:r>
              <a:rPr lang="en-US" sz="1800" dirty="0" smtClean="0"/>
              <a:t>working groups</a:t>
            </a:r>
            <a:r>
              <a:rPr lang="en-US" sz="1800" dirty="0"/>
              <a:t>, </a:t>
            </a:r>
            <a:r>
              <a:rPr lang="en-US" sz="1800" dirty="0" smtClean="0"/>
              <a:t>workshops</a:t>
            </a:r>
            <a:r>
              <a:rPr lang="en-US" sz="1800" dirty="0"/>
              <a:t>, </a:t>
            </a:r>
            <a:r>
              <a:rPr lang="en-US" sz="1800" dirty="0" smtClean="0"/>
              <a:t>person-to-person</a:t>
            </a:r>
            <a:endParaRPr lang="en-US" sz="1800" dirty="0"/>
          </a:p>
          <a:p>
            <a:endParaRPr lang="en-US" sz="2200" dirty="0"/>
          </a:p>
        </p:txBody>
      </p:sp>
      <p:pic>
        <p:nvPicPr>
          <p:cNvPr id="8" name="Picture 7" descr="iDigBio%20Achitecture%20Diag_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33800"/>
            <a:ext cx="7433395" cy="2646383"/>
          </a:xfrm>
          <a:prstGeom prst="rect">
            <a:avLst/>
          </a:prstGeom>
        </p:spPr>
      </p:pic>
    </p:spTree>
    <p:extLst>
      <p:ext uri="{BB962C8B-B14F-4D97-AF65-F5344CB8AC3E}">
        <p14:creationId xmlns:p14="http://schemas.microsoft.com/office/powerpoint/2010/main" val="9093080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457200"/>
            <a:ext cx="8839200" cy="523220"/>
          </a:xfrm>
          <a:prstGeom prst="rect">
            <a:avLst/>
          </a:prstGeom>
          <a:noFill/>
        </p:spPr>
        <p:txBody>
          <a:bodyPr wrap="square" rtlCol="0">
            <a:spAutoFit/>
          </a:bodyPr>
          <a:lstStyle/>
          <a:p>
            <a:pPr algn="ctr"/>
            <a:r>
              <a:rPr lang="en-US" sz="2800" b="1" dirty="0" smtClean="0">
                <a:solidFill>
                  <a:schemeClr val="accent1"/>
                </a:solidFill>
              </a:rPr>
              <a:t>What Makes </a:t>
            </a:r>
            <a:r>
              <a:rPr lang="en-US" sz="2800" b="1" dirty="0" err="1" smtClean="0">
                <a:solidFill>
                  <a:schemeClr val="accent1"/>
                </a:solidFill>
              </a:rPr>
              <a:t>iDigBio</a:t>
            </a:r>
            <a:r>
              <a:rPr lang="en-US" sz="2800" b="1" dirty="0" smtClean="0">
                <a:solidFill>
                  <a:schemeClr val="accent1"/>
                </a:solidFill>
              </a:rPr>
              <a:t> Unique?</a:t>
            </a:r>
            <a:endParaRPr lang="en-US" sz="2800" b="1" dirty="0">
              <a:solidFill>
                <a:schemeClr val="accent1"/>
              </a:solidFill>
            </a:endParaRPr>
          </a:p>
        </p:txBody>
      </p:sp>
      <p:sp>
        <p:nvSpPr>
          <p:cNvPr id="12" name="TextBox 11"/>
          <p:cNvSpPr txBox="1"/>
          <p:nvPr/>
        </p:nvSpPr>
        <p:spPr>
          <a:xfrm>
            <a:off x="533400" y="1371600"/>
            <a:ext cx="8229600" cy="5093702"/>
          </a:xfrm>
          <a:prstGeom prst="rect">
            <a:avLst/>
          </a:prstGeom>
          <a:noFill/>
        </p:spPr>
        <p:txBody>
          <a:bodyPr wrap="square" rtlCol="0">
            <a:spAutoFit/>
          </a:bodyPr>
          <a:lstStyle/>
          <a:p>
            <a:pPr marL="342900" indent="-342900">
              <a:buFont typeface="Wingdings" pitchFamily="2" charset="2"/>
              <a:buChar char="§"/>
            </a:pPr>
            <a:r>
              <a:rPr lang="en-US" sz="2000" dirty="0" smtClean="0">
                <a:solidFill>
                  <a:srgbClr val="000000"/>
                </a:solidFill>
              </a:rPr>
              <a:t>Ingest all contributed data with emphasis on use of </a:t>
            </a:r>
            <a:r>
              <a:rPr lang="en-US" sz="2000" b="1" dirty="0" smtClean="0">
                <a:solidFill>
                  <a:srgbClr val="0070C0"/>
                </a:solidFill>
                <a:effectLst>
                  <a:outerShdw blurRad="38100" dist="38100" dir="2700000" algn="tl">
                    <a:srgbClr val="000000">
                      <a:alpha val="43137"/>
                    </a:srgbClr>
                  </a:outerShdw>
                </a:effectLst>
              </a:rPr>
              <a:t>identifiers</a:t>
            </a:r>
            <a:endParaRPr lang="en-US" sz="2000" dirty="0">
              <a:solidFill>
                <a:srgbClr val="000000"/>
              </a:solidFill>
            </a:endParaRPr>
          </a:p>
          <a:p>
            <a:pPr marL="800100" lvl="1" indent="-342900">
              <a:buFont typeface="Wingdings" pitchFamily="2" charset="2"/>
              <a:buChar char="§"/>
            </a:pPr>
            <a:r>
              <a:rPr lang="en-US" sz="2000" dirty="0" smtClean="0">
                <a:solidFill>
                  <a:srgbClr val="000000"/>
                </a:solidFill>
              </a:rPr>
              <a:t>any data elements</a:t>
            </a: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sz="2000" dirty="0" smtClean="0">
                <a:solidFill>
                  <a:srgbClr val="000000"/>
                </a:solidFill>
              </a:rPr>
              <a:t>Maintain persistent datasets and </a:t>
            </a:r>
            <a:r>
              <a:rPr lang="en-US" sz="2000" b="1" dirty="0" smtClean="0">
                <a:solidFill>
                  <a:srgbClr val="0070C0"/>
                </a:solidFill>
                <a:effectLst>
                  <a:outerShdw blurRad="38100" dist="38100" dir="2700000" algn="tl">
                    <a:srgbClr val="000000">
                      <a:alpha val="43137"/>
                    </a:srgbClr>
                  </a:outerShdw>
                </a:effectLst>
              </a:rPr>
              <a:t>versioning</a:t>
            </a:r>
            <a:r>
              <a:rPr lang="en-US" sz="2000" dirty="0" smtClean="0">
                <a:solidFill>
                  <a:srgbClr val="000000"/>
                </a:solidFill>
              </a:rPr>
              <a:t>, </a:t>
            </a:r>
          </a:p>
          <a:p>
            <a:pPr marL="800100" lvl="1" indent="-342900">
              <a:buFont typeface="Wingdings" pitchFamily="2" charset="2"/>
              <a:buChar char="§"/>
            </a:pPr>
            <a:r>
              <a:rPr lang="en-US" sz="2000" dirty="0" smtClean="0">
                <a:solidFill>
                  <a:srgbClr val="000000"/>
                </a:solidFill>
              </a:rPr>
              <a:t>new and edited records to be uploaded</a:t>
            </a:r>
            <a:r>
              <a:rPr lang="en-US" sz="2000" dirty="0">
                <a:solidFill>
                  <a:srgbClr val="000000"/>
                </a:solidFill>
              </a:rPr>
              <a:t> </a:t>
            </a:r>
            <a:r>
              <a:rPr lang="en-US" sz="2000" dirty="0" smtClean="0">
                <a:solidFill>
                  <a:srgbClr val="000000"/>
                </a:solidFill>
              </a:rPr>
              <a:t>as needed</a:t>
            </a:r>
            <a:endParaRPr lang="en-US" sz="2000" dirty="0">
              <a:solidFill>
                <a:srgbClr val="000000"/>
              </a:solidFill>
            </a:endParaRP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sz="2000" dirty="0" smtClean="0">
                <a:solidFill>
                  <a:srgbClr val="000000"/>
                </a:solidFill>
              </a:rPr>
              <a:t>Ingest textual specimen records</a:t>
            </a:r>
          </a:p>
          <a:p>
            <a:pPr marL="800100" lvl="1" indent="-342900">
              <a:buFont typeface="Wingdings" pitchFamily="2" charset="2"/>
              <a:buChar char="§"/>
            </a:pPr>
            <a:r>
              <a:rPr lang="en-US" sz="2000" dirty="0" smtClean="0">
                <a:solidFill>
                  <a:srgbClr val="000000"/>
                </a:solidFill>
              </a:rPr>
              <a:t>plus associated still images, video, audio, and other media</a:t>
            </a:r>
          </a:p>
          <a:p>
            <a:pPr marL="342900" indent="-342900">
              <a:buFont typeface="Wingdings" pitchFamily="2" charset="2"/>
              <a:buChar char="§"/>
            </a:pPr>
            <a:endParaRPr lang="en-US" sz="1100" dirty="0">
              <a:solidFill>
                <a:srgbClr val="000000"/>
              </a:solidFill>
            </a:endParaRPr>
          </a:p>
          <a:p>
            <a:pPr marL="342900" indent="-342900">
              <a:buFont typeface="Wingdings" pitchFamily="2" charset="2"/>
              <a:buChar char="§"/>
            </a:pPr>
            <a:r>
              <a:rPr lang="en-US" sz="2000" dirty="0" smtClean="0">
                <a:solidFill>
                  <a:srgbClr val="000000"/>
                </a:solidFill>
              </a:rPr>
              <a:t>Ingest </a:t>
            </a:r>
            <a:r>
              <a:rPr lang="en-US" sz="2000" b="1" dirty="0" smtClean="0">
                <a:solidFill>
                  <a:srgbClr val="0070C0"/>
                </a:solidFill>
                <a:effectLst>
                  <a:outerShdw blurRad="38100" dist="38100" dir="2700000" algn="tl">
                    <a:srgbClr val="000000">
                      <a:alpha val="43137"/>
                    </a:srgbClr>
                  </a:outerShdw>
                </a:effectLst>
              </a:rPr>
              <a:t>linked documents </a:t>
            </a:r>
            <a:r>
              <a:rPr lang="en-US" sz="2000" dirty="0" smtClean="0">
                <a:solidFill>
                  <a:srgbClr val="000000"/>
                </a:solidFill>
              </a:rPr>
              <a:t>and associated literature, including field notes, ledgers, monographs, related specimen collections, etc.</a:t>
            </a:r>
          </a:p>
          <a:p>
            <a:pPr marL="342900" indent="-342900">
              <a:buFont typeface="Wingdings" pitchFamily="2" charset="2"/>
              <a:buChar char="§"/>
            </a:pPr>
            <a:endParaRPr lang="en-US" sz="1100" dirty="0">
              <a:solidFill>
                <a:srgbClr val="000000"/>
              </a:solidFill>
            </a:endParaRPr>
          </a:p>
          <a:p>
            <a:pPr marL="342900" indent="-342900">
              <a:buFont typeface="Wingdings" pitchFamily="2" charset="2"/>
              <a:buChar char="§"/>
            </a:pPr>
            <a:r>
              <a:rPr lang="en-US" sz="2000" dirty="0" smtClean="0">
                <a:solidFill>
                  <a:srgbClr val="000000"/>
                </a:solidFill>
              </a:rPr>
              <a:t>Provide virtual </a:t>
            </a:r>
            <a:r>
              <a:rPr lang="en-US" sz="2000" b="1" dirty="0" smtClean="0">
                <a:solidFill>
                  <a:srgbClr val="0070C0"/>
                </a:solidFill>
                <a:effectLst>
                  <a:outerShdw blurRad="38100" dist="38100" dir="2700000" algn="tl">
                    <a:srgbClr val="000000">
                      <a:alpha val="43137"/>
                    </a:srgbClr>
                  </a:outerShdw>
                </a:effectLst>
              </a:rPr>
              <a:t>annotation capabilities </a:t>
            </a:r>
            <a:r>
              <a:rPr lang="en-US" sz="2000" dirty="0" smtClean="0">
                <a:solidFill>
                  <a:srgbClr val="000000"/>
                </a:solidFill>
              </a:rPr>
              <a:t>and track annotations back to the originating collection</a:t>
            </a:r>
            <a:br>
              <a:rPr lang="en-US" sz="2000" dirty="0" smtClean="0">
                <a:solidFill>
                  <a:srgbClr val="000000"/>
                </a:solidFill>
              </a:rPr>
            </a:br>
            <a:endParaRPr lang="en-US" sz="1200" dirty="0" smtClean="0">
              <a:solidFill>
                <a:srgbClr val="000000"/>
              </a:solidFill>
            </a:endParaRPr>
          </a:p>
          <a:p>
            <a:pPr marL="342900" indent="-342900">
              <a:buFont typeface="Wingdings" pitchFamily="2" charset="2"/>
              <a:buChar char="§"/>
            </a:pPr>
            <a:r>
              <a:rPr lang="en-US" sz="2000" dirty="0" smtClean="0">
                <a:solidFill>
                  <a:srgbClr val="000000"/>
                </a:solidFill>
              </a:rPr>
              <a:t>Facilitate </a:t>
            </a:r>
            <a:r>
              <a:rPr lang="en-US" sz="2000" b="1" dirty="0" smtClean="0">
                <a:solidFill>
                  <a:schemeClr val="accent1"/>
                </a:solidFill>
                <a:effectLst>
                  <a:outerShdw blurRad="38100" dist="38100" dir="2700000" algn="tl">
                    <a:srgbClr val="000000">
                      <a:alpha val="43137"/>
                    </a:srgbClr>
                  </a:outerShdw>
                </a:effectLst>
              </a:rPr>
              <a:t>sharing,</a:t>
            </a:r>
            <a:r>
              <a:rPr lang="en-US" sz="2000" dirty="0" smtClean="0"/>
              <a:t> </a:t>
            </a:r>
            <a:r>
              <a:rPr lang="en-US" sz="2000" b="1" dirty="0" smtClean="0">
                <a:solidFill>
                  <a:schemeClr val="accent1"/>
                </a:solidFill>
                <a:effectLst>
                  <a:outerShdw blurRad="38100" dist="38100" dir="2700000" algn="tl">
                    <a:srgbClr val="000000">
                      <a:alpha val="43137"/>
                    </a:srgbClr>
                  </a:outerShdw>
                </a:effectLst>
              </a:rPr>
              <a:t>integration</a:t>
            </a:r>
            <a:r>
              <a:rPr lang="en-US" sz="2000" b="1" dirty="0" smtClean="0"/>
              <a:t> </a:t>
            </a:r>
            <a:r>
              <a:rPr lang="en-US" sz="2000" dirty="0" smtClean="0"/>
              <a:t>and</a:t>
            </a:r>
            <a:r>
              <a:rPr lang="en-US" sz="2000" b="1" dirty="0" smtClean="0"/>
              <a:t> </a:t>
            </a:r>
            <a:r>
              <a:rPr lang="en-US" sz="2000" b="1" dirty="0" smtClean="0">
                <a:solidFill>
                  <a:schemeClr val="accent1"/>
                </a:solidFill>
                <a:effectLst>
                  <a:outerShdw blurRad="38100" dist="38100" dir="2700000" algn="tl">
                    <a:srgbClr val="000000">
                      <a:alpha val="43137"/>
                    </a:srgbClr>
                  </a:outerShdw>
                </a:effectLst>
              </a:rPr>
              <a:t>enhancement </a:t>
            </a:r>
            <a:r>
              <a:rPr lang="en-US" sz="2000" dirty="0" smtClean="0">
                <a:solidFill>
                  <a:srgbClr val="000000"/>
                </a:solidFill>
              </a:rPr>
              <a:t>of data relevant to biodiversity research</a:t>
            </a: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sz="2000" dirty="0"/>
              <a:t>Provide computational </a:t>
            </a:r>
            <a:r>
              <a:rPr lang="en-US" sz="2000" dirty="0" smtClean="0"/>
              <a:t>services for </a:t>
            </a:r>
            <a:r>
              <a:rPr lang="en-US" sz="2000" b="1" dirty="0">
                <a:solidFill>
                  <a:schemeClr val="accent1"/>
                </a:solidFill>
                <a:effectLst>
                  <a:outerShdw blurRad="38100" dist="38100" dir="2700000" algn="tl">
                    <a:srgbClr val="000000">
                      <a:alpha val="43137"/>
                    </a:srgbClr>
                  </a:outerShdw>
                </a:effectLst>
              </a:rPr>
              <a:t>biodiversity research</a:t>
            </a:r>
          </a:p>
        </p:txBody>
      </p:sp>
    </p:spTree>
    <p:extLst>
      <p:ext uri="{BB962C8B-B14F-4D97-AF65-F5344CB8AC3E}">
        <p14:creationId xmlns:p14="http://schemas.microsoft.com/office/powerpoint/2010/main" val="11325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7"/>
            <a:ext cx="8534400" cy="334963"/>
          </a:xfrm>
        </p:spPr>
        <p:txBody>
          <a:bodyPr>
            <a:normAutofit fontScale="90000"/>
          </a:bodyPr>
          <a:lstStyle/>
          <a:p>
            <a:pPr algn="ctr"/>
            <a:r>
              <a:rPr lang="en-US" sz="2400" b="1" dirty="0" smtClean="0"/>
              <a:t>Recent and Ongoing Activities</a:t>
            </a:r>
            <a:endParaRPr lang="en-US" sz="2400" b="1" dirty="0"/>
          </a:p>
        </p:txBody>
      </p:sp>
      <p:sp>
        <p:nvSpPr>
          <p:cNvPr id="3" name="Content Placeholder 2"/>
          <p:cNvSpPr>
            <a:spLocks noGrp="1"/>
          </p:cNvSpPr>
          <p:nvPr>
            <p:ph idx="1"/>
          </p:nvPr>
        </p:nvSpPr>
        <p:spPr>
          <a:xfrm>
            <a:off x="533400" y="762000"/>
            <a:ext cx="8229600" cy="5105400"/>
          </a:xfrm>
        </p:spPr>
        <p:txBody>
          <a:bodyPr>
            <a:noAutofit/>
          </a:bodyPr>
          <a:lstStyle/>
          <a:p>
            <a:r>
              <a:rPr lang="en-US" sz="1800" dirty="0" smtClean="0"/>
              <a:t>Assessment of common and effective digitization practices (paper in </a:t>
            </a:r>
            <a:r>
              <a:rPr lang="en-US" sz="1800" i="1" dirty="0" err="1" smtClean="0"/>
              <a:t>ZooKeys</a:t>
            </a:r>
            <a:r>
              <a:rPr lang="en-US" sz="1800" dirty="0" smtClean="0"/>
              <a:t>)</a:t>
            </a:r>
          </a:p>
          <a:p>
            <a:r>
              <a:rPr lang="en-US" sz="1800" dirty="0" smtClean="0"/>
              <a:t>Working groups </a:t>
            </a:r>
            <a:r>
              <a:rPr lang="en-US" sz="1800" dirty="0">
                <a:solidFill>
                  <a:schemeClr val="accent1"/>
                </a:solidFill>
                <a:effectLst>
                  <a:outerShdw blurRad="38100" dist="38100" dir="2700000" algn="tl">
                    <a:srgbClr val="000000">
                      <a:alpha val="43137"/>
                    </a:srgbClr>
                  </a:outerShdw>
                </a:effectLst>
              </a:rPr>
              <a:t>http://</a:t>
            </a:r>
            <a:r>
              <a:rPr lang="en-US" sz="1800" dirty="0" smtClean="0">
                <a:solidFill>
                  <a:schemeClr val="accent1"/>
                </a:solidFill>
                <a:effectLst>
                  <a:outerShdw blurRad="38100" dist="38100" dir="2700000" algn="tl">
                    <a:srgbClr val="000000">
                      <a:alpha val="43137"/>
                    </a:srgbClr>
                  </a:outerShdw>
                </a:effectLst>
              </a:rPr>
              <a:t>tinyurl.com/idbworking</a:t>
            </a:r>
          </a:p>
          <a:p>
            <a:pPr lvl="1"/>
            <a:r>
              <a:rPr lang="en-US" sz="1800" dirty="0" smtClean="0"/>
              <a:t>Minimum information for scientific collections (MISC), DROID, </a:t>
            </a:r>
            <a:r>
              <a:rPr lang="en-US" sz="1800" dirty="0" err="1" smtClean="0"/>
              <a:t>Biodversity</a:t>
            </a:r>
            <a:r>
              <a:rPr lang="en-US" sz="1800" dirty="0" smtClean="0"/>
              <a:t> Informatics,</a:t>
            </a:r>
          </a:p>
          <a:p>
            <a:pPr lvl="1"/>
            <a:r>
              <a:rPr lang="en-US" sz="1800" dirty="0" smtClean="0"/>
              <a:t>Georeferencing Working Group (GWG)* - Train-the-Trainers</a:t>
            </a:r>
          </a:p>
          <a:p>
            <a:pPr lvl="2"/>
            <a:r>
              <a:rPr lang="en-US" sz="1800" dirty="0">
                <a:solidFill>
                  <a:schemeClr val="accent1"/>
                </a:solidFill>
                <a:effectLst>
                  <a:outerShdw blurRad="38100" dist="38100" dir="2700000" algn="tl">
                    <a:srgbClr val="000000">
                      <a:alpha val="43137"/>
                    </a:srgbClr>
                  </a:outerShdw>
                </a:effectLst>
              </a:rPr>
              <a:t>http://</a:t>
            </a:r>
            <a:r>
              <a:rPr lang="en-US" sz="1800" dirty="0" smtClean="0">
                <a:solidFill>
                  <a:schemeClr val="accent1"/>
                </a:solidFill>
                <a:effectLst>
                  <a:outerShdw blurRad="38100" dist="38100" dir="2700000" algn="tl">
                    <a:srgbClr val="000000">
                      <a:alpha val="43137"/>
                    </a:srgbClr>
                  </a:outerShdw>
                </a:effectLst>
              </a:rPr>
              <a:t>tinyurl.com/idbgeowg</a:t>
            </a:r>
            <a:endParaRPr lang="en-US" sz="1800" dirty="0">
              <a:solidFill>
                <a:schemeClr val="accent1"/>
              </a:solidFill>
              <a:effectLst>
                <a:outerShdw blurRad="38100" dist="38100" dir="2700000" algn="tl">
                  <a:srgbClr val="000000">
                    <a:alpha val="43137"/>
                  </a:srgbClr>
                </a:outerShdw>
              </a:effectLst>
            </a:endParaRPr>
          </a:p>
          <a:p>
            <a:r>
              <a:rPr lang="en-US" sz="1800" dirty="0" smtClean="0"/>
              <a:t>Workshops  - year 2: </a:t>
            </a:r>
          </a:p>
          <a:p>
            <a:pPr lvl="1"/>
            <a:r>
              <a:rPr lang="en-US" sz="1800" dirty="0" smtClean="0"/>
              <a:t>&gt; 150 institutions, 9 workshops, 3 symposia, 368 sponsored participants</a:t>
            </a:r>
          </a:p>
          <a:p>
            <a:pPr lvl="1"/>
            <a:r>
              <a:rPr lang="en-US" sz="1800" dirty="0" smtClean="0"/>
              <a:t>Video archives on </a:t>
            </a:r>
            <a:r>
              <a:rPr lang="en-US" sz="1800" dirty="0" err="1"/>
              <a:t>V</a:t>
            </a:r>
            <a:r>
              <a:rPr lang="en-US" sz="1800" dirty="0" err="1" smtClean="0"/>
              <a:t>imeo</a:t>
            </a:r>
            <a:r>
              <a:rPr lang="en-US" sz="1800" dirty="0" smtClean="0"/>
              <a:t>, live streaming for remote participation</a:t>
            </a:r>
          </a:p>
          <a:p>
            <a:pPr lvl="1"/>
            <a:r>
              <a:rPr lang="en-US" sz="1800" dirty="0" smtClean="0"/>
              <a:t>Series of digitization training workshops (herbaria, wet collections, entomology, paleontology, fluid-preserved invertebrate imaging)</a:t>
            </a:r>
          </a:p>
          <a:p>
            <a:pPr lvl="1"/>
            <a:r>
              <a:rPr lang="en-US" sz="1800" dirty="0" smtClean="0"/>
              <a:t>More workshops on-the-way: small herbaria digitization, primary source materials, …</a:t>
            </a:r>
          </a:p>
          <a:p>
            <a:r>
              <a:rPr lang="en-US" sz="1800" dirty="0"/>
              <a:t>Server </a:t>
            </a:r>
            <a:r>
              <a:rPr lang="en-US" sz="1800" dirty="0" smtClean="0"/>
              <a:t>hosting: 8 virtual machines, TCN support</a:t>
            </a:r>
            <a:endParaRPr lang="en-US" sz="1800" dirty="0"/>
          </a:p>
          <a:p>
            <a:r>
              <a:rPr lang="en-US" sz="1800" dirty="0" smtClean="0"/>
              <a:t>Specimen data portal and website – improvements, and more on the way</a:t>
            </a:r>
          </a:p>
          <a:p>
            <a:r>
              <a:rPr lang="en-US" sz="1800" dirty="0"/>
              <a:t>Call for </a:t>
            </a:r>
            <a:r>
              <a:rPr lang="en-US" sz="1800" dirty="0" smtClean="0"/>
              <a:t>appliances, frequent opinion surveys</a:t>
            </a:r>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282" y="5889218"/>
            <a:ext cx="645040" cy="5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Users\dpaul\Downloads\nsf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889218"/>
            <a:ext cx="508902" cy="511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5889218"/>
            <a:ext cx="511582" cy="5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0638" y="5889218"/>
            <a:ext cx="530300" cy="51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DigBio_Presentation_Template_2013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iDigBio_Presentation_Template_2013f</Template>
  <TotalTime>2006</TotalTime>
  <Words>1321</Words>
  <Application>Microsoft Office PowerPoint</Application>
  <PresentationFormat>On-screen Show (4:3)</PresentationFormat>
  <Paragraphs>206</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iDigBio_Presentation_Template_2013e</vt:lpstr>
      <vt:lpstr>Introduction to iDigBio, TCNs, PENs, RDCNs, the GWG and  Integrated Digitized Biocollections</vt:lpstr>
      <vt:lpstr>Advancing Digitization of  Biodiversity Collections</vt:lpstr>
      <vt:lpstr>portal.idigbio.org</vt:lpstr>
      <vt:lpstr>10 Thematic Collection Networks (TCNs) &amp;                 Partners to Existing Networks (PENs)</vt:lpstr>
      <vt:lpstr>iDigBio and the TCNs</vt:lpstr>
      <vt:lpstr>PowerPoint Presentation</vt:lpstr>
      <vt:lpstr>Building the iDigBio Cloud  </vt:lpstr>
      <vt:lpstr>PowerPoint Presentation</vt:lpstr>
      <vt:lpstr>Recent and Ongoing Activities</vt:lpstr>
      <vt:lpstr>You’re on the map!</vt:lpstr>
      <vt:lpstr>Let’s get started! -the iDigBio GWG</vt:lpstr>
      <vt:lpstr>On the 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Gil Nelson</dc:creator>
  <cp:lastModifiedBy>dpaul</cp:lastModifiedBy>
  <cp:revision>112</cp:revision>
  <dcterms:created xsi:type="dcterms:W3CDTF">2013-04-01T12:16:36Z</dcterms:created>
  <dcterms:modified xsi:type="dcterms:W3CDTF">2013-08-22T20:20:21Z</dcterms:modified>
</cp:coreProperties>
</file>