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</p:sldMasterIdLst>
  <p:notesMasterIdLst>
    <p:notesMasterId r:id="rId18"/>
  </p:notesMasterIdLst>
  <p:sldIdLst>
    <p:sldId id="285" r:id="rId4"/>
    <p:sldId id="292" r:id="rId5"/>
    <p:sldId id="295" r:id="rId6"/>
    <p:sldId id="277" r:id="rId7"/>
    <p:sldId id="274" r:id="rId8"/>
    <p:sldId id="289" r:id="rId9"/>
    <p:sldId id="288" r:id="rId10"/>
    <p:sldId id="294" r:id="rId11"/>
    <p:sldId id="293" r:id="rId12"/>
    <p:sldId id="287" r:id="rId13"/>
    <p:sldId id="280" r:id="rId14"/>
    <p:sldId id="275" r:id="rId15"/>
    <p:sldId id="279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735" autoAdjust="0"/>
    <p:restoredTop sz="92897" autoAdjust="0"/>
  </p:normalViewPr>
  <p:slideViewPr>
    <p:cSldViewPr>
      <p:cViewPr varScale="1">
        <p:scale>
          <a:sx n="69" d="100"/>
          <a:sy n="69" d="100"/>
        </p:scale>
        <p:origin x="12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21F47-CC9F-4B38-A79D-41608FECAD4E}" type="datetimeFigureOut">
              <a:rPr lang="en-US" smtClean="0"/>
              <a:pPr/>
              <a:t>8/14/2013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6A597-0BC9-4F5D-BA8B-041FC68A6B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3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igbio.org/wiki/index.php/Digitization_Resource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52B13-6D11-4809-8962-3A9CF738C8D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07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26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papers influencing</a:t>
            </a:r>
            <a:r>
              <a:rPr lang="en-US" baseline="0" smtClean="0"/>
              <a:t> our take on data we gathered and what we observed.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46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Digitization</a:t>
            </a:r>
            <a:r>
              <a:rPr lang="en-US" baseline="0" dirty="0" smtClean="0">
                <a:hlinkClick r:id="rId3"/>
              </a:rPr>
              <a:t> Resources </a:t>
            </a:r>
          </a:p>
          <a:p>
            <a:r>
              <a:rPr lang="en-US" dirty="0" smtClean="0">
                <a:hlinkClick r:id="rId3"/>
              </a:rPr>
              <a:t>https://www.idigbio.org/wiki/index.php/Digitization_Resources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6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survey and feedback.</a:t>
            </a:r>
          </a:p>
          <a:p>
            <a:r>
              <a:rPr lang="en-US" dirty="0" smtClean="0"/>
              <a:t>Note </a:t>
            </a:r>
            <a:r>
              <a:rPr lang="en-US" dirty="0" smtClean="0"/>
              <a:t>available</a:t>
            </a:r>
            <a:r>
              <a:rPr lang="en-US" baseline="0" dirty="0" smtClean="0"/>
              <a:t> </a:t>
            </a:r>
            <a:r>
              <a:rPr lang="en-US" baseline="0" dirty="0" smtClean="0"/>
              <a:t>online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https://www.idigbio.org/sites/default/files/workshop-presentations/ttt2/ShortSurvey.xlsx</a:t>
            </a:r>
          </a:p>
          <a:p>
            <a:r>
              <a:rPr lang="en-US" baseline="0" dirty="0" smtClean="0"/>
              <a:t>https://www.idigbio.org/sites/default/files/workshop-presentations/ttt2/LongSurvey.xlsx</a:t>
            </a:r>
            <a:endParaRPr lang="en-US" baseline="0" dirty="0" smtClean="0"/>
          </a:p>
          <a:p>
            <a:r>
              <a:rPr lang="en-US" baseline="0" dirty="0" smtClean="0"/>
              <a:t>We value your feedback to improve upon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3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Susan Butts published a formula for figuring</a:t>
            </a:r>
            <a:r>
              <a:rPr lang="en-US" baseline="0" dirty="0" smtClean="0"/>
              <a:t> out how to decide what to digitize (move from the </a:t>
            </a:r>
            <a:r>
              <a:rPr lang="en-US" baseline="0" dirty="0" err="1" smtClean="0"/>
              <a:t>stratigraphic</a:t>
            </a:r>
            <a:r>
              <a:rPr lang="en-US" baseline="0" dirty="0" smtClean="0"/>
              <a:t> to the systematic collection).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Yale’s Entomology</a:t>
            </a:r>
            <a:r>
              <a:rPr lang="en-US" baseline="0" dirty="0" smtClean="0"/>
              <a:t> Department is an example of the first path.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have seen herbariums utilizing the second path.</a:t>
            </a:r>
          </a:p>
          <a:p>
            <a:r>
              <a:rPr lang="en-US" baseline="0" dirty="0" smtClean="0"/>
              <a:t>Necessitates keeping track of what is </a:t>
            </a:r>
            <a:r>
              <a:rPr lang="en-US" baseline="0" dirty="0" err="1" smtClean="0"/>
              <a:t>databased</a:t>
            </a:r>
            <a:r>
              <a:rPr lang="en-US" baseline="0" dirty="0" smtClean="0"/>
              <a:t>, but not imaged</a:t>
            </a:r>
          </a:p>
          <a:p>
            <a:r>
              <a:rPr lang="en-US" baseline="0" dirty="0" smtClean="0"/>
              <a:t>and</a:t>
            </a:r>
          </a:p>
          <a:p>
            <a:r>
              <a:rPr lang="en-US" baseline="0" dirty="0" smtClean="0"/>
              <a:t>what is imaged, but not yet in the database.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last path minimizes specimen handling and is best suited to those collection types </a:t>
            </a:r>
          </a:p>
          <a:p>
            <a:r>
              <a:rPr lang="en-US" baseline="0" dirty="0" smtClean="0"/>
              <a:t>where imaging the specimen (and the label) at the same time is feasible.</a:t>
            </a:r>
          </a:p>
          <a:p>
            <a:r>
              <a:rPr lang="en-US" baseline="0" dirty="0" smtClean="0"/>
              <a:t>Herbarium specimens, and other specimen types (like bird skins) where the label can be placed</a:t>
            </a:r>
          </a:p>
          <a:p>
            <a:r>
              <a:rPr lang="en-US" baseline="0" dirty="0" smtClean="0"/>
              <a:t>in the image field are well-suited to this flow.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first 2 paths will at times mean the specimen has to be located and handled again to check data in the database.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last path is to be studied more thoroughly in the upcoming iDigBio DROID workshop May 30-31, 2012.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79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in it for you?</a:t>
            </a:r>
          </a:p>
          <a:p>
            <a:r>
              <a:rPr lang="en-US" dirty="0" smtClean="0"/>
              <a:t>More specimens georeferenced</a:t>
            </a:r>
          </a:p>
          <a:p>
            <a:r>
              <a:rPr lang="en-US" dirty="0" smtClean="0"/>
              <a:t>Greater accuracy</a:t>
            </a:r>
          </a:p>
          <a:p>
            <a:endParaRPr lang="en-US" dirty="0" smtClean="0"/>
          </a:p>
          <a:p>
            <a:r>
              <a:rPr lang="en-US" dirty="0" smtClean="0"/>
              <a:t>Data quality</a:t>
            </a:r>
          </a:p>
          <a:p>
            <a:r>
              <a:rPr lang="en-US" dirty="0" smtClean="0"/>
              <a:t>Data</a:t>
            </a:r>
            <a:r>
              <a:rPr lang="en-US" baseline="0" dirty="0" smtClean="0"/>
              <a:t> integrity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Fit-for-research use data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Avoid</a:t>
            </a:r>
            <a:r>
              <a:rPr lang="en-US" baseline="0" dirty="0" smtClean="0"/>
              <a:t> N-I-H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33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3C980-8CA2-415E-819D-39B06A8223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6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 in progress.</a:t>
            </a:r>
          </a:p>
          <a:p>
            <a:r>
              <a:rPr lang="en-US" dirty="0" smtClean="0"/>
              <a:t>30</a:t>
            </a:r>
            <a:r>
              <a:rPr lang="en-US" baseline="0" dirty="0" smtClean="0"/>
              <a:t> minutes of georeferencing training.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9 (10)</a:t>
            </a:r>
          </a:p>
          <a:p>
            <a:r>
              <a:rPr lang="en-US" dirty="0" smtClean="0"/>
              <a:t>6 are clustered</a:t>
            </a:r>
          </a:p>
          <a:p>
            <a:r>
              <a:rPr lang="en-US" dirty="0" smtClean="0"/>
              <a:t>1 was</a:t>
            </a:r>
            <a:r>
              <a:rPr lang="en-US" baseline="0" dirty="0" smtClean="0"/>
              <a:t> default GEOLocate</a:t>
            </a:r>
          </a:p>
          <a:p>
            <a:r>
              <a:rPr lang="en-US" baseline="0" dirty="0" smtClean="0"/>
              <a:t>red is arithmetic average of 9 green 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lon</a:t>
            </a:r>
            <a:r>
              <a:rPr lang="en-US" baseline="0" dirty="0" smtClean="0"/>
              <a:t> shown here; not centroid of polygon</a:t>
            </a:r>
          </a:p>
          <a:p>
            <a:r>
              <a:rPr lang="en-US" baseline="0" dirty="0" smtClean="0"/>
              <a:t>goal would be clustering algorithm – that would find clusters (tolerance of so many meters) and put point in center of this cluster.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Student points could be just at good as the expert point in this case – as they are also </a:t>
            </a:r>
            <a:r>
              <a:rPr lang="en-US" baseline="0" dirty="0" err="1" smtClean="0"/>
              <a:t>titi</a:t>
            </a:r>
            <a:r>
              <a:rPr lang="en-US" baseline="0" dirty="0" smtClean="0"/>
              <a:t> bogs and no east / west provided in description.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(land signature (DOQ) of </a:t>
            </a:r>
            <a:r>
              <a:rPr lang="en-US" baseline="0" dirty="0" err="1" smtClean="0"/>
              <a:t>titi</a:t>
            </a:r>
            <a:r>
              <a:rPr lang="en-US" baseline="0" dirty="0" smtClean="0"/>
              <a:t> bogs – not taught; impossible points, example of </a:t>
            </a:r>
            <a:r>
              <a:rPr lang="en-US" baseline="0" dirty="0" err="1" smtClean="0"/>
              <a:t>Stewartia</a:t>
            </a:r>
            <a:r>
              <a:rPr lang="en-US" baseline="0" dirty="0" smtClean="0"/>
              <a:t> in an extremely unlikely improbable place).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(256 points, 16 students)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-----------------</a:t>
            </a:r>
          </a:p>
          <a:p>
            <a:r>
              <a:rPr lang="en-US" dirty="0" smtClean="0"/>
              <a:t>Training at</a:t>
            </a:r>
            <a:r>
              <a:rPr lang="en-US" baseline="0" dirty="0" smtClean="0"/>
              <a:t> FSU Herbarium</a:t>
            </a:r>
            <a:endParaRPr lang="en-US" dirty="0" smtClean="0"/>
          </a:p>
          <a:p>
            <a:r>
              <a:rPr lang="en-US" dirty="0" smtClean="0"/>
              <a:t>students read protocol before hand</a:t>
            </a:r>
          </a:p>
          <a:p>
            <a:r>
              <a:rPr lang="en-US" dirty="0" smtClean="0"/>
              <a:t>Gil sits</a:t>
            </a:r>
            <a:r>
              <a:rPr lang="en-US" baseline="0" dirty="0" smtClean="0"/>
              <a:t> </a:t>
            </a:r>
            <a:r>
              <a:rPr lang="en-US" dirty="0" smtClean="0"/>
              <a:t>with one</a:t>
            </a:r>
            <a:r>
              <a:rPr lang="en-US" baseline="0" dirty="0" smtClean="0"/>
              <a:t> or two </a:t>
            </a:r>
            <a:r>
              <a:rPr lang="en-US" dirty="0" smtClean="0"/>
              <a:t>students: work through protocol:</a:t>
            </a:r>
            <a:r>
              <a:rPr lang="en-US" baseline="0" dirty="0" smtClean="0"/>
              <a:t> about 2 hours: intro to herbarium and also time in front of computer.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DIS students – more they did, fewer they skipped; Gil available to help (via email, </a:t>
            </a:r>
            <a:r>
              <a:rPr lang="en-US" baseline="0" dirty="0" err="1" smtClean="0"/>
              <a:t>skype</a:t>
            </a:r>
            <a:r>
              <a:rPr lang="en-US" baseline="0" dirty="0" smtClean="0"/>
              <a:t>).</a:t>
            </a:r>
          </a:p>
          <a:p>
            <a:r>
              <a:rPr lang="en-US" baseline="0" dirty="0" smtClean="0"/>
              <a:t>Better (faster) with records from a given region (faster), than all same species, even faster from areas they knew.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3C980-8CA2-415E-819D-39B06A8223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40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</a:t>
            </a:r>
            <a:r>
              <a:rPr lang="en-US" baseline="0" dirty="0" smtClean="0"/>
              <a:t> Flow Mock up </a:t>
            </a:r>
            <a:r>
              <a:rPr lang="en-US" baseline="0" smtClean="0"/>
              <a:t>for Upcoming </a:t>
            </a:r>
            <a:r>
              <a:rPr lang="en-US" baseline="0" dirty="0" smtClean="0"/>
              <a:t>DROID </a:t>
            </a:r>
            <a:r>
              <a:rPr lang="en-US" baseline="0" smtClean="0"/>
              <a:t>workshop.</a:t>
            </a:r>
          </a:p>
          <a:p>
            <a:endParaRPr lang="en-US" baseline="0" smtClean="0"/>
          </a:p>
          <a:p>
            <a:r>
              <a:rPr lang="en-US" baseline="0" smtClean="0"/>
              <a:t>The left column  is a list of all tasks at the pre-digitization step.</a:t>
            </a:r>
          </a:p>
          <a:p>
            <a:r>
              <a:rPr lang="en-US" baseline="0" smtClean="0"/>
              <a:t>The top row is a list of criteria to on which to evaluate each step for a possible place to make improvements in some way.</a:t>
            </a:r>
          </a:p>
          <a:p>
            <a:endParaRPr lang="en-US" baseline="0" smtClean="0"/>
          </a:p>
          <a:p>
            <a:r>
              <a:rPr lang="en-US" baseline="0" smtClean="0"/>
              <a:t>The results of these will be posted to help the community compare tasks</a:t>
            </a:r>
          </a:p>
          <a:p>
            <a:r>
              <a:rPr lang="en-US" baseline="0" smtClean="0"/>
              <a:t>and create a road map for using the data gathered to speed things up!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53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Kinds of collections we visited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6A597-0BC9-4F5D-BA8B-041FC68A6BC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3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/>
              <a:pPr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5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/>
              <a:pPr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9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/>
              <a:pPr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6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73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39D8-8EF0-4122-929D-C5D95928ED8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447800" y="5722620"/>
            <a:ext cx="716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prstClr val="black"/>
                </a:solidFill>
              </a:rPr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reflect the views of the National Science Foundation.</a:t>
            </a:r>
          </a:p>
          <a:p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514600"/>
            <a:ext cx="7772400" cy="1143000"/>
          </a:xfrm>
        </p:spPr>
        <p:txBody>
          <a:bodyPr>
            <a:normAutofit/>
          </a:bodyPr>
          <a:lstStyle>
            <a:lvl1pPr algn="ctr">
              <a:defRPr sz="2400" baseline="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pic>
        <p:nvPicPr>
          <p:cNvPr id="8" name="Picture 7" descr="C:\Users\dpaul\Downloads\nsf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6" y="5638800"/>
            <a:ext cx="660504" cy="6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96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alphaModFix amt="4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27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2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83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83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D68C29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D68C29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09800"/>
            <a:ext cx="4040188" cy="41505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41505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5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8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38A2F91-B3FB-461F-BCF3-71EAF893242F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7B36-53E0-47E3-B63D-256AEF116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0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73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39D8-8EF0-4122-929D-C5D95928ED8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447800" y="5722620"/>
            <a:ext cx="716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solidFill>
                  <a:prstClr val="black"/>
                </a:solidFill>
              </a:rPr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reflect the views of the National Science Foundation.</a:t>
            </a:r>
          </a:p>
          <a:p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514600"/>
            <a:ext cx="7772400" cy="1143000"/>
          </a:xfrm>
        </p:spPr>
        <p:txBody>
          <a:bodyPr>
            <a:normAutofit/>
          </a:bodyPr>
          <a:lstStyle>
            <a:lvl1pPr algn="ctr">
              <a:defRPr sz="2400" baseline="0"/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pic>
        <p:nvPicPr>
          <p:cNvPr id="8" name="Picture 7" descr="C:\Users\dpaul\Downloads\nsf1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6" y="5638800"/>
            <a:ext cx="660504" cy="6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4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>
            <a:lvl1pPr algn="l">
              <a:defRPr sz="3200">
                <a:latin typeface="Candara" pitchFamily="34" charset="0"/>
                <a:ea typeface="Batang" pitchFamily="18" charset="-12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>
            <a:lvl1pPr>
              <a:defRPr baseline="0">
                <a:latin typeface="Candar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3200" baseline="0">
                <a:latin typeface="Candar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800" baseline="0">
                <a:latin typeface="Candara" pitchFamily="34" charset="0"/>
                <a:ea typeface="Verdana" pitchFamily="34" charset="0"/>
                <a:cs typeface="Verdana" pitchFamily="34" charset="0"/>
              </a:defRPr>
            </a:lvl3pPr>
            <a:lvl4pPr>
              <a:defRPr baseline="0">
                <a:latin typeface="Candara" pitchFamily="34" charset="0"/>
                <a:ea typeface="Verdana" pitchFamily="34" charset="0"/>
                <a:cs typeface="Verdana" pitchFamily="34" charset="0"/>
              </a:defRPr>
            </a:lvl4pPr>
            <a:lvl5pPr>
              <a:defRPr baseline="0">
                <a:latin typeface="Candar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/>
              <a:pPr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3" descr="C:\Users\Steve\Desktop\20111123203406!IDigBio_Logo_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248400"/>
            <a:ext cx="1371600" cy="424221"/>
          </a:xfrm>
          <a:prstGeom prst="rect">
            <a:avLst/>
          </a:prstGeom>
          <a:noFill/>
        </p:spPr>
      </p:pic>
      <p:pic>
        <p:nvPicPr>
          <p:cNvPr id="10" name="Picture 7"/>
          <p:cNvPicPr preferRelativeResize="0"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5355" y="6167928"/>
            <a:ext cx="5334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 preferRelativeResize="0"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415" y="6172200"/>
            <a:ext cx="4937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9815" y="6172200"/>
            <a:ext cx="457200" cy="49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4385" y="6228575"/>
            <a:ext cx="1685925" cy="4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24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1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9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83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83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2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D68C29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D68C29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09800"/>
            <a:ext cx="4040188" cy="41505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41505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3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7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/>
              <a:pPr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9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/>
              <a:pPr/>
              <a:t>8/14/2013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1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/>
              <a:pPr/>
              <a:t>8/14/2013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7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/>
              <a:pPr/>
              <a:t>8/14/2013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2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/>
              <a:pPr/>
              <a:t>8/14/2013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3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/>
              <a:pPr/>
              <a:t>8/14/2013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9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7C33-23EC-4D6F-ACA2-589B3960558E}" type="datetimeFigureOut">
              <a:rPr lang="en-US" smtClean="0"/>
              <a:pPr/>
              <a:t>8/14/2013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7DA6-D488-4147-903D-2F0840BD61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1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8.emf"/><Relationship Id="rId5" Type="http://schemas.openxmlformats.org/officeDocument/2006/relationships/slideLayout" Target="../slideLayouts/slideLayout16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8.emf"/><Relationship Id="rId4" Type="http://schemas.openxmlformats.org/officeDocument/2006/relationships/slideLayout" Target="../slideLayouts/slideLayout22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7C33-23EC-4D6F-ACA2-589B3960558E}" type="datetimeFigureOut">
              <a:rPr lang="en-US" smtClean="0"/>
              <a:pPr/>
              <a:t>8/14/2013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57DA6-D488-4147-903D-2F0840BD61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9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6200" y="6400800"/>
            <a:ext cx="457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15200" y="6400800"/>
            <a:ext cx="1320165" cy="416860"/>
          </a:xfrm>
          <a:prstGeom prst="round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idigbio_logo_rgb.eps"/>
          <p:cNvPicPr>
            <a:picLocks noChangeAspect="1"/>
          </p:cNvPicPr>
          <p:nvPr/>
        </p:nvPicPr>
        <p:blipFill>
          <a:blip r:embed="rId11" cstate="print">
            <a:lum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426201"/>
            <a:ext cx="1169353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1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i="0" kern="1200" baseline="0">
          <a:ln>
            <a:noFill/>
          </a:ln>
          <a:solidFill>
            <a:schemeClr val="accent1"/>
          </a:solidFill>
          <a:effectLst/>
          <a:latin typeface="Calibri"/>
          <a:ea typeface="+mj-ea"/>
          <a:cs typeface="Calibri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6200" y="6400800"/>
            <a:ext cx="457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15200" y="6400800"/>
            <a:ext cx="1320165" cy="416860"/>
          </a:xfrm>
          <a:prstGeom prst="round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 descr="idigbio_logo_rgb.eps"/>
          <p:cNvPicPr>
            <a:picLocks noChangeAspect="1"/>
          </p:cNvPicPr>
          <p:nvPr/>
        </p:nvPicPr>
        <p:blipFill>
          <a:blip r:embed="rId10" cstate="print">
            <a:lum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426201"/>
            <a:ext cx="1169353" cy="3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i="0" kern="1200" baseline="0">
          <a:ln>
            <a:noFill/>
          </a:ln>
          <a:solidFill>
            <a:schemeClr val="accent1"/>
          </a:solidFill>
          <a:effectLst/>
          <a:latin typeface="Calibri"/>
          <a:ea typeface="+mj-ea"/>
          <a:cs typeface="Calibri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://www.ala.org.au/wp-content/uploads/2011/10/Digitisation-guide-120223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hyperlink" Target="https://journals.ku.edu/index.php/jbi/article/viewFile/3992/380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t&amp;rct=j&amp;q=tann+and+Flemons&amp;source=web&amp;cd=6&amp;ved=0CEEQFjAF&amp;url=http://australianmuseum.net.au/Uploads/Documents/23183/Data%20Capture%20of%20specimen%20labels%20using%20volunteers%20-%20Tann%20and%252" TargetMode="External"/><Relationship Id="rId5" Type="http://schemas.openxmlformats.org/officeDocument/2006/relationships/hyperlink" Target="http://www.ala.org.au/wp-content/uploads/2011/10/Digitisation-guide-120223.pdf" TargetMode="External"/><Relationship Id="rId4" Type="http://schemas.openxmlformats.org/officeDocument/2006/relationships/hyperlink" Target="http://www.etaxonomy.org/wiki/images/b/b3/Harvard_data_capture_wkshp_rpt_2006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igbio.org/wiki/index.php/Digitization_Resour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idigbio.org/wiki/index.php/Digitization_Resources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igbio.org/sites/default/files/workshop-presentations/ttt2/ShortSurvey.xls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igbio.org/sites/default/files/workshop-presentations/geotrain/FSU_Georef-Protocol.do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mailto:gnelson@bio.fsu.edu" TargetMode="External"/><Relationship Id="rId7" Type="http://schemas.openxmlformats.org/officeDocument/2006/relationships/hyperlink" Target="http://flmnh.ufl.ed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hyperlink" Target="http://fsu.edu/" TargetMode="External"/><Relationship Id="rId10" Type="http://schemas.openxmlformats.org/officeDocument/2006/relationships/image" Target="../media/image20.png"/><Relationship Id="rId4" Type="http://schemas.openxmlformats.org/officeDocument/2006/relationships/hyperlink" Target="mailto:amast@bio.fsu.edu" TargetMode="Externa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igbio.org/sites/default/files/workshop-presentations/ttt2/Mast_Protocol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2209800" y="609600"/>
            <a:ext cx="4572000" cy="1905000"/>
          </a:xfrm>
          <a:prstGeom prst="horizontalScroll">
            <a:avLst/>
          </a:prstGeom>
          <a:solidFill>
            <a:schemeClr val="bg2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Of Workflows</a:t>
            </a:r>
            <a:r>
              <a:rPr lang="en-US" sz="3200" dirty="0" smtClean="0"/>
              <a:t>, Protocols</a:t>
            </a:r>
            <a:br>
              <a:rPr lang="en-US" sz="3200" dirty="0" smtClean="0"/>
            </a:br>
            <a:r>
              <a:rPr lang="en-US" sz="2400" dirty="0" smtClean="0"/>
              <a:t>and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Expert or Novice?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/>
          <a:p>
            <a:r>
              <a:rPr lang="en-US" dirty="0" smtClean="0"/>
              <a:t>12 – 16 August 2013</a:t>
            </a:r>
            <a:endParaRPr lang="en-US" dirty="0"/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Train-the-Trainers Georeferencing Workshop</a:t>
            </a:r>
          </a:p>
          <a:p>
            <a:r>
              <a:rPr lang="en-US" dirty="0" smtClean="0"/>
              <a:t>Gainesville, Florida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5800" y="2667000"/>
            <a:ext cx="7772400" cy="114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 smtClean="0"/>
              <a:t>  Deborah Paul, Gil Nelson, Austin Mast</a:t>
            </a:r>
          </a:p>
          <a:p>
            <a:pPr marL="0" indent="0">
              <a:buNone/>
            </a:pPr>
            <a:r>
              <a:rPr lang="en-US" dirty="0" smtClean="0"/>
              <a:t>   (dpaul@fsu.edu)</a:t>
            </a:r>
            <a:endParaRPr lang="en-US" dirty="0"/>
          </a:p>
          <a:p>
            <a:pPr marL="0" indent="0">
              <a:buNone/>
            </a:pPr>
            <a:r>
              <a:rPr lang="en-US" sz="1500" dirty="0" smtClean="0"/>
              <a:t>   (Florida State University, iDigBio, iDigInfo)</a:t>
            </a:r>
          </a:p>
        </p:txBody>
      </p:sp>
      <p:pic>
        <p:nvPicPr>
          <p:cNvPr id="6" name="Picture 2" descr="https://sphotos-b.xx.fbcdn.net/hphotos-prn1/644423_4674102497949_11763436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724400"/>
            <a:ext cx="892048" cy="10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272012"/>
            <a:ext cx="3631612" cy="1828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73" y="4696314"/>
            <a:ext cx="4771765" cy="1856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941368"/>
            <a:ext cx="3259536" cy="217138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01" y="212466"/>
            <a:ext cx="4889482" cy="255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353" y="216827"/>
            <a:ext cx="3592721" cy="183955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112" y="1569802"/>
            <a:ext cx="3995233" cy="300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Evaluating a Workflow</a:t>
            </a:r>
            <a:endParaRPr lang="en-US" dirty="0"/>
          </a:p>
        </p:txBody>
      </p:sp>
      <p:pic>
        <p:nvPicPr>
          <p:cNvPr id="2051" name="Picture 3" descr="E:\yale_harvard\IMG_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4800600"/>
            <a:ext cx="3657600" cy="2743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Workflow (WF)</a:t>
            </a:r>
          </a:p>
          <a:p>
            <a:pPr lvl="1"/>
            <a:r>
              <a:rPr lang="en-US" dirty="0" smtClean="0"/>
              <a:t>Documentation of WFs</a:t>
            </a:r>
          </a:p>
          <a:p>
            <a:pPr lvl="1"/>
            <a:r>
              <a:rPr lang="en-US" dirty="0" smtClean="0"/>
              <a:t>Improving WFs</a:t>
            </a:r>
          </a:p>
          <a:p>
            <a:pPr lvl="2"/>
            <a:r>
              <a:rPr lang="en-US" dirty="0" smtClean="0"/>
              <a:t>Talking with others / comparing</a:t>
            </a:r>
          </a:p>
          <a:p>
            <a:pPr lvl="1"/>
            <a:r>
              <a:rPr lang="en-US" dirty="0" smtClean="0"/>
              <a:t>Evaluating WFs</a:t>
            </a:r>
          </a:p>
          <a:p>
            <a:pPr lvl="2"/>
            <a:r>
              <a:rPr lang="en-US" dirty="0" smtClean="0"/>
              <a:t>See WF Mockups – for DROID workshop</a:t>
            </a:r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50" y="714375"/>
          <a:ext cx="9020175" cy="5855633"/>
        </p:xfrm>
        <a:graphic>
          <a:graphicData uri="http://schemas.openxmlformats.org/drawingml/2006/table">
            <a:tbl>
              <a:tblPr/>
              <a:tblGrid>
                <a:gridCol w="1094735"/>
                <a:gridCol w="821054"/>
                <a:gridCol w="878070"/>
                <a:gridCol w="577991"/>
                <a:gridCol w="609600"/>
                <a:gridCol w="838200"/>
                <a:gridCol w="685800"/>
                <a:gridCol w="685800"/>
                <a:gridCol w="762000"/>
                <a:gridCol w="762000"/>
                <a:gridCol w="685800"/>
                <a:gridCol w="619125"/>
              </a:tblGrid>
              <a:tr h="1035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Pre Digitization Curation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Tasks</a:t>
                      </a:r>
                      <a:endParaRPr lang="en-US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must be done before digitzation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could be done at or after digitization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Non expert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Crowd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Source?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step that could be automated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 task 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needing 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QA / QC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Can do with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existing machine (Kirtas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Authority file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 exists or would be useful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 physical tool </a:t>
                      </a: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exists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easy to compute 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time / costs for this task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formula exists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72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interview staff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1672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hire staff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72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train staff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3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decide what to digitize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672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pull specimens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598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sort specimens (e.g., by taxon, sex, geographic region, collecting event, collector)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345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add taxon names to database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732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update taxonomic identification on specimens (e.g., vet type specimens)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/>
                          <a:ea typeface="Calibri"/>
                          <a:cs typeface="Times New Roman"/>
                          <a:sym typeface="Wingdings"/>
                        </a:rPr>
                        <a:t>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72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240" marR="462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83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Observing Collections</a:t>
            </a:r>
            <a:endParaRPr lang="en-US" sz="4000" dirty="0"/>
          </a:p>
        </p:txBody>
      </p:sp>
      <p:pic>
        <p:nvPicPr>
          <p:cNvPr id="2051" name="Picture 3" descr="E:\yale_harvard\IMG_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4800600"/>
            <a:ext cx="3657600" cy="2743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iDigBio staff visited</a:t>
            </a:r>
          </a:p>
          <a:p>
            <a:pPr lvl="1"/>
            <a:r>
              <a:rPr lang="en-US" dirty="0" smtClean="0"/>
              <a:t>28 Collections in 10 different museums</a:t>
            </a:r>
          </a:p>
          <a:p>
            <a:pPr lvl="1"/>
            <a:r>
              <a:rPr lang="en-US" dirty="0" smtClean="0"/>
              <a:t>Collections varied in size, kind, staffing</a:t>
            </a:r>
          </a:p>
          <a:p>
            <a:pPr lvl="2"/>
            <a:r>
              <a:rPr lang="en-US" dirty="0" smtClean="0"/>
              <a:t>entomology</a:t>
            </a:r>
          </a:p>
          <a:p>
            <a:pPr lvl="2"/>
            <a:r>
              <a:rPr lang="en-US" dirty="0" smtClean="0"/>
              <a:t>invertebrate paleontology</a:t>
            </a:r>
          </a:p>
          <a:p>
            <a:pPr lvl="2"/>
            <a:r>
              <a:rPr lang="en-US" dirty="0" smtClean="0"/>
              <a:t>invertebrate zoology</a:t>
            </a:r>
          </a:p>
          <a:p>
            <a:pPr lvl="2"/>
            <a:r>
              <a:rPr lang="en-US" dirty="0" smtClean="0"/>
              <a:t>ornithology</a:t>
            </a:r>
          </a:p>
          <a:p>
            <a:pPr lvl="2"/>
            <a:r>
              <a:rPr lang="en-US" dirty="0" smtClean="0"/>
              <a:t>botany</a:t>
            </a:r>
          </a:p>
          <a:p>
            <a:pPr lvl="2"/>
            <a:r>
              <a:rPr lang="en-US" dirty="0" smtClean="0"/>
              <a:t>vertebrate paleontology</a:t>
            </a:r>
          </a:p>
          <a:p>
            <a:pPr lvl="2"/>
            <a:r>
              <a:rPr lang="en-US" dirty="0" smtClean="0"/>
              <a:t>zoology</a:t>
            </a:r>
          </a:p>
        </p:txBody>
      </p:sp>
      <p:pic>
        <p:nvPicPr>
          <p:cNvPr id="2050" name="Picture 2" descr="E:\BRIT\IMG_0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100" y="152400"/>
            <a:ext cx="1104900" cy="14732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3180" y="152400"/>
            <a:ext cx="1076820" cy="146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0698" y="3810000"/>
            <a:ext cx="1700902" cy="287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1752600"/>
            <a:ext cx="1447801" cy="192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2327" y="152399"/>
            <a:ext cx="1272245" cy="147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16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What’s your Digitization Maturity?</a:t>
            </a:r>
            <a:br>
              <a:rPr lang="en-US" dirty="0" smtClean="0"/>
            </a:br>
            <a:r>
              <a:rPr lang="en-US" dirty="0" smtClean="0"/>
              <a:t>Find out here …on page 67+</a:t>
            </a:r>
            <a:endParaRPr lang="en-US" dirty="0"/>
          </a:p>
        </p:txBody>
      </p:sp>
      <p:pic>
        <p:nvPicPr>
          <p:cNvPr id="2051" name="Picture 3" descr="E:\yale_harvard\IMG_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4800600"/>
            <a:ext cx="3657600" cy="2743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153400" cy="3306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Digitisation: A strategic approach for natural history collections. Canberra, Australia, CSIRO, 2012.</a:t>
            </a:r>
          </a:p>
          <a:p>
            <a:r>
              <a:rPr lang="en-US" dirty="0" smtClean="0"/>
              <a:t>Author: Bryan Kalms</a:t>
            </a:r>
          </a:p>
          <a:p>
            <a:r>
              <a:rPr lang="en-US" dirty="0" smtClean="0"/>
              <a:t>Available at </a:t>
            </a:r>
            <a:r>
              <a:rPr lang="en-US" dirty="0" smtClean="0">
                <a:hlinkClick r:id="rId4"/>
              </a:rPr>
              <a:t>http://www.ala.org.au/wp-content/uploads/2011/10/Digitisation-guide-120223.pdf</a:t>
            </a:r>
            <a:r>
              <a:rPr lang="en-US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3275" y="228600"/>
            <a:ext cx="16097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84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Assessing Digitization Workflows…</a:t>
            </a:r>
            <a:endParaRPr lang="en-US" dirty="0"/>
          </a:p>
        </p:txBody>
      </p:sp>
      <p:pic>
        <p:nvPicPr>
          <p:cNvPr id="2051" name="Picture 3" descr="E:\yale_harvard\IMG_0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400800" y="-4800600"/>
            <a:ext cx="3657600" cy="2743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382000" cy="4953000"/>
          </a:xfrm>
        </p:spPr>
        <p:txBody>
          <a:bodyPr>
            <a:noAutofit/>
          </a:bodyPr>
          <a:lstStyle/>
          <a:p>
            <a:r>
              <a:rPr lang="sv-SE" sz="1800" dirty="0" smtClean="0"/>
              <a:t>Reed Beaman, James Macklin, Michael Donoghue, James Hanken. 2007. </a:t>
            </a:r>
            <a:r>
              <a:rPr lang="sv-SE" sz="1800" dirty="0" smtClean="0">
                <a:hlinkClick r:id="rId4"/>
              </a:rPr>
              <a:t>Overcoming the Digitization Bottleneck in Natural History Collections: A summary report on a workshop held 7 – 9 September 2006 at Harvard University. </a:t>
            </a:r>
            <a:r>
              <a:rPr lang="sv-SE" sz="1800" dirty="0" smtClean="0"/>
              <a:t> [Accessed January 2012].</a:t>
            </a:r>
          </a:p>
          <a:p>
            <a:r>
              <a:rPr lang="en-US" sz="1800" dirty="0" smtClean="0"/>
              <a:t>ĺñigo Granzow-de la Cerda and James H. Beach. December 2010. Semi-automated workflows for acquiring specimen data from label images in herbarium collections. Taxon 59 (6): 1830-1842</a:t>
            </a:r>
          </a:p>
          <a:p>
            <a:r>
              <a:rPr lang="en-US" sz="1800" dirty="0" smtClean="0"/>
              <a:t>Bryan Kalms. </a:t>
            </a:r>
            <a:r>
              <a:rPr lang="en-US" sz="1800" dirty="0" smtClean="0">
                <a:hlinkClick r:id="rId5"/>
              </a:rPr>
              <a:t>Digitisation: A strategic approach for natural history collections. </a:t>
            </a:r>
            <a:r>
              <a:rPr lang="en-US" sz="1800" dirty="0" smtClean="0"/>
              <a:t>Canberra, Australia, CSIRO, 2012.</a:t>
            </a:r>
          </a:p>
          <a:p>
            <a:r>
              <a:rPr lang="en-US" sz="1800" dirty="0" smtClean="0"/>
              <a:t>John Tann &amp; Paul Flemons. 2008. </a:t>
            </a:r>
            <a:r>
              <a:rPr lang="en-US" sz="1800" dirty="0" smtClean="0">
                <a:hlinkClick r:id="rId6"/>
              </a:rPr>
              <a:t>Report: Data capture of specimen labels using volunteers.</a:t>
            </a:r>
            <a:r>
              <a:rPr lang="en-US" sz="1800" dirty="0" smtClean="0"/>
              <a:t> Australian Museum</a:t>
            </a:r>
          </a:p>
          <a:p>
            <a:r>
              <a:rPr lang="sv-SE" sz="1800" dirty="0" smtClean="0"/>
              <a:t>Ana Vollmar, James Alexander Macklin, Linda Ford. 2010. </a:t>
            </a:r>
            <a:r>
              <a:rPr lang="sv-SE" sz="1800" dirty="0" smtClean="0">
                <a:hlinkClick r:id="rId7"/>
              </a:rPr>
              <a:t>Natural History Specimen Digitization: Challenges and Concerns.</a:t>
            </a:r>
            <a:r>
              <a:rPr lang="sv-SE" sz="1800" dirty="0" smtClean="0"/>
              <a:t> Biodiversity Informatics 7 (1): 93 – 112</a:t>
            </a:r>
          </a:p>
          <a:p>
            <a:r>
              <a:rPr lang="en-US" sz="1800" b="1" dirty="0" smtClean="0"/>
              <a:t>iDigBio Developing Robust Object to Image to Data (iDigBio DROID) Workshop</a:t>
            </a:r>
            <a:r>
              <a:rPr lang="en-US" sz="1800" dirty="0" smtClean="0"/>
              <a:t> – May 30 – 31, 2012</a:t>
            </a:r>
          </a:p>
        </p:txBody>
      </p:sp>
    </p:spTree>
    <p:extLst>
      <p:ext uri="{BB962C8B-B14F-4D97-AF65-F5344CB8AC3E}">
        <p14:creationId xmlns:p14="http://schemas.microsoft.com/office/powerpoint/2010/main" val="268909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97" y="1295400"/>
            <a:ext cx="754950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Digitization </a:t>
            </a:r>
            <a:r>
              <a:rPr lang="en-US" dirty="0" smtClean="0">
                <a:hlinkClick r:id="rId2"/>
              </a:rPr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tinyurl.com/idigresources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818896"/>
            <a:ext cx="6048375" cy="467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hlinkClick r:id="rId3"/>
              </a:rPr>
              <a:t>Informal Digitization Survey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iDigBio staff compiled a survey</a:t>
            </a:r>
          </a:p>
          <a:p>
            <a:pPr lvl="1"/>
            <a:r>
              <a:rPr lang="en-US" dirty="0" smtClean="0"/>
              <a:t>collection type information</a:t>
            </a:r>
          </a:p>
          <a:p>
            <a:pPr lvl="1"/>
            <a:r>
              <a:rPr lang="en-US" dirty="0" smtClean="0"/>
              <a:t>protocols</a:t>
            </a:r>
          </a:p>
          <a:p>
            <a:pPr lvl="1"/>
            <a:r>
              <a:rPr lang="en-US" dirty="0" smtClean="0"/>
              <a:t>specimen handling logistics</a:t>
            </a:r>
          </a:p>
          <a:p>
            <a:pPr lvl="1"/>
            <a:r>
              <a:rPr lang="en-US" dirty="0" smtClean="0"/>
              <a:t>imaging</a:t>
            </a:r>
          </a:p>
          <a:p>
            <a:pPr lvl="1"/>
            <a:r>
              <a:rPr lang="en-US" dirty="0" smtClean="0"/>
              <a:t>specimen data entry</a:t>
            </a:r>
          </a:p>
          <a:p>
            <a:pPr lvl="1"/>
            <a:r>
              <a:rPr lang="en-US" dirty="0" smtClean="0"/>
              <a:t>georeferencing</a:t>
            </a:r>
          </a:p>
          <a:p>
            <a:r>
              <a:rPr lang="en-US" dirty="0" smtClean="0"/>
              <a:t>Community feedback: Survey helped</a:t>
            </a:r>
          </a:p>
          <a:p>
            <a:pPr lvl="1"/>
            <a:r>
              <a:rPr lang="en-US" dirty="0" smtClean="0"/>
              <a:t>finding gaps in documentation</a:t>
            </a:r>
          </a:p>
          <a:p>
            <a:pPr lvl="1"/>
            <a:r>
              <a:rPr lang="en-US" dirty="0" smtClean="0"/>
              <a:t>helping with writing of workflows &amp; protocols</a:t>
            </a:r>
          </a:p>
          <a:p>
            <a:pPr lvl="1"/>
            <a:r>
              <a:rPr lang="en-US" dirty="0" smtClean="0"/>
              <a:t>organizing workflows for sharing &amp; archiving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28600"/>
            <a:ext cx="34385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050" y="1905000"/>
            <a:ext cx="28003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6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5 task clusters, + 1 	3 workflow patterns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35" name="Picture 4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801694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7" name="Right Arrow 536"/>
          <p:cNvSpPr/>
          <p:nvPr/>
        </p:nvSpPr>
        <p:spPr>
          <a:xfrm>
            <a:off x="3573440" y="568656"/>
            <a:ext cx="457200" cy="762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9" name="Rectangle 538"/>
          <p:cNvSpPr/>
          <p:nvPr/>
        </p:nvSpPr>
        <p:spPr>
          <a:xfrm>
            <a:off x="583568" y="1237442"/>
            <a:ext cx="931378" cy="628139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0" name="Rectangle 539"/>
          <p:cNvSpPr/>
          <p:nvPr/>
        </p:nvSpPr>
        <p:spPr>
          <a:xfrm>
            <a:off x="590550" y="3109810"/>
            <a:ext cx="931378" cy="628139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1" name="Rectangle 540"/>
          <p:cNvSpPr/>
          <p:nvPr/>
        </p:nvSpPr>
        <p:spPr>
          <a:xfrm>
            <a:off x="583097" y="5033861"/>
            <a:ext cx="931378" cy="628139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" name="Rectangle 541"/>
          <p:cNvSpPr/>
          <p:nvPr/>
        </p:nvSpPr>
        <p:spPr>
          <a:xfrm>
            <a:off x="2218383" y="3637270"/>
            <a:ext cx="931378" cy="628139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3" name="Rectangle 542"/>
          <p:cNvSpPr/>
          <p:nvPr/>
        </p:nvSpPr>
        <p:spPr>
          <a:xfrm>
            <a:off x="1859447" y="5033861"/>
            <a:ext cx="931378" cy="628139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5" name="Rectangle 544"/>
          <p:cNvSpPr/>
          <p:nvPr/>
        </p:nvSpPr>
        <p:spPr>
          <a:xfrm>
            <a:off x="2819400" y="1233385"/>
            <a:ext cx="931378" cy="628139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6" name="Can 545"/>
          <p:cNvSpPr/>
          <p:nvPr/>
        </p:nvSpPr>
        <p:spPr>
          <a:xfrm>
            <a:off x="1857845" y="1094096"/>
            <a:ext cx="647701" cy="942208"/>
          </a:xfrm>
          <a:prstGeom prst="can">
            <a:avLst>
              <a:gd name="adj" fmla="val 50226"/>
            </a:avLst>
          </a:prstGeom>
          <a:solidFill>
            <a:schemeClr val="accent1">
              <a:lumMod val="75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8" name="Can 547"/>
          <p:cNvSpPr/>
          <p:nvPr/>
        </p:nvSpPr>
        <p:spPr>
          <a:xfrm>
            <a:off x="2317689" y="2653553"/>
            <a:ext cx="685800" cy="904108"/>
          </a:xfrm>
          <a:prstGeom prst="can">
            <a:avLst>
              <a:gd name="adj" fmla="val 43643"/>
            </a:avLst>
          </a:prstGeom>
          <a:solidFill>
            <a:schemeClr val="accent1">
              <a:lumMod val="75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2" name="Rectangle 551"/>
          <p:cNvSpPr/>
          <p:nvPr/>
        </p:nvSpPr>
        <p:spPr>
          <a:xfrm>
            <a:off x="6553200" y="6115050"/>
            <a:ext cx="228600" cy="228600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3" name="Can 552"/>
          <p:cNvSpPr/>
          <p:nvPr/>
        </p:nvSpPr>
        <p:spPr>
          <a:xfrm>
            <a:off x="6848475" y="6019800"/>
            <a:ext cx="180975" cy="342900"/>
          </a:xfrm>
          <a:prstGeom prst="can">
            <a:avLst>
              <a:gd name="adj" fmla="val 51563"/>
            </a:avLst>
          </a:prstGeom>
          <a:solidFill>
            <a:schemeClr val="accent1">
              <a:lumMod val="75000"/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4" name="TextBox 553"/>
          <p:cNvSpPr txBox="1"/>
          <p:nvPr/>
        </p:nvSpPr>
        <p:spPr>
          <a:xfrm>
            <a:off x="7000875" y="5943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blue shading indicates specimen handling steps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16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Arrow Connector 92"/>
          <p:cNvCxnSpPr>
            <a:stCxn id="32" idx="1"/>
          </p:cNvCxnSpPr>
          <p:nvPr/>
        </p:nvCxnSpPr>
        <p:spPr>
          <a:xfrm flipV="1">
            <a:off x="3883056" y="3891730"/>
            <a:ext cx="430761" cy="1075932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04" y="206863"/>
            <a:ext cx="82296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Key Clusters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18222" y="4873937"/>
            <a:ext cx="1795097" cy="1490939"/>
            <a:chOff x="381000" y="4807209"/>
            <a:chExt cx="1795097" cy="1490939"/>
          </a:xfrm>
        </p:grpSpPr>
        <p:sp>
          <p:nvSpPr>
            <p:cNvPr id="8" name="Oval 7"/>
            <p:cNvSpPr/>
            <p:nvPr/>
          </p:nvSpPr>
          <p:spPr>
            <a:xfrm>
              <a:off x="435204" y="4807209"/>
              <a:ext cx="1717851" cy="1490939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" y="5112603"/>
              <a:ext cx="1795097" cy="830997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Written</a:t>
              </a:r>
            </a:p>
            <a:p>
              <a:pPr algn="ctr"/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Workflows</a:t>
              </a:r>
              <a:endPara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26434" y="3122226"/>
            <a:ext cx="1642697" cy="1367050"/>
            <a:chOff x="5305792" y="3997568"/>
            <a:chExt cx="1795097" cy="1565032"/>
          </a:xfrm>
        </p:grpSpPr>
        <p:sp>
          <p:nvSpPr>
            <p:cNvPr id="12" name="Oval 11"/>
            <p:cNvSpPr/>
            <p:nvPr/>
          </p:nvSpPr>
          <p:spPr>
            <a:xfrm>
              <a:off x="5396281" y="3997568"/>
              <a:ext cx="1614119" cy="1565032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05792" y="4456918"/>
              <a:ext cx="1795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Image / Data Storage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9198" y="1091445"/>
            <a:ext cx="2252335" cy="1621719"/>
            <a:chOff x="6634059" y="1268209"/>
            <a:chExt cx="2252335" cy="1621719"/>
          </a:xfrm>
        </p:grpSpPr>
        <p:sp>
          <p:nvSpPr>
            <p:cNvPr id="9" name="Oval 8"/>
            <p:cNvSpPr/>
            <p:nvPr/>
          </p:nvSpPr>
          <p:spPr>
            <a:xfrm>
              <a:off x="6751992" y="1268209"/>
              <a:ext cx="2011007" cy="1621719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34059" y="1828800"/>
              <a:ext cx="22523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2200" b="1" dirty="0" smtClean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endPos="0" dir="5400000" sy="-100000" algn="bl" rotWithShape="0"/>
                  </a:effectLst>
                  <a:latin typeface="Candara" panose="020E0502030303020204" pitchFamily="34" charset="0"/>
                </a:rPr>
                <a:t>Georeferencing</a:t>
              </a:r>
              <a:endParaRPr lang="en-US" sz="2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endPos="0" dir="5400000" sy="-100000" algn="bl" rotWithShape="0"/>
                </a:effectLst>
                <a:latin typeface="Candara" panose="020E0502030303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4800" y="3273755"/>
            <a:ext cx="1795097" cy="1512277"/>
            <a:chOff x="357958" y="1296713"/>
            <a:chExt cx="1795097" cy="1512277"/>
          </a:xfrm>
        </p:grpSpPr>
        <p:sp>
          <p:nvSpPr>
            <p:cNvPr id="7" name="Oval 6"/>
            <p:cNvSpPr/>
            <p:nvPr/>
          </p:nvSpPr>
          <p:spPr>
            <a:xfrm>
              <a:off x="453709" y="1296713"/>
              <a:ext cx="1626693" cy="1512277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7958" y="1820967"/>
              <a:ext cx="1795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Personnel</a:t>
              </a:r>
              <a:endPara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104154" y="1853389"/>
            <a:ext cx="1439625" cy="1388001"/>
            <a:chOff x="2365904" y="2917303"/>
            <a:chExt cx="1439625" cy="1388001"/>
          </a:xfrm>
        </p:grpSpPr>
        <p:sp>
          <p:nvSpPr>
            <p:cNvPr id="6" name="Oval 5"/>
            <p:cNvSpPr/>
            <p:nvPr/>
          </p:nvSpPr>
          <p:spPr>
            <a:xfrm>
              <a:off x="2365904" y="2917303"/>
              <a:ext cx="1439625" cy="1388001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91525" y="2966219"/>
              <a:ext cx="1391179" cy="794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Pre-digitization Curation or</a:t>
              </a:r>
            </a:p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Staging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30019" y="615139"/>
            <a:ext cx="1556597" cy="1348281"/>
            <a:chOff x="3429000" y="1684072"/>
            <a:chExt cx="1520345" cy="1440128"/>
          </a:xfrm>
        </p:grpSpPr>
        <p:sp>
          <p:nvSpPr>
            <p:cNvPr id="11" name="Oval 10"/>
            <p:cNvSpPr/>
            <p:nvPr/>
          </p:nvSpPr>
          <p:spPr>
            <a:xfrm>
              <a:off x="3429000" y="1684072"/>
              <a:ext cx="1520345" cy="1440128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70884" y="2058057"/>
              <a:ext cx="1436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Image Capture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6591" y="2889565"/>
            <a:ext cx="1481961" cy="1387791"/>
            <a:chOff x="3481062" y="3810000"/>
            <a:chExt cx="1795097" cy="1658816"/>
          </a:xfrm>
        </p:grpSpPr>
        <p:sp>
          <p:nvSpPr>
            <p:cNvPr id="5" name="Oval 4"/>
            <p:cNvSpPr/>
            <p:nvPr/>
          </p:nvSpPr>
          <p:spPr>
            <a:xfrm>
              <a:off x="3500069" y="3810000"/>
              <a:ext cx="1757731" cy="1658816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81062" y="4422156"/>
              <a:ext cx="1795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Data Capture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65319" y="1293904"/>
            <a:ext cx="1663083" cy="1427081"/>
            <a:chOff x="5038770" y="2464340"/>
            <a:chExt cx="1795097" cy="1498060"/>
          </a:xfrm>
        </p:grpSpPr>
        <p:sp>
          <p:nvSpPr>
            <p:cNvPr id="10" name="Oval 9"/>
            <p:cNvSpPr/>
            <p:nvPr/>
          </p:nvSpPr>
          <p:spPr>
            <a:xfrm>
              <a:off x="5105400" y="2464340"/>
              <a:ext cx="1646592" cy="1498060"/>
            </a:xfrm>
            <a:prstGeom prst="ellipse">
              <a:avLst/>
            </a:prstGeom>
            <a:noFill/>
            <a:ln w="254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38770" y="2811375"/>
              <a:ext cx="1795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ndara" panose="020E0502030303020204" pitchFamily="34" charset="0"/>
                </a:rPr>
                <a:t>Image Processing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46734" y="4730167"/>
            <a:ext cx="2252335" cy="1621719"/>
            <a:chOff x="6610175" y="1268209"/>
            <a:chExt cx="2252335" cy="1621719"/>
          </a:xfrm>
        </p:grpSpPr>
        <p:sp>
          <p:nvSpPr>
            <p:cNvPr id="32" name="Oval 31"/>
            <p:cNvSpPr/>
            <p:nvPr/>
          </p:nvSpPr>
          <p:spPr>
            <a:xfrm>
              <a:off x="6751992" y="1268209"/>
              <a:ext cx="2011007" cy="1621719"/>
            </a:xfrm>
            <a:prstGeom prst="ellipse">
              <a:avLst/>
            </a:prstGeom>
            <a:noFill/>
            <a:ln w="57150" cmpd="thinThick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10175" y="1572965"/>
              <a:ext cx="225233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2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reflection endPos="0" dir="5400000" sy="-100000" algn="bl" rotWithShape="0"/>
                  </a:effectLst>
                  <a:latin typeface="Candara" panose="020E0502030303020204" pitchFamily="34" charset="0"/>
                </a:rPr>
                <a:t>Biodiversity Informatics Manager</a:t>
              </a:r>
              <a:endPara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reflection endPos="0" dir="5400000" sy="-100000" algn="bl" rotWithShape="0"/>
                </a:effectLst>
                <a:latin typeface="Candara" panose="020E0502030303020204" pitchFamily="34" charset="0"/>
              </a:endParaRPr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V="1">
            <a:off x="4313817" y="1637110"/>
            <a:ext cx="362071" cy="376238"/>
          </a:xfrm>
          <a:prstGeom prst="straightConnector1">
            <a:avLst/>
          </a:prstGeom>
          <a:ln w="2540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105463" y="1424077"/>
            <a:ext cx="638827" cy="213033"/>
          </a:xfrm>
          <a:prstGeom prst="straightConnector1">
            <a:avLst/>
          </a:prstGeom>
          <a:ln w="2540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847783" y="2561860"/>
            <a:ext cx="817" cy="560366"/>
          </a:xfrm>
          <a:prstGeom prst="straightConnector1">
            <a:avLst/>
          </a:prstGeom>
          <a:ln w="2540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267200" y="3083488"/>
            <a:ext cx="446555" cy="297320"/>
          </a:xfrm>
          <a:prstGeom prst="straightConnector1">
            <a:avLst/>
          </a:prstGeom>
          <a:ln w="2540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1" idx="4"/>
          </p:cNvCxnSpPr>
          <p:nvPr/>
        </p:nvCxnSpPr>
        <p:spPr>
          <a:xfrm flipV="1">
            <a:off x="5303231" y="1963420"/>
            <a:ext cx="5087" cy="888182"/>
          </a:xfrm>
          <a:prstGeom prst="straightConnector1">
            <a:avLst/>
          </a:prstGeom>
          <a:ln w="25400">
            <a:solidFill>
              <a:schemeClr val="accent5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062685" y="2561860"/>
            <a:ext cx="795315" cy="645578"/>
          </a:xfrm>
          <a:prstGeom prst="straightConnector1">
            <a:avLst/>
          </a:prstGeom>
          <a:ln w="25400">
            <a:solidFill>
              <a:schemeClr val="accent5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147499" y="3694530"/>
            <a:ext cx="961742" cy="0"/>
          </a:xfrm>
          <a:prstGeom prst="straightConnector1">
            <a:avLst/>
          </a:prstGeom>
          <a:ln w="2540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2834763" y="5113961"/>
            <a:ext cx="863938" cy="144176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2514600" y="2909410"/>
            <a:ext cx="1271917" cy="2125514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 flipV="1">
            <a:off x="2271730" y="4043116"/>
            <a:ext cx="1468624" cy="1032054"/>
          </a:xfrm>
          <a:prstGeom prst="straightConnector1">
            <a:avLst/>
          </a:prstGeom>
          <a:ln w="50800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dirty="0" smtClean="0"/>
              <a:t>Workflows aka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Share</a:t>
            </a:r>
            <a:r>
              <a:rPr lang="en-US" dirty="0" smtClean="0"/>
              <a:t>, Review, Get input</a:t>
            </a:r>
          </a:p>
          <a:p>
            <a:pPr lvl="1"/>
            <a:r>
              <a:rPr lang="en-US" dirty="0" smtClean="0"/>
              <a:t>Look for bottlenecks (people, equipment, software)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t="8145" b="4354"/>
          <a:stretch/>
        </p:blipFill>
        <p:spPr>
          <a:xfrm>
            <a:off x="609600" y="2286000"/>
            <a:ext cx="79248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720" y="2278444"/>
            <a:ext cx="7714680" cy="147002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How “expert?”</a:t>
            </a:r>
            <a:br>
              <a:rPr lang="en-US" dirty="0" smtClean="0"/>
            </a:b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 how much training does it take to </a:t>
            </a:r>
            <a:br>
              <a:rPr lang="en-US" sz="24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accurately georeference a locality?</a:t>
            </a:r>
            <a:endParaRPr lang="en-US" sz="2400" b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4473097"/>
            <a:ext cx="7772400" cy="1143000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en-US" sz="1600" dirty="0"/>
              <a:t>Gil </a:t>
            </a:r>
            <a:r>
              <a:rPr lang="en-US" sz="1600" dirty="0" smtClean="0"/>
              <a:t>Nelson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smtClean="0">
                <a:hlinkClick r:id="rId3"/>
              </a:rPr>
              <a:t>gnelson@bio.fsu.edu</a:t>
            </a:r>
            <a:r>
              <a:rPr lang="en-US" sz="1600" dirty="0" smtClean="0"/>
              <a:t>) Florida </a:t>
            </a:r>
            <a:r>
              <a:rPr lang="en-US" sz="1600" dirty="0"/>
              <a:t>State University, iDigBio, </a:t>
            </a:r>
            <a:r>
              <a:rPr lang="en-US" sz="1600" dirty="0" smtClean="0"/>
              <a:t>iDigInfo</a:t>
            </a:r>
          </a:p>
          <a:p>
            <a:pPr marL="0" indent="0" algn="r">
              <a:buNone/>
            </a:pPr>
            <a:r>
              <a:rPr lang="en-US" sz="1600" dirty="0" smtClean="0"/>
              <a:t>Austin Mast (</a:t>
            </a:r>
            <a:r>
              <a:rPr lang="en-US" sz="1600" dirty="0" smtClean="0">
                <a:hlinkClick r:id="rId4"/>
              </a:rPr>
              <a:t>amast@bio.fsu.edu</a:t>
            </a:r>
            <a:r>
              <a:rPr lang="en-US" sz="1600" dirty="0" smtClean="0"/>
              <a:t>) Florida State University</a:t>
            </a:r>
          </a:p>
          <a:p>
            <a:pPr marL="0" indent="0" algn="r">
              <a:buNone/>
            </a:pP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Train-the-Trainers Georeferencing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</a:t>
            </a:r>
          </a:p>
          <a:p>
            <a:pPr marL="0" indent="0" algn="r">
              <a:buNone/>
            </a:pPr>
            <a:r>
              <a:rPr lang="en-US" sz="1600" dirty="0"/>
              <a:t>12 – 16 August 2013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en-US" sz="1600" dirty="0"/>
              <a:t>Gainesville, Florida</a:t>
            </a:r>
          </a:p>
          <a:p>
            <a:pPr marL="0" indent="0" algn="r">
              <a:buNone/>
            </a:pPr>
            <a:endParaRPr lang="en-US" sz="1600" dirty="0"/>
          </a:p>
        </p:txBody>
      </p:sp>
      <p:pic>
        <p:nvPicPr>
          <p:cNvPr id="4" name="Picture 8" descr="Florida State University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37" y="482946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Florida Museum 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22" y="4819172"/>
            <a:ext cx="65274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dpaul\Desktop\uf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" y="4800600"/>
            <a:ext cx="865536" cy="86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009196" y="229840"/>
            <a:ext cx="4525204" cy="2647951"/>
            <a:chOff x="4366797" y="1836127"/>
            <a:chExt cx="4525204" cy="2647951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797" y="1836127"/>
              <a:ext cx="4525204" cy="2647951"/>
            </a:xfrm>
            <a:prstGeom prst="rect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 descr="https://www.idigbio.org/wiki/_media/idigbio_logo_rgb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4088">
              <a:off x="4792272" y="3173400"/>
              <a:ext cx="1972886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40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457200"/>
            <a:ext cx="5947062" cy="7696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609600"/>
            <a:ext cx="350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Experiment under way at </a:t>
            </a:r>
            <a:endParaRPr lang="en-US" sz="1600" dirty="0" smtClean="0"/>
          </a:p>
          <a:p>
            <a:r>
              <a:rPr lang="en-US" sz="1600" dirty="0" smtClean="0"/>
              <a:t>Florida </a:t>
            </a:r>
            <a:r>
              <a:rPr lang="en-US" sz="1600" dirty="0"/>
              <a:t>State University:</a:t>
            </a:r>
          </a:p>
          <a:p>
            <a:endParaRPr lang="en-US" sz="1600" dirty="0"/>
          </a:p>
          <a:p>
            <a:r>
              <a:rPr lang="en-US" sz="1600" dirty="0"/>
              <a:t>How much training does it take to accurately georeference a locality?</a:t>
            </a:r>
          </a:p>
          <a:p>
            <a:endParaRPr lang="en-US" sz="1600" dirty="0"/>
          </a:p>
          <a:p>
            <a:pPr marL="257175" indent="-257175">
              <a:buFont typeface="+mj-lt"/>
              <a:buAutoNum type="arabicPeriod"/>
            </a:pPr>
            <a:r>
              <a:rPr lang="en-US" sz="1600" dirty="0"/>
              <a:t>Trained techs with regular communication.</a:t>
            </a:r>
          </a:p>
          <a:p>
            <a:pPr marL="257175" indent="-257175">
              <a:buFont typeface="+mj-lt"/>
              <a:buAutoNum type="arabicPeriod"/>
            </a:pPr>
            <a:endParaRPr lang="en-US" sz="1600" dirty="0"/>
          </a:p>
          <a:p>
            <a:pPr marL="257175" indent="-257175">
              <a:buFont typeface="+mj-lt"/>
              <a:buAutoNum type="arabicPeriod"/>
            </a:pPr>
            <a:r>
              <a:rPr lang="en-US" sz="1600" dirty="0"/>
              <a:t>Plant biology students with about 30 minutes of training.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05134"/>
            <a:ext cx="1361388" cy="1633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5100" y="3954164"/>
            <a:ext cx="2247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Apalachicola National Forest. </a:t>
            </a:r>
          </a:p>
          <a:p>
            <a:r>
              <a:rPr lang="en-US" sz="1600" b="1" dirty="0"/>
              <a:t>Verbatim Locality</a:t>
            </a:r>
            <a:r>
              <a:rPr lang="en-US" sz="1600" dirty="0"/>
              <a:t>: </a:t>
            </a:r>
            <a:r>
              <a:rPr lang="en-US" sz="1600" dirty="0" err="1"/>
              <a:t>titi</a:t>
            </a:r>
            <a:r>
              <a:rPr lang="en-US" sz="1600" dirty="0"/>
              <a:t> bog, Appalachia National Forest, near Wilma.</a:t>
            </a:r>
          </a:p>
          <a:p>
            <a:r>
              <a:rPr lang="en-US" sz="1600" b="1" dirty="0"/>
              <a:t>Habitat: </a:t>
            </a:r>
            <a:r>
              <a:rPr lang="en-US" sz="1600" dirty="0"/>
              <a:t>in a </a:t>
            </a:r>
            <a:r>
              <a:rPr lang="en-US" sz="1600" dirty="0" err="1"/>
              <a:t>sphagnous</a:t>
            </a:r>
            <a:r>
              <a:rPr lang="en-US" sz="1600" dirty="0"/>
              <a:t> area, presently dry, </a:t>
            </a:r>
            <a:r>
              <a:rPr lang="en-US" sz="1600" dirty="0" err="1"/>
              <a:t>titi</a:t>
            </a:r>
            <a:r>
              <a:rPr lang="en-US" sz="1600" dirty="0"/>
              <a:t> bog.</a:t>
            </a:r>
          </a:p>
        </p:txBody>
      </p:sp>
    </p:spTree>
    <p:extLst>
      <p:ext uri="{BB962C8B-B14F-4D97-AF65-F5344CB8AC3E}">
        <p14:creationId xmlns:p14="http://schemas.microsoft.com/office/powerpoint/2010/main" val="416255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DigBio_Presentation_Template_2013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DigBio_Presentation_Template_2013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1165</Words>
  <Application>Microsoft Office PowerPoint</Application>
  <PresentationFormat>On-screen Show (4:3)</PresentationFormat>
  <Paragraphs>205</Paragraphs>
  <Slides>14</Slides>
  <Notes>11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Batang</vt:lpstr>
      <vt:lpstr>Arial</vt:lpstr>
      <vt:lpstr>Calibri</vt:lpstr>
      <vt:lpstr>Candara</vt:lpstr>
      <vt:lpstr>Times New Roman</vt:lpstr>
      <vt:lpstr>Verdana</vt:lpstr>
      <vt:lpstr>Wingdings</vt:lpstr>
      <vt:lpstr>Wingdings 2</vt:lpstr>
      <vt:lpstr>Office Theme</vt:lpstr>
      <vt:lpstr>iDigBio_Presentation_Template_2013e</vt:lpstr>
      <vt:lpstr>1_iDigBio_Presentation_Template_2013e</vt:lpstr>
      <vt:lpstr>Of Workflows, Protocols and Expert or Novice?</vt:lpstr>
      <vt:lpstr>Workflows</vt:lpstr>
      <vt:lpstr>Digitization Resources</vt:lpstr>
      <vt:lpstr>Informal Digitization Survey</vt:lpstr>
      <vt:lpstr>5 task clusters, + 1  3 workflow patterns</vt:lpstr>
      <vt:lpstr>Key Clusters</vt:lpstr>
      <vt:lpstr>Workflows aka Protocols</vt:lpstr>
      <vt:lpstr>How “expert?” Just how much training does it take to  accurately georeference a locality?</vt:lpstr>
      <vt:lpstr>PowerPoint Presentation</vt:lpstr>
      <vt:lpstr>PowerPoint Presentation</vt:lpstr>
      <vt:lpstr>Evaluating a Workflow</vt:lpstr>
      <vt:lpstr>Observing Collections</vt:lpstr>
      <vt:lpstr>What’s your Digitization Maturity? Find out here …on page 67+</vt:lpstr>
      <vt:lpstr>Assessing Digitization Workflows…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Paul</dc:creator>
  <cp:lastModifiedBy>Paul, Deborah</cp:lastModifiedBy>
  <cp:revision>93</cp:revision>
  <dcterms:created xsi:type="dcterms:W3CDTF">2012-04-20T01:18:33Z</dcterms:created>
  <dcterms:modified xsi:type="dcterms:W3CDTF">2013-08-14T18:22:42Z</dcterms:modified>
</cp:coreProperties>
</file>