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512" r:id="rId2"/>
    <p:sldId id="456" r:id="rId3"/>
    <p:sldId id="479" r:id="rId4"/>
    <p:sldId id="466" r:id="rId5"/>
    <p:sldId id="478" r:id="rId6"/>
    <p:sldId id="474" r:id="rId7"/>
    <p:sldId id="473" r:id="rId8"/>
    <p:sldId id="507" r:id="rId9"/>
    <p:sldId id="505" r:id="rId10"/>
    <p:sldId id="506" r:id="rId11"/>
    <p:sldId id="498" r:id="rId12"/>
    <p:sldId id="480" r:id="rId13"/>
    <p:sldId id="495" r:id="rId14"/>
    <p:sldId id="486" r:id="rId15"/>
    <p:sldId id="487" r:id="rId16"/>
    <p:sldId id="491" r:id="rId17"/>
    <p:sldId id="481" r:id="rId18"/>
    <p:sldId id="488" r:id="rId19"/>
    <p:sldId id="476" r:id="rId20"/>
    <p:sldId id="500" r:id="rId21"/>
    <p:sldId id="492" r:id="rId22"/>
    <p:sldId id="496" r:id="rId23"/>
    <p:sldId id="510" r:id="rId24"/>
    <p:sldId id="511" r:id="rId25"/>
    <p:sldId id="504" r:id="rId26"/>
    <p:sldId id="489" r:id="rId27"/>
    <p:sldId id="501" r:id="rId28"/>
    <p:sldId id="513" r:id="rId29"/>
    <p:sldId id="509" r:id="rId30"/>
  </p:sldIdLst>
  <p:sldSz cx="9144000" cy="6858000" type="screen4x3"/>
  <p:notesSz cx="6858000" cy="9144000"/>
  <p:defaultTextStyle>
    <a:defPPr>
      <a:defRPr lang="fr-B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2913"/>
    <a:srgbClr val="6E150E"/>
    <a:srgbClr val="5E120C"/>
    <a:srgbClr val="A82400"/>
    <a:srgbClr val="6A0D00"/>
    <a:srgbClr val="F0E50F"/>
    <a:srgbClr val="4F9F00"/>
    <a:srgbClr val="B8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 autoAdjust="0"/>
    <p:restoredTop sz="95144" autoAdjust="0"/>
  </p:normalViewPr>
  <p:slideViewPr>
    <p:cSldViewPr>
      <p:cViewPr>
        <p:scale>
          <a:sx n="100" d="100"/>
          <a:sy n="100" d="100"/>
        </p:scale>
        <p:origin x="-78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75F6C-D06B-154A-BF03-CA2C2830B1BD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4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noProof="0"/>
              <a:t>Click to edit Master text styles</a:t>
            </a:r>
          </a:p>
          <a:p>
            <a:pPr lvl="1"/>
            <a:r>
              <a:rPr lang="fr-BE" noProof="0"/>
              <a:t>Second level</a:t>
            </a:r>
          </a:p>
          <a:p>
            <a:pPr lvl="2"/>
            <a:r>
              <a:rPr lang="fr-BE" noProof="0"/>
              <a:t>Third level</a:t>
            </a:r>
          </a:p>
          <a:p>
            <a:pPr lvl="3"/>
            <a:r>
              <a:rPr lang="fr-BE" noProof="0"/>
              <a:t>Fourth level</a:t>
            </a:r>
          </a:p>
          <a:p>
            <a:pPr lvl="4"/>
            <a:r>
              <a:rPr lang="fr-BE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390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/>
              <a:t>What about unknown datum for UTM?</a:t>
            </a:r>
          </a:p>
          <a:p>
            <a:pPr>
              <a:buFontTx/>
              <a:buChar char="-"/>
            </a:pPr>
            <a:r>
              <a:rPr lang="en-US" baseline="0"/>
              <a:t>Online exercises: renewed file</a:t>
            </a:r>
          </a:p>
          <a:p>
            <a:pPr>
              <a:buFontTx/>
              <a:buChar char="-"/>
            </a:pPr>
            <a:r>
              <a:rPr lang="en-US" baseline="0"/>
              <a:t>Extent for MTM exercise (datum unknown)?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2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3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 smtClean="0"/>
              <a:pPr>
                <a:defRPr/>
              </a:pPr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004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16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GNS: GeoNet Names Server</a:t>
            </a:r>
          </a:p>
          <a:p>
            <a:r>
              <a:rPr lang="en-US"/>
              <a:t>NGA: National Geospatial-Intelligence Agency</a:t>
            </a:r>
          </a:p>
          <a:p>
            <a:r>
              <a:rPr lang="en-US"/>
              <a:t>US BGN: US Board</a:t>
            </a:r>
            <a:r>
              <a:rPr lang="en-US" baseline="0"/>
              <a:t> on Geographic Names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17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 smtClean="0"/>
              <a:pPr>
                <a:defRPr/>
              </a:pPr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662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>
            <a:lvl1pPr>
              <a:defRPr sz="4400">
                <a:solidFill>
                  <a:srgbClr val="962913"/>
                </a:solidFill>
              </a:defRPr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81E96-5ECA-7449-B1B1-DB7BF100B18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0B6F-A813-6E49-B875-281BF314FBA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6750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6750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D8FB0-78E2-D143-9934-04FDE869700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0852-858C-3844-98E7-D5CACD6AEAC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7CE4F-3F7D-6547-A3B0-65B26691133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CE84-69DB-0947-AD80-73F52BD8FFA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0D29-2DA0-0C44-8D86-17AFE7EB58B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1787-D429-604F-A9F4-0275820D56F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ED672-0A77-3C47-B677-7F531C617C0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921AF-300C-764E-808A-09B0CB966C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6E150E"/>
              </a:gs>
              <a:gs pos="100000">
                <a:srgbClr val="96291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4000" tIns="45720" rIns="324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text styles</a:t>
            </a:r>
          </a:p>
          <a:p>
            <a:pPr lvl="1"/>
            <a:r>
              <a:rPr lang="fr-BE"/>
              <a:t>Second level</a:t>
            </a:r>
          </a:p>
          <a:p>
            <a:pPr lvl="2"/>
            <a:r>
              <a:rPr lang="fr-BE"/>
              <a:t>Third level</a:t>
            </a:r>
          </a:p>
          <a:p>
            <a:pPr lvl="3"/>
            <a:r>
              <a:rPr lang="fr-BE"/>
              <a:t>Fourth level</a:t>
            </a:r>
          </a:p>
          <a:p>
            <a:pPr lvl="4"/>
            <a:r>
              <a:rPr lang="fr-B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5838" y="6553200"/>
            <a:ext cx="5032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2"/>
                </a:solidFill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C8F2A4-AD20-CA4C-BC06-B3FED107BBB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nadensys.net/activities/development/latlong-crosshairs" TargetMode="Externa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earth.google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mapper.acm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earth-info.nga.mil/gns/html/" TargetMode="External"/><Relationship Id="rId5" Type="http://schemas.openxmlformats.org/officeDocument/2006/relationships/hyperlink" Target="http://geonames.usgs.gov/pls/gnispubli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www.fallingrain.co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bit.ly/Getty-TG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erpnet.org/Gazetteer/GeorefResources.htm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www.canadensys.net/georeferencing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www.idigbio.org/wiki/index.php/Georeferencing" TargetMode="Externa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dma.jrc.it/services/fuzzy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hyperlink" Target="http://leware.net/geo/utmgoogle.htm" TargetMode="External"/><Relationship Id="rId8" Type="http://schemas.openxmlformats.org/officeDocument/2006/relationships/hyperlink" Target="http://www.earthpoint.us/Convert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map.co.uk/utmworld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anisnet.org/GeorefGuide.html" TargetMode="External"/><Relationship Id="rId4" Type="http://schemas.openxmlformats.org/officeDocument/2006/relationships/hyperlink" Target="http://www.earthpoint.us/" TargetMode="External"/><Relationship Id="rId5" Type="http://schemas.openxmlformats.org/officeDocument/2006/relationships/hyperlink" Target="http://www.metzgerwillard.us/plss/plss.html" TargetMode="External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svisualizer.com/" TargetMode="External"/><Relationship Id="rId4" Type="http://schemas.openxmlformats.org/officeDocument/2006/relationships/hyperlink" Target="http://www.simplemappr.net/" TargetMode="External"/><Relationship Id="rId5" Type="http://schemas.openxmlformats.org/officeDocument/2006/relationships/hyperlink" Target="http://cartodb.com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oids.com/" TargetMode="External"/><Relationship Id="rId4" Type="http://schemas.openxmlformats.org/officeDocument/2006/relationships/hyperlink" Target="http://bit.ly/dDtT1i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mmons.wikimedia.org/wiki/Atla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" TargetMode="External"/><Relationship Id="rId4" Type="http://schemas.openxmlformats.org/officeDocument/2006/relationships/hyperlink" Target="http://www.canadensys.net/latlong-crosshairs" TargetMode="External"/><Relationship Id="rId5" Type="http://schemas.openxmlformats.org/officeDocument/2006/relationships/hyperlink" Target="http://www.fallingrain.com" TargetMode="External"/><Relationship Id="rId6" Type="http://schemas.openxmlformats.org/officeDocument/2006/relationships/hyperlink" Target="http://bit.ly/Getty-TGN" TargetMode="External"/><Relationship Id="rId7" Type="http://schemas.openxmlformats.org/officeDocument/2006/relationships/hyperlink" Target="http://www.earthpoint.us" TargetMode="External"/><Relationship Id="rId8" Type="http://schemas.openxmlformats.org/officeDocument/2006/relationships/hyperlink" Target="http://www.dmap.co.uk/utmworld.htm" TargetMode="External"/><Relationship Id="rId9" Type="http://schemas.openxmlformats.org/officeDocument/2006/relationships/hyperlink" Target="http://www.earthpoint.us/Convert.aspx" TargetMode="External"/><Relationship Id="rId10" Type="http://schemas.openxmlformats.org/officeDocument/2006/relationships/hyperlink" Target="http://bit.ly/herpnet-georef-resourc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google.com" TargetMode="External"/><Relationship Id="rId4" Type="http://schemas.openxmlformats.org/officeDocument/2006/relationships/hyperlink" Target="http://earth-info.nga.mil/gns/html/" TargetMode="External"/><Relationship Id="rId5" Type="http://schemas.openxmlformats.org/officeDocument/2006/relationships/hyperlink" Target="http://geonames.usgs.gov/pls/gnispublic/" TargetMode="External"/><Relationship Id="rId6" Type="http://schemas.openxmlformats.org/officeDocument/2006/relationships/hyperlink" Target="http://cartodb.com" TargetMode="External"/><Relationship Id="rId7" Type="http://schemas.openxmlformats.org/officeDocument/2006/relationships/hyperlink" Target="http://www.simplemappr.net/" TargetMode="External"/><Relationship Id="rId8" Type="http://schemas.openxmlformats.org/officeDocument/2006/relationships/hyperlink" Target="http://www.gpsvisualizer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pper.acme.com/" TargetMode="Externa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eody.com/" TargetMode="External"/><Relationship Id="rId12" Type="http://schemas.openxmlformats.org/officeDocument/2006/relationships/hyperlink" Target="http://www.naturalearthdata.com/" TargetMode="External"/><Relationship Id="rId13" Type="http://schemas.openxmlformats.org/officeDocument/2006/relationships/hyperlink" Target="http://geo.data.gov/geoportal/catalog/main/home.page" TargetMode="External"/><Relationship Id="rId14" Type="http://schemas.openxmlformats.org/officeDocument/2006/relationships/hyperlink" Target="http://maps.nls.uk/" TargetMode="External"/><Relationship Id="rId15" Type="http://schemas.openxmlformats.org/officeDocument/2006/relationships/hyperlink" Target="http://cidades-brasil-ibge-google-earth.softonic.com.br/download" TargetMode="External"/><Relationship Id="rId16" Type="http://schemas.openxmlformats.org/officeDocument/2006/relationships/hyperlink" Target="http://www.topomapper.com/" TargetMode="External"/><Relationship Id="rId17" Type="http://schemas.openxmlformats.org/officeDocument/2006/relationships/hyperlink" Target="http://www.bl.uk/maps/" TargetMode="External"/><Relationship Id="rId18" Type="http://schemas.openxmlformats.org/officeDocument/2006/relationships/hyperlink" Target="http://www.bl.uk/maps/georeferencingmap.html" TargetMode="External"/><Relationship Id="rId19" Type="http://schemas.openxmlformats.org/officeDocument/2006/relationships/hyperlink" Target="http://www.uwgb.edu/dutchs/usefuldata/ConvertUTMNoOZ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streetmap.org/" TargetMode="External"/><Relationship Id="rId3" Type="http://schemas.openxmlformats.org/officeDocument/2006/relationships/hyperlink" Target="http://global.mapit.mysociety.org/" TargetMode="External"/><Relationship Id="rId4" Type="http://schemas.openxmlformats.org/officeDocument/2006/relationships/hyperlink" Target="http://www.oldmapsonline.org/" TargetMode="External"/><Relationship Id="rId5" Type="http://schemas.openxmlformats.org/officeDocument/2006/relationships/hyperlink" Target="http://www.davidrumsey.com/" TargetMode="External"/><Relationship Id="rId6" Type="http://schemas.openxmlformats.org/officeDocument/2006/relationships/hyperlink" Target="http://www.gelib.com/ng-topo.htm" TargetMode="External"/><Relationship Id="rId7" Type="http://schemas.openxmlformats.org/officeDocument/2006/relationships/hyperlink" Target="http://mrdata.usgs.gov/geology/state/" TargetMode="External"/><Relationship Id="rId8" Type="http://schemas.openxmlformats.org/officeDocument/2006/relationships/hyperlink" Target="http://www.nrcan.gc.ca/earth-sciences/geography-boundary/geographical-name/11680" TargetMode="External"/><Relationship Id="rId9" Type="http://schemas.openxmlformats.org/officeDocument/2006/relationships/hyperlink" Target="http://www.lib.utexas.edu/maps/map_sites/cities_sites.html" TargetMode="External"/><Relationship Id="rId10" Type="http://schemas.openxmlformats.org/officeDocument/2006/relationships/hyperlink" Target="http://www.gadm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maps.googl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xkcd.com/1169/" TargetMode="Externa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1844824"/>
            <a:ext cx="9152756" cy="2736304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Online Resources for Georeferencing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568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maps – get coordinates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10</a:t>
            </a:fld>
            <a:endParaRPr lang="fr-BE"/>
          </a:p>
        </p:txBody>
      </p:sp>
      <p:pic>
        <p:nvPicPr>
          <p:cNvPr id="8" name="Picture 3" descr="Screen shot 2012-10-07 at 7.00.55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624736" cy="54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4440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andara" charset="0"/>
                <a:hlinkClick r:id="rId2"/>
              </a:rPr>
              <a:t>http://www.canadensys.net/activities/development/latlong-crosshairs</a:t>
            </a:r>
            <a:endParaRPr lang="en-US" sz="1800" dirty="0">
              <a:solidFill>
                <a:srgbClr val="000000"/>
              </a:solidFill>
              <a:latin typeface="Candara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524328" y="3068960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95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 – Get coordinates</a:t>
            </a:r>
          </a:p>
        </p:txBody>
      </p:sp>
      <p:pic>
        <p:nvPicPr>
          <p:cNvPr id="7" name="Picture 6" descr="Screen shot 2012-10-08 at 10.0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69" y="1556792"/>
            <a:ext cx="8660219" cy="49348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11</a:t>
            </a:fld>
            <a:endParaRPr lang="fr-BE"/>
          </a:p>
        </p:txBody>
      </p:sp>
      <p:sp>
        <p:nvSpPr>
          <p:cNvPr id="10" name="Rectangular Callout 9"/>
          <p:cNvSpPr/>
          <p:nvPr/>
        </p:nvSpPr>
        <p:spPr>
          <a:xfrm>
            <a:off x="3132065" y="766445"/>
            <a:ext cx="2592063" cy="646331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</a:rPr>
              <a:t>Canadensys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</a:rPr>
              <a:t>bookmarklet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Click to toggle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4860032" y="4953942"/>
            <a:ext cx="2782770" cy="923330"/>
          </a:xfrm>
          <a:prstGeom prst="wedgeRectCallout">
            <a:avLst>
              <a:gd name="adj1" fmla="val -15979"/>
              <a:gd name="adj2" fmla="val -8513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Crosshairs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Pan map to change position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Click to get coordinates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 – Get coordinates	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 </a:t>
            </a:r>
            <a:r>
              <a:rPr lang="en-US" b="1" dirty="0"/>
              <a:t>Distance Measurement Tool</a:t>
            </a:r>
            <a:r>
              <a:rPr lang="en-US" dirty="0"/>
              <a:t> to measure extent</a:t>
            </a:r>
          </a:p>
          <a:p>
            <a:r>
              <a:rPr lang="en-US" dirty="0"/>
              <a:t>Use </a:t>
            </a:r>
            <a:r>
              <a:rPr lang="en-US" b="1" dirty="0"/>
              <a:t>My places</a:t>
            </a:r>
            <a:r>
              <a:rPr lang="en-US" dirty="0"/>
              <a:t> to save markers, create maps and share with others (including kml import)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12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83" t="24889"/>
          <a:stretch/>
        </p:blipFill>
        <p:spPr>
          <a:xfrm>
            <a:off x="179512" y="980727"/>
            <a:ext cx="8856984" cy="5513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713" t="42927" r="19788" b="9075"/>
          <a:stretch/>
        </p:blipFill>
        <p:spPr>
          <a:xfrm>
            <a:off x="5004048" y="1268760"/>
            <a:ext cx="2618910" cy="2095128"/>
          </a:xfrm>
          <a:prstGeom prst="rect">
            <a:avLst/>
          </a:prstGeom>
          <a:ln w="28575" cmpd="sng">
            <a:solidFill>
              <a:srgbClr val="22241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4861" t="31555" r="17361" b="17778"/>
          <a:stretch/>
        </p:blipFill>
        <p:spPr>
          <a:xfrm>
            <a:off x="5868144" y="3645024"/>
            <a:ext cx="3055920" cy="2561580"/>
          </a:xfrm>
          <a:prstGeom prst="rect">
            <a:avLst/>
          </a:prstGeom>
          <a:ln w="28575" cmpd="sng">
            <a:solidFill>
              <a:srgbClr val="22241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Arrow Connector 14"/>
          <p:cNvCxnSpPr/>
          <p:nvPr/>
        </p:nvCxnSpPr>
        <p:spPr>
          <a:xfrm flipH="1">
            <a:off x="4067945" y="4581128"/>
            <a:ext cx="864095" cy="216024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Get coordinates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13</a:t>
            </a:fld>
            <a:endParaRPr lang="fr-BE"/>
          </a:p>
        </p:txBody>
      </p:sp>
      <p:pic>
        <p:nvPicPr>
          <p:cNvPr id="18" name="Picture 17" descr="Pictur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760133"/>
            <a:ext cx="9144000" cy="6413283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455368" y="5368645"/>
            <a:ext cx="3525650" cy="923330"/>
          </a:xfrm>
          <a:prstGeom prst="wedgeRectCallout">
            <a:avLst>
              <a:gd name="adj1" fmla="val -21568"/>
              <a:gd name="adj2" fmla="val -9144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</a:rPr>
              <a:t>LatLng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 Marker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Right-click 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Calibri"/>
              </a:rPr>
              <a:t>and‘Drop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Calibri"/>
              </a:rPr>
              <a:t>LatLng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 Marker’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(activate in ‘Labs’ first)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1136259" y="3429000"/>
            <a:ext cx="1923573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Google Maps Labs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331640" y="1763524"/>
            <a:ext cx="1126255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My places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Measure extent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14</a:t>
            </a:fld>
            <a:endParaRPr lang="fr-BE"/>
          </a:p>
        </p:txBody>
      </p:sp>
      <p:pic>
        <p:nvPicPr>
          <p:cNvPr id="8" name="Picture 7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8989331" cy="630480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586951" y="5388916"/>
            <a:ext cx="2857611" cy="646331"/>
          </a:xfrm>
          <a:prstGeom prst="wedgeRectCallout">
            <a:avLst>
              <a:gd name="adj1" fmla="val -21087"/>
              <a:gd name="adj2" fmla="val 8104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Distance Measurement Tool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(activate in ‘Labs’ first)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4" y="1447800"/>
            <a:ext cx="5328592" cy="5410200"/>
          </a:xfrm>
        </p:spPr>
        <p:txBody>
          <a:bodyPr/>
          <a:lstStyle/>
          <a:p>
            <a:r>
              <a:rPr lang="en-US" sz="2000" dirty="0" smtClean="0"/>
              <a:t>3D </a:t>
            </a:r>
            <a:r>
              <a:rPr lang="en-US" sz="2000" dirty="0"/>
              <a:t>globe </a:t>
            </a:r>
            <a:r>
              <a:rPr lang="en-US" sz="2000" b="1" dirty="0"/>
              <a:t>desktop</a:t>
            </a:r>
            <a:r>
              <a:rPr lang="en-US" sz="2000" dirty="0"/>
              <a:t> application</a:t>
            </a:r>
          </a:p>
          <a:p>
            <a:r>
              <a:rPr lang="en-US" sz="2000" dirty="0"/>
              <a:t>Same data as Google Maps</a:t>
            </a:r>
          </a:p>
          <a:p>
            <a:pPr lvl="1"/>
            <a:r>
              <a:rPr lang="en-US" sz="2000" dirty="0"/>
              <a:t>Datum: </a:t>
            </a:r>
            <a:r>
              <a:rPr lang="en-US" sz="2000" dirty="0" smtClean="0"/>
              <a:t>WGS84</a:t>
            </a:r>
            <a:endParaRPr lang="en-US" sz="2000" dirty="0"/>
          </a:p>
          <a:p>
            <a:r>
              <a:rPr lang="en-US" sz="2000" dirty="0" smtClean="0"/>
              <a:t>Similar </a:t>
            </a:r>
            <a:r>
              <a:rPr lang="en-US" sz="2000" dirty="0"/>
              <a:t>functionalities as Google Maps</a:t>
            </a:r>
          </a:p>
          <a:p>
            <a:pPr lvl="1"/>
            <a:r>
              <a:rPr lang="en-US" sz="2000" dirty="0" smtClean="0"/>
              <a:t>Add a </a:t>
            </a:r>
            <a:r>
              <a:rPr lang="en-US" sz="2000" dirty="0" err="1" smtClean="0"/>
              <a:t>placemark</a:t>
            </a:r>
            <a:r>
              <a:rPr lang="en-US" sz="2000" dirty="0" smtClean="0"/>
              <a:t> to get </a:t>
            </a:r>
            <a:r>
              <a:rPr lang="en-US" sz="2000" dirty="0" err="1" smtClean="0"/>
              <a:t>lat</a:t>
            </a:r>
            <a:r>
              <a:rPr lang="en-US" sz="2000" dirty="0" smtClean="0"/>
              <a:t>-long</a:t>
            </a:r>
            <a:endParaRPr lang="en-US" sz="2000" dirty="0"/>
          </a:p>
          <a:p>
            <a:pPr lvl="1"/>
            <a:r>
              <a:rPr lang="en-US" sz="2000" dirty="0"/>
              <a:t>Use ruler to measure </a:t>
            </a:r>
            <a:r>
              <a:rPr lang="en-US" sz="2000" dirty="0" smtClean="0"/>
              <a:t>extent</a:t>
            </a:r>
          </a:p>
          <a:p>
            <a:pPr lvl="1"/>
            <a:r>
              <a:rPr lang="en-US" sz="2000" dirty="0" smtClean="0"/>
              <a:t>Use path to measure along a route</a:t>
            </a:r>
            <a:endParaRPr lang="en-US" sz="2000" dirty="0"/>
          </a:p>
          <a:p>
            <a:pPr lvl="1"/>
            <a:r>
              <a:rPr lang="en-US" sz="2000" dirty="0"/>
              <a:t>Several coordinate formats</a:t>
            </a:r>
          </a:p>
          <a:p>
            <a:pPr lvl="1"/>
            <a:r>
              <a:rPr lang="en-US" sz="2000" dirty="0"/>
              <a:t>Numerous information layers (format: </a:t>
            </a:r>
            <a:r>
              <a:rPr lang="en-US" sz="2000" dirty="0" err="1" smtClean="0"/>
              <a:t>kml</a:t>
            </a:r>
            <a:r>
              <a:rPr lang="en-US" sz="2000" dirty="0" smtClean="0"/>
              <a:t>, </a:t>
            </a:r>
            <a:r>
              <a:rPr lang="en-US" sz="2000" dirty="0" err="1" smtClean="0"/>
              <a:t>kmz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Can flip views between Google Earth and Google Maps</a:t>
            </a:r>
          </a:p>
          <a:p>
            <a:pPr lvl="1"/>
            <a:r>
              <a:rPr lang="en-US" sz="2000" dirty="0" smtClean="0"/>
              <a:t>Can save your plotted points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15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268760"/>
            <a:ext cx="3250040" cy="3861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0112" y="4869160"/>
            <a:ext cx="333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http://earth.google.com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cmemapp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748" y="1484784"/>
            <a:ext cx="4685252" cy="3230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ACME 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4474840" cy="5410200"/>
          </a:xfrm>
        </p:spPr>
        <p:txBody>
          <a:bodyPr/>
          <a:lstStyle/>
          <a:p>
            <a:r>
              <a:rPr lang="en-US" sz="2000" dirty="0" smtClean="0"/>
              <a:t>Google </a:t>
            </a:r>
            <a:r>
              <a:rPr lang="en-US" sz="2000" dirty="0"/>
              <a:t>Maps interface</a:t>
            </a:r>
          </a:p>
          <a:p>
            <a:pPr lvl="1"/>
            <a:r>
              <a:rPr lang="en-US" sz="2000" dirty="0"/>
              <a:t>Datum: WGS84 (&amp; NAD27)</a:t>
            </a:r>
          </a:p>
          <a:p>
            <a:pPr lvl="1"/>
            <a:r>
              <a:rPr lang="en-US" sz="2000" dirty="0"/>
              <a:t>Map, satellite, hybrid and terrain</a:t>
            </a:r>
          </a:p>
          <a:p>
            <a:pPr lvl="1"/>
            <a:r>
              <a:rPr lang="en-US" sz="2000" dirty="0" err="1"/>
              <a:t>Topo</a:t>
            </a:r>
            <a:r>
              <a:rPr lang="en-US" sz="2000" dirty="0"/>
              <a:t>, DOQ, NEXRAD and </a:t>
            </a:r>
            <a:r>
              <a:rPr lang="en-US" sz="2000" dirty="0" err="1"/>
              <a:t>Mapnik</a:t>
            </a:r>
            <a:endParaRPr lang="en-US" sz="2000" dirty="0"/>
          </a:p>
          <a:p>
            <a:pPr lvl="1"/>
            <a:r>
              <a:rPr lang="en-US" sz="2000" dirty="0"/>
              <a:t>Free text search </a:t>
            </a:r>
            <a:r>
              <a:rPr lang="en-US" sz="2000" b="1" dirty="0"/>
              <a:t>not dependent on zoom level</a:t>
            </a:r>
          </a:p>
          <a:p>
            <a:pPr lvl="1"/>
            <a:r>
              <a:rPr lang="en-US" sz="2000" dirty="0"/>
              <a:t>Markers cannot be moved, but new markers can be placed at crosshairs (click ‘Mark’)</a:t>
            </a:r>
          </a:p>
          <a:p>
            <a:pPr lvl="1"/>
            <a:r>
              <a:rPr lang="en-US" sz="2000" dirty="0"/>
              <a:t>Several coordinate formats for each marker + heading and distance from crosshairs</a:t>
            </a:r>
          </a:p>
          <a:p>
            <a:pPr lvl="1"/>
            <a:r>
              <a:rPr lang="en-US" sz="2000" dirty="0"/>
              <a:t>Saves all markers </a:t>
            </a:r>
            <a:r>
              <a:rPr lang="en-US" sz="2000" dirty="0" smtClean="0"/>
              <a:t>automatically</a:t>
            </a:r>
          </a:p>
          <a:p>
            <a:pPr lvl="1"/>
            <a:r>
              <a:rPr lang="en-US" sz="2000" dirty="0" smtClean="0"/>
              <a:t>Gives you a descriptive locality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16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076056" y="4859288"/>
            <a:ext cx="3571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http://mapper.acme.com/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484784"/>
            <a:ext cx="4032448" cy="2734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GEOnet Names Server (GNS)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842992" cy="5410200"/>
          </a:xfrm>
        </p:spPr>
        <p:txBody>
          <a:bodyPr/>
          <a:lstStyle/>
          <a:p>
            <a:r>
              <a:rPr lang="en-US" sz="2000" b="1" dirty="0" smtClean="0"/>
              <a:t>Worldwide </a:t>
            </a:r>
            <a:r>
              <a:rPr lang="en-US" sz="2000" b="1" dirty="0"/>
              <a:t>data</a:t>
            </a:r>
            <a:r>
              <a:rPr lang="en-US" sz="2000" dirty="0"/>
              <a:t> from </a:t>
            </a:r>
            <a:r>
              <a:rPr lang="en-US" sz="2000" dirty="0" smtClean="0"/>
              <a:t>National Geospatial-Intelligence Agency (NGA) </a:t>
            </a:r>
            <a:r>
              <a:rPr lang="en-US" sz="2000" dirty="0"/>
              <a:t>and</a:t>
            </a:r>
            <a:br>
              <a:rPr lang="en-US" sz="2000" dirty="0"/>
            </a:br>
            <a:r>
              <a:rPr lang="en-US" sz="2000" dirty="0"/>
              <a:t>US </a:t>
            </a:r>
            <a:r>
              <a:rPr lang="en-US" sz="2000" dirty="0" smtClean="0"/>
              <a:t>Board on Geographic Names (BGN) </a:t>
            </a:r>
            <a:endParaRPr lang="en-US" sz="2000" dirty="0"/>
          </a:p>
          <a:p>
            <a:pPr lvl="1"/>
            <a:r>
              <a:rPr lang="en-US" sz="2000" dirty="0"/>
              <a:t>NIMA = National Imagery and</a:t>
            </a:r>
            <a:br>
              <a:rPr lang="en-US" sz="2000" dirty="0"/>
            </a:br>
            <a:r>
              <a:rPr lang="en-US" sz="2000" dirty="0"/>
              <a:t>Mapping Agency</a:t>
            </a:r>
          </a:p>
          <a:p>
            <a:pPr lvl="1"/>
            <a:r>
              <a:rPr lang="en-US" sz="2000" dirty="0" smtClean="0"/>
              <a:t>Datum: WGS84</a:t>
            </a:r>
          </a:p>
          <a:p>
            <a:pPr lvl="1"/>
            <a:r>
              <a:rPr lang="en-US" sz="2000" dirty="0" smtClean="0"/>
              <a:t>Degrees </a:t>
            </a:r>
            <a:r>
              <a:rPr lang="en-US" sz="2000" dirty="0"/>
              <a:t>minutes seconds,</a:t>
            </a:r>
            <a:br>
              <a:rPr lang="en-US" sz="2000" dirty="0"/>
            </a:br>
            <a:r>
              <a:rPr lang="en-US" sz="2000" dirty="0"/>
              <a:t>precision to nearest minute</a:t>
            </a:r>
          </a:p>
          <a:p>
            <a:pPr lvl="1"/>
            <a:r>
              <a:rPr lang="en-US" sz="2000" dirty="0"/>
              <a:t>Feature type</a:t>
            </a:r>
          </a:p>
          <a:p>
            <a:pPr lvl="1"/>
            <a:r>
              <a:rPr lang="en-US" sz="2000" dirty="0"/>
              <a:t>Used as a source for many </a:t>
            </a:r>
            <a:r>
              <a:rPr lang="en-US" sz="2000" dirty="0" smtClean="0"/>
              <a:t>gazetteer</a:t>
            </a:r>
            <a:endParaRPr lang="en-US" sz="2000" dirty="0" smtClean="0">
              <a:hlinkClick r:id="rId4"/>
            </a:endParaRPr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http://earth-info.nga.mil/gns/html/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For </a:t>
            </a:r>
            <a:r>
              <a:rPr lang="en-US" sz="2000" b="1" dirty="0"/>
              <a:t>US data</a:t>
            </a:r>
            <a:r>
              <a:rPr lang="en-US" sz="2000" dirty="0"/>
              <a:t>, use Geographic Names Information System (GNIS</a:t>
            </a:r>
            <a:r>
              <a:rPr lang="en-US" sz="2000" dirty="0" smtClean="0"/>
              <a:t>)</a:t>
            </a:r>
            <a:endParaRPr lang="en-US" sz="2000" dirty="0">
              <a:hlinkClick r:id="rId5"/>
            </a:endParaRPr>
          </a:p>
          <a:p>
            <a:pPr marL="0" indent="0">
              <a:buNone/>
            </a:pP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://geonames.usgs.gov/pls/gnispublic/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17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4788024" y="42210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lling Ra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772816"/>
            <a:ext cx="3733200" cy="2574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Falling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618856" cy="5410200"/>
          </a:xfrm>
        </p:spPr>
        <p:txBody>
          <a:bodyPr/>
          <a:lstStyle/>
          <a:p>
            <a:r>
              <a:rPr lang="en-US" sz="2000" dirty="0" smtClean="0"/>
              <a:t>Worldwide </a:t>
            </a:r>
            <a:r>
              <a:rPr lang="en-US" sz="2000" dirty="0"/>
              <a:t>gazetteer for </a:t>
            </a:r>
            <a:r>
              <a:rPr lang="en-US" sz="2000" b="1" dirty="0"/>
              <a:t>cities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b="1" dirty="0"/>
              <a:t>towns</a:t>
            </a:r>
          </a:p>
          <a:p>
            <a:r>
              <a:rPr lang="en-US" sz="2000" dirty="0"/>
              <a:t>Great for </a:t>
            </a:r>
            <a:r>
              <a:rPr lang="en-US" sz="2000" b="1" dirty="0"/>
              <a:t>hard to find localities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especially outside US</a:t>
            </a:r>
          </a:p>
          <a:p>
            <a:pPr lvl="1"/>
            <a:r>
              <a:rPr lang="en-US" sz="2000" dirty="0"/>
              <a:t>Datum: WGS84</a:t>
            </a:r>
          </a:p>
          <a:p>
            <a:pPr lvl="1"/>
            <a:r>
              <a:rPr lang="en-US" sz="2000" dirty="0"/>
              <a:t>Degrees minutes (seconds), based on NIMA</a:t>
            </a:r>
          </a:p>
          <a:p>
            <a:pPr lvl="1"/>
            <a:r>
              <a:rPr lang="en-US" sz="2000" dirty="0"/>
              <a:t>Browse to find locality (</a:t>
            </a:r>
            <a:r>
              <a:rPr lang="en-US" sz="2000" b="1" dirty="0"/>
              <a:t>no search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Provides hierarchy, alternative names, </a:t>
            </a:r>
            <a:r>
              <a:rPr lang="en-US" sz="2000" dirty="0" err="1"/>
              <a:t>topo</a:t>
            </a:r>
            <a:r>
              <a:rPr lang="en-US" sz="2000" dirty="0"/>
              <a:t> maps, altitude, weather information and location of nearby towns in nautical miles (nm). Use </a:t>
            </a:r>
            <a:r>
              <a:rPr lang="en-US" sz="2000" dirty="0" err="1"/>
              <a:t>Georef</a:t>
            </a:r>
            <a:r>
              <a:rPr lang="en-US" sz="2000" dirty="0"/>
              <a:t>. Calc. to translate nm into kilometers.</a:t>
            </a:r>
          </a:p>
          <a:p>
            <a:r>
              <a:rPr lang="en-US" sz="2000" dirty="0"/>
              <a:t>Example: </a:t>
            </a:r>
            <a:r>
              <a:rPr lang="en-US" sz="2000" dirty="0" err="1"/>
              <a:t>Qaryeh</a:t>
            </a:r>
            <a:r>
              <a:rPr lang="en-US" sz="2000" dirty="0"/>
              <a:t>-ye </a:t>
            </a:r>
            <a:r>
              <a:rPr lang="en-US" sz="2000" dirty="0" err="1"/>
              <a:t>Gol`alam</a:t>
            </a:r>
            <a:r>
              <a:rPr lang="en-US" sz="2000" dirty="0"/>
              <a:t>, </a:t>
            </a:r>
            <a:r>
              <a:rPr lang="en-US" sz="2000" dirty="0" err="1"/>
              <a:t>Velayat</a:t>
            </a:r>
            <a:r>
              <a:rPr lang="en-US" sz="2000" dirty="0"/>
              <a:t>-e </a:t>
            </a:r>
            <a:r>
              <a:rPr lang="en-US" sz="2000" dirty="0" err="1"/>
              <a:t>Lowgar</a:t>
            </a:r>
            <a:r>
              <a:rPr lang="en-US" sz="2000" dirty="0"/>
              <a:t>, 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18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435517" y="4365104"/>
            <a:ext cx="3674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http://www.fallingrain.com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344941"/>
            <a:ext cx="4859432" cy="3350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Getty Thesaurus of Geographic Names (TGN)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3600400" cy="3514328"/>
          </a:xfrm>
        </p:spPr>
        <p:txBody>
          <a:bodyPr/>
          <a:lstStyle/>
          <a:p>
            <a:r>
              <a:rPr lang="en-US" sz="2000" dirty="0" smtClean="0"/>
              <a:t>Worldwide </a:t>
            </a:r>
            <a:r>
              <a:rPr lang="en-US" sz="2000" dirty="0"/>
              <a:t>gazetteer by</a:t>
            </a:r>
            <a:br>
              <a:rPr lang="en-US" sz="2000" dirty="0"/>
            </a:br>
            <a:r>
              <a:rPr lang="en-US" sz="2000" dirty="0"/>
              <a:t>The Getty</a:t>
            </a:r>
          </a:p>
          <a:p>
            <a:r>
              <a:rPr lang="en-US" sz="2000" dirty="0"/>
              <a:t>Useful for finding </a:t>
            </a:r>
            <a:r>
              <a:rPr lang="en-US" sz="2000" b="1" dirty="0"/>
              <a:t>alternative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b="1" dirty="0"/>
              <a:t>old names</a:t>
            </a:r>
          </a:p>
          <a:p>
            <a:pPr lvl="1"/>
            <a:r>
              <a:rPr lang="en-US" sz="2000" dirty="0"/>
              <a:t>Feature types</a:t>
            </a:r>
          </a:p>
          <a:p>
            <a:pPr lvl="1"/>
            <a:r>
              <a:rPr lang="en-US" sz="2000" dirty="0"/>
              <a:t>Geographical hierarchy</a:t>
            </a:r>
          </a:p>
          <a:p>
            <a:pPr lvl="1"/>
            <a:r>
              <a:rPr lang="en-US" sz="2000" dirty="0"/>
              <a:t>Degrees minutes or </a:t>
            </a:r>
            <a:r>
              <a:rPr lang="en-US" sz="2000" b="1" dirty="0"/>
              <a:t>no coordinates!</a:t>
            </a:r>
            <a:r>
              <a:rPr lang="en-US" sz="2000" dirty="0"/>
              <a:t> Use recent name and search in Google Maps</a:t>
            </a:r>
          </a:p>
          <a:p>
            <a:r>
              <a:rPr lang="en-US" sz="2000" dirty="0"/>
              <a:t>Example: New Amsterdam,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19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148064" y="4695527"/>
            <a:ext cx="316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http://bit.ly/Getty-TGN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Links with links</a:t>
            </a:r>
            <a:endParaRPr lang="en-US" dirty="0">
              <a:latin typeface="Century Gothic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2</a:t>
            </a:fld>
            <a:endParaRPr lang="fr-BE"/>
          </a:p>
        </p:txBody>
      </p:sp>
      <p:sp>
        <p:nvSpPr>
          <p:cNvPr id="2" name="TextBox 1"/>
          <p:cNvSpPr txBox="1"/>
          <p:nvPr/>
        </p:nvSpPr>
        <p:spPr>
          <a:xfrm>
            <a:off x="0" y="57332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Coming soon!....</a:t>
            </a:r>
            <a:r>
              <a:rPr lang="en-US" sz="2000" dirty="0" err="1" smtClean="0">
                <a:latin typeface="Calibri"/>
                <a:cs typeface="Calibri"/>
              </a:rPr>
              <a:t>georeferencing.org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1844824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cs typeface="Calibri"/>
                <a:hlinkClick r:id="rId3"/>
              </a:rPr>
              <a:t>http://herpnet.org/Gazetteer/GeorefResources.htm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28" y="1268760"/>
            <a:ext cx="3347492" cy="1718542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0" y="3284984"/>
            <a:ext cx="4673419" cy="864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20320" y="3573016"/>
            <a:ext cx="4302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cs typeface="Calibri"/>
                <a:hlinkClick r:id="rId5"/>
              </a:rPr>
              <a:t>http://www.canadensys.net/georeferencing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864" y="472514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cs typeface="Calibri"/>
                <a:hlinkClick r:id="rId7"/>
              </a:rPr>
              <a:t>https://www.idigbio.org/wiki/index.php/Georeferencing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48" y="4509120"/>
            <a:ext cx="28067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FuzzyG – JRC Fuzzy Gazetteer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24936" cy="5410200"/>
          </a:xfrm>
        </p:spPr>
        <p:txBody>
          <a:bodyPr/>
          <a:lstStyle/>
          <a:p>
            <a:r>
              <a:rPr lang="en-US" sz="2000" dirty="0" smtClean="0"/>
              <a:t>Worldwide </a:t>
            </a:r>
            <a:r>
              <a:rPr lang="en-US" sz="2000" dirty="0"/>
              <a:t>gazetteer designed for </a:t>
            </a:r>
            <a:r>
              <a:rPr lang="en-US" sz="2000" b="1" dirty="0"/>
              <a:t>bad spelling</a:t>
            </a:r>
            <a:r>
              <a:rPr lang="en-US" sz="2000" dirty="0"/>
              <a:t>.</a:t>
            </a:r>
          </a:p>
          <a:p>
            <a:r>
              <a:rPr lang="en-US" sz="2000" dirty="0"/>
              <a:t>Useful for finding alternative, doubtful spelling and old names</a:t>
            </a:r>
          </a:p>
          <a:p>
            <a:pPr lvl="1"/>
            <a:r>
              <a:rPr lang="en-US" sz="2000" dirty="0"/>
              <a:t>Feature types, by continent</a:t>
            </a:r>
          </a:p>
          <a:p>
            <a:pPr lvl="1"/>
            <a:r>
              <a:rPr lang="en-US" sz="2000" dirty="0"/>
              <a:t>Degrees minutes or no coordinates</a:t>
            </a:r>
          </a:p>
          <a:p>
            <a:pPr lvl="1"/>
            <a:r>
              <a:rPr lang="en-US" sz="2000" dirty="0"/>
              <a:t>Use recent name and then search in Google Maps</a:t>
            </a:r>
          </a:p>
          <a:p>
            <a:r>
              <a:rPr lang="en-US" sz="2000" dirty="0"/>
              <a:t>Example: </a:t>
            </a:r>
            <a:r>
              <a:rPr lang="en-US" sz="2000" dirty="0" err="1"/>
              <a:t>Narobi</a:t>
            </a:r>
            <a:r>
              <a:rPr lang="en-US" sz="2000" dirty="0"/>
              <a:t> instead of Nairobi, Africa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20</a:t>
            </a:fld>
            <a:endParaRPr lang="fr-BE"/>
          </a:p>
        </p:txBody>
      </p:sp>
      <p:pic>
        <p:nvPicPr>
          <p:cNvPr id="7" name="Picture 5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573016"/>
            <a:ext cx="8740822" cy="223224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39752" y="5949280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http://dma.jrc.it/services/fuzzyg/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UTM (MGRS, UPS) and MTM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6372200" cy="5410200"/>
          </a:xfrm>
        </p:spPr>
        <p:txBody>
          <a:bodyPr/>
          <a:lstStyle/>
          <a:p>
            <a:r>
              <a:rPr lang="en-US" sz="2000" dirty="0"/>
              <a:t>UTM = Universal </a:t>
            </a:r>
            <a:r>
              <a:rPr lang="en-US" sz="2000" dirty="0" err="1"/>
              <a:t>Tranverse</a:t>
            </a:r>
            <a:r>
              <a:rPr lang="en-US" sz="2000" dirty="0"/>
              <a:t> Mercator</a:t>
            </a:r>
          </a:p>
          <a:p>
            <a:pPr lvl="1"/>
            <a:r>
              <a:rPr lang="en-US" sz="2000" dirty="0"/>
              <a:t>Divides earth in 60 UTM zones = 6 </a:t>
            </a:r>
            <a:r>
              <a:rPr lang="en-US" sz="2000" dirty="0" err="1" smtClean="0"/>
              <a:t>deg</a:t>
            </a:r>
            <a:r>
              <a:rPr lang="en-US" sz="2000" dirty="0" smtClean="0"/>
              <a:t> </a:t>
            </a:r>
            <a:r>
              <a:rPr lang="en-US" sz="2000" dirty="0"/>
              <a:t>per zone</a:t>
            </a:r>
          </a:p>
          <a:p>
            <a:pPr lvl="1"/>
            <a:r>
              <a:rPr lang="en-US" sz="2000" dirty="0" smtClean="0"/>
              <a:t>Datum</a:t>
            </a:r>
            <a:r>
              <a:rPr lang="en-US" sz="2000" dirty="0"/>
              <a:t>: WGS84 and others</a:t>
            </a:r>
          </a:p>
          <a:p>
            <a:pPr lvl="1"/>
            <a:r>
              <a:rPr lang="en-US" sz="2000" dirty="0"/>
              <a:t>Notation: Zone Easting Northing = 17N 630084 4833438</a:t>
            </a:r>
          </a:p>
          <a:p>
            <a:pPr lvl="1"/>
            <a:r>
              <a:rPr lang="en-US" sz="2000" dirty="0"/>
              <a:t>Zone includes hemisphere (17N) or latitude band (17T</a:t>
            </a:r>
            <a:r>
              <a:rPr lang="en-US" sz="2000" dirty="0" smtClean="0"/>
              <a:t>) Default </a:t>
            </a:r>
            <a:r>
              <a:rPr lang="en-US" sz="2000" dirty="0"/>
              <a:t>extent: 30m (if recorded with GPS receiver)</a:t>
            </a:r>
            <a:endParaRPr lang="en-US" sz="2000" dirty="0">
              <a:hlinkClick r:id="rId2"/>
            </a:endParaRPr>
          </a:p>
          <a:p>
            <a:pPr lvl="1"/>
            <a:r>
              <a:rPr lang="en-US" sz="2000" dirty="0" smtClean="0"/>
              <a:t>MGRS: military grid reference system, based on UTM and UPS (universal polar stereographic coordinate system), different labeling</a:t>
            </a:r>
            <a:endParaRPr lang="en-US" sz="2000" dirty="0"/>
          </a:p>
          <a:p>
            <a:r>
              <a:rPr lang="en-US" sz="2000" dirty="0"/>
              <a:t>MTM = Modified </a:t>
            </a:r>
            <a:r>
              <a:rPr lang="en-US" sz="2000" dirty="0" err="1"/>
              <a:t>Tranverse</a:t>
            </a:r>
            <a:r>
              <a:rPr lang="en-US" sz="2000" dirty="0"/>
              <a:t> Mercator</a:t>
            </a:r>
          </a:p>
          <a:p>
            <a:pPr lvl="1"/>
            <a:r>
              <a:rPr lang="en-US" sz="2000" dirty="0"/>
              <a:t>Used in </a:t>
            </a:r>
            <a:r>
              <a:rPr lang="en-US" sz="2000" b="1" dirty="0"/>
              <a:t>Canada</a:t>
            </a:r>
            <a:r>
              <a:rPr lang="en-US" sz="2000" dirty="0"/>
              <a:t>: zones are 3 degrees, different codes, false easting and scale, </a:t>
            </a:r>
            <a:r>
              <a:rPr lang="en-US" sz="2000" dirty="0" smtClean="0"/>
              <a:t>etc.</a:t>
            </a:r>
            <a:endParaRPr lang="en-US" dirty="0" smtClean="0"/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21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80728"/>
            <a:ext cx="3312368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420888"/>
            <a:ext cx="2699792" cy="1544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212976"/>
            <a:ext cx="1482453" cy="148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4437112"/>
            <a:ext cx="1995035" cy="1641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3348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000" dirty="0"/>
              <a:t>Conversions: </a:t>
            </a:r>
            <a:r>
              <a:rPr lang="en-US" sz="2000" dirty="0">
                <a:hlinkClick r:id="rId7"/>
              </a:rPr>
              <a:t>http://leware.net/geo/utmgoogle.htm</a:t>
            </a:r>
            <a:r>
              <a:rPr lang="en-US" sz="2000" dirty="0"/>
              <a:t> (UTM/MTM to </a:t>
            </a:r>
            <a:r>
              <a:rPr lang="en-US" sz="2000" dirty="0" err="1"/>
              <a:t>google</a:t>
            </a:r>
            <a:r>
              <a:rPr lang="en-US" sz="2000" dirty="0"/>
              <a:t>), </a:t>
            </a:r>
            <a:r>
              <a:rPr lang="en-US" sz="2000" dirty="0">
                <a:hlinkClick r:id="rId8"/>
              </a:rPr>
              <a:t>http://www.earthpoint.us/Convert.aspx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293095"/>
            <a:ext cx="2736304" cy="2350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Land Survey System (PLSS)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042792" cy="5410200"/>
          </a:xfrm>
        </p:spPr>
        <p:txBody>
          <a:bodyPr/>
          <a:lstStyle/>
          <a:p>
            <a:r>
              <a:rPr lang="en-US" sz="2000" dirty="0"/>
              <a:t>Mainly used in the West, Midwest and some Southern states in the US</a:t>
            </a:r>
          </a:p>
          <a:p>
            <a:r>
              <a:rPr lang="en-US" sz="2000" dirty="0"/>
              <a:t>Uses </a:t>
            </a:r>
            <a:r>
              <a:rPr lang="en-US" sz="2000" b="1" dirty="0"/>
              <a:t>Township-Range-Section</a:t>
            </a:r>
            <a:r>
              <a:rPr lang="en-US" sz="2000" dirty="0"/>
              <a:t> (TRS):</a:t>
            </a:r>
            <a:br>
              <a:rPr lang="en-US" sz="2000" dirty="0"/>
            </a:br>
            <a:r>
              <a:rPr lang="en-US" sz="2000" dirty="0"/>
              <a:t>T13N-R14E-S15, Arizona, Coconino County</a:t>
            </a:r>
          </a:p>
          <a:p>
            <a:r>
              <a:rPr lang="en-US" sz="2000" dirty="0" smtClean="0"/>
              <a:t>For extents: </a:t>
            </a:r>
            <a:r>
              <a:rPr lang="en-US" sz="2000" dirty="0">
                <a:hlinkClick r:id="rId3"/>
              </a:rPr>
              <a:t>http://manisnet.org/</a:t>
            </a:r>
            <a:br>
              <a:rPr lang="en-US" sz="2000" dirty="0">
                <a:hlinkClick r:id="rId3"/>
              </a:rPr>
            </a:br>
            <a:r>
              <a:rPr lang="en-US" sz="2000" dirty="0" smtClean="0">
                <a:hlinkClick r:id="rId3"/>
              </a:rPr>
              <a:t>GeorefGuide.html</a:t>
            </a:r>
            <a:endParaRPr lang="en-US" sz="2000" dirty="0" smtClean="0"/>
          </a:p>
          <a:p>
            <a:r>
              <a:rPr lang="en-US" sz="2000" dirty="0" smtClean="0"/>
              <a:t>To get lat-long/plot on google earth: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://www.earthpoint.us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r>
              <a:rPr lang="en-US" sz="2000" dirty="0" smtClean="0"/>
              <a:t>Grid for Google Earth: 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://www.metzgerwillard.us/plss/</a:t>
            </a:r>
            <a:r>
              <a:rPr lang="en-US" sz="2000" dirty="0" smtClean="0">
                <a:hlinkClick r:id="rId5"/>
              </a:rPr>
              <a:t>plss.html</a:t>
            </a:r>
            <a:endParaRPr lang="en-US" sz="2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22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1052736"/>
            <a:ext cx="4464496" cy="2959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PLSS/TRS – Earth Point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23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01" t="5109" r="16527" b="2445"/>
          <a:stretch/>
        </p:blipFill>
        <p:spPr>
          <a:xfrm>
            <a:off x="1259632" y="1052736"/>
            <a:ext cx="6261100" cy="52832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39552" y="342900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9552" y="2420888"/>
            <a:ext cx="72008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9552" y="2060848"/>
            <a:ext cx="72008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9552" y="1916832"/>
            <a:ext cx="72008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9552" y="5589240"/>
            <a:ext cx="72008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26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PLSS/TRS – Earth point to Google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24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12" t="2889" b="6223"/>
          <a:stretch/>
        </p:blipFill>
        <p:spPr>
          <a:xfrm>
            <a:off x="0" y="1124744"/>
            <a:ext cx="90424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068960"/>
            <a:ext cx="3670052" cy="257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tools - Visualizing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760640" cy="5410200"/>
          </a:xfrm>
        </p:spPr>
        <p:txBody>
          <a:bodyPr/>
          <a:lstStyle/>
          <a:p>
            <a:r>
              <a:rPr lang="en-US" sz="2000" dirty="0"/>
              <a:t>GPS </a:t>
            </a:r>
            <a:r>
              <a:rPr lang="en-US" sz="2000" dirty="0" smtClean="0"/>
              <a:t>Visualizer (</a:t>
            </a:r>
            <a:r>
              <a:rPr lang="en-US" sz="2000" dirty="0">
                <a:hlinkClick r:id="rId3"/>
              </a:rPr>
              <a:t>http://www.gpsvisualizer.com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/>
              <a:t>to translate a file with coordinates into </a:t>
            </a:r>
            <a:r>
              <a:rPr lang="en-US" sz="1800" dirty="0" err="1"/>
              <a:t>kml</a:t>
            </a:r>
            <a:r>
              <a:rPr lang="en-US" sz="1800" dirty="0"/>
              <a:t> or a </a:t>
            </a:r>
            <a:r>
              <a:rPr lang="en-US" sz="1800" dirty="0" smtClean="0"/>
              <a:t>picture</a:t>
            </a:r>
          </a:p>
          <a:p>
            <a:r>
              <a:rPr lang="en-US" sz="2000" dirty="0" err="1" smtClean="0"/>
              <a:t>Simplemappr</a:t>
            </a:r>
            <a:r>
              <a:rPr lang="en-US" sz="2000" dirty="0" smtClean="0"/>
              <a:t> (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://www.simplemappr.net</a:t>
            </a:r>
            <a:r>
              <a:rPr lang="en-US" sz="2000" dirty="0" smtClean="0">
                <a:hlinkClick r:id="rId4"/>
              </a:rPr>
              <a:t>/</a:t>
            </a:r>
            <a:r>
              <a:rPr lang="en-US" sz="2000" dirty="0" smtClean="0"/>
              <a:t>)</a:t>
            </a:r>
            <a:endParaRPr lang="en-US" sz="2000" dirty="0" smtClean="0">
              <a:hlinkClick r:id="rId4"/>
            </a:endParaRPr>
          </a:p>
          <a:p>
            <a:pPr lvl="1"/>
            <a:r>
              <a:rPr lang="en-US" sz="1800" dirty="0" smtClean="0"/>
              <a:t>Similar - for publication</a:t>
            </a:r>
            <a:endParaRPr lang="en-US" sz="2000" dirty="0" smtClean="0">
              <a:hlinkClick r:id="rId5"/>
            </a:endParaRPr>
          </a:p>
          <a:p>
            <a:r>
              <a:rPr lang="en-US" sz="2000" dirty="0" err="1" smtClean="0"/>
              <a:t>CartoDB</a:t>
            </a:r>
            <a:r>
              <a:rPr lang="en-US" sz="2000" dirty="0" smtClean="0"/>
              <a:t> (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cartodb.com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Online </a:t>
            </a:r>
            <a:r>
              <a:rPr lang="en-US" sz="1800" dirty="0"/>
              <a:t>geospatial database </a:t>
            </a:r>
            <a:br>
              <a:rPr lang="en-US" sz="1800" dirty="0"/>
            </a:br>
            <a:r>
              <a:rPr lang="en-US" sz="1800" dirty="0"/>
              <a:t>by </a:t>
            </a:r>
            <a:r>
              <a:rPr lang="en-US" sz="1800" dirty="0" err="1"/>
              <a:t>Vizzuality</a:t>
            </a:r>
            <a:endParaRPr lang="en-US" sz="1800" dirty="0"/>
          </a:p>
          <a:p>
            <a:pPr lvl="1"/>
            <a:r>
              <a:rPr lang="en-US" sz="1800" dirty="0"/>
              <a:t>Useful for visualizing your </a:t>
            </a:r>
            <a:r>
              <a:rPr lang="en-US" sz="1800" dirty="0" smtClean="0"/>
              <a:t>data</a:t>
            </a:r>
            <a:endParaRPr lang="en-US" sz="1800" b="1" dirty="0"/>
          </a:p>
          <a:p>
            <a:pPr lvl="1"/>
            <a:r>
              <a:rPr lang="en-US" sz="1800" dirty="0" smtClean="0"/>
              <a:t>Drag </a:t>
            </a:r>
            <a:r>
              <a:rPr lang="en-US" sz="1800" dirty="0"/>
              <a:t>and drop CSV upload</a:t>
            </a:r>
          </a:p>
          <a:p>
            <a:pPr lvl="1"/>
            <a:r>
              <a:rPr lang="en-US" sz="1800" dirty="0"/>
              <a:t>Easy customization of your map</a:t>
            </a:r>
          </a:p>
          <a:p>
            <a:pPr lvl="1"/>
            <a:r>
              <a:rPr lang="en-US" sz="1800" dirty="0"/>
              <a:t>Share and embed your map</a:t>
            </a:r>
          </a:p>
          <a:p>
            <a:pPr lvl="1"/>
            <a:r>
              <a:rPr lang="en-US" sz="1800" dirty="0"/>
              <a:t>Powerful development </a:t>
            </a:r>
            <a:r>
              <a:rPr lang="en-US" sz="1800" dirty="0" smtClean="0"/>
              <a:t>tools</a:t>
            </a:r>
          </a:p>
          <a:p>
            <a:pPr lvl="1"/>
            <a:r>
              <a:rPr lang="en-US" sz="1800" dirty="0"/>
              <a:t>Free account = 5 tables / 5MB of data</a:t>
            </a:r>
          </a:p>
          <a:p>
            <a:pPr lvl="1"/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25</a:t>
            </a:fld>
            <a:endParaRPr lang="fr-BE"/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340768"/>
            <a:ext cx="3281660" cy="542248"/>
          </a:xfrm>
          <a:prstGeom prst="rect">
            <a:avLst/>
          </a:prstGeom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420888"/>
            <a:ext cx="21590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5256584" cy="3888432"/>
          </a:xfrm>
        </p:spPr>
        <p:txBody>
          <a:bodyPr/>
          <a:lstStyle/>
          <a:p>
            <a:r>
              <a:rPr lang="en-US" sz="2000" dirty="0" smtClean="0"/>
              <a:t>Wikimedia Commons Atlas of the </a:t>
            </a:r>
            <a:r>
              <a:rPr lang="en-US" sz="2000" dirty="0"/>
              <a:t>World: </a:t>
            </a:r>
            <a:r>
              <a:rPr lang="en-US" sz="2000" dirty="0" smtClean="0">
                <a:hlinkClick r:id="rId2"/>
              </a:rPr>
              <a:t>(http</a:t>
            </a:r>
            <a:r>
              <a:rPr lang="en-US" sz="2000" dirty="0">
                <a:hlinkClick r:id="rId2"/>
              </a:rPr>
              <a:t>://commons.wikimedia.org/wiki/</a:t>
            </a:r>
            <a:r>
              <a:rPr lang="en-US" sz="2000" dirty="0" smtClean="0">
                <a:hlinkClick r:id="rId2"/>
              </a:rPr>
              <a:t>Atlas) </a:t>
            </a:r>
            <a:endParaRPr lang="en-US" sz="2000" dirty="0" smtClean="0"/>
          </a:p>
          <a:p>
            <a:pPr lvl="1"/>
            <a:r>
              <a:rPr lang="en-US" sz="2000" dirty="0" smtClean="0"/>
              <a:t>An organized and commented collection of geographical, political, and historical maps</a:t>
            </a:r>
          </a:p>
          <a:p>
            <a:r>
              <a:rPr lang="en-US" sz="2000" dirty="0" err="1" smtClean="0"/>
              <a:t>Statoids</a:t>
            </a:r>
            <a:r>
              <a:rPr lang="en-US" sz="2000" dirty="0" smtClean="0"/>
              <a:t> (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://www.statoids.com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Information about administrative divisions (provinces, counties) and their history, area, population, codes, etc.</a:t>
            </a:r>
          </a:p>
          <a:p>
            <a:pPr lvl="1"/>
            <a:r>
              <a:rPr lang="en-US" sz="2000" dirty="0"/>
              <a:t>No coordinates</a:t>
            </a:r>
            <a:r>
              <a:rPr lang="en-US" sz="2000" dirty="0" smtClean="0"/>
              <a:t>!</a:t>
            </a:r>
          </a:p>
          <a:p>
            <a:r>
              <a:rPr lang="en-US" sz="2000" dirty="0" smtClean="0"/>
              <a:t>CIA </a:t>
            </a:r>
            <a:r>
              <a:rPr lang="en-US" sz="2000" dirty="0"/>
              <a:t>World </a:t>
            </a:r>
            <a:r>
              <a:rPr lang="en-US" sz="2000" dirty="0" err="1"/>
              <a:t>Factbook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://bit.ly/</a:t>
            </a:r>
            <a:r>
              <a:rPr lang="en-US" sz="2000" dirty="0" smtClean="0">
                <a:hlinkClick r:id="rId4"/>
              </a:rPr>
              <a:t>dDtT1i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Similar to </a:t>
            </a:r>
            <a:r>
              <a:rPr lang="en-US" sz="2000" dirty="0" err="1" smtClean="0"/>
              <a:t>Statoids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26</a:t>
            </a:fld>
            <a:endParaRPr lang="fr-BE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628800"/>
            <a:ext cx="1206128" cy="1305262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996952"/>
            <a:ext cx="1342008" cy="1342008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653136"/>
            <a:ext cx="1473200" cy="143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495675" algn="l"/>
              </a:tabLst>
            </a:pPr>
            <a:r>
              <a:rPr lang="en-US" sz="2000" dirty="0"/>
              <a:t>Google Maps: 	</a:t>
            </a:r>
            <a:r>
              <a:rPr lang="en-US" sz="2000" dirty="0">
                <a:hlinkClick r:id="rId3"/>
              </a:rPr>
              <a:t>maps.google.com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 err="1"/>
              <a:t>LatLong</a:t>
            </a:r>
            <a:r>
              <a:rPr lang="en-US" sz="2000" dirty="0"/>
              <a:t> crosshairs: 	</a:t>
            </a:r>
            <a:r>
              <a:rPr lang="en-US" sz="2000" dirty="0">
                <a:hlinkClick r:id="rId4"/>
              </a:rPr>
              <a:t>www.canadensys.net/latlong-crosshairs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/>
              <a:t>Hard to find localities:	</a:t>
            </a:r>
            <a:r>
              <a:rPr lang="en-US" sz="2000" dirty="0">
                <a:hlinkClick r:id="rId5"/>
              </a:rPr>
              <a:t>www.fallingrain.com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/>
              <a:t>Old &amp; alt. names:	</a:t>
            </a:r>
            <a:r>
              <a:rPr lang="en-US" sz="2000" dirty="0">
                <a:hlinkClick r:id="rId6"/>
              </a:rPr>
              <a:t>bit.ly/Getty-</a:t>
            </a:r>
            <a:r>
              <a:rPr lang="en-US" sz="2000" dirty="0" smtClean="0">
                <a:hlinkClick r:id="rId6"/>
              </a:rPr>
              <a:t>TGN</a:t>
            </a:r>
            <a:endParaRPr lang="en-US" sz="2000" dirty="0" smtClean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PLSS/TRS:	</a:t>
            </a:r>
            <a:r>
              <a:rPr lang="en-US" sz="2000" dirty="0" smtClean="0">
                <a:hlinkClick r:id="rId7"/>
              </a:rPr>
              <a:t>www.earthpoint.us</a:t>
            </a:r>
            <a:endParaRPr lang="en-US" sz="2000" dirty="0"/>
          </a:p>
          <a:p>
            <a:pPr marL="342900" lvl="1" indent="-342900">
              <a:buFontTx/>
              <a:buChar char="•"/>
              <a:tabLst>
                <a:tab pos="3495675" algn="l"/>
              </a:tabLst>
            </a:pPr>
            <a:r>
              <a:rPr lang="en-US" sz="2000" dirty="0"/>
              <a:t>UTM map:	</a:t>
            </a:r>
            <a:r>
              <a:rPr lang="en-US" sz="2000" dirty="0">
                <a:hlinkClick r:id="rId8"/>
              </a:rPr>
              <a:t>www.dmap.co.uk/utmworld.htm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UTM calculator:	</a:t>
            </a:r>
            <a:r>
              <a:rPr lang="en-US" sz="2000" dirty="0">
                <a:hlinkClick r:id="rId9"/>
              </a:rPr>
              <a:t>http://www.earthpoint.us/Convert.aspx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Other </a:t>
            </a:r>
            <a:r>
              <a:rPr lang="en-US" sz="2000" dirty="0"/>
              <a:t>tools:	</a:t>
            </a:r>
            <a:r>
              <a:rPr lang="en-US" sz="2000" dirty="0">
                <a:cs typeface="Calibri"/>
                <a:hlinkClick r:id="rId10"/>
              </a:rPr>
              <a:t>bit.ly/herpnet-georef-resources</a:t>
            </a:r>
            <a:endParaRPr lang="en-US" sz="2000" dirty="0">
              <a:cs typeface="Calibri"/>
            </a:endParaRPr>
          </a:p>
          <a:p>
            <a:pPr marL="0" indent="0">
              <a:buNone/>
              <a:tabLst>
                <a:tab pos="3495675" algn="l"/>
              </a:tabLst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27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links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28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79512" y="1196752"/>
            <a:ext cx="856895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ACME mapper: </a:t>
            </a:r>
            <a:r>
              <a:rPr lang="en-US" sz="2000" dirty="0" smtClean="0">
                <a:latin typeface="Calibri"/>
                <a:cs typeface="Calibri"/>
                <a:hlinkClick r:id="rId2"/>
              </a:rPr>
              <a:t>http</a:t>
            </a:r>
            <a:r>
              <a:rPr lang="en-US" sz="2000" dirty="0">
                <a:latin typeface="Calibri"/>
                <a:cs typeface="Calibri"/>
                <a:hlinkClick r:id="rId2"/>
              </a:rPr>
              <a:t>://mapper.acme.com</a:t>
            </a:r>
            <a:r>
              <a:rPr lang="en-US" sz="2000" dirty="0" smtClean="0">
                <a:latin typeface="Calibri"/>
                <a:cs typeface="Calibri"/>
                <a:hlinkClick r:id="rId2"/>
              </a:rPr>
              <a:t>/</a:t>
            </a:r>
            <a:endParaRPr lang="en-US" sz="20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Google Earth: </a:t>
            </a:r>
            <a:r>
              <a:rPr lang="en-US" sz="2000" dirty="0" smtClean="0">
                <a:latin typeface="Calibri"/>
                <a:cs typeface="Calibri"/>
                <a:hlinkClick r:id="rId3"/>
              </a:rPr>
              <a:t>http</a:t>
            </a:r>
            <a:r>
              <a:rPr lang="en-US" sz="2000" dirty="0">
                <a:latin typeface="Calibri"/>
                <a:cs typeface="Calibri"/>
                <a:hlinkClick r:id="rId3"/>
              </a:rPr>
              <a:t>://</a:t>
            </a:r>
            <a:r>
              <a:rPr lang="en-US" sz="2000" dirty="0" smtClean="0">
                <a:latin typeface="Calibri"/>
                <a:cs typeface="Calibri"/>
                <a:hlinkClick r:id="rId3"/>
              </a:rPr>
              <a:t>earth.google.com</a:t>
            </a:r>
            <a:endParaRPr lang="en-US" sz="20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err="1" smtClean="0">
                <a:latin typeface="Calibri"/>
                <a:cs typeface="Calibri"/>
              </a:rPr>
              <a:t>GEOnet</a:t>
            </a:r>
            <a:r>
              <a:rPr lang="en-US" sz="2000" dirty="0" smtClean="0">
                <a:latin typeface="Calibri"/>
                <a:cs typeface="Calibri"/>
              </a:rPr>
              <a:t> names server (GNS) for worldwide data: </a:t>
            </a:r>
            <a:r>
              <a:rPr lang="en-US" sz="2000" dirty="0" smtClean="0">
                <a:latin typeface="Calibri"/>
                <a:cs typeface="Calibri"/>
                <a:hlinkClick r:id="rId4"/>
              </a:rPr>
              <a:t>http</a:t>
            </a:r>
            <a:r>
              <a:rPr lang="en-US" sz="2000" dirty="0">
                <a:latin typeface="Calibri"/>
                <a:cs typeface="Calibri"/>
                <a:hlinkClick r:id="rId4"/>
              </a:rPr>
              <a:t>://earth-info.nga.mil/gns/html/</a:t>
            </a:r>
            <a:endParaRPr lang="en-US" sz="2000" dirty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Geographic </a:t>
            </a:r>
            <a:r>
              <a:rPr lang="en-US" sz="2000" dirty="0">
                <a:latin typeface="Calibri"/>
                <a:cs typeface="Calibri"/>
              </a:rPr>
              <a:t>Names Information System (GNIS</a:t>
            </a:r>
            <a:r>
              <a:rPr lang="en-US" sz="2000" dirty="0" smtClean="0">
                <a:latin typeface="Calibri"/>
                <a:cs typeface="Calibri"/>
              </a:rPr>
              <a:t>) for US </a:t>
            </a:r>
            <a:r>
              <a:rPr lang="en-US" sz="2000" dirty="0" err="1" smtClean="0">
                <a:latin typeface="Calibri"/>
                <a:cs typeface="Calibri"/>
              </a:rPr>
              <a:t>places:</a:t>
            </a:r>
            <a:r>
              <a:rPr lang="en-US" sz="2000" dirty="0" err="1" smtClean="0">
                <a:latin typeface="Calibri"/>
                <a:cs typeface="Calibri"/>
                <a:hlinkClick r:id="rId5"/>
              </a:rPr>
              <a:t>http</a:t>
            </a:r>
            <a:r>
              <a:rPr lang="en-US" sz="2000" dirty="0">
                <a:latin typeface="Calibri"/>
                <a:cs typeface="Calibri"/>
                <a:hlinkClick r:id="rId5"/>
              </a:rPr>
              <a:t>://geonames.usgs.gov/pls/gnispublic</a:t>
            </a:r>
            <a:r>
              <a:rPr lang="en-US" sz="2000" dirty="0" smtClean="0">
                <a:latin typeface="Calibri"/>
                <a:cs typeface="Calibri"/>
                <a:hlinkClick r:id="rId5"/>
              </a:rPr>
              <a:t>/</a:t>
            </a:r>
            <a:endParaRPr lang="en-US" sz="20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For plotting data: </a:t>
            </a:r>
            <a:r>
              <a:rPr lang="en-US" sz="2000" dirty="0" smtClean="0">
                <a:latin typeface="Calibri"/>
                <a:cs typeface="Calibri"/>
                <a:hlinkClick r:id="rId6"/>
              </a:rPr>
              <a:t>http</a:t>
            </a:r>
            <a:r>
              <a:rPr lang="en-US" sz="2000" dirty="0">
                <a:latin typeface="Calibri"/>
                <a:cs typeface="Calibri"/>
                <a:hlinkClick r:id="rId6"/>
              </a:rPr>
              <a:t>://</a:t>
            </a:r>
            <a:r>
              <a:rPr lang="en-US" sz="2000" dirty="0" smtClean="0">
                <a:latin typeface="Calibri"/>
                <a:cs typeface="Calibri"/>
                <a:hlinkClick r:id="rId6"/>
              </a:rPr>
              <a:t>cartodb.com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  <a:r>
              <a:rPr lang="en-US" sz="2000" dirty="0" smtClean="0">
                <a:latin typeface="Calibri"/>
                <a:cs typeface="Calibri"/>
                <a:hlinkClick r:id="rId7"/>
              </a:rPr>
              <a:t>http</a:t>
            </a:r>
            <a:r>
              <a:rPr lang="en-US" sz="2000" dirty="0">
                <a:latin typeface="Calibri"/>
                <a:cs typeface="Calibri"/>
                <a:hlinkClick r:id="rId7"/>
              </a:rPr>
              <a:t>://www.simplemappr.net</a:t>
            </a:r>
            <a:r>
              <a:rPr lang="en-US" sz="2000" dirty="0" smtClean="0">
                <a:latin typeface="Calibri"/>
                <a:cs typeface="Calibri"/>
                <a:hlinkClick r:id="rId7"/>
              </a:rPr>
              <a:t>/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Calibri"/>
                <a:cs typeface="Calibri"/>
              </a:rPr>
              <a:t>     </a:t>
            </a:r>
            <a:r>
              <a:rPr lang="en-US" sz="2000" dirty="0" smtClean="0">
                <a:latin typeface="Calibri"/>
                <a:cs typeface="Calibri"/>
                <a:hlinkClick r:id="rId8"/>
              </a:rPr>
              <a:t>http</a:t>
            </a:r>
            <a:r>
              <a:rPr lang="en-US" sz="2000" dirty="0">
                <a:latin typeface="Calibri"/>
                <a:cs typeface="Calibri"/>
                <a:hlinkClick r:id="rId8"/>
              </a:rPr>
              <a:t>://www.gpsvisualizer.com/</a:t>
            </a: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Calibri"/>
                <a:cs typeface="Calibri"/>
              </a:rPr>
              <a:t>	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24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Even more links..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z="1600" smtClean="0"/>
              <a:pPr>
                <a:defRPr/>
              </a:pPr>
              <a:t>29</a:t>
            </a:fld>
            <a:endParaRPr lang="fr-BE" sz="1600"/>
          </a:p>
        </p:txBody>
      </p:sp>
      <p:sp>
        <p:nvSpPr>
          <p:cNvPr id="6" name="Rectangle 5"/>
          <p:cNvSpPr/>
          <p:nvPr/>
        </p:nvSpPr>
        <p:spPr>
          <a:xfrm>
            <a:off x="107505" y="1052736"/>
            <a:ext cx="878497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http://www.openstreetmap.org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: free, editable map of the world</a:t>
            </a:r>
          </a:p>
          <a:p>
            <a:r>
              <a:rPr lang="en-US" sz="1600" dirty="0">
                <a:hlinkClick r:id="rId3"/>
              </a:rPr>
              <a:t>http://global.mapit.mysociety.org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: can give you administrative boundaries if you have a </a:t>
            </a:r>
            <a:r>
              <a:rPr lang="en-US" sz="1600" dirty="0" err="1" smtClean="0"/>
              <a:t>lat</a:t>
            </a:r>
            <a:r>
              <a:rPr lang="en-US" sz="1600" dirty="0" smtClean="0"/>
              <a:t>-long (could be useful for verifying localities outside the US)</a:t>
            </a:r>
          </a:p>
          <a:p>
            <a:r>
              <a:rPr lang="en-US" sz="1600" dirty="0">
                <a:hlinkClick r:id="rId4"/>
              </a:rPr>
              <a:t>http://www.oldmapsonline.org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://www.davidrumsey.com</a:t>
            </a:r>
            <a:r>
              <a:rPr lang="en-US" sz="1600" dirty="0" smtClean="0">
                <a:hlinkClick r:id="rId5"/>
              </a:rPr>
              <a:t>/</a:t>
            </a:r>
            <a:r>
              <a:rPr lang="en-US" sz="1600" dirty="0" smtClean="0"/>
              <a:t>: historical maps</a:t>
            </a:r>
          </a:p>
          <a:p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://www.gelib.com/ng-</a:t>
            </a:r>
            <a:r>
              <a:rPr lang="en-US" sz="1600" dirty="0" smtClean="0">
                <a:hlinkClick r:id="rId6"/>
              </a:rPr>
              <a:t>topo.htm</a:t>
            </a:r>
            <a:r>
              <a:rPr lang="en-US" sz="1600" dirty="0" smtClean="0"/>
              <a:t>: </a:t>
            </a:r>
            <a:r>
              <a:rPr lang="en-US" sz="1600" dirty="0" err="1" smtClean="0"/>
              <a:t>topo</a:t>
            </a:r>
            <a:r>
              <a:rPr lang="en-US" sz="1600" dirty="0" smtClean="0"/>
              <a:t> map overlay for Google Earth</a:t>
            </a:r>
          </a:p>
          <a:p>
            <a:r>
              <a:rPr lang="en-US" sz="1600" dirty="0">
                <a:hlinkClick r:id="rId7"/>
              </a:rPr>
              <a:t>http://mrdata.usgs.gov/geology/state</a:t>
            </a:r>
            <a:r>
              <a:rPr lang="en-US" sz="1600" dirty="0" smtClean="0">
                <a:hlinkClick r:id="rId7"/>
              </a:rPr>
              <a:t>/</a:t>
            </a:r>
            <a:r>
              <a:rPr lang="en-US" sz="1600" dirty="0" smtClean="0"/>
              <a:t>: geology layers for Google Earth</a:t>
            </a:r>
          </a:p>
          <a:p>
            <a:r>
              <a:rPr lang="en-US" sz="1600" u="sng" dirty="0" smtClean="0">
                <a:hlinkClick r:id="rId8"/>
              </a:rPr>
              <a:t>http</a:t>
            </a:r>
            <a:r>
              <a:rPr lang="en-US" sz="1600" u="sng" dirty="0">
                <a:hlinkClick r:id="rId8"/>
              </a:rPr>
              <a:t>://www.nrcan.gc.ca/earth-sciences/geography-boundary/geographical-name/</a:t>
            </a:r>
            <a:r>
              <a:rPr lang="en-US" sz="1600" u="sng" dirty="0" smtClean="0">
                <a:hlinkClick r:id="rId8"/>
              </a:rPr>
              <a:t>11680</a:t>
            </a:r>
            <a:r>
              <a:rPr lang="en-US" sz="1600" u="sng" dirty="0" smtClean="0"/>
              <a:t>: </a:t>
            </a:r>
            <a:r>
              <a:rPr lang="en-US" sz="1600" dirty="0" smtClean="0"/>
              <a:t>natural resources of Canada</a:t>
            </a:r>
          </a:p>
          <a:p>
            <a:r>
              <a:rPr lang="en-US" sz="1600" u="sng" dirty="0" smtClean="0">
                <a:hlinkClick r:id="rId9"/>
              </a:rPr>
              <a:t>http</a:t>
            </a:r>
            <a:r>
              <a:rPr lang="en-US" sz="1600" u="sng" dirty="0">
                <a:hlinkClick r:id="rId9"/>
              </a:rPr>
              <a:t>://www.lib.utexas.edu/maps/map_sites/</a:t>
            </a:r>
            <a:r>
              <a:rPr lang="en-US" sz="1600" u="sng" dirty="0" smtClean="0">
                <a:hlinkClick r:id="rId9"/>
              </a:rPr>
              <a:t>cities_sites.html</a:t>
            </a:r>
            <a:r>
              <a:rPr lang="en-US" sz="1600" u="sng" dirty="0" smtClean="0"/>
              <a:t>: </a:t>
            </a:r>
            <a:r>
              <a:rPr lang="en-US" sz="1600" dirty="0" smtClean="0"/>
              <a:t>Univ</a:t>
            </a:r>
            <a:r>
              <a:rPr lang="en-US" sz="1600" dirty="0"/>
              <a:t>. of Texas at Austin Perry </a:t>
            </a:r>
            <a:r>
              <a:rPr lang="en-US" sz="1600" dirty="0" err="1"/>
              <a:t>Castenada</a:t>
            </a:r>
            <a:r>
              <a:rPr lang="en-US" sz="1600" dirty="0"/>
              <a:t> Map </a:t>
            </a:r>
            <a:r>
              <a:rPr lang="en-US" sz="1600" dirty="0" smtClean="0"/>
              <a:t>Library</a:t>
            </a:r>
            <a:endParaRPr lang="en-US" sz="1600" dirty="0"/>
          </a:p>
          <a:p>
            <a:r>
              <a:rPr lang="en-US" sz="1600" u="sng" dirty="0" smtClean="0">
                <a:hlinkClick r:id="rId10"/>
              </a:rPr>
              <a:t>http</a:t>
            </a:r>
            <a:r>
              <a:rPr lang="en-US" sz="1600" u="sng" dirty="0">
                <a:hlinkClick r:id="rId10"/>
              </a:rPr>
              <a:t>://www.gadm.org</a:t>
            </a:r>
            <a:r>
              <a:rPr lang="en-US" sz="1600" u="sng" dirty="0" smtClean="0">
                <a:hlinkClick r:id="rId10"/>
              </a:rPr>
              <a:t>/</a:t>
            </a:r>
            <a:r>
              <a:rPr lang="en-US" sz="1600" u="sng" dirty="0" smtClean="0"/>
              <a:t>: </a:t>
            </a:r>
            <a:r>
              <a:rPr lang="en-US" sz="1600" dirty="0"/>
              <a:t>Global Administrative Boundaries </a:t>
            </a:r>
            <a:r>
              <a:rPr lang="en-US" sz="1600" dirty="0" smtClean="0"/>
              <a:t>Database</a:t>
            </a:r>
            <a:endParaRPr lang="en-US" sz="1600" dirty="0"/>
          </a:p>
          <a:p>
            <a:r>
              <a:rPr lang="en-US" sz="1600" u="sng" dirty="0">
                <a:hlinkClick r:id="rId11"/>
              </a:rPr>
              <a:t>http://www.geody.com/</a:t>
            </a:r>
            <a:r>
              <a:rPr lang="en-US" sz="1600" dirty="0"/>
              <a:t> </a:t>
            </a:r>
            <a:r>
              <a:rPr lang="en-US" sz="1600" dirty="0" smtClean="0"/>
              <a:t>: Google Earth wiki </a:t>
            </a:r>
          </a:p>
          <a:p>
            <a:r>
              <a:rPr lang="en-US" sz="1600" u="sng" dirty="0" smtClean="0">
                <a:hlinkClick r:id="rId12"/>
              </a:rPr>
              <a:t>http</a:t>
            </a:r>
            <a:r>
              <a:rPr lang="en-US" sz="1600" u="sng" dirty="0">
                <a:hlinkClick r:id="rId12"/>
              </a:rPr>
              <a:t>://www.naturalearthdata.com</a:t>
            </a:r>
            <a:r>
              <a:rPr lang="en-US" sz="1600" u="sng" dirty="0" smtClean="0">
                <a:hlinkClick r:id="rId12"/>
              </a:rPr>
              <a:t>/</a:t>
            </a:r>
            <a:r>
              <a:rPr lang="en-US" sz="1600" u="sng" dirty="0" smtClean="0"/>
              <a:t>:</a:t>
            </a:r>
            <a:r>
              <a:rPr lang="en-US" sz="1600" dirty="0" smtClean="0"/>
              <a:t> for making maps </a:t>
            </a:r>
            <a:endParaRPr lang="en-US" sz="1600" dirty="0"/>
          </a:p>
          <a:p>
            <a:r>
              <a:rPr lang="en-US" sz="1600" u="sng" dirty="0" smtClean="0">
                <a:hlinkClick r:id="rId13"/>
              </a:rPr>
              <a:t>http</a:t>
            </a:r>
            <a:r>
              <a:rPr lang="en-US" sz="1600" u="sng" dirty="0">
                <a:hlinkClick r:id="rId13"/>
              </a:rPr>
              <a:t>://geo.data.gov/geoportal/catalog/main/</a:t>
            </a:r>
            <a:r>
              <a:rPr lang="en-US" sz="1600" u="sng" dirty="0" smtClean="0">
                <a:hlinkClick r:id="rId13"/>
              </a:rPr>
              <a:t>home.page</a:t>
            </a:r>
            <a:r>
              <a:rPr lang="en-US" sz="1600" u="sng" dirty="0" smtClean="0"/>
              <a:t>: </a:t>
            </a:r>
            <a:r>
              <a:rPr lang="en-US" sz="1600" dirty="0" smtClean="0"/>
              <a:t>various geographical </a:t>
            </a:r>
            <a:r>
              <a:rPr lang="en-US" sz="1600" dirty="0" err="1" smtClean="0"/>
              <a:t>datasets</a:t>
            </a:r>
            <a:r>
              <a:rPr lang="en-US" sz="1600" dirty="0" err="1" smtClean="0">
                <a:hlinkClick r:id="rId14"/>
              </a:rPr>
              <a:t>http</a:t>
            </a:r>
            <a:r>
              <a:rPr lang="en-US" sz="1600" dirty="0">
                <a:hlinkClick r:id="rId14"/>
              </a:rPr>
              <a:t>://maps.nls.uk</a:t>
            </a:r>
            <a:r>
              <a:rPr lang="en-US" sz="1600" dirty="0" smtClean="0">
                <a:hlinkClick r:id="rId14"/>
              </a:rPr>
              <a:t>/</a:t>
            </a:r>
            <a:r>
              <a:rPr lang="en-US" sz="1600" dirty="0" smtClean="0"/>
              <a:t>: historical maps of Scotland/Great Britain/Ireland and Belgium</a:t>
            </a:r>
          </a:p>
          <a:p>
            <a:r>
              <a:rPr lang="en-US" sz="1600" u="sng" dirty="0">
                <a:hlinkClick r:id="rId15"/>
              </a:rPr>
              <a:t>http://cidades-brasil-ibge-google-earth.softonic.com.br/download</a:t>
            </a:r>
            <a:r>
              <a:rPr lang="en-US" sz="1600" u="sng" dirty="0"/>
              <a:t>: </a:t>
            </a:r>
            <a:r>
              <a:rPr lang="en-US" sz="1600" dirty="0"/>
              <a:t>cities in Brazil for </a:t>
            </a:r>
            <a:r>
              <a:rPr lang="en-US" sz="1600" dirty="0" err="1"/>
              <a:t>google</a:t>
            </a:r>
            <a:endParaRPr lang="en-US" sz="1600" dirty="0"/>
          </a:p>
          <a:p>
            <a:r>
              <a:rPr lang="en-US" sz="1600" dirty="0" smtClean="0">
                <a:latin typeface="Arial"/>
                <a:cs typeface="Arial"/>
                <a:hlinkClick r:id="rId16"/>
              </a:rPr>
              <a:t>http</a:t>
            </a:r>
            <a:r>
              <a:rPr lang="en-US" sz="1600" dirty="0">
                <a:latin typeface="Arial"/>
                <a:cs typeface="Arial"/>
                <a:hlinkClick r:id="rId16"/>
              </a:rPr>
              <a:t>://www.topomapper.com</a:t>
            </a:r>
            <a:r>
              <a:rPr lang="en-US" sz="1600" dirty="0" smtClean="0">
                <a:latin typeface="Arial"/>
                <a:cs typeface="Arial"/>
                <a:hlinkClick r:id="rId16"/>
              </a:rPr>
              <a:t>/</a:t>
            </a:r>
            <a:r>
              <a:rPr lang="en-US" sz="1600" dirty="0" smtClean="0">
                <a:latin typeface="Arial"/>
                <a:cs typeface="Arial"/>
              </a:rPr>
              <a:t>: compare </a:t>
            </a:r>
            <a:r>
              <a:rPr lang="en-US" sz="1600" dirty="0" err="1" smtClean="0">
                <a:latin typeface="Arial"/>
                <a:cs typeface="Arial"/>
              </a:rPr>
              <a:t>topo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dirty="0" err="1" smtClean="0">
                <a:latin typeface="Arial"/>
                <a:cs typeface="Arial"/>
              </a:rPr>
              <a:t>google</a:t>
            </a:r>
            <a:r>
              <a:rPr lang="en-US" sz="1600" dirty="0" smtClean="0">
                <a:latin typeface="Arial"/>
                <a:cs typeface="Arial"/>
              </a:rPr>
              <a:t> maps side by side. </a:t>
            </a:r>
          </a:p>
          <a:p>
            <a:r>
              <a:rPr lang="en-US" sz="1600" u="sng" dirty="0">
                <a:hlinkClick r:id="rId17"/>
              </a:rPr>
              <a:t>http://www.bl.uk/maps</a:t>
            </a:r>
            <a:r>
              <a:rPr lang="en-US" sz="1600" u="sng" dirty="0" smtClean="0">
                <a:hlinkClick r:id="rId17"/>
              </a:rPr>
              <a:t>/</a:t>
            </a:r>
            <a:r>
              <a:rPr lang="en-US" sz="1600" u="sng" dirty="0" smtClean="0"/>
              <a:t>, </a:t>
            </a:r>
            <a:r>
              <a:rPr lang="en-US" sz="1600" u="sng" dirty="0">
                <a:hlinkClick r:id="rId18"/>
              </a:rPr>
              <a:t>http://www.bl.uk/maps/</a:t>
            </a:r>
            <a:r>
              <a:rPr lang="en-US" sz="1600" u="sng" dirty="0" smtClean="0">
                <a:hlinkClick r:id="rId18"/>
              </a:rPr>
              <a:t>georeferencingmap.html</a:t>
            </a:r>
            <a:r>
              <a:rPr lang="en-US" sz="1600" u="sng" dirty="0" smtClean="0"/>
              <a:t>: </a:t>
            </a:r>
            <a:r>
              <a:rPr lang="en-US" sz="1600" dirty="0" smtClean="0"/>
              <a:t>British Library </a:t>
            </a:r>
            <a:r>
              <a:rPr lang="en-US" sz="1600" dirty="0" err="1" smtClean="0"/>
              <a:t>crowdsource</a:t>
            </a:r>
            <a:r>
              <a:rPr lang="en-US" sz="1600" dirty="0" smtClean="0"/>
              <a:t> project for historical maps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u="sng" dirty="0" smtClean="0">
                <a:hlinkClick r:id="rId19"/>
              </a:rPr>
              <a:t>http</a:t>
            </a:r>
            <a:r>
              <a:rPr lang="en-US" sz="1600" u="sng" dirty="0">
                <a:hlinkClick r:id="rId19"/>
              </a:rPr>
              <a:t>://www.uwgb.edu/dutchs/usefuldata/</a:t>
            </a:r>
            <a:r>
              <a:rPr lang="en-US" sz="1600" u="sng" dirty="0" smtClean="0">
                <a:hlinkClick r:id="rId19"/>
              </a:rPr>
              <a:t>ConvertUTMNoOZ.HTM</a:t>
            </a:r>
            <a:r>
              <a:rPr lang="en-US" sz="1600" u="sng" dirty="0" smtClean="0"/>
              <a:t>: UTM and other useful resources</a:t>
            </a:r>
          </a:p>
        </p:txBody>
      </p:sp>
    </p:spTree>
    <p:extLst>
      <p:ext uri="{BB962C8B-B14F-4D97-AF65-F5344CB8AC3E}">
        <p14:creationId xmlns:p14="http://schemas.microsoft.com/office/powerpoint/2010/main" val="5139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5266928" cy="54102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Search </a:t>
            </a:r>
            <a:r>
              <a:rPr lang="en-US" sz="2000" dirty="0"/>
              <a:t>&amp; directions</a:t>
            </a:r>
          </a:p>
          <a:p>
            <a:pPr lvl="1"/>
            <a:r>
              <a:rPr lang="en-US" sz="2000" dirty="0"/>
              <a:t>Free text search, depends on </a:t>
            </a:r>
            <a:r>
              <a:rPr lang="en-US" sz="2000" b="1" dirty="0"/>
              <a:t>zoom level</a:t>
            </a:r>
          </a:p>
          <a:p>
            <a:pPr lvl="1"/>
            <a:r>
              <a:rPr lang="en-US" sz="2000" dirty="0"/>
              <a:t>Directions for travelling by car, bike, public transport and foot</a:t>
            </a:r>
          </a:p>
          <a:p>
            <a:pPr lvl="1"/>
            <a:r>
              <a:rPr lang="en-US" sz="2000" dirty="0"/>
              <a:t>Data compiled from different sources</a:t>
            </a:r>
          </a:p>
          <a:p>
            <a:r>
              <a:rPr lang="en-US" sz="2000" dirty="0" smtClean="0"/>
              <a:t>Maps</a:t>
            </a:r>
            <a:endParaRPr lang="en-US" sz="2000" dirty="0"/>
          </a:p>
          <a:p>
            <a:pPr lvl="1"/>
            <a:r>
              <a:rPr lang="en-US" sz="2000" dirty="0"/>
              <a:t>Datum: WGS84</a:t>
            </a:r>
          </a:p>
          <a:p>
            <a:pPr lvl="1"/>
            <a:r>
              <a:rPr lang="en-US" sz="2000" dirty="0"/>
              <a:t>Views: map, satellite (= aerial photography), terrain, Google Street View + various layers of information</a:t>
            </a:r>
          </a:p>
          <a:p>
            <a:pPr lvl="1"/>
            <a:r>
              <a:rPr lang="en-US" sz="2000" dirty="0"/>
              <a:t>Data compiled from different sources (indicated at the bottom of each map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New Google Maps?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3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60848"/>
            <a:ext cx="3175000" cy="317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0112" y="5445224"/>
            <a:ext cx="3383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http://maps.google.com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Google Maps – Search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4</a:t>
            </a:fld>
            <a:endParaRPr lang="fr-BE"/>
          </a:p>
        </p:txBody>
      </p:sp>
      <p:pic>
        <p:nvPicPr>
          <p:cNvPr id="8" name="Picture 7" descr="Pic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8989331" cy="6304804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1981200" y="3059668"/>
            <a:ext cx="2429196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Search with suggestions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858000" y="5939988"/>
            <a:ext cx="1829798" cy="369332"/>
          </a:xfrm>
          <a:prstGeom prst="wedgeRectCallout">
            <a:avLst>
              <a:gd name="adj1" fmla="val 20284"/>
              <a:gd name="adj2" fmla="val 923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Report a problem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220072" y="3851756"/>
            <a:ext cx="1854594" cy="369332"/>
          </a:xfrm>
          <a:prstGeom prst="wedgeRectCallout">
            <a:avLst>
              <a:gd name="adj1" fmla="val 60776"/>
              <a:gd name="adj2" fmla="val 722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Previous searches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5</a:t>
            </a:fld>
            <a:endParaRPr lang="fr-BE"/>
          </a:p>
        </p:txBody>
      </p:sp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9" y="990600"/>
            <a:ext cx="4490108" cy="3149206"/>
          </a:xfrm>
          <a:prstGeom prst="rect">
            <a:avLst/>
          </a:prstGeom>
        </p:spPr>
      </p:pic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63" y="990600"/>
            <a:ext cx="4490108" cy="3149206"/>
          </a:xfrm>
          <a:prstGeom prst="rect">
            <a:avLst/>
          </a:prstGeom>
        </p:spPr>
      </p:pic>
      <p:pic>
        <p:nvPicPr>
          <p:cNvPr id="8" name="Picture 7" descr="Picture 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63" y="3962400"/>
            <a:ext cx="4490108" cy="3149206"/>
          </a:xfrm>
          <a:prstGeom prst="rect">
            <a:avLst/>
          </a:prstGeom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8" y="3962400"/>
            <a:ext cx="4490108" cy="31492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3276600"/>
            <a:ext cx="70302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Maps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9200" y="3276600"/>
            <a:ext cx="93746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Satellite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6248400"/>
            <a:ext cx="218044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Terrain (under ‘Map’)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9200" y="6248400"/>
            <a:ext cx="230735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Earth (plugin required)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396"/>
            <a:ext cx="9144000" cy="6304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Street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6</a:t>
            </a:fld>
            <a:endParaRPr lang="fr-BE"/>
          </a:p>
        </p:txBody>
      </p:sp>
      <p:pic>
        <p:nvPicPr>
          <p:cNvPr id="9" name="Picture 8" descr="Picture 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66800"/>
            <a:ext cx="8522899" cy="57912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99592" y="3212976"/>
            <a:ext cx="1266129" cy="369332"/>
          </a:xfrm>
          <a:prstGeom prst="wedgeRectCallout">
            <a:avLst>
              <a:gd name="adj1" fmla="val -60464"/>
              <a:gd name="adj2" fmla="val 977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Street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Street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7</a:t>
            </a:fld>
            <a:endParaRPr lang="fr-BE"/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8" y="836712"/>
            <a:ext cx="8989331" cy="630480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5029200" y="3581400"/>
            <a:ext cx="1622409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I collected 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8</a:t>
            </a:fld>
            <a:endParaRPr lang="fr-BE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340768"/>
            <a:ext cx="2857500" cy="494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93934"/>
            <a:ext cx="15183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xkcd.com</a:t>
            </a:r>
            <a:r>
              <a:rPr lang="en-US" sz="1100" dirty="0"/>
              <a:t>/1169/</a:t>
            </a:r>
          </a:p>
        </p:txBody>
      </p:sp>
    </p:spTree>
    <p:extLst>
      <p:ext uri="{BB962C8B-B14F-4D97-AF65-F5344CB8AC3E}">
        <p14:creationId xmlns:p14="http://schemas.microsoft.com/office/powerpoint/2010/main" val="292390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Shapes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9</a:t>
            </a:fld>
            <a:endParaRPr lang="fr-BE"/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523285" cy="6304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New Canadensys 1">
      <a:dk1>
        <a:srgbClr val="22241E"/>
      </a:dk1>
      <a:lt1>
        <a:srgbClr val="FFFFFF"/>
      </a:lt1>
      <a:dk2>
        <a:srgbClr val="22241E"/>
      </a:dk2>
      <a:lt2>
        <a:srgbClr val="6F6D65"/>
      </a:lt2>
      <a:accent1>
        <a:srgbClr val="E4E4E4"/>
      </a:accent1>
      <a:accent2>
        <a:srgbClr val="962913"/>
      </a:accent2>
      <a:accent3>
        <a:srgbClr val="FFFFFF"/>
      </a:accent3>
      <a:accent4>
        <a:srgbClr val="FFFFFF"/>
      </a:accent4>
      <a:accent5>
        <a:srgbClr val="FFFFFF"/>
      </a:accent5>
      <a:accent6>
        <a:srgbClr val="DFBCBD"/>
      </a:accent6>
      <a:hlink>
        <a:srgbClr val="962913"/>
      </a:hlink>
      <a:folHlink>
        <a:srgbClr val="5E120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455C65"/>
        </a:dk1>
        <a:lt1>
          <a:srgbClr val="FFFFFF"/>
        </a:lt1>
        <a:dk2>
          <a:srgbClr val="30748F"/>
        </a:dk2>
        <a:lt2>
          <a:srgbClr val="828D8D"/>
        </a:lt2>
        <a:accent1>
          <a:srgbClr val="F9F9ED"/>
        </a:accent1>
        <a:accent2>
          <a:srgbClr val="2595C1"/>
        </a:accent2>
        <a:accent3>
          <a:srgbClr val="FFFFFF"/>
        </a:accent3>
        <a:accent4>
          <a:srgbClr val="3A4D55"/>
        </a:accent4>
        <a:accent5>
          <a:srgbClr val="FBFBF4"/>
        </a:accent5>
        <a:accent6>
          <a:srgbClr val="2087AF"/>
        </a:accent6>
        <a:hlink>
          <a:srgbClr val="2595C1"/>
        </a:hlink>
        <a:folHlink>
          <a:srgbClr val="82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Canadensys.xml</Template>
  <TotalTime>8886</TotalTime>
  <Words>1310</Words>
  <Application>Microsoft Macintosh PowerPoint</Application>
  <PresentationFormat>On-screen Show (4:3)</PresentationFormat>
  <Paragraphs>230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1_Default Design</vt:lpstr>
      <vt:lpstr>Online Resources for Georeferencing</vt:lpstr>
      <vt:lpstr>Links with links</vt:lpstr>
      <vt:lpstr>Google Maps</vt:lpstr>
      <vt:lpstr>Google Maps – Search</vt:lpstr>
      <vt:lpstr>Google Maps – Views</vt:lpstr>
      <vt:lpstr>Google Maps – Street View</vt:lpstr>
      <vt:lpstr>Google Maps – Street View</vt:lpstr>
      <vt:lpstr>PowerPoint Presentation</vt:lpstr>
      <vt:lpstr>Google Maps – Shapes</vt:lpstr>
      <vt:lpstr>Google maps – get coordinates</vt:lpstr>
      <vt:lpstr>Google Maps – Get coordinates</vt:lpstr>
      <vt:lpstr>Google Maps – Get coordinates </vt:lpstr>
      <vt:lpstr>Google Maps – Get coordinates</vt:lpstr>
      <vt:lpstr>Google Maps – Measure extent</vt:lpstr>
      <vt:lpstr>Google Earth</vt:lpstr>
      <vt:lpstr>ACME Mapper</vt:lpstr>
      <vt:lpstr>GEOnet Names Server (GNS)</vt:lpstr>
      <vt:lpstr>Falling Rain</vt:lpstr>
      <vt:lpstr>Getty Thesaurus of Geographic Names (TGN)</vt:lpstr>
      <vt:lpstr>FuzzyG – JRC Fuzzy Gazetteer </vt:lpstr>
      <vt:lpstr>UTM (MGRS, UPS) and MTM</vt:lpstr>
      <vt:lpstr>Public Land Survey System (PLSS)</vt:lpstr>
      <vt:lpstr>PLSS/TRS – Earth Point</vt:lpstr>
      <vt:lpstr>PLSS/TRS – Earth point to Google Earth</vt:lpstr>
      <vt:lpstr>Other tools - Visualizing data</vt:lpstr>
      <vt:lpstr>Other tools</vt:lpstr>
      <vt:lpstr>Links</vt:lpstr>
      <vt:lpstr>Other links </vt:lpstr>
      <vt:lpstr>Even more links..</vt:lpstr>
    </vt:vector>
  </TitlesOfParts>
  <Manager/>
  <Company>IRBV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specimen information</dc:title>
  <dc:subject>Biodiversity Informatics</dc:subject>
  <dc:creator>Peter Desmet</dc:creator>
  <cp:keywords>biodiversity informatics, specimen information, Canadensys, GBIF</cp:keywords>
  <dc:description/>
  <cp:lastModifiedBy>Una Farrell</cp:lastModifiedBy>
  <cp:revision>190</cp:revision>
  <cp:lastPrinted>2010-06-01T17:25:42Z</cp:lastPrinted>
  <dcterms:created xsi:type="dcterms:W3CDTF">2012-06-10T15:44:00Z</dcterms:created>
  <dcterms:modified xsi:type="dcterms:W3CDTF">2013-08-13T12:27:03Z</dcterms:modified>
  <cp:category/>
</cp:coreProperties>
</file>