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18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B1DDE-29DA-4A4B-87C5-32517E8B9AD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60BBD-C6C2-AF42-9DC0-1878D9E60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0BBD-C6C2-AF42-9DC0-1878D9E60F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0BBD-C6C2-AF42-9DC0-1878D9E60F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E1ED-E295-D846-AA72-CA99A1ED600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46A8-8DF1-8E43-B436-BD536C739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_hellbender_BrasstownCr_KRP24_06.JPG"/>
          <p:cNvPicPr>
            <a:picLocks noChangeAspect="1"/>
          </p:cNvPicPr>
          <p:nvPr/>
        </p:nvPicPr>
        <p:blipFill>
          <a:blip r:embed="rId3">
            <a:alphaModFix amt="70000"/>
          </a:blip>
          <a:srcRect l="11427" t="9154" b="20765"/>
          <a:stretch>
            <a:fillRect/>
          </a:stretch>
        </p:blipFill>
        <p:spPr>
          <a:xfrm>
            <a:off x="6" y="1802216"/>
            <a:ext cx="9143995" cy="5055785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" y="19044"/>
            <a:ext cx="9144000" cy="998431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B50000"/>
                </a:solidFill>
                <a:latin typeface="+mj-lt"/>
                <a:ea typeface="+mj-ea"/>
                <a:cs typeface="+mj-cs"/>
              </a:rPr>
              <a:t>Improving Utility </a:t>
            </a:r>
            <a:r>
              <a:rPr lang="en-US" sz="2800" b="1" dirty="0">
                <a:solidFill>
                  <a:srgbClr val="B50000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2800" b="1" dirty="0" smtClean="0">
                <a:solidFill>
                  <a:srgbClr val="B50000"/>
                </a:solidFill>
                <a:latin typeface="+mj-lt"/>
                <a:ea typeface="+mj-ea"/>
                <a:cs typeface="+mj-cs"/>
              </a:rPr>
              <a:t>Accessibility </a:t>
            </a:r>
            <a:r>
              <a:rPr lang="en-US" sz="2800" b="1" dirty="0">
                <a:solidFill>
                  <a:srgbClr val="B50000"/>
                </a:solidFill>
                <a:latin typeface="+mj-lt"/>
                <a:ea typeface="+mj-ea"/>
                <a:cs typeface="+mj-cs"/>
              </a:rPr>
              <a:t>of the APSU </a:t>
            </a:r>
            <a:endParaRPr lang="en-US" sz="2800" b="1" dirty="0" smtClean="0">
              <a:solidFill>
                <a:srgbClr val="B50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B50000"/>
                </a:solidFill>
                <a:latin typeface="+mj-lt"/>
                <a:ea typeface="+mj-ea"/>
                <a:cs typeface="+mj-cs"/>
              </a:rPr>
              <a:t>Natural </a:t>
            </a:r>
            <a:r>
              <a:rPr lang="en-US" sz="2800" b="1" dirty="0">
                <a:solidFill>
                  <a:srgbClr val="B50000"/>
                </a:solidFill>
                <a:latin typeface="+mj-lt"/>
                <a:ea typeface="+mj-ea"/>
                <a:cs typeface="+mj-cs"/>
              </a:rPr>
              <a:t>History </a:t>
            </a:r>
            <a:r>
              <a:rPr lang="en-US" sz="2800" b="1" dirty="0" smtClean="0">
                <a:solidFill>
                  <a:srgbClr val="B50000"/>
                </a:solidFill>
                <a:latin typeface="+mj-lt"/>
                <a:ea typeface="+mj-ea"/>
                <a:cs typeface="+mj-cs"/>
              </a:rPr>
              <a:t>Collections</a:t>
            </a:r>
            <a:endParaRPr lang="en-US" sz="2800" b="1" dirty="0">
              <a:solidFill>
                <a:srgbClr val="B5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Johansen_he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377" y="541246"/>
            <a:ext cx="1308898" cy="1126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99" y="968643"/>
            <a:ext cx="8991601" cy="646327"/>
          </a:xfrm>
          <a:prstGeom prst="rect">
            <a:avLst/>
          </a:prstGeom>
        </p:spPr>
        <p:txBody>
          <a:bodyPr wrap="square" lIns="91436" tIns="45718" rIns="91436" bIns="45718" anchor="ctr" anchorCtr="1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Collaborators/Curators: R. Blanton Johansen (Fishes),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 L.D. Estes (Herbarium), C.M. </a:t>
            </a:r>
            <a:r>
              <a:rPr lang="en-US" dirty="0" err="1" smtClean="0">
                <a:solidFill>
                  <a:srgbClr val="FFFFFF"/>
                </a:solidFill>
              </a:rPr>
              <a:t>Gienger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dirty="0" err="1" smtClean="0">
                <a:solidFill>
                  <a:srgbClr val="FFFFFF"/>
                </a:solidFill>
              </a:rPr>
              <a:t>Herps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12889" y="1947980"/>
            <a:ext cx="8954911" cy="485762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</p:spPr>
        <p:txBody>
          <a:bodyPr vert="horz" lIns="91436" tIns="45718" rIns="91436" bIns="45718" rtlCol="0">
            <a:normAutofit fontScale="25000" lnSpcReduction="20000"/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en-US" sz="9600" dirty="0" smtClean="0">
                <a:solidFill>
                  <a:srgbClr val="FFFFFF"/>
                </a:solidFill>
              </a:rPr>
              <a:t>140,000 cataloged specimens </a:t>
            </a:r>
            <a:r>
              <a:rPr lang="en-US" sz="9600" dirty="0">
                <a:solidFill>
                  <a:srgbClr val="FFFFFF"/>
                </a:solidFill>
              </a:rPr>
              <a:t>(vertebrates and plants) in </a:t>
            </a:r>
            <a:r>
              <a:rPr lang="en-US" sz="9600" dirty="0" smtClean="0">
                <a:solidFill>
                  <a:srgbClr val="FFFFFF"/>
                </a:solidFill>
              </a:rPr>
              <a:t>APSU’s David </a:t>
            </a:r>
            <a:r>
              <a:rPr lang="en-US" sz="9600" dirty="0">
                <a:solidFill>
                  <a:srgbClr val="FFFFFF"/>
                </a:solidFill>
              </a:rPr>
              <a:t>H. Snyder </a:t>
            </a:r>
            <a:r>
              <a:rPr lang="en-US" sz="9600" dirty="0" smtClean="0">
                <a:solidFill>
                  <a:srgbClr val="FFFFFF"/>
                </a:solidFill>
              </a:rPr>
              <a:t>Museum </a:t>
            </a:r>
            <a:r>
              <a:rPr lang="en-US" sz="9600" dirty="0">
                <a:solidFill>
                  <a:srgbClr val="FFFFFF"/>
                </a:solidFill>
              </a:rPr>
              <a:t>of Zoology </a:t>
            </a:r>
            <a:r>
              <a:rPr lang="en-US" sz="9600" dirty="0" smtClean="0">
                <a:solidFill>
                  <a:srgbClr val="FFFFFF"/>
                </a:solidFill>
              </a:rPr>
              <a:t>and </a:t>
            </a:r>
            <a:r>
              <a:rPr lang="en-US" sz="9600" dirty="0">
                <a:solidFill>
                  <a:srgbClr val="FFFFFF"/>
                </a:solidFill>
              </a:rPr>
              <a:t>Herbarium</a:t>
            </a:r>
          </a:p>
          <a:p>
            <a:pPr marL="457200" lvl="1">
              <a:spcBef>
                <a:spcPct val="20000"/>
              </a:spcBef>
              <a:buSzPct val="80000"/>
              <a:defRPr/>
            </a:pPr>
            <a:r>
              <a:rPr lang="en-US" sz="8000" dirty="0" smtClean="0">
                <a:solidFill>
                  <a:srgbClr val="FFFFFF"/>
                </a:solidFill>
              </a:rPr>
              <a:t>- Largest </a:t>
            </a:r>
            <a:r>
              <a:rPr lang="en-US" sz="8000" dirty="0" err="1">
                <a:solidFill>
                  <a:srgbClr val="FFFFFF"/>
                </a:solidFill>
              </a:rPr>
              <a:t>herp</a:t>
            </a:r>
            <a:r>
              <a:rPr lang="en-US" sz="8000" dirty="0">
                <a:solidFill>
                  <a:srgbClr val="FFFFFF"/>
                </a:solidFill>
              </a:rPr>
              <a:t>. and second largest plant collection in </a:t>
            </a:r>
            <a:r>
              <a:rPr lang="en-US" sz="8000" dirty="0" smtClean="0">
                <a:solidFill>
                  <a:srgbClr val="FFFFFF"/>
                </a:solidFill>
              </a:rPr>
              <a:t>TN</a:t>
            </a:r>
            <a:endParaRPr lang="en-US" sz="8000" dirty="0">
              <a:solidFill>
                <a:srgbClr val="FFFFFF"/>
              </a:solidFill>
            </a:endParaRPr>
          </a:p>
          <a:p>
            <a:pPr marL="457200" lvl="1">
              <a:spcBef>
                <a:spcPct val="20000"/>
              </a:spcBef>
              <a:buSzPct val="80000"/>
              <a:defRPr/>
            </a:pPr>
            <a:r>
              <a:rPr lang="en-US" sz="8000" dirty="0" smtClean="0">
                <a:solidFill>
                  <a:srgbClr val="FFFFFF"/>
                </a:solidFill>
              </a:rPr>
              <a:t>- Data </a:t>
            </a:r>
            <a:r>
              <a:rPr lang="en-US" sz="8000" dirty="0">
                <a:solidFill>
                  <a:srgbClr val="FFFFFF"/>
                </a:solidFill>
              </a:rPr>
              <a:t>contained in several Access </a:t>
            </a:r>
            <a:r>
              <a:rPr lang="en-US" sz="8000" dirty="0" smtClean="0">
                <a:solidFill>
                  <a:srgbClr val="FFFFFF"/>
                </a:solidFill>
              </a:rPr>
              <a:t>databases with limited to no online access</a:t>
            </a:r>
          </a:p>
          <a:p>
            <a:pPr marL="23">
              <a:spcBef>
                <a:spcPct val="20000"/>
              </a:spcBef>
              <a:buSzPct val="80000"/>
              <a:defRPr/>
            </a:pPr>
            <a:endParaRPr lang="en-US" sz="8000" dirty="0" smtClean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buSzPct val="80000"/>
              <a:defRPr/>
            </a:pPr>
            <a:r>
              <a:rPr lang="en-US" sz="9600" dirty="0" smtClean="0">
                <a:solidFill>
                  <a:srgbClr val="FFFFFF"/>
                </a:solidFill>
              </a:rPr>
              <a:t>Approx</a:t>
            </a:r>
            <a:r>
              <a:rPr lang="en-US" sz="9600" dirty="0">
                <a:solidFill>
                  <a:srgbClr val="FFFFFF"/>
                </a:solidFill>
              </a:rPr>
              <a:t>. </a:t>
            </a:r>
            <a:r>
              <a:rPr lang="en-US" sz="9600" dirty="0" smtClean="0">
                <a:solidFill>
                  <a:srgbClr val="FFFFFF"/>
                </a:solidFill>
              </a:rPr>
              <a:t>50% not </a:t>
            </a:r>
            <a:r>
              <a:rPr lang="en-US" sz="9600" dirty="0" err="1">
                <a:solidFill>
                  <a:srgbClr val="FFFFFF"/>
                </a:solidFill>
              </a:rPr>
              <a:t>georeferenced</a:t>
            </a:r>
            <a:r>
              <a:rPr lang="en-US" sz="9600" dirty="0">
                <a:solidFill>
                  <a:srgbClr val="FFFFFF"/>
                </a:solidFill>
              </a:rPr>
              <a:t>; others require review/</a:t>
            </a:r>
            <a:r>
              <a:rPr lang="en-US" sz="9600" dirty="0" smtClean="0">
                <a:solidFill>
                  <a:srgbClr val="FFFFFF"/>
                </a:solidFill>
              </a:rPr>
              <a:t>revision</a:t>
            </a:r>
            <a:endParaRPr lang="en-US" sz="9600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buSzPct val="80000"/>
              <a:defRPr/>
            </a:pPr>
            <a:r>
              <a:rPr lang="en-US" sz="7400" dirty="0" smtClean="0">
                <a:solidFill>
                  <a:srgbClr val="FFFFFF"/>
                </a:solidFill>
              </a:rPr>
              <a:t>	- </a:t>
            </a:r>
            <a:r>
              <a:rPr lang="en-US" sz="8000" dirty="0" smtClean="0">
                <a:solidFill>
                  <a:srgbClr val="FFFFFF"/>
                </a:solidFill>
              </a:rPr>
              <a:t>Generated from GPS, </a:t>
            </a:r>
            <a:r>
              <a:rPr lang="en-US" sz="8000" dirty="0" err="1" smtClean="0">
                <a:solidFill>
                  <a:srgbClr val="FFFFFF"/>
                </a:solidFill>
              </a:rPr>
              <a:t>topo</a:t>
            </a:r>
            <a:r>
              <a:rPr lang="en-US" sz="8000" dirty="0" smtClean="0">
                <a:solidFill>
                  <a:srgbClr val="FFFFFF"/>
                </a:solidFill>
              </a:rPr>
              <a:t> maps, and </a:t>
            </a:r>
            <a:r>
              <a:rPr lang="en-US" sz="8000" dirty="0" err="1" smtClean="0">
                <a:solidFill>
                  <a:srgbClr val="FFFFFF"/>
                </a:solidFill>
              </a:rPr>
              <a:t>GEOLocate</a:t>
            </a:r>
            <a:r>
              <a:rPr lang="en-US" sz="8000" dirty="0" smtClean="0">
                <a:solidFill>
                  <a:srgbClr val="FFFFFF"/>
                </a:solidFill>
              </a:rPr>
              <a:t>; </a:t>
            </a:r>
            <a:r>
              <a:rPr lang="pl-PL" sz="8000" dirty="0" smtClean="0">
                <a:solidFill>
                  <a:schemeClr val="bg1"/>
                </a:solidFill>
              </a:rPr>
              <a:t>lack measures of accuracy</a:t>
            </a:r>
            <a:endParaRPr lang="en-US" sz="8000" dirty="0" smtClean="0">
              <a:solidFill>
                <a:srgbClr val="FFFFFF"/>
              </a:solidFill>
            </a:endParaRPr>
          </a:p>
          <a:p>
            <a:pPr lvl="1">
              <a:spcBef>
                <a:spcPct val="20000"/>
              </a:spcBef>
              <a:buSzPct val="80000"/>
              <a:defRPr/>
            </a:pPr>
            <a:r>
              <a:rPr lang="en-US" sz="8000" dirty="0" smtClean="0">
                <a:solidFill>
                  <a:srgbClr val="FFFFFF"/>
                </a:solidFill>
              </a:rPr>
              <a:t>- </a:t>
            </a:r>
            <a:r>
              <a:rPr lang="en-US" sz="8000" dirty="0" err="1" smtClean="0">
                <a:solidFill>
                  <a:srgbClr val="FFFFFF"/>
                </a:solidFill>
              </a:rPr>
              <a:t>Herps</a:t>
            </a:r>
            <a:r>
              <a:rPr lang="en-US" sz="8000" dirty="0" smtClean="0">
                <a:solidFill>
                  <a:srgbClr val="FFFFFF"/>
                </a:solidFill>
              </a:rPr>
              <a:t>, </a:t>
            </a:r>
            <a:r>
              <a:rPr lang="en-US" sz="8000" dirty="0" smtClean="0">
                <a:solidFill>
                  <a:schemeClr val="bg1"/>
                </a:solidFill>
              </a:rPr>
              <a:t>as single column: </a:t>
            </a:r>
            <a:r>
              <a:rPr lang="pl-PL" sz="8000" dirty="0">
                <a:solidFill>
                  <a:schemeClr val="bg1"/>
                </a:solidFill>
              </a:rPr>
              <a:t>351821N;</a:t>
            </a:r>
            <a:r>
              <a:rPr lang="pl-PL" sz="8000" dirty="0" smtClean="0">
                <a:solidFill>
                  <a:schemeClr val="bg1"/>
                </a:solidFill>
              </a:rPr>
              <a:t>900355W</a:t>
            </a:r>
          </a:p>
          <a:p>
            <a:pPr marL="23">
              <a:spcBef>
                <a:spcPct val="20000"/>
              </a:spcBef>
              <a:buSzPct val="80000"/>
              <a:defRPr/>
            </a:pPr>
            <a:endParaRPr lang="en-US" sz="9600" b="1" dirty="0" smtClean="0">
              <a:solidFill>
                <a:srgbClr val="FFFFFF"/>
              </a:solidFill>
            </a:endParaRPr>
          </a:p>
          <a:p>
            <a:pPr marL="23">
              <a:spcBef>
                <a:spcPct val="20000"/>
              </a:spcBef>
              <a:buSzPct val="80000"/>
              <a:defRPr/>
            </a:pPr>
            <a:r>
              <a:rPr lang="en-US" sz="9600" b="1" dirty="0" smtClean="0">
                <a:solidFill>
                  <a:srgbClr val="FFFFFF"/>
                </a:solidFill>
              </a:rPr>
              <a:t>Overall </a:t>
            </a:r>
            <a:r>
              <a:rPr lang="en-US" sz="9600" b="1" dirty="0">
                <a:solidFill>
                  <a:srgbClr val="FFFFFF"/>
                </a:solidFill>
              </a:rPr>
              <a:t>Goals: </a:t>
            </a:r>
          </a:p>
          <a:p>
            <a:pPr marL="23">
              <a:spcBef>
                <a:spcPct val="20000"/>
              </a:spcBef>
              <a:buSzPct val="80000"/>
              <a:defRPr/>
            </a:pPr>
            <a:r>
              <a:rPr lang="en-US" sz="9600" b="1" dirty="0">
                <a:solidFill>
                  <a:srgbClr val="FFFFFF"/>
                </a:solidFill>
              </a:rPr>
              <a:t>	1. Build single Specify database </a:t>
            </a:r>
            <a:r>
              <a:rPr lang="en-US" sz="9600" b="1" dirty="0" smtClean="0">
                <a:solidFill>
                  <a:srgbClr val="FFFFFF"/>
                </a:solidFill>
              </a:rPr>
              <a:t>for collections</a:t>
            </a:r>
            <a:endParaRPr lang="en-US" sz="9600" b="1" dirty="0">
              <a:solidFill>
                <a:srgbClr val="FFFFFF"/>
              </a:solidFill>
            </a:endParaRPr>
          </a:p>
          <a:p>
            <a:pPr marL="739775" indent="-284163">
              <a:spcBef>
                <a:spcPct val="20000"/>
              </a:spcBef>
              <a:buSzPct val="80000"/>
              <a:defRPr/>
            </a:pPr>
            <a:r>
              <a:rPr lang="en-US" sz="9600" b="1" dirty="0">
                <a:solidFill>
                  <a:srgbClr val="FFFFFF"/>
                </a:solidFill>
              </a:rPr>
              <a:t>2. </a:t>
            </a:r>
            <a:r>
              <a:rPr lang="en-US" sz="9600" b="1" dirty="0" err="1">
                <a:solidFill>
                  <a:srgbClr val="FFFFFF"/>
                </a:solidFill>
              </a:rPr>
              <a:t>Georeference</a:t>
            </a:r>
            <a:r>
              <a:rPr lang="en-US" sz="9600" b="1" dirty="0">
                <a:solidFill>
                  <a:srgbClr val="FFFFFF"/>
                </a:solidFill>
              </a:rPr>
              <a:t> all specimens (as possible) and revise existing data for others using best current methods</a:t>
            </a:r>
          </a:p>
          <a:p>
            <a:pPr marL="23">
              <a:spcBef>
                <a:spcPct val="20000"/>
              </a:spcBef>
              <a:buSzPct val="80000"/>
              <a:defRPr/>
            </a:pPr>
            <a:r>
              <a:rPr lang="en-US" sz="9600" b="1" dirty="0">
                <a:solidFill>
                  <a:srgbClr val="FFFFFF"/>
                </a:solidFill>
              </a:rPr>
              <a:t>	3. Make database </a:t>
            </a:r>
            <a:r>
              <a:rPr lang="en-US" sz="9600" b="1" dirty="0" smtClean="0">
                <a:solidFill>
                  <a:srgbClr val="FFFFFF"/>
                </a:solidFill>
              </a:rPr>
              <a:t>accessible </a:t>
            </a:r>
            <a:r>
              <a:rPr lang="en-US" sz="9600" b="1" dirty="0">
                <a:solidFill>
                  <a:srgbClr val="FFFFFF"/>
                </a:solidFill>
              </a:rPr>
              <a:t>online</a:t>
            </a:r>
          </a:p>
          <a:p>
            <a:pPr lvl="1">
              <a:spcBef>
                <a:spcPct val="20000"/>
              </a:spcBef>
              <a:buSzPct val="80000"/>
              <a:defRPr/>
            </a:pPr>
            <a:endParaRPr lang="pl-PL" sz="6200" dirty="0" smtClean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SzPct val="80000"/>
              <a:defRPr/>
            </a:pPr>
            <a:endParaRPr lang="en-US" sz="3600" dirty="0" smtClean="0">
              <a:solidFill>
                <a:srgbClr val="FFFFFF"/>
              </a:solidFill>
            </a:endParaRPr>
          </a:p>
          <a:p>
            <a:pPr lvl="1">
              <a:spcBef>
                <a:spcPct val="20000"/>
              </a:spcBef>
              <a:buSzPct val="80000"/>
              <a:defRPr/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buSzPct val="80000"/>
              <a:defRPr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3" name="Picture 12" descr="horizontal_black_red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6" y="658356"/>
            <a:ext cx="1615188" cy="81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_hellbender_BrasstownCr_KRP24_06.JPG"/>
          <p:cNvPicPr>
            <a:picLocks noChangeAspect="1"/>
          </p:cNvPicPr>
          <p:nvPr/>
        </p:nvPicPr>
        <p:blipFill>
          <a:blip r:embed="rId3">
            <a:alphaModFix amt="70000"/>
          </a:blip>
          <a:srcRect l="11427" t="9154" b="20765"/>
          <a:stretch>
            <a:fillRect/>
          </a:stretch>
        </p:blipFill>
        <p:spPr>
          <a:xfrm>
            <a:off x="6" y="1802216"/>
            <a:ext cx="9143995" cy="5055785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" y="19044"/>
            <a:ext cx="9144000" cy="998431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B50000"/>
                </a:solidFill>
              </a:rPr>
              <a:t>Improving </a:t>
            </a:r>
            <a:r>
              <a:rPr lang="en-US" sz="2800" b="1" dirty="0" smtClean="0">
                <a:solidFill>
                  <a:srgbClr val="B50000"/>
                </a:solidFill>
              </a:rPr>
              <a:t>Utility </a:t>
            </a:r>
            <a:r>
              <a:rPr lang="en-US" sz="2800" b="1" dirty="0">
                <a:solidFill>
                  <a:srgbClr val="B50000"/>
                </a:solidFill>
              </a:rPr>
              <a:t>and </a:t>
            </a:r>
            <a:r>
              <a:rPr lang="en-US" sz="2800" b="1" dirty="0" smtClean="0">
                <a:solidFill>
                  <a:srgbClr val="B50000"/>
                </a:solidFill>
              </a:rPr>
              <a:t>Accessibility </a:t>
            </a:r>
            <a:r>
              <a:rPr lang="en-US" sz="2800" b="1" dirty="0">
                <a:solidFill>
                  <a:srgbClr val="B50000"/>
                </a:solidFill>
              </a:rPr>
              <a:t>of the APSU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B50000"/>
                </a:solidFill>
              </a:rPr>
              <a:t>Natural History Collections</a:t>
            </a:r>
          </a:p>
        </p:txBody>
      </p:sp>
      <p:pic>
        <p:nvPicPr>
          <p:cNvPr id="6" name="Picture 5" descr="Johansen_he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377" y="516588"/>
            <a:ext cx="1308898" cy="1126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99" y="968643"/>
            <a:ext cx="8991601" cy="646327"/>
          </a:xfrm>
          <a:prstGeom prst="rect">
            <a:avLst/>
          </a:prstGeom>
        </p:spPr>
        <p:txBody>
          <a:bodyPr wrap="square" lIns="91436" tIns="45718" rIns="91436" bIns="45718" anchor="ctr" anchorCtr="1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Collaborators/Curators: R. Blanton Johansen (Fishes),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 L.D. Estes (Herbarium), C.M. </a:t>
            </a:r>
            <a:r>
              <a:rPr lang="en-US" dirty="0" err="1" smtClean="0">
                <a:solidFill>
                  <a:srgbClr val="FFFFFF"/>
                </a:solidFill>
              </a:rPr>
              <a:t>Gienger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dirty="0" err="1" smtClean="0">
                <a:solidFill>
                  <a:srgbClr val="FFFFFF"/>
                </a:solidFill>
              </a:rPr>
              <a:t>Herps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27000" y="1997296"/>
            <a:ext cx="8938581" cy="4685016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</p:spPr>
        <p:txBody>
          <a:bodyPr vert="horz" lIns="91436" tIns="45718" rIns="91436" bIns="45718" rtlCol="0">
            <a:normAutofit fontScale="25000" lnSpcReduction="20000"/>
          </a:bodyPr>
          <a:lstStyle/>
          <a:p>
            <a:pPr marL="23">
              <a:spcBef>
                <a:spcPct val="20000"/>
              </a:spcBef>
              <a:buSzPct val="80000"/>
              <a:defRPr/>
            </a:pPr>
            <a:r>
              <a:rPr lang="en-US" sz="9600" dirty="0">
                <a:solidFill>
                  <a:srgbClr val="FFFFFF"/>
                </a:solidFill>
              </a:rPr>
              <a:t>A</a:t>
            </a:r>
            <a:r>
              <a:rPr lang="en-US" sz="9600" dirty="0" smtClean="0">
                <a:solidFill>
                  <a:srgbClr val="FFFFFF"/>
                </a:solidFill>
              </a:rPr>
              <a:t>lso will provide foundation to improve existing online resources:</a:t>
            </a:r>
          </a:p>
          <a:p>
            <a:pPr marL="23">
              <a:spcBef>
                <a:spcPct val="20000"/>
              </a:spcBef>
              <a:buSzPct val="80000"/>
              <a:defRPr/>
            </a:pPr>
            <a:r>
              <a:rPr lang="en-US" sz="9600" dirty="0" smtClean="0">
                <a:solidFill>
                  <a:srgbClr val="FFFFFF"/>
                </a:solidFill>
              </a:rPr>
              <a:t>	- </a:t>
            </a:r>
            <a:r>
              <a:rPr lang="en-US" sz="9600" u="sng" dirty="0" smtClean="0">
                <a:solidFill>
                  <a:srgbClr val="FFFFFF"/>
                </a:solidFill>
              </a:rPr>
              <a:t>The Atlas of Amphibians in TN</a:t>
            </a:r>
            <a:r>
              <a:rPr lang="en-US" sz="9600" dirty="0" smtClean="0">
                <a:solidFill>
                  <a:srgbClr val="FFFFFF"/>
                </a:solidFill>
              </a:rPr>
              <a:t>; </a:t>
            </a:r>
            <a:r>
              <a:rPr lang="en-US" sz="9600" u="sng" dirty="0" smtClean="0">
                <a:solidFill>
                  <a:srgbClr val="FFFFFF"/>
                </a:solidFill>
              </a:rPr>
              <a:t>The Atlas of Reptiles in TN</a:t>
            </a:r>
          </a:p>
          <a:p>
            <a:pPr marL="23">
              <a:spcBef>
                <a:spcPct val="20000"/>
              </a:spcBef>
              <a:buSzPct val="80000"/>
              <a:defRPr/>
            </a:pPr>
            <a:r>
              <a:rPr lang="en-US" sz="8000" dirty="0">
                <a:solidFill>
                  <a:srgbClr val="FFFFFF"/>
                </a:solidFill>
              </a:rPr>
              <a:t>	</a:t>
            </a:r>
            <a:r>
              <a:rPr lang="en-US" sz="8000" dirty="0" smtClean="0">
                <a:solidFill>
                  <a:srgbClr val="FFFFFF"/>
                </a:solidFill>
              </a:rPr>
              <a:t>	- distributional maps of species currently “hand-made”; static content</a:t>
            </a:r>
          </a:p>
          <a:p>
            <a:pPr marL="23">
              <a:spcBef>
                <a:spcPct val="20000"/>
              </a:spcBef>
              <a:buSzPct val="80000"/>
              <a:defRPr/>
            </a:pPr>
            <a:endParaRPr lang="en-US" sz="3600" dirty="0" smtClean="0">
              <a:solidFill>
                <a:srgbClr val="FFFFFF"/>
              </a:solidFill>
            </a:endParaRPr>
          </a:p>
          <a:p>
            <a:pPr marL="23" lvl="2">
              <a:spcBef>
                <a:spcPct val="20000"/>
              </a:spcBef>
              <a:buSzPct val="80000"/>
              <a:defRPr/>
            </a:pPr>
            <a:r>
              <a:rPr lang="en-US" sz="9600" dirty="0">
                <a:solidFill>
                  <a:srgbClr val="FFFFFF"/>
                </a:solidFill>
              </a:rPr>
              <a:t>	</a:t>
            </a:r>
            <a:r>
              <a:rPr lang="en-US" sz="9600" dirty="0" smtClean="0">
                <a:solidFill>
                  <a:srgbClr val="FFFFFF"/>
                </a:solidFill>
              </a:rPr>
              <a:t>- </a:t>
            </a:r>
            <a:r>
              <a:rPr lang="en-US" sz="9600" u="sng" dirty="0" smtClean="0">
                <a:solidFill>
                  <a:srgbClr val="FFFFFF"/>
                </a:solidFill>
              </a:rPr>
              <a:t>Tennessee Plant Community Website</a:t>
            </a:r>
            <a:r>
              <a:rPr lang="en-US" sz="9600" dirty="0" smtClean="0">
                <a:solidFill>
                  <a:srgbClr val="FFFFFF"/>
                </a:solidFill>
              </a:rPr>
              <a:t> (</a:t>
            </a:r>
            <a:r>
              <a:rPr lang="en-US" sz="9600" i="1" dirty="0" smtClean="0">
                <a:solidFill>
                  <a:srgbClr val="FFFFFF"/>
                </a:solidFill>
              </a:rPr>
              <a:t>in prep</a:t>
            </a:r>
            <a:r>
              <a:rPr lang="en-US" sz="9600" dirty="0" smtClean="0">
                <a:solidFill>
                  <a:srgbClr val="FFFFFF"/>
                </a:solidFill>
              </a:rPr>
              <a:t>)</a:t>
            </a:r>
          </a:p>
          <a:p>
            <a:pPr marL="23" lvl="2">
              <a:spcBef>
                <a:spcPct val="20000"/>
              </a:spcBef>
              <a:buSzPct val="80000"/>
              <a:defRPr/>
            </a:pPr>
            <a:r>
              <a:rPr lang="en-US" sz="9600" dirty="0">
                <a:solidFill>
                  <a:srgbClr val="FFFFFF"/>
                </a:solidFill>
              </a:rPr>
              <a:t>	</a:t>
            </a:r>
            <a:r>
              <a:rPr lang="en-US" sz="9600" dirty="0" smtClean="0">
                <a:solidFill>
                  <a:srgbClr val="FFFFFF"/>
                </a:solidFill>
              </a:rPr>
              <a:t>	</a:t>
            </a:r>
            <a:r>
              <a:rPr lang="en-US" sz="8000" dirty="0" smtClean="0">
                <a:solidFill>
                  <a:srgbClr val="FFFFFF"/>
                </a:solidFill>
              </a:rPr>
              <a:t>- Interactive mapping of plant communities (e.g., cedar glades in TN), etc.</a:t>
            </a:r>
            <a:endParaRPr lang="en-US" sz="8000" dirty="0">
              <a:solidFill>
                <a:srgbClr val="FFFFFF"/>
              </a:solidFill>
            </a:endParaRPr>
          </a:p>
          <a:p>
            <a:pPr marL="23">
              <a:spcBef>
                <a:spcPct val="20000"/>
              </a:spcBef>
              <a:buSzPct val="80000"/>
              <a:defRPr/>
            </a:pPr>
            <a:endParaRPr lang="en-US" sz="9600" dirty="0" smtClean="0">
              <a:solidFill>
                <a:srgbClr val="FFFFFF"/>
              </a:solidFill>
            </a:endParaRPr>
          </a:p>
          <a:p>
            <a:pPr marL="23">
              <a:spcBef>
                <a:spcPct val="20000"/>
              </a:spcBef>
              <a:buSzPct val="80000"/>
              <a:defRPr/>
            </a:pPr>
            <a:r>
              <a:rPr lang="en-US" sz="9600" dirty="0" smtClean="0">
                <a:solidFill>
                  <a:srgbClr val="FFFFFF"/>
                </a:solidFill>
              </a:rPr>
              <a:t>Training: </a:t>
            </a:r>
          </a:p>
          <a:p>
            <a:pPr marL="566738" indent="-171450">
              <a:spcBef>
                <a:spcPct val="20000"/>
              </a:spcBef>
              <a:buSzPct val="80000"/>
              <a:defRPr/>
            </a:pPr>
            <a:r>
              <a:rPr lang="en-US" sz="9600" dirty="0" smtClean="0">
                <a:solidFill>
                  <a:srgbClr val="FFFFFF"/>
                </a:solidFill>
              </a:rPr>
              <a:t>- Collection curators </a:t>
            </a:r>
            <a:r>
              <a:rPr lang="en-US" sz="9600" dirty="0">
                <a:solidFill>
                  <a:srgbClr val="FFFFFF"/>
                </a:solidFill>
              </a:rPr>
              <a:t>(faculty), </a:t>
            </a:r>
            <a:r>
              <a:rPr lang="en-US" sz="9600" dirty="0" smtClean="0">
                <a:solidFill>
                  <a:srgbClr val="FFFFFF"/>
                </a:solidFill>
              </a:rPr>
              <a:t>students assisting in collection management, </a:t>
            </a:r>
            <a:r>
              <a:rPr lang="en-US" sz="9600" dirty="0">
                <a:solidFill>
                  <a:srgbClr val="FFFFFF"/>
                </a:solidFill>
              </a:rPr>
              <a:t>and agency </a:t>
            </a:r>
            <a:r>
              <a:rPr lang="en-US" sz="9600" dirty="0" smtClean="0">
                <a:solidFill>
                  <a:srgbClr val="FFFFFF"/>
                </a:solidFill>
              </a:rPr>
              <a:t>personnel using collections as a repository</a:t>
            </a:r>
          </a:p>
          <a:p>
            <a:pPr marL="566738" indent="-171450">
              <a:spcBef>
                <a:spcPct val="20000"/>
              </a:spcBef>
              <a:buSzPct val="80000"/>
              <a:defRPr/>
            </a:pPr>
            <a:endParaRPr lang="en-US" sz="4400" dirty="0" smtClean="0">
              <a:solidFill>
                <a:srgbClr val="FFFFFF"/>
              </a:solidFill>
            </a:endParaRPr>
          </a:p>
          <a:p>
            <a:pPr indent="344488">
              <a:spcBef>
                <a:spcPct val="20000"/>
              </a:spcBef>
              <a:buSzPct val="80000"/>
              <a:defRPr/>
            </a:pPr>
            <a:r>
              <a:rPr lang="en-US" sz="9600" dirty="0" smtClean="0">
                <a:solidFill>
                  <a:srgbClr val="FFFFFF"/>
                </a:solidFill>
              </a:rPr>
              <a:t>- Lecture series provided to APSU BIO-GIS students in spring</a:t>
            </a:r>
            <a:endParaRPr lang="en-US" sz="9600" dirty="0">
              <a:solidFill>
                <a:srgbClr val="FFFFFF"/>
              </a:solidFill>
            </a:endParaRPr>
          </a:p>
          <a:p>
            <a:pPr marL="23">
              <a:spcBef>
                <a:spcPct val="20000"/>
              </a:spcBef>
              <a:buSzPct val="80000"/>
              <a:defRPr/>
            </a:pPr>
            <a:endParaRPr lang="en-US" sz="9600" dirty="0" smtClean="0">
              <a:solidFill>
                <a:srgbClr val="FFFFFF"/>
              </a:solidFill>
            </a:endParaRPr>
          </a:p>
        </p:txBody>
      </p:sp>
      <p:pic>
        <p:nvPicPr>
          <p:cNvPr id="13" name="Picture 12" descr="horizontal_black_red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6" y="633698"/>
            <a:ext cx="1615188" cy="81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139</Words>
  <Application>Microsoft Macintosh PowerPoint</Application>
  <PresentationFormat>On-screen Show (4:3)</PresentationFormat>
  <Paragraphs>35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utility and accessibility of the APSU Natural History Collections</dc:title>
  <dc:creator>apsu</dc:creator>
  <cp:lastModifiedBy>apsu</cp:lastModifiedBy>
  <cp:revision>27</cp:revision>
  <dcterms:created xsi:type="dcterms:W3CDTF">2013-08-01T18:22:56Z</dcterms:created>
  <dcterms:modified xsi:type="dcterms:W3CDTF">2013-08-06T19:51:58Z</dcterms:modified>
</cp:coreProperties>
</file>