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5979"/>
    <a:srgbClr val="86B4D4"/>
    <a:srgbClr val="659968"/>
    <a:srgbClr val="FBA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6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77D57-EB89-4FF4-B52D-6A6376CD79B8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748B-A2BE-4273-803E-354F83A35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748B-A2BE-4273-803E-354F83A354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75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3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3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1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2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1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23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3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8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28B9-3EC6-4761-849B-09C10EB754DF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20BE3-1C0E-4EC1-980B-8EF6EE933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9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59" y="4084320"/>
            <a:ext cx="3194841" cy="2468880"/>
          </a:xfrm>
        </p:spPr>
      </p:pic>
      <p:sp>
        <p:nvSpPr>
          <p:cNvPr id="3" name="TextBox 2"/>
          <p:cNvSpPr txBox="1"/>
          <p:nvPr/>
        </p:nvSpPr>
        <p:spPr>
          <a:xfrm>
            <a:off x="6629400" y="1836509"/>
            <a:ext cx="2362200" cy="2354491"/>
          </a:xfrm>
          <a:prstGeom prst="rect">
            <a:avLst/>
          </a:prstGeom>
          <a:noFill/>
          <a:ln w="28575">
            <a:solidFill>
              <a:srgbClr val="659968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smtClean="0">
                <a:solidFill>
                  <a:srgbClr val="2B5979"/>
                </a:solidFill>
              </a:rPr>
              <a:t>2012</a:t>
            </a:r>
            <a:endParaRPr lang="en-US" b="1" dirty="0" smtClean="0">
              <a:solidFill>
                <a:srgbClr val="2B5979"/>
              </a:solidFill>
            </a:endParaRPr>
          </a:p>
          <a:p>
            <a:pPr algn="ctr"/>
            <a:r>
              <a:rPr lang="en-US" dirty="0" smtClean="0">
                <a:solidFill>
                  <a:srgbClr val="2B5979"/>
                </a:solidFill>
              </a:rPr>
              <a:t>600 - 800 herbaria</a:t>
            </a:r>
          </a:p>
          <a:p>
            <a:pPr algn="ctr"/>
            <a:r>
              <a:rPr lang="en-US" dirty="0" smtClean="0">
                <a:solidFill>
                  <a:srgbClr val="2B5979"/>
                </a:solidFill>
              </a:rPr>
              <a:t>~75 million specimens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solidFill>
                  <a:srgbClr val="2B5979"/>
                </a:solidFill>
              </a:rPr>
              <a:t>~15% with </a:t>
            </a:r>
            <a:r>
              <a:rPr lang="en-US" dirty="0" err="1" smtClean="0">
                <a:solidFill>
                  <a:srgbClr val="2B5979"/>
                </a:solidFill>
              </a:rPr>
              <a:t>lat</a:t>
            </a:r>
            <a:r>
              <a:rPr lang="en-US" dirty="0" smtClean="0">
                <a:solidFill>
                  <a:srgbClr val="2B5979"/>
                </a:solidFill>
              </a:rPr>
              <a:t>/long</a:t>
            </a:r>
          </a:p>
          <a:p>
            <a:pPr algn="ctr"/>
            <a:r>
              <a:rPr lang="en-US" dirty="0" smtClean="0">
                <a:solidFill>
                  <a:srgbClr val="2B5979"/>
                </a:solidFill>
              </a:rPr>
              <a:t>83 provide local access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solidFill>
                  <a:srgbClr val="2B5979"/>
                </a:solidFill>
              </a:rPr>
              <a:t>71 in regional network</a:t>
            </a:r>
          </a:p>
          <a:p>
            <a:pPr algn="ctr"/>
            <a:r>
              <a:rPr lang="en-US" dirty="0" smtClean="0">
                <a:solidFill>
                  <a:srgbClr val="2B5979"/>
                </a:solidFill>
              </a:rPr>
              <a:t>3 taxonomic networks</a:t>
            </a:r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71" y="4114800"/>
            <a:ext cx="3193879" cy="24688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676400"/>
            <a:ext cx="3195022" cy="24688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3195021" cy="24688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371600" cy="1232390"/>
          </a:xfrm>
          <a:prstGeom prst="rect">
            <a:avLst/>
          </a:prstGeom>
        </p:spPr>
      </p:pic>
      <p:sp>
        <p:nvSpPr>
          <p:cNvPr id="11" name="Text Placeholder 9"/>
          <p:cNvSpPr txBox="1">
            <a:spLocks/>
          </p:cNvSpPr>
          <p:nvPr/>
        </p:nvSpPr>
        <p:spPr>
          <a:xfrm>
            <a:off x="3464411" y="1535113"/>
            <a:ext cx="2819400" cy="2936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Lat</a:t>
            </a:r>
            <a:r>
              <a:rPr lang="en-US" dirty="0" smtClean="0"/>
              <a:t>/Long</a:t>
            </a:r>
            <a:endParaRPr lang="en-US" dirty="0"/>
          </a:p>
        </p:txBody>
      </p:sp>
      <p:pic>
        <p:nvPicPr>
          <p:cNvPr id="18" name="Content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70466"/>
            <a:ext cx="3193879" cy="24688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9" y="1676400"/>
            <a:ext cx="3195021" cy="2468880"/>
          </a:xfrm>
          <a:prstGeom prst="rect">
            <a:avLst/>
          </a:prstGeom>
        </p:spPr>
      </p:pic>
      <p:sp>
        <p:nvSpPr>
          <p:cNvPr id="20" name="Text Placeholder 8"/>
          <p:cNvSpPr txBox="1">
            <a:spLocks/>
          </p:cNvSpPr>
          <p:nvPr/>
        </p:nvSpPr>
        <p:spPr>
          <a:xfrm>
            <a:off x="606339" y="1447800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US" sz="2000" b="1" dirty="0" smtClean="0"/>
              <a:t>Herbaria</a:t>
            </a:r>
          </a:p>
          <a:p>
            <a:pPr marL="114300" indent="0" algn="ctr">
              <a:buFont typeface="Arial" pitchFamily="34" charset="0"/>
              <a:buNone/>
            </a:pPr>
            <a:endParaRPr lang="en-US" sz="2000" b="1" dirty="0"/>
          </a:p>
        </p:txBody>
      </p:sp>
      <p:sp>
        <p:nvSpPr>
          <p:cNvPr id="12" name="Text Placeholder 8"/>
          <p:cNvSpPr txBox="1">
            <a:spLocks/>
          </p:cNvSpPr>
          <p:nvPr/>
        </p:nvSpPr>
        <p:spPr>
          <a:xfrm>
            <a:off x="606910" y="6400800"/>
            <a:ext cx="2286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en-US" sz="2000" b="1" dirty="0" err="1" smtClean="0"/>
              <a:t>Databasing</a:t>
            </a:r>
            <a:endParaRPr lang="en-US" sz="2000" b="1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76200"/>
            <a:ext cx="1371600" cy="123239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3429000" y="6426200"/>
            <a:ext cx="2971800" cy="4318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sz="2000" b="1" dirty="0" smtClean="0"/>
              <a:t>Regional Networks</a:t>
            </a:r>
            <a:endParaRPr lang="en-US" sz="2000" b="1" dirty="0"/>
          </a:p>
        </p:txBody>
      </p:sp>
      <p:sp>
        <p:nvSpPr>
          <p:cNvPr id="22" name="Rectangle 21"/>
          <p:cNvSpPr/>
          <p:nvPr/>
        </p:nvSpPr>
        <p:spPr>
          <a:xfrm>
            <a:off x="1600200" y="44695"/>
            <a:ext cx="5867400" cy="1295400"/>
          </a:xfrm>
          <a:prstGeom prst="rect">
            <a:avLst/>
          </a:prstGeom>
          <a:solidFill>
            <a:srgbClr val="659968"/>
          </a:solidFill>
          <a:ln>
            <a:solidFill>
              <a:srgbClr val="6599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BAF41"/>
                </a:solidFill>
              </a:rPr>
              <a:t>National Network Needed!</a:t>
            </a:r>
          </a:p>
          <a:p>
            <a:pPr algn="ctr"/>
            <a:r>
              <a:rPr lang="en-US" dirty="0" smtClean="0"/>
              <a:t>More efficient data capture, georeferencing, </a:t>
            </a:r>
            <a:r>
              <a:rPr lang="en-US" dirty="0" err="1" smtClean="0"/>
              <a:t>datacleaning</a:t>
            </a:r>
            <a:endParaRPr lang="en-US" dirty="0" smtClean="0"/>
          </a:p>
          <a:p>
            <a:pPr algn="ctr"/>
            <a:r>
              <a:rPr lang="en-US" dirty="0" smtClean="0"/>
              <a:t>Contribute cleaner data to </a:t>
            </a:r>
            <a:r>
              <a:rPr lang="en-US" dirty="0" err="1" smtClean="0"/>
              <a:t>iDigBio</a:t>
            </a:r>
            <a:endParaRPr lang="en-US" dirty="0" smtClean="0"/>
          </a:p>
          <a:p>
            <a:pPr algn="ctr"/>
            <a:r>
              <a:rPr lang="en-US" dirty="0" smtClean="0"/>
              <a:t>Better user experience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46059" y="5657671"/>
            <a:ext cx="24455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Mary Barkworth</a:t>
            </a:r>
            <a:br>
              <a:rPr lang="en-US" dirty="0" smtClean="0"/>
            </a:br>
            <a:r>
              <a:rPr lang="en-US" dirty="0" smtClean="0"/>
              <a:t>Co-chair USVH</a:t>
            </a:r>
          </a:p>
          <a:p>
            <a:pPr algn="r"/>
            <a:r>
              <a:rPr lang="en-US" dirty="0" smtClean="0"/>
              <a:t>Director, Intermountain </a:t>
            </a:r>
          </a:p>
          <a:p>
            <a:pPr algn="r"/>
            <a:r>
              <a:rPr lang="en-US" dirty="0" smtClean="0"/>
              <a:t>Herbarium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159" y="4619446"/>
            <a:ext cx="11049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53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Herbarium Network in THE US</dc:title>
  <dc:creator>mary.barkworth@usu.edu</dc:creator>
  <cp:lastModifiedBy>Paul, Deborah</cp:lastModifiedBy>
  <cp:revision>21</cp:revision>
  <dcterms:created xsi:type="dcterms:W3CDTF">2013-08-11T11:02:14Z</dcterms:created>
  <dcterms:modified xsi:type="dcterms:W3CDTF">2013-08-12T03:14:05Z</dcterms:modified>
</cp:coreProperties>
</file>