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6" r:id="rId3"/>
    <p:sldId id="287" r:id="rId4"/>
    <p:sldId id="288" r:id="rId5"/>
    <p:sldId id="289" r:id="rId6"/>
    <p:sldId id="290" r:id="rId7"/>
    <p:sldId id="292" r:id="rId8"/>
    <p:sldId id="291" r:id="rId9"/>
    <p:sldId id="279" r:id="rId10"/>
    <p:sldId id="296" r:id="rId11"/>
    <p:sldId id="294" r:id="rId12"/>
    <p:sldId id="295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9" autoAdjust="0"/>
    <p:restoredTop sz="94660"/>
  </p:normalViewPr>
  <p:slideViewPr>
    <p:cSldViewPr>
      <p:cViewPr varScale="1">
        <p:scale>
          <a:sx n="108" d="100"/>
          <a:sy n="108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8189F1-71FD-4DA7-8A1B-CEEC97F676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54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049CD0-4390-4607-A860-62E589CC4FB2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2AD62-9BD7-BC4C-9777-FBF8ED026EDA}" type="slidenum">
              <a:rPr lang="en-US"/>
              <a:pPr/>
              <a:t>2</a:t>
            </a:fld>
            <a:endParaRPr lang="en-US"/>
          </a:p>
        </p:txBody>
      </p:sp>
      <p:sp>
        <p:nvSpPr>
          <p:cNvPr id="6174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testing slide 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4A4E9A-F4CA-9E45-BDAF-7049FC734B5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C4631-ED0D-7849-BB9C-988DAAF9D902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24F19D-D151-E047-B06A-765CF8E89177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915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B618F-B194-2347-86DA-D87B0504ECEE}" type="slidenum">
              <a:rPr lang="en-US"/>
              <a:pPr/>
              <a:t>7</a:t>
            </a:fld>
            <a:endParaRPr lang="en-US"/>
          </a:p>
        </p:txBody>
      </p:sp>
      <p:sp>
        <p:nvSpPr>
          <p:cNvPr id="8069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43CC02-B10F-4B31-BCB2-77796616830A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2AD62-9BD7-BC4C-9777-FBF8ED026EDA}" type="slidenum">
              <a:rPr lang="en-US"/>
              <a:pPr/>
              <a:t>11</a:t>
            </a:fld>
            <a:endParaRPr lang="en-US"/>
          </a:p>
        </p:txBody>
      </p:sp>
      <p:sp>
        <p:nvSpPr>
          <p:cNvPr id="6174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testing slide 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1C5391-4D29-4C69-A773-4772219982AC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B884D-C23C-48C0-BA93-D58E120EDB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5DEF-F4B0-4B92-9EB3-447259C87C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DF89-0D86-49F5-A066-BC3666BFC5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98BB-5E9B-4569-828F-AAB9F43B8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B9883-C99B-4DB7-8420-C3C5FFF900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749CA-8461-46EE-B302-DB32F0468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05D5-6466-4659-AB17-ABCFB5C93D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919D5-43D9-47B0-AA42-F6D0D1306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3054-C66C-466E-9030-C9258625A5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00AD-D547-4338-915A-67DF1A33D8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AEFEC-7C1E-4787-A895-CE36C905A9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1CD123-718B-455A-8F9C-C82DF2D37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_and_white_political_map_of_the_world.png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2673" y="0"/>
            <a:ext cx="15621537" cy="687479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pPr eaLnBrk="1" hangingPunct="1"/>
            <a:r>
              <a:rPr lang="en-ZA" sz="6000" dirty="0" smtClean="0"/>
              <a:t>Train-the-Trainers 2</a:t>
            </a:r>
            <a:br>
              <a:rPr lang="en-ZA" sz="6000" dirty="0" smtClean="0"/>
            </a:br>
            <a:r>
              <a:rPr lang="en-ZA" sz="6000" dirty="0" smtClean="0"/>
              <a:t>Workshop Overview</a:t>
            </a:r>
            <a:endParaRPr lang="en-GB" sz="60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3568" y="2967087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3600" dirty="0" smtClean="0"/>
              <a:t>August, 2013</a:t>
            </a:r>
          </a:p>
          <a:p>
            <a:pPr eaLnBrk="1" hangingPunct="1"/>
            <a:r>
              <a:rPr lang="en-ZA" sz="3600" dirty="0" smtClean="0"/>
              <a:t>iDigBio, Gainesville, Florida</a:t>
            </a:r>
            <a:endParaRPr lang="en-GB" sz="36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8032" y="419122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1800" dirty="0" smtClean="0"/>
              <a:t>(What have we gotten ourselves into?)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Georeferencing Natural History Collections Data: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GEOLocate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295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Nelson E. Rios</a:t>
            </a:r>
          </a:p>
          <a:p>
            <a:endParaRPr lang="en-US" sz="3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nelson\Downloads\shieldword_gre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334000"/>
            <a:ext cx="2667000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+mn-lt"/>
              </a:rPr>
              <a:t>Workflows</a:t>
            </a:r>
            <a:endParaRPr lang="en-US" sz="4000" dirty="0">
              <a:latin typeface="+mn-lt"/>
            </a:endParaRPr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457200" y="2514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smtClean="0"/>
              <a:t>Data Cleaning	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457200" y="3581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smtClean="0"/>
              <a:t>Becoming a Trainer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4888" y="4530824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smtClean="0"/>
              <a:t>And more…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1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Why Georeference</a:t>
            </a:r>
            <a:endParaRPr lang="en-GB" dirty="0" smtClean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8926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ZA" sz="2400" dirty="0" smtClean="0"/>
              <a:t>Correct geographic and specimen identification data = dependable occurrence record.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ZA" sz="2400" dirty="0" smtClean="0"/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467544" y="2420888"/>
            <a:ext cx="82296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ZA" sz="2400" dirty="0" smtClean="0"/>
              <a:t>Occurrence data validates the importance of biological collections, especially to non-taxonomists.</a:t>
            </a:r>
          </a:p>
          <a:p>
            <a:pPr lvl="1">
              <a:lnSpc>
                <a:spcPct val="90000"/>
              </a:lnSpc>
            </a:pPr>
            <a:r>
              <a:rPr lang="en-ZA" sz="2400" dirty="0" smtClean="0"/>
              <a:t>Distribution of populations and species ranges</a:t>
            </a:r>
          </a:p>
          <a:p>
            <a:pPr lvl="1">
              <a:lnSpc>
                <a:spcPct val="90000"/>
              </a:lnSpc>
            </a:pPr>
            <a:r>
              <a:rPr lang="en-ZA" sz="2400" dirty="0" smtClean="0"/>
              <a:t>Phylogeography</a:t>
            </a:r>
          </a:p>
          <a:p>
            <a:pPr lvl="1">
              <a:lnSpc>
                <a:spcPct val="90000"/>
              </a:lnSpc>
            </a:pPr>
            <a:r>
              <a:rPr lang="en-ZA" sz="2400" dirty="0" smtClean="0"/>
              <a:t>Niche modelling</a:t>
            </a:r>
          </a:p>
          <a:p>
            <a:pPr lvl="1">
              <a:lnSpc>
                <a:spcPct val="90000"/>
              </a:lnSpc>
            </a:pPr>
            <a:r>
              <a:rPr lang="en-ZA" sz="2400" dirty="0" smtClean="0"/>
              <a:t>Conservation planning and biodiversity management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467544" y="4869160"/>
            <a:ext cx="82296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ZA" sz="2400" dirty="0" smtClean="0"/>
              <a:t>Provides uncertainty data, which allows data to be evaluated with regards to its fitness for research application and resulting quality of output.</a:t>
            </a:r>
          </a:p>
          <a:p>
            <a:pPr>
              <a:lnSpc>
                <a:spcPct val="90000"/>
              </a:lnSpc>
            </a:pPr>
            <a:endParaRPr lang="en-ZA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ZA" sz="2400" dirty="0" smtClean="0"/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51365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+mn-lt"/>
              </a:rPr>
              <a:t>Georeferencing</a:t>
            </a:r>
            <a:endParaRPr lang="en-US" sz="4000" dirty="0">
              <a:latin typeface="+mn-lt"/>
            </a:endParaRPr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457200" y="2514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/>
              <a:t>Collaborations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457200" y="3581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/>
              <a:t>Automation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0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09" name="Picture 2" descr="globe_west_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-152400"/>
            <a:ext cx="7315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6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914400"/>
            <a:ext cx="9144000" cy="1828800"/>
          </a:xfrm>
          <a:solidFill>
            <a:srgbClr val="FFFF99">
              <a:alpha val="48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ndara" charset="0"/>
                <a:cs typeface="+mj-cs"/>
              </a:rPr>
              <a:t>Georeferencing Concepts</a:t>
            </a:r>
          </a:p>
        </p:txBody>
      </p:sp>
    </p:spTree>
    <p:extLst>
      <p:ext uri="{BB962C8B-B14F-4D97-AF65-F5344CB8AC3E}">
        <p14:creationId xmlns:p14="http://schemas.microsoft.com/office/powerpoint/2010/main" val="38560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Point Radius Method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4770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Uncertainty and Best Practices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686050"/>
            <a:ext cx="38608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86050"/>
            <a:ext cx="38417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98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  <a:cs typeface="+mj-cs"/>
              </a:rPr>
              <a:t>Good and Bad Locality Descriptions</a:t>
            </a:r>
            <a:endParaRPr lang="en-US" smtClean="0">
              <a:cs typeface="+mj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581400"/>
            <a:ext cx="7620000" cy="609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cs typeface="+mn-cs"/>
              </a:rPr>
              <a:t>Elements and Examples</a:t>
            </a:r>
          </a:p>
        </p:txBody>
      </p:sp>
      <p:pic>
        <p:nvPicPr>
          <p:cNvPr id="15363" name="Picture 4" descr="Couple on Road Trip Looking at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28800"/>
            <a:ext cx="6097587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25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33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7975"/>
            <a:ext cx="8229600" cy="11398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 err="1" smtClean="0">
                <a:solidFill>
                  <a:srgbClr val="000000"/>
                </a:solidFill>
                <a:latin typeface="Garamond" pitchFamily="18" charset="0"/>
                <a:ea typeface="+mj-ea"/>
              </a:rPr>
              <a:t>Georeferencing</a:t>
            </a:r>
            <a:r>
              <a:rPr lang="en-US" b="1" dirty="0" smtClean="0">
                <a:solidFill>
                  <a:srgbClr val="000000"/>
                </a:solidFill>
                <a:latin typeface="Garamond" pitchFamily="18" charset="0"/>
                <a:ea typeface="+mj-ea"/>
              </a:rPr>
              <a:t> with Paper Maps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2004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SzPct val="65000"/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b="1">
              <a:latin typeface="Garamond" charset="0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SzPct val="65000"/>
              <a:buFont typeface="Wingdings" charset="0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>
                <a:latin typeface="Garamond" charset="0"/>
              </a:rPr>
              <a:t>Map Basics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SzPct val="65000"/>
              <a:buFont typeface="Wingdings" charset="0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>
                <a:latin typeface="Garamond" charset="0"/>
              </a:rPr>
              <a:t>How to Georeference with Paper Maps </a:t>
            </a:r>
          </a:p>
          <a:p>
            <a:pPr marL="668338" lvl="1" indent="-325438">
              <a:lnSpc>
                <a:spcPct val="90000"/>
              </a:lnSpc>
              <a:spcBef>
                <a:spcPts val="700"/>
              </a:spcBef>
              <a:buSzPct val="60000"/>
              <a:buFont typeface="Wingdings" charset="0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latin typeface="Garamond" charset="0"/>
              </a:rPr>
              <a:t>Latitude and Longitude Mathematically</a:t>
            </a:r>
          </a:p>
          <a:p>
            <a:pPr marL="668338" lvl="1" indent="-325438">
              <a:lnSpc>
                <a:spcPct val="90000"/>
              </a:lnSpc>
              <a:spcBef>
                <a:spcPts val="700"/>
              </a:spcBef>
              <a:buSzPct val="60000"/>
              <a:buFont typeface="Wingdings" charset="0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latin typeface="Garamond" charset="0"/>
              </a:rPr>
              <a:t>Error Calculator</a:t>
            </a:r>
          </a:p>
          <a:p>
            <a:pPr marL="668338" lvl="1" indent="-325438">
              <a:lnSpc>
                <a:spcPct val="90000"/>
              </a:lnSpc>
              <a:spcBef>
                <a:spcPts val="700"/>
              </a:spcBef>
              <a:buSzPct val="60000"/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>
              <a:latin typeface="Garamond" charset="0"/>
            </a:endParaRPr>
          </a:p>
          <a:p>
            <a:pPr marL="668338" lvl="1" indent="-325438">
              <a:lnSpc>
                <a:spcPct val="90000"/>
              </a:lnSpc>
              <a:spcBef>
                <a:spcPts val="700"/>
              </a:spcBef>
              <a:buSzPct val="60000"/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>
              <a:latin typeface="Garamond" charset="0"/>
            </a:endParaRPr>
          </a:p>
          <a:p>
            <a:pPr marL="668338" lvl="1" indent="-325438">
              <a:lnSpc>
                <a:spcPct val="90000"/>
              </a:lnSpc>
              <a:spcBef>
                <a:spcPts val="700"/>
              </a:spcBef>
              <a:buSzPct val="60000"/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047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3570288" y="11366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charset="0"/>
              <a:cs typeface="ＭＳ Ｐゴシック" charset="0"/>
            </a:endParaRPr>
          </a:p>
        </p:txBody>
      </p:sp>
      <p:sp>
        <p:nvSpPr>
          <p:cNvPr id="805891" name="Rectangle 3"/>
          <p:cNvSpPr>
            <a:spLocks noChangeArrowheads="1"/>
          </p:cNvSpPr>
          <p:nvPr/>
        </p:nvSpPr>
        <p:spPr bwMode="auto">
          <a:xfrm>
            <a:off x="6434138" y="14478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charset="0"/>
                <a:cs typeface="ＭＳ Ｐゴシック" charset="0"/>
              </a:rPr>
              <a:t> </a:t>
            </a:r>
          </a:p>
        </p:txBody>
      </p:sp>
      <p:sp>
        <p:nvSpPr>
          <p:cNvPr id="805892" name="Rectangle 4"/>
          <p:cNvSpPr>
            <a:spLocks noChangeArrowheads="1"/>
          </p:cNvSpPr>
          <p:nvPr/>
        </p:nvSpPr>
        <p:spPr bwMode="auto">
          <a:xfrm>
            <a:off x="-228600" y="0"/>
            <a:ext cx="75438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80000"/>
              <a:buFont typeface="Wingdings 3" charset="0"/>
              <a:buNone/>
            </a:pPr>
            <a:r>
              <a:rPr lang="en-US" sz="3500">
                <a:solidFill>
                  <a:schemeClr val="tx2"/>
                </a:solidFill>
                <a:cs typeface="ＭＳ Ｐゴシック" charset="0"/>
              </a:rPr>
              <a:t>Georeferencing Error Calculator:</a:t>
            </a:r>
            <a:endParaRPr lang="en-US" sz="2700">
              <a:solidFill>
                <a:schemeClr val="tx2"/>
              </a:solidFill>
              <a:cs typeface="ＭＳ Ｐゴシック" charset="0"/>
            </a:endParaRPr>
          </a:p>
          <a:p>
            <a:pPr algn="ctr">
              <a:spcBef>
                <a:spcPct val="50000"/>
              </a:spcBef>
              <a:buClr>
                <a:schemeClr val="hlink"/>
              </a:buClr>
              <a:buSzPct val="80000"/>
              <a:buFont typeface="Wingdings 3" charset="0"/>
              <a:buNone/>
            </a:pPr>
            <a:r>
              <a:rPr lang="en-US" sz="2000">
                <a:cs typeface="ＭＳ Ｐゴシック" charset="0"/>
              </a:rPr>
              <a:t>0.6 km N of Little Mermaid, Copenhagen, DK</a:t>
            </a:r>
          </a:p>
        </p:txBody>
      </p:sp>
      <p:pic>
        <p:nvPicPr>
          <p:cNvPr id="805898" name="Picture 10" descr="MermaidCalc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0775"/>
            <a:ext cx="7239000" cy="5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5894" name="Picture 6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743200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6705600" y="1576388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40404"/>
                </a:solidFill>
                <a:latin typeface="Arial" charset="0"/>
                <a:cs typeface="ＭＳ Ｐゴシック" charset="0"/>
              </a:rPr>
              <a:t>55° 41' 34" N</a:t>
            </a:r>
            <a:br>
              <a:rPr lang="en-US" sz="2400" b="1">
                <a:solidFill>
                  <a:srgbClr val="040404"/>
                </a:solidFill>
                <a:latin typeface="Arial" charset="0"/>
                <a:cs typeface="ＭＳ Ｐゴシック" charset="0"/>
              </a:rPr>
            </a:br>
            <a:r>
              <a:rPr lang="en-US" sz="2400" b="1">
                <a:solidFill>
                  <a:srgbClr val="040404"/>
                </a:solidFill>
                <a:latin typeface="Arial" charset="0"/>
                <a:cs typeface="ＭＳ Ｐゴシック" charset="0"/>
              </a:rPr>
              <a:t>12° 35' 56" E</a:t>
            </a:r>
            <a:endParaRPr lang="en-US" sz="2400" b="1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3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56" y="1844824"/>
            <a:ext cx="9152756" cy="2736304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Online Resources for Georeferencing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066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mtClean="0"/>
              <a:t>GPS</a:t>
            </a:r>
            <a:r>
              <a:rPr lang="en-GB" smtClean="0"/>
              <a:t> </a:t>
            </a:r>
          </a:p>
        </p:txBody>
      </p:sp>
      <p:pic>
        <p:nvPicPr>
          <p:cNvPr id="12291" name="Picture 6" descr="C:\Users\nelson\Pictures\From Nelson's LG LG-C900\Camera roll\WP_000180_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05038"/>
            <a:ext cx="20986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60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188</Words>
  <Application>Microsoft Macintosh PowerPoint</Application>
  <PresentationFormat>On-screen Show (4:3)</PresentationFormat>
  <Paragraphs>51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Train-the-Trainers 2 Workshop Overview</vt:lpstr>
      <vt:lpstr>Georeferencing</vt:lpstr>
      <vt:lpstr>Georeferencing Concepts</vt:lpstr>
      <vt:lpstr>Point Radius Method</vt:lpstr>
      <vt:lpstr>Good and Bad Locality Descriptions</vt:lpstr>
      <vt:lpstr>Georeferencing with Paper Maps</vt:lpstr>
      <vt:lpstr>PowerPoint Presentation</vt:lpstr>
      <vt:lpstr>Online Resources for Georeferencing</vt:lpstr>
      <vt:lpstr>GPS </vt:lpstr>
      <vt:lpstr>Georeferencing Natural History Collections Data:  The GEOLocate Project</vt:lpstr>
      <vt:lpstr>Workflows</vt:lpstr>
      <vt:lpstr>Why Georeference</vt:lpstr>
    </vt:vector>
  </TitlesOfParts>
  <Company>KwaZulu-Natal Museum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Burgert Muller</dc:creator>
  <cp:lastModifiedBy>David Bloom</cp:lastModifiedBy>
  <cp:revision>30</cp:revision>
  <dcterms:created xsi:type="dcterms:W3CDTF">2012-11-18T19:40:53Z</dcterms:created>
  <dcterms:modified xsi:type="dcterms:W3CDTF">2013-08-12T15:51:27Z</dcterms:modified>
</cp:coreProperties>
</file>