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0" r:id="rId2"/>
    <p:sldMasterId id="2147483830" r:id="rId3"/>
  </p:sldMasterIdLst>
  <p:notesMasterIdLst>
    <p:notesMasterId r:id="rId46"/>
  </p:notesMasterIdLst>
  <p:sldIdLst>
    <p:sldId id="830" r:id="rId4"/>
    <p:sldId id="854" r:id="rId5"/>
    <p:sldId id="837" r:id="rId6"/>
    <p:sldId id="838" r:id="rId7"/>
    <p:sldId id="851" r:id="rId8"/>
    <p:sldId id="881" r:id="rId9"/>
    <p:sldId id="839" r:id="rId10"/>
    <p:sldId id="840" r:id="rId11"/>
    <p:sldId id="882" r:id="rId12"/>
    <p:sldId id="883" r:id="rId13"/>
    <p:sldId id="884" r:id="rId14"/>
    <p:sldId id="872" r:id="rId15"/>
    <p:sldId id="875" r:id="rId16"/>
    <p:sldId id="885" r:id="rId17"/>
    <p:sldId id="873" r:id="rId18"/>
    <p:sldId id="832" r:id="rId19"/>
    <p:sldId id="833" r:id="rId20"/>
    <p:sldId id="886" r:id="rId21"/>
    <p:sldId id="835" r:id="rId22"/>
    <p:sldId id="836" r:id="rId23"/>
    <p:sldId id="877" r:id="rId24"/>
    <p:sldId id="834" r:id="rId25"/>
    <p:sldId id="887" r:id="rId26"/>
    <p:sldId id="891" r:id="rId27"/>
    <p:sldId id="853" r:id="rId28"/>
    <p:sldId id="842" r:id="rId29"/>
    <p:sldId id="843" r:id="rId30"/>
    <p:sldId id="876" r:id="rId31"/>
    <p:sldId id="867" r:id="rId32"/>
    <p:sldId id="857" r:id="rId33"/>
    <p:sldId id="863" r:id="rId34"/>
    <p:sldId id="890" r:id="rId35"/>
    <p:sldId id="845" r:id="rId36"/>
    <p:sldId id="846" r:id="rId37"/>
    <p:sldId id="888" r:id="rId38"/>
    <p:sldId id="859" r:id="rId39"/>
    <p:sldId id="868" r:id="rId40"/>
    <p:sldId id="861" r:id="rId41"/>
    <p:sldId id="862" r:id="rId42"/>
    <p:sldId id="889" r:id="rId43"/>
    <p:sldId id="864" r:id="rId44"/>
    <p:sldId id="865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33CC"/>
    <a:srgbClr val="0000FF"/>
    <a:srgbClr val="33CC33"/>
    <a:srgbClr val="FF3300"/>
    <a:srgbClr val="FFFF00"/>
    <a:srgbClr val="FF7C80"/>
    <a:srgbClr val="D7C7D7"/>
    <a:srgbClr val="FF00FF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9635" autoAdjust="0"/>
  </p:normalViewPr>
  <p:slideViewPr>
    <p:cSldViewPr>
      <p:cViewPr varScale="1">
        <p:scale>
          <a:sx n="54" d="100"/>
          <a:sy n="54" d="100"/>
        </p:scale>
        <p:origin x="-89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94"/>
    </p:cViewPr>
  </p:sorterViewPr>
  <p:notesViewPr>
    <p:cSldViewPr>
      <p:cViewPr varScale="1">
        <p:scale>
          <a:sx n="61" d="100"/>
          <a:sy n="61" d="100"/>
        </p:scale>
        <p:origin x="-2454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B596BF-0EAF-4249-A969-5AEAB6738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596BF-0EAF-4249-A969-5AEAB67385C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596BF-0EAF-4249-A969-5AEAB67385C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596BF-0EAF-4249-A969-5AEAB67385C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596BF-0EAF-4249-A969-5AEAB67385C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0839E9-A10F-46B6-821A-A1B65F5B753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596BF-0EAF-4249-A969-5AEAB67385C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596BF-0EAF-4249-A969-5AEAB67385C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C1243-8D1A-419C-8911-364F5498246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C1243-8D1A-419C-8911-364F5498246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C1243-8D1A-419C-8911-364F5498246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C1243-8D1A-419C-8911-364F5498246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57F6-7271-4020-A27E-C1C4EF3FD44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C1243-8D1A-419C-8911-364F5498246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C1243-8D1A-419C-8911-364F5498246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C1243-8D1A-419C-8911-364F5498246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596BF-0EAF-4249-A969-5AEAB67385C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596BF-0EAF-4249-A969-5AEAB67385C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596BF-0EAF-4249-A969-5AEAB67385C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596BF-0EAF-4249-A969-5AEAB67385C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596BF-0EAF-4249-A969-5AEAB67385C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596BF-0EAF-4249-A969-5AEAB67385C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01658-8AF7-4B8E-807B-5C0BF8644E05}" type="slidenum">
              <a:rPr lang="en-US"/>
              <a:pPr/>
              <a:t>29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596BF-0EAF-4249-A969-5AEAB67385C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596BF-0EAF-4249-A969-5AEAB67385C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596BF-0EAF-4249-A969-5AEAB67385C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596BF-0EAF-4249-A969-5AEAB67385C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596BF-0EAF-4249-A969-5AEAB67385C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596BF-0EAF-4249-A969-5AEAB67385C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596BF-0EAF-4249-A969-5AEAB67385C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6CC960-5587-47CF-AF01-39E1862EAADF}" type="slidenum">
              <a:rPr lang="en-US"/>
              <a:pPr/>
              <a:t>36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596BF-0EAF-4249-A969-5AEAB67385C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68B2E5-01E7-4DD4-A278-7AF0AE387C38}" type="slidenum">
              <a:rPr lang="en-US"/>
              <a:pPr/>
              <a:t>38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596BF-0EAF-4249-A969-5AEAB67385C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596BF-0EAF-4249-A969-5AEAB67385C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596BF-0EAF-4249-A969-5AEAB67385C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596BF-0EAF-4249-A969-5AEAB67385C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596BF-0EAF-4249-A969-5AEAB67385C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596BF-0EAF-4249-A969-5AEAB67385C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596BF-0EAF-4249-A969-5AEAB67385C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596BF-0EAF-4249-A969-5AEAB67385C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596BF-0EAF-4249-A969-5AEAB67385C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596BF-0EAF-4249-A969-5AEAB67385C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SST Punta Cana – 8 Nov 2007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SST Punta Cana – 8 Nov 2007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SST Punta Cana – 8 Nov 2007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588"/>
            <a:ext cx="9144000" cy="6856412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8541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541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GTI/CBOL/iBOL Workshop, 7 November 2009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GTI/CBOL/iBOL Workshop, 7 November 2009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562600" y="6248400"/>
            <a:ext cx="3352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GTI/CBOL/iBOL Workshop, 7 November 2009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SST Punta Cana – 8 Nov 2007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SST Punta Cana – 8 Nov 2007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SST Punta Cana – 8 Nov 2007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SST Punta Cana – 8 Nov 2007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SST Punta Cana – 8 Nov 2007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SST Punta Cana – 8 Nov 2007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SST Punta Cana – 8 Nov 2007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SST Punta Cana – 8 Nov 2007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400800"/>
            <a:ext cx="3962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SST Punta Cana – 8 Nov 2007</a:t>
            </a:r>
          </a:p>
        </p:txBody>
      </p:sp>
      <p:pic>
        <p:nvPicPr>
          <p:cNvPr id="2053" name="Picture 7" descr="CBOL Logo for letterhea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" y="6248400"/>
            <a:ext cx="20796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8435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435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435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435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435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436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436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436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436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436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436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436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436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436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436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437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437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437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437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437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437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437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437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437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437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438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438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438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438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438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438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438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438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438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438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439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11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8439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439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8439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439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439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439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81600" y="6248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GTI/CBOL/iBOL Workshop, 7 November 2009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16" r:id="rId3"/>
    <p:sldLayoutId id="2147483817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AEA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916113"/>
            <a:ext cx="757078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</p:txBody>
      </p:sp>
      <p:sp>
        <p:nvSpPr>
          <p:cNvPr id="778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404813"/>
            <a:ext cx="7559675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 smtClean="0"/>
              <a:t>click to edit Master title style</a:t>
            </a:r>
          </a:p>
        </p:txBody>
      </p:sp>
      <p:pic>
        <p:nvPicPr>
          <p:cNvPr id="1028" name="Picture 4" descr="Qb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103938"/>
            <a:ext cx="226695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557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transition/>
  <p:txStyles>
    <p:title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200">
          <a:solidFill>
            <a:srgbClr val="376FA7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200">
          <a:solidFill>
            <a:srgbClr val="376FA7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200">
          <a:solidFill>
            <a:srgbClr val="376FA7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200">
          <a:solidFill>
            <a:srgbClr val="376FA7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200">
          <a:solidFill>
            <a:srgbClr val="376FA7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200">
          <a:solidFill>
            <a:srgbClr val="376FA7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200">
          <a:solidFill>
            <a:srgbClr val="376FA7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200">
          <a:solidFill>
            <a:srgbClr val="376FA7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200">
          <a:solidFill>
            <a:srgbClr val="376FA7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20000"/>
        </a:spcAft>
        <a:buClr>
          <a:srgbClr val="F6E57E"/>
        </a:buClr>
        <a:buSzPct val="75000"/>
        <a:buFont typeface="Wingdings" pitchFamily="2" charset="2"/>
        <a:buChar char="n"/>
        <a:defRPr sz="2800">
          <a:solidFill>
            <a:srgbClr val="376FA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20000"/>
        </a:spcAft>
        <a:buClr>
          <a:srgbClr val="80BA64"/>
        </a:buClr>
        <a:buSzPct val="75000"/>
        <a:buFont typeface="Wingdings" pitchFamily="2" charset="2"/>
        <a:buChar char="l"/>
        <a:defRPr sz="2400">
          <a:solidFill>
            <a:srgbClr val="376FA7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20000"/>
        </a:spcAft>
        <a:buChar char="•"/>
        <a:defRPr>
          <a:solidFill>
            <a:srgbClr val="376FA7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20000"/>
        </a:spcAft>
        <a:buChar char="–"/>
        <a:defRPr>
          <a:solidFill>
            <a:srgbClr val="376FA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chindelD@si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barcoding.si.ed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collections.mnh.si.edu/services/resolver/birds/62168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304800" y="838200"/>
            <a:ext cx="8610600" cy="3124200"/>
          </a:xfrm>
        </p:spPr>
        <p:txBody>
          <a:bodyPr/>
          <a:lstStyle/>
          <a:p>
            <a:r>
              <a:rPr lang="en-US" sz="5400" dirty="0" smtClean="0"/>
              <a:t>Barcode of Wildlife Project: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Potential Refinement of the BARCODE Data Standard for Forensic Application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1371600" y="4572000"/>
            <a:ext cx="6477000" cy="190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2400" b="1" dirty="0" smtClean="0"/>
              <a:t>David E. Schindel, Executive Secretary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1800" dirty="0" smtClean="0"/>
              <a:t>National Museum of Natural History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1800" dirty="0" smtClean="0"/>
              <a:t>Smithsonian Institution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rgbClr val="0000FF"/>
                </a:solidFill>
                <a:hlinkClick r:id="rId3"/>
              </a:rPr>
              <a:t>SchindelD@si.edu</a:t>
            </a:r>
            <a:r>
              <a:rPr lang="en-US" sz="2400" dirty="0" smtClean="0">
                <a:solidFill>
                  <a:srgbClr val="0000FF"/>
                </a:solidFill>
              </a:rPr>
              <a:t>; </a:t>
            </a:r>
            <a:r>
              <a:rPr lang="en-US" sz="2400" dirty="0" smtClean="0">
                <a:solidFill>
                  <a:srgbClr val="0000FF"/>
                </a:solidFill>
                <a:hlinkClick r:id="rId4"/>
              </a:rPr>
              <a:t>http://www.barcoding.si.edu</a:t>
            </a:r>
            <a:endParaRPr lang="en-US" sz="24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2000" dirty="0" smtClean="0"/>
              <a:t>202/633-0812; fax 202/633-2938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88987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Priority Species Viewer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/>
          <a:srcRect l="12500" r="13438"/>
          <a:stretch>
            <a:fillRect/>
          </a:stretch>
        </p:blipFill>
        <p:spPr bwMode="auto">
          <a:xfrm>
            <a:off x="1433703" y="970666"/>
            <a:ext cx="6795897" cy="573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6096000"/>
            <a:ext cx="8763000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u="sng" dirty="0" smtClean="0">
                <a:solidFill>
                  <a:srgbClr val="0033CC"/>
                </a:solidFill>
              </a:rPr>
              <a:t>http://www.barcodeofwildlife.org/priority_species.html</a:t>
            </a:r>
            <a:endParaRPr lang="en-US" sz="2600" b="1" u="sng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 l="3125" t="29255" r="28438"/>
          <a:stretch>
            <a:fillRect/>
          </a:stretch>
        </p:blipFill>
        <p:spPr bwMode="auto">
          <a:xfrm>
            <a:off x="152400" y="304800"/>
            <a:ext cx="8780188" cy="533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4" cstate="print"/>
          <a:srcRect l="25625" t="16489" r="27080" b="5319"/>
          <a:stretch>
            <a:fillRect/>
          </a:stretch>
        </p:blipFill>
        <p:spPr bwMode="auto">
          <a:xfrm>
            <a:off x="2666999" y="1524001"/>
            <a:ext cx="5316591" cy="516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7813"/>
            <a:ext cx="8686800" cy="941387"/>
          </a:xfrm>
        </p:spPr>
        <p:txBody>
          <a:bodyPr/>
          <a:lstStyle/>
          <a:p>
            <a:r>
              <a:rPr lang="en-US" b="1" dirty="0" smtClean="0">
                <a:solidFill>
                  <a:srgbClr val="FF3300"/>
                </a:solidFill>
              </a:rPr>
              <a:t>BARCODE Data Standard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11725"/>
          </a:xfrm>
        </p:spPr>
        <p:txBody>
          <a:bodyPr/>
          <a:lstStyle/>
          <a:p>
            <a:pPr marL="633413" indent="-407988"/>
            <a:r>
              <a:rPr lang="en-US" dirty="0" smtClean="0"/>
              <a:t>A </a:t>
            </a:r>
            <a:r>
              <a:rPr lang="en-US" dirty="0" smtClean="0"/>
              <a:t>set of required elements for a reserved Keyword (‘BARCODE’) in </a:t>
            </a:r>
            <a:r>
              <a:rPr lang="en-US" dirty="0" smtClean="0"/>
              <a:t>GenBank</a:t>
            </a:r>
          </a:p>
          <a:p>
            <a:pPr marL="1033463" lvl="1" indent="-407988"/>
            <a:r>
              <a:rPr lang="en-US" dirty="0" smtClean="0"/>
              <a:t>Ensure data longevity by archiving in GenBank</a:t>
            </a:r>
          </a:p>
          <a:p>
            <a:pPr marL="1033463" lvl="1" indent="-407988"/>
            <a:r>
              <a:rPr lang="en-US" dirty="0" smtClean="0"/>
              <a:t>Enable comparisons among records from approved BARCODE gene regions</a:t>
            </a:r>
          </a:p>
          <a:p>
            <a:pPr marL="1033463" lvl="1" indent="-407988"/>
            <a:r>
              <a:rPr lang="en-US" dirty="0" smtClean="0"/>
              <a:t>Ensure minimum quality of sequences</a:t>
            </a:r>
          </a:p>
          <a:p>
            <a:pPr marL="1033463" lvl="1" indent="-407988"/>
            <a:r>
              <a:rPr lang="en-US" dirty="0" smtClean="0"/>
              <a:t>Enable </a:t>
            </a:r>
            <a:r>
              <a:rPr lang="en-US" dirty="0" err="1" smtClean="0"/>
              <a:t>georeferencing</a:t>
            </a:r>
            <a:endParaRPr lang="en-US" dirty="0" smtClean="0"/>
          </a:p>
          <a:p>
            <a:pPr marL="1033463" lvl="1" indent="-407988"/>
            <a:r>
              <a:rPr lang="en-US" dirty="0" smtClean="0"/>
              <a:t>Provide traceability to voucher specimen</a:t>
            </a:r>
          </a:p>
          <a:p>
            <a:pPr marL="1033463" lvl="1" indent="-407988"/>
            <a:r>
              <a:rPr lang="en-US" dirty="0" smtClean="0"/>
              <a:t>Ensure access to raw sequencer data</a:t>
            </a:r>
          </a:p>
          <a:p>
            <a:pPr marL="1033463" lvl="1" indent="-407988"/>
            <a:r>
              <a:rPr lang="en-US" dirty="0" smtClean="0"/>
              <a:t>Pave the way for regulatory and forensic use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OCCfig1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68312"/>
            <a:ext cx="8534400" cy="593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1066800"/>
            <a:ext cx="1905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24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Publications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7813"/>
            <a:ext cx="8686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3300"/>
                </a:solidFill>
              </a:rPr>
              <a:t>Required Elements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759325"/>
          </a:xfrm>
        </p:spPr>
        <p:txBody>
          <a:bodyPr/>
          <a:lstStyle/>
          <a:p>
            <a:pPr marL="633413" indent="-407988"/>
            <a:r>
              <a:rPr lang="en-US" dirty="0" smtClean="0"/>
              <a:t>Voucher </a:t>
            </a:r>
            <a:r>
              <a:rPr lang="en-US" dirty="0" smtClean="0"/>
              <a:t>specimen ID in standard </a:t>
            </a:r>
            <a:r>
              <a:rPr lang="en-US" dirty="0" smtClean="0"/>
              <a:t>format (Darwin Core Triplet)</a:t>
            </a:r>
            <a:endParaRPr lang="en-US" dirty="0" smtClean="0"/>
          </a:p>
          <a:p>
            <a:pPr marL="633413" indent="-407988"/>
            <a:r>
              <a:rPr lang="en-US" dirty="0" smtClean="0"/>
              <a:t>Taxonomic </a:t>
            </a:r>
            <a:r>
              <a:rPr lang="en-US" dirty="0" smtClean="0"/>
              <a:t>identification to </a:t>
            </a:r>
            <a:r>
              <a:rPr lang="en-US" dirty="0" smtClean="0"/>
              <a:t>formal or provisional species </a:t>
            </a:r>
            <a:endParaRPr lang="en-US" dirty="0" smtClean="0"/>
          </a:p>
          <a:p>
            <a:pPr marL="633413" indent="-407988"/>
            <a:r>
              <a:rPr lang="en-US" dirty="0" smtClean="0"/>
              <a:t>Name </a:t>
            </a:r>
            <a:r>
              <a:rPr lang="en-US" dirty="0" smtClean="0"/>
              <a:t>of barcode region</a:t>
            </a:r>
          </a:p>
          <a:p>
            <a:pPr marL="633413" indent="-407988"/>
            <a:r>
              <a:rPr lang="en-US" dirty="0" smtClean="0"/>
              <a:t>Length, quality, 2 trace files</a:t>
            </a:r>
          </a:p>
          <a:p>
            <a:pPr marL="633413" indent="-407988"/>
            <a:r>
              <a:rPr lang="en-US" dirty="0" smtClean="0"/>
              <a:t>Forward/reverse primer sequences, names</a:t>
            </a:r>
          </a:p>
          <a:p>
            <a:pPr marL="633413" indent="-407988"/>
            <a:r>
              <a:rPr lang="en-US" dirty="0" smtClean="0"/>
              <a:t>Country/Ocean/Sea of origin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3300"/>
                </a:solidFill>
              </a:rPr>
              <a:t>Highly Recommended Elements 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30725"/>
          </a:xfrm>
        </p:spPr>
        <p:txBody>
          <a:bodyPr/>
          <a:lstStyle/>
          <a:p>
            <a:r>
              <a:rPr lang="en-US" dirty="0" smtClean="0"/>
              <a:t>Latitude/longitude</a:t>
            </a:r>
          </a:p>
          <a:p>
            <a:r>
              <a:rPr lang="en-US" dirty="0" smtClean="0"/>
              <a:t>Name of Collector</a:t>
            </a:r>
          </a:p>
          <a:p>
            <a:r>
              <a:rPr lang="en-US" dirty="0" smtClean="0"/>
              <a:t>Collection date</a:t>
            </a:r>
          </a:p>
          <a:p>
            <a:r>
              <a:rPr lang="en-US" dirty="0" smtClean="0"/>
              <a:t>Name of identifier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996" t="8483" r="7924"/>
          <a:stretch/>
        </p:blipFill>
        <p:spPr bwMode="auto">
          <a:xfrm>
            <a:off x="457200" y="182880"/>
            <a:ext cx="8001000" cy="652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914400" y="2103120"/>
            <a:ext cx="9144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Oval 7"/>
          <p:cNvSpPr/>
          <p:nvPr/>
        </p:nvSpPr>
        <p:spPr>
          <a:xfrm>
            <a:off x="1524000" y="4953000"/>
            <a:ext cx="2438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8997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930" t="21019" r="13843" b="27140"/>
          <a:stretch/>
        </p:blipFill>
        <p:spPr bwMode="auto">
          <a:xfrm>
            <a:off x="228134" y="2362200"/>
            <a:ext cx="869344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76200"/>
            <a:ext cx="9144000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Voucher specimen links constructed from Darwin Core Triplet: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endParaRPr lang="en-US" sz="1050" dirty="0" smtClean="0"/>
          </a:p>
          <a:p>
            <a:pPr algn="ctr"/>
            <a:r>
              <a:rPr lang="en-US" sz="2400" u="sng" dirty="0" smtClean="0">
                <a:hlinkClick r:id="rId4"/>
              </a:rPr>
              <a:t>http://collections.mnh.si.edu/services/resolver/birds/621682</a:t>
            </a:r>
            <a:endParaRPr lang="en-US" sz="2400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25710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996" t="8483" r="7924"/>
          <a:stretch/>
        </p:blipFill>
        <p:spPr bwMode="auto">
          <a:xfrm>
            <a:off x="457200" y="182880"/>
            <a:ext cx="8001000" cy="652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914400" y="2103120"/>
            <a:ext cx="9144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Oval 8"/>
          <p:cNvSpPr/>
          <p:nvPr/>
        </p:nvSpPr>
        <p:spPr>
          <a:xfrm>
            <a:off x="1371600" y="5120640"/>
            <a:ext cx="1828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8997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299" t="14857" r="11903" b="32096"/>
          <a:stretch/>
        </p:blipFill>
        <p:spPr bwMode="auto">
          <a:xfrm>
            <a:off x="152400" y="942975"/>
            <a:ext cx="889635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715104" y="2209800"/>
            <a:ext cx="2428896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151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21846" t="15570" r="13438" b="17706"/>
          <a:stretch/>
        </p:blipFill>
        <p:spPr bwMode="auto">
          <a:xfrm>
            <a:off x="243827" y="1371600"/>
            <a:ext cx="8680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50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Building </a:t>
            </a:r>
            <a:r>
              <a:rPr lang="en-US" sz="3600" b="1" dirty="0" err="1" smtClean="0">
                <a:solidFill>
                  <a:srgbClr val="FF0000"/>
                </a:solidFill>
              </a:rPr>
              <a:t>eCollaboration</a:t>
            </a:r>
            <a:r>
              <a:rPr lang="en-US" sz="3600" b="1" dirty="0" err="1" smtClean="0">
                <a:solidFill>
                  <a:srgbClr val="FF0000"/>
                </a:solidFill>
              </a:rPr>
              <a:t>s</a:t>
            </a:r>
            <a:r>
              <a:rPr lang="en-US" sz="3600" b="1" dirty="0" smtClean="0">
                <a:solidFill>
                  <a:srgbClr val="FF0000"/>
                </a:solidFill>
              </a:rPr>
              <a:t> that work for both Users and Providers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494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720" t="8191" r="9464" b="3429"/>
          <a:stretch/>
        </p:blipFill>
        <p:spPr bwMode="auto">
          <a:xfrm>
            <a:off x="914400" y="381000"/>
            <a:ext cx="7181850" cy="623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72757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996" t="8483" r="7924"/>
          <a:stretch/>
        </p:blipFill>
        <p:spPr bwMode="auto">
          <a:xfrm>
            <a:off x="457200" y="182880"/>
            <a:ext cx="8001000" cy="652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914400" y="2103120"/>
            <a:ext cx="9144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Oval 8"/>
          <p:cNvSpPr/>
          <p:nvPr/>
        </p:nvSpPr>
        <p:spPr>
          <a:xfrm>
            <a:off x="6248400" y="3352800"/>
            <a:ext cx="914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8997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985" t="8012" r="19681" b="4047"/>
          <a:stretch/>
        </p:blipFill>
        <p:spPr bwMode="auto">
          <a:xfrm>
            <a:off x="819624" y="152400"/>
            <a:ext cx="7409976" cy="650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92105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5613"/>
            <a:ext cx="8229600" cy="2998787"/>
          </a:xfrm>
        </p:spPr>
        <p:txBody>
          <a:bodyPr/>
          <a:lstStyle/>
          <a:p>
            <a:r>
              <a:rPr lang="en-US" dirty="0" smtClean="0"/>
              <a:t>How effective has the BARCODE data standard been?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458200" cy="5181600"/>
          </a:xfrm>
        </p:spPr>
        <p:txBody>
          <a:bodyPr/>
          <a:lstStyle/>
          <a:p>
            <a:r>
              <a:rPr lang="en-US" dirty="0" smtClean="0"/>
              <a:t>2.6 million records in BOLD (50% public)</a:t>
            </a:r>
          </a:p>
          <a:p>
            <a:r>
              <a:rPr lang="en-US" dirty="0" smtClean="0"/>
              <a:t>347,487 BARCODE records in GenBank</a:t>
            </a:r>
            <a:endParaRPr lang="en-US" dirty="0" smtClean="0"/>
          </a:p>
          <a:p>
            <a:r>
              <a:rPr lang="en-US" dirty="0" smtClean="0"/>
              <a:t>347,357 have an entry for </a:t>
            </a:r>
            <a:r>
              <a:rPr lang="en-US" dirty="0" err="1" smtClean="0"/>
              <a:t>voucherID</a:t>
            </a:r>
            <a:r>
              <a:rPr lang="en-US" dirty="0" smtClean="0"/>
              <a:t>, </a:t>
            </a:r>
            <a:r>
              <a:rPr lang="en-US" dirty="0" smtClean="0"/>
              <a:t>bio-material or culture collection</a:t>
            </a:r>
          </a:p>
          <a:p>
            <a:r>
              <a:rPr lang="en-US" dirty="0" smtClean="0"/>
              <a:t>347,269 have Country/Ocean</a:t>
            </a:r>
            <a:endParaRPr lang="en-US" dirty="0" smtClean="0"/>
          </a:p>
          <a:p>
            <a:r>
              <a:rPr lang="en-US" dirty="0" smtClean="0"/>
              <a:t>287,058 have latitude/longitude</a:t>
            </a:r>
            <a:endParaRPr lang="en-US" dirty="0" smtClean="0"/>
          </a:p>
          <a:p>
            <a:r>
              <a:rPr lang="en-US" dirty="0" smtClean="0"/>
              <a:t>282,542 have two trace files</a:t>
            </a:r>
          </a:p>
          <a:p>
            <a:r>
              <a:rPr lang="en-US" dirty="0" smtClean="0"/>
              <a:t>189,956 have a formatted </a:t>
            </a:r>
            <a:r>
              <a:rPr lang="en-US" dirty="0" err="1" smtClean="0"/>
              <a:t>VoucherID</a:t>
            </a:r>
            <a:endParaRPr lang="en-US" dirty="0" smtClean="0"/>
          </a:p>
          <a:p>
            <a:r>
              <a:rPr lang="en-US" dirty="0" smtClean="0"/>
              <a:t> </a:t>
            </a:r>
            <a:r>
              <a:rPr lang="en-US" dirty="0" smtClean="0"/>
              <a:t>149,114 have </a:t>
            </a:r>
            <a:r>
              <a:rPr lang="en-US" dirty="0" smtClean="0"/>
              <a:t>"sp." in </a:t>
            </a:r>
            <a:r>
              <a:rPr lang="en-US" dirty="0" smtClean="0"/>
              <a:t>taxonomic ID</a:t>
            </a:r>
            <a:endParaRPr lang="en-US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Compliance with Standard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1524001"/>
          <a:ext cx="8305799" cy="4583291"/>
        </p:xfrm>
        <a:graphic>
          <a:graphicData uri="http://schemas.openxmlformats.org/drawingml/2006/table">
            <a:tbl>
              <a:tblPr/>
              <a:tblGrid>
                <a:gridCol w="1609382"/>
                <a:gridCol w="1926367"/>
                <a:gridCol w="2385025"/>
                <a:gridCol w="2385025"/>
              </a:tblGrid>
              <a:tr h="18287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Categories 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of data records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Number 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of GenBank records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With Voucher or Culture Collection Specimen IDs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With Latitude</a:t>
                      </a: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/ Longitude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623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7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BARCODE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347,349</a:t>
                      </a:r>
                      <a:endParaRPr lang="en-US" sz="9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>
                          <a:latin typeface="Calibri"/>
                          <a:ea typeface="Times New Roman"/>
                          <a:cs typeface="Times New Roman"/>
                        </a:rPr>
                        <a:t>347,077 (~100%)</a:t>
                      </a:r>
                      <a:endParaRPr lang="en-US" sz="24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286,975 (83%)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6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All 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COI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751,955</a:t>
                      </a:r>
                      <a:endParaRPr lang="en-US" sz="5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531,428 (71%)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365,949 (49%)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6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All 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16S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4,876,284</a:t>
                      </a:r>
                      <a:endParaRPr lang="en-US" sz="6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138,921 (3%)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461,030 (9%)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6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All </a:t>
                      </a:r>
                      <a:r>
                        <a:rPr lang="en-US" sz="2400" dirty="0" err="1">
                          <a:latin typeface="Calibri"/>
                          <a:ea typeface="Times New Roman"/>
                          <a:cs typeface="Times New Roman"/>
                        </a:rPr>
                        <a:t>cytb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239,796</a:t>
                      </a:r>
                      <a:endParaRPr lang="en-US" sz="6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84,784 (35%)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7,776 (3%)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 cstate="print"/>
          <a:srcRect l="9687" t="35638" r="15313" b="38830"/>
          <a:stretch>
            <a:fillRect/>
          </a:stretch>
        </p:blipFill>
        <p:spPr bwMode="auto">
          <a:xfrm>
            <a:off x="424543" y="2362200"/>
            <a:ext cx="841828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85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BARCODE Records in GenBank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 cstate="print"/>
          <a:srcRect l="16250" t="13298" r="16250" b="8511"/>
          <a:stretch>
            <a:fillRect/>
          </a:stretch>
        </p:blipFill>
        <p:spPr bwMode="auto">
          <a:xfrm>
            <a:off x="293914" y="304800"/>
            <a:ext cx="8621486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Rod Page’s ‘Dark Taxa’: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How </a:t>
            </a:r>
            <a:r>
              <a:rPr lang="en-US" sz="4000" dirty="0" smtClean="0">
                <a:solidFill>
                  <a:srgbClr val="FF0000"/>
                </a:solidFill>
              </a:rPr>
              <a:t>reliable </a:t>
            </a:r>
            <a:r>
              <a:rPr lang="en-US" sz="4000" dirty="0" smtClean="0">
                <a:solidFill>
                  <a:srgbClr val="FF0000"/>
                </a:solidFill>
              </a:rPr>
              <a:t>are </a:t>
            </a:r>
            <a:r>
              <a:rPr lang="en-US" sz="4000" dirty="0" smtClean="0">
                <a:solidFill>
                  <a:srgbClr val="FF0000"/>
                </a:solidFill>
              </a:rPr>
              <a:t>the </a:t>
            </a:r>
            <a:r>
              <a:rPr lang="en-US" sz="4000" dirty="0" smtClean="0">
                <a:solidFill>
                  <a:srgbClr val="FF0000"/>
                </a:solidFill>
              </a:rPr>
              <a:t>id</a:t>
            </a:r>
            <a:r>
              <a:rPr lang="en-US" sz="4000" dirty="0" smtClean="0">
                <a:solidFill>
                  <a:srgbClr val="FF0000"/>
                </a:solidFill>
              </a:rPr>
              <a:t>entifications?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063" t="11702" r="33125" b="38930"/>
          <a:stretch>
            <a:fillRect/>
          </a:stretch>
        </p:blipFill>
        <p:spPr bwMode="auto">
          <a:xfrm>
            <a:off x="1295400" y="1371600"/>
            <a:ext cx="676598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00400" y="62484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R. Page, </a:t>
            </a:r>
            <a:r>
              <a:rPr lang="en-US" sz="2400" dirty="0" err="1" smtClean="0"/>
              <a:t>iPhylo</a:t>
            </a:r>
            <a:r>
              <a:rPr lang="en-US" sz="2400" dirty="0" smtClean="0"/>
              <a:t> </a:t>
            </a:r>
            <a:r>
              <a:rPr lang="en-US" sz="2400" dirty="0" err="1" smtClean="0"/>
              <a:t>blogspot</a:t>
            </a:r>
            <a:r>
              <a:rPr lang="en-US" sz="2400" dirty="0" smtClean="0"/>
              <a:t>, 12 April 2011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063" t="22539" r="33125" b="19664"/>
          <a:stretch>
            <a:fillRect/>
          </a:stretch>
        </p:blipFill>
        <p:spPr bwMode="auto">
          <a:xfrm>
            <a:off x="1295400" y="1828800"/>
            <a:ext cx="676598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4063" t="82744" r="33125" b="3723"/>
          <a:stretch>
            <a:fillRect/>
          </a:stretch>
        </p:blipFill>
        <p:spPr bwMode="auto">
          <a:xfrm>
            <a:off x="1295400" y="5392004"/>
            <a:ext cx="6765984" cy="85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1668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3300"/>
                </a:solidFill>
              </a:rPr>
              <a:t>Darwin Core Triplet</a:t>
            </a:r>
            <a:br>
              <a:rPr lang="en-US" sz="4800" b="1" dirty="0" smtClean="0">
                <a:solidFill>
                  <a:srgbClr val="FF3300"/>
                </a:solidFill>
              </a:rPr>
            </a:br>
            <a:r>
              <a:rPr lang="en-US" sz="4800" b="1" dirty="0" smtClean="0">
                <a:solidFill>
                  <a:srgbClr val="FF3300"/>
                </a:solidFill>
              </a:rPr>
              <a:t>Structured Link to Vouchers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33400" y="2254250"/>
            <a:ext cx="2667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B0F0"/>
                </a:solidFill>
              </a:rPr>
              <a:t>Institutional </a:t>
            </a:r>
            <a:r>
              <a:rPr lang="en-US" sz="3600" b="1" dirty="0" smtClean="0">
                <a:solidFill>
                  <a:srgbClr val="00B0F0"/>
                </a:solidFill>
              </a:rPr>
              <a:t>ID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733800" y="2178050"/>
            <a:ext cx="2362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B0F0"/>
                </a:solidFill>
              </a:rPr>
              <a:t>Collection </a:t>
            </a:r>
            <a:r>
              <a:rPr lang="en-US" sz="3600" b="1" dirty="0" smtClean="0">
                <a:solidFill>
                  <a:srgbClr val="00B0F0"/>
                </a:solidFill>
              </a:rPr>
              <a:t>ID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400800" y="2209800"/>
            <a:ext cx="2133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B0F0"/>
                </a:solidFill>
              </a:rPr>
              <a:t>Catalog ID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276600" y="2330450"/>
            <a:ext cx="533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/>
              <a:t>: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019800" y="2178050"/>
            <a:ext cx="533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/>
              <a:t>: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81000" y="3900487"/>
            <a:ext cx="2667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B0F0"/>
                </a:solidFill>
              </a:rPr>
              <a:t>NHMUK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581400" y="3900487"/>
            <a:ext cx="2362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B0F0"/>
                </a:solidFill>
              </a:rPr>
              <a:t>ENT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324600" y="3900487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B0F0"/>
                </a:solidFill>
              </a:rPr>
              <a:t>123456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124200" y="3763962"/>
            <a:ext cx="533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/>
              <a:t>: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867400" y="3717924"/>
            <a:ext cx="533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/>
              <a:t>: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33400" y="5103812"/>
            <a:ext cx="2667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B0F0"/>
                </a:solidFill>
              </a:rPr>
              <a:t>personal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505200" y="5103812"/>
            <a:ext cx="2362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B0F0"/>
                </a:solidFill>
              </a:rPr>
              <a:t>DHJanzen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096000" y="5103812"/>
            <a:ext cx="2743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B0F0"/>
                </a:solidFill>
              </a:rPr>
              <a:t>SRNP12345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971800" y="4983162"/>
            <a:ext cx="533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/>
              <a:t>: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5715000" y="4983162"/>
            <a:ext cx="533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1387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Two Example </a:t>
            </a:r>
            <a:r>
              <a:rPr lang="en-US" b="1" dirty="0" err="1" smtClean="0">
                <a:solidFill>
                  <a:srgbClr val="FF0000"/>
                </a:solidFill>
              </a:rPr>
              <a:t>e</a:t>
            </a:r>
            <a:r>
              <a:rPr lang="en-US" b="1" dirty="0" err="1" smtClean="0">
                <a:solidFill>
                  <a:srgbClr val="FF0000"/>
                </a:solidFill>
              </a:rPr>
              <a:t>Collaborations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334000"/>
          </a:xfrm>
        </p:spPr>
        <p:txBody>
          <a:bodyPr/>
          <a:lstStyle/>
          <a:p>
            <a:r>
              <a:rPr lang="en-US" dirty="0" smtClean="0"/>
              <a:t>BOLI: DNA Barcode of Life Initiative </a:t>
            </a:r>
          </a:p>
          <a:p>
            <a:pPr lvl="1"/>
            <a:r>
              <a:rPr lang="en-US" b="1" u="sng" dirty="0" smtClean="0"/>
              <a:t>Centrifugal</a:t>
            </a:r>
            <a:r>
              <a:rPr lang="en-US" dirty="0" smtClean="0"/>
              <a:t>: One idea applied in different applications and diverse users</a:t>
            </a:r>
          </a:p>
          <a:p>
            <a:pPr lvl="1"/>
            <a:r>
              <a:rPr lang="en-US" dirty="0" smtClean="0"/>
              <a:t>United loosely by the BARCODE data standard</a:t>
            </a:r>
          </a:p>
          <a:p>
            <a:pPr lvl="1"/>
            <a:r>
              <a:rPr lang="en-US" dirty="0" smtClean="0"/>
              <a:t>Compliance a challenge </a:t>
            </a:r>
          </a:p>
          <a:p>
            <a:r>
              <a:rPr lang="en-US" dirty="0" smtClean="0"/>
              <a:t>BWP: Barcode of Wildlife Project</a:t>
            </a:r>
          </a:p>
          <a:p>
            <a:pPr lvl="1"/>
            <a:r>
              <a:rPr lang="en-US" b="1" u="sng" dirty="0" smtClean="0"/>
              <a:t>Centripetal</a:t>
            </a:r>
            <a:r>
              <a:rPr lang="en-US" dirty="0" smtClean="0"/>
              <a:t>: </a:t>
            </a:r>
            <a:r>
              <a:rPr lang="en-US" dirty="0" smtClean="0"/>
              <a:t>Different users converge around the a shared need and solution</a:t>
            </a:r>
          </a:p>
          <a:p>
            <a:pPr lvl="1"/>
            <a:r>
              <a:rPr lang="en-US" dirty="0" smtClean="0"/>
              <a:t>Users </a:t>
            </a:r>
            <a:r>
              <a:rPr lang="en-US" dirty="0" smtClean="0"/>
              <a:t>demanding a stronger data standard</a:t>
            </a:r>
          </a:p>
          <a:p>
            <a:pPr lvl="1"/>
            <a:r>
              <a:rPr lang="en-US" dirty="0" smtClean="0"/>
              <a:t>Compliance </a:t>
            </a:r>
            <a:r>
              <a:rPr lang="en-US" dirty="0" smtClean="0"/>
              <a:t>with data standards a </a:t>
            </a:r>
            <a:r>
              <a:rPr lang="en-US" dirty="0" smtClean="0"/>
              <a:t>core value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1387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Compliance with </a:t>
            </a:r>
            <a:r>
              <a:rPr lang="en-US" b="1" dirty="0" err="1" smtClean="0">
                <a:solidFill>
                  <a:srgbClr val="FF0000"/>
                </a:solidFill>
              </a:rPr>
              <a:t>VoucherID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36675"/>
            <a:ext cx="8610600" cy="4225925"/>
          </a:xfrm>
        </p:spPr>
        <p:txBody>
          <a:bodyPr/>
          <a:lstStyle/>
          <a:p>
            <a:r>
              <a:rPr lang="en-US" dirty="0" smtClean="0"/>
              <a:t>How traceable are the voucher specimens?</a:t>
            </a:r>
          </a:p>
          <a:p>
            <a:r>
              <a:rPr lang="en-US" dirty="0" smtClean="0"/>
              <a:t>62% of BARCODE records </a:t>
            </a:r>
            <a:r>
              <a:rPr lang="en-US" dirty="0" smtClean="0"/>
              <a:t>have formatted voucher from </a:t>
            </a:r>
            <a:endParaRPr lang="en-US" dirty="0" smtClean="0"/>
          </a:p>
          <a:p>
            <a:pPr lvl="1"/>
            <a:r>
              <a:rPr lang="en-US" dirty="0" smtClean="0"/>
              <a:t>60 institutional repositories</a:t>
            </a:r>
            <a:endParaRPr lang="en-US" dirty="0" smtClean="0"/>
          </a:p>
          <a:p>
            <a:pPr lvl="1"/>
            <a:r>
              <a:rPr lang="en-US" dirty="0" smtClean="0"/>
              <a:t>38 (63%) confirmed in biorepositories.org</a:t>
            </a:r>
          </a:p>
          <a:p>
            <a:pPr lvl="1"/>
            <a:r>
              <a:rPr lang="en-US" dirty="0" smtClean="0"/>
              <a:t>17 unconfirmed</a:t>
            </a:r>
          </a:p>
          <a:p>
            <a:pPr lvl="1"/>
            <a:r>
              <a:rPr lang="en-US" dirty="0" smtClean="0"/>
              <a:t>4 not listed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117" t="7873" r="14232" b="4817"/>
          <a:stretch/>
        </p:blipFill>
        <p:spPr bwMode="auto">
          <a:xfrm>
            <a:off x="995447" y="228600"/>
            <a:ext cx="4871953" cy="586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386" t="26898" r="15197" b="56472"/>
          <a:stretch/>
        </p:blipFill>
        <p:spPr bwMode="auto">
          <a:xfrm>
            <a:off x="6967122" y="152400"/>
            <a:ext cx="2024478" cy="238155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22" t="60378" r="14783" b="8641"/>
          <a:stretch/>
        </p:blipFill>
        <p:spPr bwMode="auto">
          <a:xfrm>
            <a:off x="7138447" y="2743200"/>
            <a:ext cx="1700753" cy="343359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001" t="21514" r="14963" b="75738"/>
          <a:stretch/>
        </p:blipFill>
        <p:spPr bwMode="auto">
          <a:xfrm>
            <a:off x="228600" y="6187440"/>
            <a:ext cx="6830489" cy="36576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1422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41387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Fitness for Use in Courtrooms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257800"/>
          </a:xfrm>
        </p:spPr>
        <p:txBody>
          <a:bodyPr/>
          <a:lstStyle/>
          <a:p>
            <a:r>
              <a:rPr lang="en-US" dirty="0" smtClean="0"/>
              <a:t>Default mentality from Human DNA IDs</a:t>
            </a:r>
          </a:p>
          <a:p>
            <a:pPr lvl="1"/>
            <a:r>
              <a:rPr lang="en-US" dirty="0" smtClean="0"/>
              <a:t>“Are these two items from same individual?”</a:t>
            </a:r>
          </a:p>
          <a:p>
            <a:pPr lvl="1"/>
            <a:r>
              <a:rPr lang="en-US" dirty="0" smtClean="0"/>
              <a:t>NOT “Is this item from that species?”</a:t>
            </a:r>
          </a:p>
          <a:p>
            <a:r>
              <a:rPr lang="en-US" dirty="0" smtClean="0"/>
              <a:t>Larger sample size versus security of samples</a:t>
            </a:r>
          </a:p>
          <a:p>
            <a:r>
              <a:rPr lang="en-US" dirty="0" smtClean="0"/>
              <a:t>B</a:t>
            </a:r>
            <a:r>
              <a:rPr lang="en-US" dirty="0" smtClean="0"/>
              <a:t>arcode IDs: </a:t>
            </a:r>
            <a:r>
              <a:rPr lang="en-US" dirty="0" smtClean="0"/>
              <a:t>S</a:t>
            </a:r>
            <a:r>
              <a:rPr lang="en-US" dirty="0" smtClean="0"/>
              <a:t>tatistical results or opinions?</a:t>
            </a:r>
          </a:p>
          <a:p>
            <a:r>
              <a:rPr lang="en-US" dirty="0" smtClean="0"/>
              <a:t>Chain of custody not compatible with museum/herbarium culture of openness</a:t>
            </a:r>
          </a:p>
          <a:p>
            <a:r>
              <a:rPr lang="en-US" dirty="0" smtClean="0"/>
              <a:t>No background studies of wildlife DNA by Academies, Institute of Justice, Interpol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371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Taxonomic Reliability Data/Metadata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3875"/>
            <a:ext cx="8229600" cy="4378325"/>
          </a:xfrm>
        </p:spPr>
        <p:txBody>
          <a:bodyPr/>
          <a:lstStyle/>
          <a:p>
            <a:r>
              <a:rPr lang="en-US" sz="3600" dirty="0" smtClean="0"/>
              <a:t>Additional </a:t>
            </a:r>
            <a:r>
              <a:rPr lang="en-US" sz="3600" dirty="0" err="1" smtClean="0"/>
              <a:t>datafields</a:t>
            </a:r>
            <a:r>
              <a:rPr lang="en-US" sz="3600" dirty="0" smtClean="0"/>
              <a:t> in GenBank for BWP:</a:t>
            </a:r>
          </a:p>
          <a:p>
            <a:pPr lvl="1"/>
            <a:r>
              <a:rPr lang="en-US" sz="3200" dirty="0" smtClean="0"/>
              <a:t>Name of identifier</a:t>
            </a:r>
          </a:p>
          <a:p>
            <a:pPr lvl="1"/>
            <a:r>
              <a:rPr lang="en-US" sz="3200" dirty="0" smtClean="0"/>
              <a:t>Date of identification</a:t>
            </a:r>
          </a:p>
          <a:p>
            <a:pPr lvl="1"/>
            <a:r>
              <a:rPr lang="en-US" sz="3200" dirty="0" smtClean="0"/>
              <a:t>Type status of voucher specimen</a:t>
            </a:r>
          </a:p>
          <a:p>
            <a:pPr lvl="1"/>
            <a:r>
              <a:rPr lang="en-US" sz="3200" dirty="0" smtClean="0"/>
              <a:t>Basis of identification</a:t>
            </a:r>
          </a:p>
          <a:p>
            <a:pPr lvl="1"/>
            <a:r>
              <a:rPr lang="en-US" sz="3200" dirty="0" smtClean="0"/>
              <a:t>Confidence level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1387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Expanding the Data Standard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458200" cy="5562600"/>
          </a:xfrm>
        </p:spPr>
        <p:txBody>
          <a:bodyPr/>
          <a:lstStyle/>
          <a:p>
            <a:r>
              <a:rPr lang="en-US" dirty="0" smtClean="0"/>
              <a:t>BARCODE Platinum: </a:t>
            </a:r>
          </a:p>
          <a:p>
            <a:pPr lvl="1"/>
            <a:r>
              <a:rPr lang="en-US" dirty="0" smtClean="0"/>
              <a:t>Voucher handled under chain of custody</a:t>
            </a:r>
          </a:p>
          <a:p>
            <a:pPr lvl="1"/>
            <a:r>
              <a:rPr lang="en-US" dirty="0" smtClean="0"/>
              <a:t>Analyzed in police forensic lab</a:t>
            </a:r>
          </a:p>
          <a:p>
            <a:pPr lvl="1"/>
            <a:r>
              <a:rPr lang="en-US" dirty="0" smtClean="0"/>
              <a:t>Includes all taxonomic reliability metadata</a:t>
            </a:r>
          </a:p>
          <a:p>
            <a:r>
              <a:rPr lang="en-US" dirty="0" smtClean="0"/>
              <a:t>BARCODE Gold:</a:t>
            </a:r>
          </a:p>
          <a:p>
            <a:pPr lvl="1"/>
            <a:r>
              <a:rPr lang="en-US" dirty="0" smtClean="0"/>
              <a:t>Based on a Platinum standard voucher</a:t>
            </a:r>
          </a:p>
          <a:p>
            <a:pPr lvl="1"/>
            <a:r>
              <a:rPr lang="en-US" dirty="0" smtClean="0"/>
              <a:t>Analyzed in academic lab</a:t>
            </a:r>
          </a:p>
          <a:p>
            <a:pPr lvl="1"/>
            <a:r>
              <a:rPr lang="en-US" dirty="0" smtClean="0"/>
              <a:t>Includes all taxonomic reliability </a:t>
            </a:r>
            <a:r>
              <a:rPr lang="en-US" dirty="0" smtClean="0"/>
              <a:t>metadata</a:t>
            </a:r>
          </a:p>
          <a:p>
            <a:r>
              <a:rPr lang="en-US" dirty="0" smtClean="0"/>
              <a:t>BARCODE Silver:</a:t>
            </a:r>
          </a:p>
          <a:p>
            <a:pPr lvl="1"/>
            <a:r>
              <a:rPr lang="en-US" dirty="0" smtClean="0"/>
              <a:t>Includes all taxonomic reliability metadata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Questions?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1295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CBOL/GBIF/NCBI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Registry of </a:t>
            </a:r>
            <a:r>
              <a:rPr lang="en-US" b="1" dirty="0" err="1" smtClean="0">
                <a:solidFill>
                  <a:srgbClr val="FF0000"/>
                </a:solidFill>
              </a:rPr>
              <a:t>Biorepositories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1882775"/>
            <a:ext cx="7315200" cy="4572000"/>
          </a:xfrm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09600" y="5334000"/>
            <a:ext cx="7924800" cy="942975"/>
          </a:xfrm>
          <a:prstGeom prst="rect">
            <a:avLst/>
          </a:prstGeom>
          <a:solidFill>
            <a:srgbClr val="0000FF"/>
          </a:solidFill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/>
              <a:t>www.biorepositories.org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Persistent URI Pattern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iDigBio</a:t>
            </a:r>
            <a:r>
              <a:rPr lang="en-US" dirty="0" smtClean="0"/>
              <a:t> recommendation: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USNM implementation: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62" t="39619" r="71092" b="46992"/>
          <a:stretch/>
        </p:blipFill>
        <p:spPr bwMode="auto">
          <a:xfrm>
            <a:off x="1447800" y="2492189"/>
            <a:ext cx="6324600" cy="187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7921" y="5257800"/>
            <a:ext cx="7237879" cy="646331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http://</a:t>
            </a:r>
            <a:r>
              <a:rPr lang="en-US" u="sng" dirty="0" smtClean="0">
                <a:solidFill>
                  <a:schemeClr val="bg1"/>
                </a:solidFill>
              </a:rPr>
              <a:t>collections.mnh.si.edu/services/resolver/resolver/birds/12345</a:t>
            </a:r>
            <a:endParaRPr lang="en-US" u="sng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\___/ </a:t>
            </a:r>
            <a:r>
              <a:rPr lang="en-US" dirty="0" smtClean="0">
                <a:solidFill>
                  <a:schemeClr val="bg1"/>
                </a:solidFill>
              </a:rPr>
              <a:t>\_____________________________________/  </a:t>
            </a:r>
            <a:r>
              <a:rPr lang="en-US" dirty="0" smtClean="0">
                <a:solidFill>
                  <a:schemeClr val="bg1"/>
                </a:solidFill>
              </a:rPr>
              <a:t>\___/ </a:t>
            </a:r>
            <a:r>
              <a:rPr lang="en-US" dirty="0" smtClean="0">
                <a:solidFill>
                  <a:schemeClr val="bg1"/>
                </a:solidFill>
              </a:rPr>
              <a:t>\____/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93327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9634" name="Group 2"/>
          <p:cNvGraphicFramePr>
            <a:graphicFrameLocks noGrp="1"/>
          </p:cNvGraphicFramePr>
          <p:nvPr/>
        </p:nvGraphicFramePr>
        <p:xfrm>
          <a:off x="228600" y="1066798"/>
          <a:ext cx="8763000" cy="5486402"/>
        </p:xfrm>
        <a:graphic>
          <a:graphicData uri="http://schemas.openxmlformats.org/drawingml/2006/table">
            <a:tbl>
              <a:tblPr/>
              <a:tblGrid>
                <a:gridCol w="938213"/>
                <a:gridCol w="4529137"/>
                <a:gridCol w="2152650"/>
                <a:gridCol w="1143000"/>
              </a:tblGrid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AMNH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Icelandic Institute of Natural History, Akureyri Division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Akureyri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Iceland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AMNH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American Museum of Natural History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New York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USA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UNL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Universidad Autónoma de Nuevo León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Monterrey, Nuevo León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Mexico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UNL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University of Nebraska State Museum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Lincoln, Nebraska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USA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UNL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Centro de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Estratigrafia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Paleobiologia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da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Universidade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Nova de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Lisboa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Monte de Caparica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Portugal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ZMK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Zoological Musem, Kristiania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Oslo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Norway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ZMK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Zoologisches Museum der Universität Kiel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Kiel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Germany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ZMK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Zoological Museum, Copenhagen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Copenhagen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Denmark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524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Ambiguous </a:t>
            </a:r>
            <a:r>
              <a:rPr lang="en-US" sz="4400" b="1" dirty="0" err="1" smtClean="0">
                <a:solidFill>
                  <a:srgbClr val="FF0000"/>
                </a:solidFill>
              </a:rPr>
              <a:t>InstitutionIDs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3227924"/>
              </p:ext>
            </p:extLst>
          </p:nvPr>
        </p:nvGraphicFramePr>
        <p:xfrm>
          <a:off x="457202" y="1828800"/>
          <a:ext cx="8077197" cy="320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29015"/>
                <a:gridCol w="1824091"/>
                <a:gridCol w="1824091"/>
              </a:tblGrid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Number of Institutions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6702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Institutions w/ unique </a:t>
                      </a:r>
                      <a:r>
                        <a:rPr lang="en-US" sz="2400" u="none" strike="noStrike" dirty="0" err="1" smtClean="0">
                          <a:effectLst/>
                        </a:rPr>
                        <a:t>InstIDs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6036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90.1%</a:t>
                      </a:r>
                      <a:endParaRPr lang="en-US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err="1">
                          <a:effectLst/>
                        </a:rPr>
                        <a:t>Insts</a:t>
                      </a:r>
                      <a:r>
                        <a:rPr lang="en-US" sz="2400" u="none" strike="noStrike" dirty="0">
                          <a:effectLst/>
                        </a:rPr>
                        <a:t> w ambiguous </a:t>
                      </a:r>
                      <a:r>
                        <a:rPr lang="en-US" sz="2400" u="none" strike="noStrike" dirty="0" err="1" smtClean="0">
                          <a:effectLst/>
                        </a:rPr>
                        <a:t>InstIDs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666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9.9%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33400"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Ambiguous </a:t>
                      </a:r>
                      <a:r>
                        <a:rPr lang="en-US" sz="2400" u="none" strike="noStrike" dirty="0" err="1" smtClean="0">
                          <a:effectLst/>
                        </a:rPr>
                        <a:t>InstIDs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299</a:t>
                      </a:r>
                      <a:endParaRPr lang="en-US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Collisions with IH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304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Biorepositories.org, 2012</a:t>
            </a:r>
            <a:endParaRPr lang="en-US" sz="4400" b="1" dirty="0" smtClean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5248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5187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Definitions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140325"/>
          </a:xfrm>
        </p:spPr>
        <p:txBody>
          <a:bodyPr/>
          <a:lstStyle/>
          <a:p>
            <a:r>
              <a:rPr lang="en-US" dirty="0" smtClean="0"/>
              <a:t>DNA barcoding: Use of standardized, minimalist sequences for species ID</a:t>
            </a:r>
          </a:p>
          <a:p>
            <a:r>
              <a:rPr lang="en-US" dirty="0" smtClean="0"/>
              <a:t>BARCODE: Reserved keyword in GenBank</a:t>
            </a:r>
          </a:p>
          <a:p>
            <a:r>
              <a:rPr lang="en-US" dirty="0" smtClean="0"/>
              <a:t>CBOL: Consortium for the Barcode of Life</a:t>
            </a:r>
          </a:p>
          <a:p>
            <a:r>
              <a:rPr lang="en-US" dirty="0" smtClean="0"/>
              <a:t>BWP: Barcode of Wildlife Project</a:t>
            </a:r>
          </a:p>
          <a:p>
            <a:r>
              <a:rPr lang="en-US" dirty="0" smtClean="0"/>
              <a:t>COI: The 648 base </a:t>
            </a:r>
            <a:r>
              <a:rPr lang="en-US" dirty="0" err="1" smtClean="0"/>
              <a:t>Folmer</a:t>
            </a:r>
            <a:r>
              <a:rPr lang="en-US" dirty="0" smtClean="0"/>
              <a:t> region of </a:t>
            </a:r>
            <a:r>
              <a:rPr lang="en-US" dirty="0" err="1" smtClean="0"/>
              <a:t>cytochrome</a:t>
            </a:r>
            <a:r>
              <a:rPr lang="en-US" dirty="0" smtClean="0"/>
              <a:t>-c </a:t>
            </a:r>
            <a:r>
              <a:rPr lang="en-US" dirty="0" err="1" smtClean="0"/>
              <a:t>oxidase</a:t>
            </a:r>
            <a:r>
              <a:rPr lang="en-US" dirty="0" smtClean="0"/>
              <a:t> 1, the animal barcode</a:t>
            </a:r>
          </a:p>
          <a:p>
            <a:r>
              <a:rPr lang="en-US" dirty="0" err="1" smtClean="0"/>
              <a:t>matK</a:t>
            </a:r>
            <a:r>
              <a:rPr lang="en-US" dirty="0" smtClean="0"/>
              <a:t> and </a:t>
            </a:r>
            <a:r>
              <a:rPr lang="en-US" dirty="0" err="1" smtClean="0"/>
              <a:t>rbcL</a:t>
            </a:r>
            <a:r>
              <a:rPr lang="en-US" dirty="0" smtClean="0"/>
              <a:t>: approved barcode regions for land plants</a:t>
            </a:r>
          </a:p>
          <a:p>
            <a:r>
              <a:rPr lang="en-US" dirty="0" smtClean="0"/>
              <a:t>ITS: Approved barcode region for fungi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117" t="7873" r="14232" b="4817"/>
          <a:stretch/>
        </p:blipFill>
        <p:spPr bwMode="auto">
          <a:xfrm>
            <a:off x="995447" y="228600"/>
            <a:ext cx="4871953" cy="586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386" t="26898" r="15197" b="56472"/>
          <a:stretch/>
        </p:blipFill>
        <p:spPr bwMode="auto">
          <a:xfrm>
            <a:off x="6967122" y="152400"/>
            <a:ext cx="2024478" cy="238155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22" t="60378" r="14783" b="8641"/>
          <a:stretch/>
        </p:blipFill>
        <p:spPr bwMode="auto">
          <a:xfrm>
            <a:off x="7138447" y="2743200"/>
            <a:ext cx="1700753" cy="343359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001" t="21514" r="14963" b="75738"/>
          <a:stretch/>
        </p:blipFill>
        <p:spPr bwMode="auto">
          <a:xfrm>
            <a:off x="228600" y="6187440"/>
            <a:ext cx="6830489" cy="36576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14228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3227924"/>
              </p:ext>
            </p:extLst>
          </p:nvPr>
        </p:nvGraphicFramePr>
        <p:xfrm>
          <a:off x="457200" y="2696661"/>
          <a:ext cx="8381998" cy="24849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8473"/>
                <a:gridCol w="1276107"/>
                <a:gridCol w="1276107"/>
                <a:gridCol w="292911"/>
                <a:gridCol w="1269757"/>
                <a:gridCol w="1168643"/>
              </a:tblGrid>
              <a:tr h="32112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Biorepositories.org, 2012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GRBio, 2013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11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Number of Institutions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6702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7014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11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Institutions w/ unique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InstIDs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6036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90.1%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6738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96.1%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11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Insts</a:t>
                      </a:r>
                      <a:r>
                        <a:rPr lang="en-US" sz="1800" u="none" strike="noStrike" dirty="0">
                          <a:effectLst/>
                        </a:rPr>
                        <a:t> w ambiguous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InstIDs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666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9.9%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276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3.9%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1129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11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Ambiguous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InstIDs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299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128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11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Collisions with IH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4600" y="1032319"/>
            <a:ext cx="16002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AMNH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1555539"/>
            <a:ext cx="21336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AMNH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762000"/>
            <a:ext cx="21336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AMNH&lt;IH&gt;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20146824">
            <a:off x="4114800" y="1032319"/>
            <a:ext cx="533400" cy="25290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775410">
            <a:off x="4125214" y="1528522"/>
            <a:ext cx="533400" cy="25290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52481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710407"/>
              </p:ext>
            </p:extLst>
          </p:nvPr>
        </p:nvGraphicFramePr>
        <p:xfrm>
          <a:off x="838200" y="850064"/>
          <a:ext cx="7543800" cy="19693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1999"/>
                <a:gridCol w="748863"/>
                <a:gridCol w="1111469"/>
                <a:gridCol w="1111469"/>
              </a:tblGrid>
              <a:tr h="4923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Acronyms used by 2 institutions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923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+mn-lt"/>
                        </a:rPr>
                        <a:t>Acronyms used by 3 institutions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923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Acronyms used by 4 institutions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+mn-lt"/>
                        </a:rPr>
                        <a:t>CUMZ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+mn-lt"/>
                        </a:rPr>
                        <a:t>MM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923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+mn-lt"/>
                        </a:rPr>
                        <a:t>Acronyms used by 5 institutions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+mn-lt"/>
                        </a:rPr>
                        <a:t>SM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1890626"/>
              </p:ext>
            </p:extLst>
          </p:nvPr>
        </p:nvGraphicFramePr>
        <p:xfrm>
          <a:off x="685800" y="3505200"/>
          <a:ext cx="7924800" cy="27542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289"/>
                <a:gridCol w="3255264"/>
                <a:gridCol w="2584703"/>
                <a:gridCol w="1304544"/>
              </a:tblGrid>
              <a:tr h="543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Sanford Museum Collections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Fort Mellon Park, Sanford, FL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USA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9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Sarawak Museum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Kuching, Sarawak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Malaysia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9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Schwegler</a:t>
                      </a:r>
                      <a:r>
                        <a:rPr lang="en-US" sz="1800" u="none" strike="noStrike" dirty="0">
                          <a:effectLst/>
                        </a:rPr>
                        <a:t> Museum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Langenaltheim, Baveria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Germany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8189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Senckenberg</a:t>
                      </a:r>
                      <a:r>
                        <a:rPr lang="en-US" sz="1800" u="none" strike="noStrike" dirty="0">
                          <a:effectLst/>
                        </a:rPr>
                        <a:t> Museum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Senckenberganlage 25, 60325 Frankfurt am Main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Germany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9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Strecker</a:t>
                      </a:r>
                      <a:r>
                        <a:rPr lang="en-US" sz="1800" u="none" strike="noStrike" dirty="0">
                          <a:effectLst/>
                        </a:rPr>
                        <a:t> Museum, Baylor University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Waco, Texas 76798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12494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88987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DNA Barcode History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410199"/>
          </a:xfrm>
        </p:spPr>
        <p:txBody>
          <a:bodyPr/>
          <a:lstStyle/>
          <a:p>
            <a:r>
              <a:rPr lang="en-US" dirty="0" smtClean="0"/>
              <a:t>Proposed in 2003</a:t>
            </a:r>
          </a:p>
          <a:p>
            <a:r>
              <a:rPr lang="en-US" dirty="0" smtClean="0"/>
              <a:t>Consortium for the Barcode of </a:t>
            </a:r>
            <a:r>
              <a:rPr lang="en-US" dirty="0" smtClean="0"/>
              <a:t>Life (CBOL)</a:t>
            </a:r>
          </a:p>
          <a:p>
            <a:pPr lvl="1"/>
            <a:r>
              <a:rPr lang="en-US" dirty="0" smtClean="0"/>
              <a:t>Established at Smithsonian Institution</a:t>
            </a:r>
            <a:r>
              <a:rPr lang="en-US" dirty="0" smtClean="0"/>
              <a:t>, </a:t>
            </a:r>
            <a:r>
              <a:rPr lang="en-US" dirty="0" smtClean="0"/>
              <a:t>2004</a:t>
            </a:r>
          </a:p>
          <a:p>
            <a:pPr lvl="1"/>
            <a:r>
              <a:rPr lang="en-US" dirty="0" smtClean="0"/>
              <a:t>BARCODE data standard, 2005</a:t>
            </a:r>
          </a:p>
          <a:p>
            <a:pPr lvl="1"/>
            <a:r>
              <a:rPr lang="en-US" dirty="0" smtClean="0"/>
              <a:t>Community building, working groups</a:t>
            </a:r>
          </a:p>
          <a:p>
            <a:pPr lvl="1"/>
            <a:r>
              <a:rPr lang="en-US" dirty="0" smtClean="0"/>
              <a:t>Outreach to developing countries</a:t>
            </a:r>
          </a:p>
          <a:p>
            <a:pPr lvl="1"/>
            <a:r>
              <a:rPr lang="en-US" dirty="0" smtClean="0"/>
              <a:t>Promoting large-scale projects</a:t>
            </a:r>
          </a:p>
          <a:p>
            <a:pPr lvl="1"/>
            <a:r>
              <a:rPr lang="en-US" dirty="0" smtClean="0"/>
              <a:t>Four international conferences</a:t>
            </a:r>
          </a:p>
          <a:p>
            <a:pPr lvl="1"/>
            <a:r>
              <a:rPr lang="en-US" dirty="0" smtClean="0"/>
              <a:t>Engagement with government </a:t>
            </a:r>
            <a:r>
              <a:rPr lang="en-US" dirty="0" smtClean="0"/>
              <a:t>agencies</a:t>
            </a:r>
          </a:p>
          <a:p>
            <a:r>
              <a:rPr lang="en-US" dirty="0" smtClean="0"/>
              <a:t>International Barcode of Life Project (iBOL)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2787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BOLI Current Status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r>
              <a:rPr lang="en-US" dirty="0" smtClean="0"/>
              <a:t>Primary support from research grants</a:t>
            </a:r>
          </a:p>
          <a:p>
            <a:r>
              <a:rPr lang="en-US" dirty="0" smtClean="0"/>
              <a:t>F</a:t>
            </a:r>
            <a:r>
              <a:rPr lang="en-US" dirty="0" smtClean="0"/>
              <a:t>unding programs in several countries</a:t>
            </a:r>
          </a:p>
          <a:p>
            <a:r>
              <a:rPr lang="en-US" dirty="0" smtClean="0"/>
              <a:t>1700+ journal articles, primarily taxonomic and ecological studies</a:t>
            </a:r>
          </a:p>
          <a:p>
            <a:r>
              <a:rPr lang="en-US" dirty="0" smtClean="0"/>
              <a:t>Highly varied taxonomic coverage</a:t>
            </a:r>
          </a:p>
          <a:p>
            <a:r>
              <a:rPr lang="en-US" dirty="0" smtClean="0"/>
              <a:t>2+ million records in BOLD workbench</a:t>
            </a:r>
          </a:p>
          <a:p>
            <a:pPr lvl="1"/>
            <a:r>
              <a:rPr lang="en-US" dirty="0" smtClean="0"/>
              <a:t>Large portion not yet made public</a:t>
            </a:r>
          </a:p>
          <a:p>
            <a:pPr lvl="1"/>
            <a:r>
              <a:rPr lang="en-US" dirty="0" smtClean="0"/>
              <a:t>Many released to GenBank without IDs</a:t>
            </a:r>
          </a:p>
          <a:p>
            <a:pPr lvl="1"/>
            <a:r>
              <a:rPr lang="en-US" dirty="0" smtClean="0"/>
              <a:t>Uneven compliance with data standard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1"/>
            <a:ext cx="9144000" cy="838199"/>
          </a:xfrm>
        </p:spPr>
        <p:txBody>
          <a:bodyPr/>
          <a:lstStyle/>
          <a:p>
            <a:pPr lvl="0"/>
            <a:r>
              <a:rPr lang="en-US" b="1" dirty="0" smtClean="0">
                <a:solidFill>
                  <a:srgbClr val="FF0000"/>
                </a:solidFill>
              </a:rPr>
              <a:t>The Barcode of Wildlife Project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562600"/>
          </a:xfrm>
        </p:spPr>
        <p:txBody>
          <a:bodyPr/>
          <a:lstStyle/>
          <a:p>
            <a:pPr marL="339725" lvl="0" indent="-339725">
              <a:buClr>
                <a:srgbClr val="FF0000"/>
              </a:buClr>
              <a:buBlip>
                <a:blip r:embed="rId3"/>
              </a:buBlip>
            </a:pPr>
            <a:r>
              <a:rPr lang="en-US" sz="2800" dirty="0" smtClean="0"/>
              <a:t>Global Impact Award from Google </a:t>
            </a:r>
            <a:r>
              <a:rPr lang="en-US" sz="2800" dirty="0" smtClean="0"/>
              <a:t>Giving, 2012</a:t>
            </a:r>
            <a:endParaRPr lang="en-US" sz="2800" dirty="0" smtClean="0"/>
          </a:p>
          <a:p>
            <a:pPr marL="339725" lvl="0" indent="-339725">
              <a:buClr>
                <a:srgbClr val="FF0000"/>
              </a:buClr>
              <a:buBlip>
                <a:blip r:embed="rId3"/>
              </a:buBlip>
            </a:pPr>
            <a:r>
              <a:rPr lang="en-US" sz="2800" dirty="0" smtClean="0"/>
              <a:t>US$3 million to </a:t>
            </a:r>
            <a:r>
              <a:rPr lang="en-US" sz="2800" dirty="0" smtClean="0"/>
              <a:t>CBOL/Smithsonian, </a:t>
            </a:r>
            <a:r>
              <a:rPr lang="en-US" sz="2800" dirty="0" smtClean="0"/>
              <a:t>2 years</a:t>
            </a:r>
          </a:p>
          <a:p>
            <a:pPr marL="339725" lvl="0" indent="-339725">
              <a:buClr>
                <a:srgbClr val="FF0000"/>
              </a:buClr>
              <a:buBlip>
                <a:blip r:embed="rId3"/>
              </a:buBlip>
            </a:pPr>
            <a:r>
              <a:rPr lang="en-US" sz="2800" dirty="0" smtClean="0"/>
              <a:t>Concrete goals and milestones</a:t>
            </a:r>
          </a:p>
          <a:p>
            <a:pPr marL="339725" lvl="0" indent="-339725">
              <a:buClr>
                <a:srgbClr val="FF0000"/>
              </a:buClr>
              <a:buBlip>
                <a:blip r:embed="rId3"/>
              </a:buBlip>
            </a:pPr>
            <a:r>
              <a:rPr lang="en-US" sz="2800" dirty="0" smtClean="0"/>
              <a:t>Management and funding by objectives</a:t>
            </a:r>
          </a:p>
          <a:p>
            <a:pPr marL="339725" lvl="0" indent="-339725">
              <a:buClr>
                <a:srgbClr val="FF0000"/>
              </a:buClr>
              <a:buBlip>
                <a:blip r:embed="rId3"/>
              </a:buBlip>
            </a:pPr>
            <a:r>
              <a:rPr lang="en-US" sz="2800" dirty="0" smtClean="0"/>
              <a:t>4 Phases:</a:t>
            </a:r>
          </a:p>
          <a:p>
            <a:pPr marL="914400" lvl="0" indent="-382588">
              <a:buClr>
                <a:schemeClr val="tx1"/>
              </a:buClr>
              <a:buFont typeface="+mj-lt"/>
              <a:buAutoNum type="romanLcPeriod"/>
            </a:pPr>
            <a:r>
              <a:rPr lang="en-US" sz="2800" dirty="0" smtClean="0"/>
              <a:t>Planning, assessment, selection of priority species</a:t>
            </a:r>
          </a:p>
          <a:p>
            <a:pPr marL="914400" lvl="0" indent="-382588">
              <a:buClr>
                <a:schemeClr val="tx1"/>
              </a:buClr>
              <a:buFont typeface="+mj-lt"/>
              <a:buAutoNum type="romanLcPeriod"/>
            </a:pPr>
            <a:r>
              <a:rPr lang="en-US" sz="2800" dirty="0" smtClean="0"/>
              <a:t>Training</a:t>
            </a:r>
          </a:p>
          <a:p>
            <a:pPr marL="914400" lvl="0" indent="-382588">
              <a:buClr>
                <a:schemeClr val="tx1"/>
              </a:buClr>
              <a:buFont typeface="+mj-lt"/>
              <a:buAutoNum type="romanLcPeriod"/>
            </a:pPr>
            <a:r>
              <a:rPr lang="en-US" sz="2800" dirty="0" smtClean="0"/>
              <a:t>Testing</a:t>
            </a:r>
          </a:p>
          <a:p>
            <a:pPr marL="914400" lvl="0" indent="-382588">
              <a:buClr>
                <a:schemeClr val="tx1"/>
              </a:buClr>
              <a:buFont typeface="+mj-lt"/>
              <a:buAutoNum type="romanLcPeriod"/>
            </a:pPr>
            <a:r>
              <a:rPr lang="en-US" sz="2800" dirty="0" smtClean="0"/>
              <a:t>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1387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BWP Goals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Working with six Partner Countries:</a:t>
            </a:r>
          </a:p>
          <a:p>
            <a:r>
              <a:rPr lang="en-US" dirty="0" smtClean="0"/>
              <a:t>Demonstrate use of DNA barcode evidence in investigations, prosecutions, convictions by November 2014</a:t>
            </a:r>
          </a:p>
          <a:p>
            <a:r>
              <a:rPr lang="en-US" dirty="0" smtClean="0"/>
              <a:t>Construct a reference BARCODE library to support Partner Country priorities</a:t>
            </a:r>
          </a:p>
          <a:p>
            <a:pPr lvl="1"/>
            <a:r>
              <a:rPr lang="en-US" dirty="0" smtClean="0"/>
              <a:t>~2000 Priority Endangered Species</a:t>
            </a:r>
          </a:p>
          <a:p>
            <a:pPr lvl="1"/>
            <a:r>
              <a:rPr lang="en-US" dirty="0" smtClean="0"/>
              <a:t>~8000 closely related/look-alike species </a:t>
            </a:r>
          </a:p>
          <a:p>
            <a:r>
              <a:rPr lang="en-US" dirty="0" smtClean="0"/>
              <a:t>Partner Countries will formally adopt, implement and </a:t>
            </a:r>
            <a:r>
              <a:rPr lang="en-US" b="1" u="sng" dirty="0" smtClean="0">
                <a:solidFill>
                  <a:srgbClr val="FF0000"/>
                </a:solidFill>
              </a:rPr>
              <a:t>sustain barcoding 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2787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BWP Current Status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334000"/>
          </a:xfrm>
        </p:spPr>
        <p:txBody>
          <a:bodyPr/>
          <a:lstStyle/>
          <a:p>
            <a:r>
              <a:rPr lang="en-US" dirty="0" smtClean="0"/>
              <a:t>Mexico, South Africa, Kenya, Nigeria completing Phase 1</a:t>
            </a:r>
          </a:p>
          <a:p>
            <a:r>
              <a:rPr lang="en-US" dirty="0" smtClean="0"/>
              <a:t>Partner countries in SE Asia and South America being selected</a:t>
            </a:r>
          </a:p>
          <a:p>
            <a:r>
              <a:rPr lang="en-US" dirty="0" smtClean="0"/>
              <a:t>200 Priority Endangered Species selected</a:t>
            </a:r>
          </a:p>
          <a:p>
            <a:pPr lvl="1"/>
            <a:r>
              <a:rPr lang="en-US" dirty="0" smtClean="0"/>
              <a:t>Heavily trafficked, hard to identify</a:t>
            </a:r>
          </a:p>
          <a:p>
            <a:r>
              <a:rPr lang="en-US" b="1" u="sng" dirty="0" smtClean="0"/>
              <a:t>National workshops on legal standards </a:t>
            </a:r>
            <a:r>
              <a:rPr lang="en-US" dirty="0" smtClean="0"/>
              <a:t>for admissibility as courtroom evidence</a:t>
            </a:r>
          </a:p>
          <a:p>
            <a:pPr lvl="1"/>
            <a:r>
              <a:rPr lang="en-US" dirty="0" smtClean="0"/>
              <a:t>Enforcement agencies, police, prosecutors, researchers involved, awaiting training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MM Presentatie beamer">
  <a:themeElements>
    <a:clrScheme name="COMM Presentatie beamer 1">
      <a:dk1>
        <a:srgbClr val="808080"/>
      </a:dk1>
      <a:lt1>
        <a:srgbClr val="FFFFFF"/>
      </a:lt1>
      <a:dk2>
        <a:srgbClr val="004C78"/>
      </a:dk2>
      <a:lt2>
        <a:srgbClr val="FFFFFF"/>
      </a:lt2>
      <a:accent1>
        <a:srgbClr val="80BA64"/>
      </a:accent1>
      <a:accent2>
        <a:srgbClr val="E75200"/>
      </a:accent2>
      <a:accent3>
        <a:srgbClr val="AAB2BE"/>
      </a:accent3>
      <a:accent4>
        <a:srgbClr val="DADADA"/>
      </a:accent4>
      <a:accent5>
        <a:srgbClr val="C0D9B8"/>
      </a:accent5>
      <a:accent6>
        <a:srgbClr val="D14900"/>
      </a:accent6>
      <a:hlink>
        <a:srgbClr val="EAB200"/>
      </a:hlink>
      <a:folHlink>
        <a:srgbClr val="B2B2B2"/>
      </a:folHlink>
    </a:clrScheme>
    <a:fontScheme name="COMM Presentatie beamer">
      <a:majorFont>
        <a:latin typeface="Arial"/>
        <a:ea typeface=""/>
        <a:cs typeface=""/>
      </a:majorFont>
      <a:minorFont>
        <a:latin typeface="News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ws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ws Gothic" pitchFamily="34" charset="0"/>
          </a:defRPr>
        </a:defPPr>
      </a:lstStyle>
    </a:lnDef>
  </a:objectDefaults>
  <a:extraClrSchemeLst>
    <a:extraClrScheme>
      <a:clrScheme name="COMM Presentatie beamer 1">
        <a:dk1>
          <a:srgbClr val="808080"/>
        </a:dk1>
        <a:lt1>
          <a:srgbClr val="FFFFFF"/>
        </a:lt1>
        <a:dk2>
          <a:srgbClr val="004C78"/>
        </a:dk2>
        <a:lt2>
          <a:srgbClr val="FFFFFF"/>
        </a:lt2>
        <a:accent1>
          <a:srgbClr val="80BA64"/>
        </a:accent1>
        <a:accent2>
          <a:srgbClr val="E75200"/>
        </a:accent2>
        <a:accent3>
          <a:srgbClr val="AAB2BE"/>
        </a:accent3>
        <a:accent4>
          <a:srgbClr val="DADADA"/>
        </a:accent4>
        <a:accent5>
          <a:srgbClr val="C0D9B8"/>
        </a:accent5>
        <a:accent6>
          <a:srgbClr val="D14900"/>
        </a:accent6>
        <a:hlink>
          <a:srgbClr val="EAB2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1993</TotalTime>
  <Words>1175</Words>
  <Application>Microsoft Office PowerPoint</Application>
  <PresentationFormat>On-screen Show (4:3)</PresentationFormat>
  <Paragraphs>337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Blank</vt:lpstr>
      <vt:lpstr>Beam</vt:lpstr>
      <vt:lpstr>COMM Presentatie beamer</vt:lpstr>
      <vt:lpstr>Barcode of Wildlife Project:   Potential Refinement of the BARCODE Data Standard for Forensic Application</vt:lpstr>
      <vt:lpstr>Slide 2</vt:lpstr>
      <vt:lpstr>Two Example eCollaborations</vt:lpstr>
      <vt:lpstr>Definitions</vt:lpstr>
      <vt:lpstr>DNA Barcode History</vt:lpstr>
      <vt:lpstr>BOLI Current Status</vt:lpstr>
      <vt:lpstr>The Barcode of Wildlife Project</vt:lpstr>
      <vt:lpstr>BWP Goals</vt:lpstr>
      <vt:lpstr>BWP Current Status</vt:lpstr>
      <vt:lpstr>Priority Species Viewer</vt:lpstr>
      <vt:lpstr>Slide 11</vt:lpstr>
      <vt:lpstr>BARCODE Data Standard</vt:lpstr>
      <vt:lpstr>Slide 13</vt:lpstr>
      <vt:lpstr>Required Elements</vt:lpstr>
      <vt:lpstr>Highly Recommended Elements 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How effective has the BARCODE data standard been?</vt:lpstr>
      <vt:lpstr>Slide 24</vt:lpstr>
      <vt:lpstr>Compliance with Standard</vt:lpstr>
      <vt:lpstr>Slide 26</vt:lpstr>
      <vt:lpstr>Slide 27</vt:lpstr>
      <vt:lpstr>Rod Page’s ‘Dark Taxa’:  How reliable are the identifications?</vt:lpstr>
      <vt:lpstr>Darwin Core Triplet Structured Link to Vouchers</vt:lpstr>
      <vt:lpstr>Compliance with VoucherID</vt:lpstr>
      <vt:lpstr>Slide 31</vt:lpstr>
      <vt:lpstr>Fitness for Use in Courtrooms</vt:lpstr>
      <vt:lpstr>Taxonomic Reliability Data/Metadata</vt:lpstr>
      <vt:lpstr>Expanding the Data Standard</vt:lpstr>
      <vt:lpstr>Questions?</vt:lpstr>
      <vt:lpstr>CBOL/GBIF/NCBI  Registry of Biorepositories</vt:lpstr>
      <vt:lpstr>Persistent URI Pattern </vt:lpstr>
      <vt:lpstr>Slide 38</vt:lpstr>
      <vt:lpstr>Slide 39</vt:lpstr>
      <vt:lpstr>Slide 40</vt:lpstr>
      <vt:lpstr>Slide 41</vt:lpstr>
      <vt:lpstr>Slide 42</vt:lpstr>
    </vt:vector>
  </TitlesOfParts>
  <Company>Smithsonian Institution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Barcode of Wildlife Project:   Potential Refinement of the BARCODE Data Standard for Forensic Application</dc:title>
  <dc:creator>David Schindel</dc:creator>
  <cp:lastModifiedBy>David Schindel</cp:lastModifiedBy>
  <cp:revision>23</cp:revision>
  <dcterms:created xsi:type="dcterms:W3CDTF">2013-10-27T01:48:16Z</dcterms:created>
  <dcterms:modified xsi:type="dcterms:W3CDTF">2013-10-28T11:40:16Z</dcterms:modified>
</cp:coreProperties>
</file>