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86" r:id="rId3"/>
    <p:sldId id="266" r:id="rId4"/>
    <p:sldId id="285" r:id="rId5"/>
    <p:sldId id="290" r:id="rId6"/>
    <p:sldId id="288" r:id="rId7"/>
    <p:sldId id="307" r:id="rId8"/>
    <p:sldId id="308" r:id="rId9"/>
    <p:sldId id="269" r:id="rId10"/>
    <p:sldId id="261" r:id="rId11"/>
    <p:sldId id="270" r:id="rId12"/>
    <p:sldId id="268" r:id="rId13"/>
    <p:sldId id="302" r:id="rId14"/>
    <p:sldId id="294" r:id="rId15"/>
    <p:sldId id="305" r:id="rId16"/>
    <p:sldId id="292" r:id="rId17"/>
    <p:sldId id="293" r:id="rId18"/>
    <p:sldId id="282" r:id="rId19"/>
    <p:sldId id="310" r:id="rId20"/>
    <p:sldId id="299" r:id="rId21"/>
    <p:sldId id="300" r:id="rId22"/>
    <p:sldId id="273" r:id="rId23"/>
    <p:sldId id="296" r:id="rId24"/>
    <p:sldId id="303" r:id="rId25"/>
    <p:sldId id="291" r:id="rId26"/>
    <p:sldId id="295" r:id="rId27"/>
    <p:sldId id="297" r:id="rId28"/>
    <p:sldId id="29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705" autoAdjust="0"/>
    <p:restoredTop sz="87427" autoAdjust="0"/>
  </p:normalViewPr>
  <p:slideViewPr>
    <p:cSldViewPr showGuides="1">
      <p:cViewPr>
        <p:scale>
          <a:sx n="69" d="100"/>
          <a:sy n="69" d="100"/>
        </p:scale>
        <p:origin x="-2046" y="-654"/>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notesViewPr>
    <p:cSldViewPr showGuides="1">
      <p:cViewPr>
        <p:scale>
          <a:sx n="90" d="100"/>
          <a:sy n="90" d="100"/>
        </p:scale>
        <p:origin x="-204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071F9C-2FDE-47CF-A74D-BCA1B975484D}" type="datetimeFigureOut">
              <a:rPr lang="en-US" smtClean="0"/>
              <a:t>12/9/2013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1C1B1B-DE3D-46E7-B989-22150896E809}" type="slidenum">
              <a:rPr lang="en-US" smtClean="0"/>
              <a:t>‹#›</a:t>
            </a:fld>
            <a:endParaRPr lang="en-US" dirty="0"/>
          </a:p>
        </p:txBody>
      </p:sp>
    </p:spTree>
    <p:extLst>
      <p:ext uri="{BB962C8B-B14F-4D97-AF65-F5344CB8AC3E}">
        <p14:creationId xmlns:p14="http://schemas.microsoft.com/office/powerpoint/2010/main" val="2431800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meyerweb.com/eric/thoughts/2006/09/15/w3c-change-outreach/"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biomedcentral.com/1472-6785/13/16/abstract"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idigbio.org/wiki/index.php/Biodiversity_Informatics_Management"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biomedcentral.com/content/pdf/1472-6785-13-16.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meyerweb.com/eric/thoughts/2006/09/15/w3c-change-outreach/"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idigbio.org/wiki/index.php/Digitization_Training_Workshops"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www.idigbio.org/wiki/index.php/Georeferencing#Workshops" TargetMode="External"/><Relationship Id="rId5" Type="http://schemas.openxmlformats.org/officeDocument/2006/relationships/hyperlink" Target="https://www.idigbio.org/content/workflow-modules-and-task-lists" TargetMode="External"/><Relationship Id="rId4" Type="http://schemas.openxmlformats.org/officeDocument/2006/relationships/hyperlink" Target="https://www.idigbio.org/wiki/index.php/Collections_Digitization_Workflows"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aibs.org/public-policy/NIBA_Implementation_Plan.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tcn.amnh.org/updates/highlightsfromthecollectiontreehoppersandant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sciencemag.org/content/316/5827/1036.long" TargetMode="External"/><Relationship Id="rId7" Type="http://schemas.openxmlformats.org/officeDocument/2006/relationships/hyperlink" Target="http://nsfmessengers.wordpress.com/about/"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leopoldleadership.stanford.edu/core-training" TargetMode="External"/><Relationship Id="rId5" Type="http://schemas.openxmlformats.org/officeDocument/2006/relationships/hyperlink" Target="http://techcrunch.com/2012/01/18/labguru-offers-project-management-for-science-people/" TargetMode="External"/><Relationship Id="rId4" Type="http://schemas.openxmlformats.org/officeDocument/2006/relationships/hyperlink" Target="http://sciencecareers.sciencemag.org/career_development/previous_issues/articles/1750/project_management_for_scientist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smtClean="0">
                <a:solidFill>
                  <a:schemeClr val="tx1"/>
                </a:solidFill>
                <a:effectLst/>
                <a:latin typeface="+mn-lt"/>
                <a:ea typeface="+mn-ea"/>
                <a:cs typeface="+mn-cs"/>
              </a:rPr>
              <a:t>Talk:</a:t>
            </a:r>
            <a:r>
              <a:rPr lang="en-US" sz="1200" b="0" i="0" kern="1200" baseline="0" smtClean="0">
                <a:solidFill>
                  <a:schemeClr val="tx1"/>
                </a:solidFill>
                <a:effectLst/>
                <a:latin typeface="+mn-lt"/>
                <a:ea typeface="+mn-ea"/>
                <a:cs typeface="+mn-cs"/>
              </a:rPr>
              <a:t> </a:t>
            </a:r>
            <a:r>
              <a:rPr lang="en-US" b="0" smtClean="0">
                <a:effectLst>
                  <a:outerShdw blurRad="38100" dist="38100" dir="2700000" algn="tl">
                    <a:srgbClr val="000000">
                      <a:alpha val="43137"/>
                    </a:srgbClr>
                  </a:outerShdw>
                </a:effectLst>
              </a:rPr>
              <a:t>Success (and challenges) in broadening participation and engagement in digitization</a:t>
            </a:r>
            <a:endParaRPr lang="en-US" sz="1200" b="0" i="0" kern="1200" smtClean="0">
              <a:solidFill>
                <a:schemeClr val="tx1"/>
              </a:solidFill>
              <a:effectLst/>
              <a:latin typeface="+mn-lt"/>
              <a:ea typeface="+mn-ea"/>
              <a:cs typeface="+mn-cs"/>
            </a:endParaRPr>
          </a:p>
          <a:p>
            <a:r>
              <a:rPr lang="en-US" sz="1200" b="0" i="0" kern="1200" smtClean="0">
                <a:solidFill>
                  <a:schemeClr val="tx1"/>
                </a:solidFill>
                <a:effectLst/>
                <a:latin typeface="+mn-lt"/>
                <a:ea typeface="+mn-ea"/>
                <a:cs typeface="+mn-cs"/>
              </a:rPr>
              <a:t>Abstract</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Integrated Digitized Biodiversity Collections (iDigBio) provides an online database of vouchered specimen </a:t>
            </a:r>
            <a:r>
              <a:rPr lang="en-US" sz="1200" b="0" i="1" kern="1200" dirty="0" smtClean="0">
                <a:solidFill>
                  <a:schemeClr val="tx1"/>
                </a:solidFill>
                <a:effectLst/>
                <a:latin typeface="+mn-lt"/>
                <a:ea typeface="+mn-ea"/>
                <a:cs typeface="+mn-cs"/>
              </a:rPr>
              <a:t>fit-for-research-use </a:t>
            </a:r>
            <a:r>
              <a:rPr lang="en-US" sz="1200" b="0" i="0" kern="1200" dirty="0" smtClean="0">
                <a:solidFill>
                  <a:schemeClr val="tx1"/>
                </a:solidFill>
                <a:effectLst/>
                <a:latin typeface="+mn-lt"/>
                <a:ea typeface="+mn-ea"/>
                <a:cs typeface="+mn-cs"/>
              </a:rPr>
              <a:t>data aggregated from non-federal United States (US) collections. The Network Integrated Biocollections Alliance (NIBA) recommendations spurred the US National Science Foundation (NSF) to initiate the Advancing Digitization of Biological Collections (ADBC) program. ADBC funds 1) the digitization efforts of museum thematic collections networks (TCNs) centered on grand-challenge research questions and 2) a national hub to facilitate digitization activities and online access to integrated data from the TCNs, and others, in the iDigBio portal at </a:t>
            </a:r>
            <a:r>
              <a:rPr lang="en-US" sz="1200" b="0" i="0" u="none" strike="noStrike" kern="1200" dirty="0" smtClean="0">
                <a:solidFill>
                  <a:schemeClr val="tx1"/>
                </a:solidFill>
                <a:effectLst/>
                <a:latin typeface="+mn-lt"/>
                <a:ea typeface="+mn-ea"/>
                <a:cs typeface="+mn-cs"/>
              </a:rPr>
              <a:t>http://portal.idigbio.org</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 core goal is to make digitization faster and more efficient. iDigBio staff began by first looking at what the current digitization practices are across collection types (doi: 10.3897/zookeys.209.3135). Now, through workshops and shared expertise across working groups, iDigBio is developing digitization resources, and conducting workshops to continue discovery and dissemination of digitization best practices and provide workforce training in museum digitization and data literacy. With over 30 workshops in the first two and half years of iDigBio, 14 more between now and May 2014, and others waiting to be scheduled, iDigBio is carving a niche centered at addressing some of the workforce training needs in the biodiversity specimen digitization community. In addition, iDigBio continues to engage our stakeholders to clarify their needs and facilitate development of new collaborations / new interactions. Some sample workshop topics so far include digitization workflows by collection object preparation type, information technology standards and cyberinfrastructure development, public participation in science, and workforce training through our georeferencing workshops.</a:t>
            </a:r>
          </a:p>
          <a:p>
            <a:endParaRPr lang="en-US" sz="1200" b="0"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The NIBA Implementation Plan</a:t>
            </a:r>
            <a:r>
              <a:rPr lang="en-US" sz="1200" b="0" i="0" kern="1200" dirty="0" smtClean="0">
                <a:solidFill>
                  <a:schemeClr val="tx1"/>
                </a:solidFill>
                <a:effectLst/>
                <a:latin typeface="+mn-lt"/>
                <a:ea typeface="+mn-ea"/>
                <a:cs typeface="+mn-cs"/>
              </a:rPr>
              <a:t> (goal 3)</a:t>
            </a:r>
            <a:r>
              <a:rPr lang="en-US" sz="1200" b="0" i="1" kern="1200" dirty="0" smtClean="0">
                <a:solidFill>
                  <a:schemeClr val="tx1"/>
                </a:solidFill>
                <a:effectLst/>
                <a:latin typeface="+mn-lt"/>
                <a:ea typeface="+mn-ea"/>
                <a:cs typeface="+mn-cs"/>
              </a:rPr>
              <a:t> articulates that international collaboration</a:t>
            </a:r>
            <a:r>
              <a:rPr lang="en-US" sz="1200" b="0" i="0" kern="1200" dirty="0" smtClean="0">
                <a:solidFill>
                  <a:schemeClr val="tx1"/>
                </a:solidFill>
                <a:effectLst/>
                <a:latin typeface="+mn-lt"/>
                <a:ea typeface="+mn-ea"/>
                <a:cs typeface="+mn-cs"/>
              </a:rPr>
              <a:t> is an imperative for reducing duplication of digitization effort, associated costs, and increasing global interoperability at the same time. Another NIBA objective is to </a:t>
            </a:r>
            <a:r>
              <a:rPr lang="en-US" sz="1200" b="0" i="1" kern="1200" dirty="0" smtClean="0">
                <a:solidFill>
                  <a:schemeClr val="tx1"/>
                </a:solidFill>
                <a:effectLst/>
                <a:latin typeface="+mn-lt"/>
                <a:ea typeface="+mn-ea"/>
                <a:cs typeface="+mn-cs"/>
              </a:rPr>
              <a:t>pursue international cooperative efforts in training in biodiversity science. </a:t>
            </a:r>
            <a:r>
              <a:rPr lang="en-US" sz="1200" b="0" i="0" kern="1200" dirty="0" smtClean="0">
                <a:solidFill>
                  <a:schemeClr val="tx1"/>
                </a:solidFill>
                <a:effectLst/>
                <a:latin typeface="+mn-lt"/>
                <a:ea typeface="+mn-ea"/>
                <a:cs typeface="+mn-cs"/>
              </a:rPr>
              <a:t>These are just two examples from the NIBA implementation plan that suggest natural partnerships and opportunities for collaboration not only with TDWG, but other groups present here at TDWG.</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Two tangential, but complementary goals in the ADBC community are, 1) the development of software user interfaces (UIs) and hardware configurations that hide the complexity from the user, and 2) encouraging opportunities and strategies for non-information technology scientists to meet IT professionals half-way. Stakeholders of every domain, if they are to get what they want in a timely and efficient manner, must have some of the vocabulary needed to communicate in a multi-disciplinary environment. It is important to continue to be inclusive and remember the potential that exists (and that we need) in human resources development to support the digital infrastructure being created around us, by us, for everyone.</a:t>
            </a:r>
          </a:p>
          <a:p>
            <a:endParaRPr lang="en-US" dirty="0"/>
          </a:p>
        </p:txBody>
      </p:sp>
      <p:sp>
        <p:nvSpPr>
          <p:cNvPr id="4" name="Slide Number Placeholder 3"/>
          <p:cNvSpPr>
            <a:spLocks noGrp="1"/>
          </p:cNvSpPr>
          <p:nvPr>
            <p:ph type="sldNum" sz="quarter" idx="10"/>
          </p:nvPr>
        </p:nvSpPr>
        <p:spPr/>
        <p:txBody>
          <a:bodyPr/>
          <a:lstStyle/>
          <a:p>
            <a:fld id="{CA1C1B1B-DE3D-46E7-B989-22150896E809}" type="slidenum">
              <a:rPr lang="en-US" smtClean="0"/>
              <a:t>1</a:t>
            </a:fld>
            <a:endParaRPr lang="en-US" dirty="0"/>
          </a:p>
        </p:txBody>
      </p:sp>
    </p:spTree>
    <p:extLst>
      <p:ext uri="{BB962C8B-B14F-4D97-AF65-F5344CB8AC3E}">
        <p14:creationId xmlns:p14="http://schemas.microsoft.com/office/powerpoint/2010/main" val="196499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facilitate collaboration</a:t>
            </a:r>
          </a:p>
          <a:p>
            <a:r>
              <a:rPr lang="en-US" dirty="0" smtClean="0"/>
              <a:t>Share</a:t>
            </a:r>
            <a:r>
              <a:rPr lang="en-US" baseline="0" dirty="0" smtClean="0"/>
              <a:t> my/iDigBio </a:t>
            </a:r>
            <a:r>
              <a:rPr lang="en-US" dirty="0" smtClean="0"/>
              <a:t>vision for making these global collaboration world-wide digitization efforts sustainable?</a:t>
            </a:r>
          </a:p>
          <a:p>
            <a:r>
              <a:rPr lang="en-US" dirty="0" smtClean="0"/>
              <a:t>Or, more narrowly, perhaps, what is your vision for making a (your) particular project integrated in the larger world-wide digitization efforts?</a:t>
            </a:r>
          </a:p>
          <a:p>
            <a:r>
              <a:rPr lang="en-US" dirty="0" smtClean="0"/>
              <a:t>What is key (from your point-of-view) for interoperability efforts to succeed?</a:t>
            </a:r>
          </a:p>
          <a:p>
            <a:r>
              <a:rPr lang="en-US" dirty="0" smtClean="0"/>
              <a:t>What are key ways we can get involved in / contribute to each other's efforts?</a:t>
            </a:r>
          </a:p>
          <a:p>
            <a:endParaRPr lang="en-US" dirty="0" smtClean="0"/>
          </a:p>
          <a:p>
            <a:pPr lvl="0"/>
            <a:r>
              <a:rPr lang="en-US" dirty="0" smtClean="0"/>
              <a:t>Using existing national and international specimen data aggregation projects as models</a:t>
            </a:r>
          </a:p>
          <a:p>
            <a:pPr lvl="0"/>
            <a:r>
              <a:rPr lang="en-US" dirty="0" smtClean="0"/>
              <a:t>Implement new training opportunities in biodiversity informatics.</a:t>
            </a:r>
          </a:p>
          <a:p>
            <a:pPr lvl="0"/>
            <a:r>
              <a:rPr lang="en-US" b="1" i="1" dirty="0" smtClean="0"/>
              <a:t>Increase participation in and support for NIBA from a broad spectrum of stakeholders, both  nationally and internationally.</a:t>
            </a:r>
            <a:endParaRPr lang="en-US" dirty="0" smtClean="0"/>
          </a:p>
          <a:p>
            <a:pPr lvl="0"/>
            <a:r>
              <a:rPr lang="en-US" dirty="0" smtClean="0"/>
              <a:t>(What is TDWG road map – where are the intersections)?</a:t>
            </a:r>
          </a:p>
          <a:p>
            <a:pPr lvl="0"/>
            <a:r>
              <a:rPr lang="en-US" dirty="0" smtClean="0"/>
              <a:t>Collaborate with digitization efforts pursued by other countries</a:t>
            </a:r>
          </a:p>
          <a:p>
            <a:pPr lvl="0"/>
            <a:r>
              <a:rPr lang="en-US" dirty="0" smtClean="0"/>
              <a:t>Recruit nonfederal (US and foreign) government agencies to join NIBA.</a:t>
            </a:r>
          </a:p>
          <a:p>
            <a:pPr lvl="0"/>
            <a:r>
              <a:rPr lang="en-US" dirty="0" smtClean="0"/>
              <a:t>Accomplishing these strategic plan objectives requires the completion of the </a:t>
            </a:r>
            <a:r>
              <a:rPr lang="en-US" b="1" dirty="0" smtClean="0"/>
              <a:t>biodiversity informatics core architecture</a:t>
            </a:r>
            <a:r>
              <a:rPr lang="en-US" dirty="0" smtClean="0"/>
              <a:t>, additional </a:t>
            </a:r>
            <a:r>
              <a:rPr lang="en-US" b="1" dirty="0" smtClean="0"/>
              <a:t>workforce training,</a:t>
            </a:r>
            <a:r>
              <a:rPr lang="en-US" dirty="0" smtClean="0"/>
              <a:t> increased educational engagement, new </a:t>
            </a:r>
            <a:r>
              <a:rPr lang="en-US" b="1" dirty="0" smtClean="0"/>
              <a:t>government </a:t>
            </a:r>
            <a:r>
              <a:rPr lang="en-US" dirty="0" smtClean="0"/>
              <a:t>and </a:t>
            </a:r>
            <a:r>
              <a:rPr lang="en-US" b="1" dirty="0" smtClean="0"/>
              <a:t>private sector partnerships</a:t>
            </a:r>
            <a:r>
              <a:rPr lang="en-US" dirty="0" smtClean="0"/>
              <a:t>, and a </a:t>
            </a:r>
            <a:r>
              <a:rPr lang="en-US" b="1" dirty="0" smtClean="0"/>
              <a:t>viable economic model for sustainability</a:t>
            </a:r>
            <a:r>
              <a:rPr lang="en-US" dirty="0" smtClean="0"/>
              <a:t>. (Goals 3, 4, 5) all have sustainability components.</a:t>
            </a:r>
          </a:p>
          <a:p>
            <a:pPr lvl="0"/>
            <a:endParaRPr lang="en-US" dirty="0" smtClean="0"/>
          </a:p>
          <a:p>
            <a:r>
              <a:rPr lang="en-US" dirty="0" smtClean="0"/>
              <a:t>Accomplishing these strategic plan objectives requires the completion of the </a:t>
            </a:r>
          </a:p>
          <a:p>
            <a:r>
              <a:rPr lang="en-US" b="1" dirty="0" smtClean="0"/>
              <a:t>biodiversity informatics core architecture</a:t>
            </a:r>
            <a:r>
              <a:rPr lang="en-US" dirty="0" smtClean="0"/>
              <a:t>, </a:t>
            </a:r>
          </a:p>
          <a:p>
            <a:r>
              <a:rPr lang="en-US" dirty="0" smtClean="0"/>
              <a:t>additional </a:t>
            </a:r>
            <a:r>
              <a:rPr lang="en-US" b="1" dirty="0" smtClean="0"/>
              <a:t>workforce training,</a:t>
            </a:r>
            <a:r>
              <a:rPr lang="en-US" dirty="0" smtClean="0"/>
              <a:t> </a:t>
            </a:r>
          </a:p>
          <a:p>
            <a:r>
              <a:rPr lang="en-US" dirty="0" smtClean="0"/>
              <a:t>increased </a:t>
            </a:r>
            <a:r>
              <a:rPr lang="en-US" b="1" dirty="0" smtClean="0"/>
              <a:t>educational engagement</a:t>
            </a:r>
            <a:r>
              <a:rPr lang="en-US" dirty="0" smtClean="0"/>
              <a:t>, </a:t>
            </a:r>
          </a:p>
          <a:p>
            <a:r>
              <a:rPr lang="en-US" dirty="0" smtClean="0"/>
              <a:t>new </a:t>
            </a:r>
            <a:r>
              <a:rPr lang="en-US" b="1" dirty="0" smtClean="0"/>
              <a:t>government </a:t>
            </a:r>
            <a:r>
              <a:rPr lang="en-US" dirty="0" smtClean="0"/>
              <a:t>and </a:t>
            </a:r>
            <a:r>
              <a:rPr lang="en-US" b="1" dirty="0" smtClean="0"/>
              <a:t>private sector partnerships</a:t>
            </a:r>
            <a:r>
              <a:rPr lang="en-US" dirty="0" smtClean="0"/>
              <a:t>, and a</a:t>
            </a:r>
          </a:p>
          <a:p>
            <a:r>
              <a:rPr lang="en-US" dirty="0" smtClean="0"/>
              <a:t> </a:t>
            </a:r>
            <a:r>
              <a:rPr lang="en-US" b="1" dirty="0" smtClean="0"/>
              <a:t>viable economic model for sustainability</a:t>
            </a:r>
            <a:r>
              <a:rPr lang="en-US" dirty="0" smtClean="0"/>
              <a:t>. (Goals 3, 4, 5) all have sustainability components.</a:t>
            </a:r>
          </a:p>
          <a:p>
            <a:pPr lvl="0"/>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A1C1B1B-DE3D-46E7-B989-22150896E809}" type="slidenum">
              <a:rPr lang="en-US" smtClean="0"/>
              <a:t>11</a:t>
            </a:fld>
            <a:endParaRPr lang="en-US" dirty="0"/>
          </a:p>
        </p:txBody>
      </p:sp>
    </p:spTree>
    <p:extLst>
      <p:ext uri="{BB962C8B-B14F-4D97-AF65-F5344CB8AC3E}">
        <p14:creationId xmlns:p14="http://schemas.microsoft.com/office/powerpoint/2010/main" val="22117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Anne Maglia</a:t>
            </a:r>
            <a:r>
              <a:rPr lang="en-US" baseline="0" dirty="0" smtClean="0"/>
              <a:t> introduced the Strategic and Implementation plans from NIBA this morning.</a:t>
            </a:r>
          </a:p>
          <a:p>
            <a:r>
              <a:rPr lang="en-US" baseline="0" dirty="0" smtClean="0"/>
              <a:t>I’d like to focus on Goal 3 and 4.</a:t>
            </a:r>
            <a:endParaRPr lang="en-US" dirty="0" smtClean="0"/>
          </a:p>
          <a:p>
            <a:endParaRPr lang="en-US" dirty="0" smtClean="0"/>
          </a:p>
          <a:p>
            <a:r>
              <a:rPr lang="en-US" dirty="0" smtClean="0"/>
              <a:t>While</a:t>
            </a:r>
            <a:r>
              <a:rPr lang="en-US" baseline="0" dirty="0" smtClean="0"/>
              <a:t> a cooperative effort is not the same as a collaborative effort, a cooperative effort is a opportunity to share development of materials and maximize outreach (ripples in the water) compared to our efforts alone.</a:t>
            </a:r>
          </a:p>
          <a:p>
            <a:endParaRPr lang="en-US"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sz="2600" dirty="0" smtClean="0"/>
              <a:t>Develop opportunities for US students to gain international experience through biodiversity informatics training experiences using specimens and data that originated in other countries</a:t>
            </a:r>
          </a:p>
          <a:p>
            <a:endParaRPr lang="en-US" dirty="0"/>
          </a:p>
        </p:txBody>
      </p:sp>
      <p:sp>
        <p:nvSpPr>
          <p:cNvPr id="4" name="Slide Number Placeholder 3"/>
          <p:cNvSpPr>
            <a:spLocks noGrp="1"/>
          </p:cNvSpPr>
          <p:nvPr>
            <p:ph type="sldNum" sz="quarter" idx="10"/>
          </p:nvPr>
        </p:nvSpPr>
        <p:spPr/>
        <p:txBody>
          <a:bodyPr/>
          <a:lstStyle/>
          <a:p>
            <a:fld id="{CA1C1B1B-DE3D-46E7-B989-22150896E809}" type="slidenum">
              <a:rPr lang="en-US" smtClean="0"/>
              <a:t>12</a:t>
            </a:fld>
            <a:endParaRPr lang="en-US" dirty="0"/>
          </a:p>
        </p:txBody>
      </p:sp>
    </p:spTree>
    <p:extLst>
      <p:ext uri="{BB962C8B-B14F-4D97-AF65-F5344CB8AC3E}">
        <p14:creationId xmlns:p14="http://schemas.microsoft.com/office/powerpoint/2010/main" val="14368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Ideas</a:t>
            </a:r>
            <a:r>
              <a:rPr lang="en-US" baseline="0" smtClean="0"/>
              <a:t> for how to make working groups more effective.</a:t>
            </a:r>
            <a:endParaRPr lang="en-US" smtClean="0">
              <a:hlinkClick r:id="rId3"/>
            </a:endParaRPr>
          </a:p>
          <a:p>
            <a:endParaRPr lang="en-US" smtClean="0">
              <a:hlinkClick r:id="rId3"/>
            </a:endParaRPr>
          </a:p>
          <a:p>
            <a:r>
              <a:rPr lang="en-US" smtClean="0">
                <a:hlinkClick r:id="rId3"/>
              </a:rPr>
              <a:t>http</a:t>
            </a:r>
            <a:r>
              <a:rPr lang="en-US" dirty="0" smtClean="0">
                <a:hlinkClick r:id="rId3"/>
              </a:rPr>
              <a:t>://meyerweb.com/eric/thoughts/2006/09/15/w3c-change-outreach/</a:t>
            </a:r>
            <a:endParaRPr lang="en-US" dirty="0" smtClean="0"/>
          </a:p>
          <a:p>
            <a:pPr marL="0" indent="0">
              <a:buNone/>
            </a:pPr>
            <a:r>
              <a:rPr lang="en-US" dirty="0" smtClean="0"/>
              <a:t>Rational for </a:t>
            </a:r>
            <a:r>
              <a:rPr lang="en-US" b="1" dirty="0" smtClean="0"/>
              <a:t>Working Group Liaison</a:t>
            </a:r>
            <a:r>
              <a:rPr lang="en-US" dirty="0" smtClean="0"/>
              <a:t>: reveal working group efforts and connect with stakeholders</a:t>
            </a:r>
          </a:p>
          <a:p>
            <a:pPr lvl="1"/>
            <a:r>
              <a:rPr lang="en-US" b="1" dirty="0" smtClean="0"/>
              <a:t>one outreach member</a:t>
            </a:r>
            <a:r>
              <a:rPr lang="en-US" dirty="0" smtClean="0"/>
              <a:t>, 2-way communication</a:t>
            </a:r>
          </a:p>
          <a:p>
            <a:pPr lvl="1"/>
            <a:r>
              <a:rPr lang="en-US" dirty="0" smtClean="0"/>
              <a:t>perhaps someone not versed in the field</a:t>
            </a:r>
          </a:p>
          <a:p>
            <a:pPr lvl="0"/>
            <a:r>
              <a:rPr lang="en-US" b="1" smtClean="0"/>
              <a:t>their job</a:t>
            </a:r>
            <a:endParaRPr lang="en-US" dirty="0" smtClean="0"/>
          </a:p>
          <a:p>
            <a:pPr lvl="1"/>
            <a:r>
              <a:rPr lang="en-US" dirty="0" smtClean="0"/>
              <a:t>keep public informed about the working group activities</a:t>
            </a:r>
          </a:p>
          <a:p>
            <a:pPr lvl="1"/>
            <a:r>
              <a:rPr lang="en-US" dirty="0" smtClean="0"/>
              <a:t>perhaps produce how-</a:t>
            </a:r>
            <a:r>
              <a:rPr lang="en-US" dirty="0" err="1" smtClean="0"/>
              <a:t>to’s</a:t>
            </a:r>
            <a:endParaRPr lang="en-US" dirty="0" smtClean="0"/>
          </a:p>
          <a:p>
            <a:r>
              <a:rPr lang="en-US" dirty="0" smtClean="0"/>
              <a:t>explaining to the world what the WG is doing </a:t>
            </a:r>
            <a:r>
              <a:rPr lang="en-US" i="1" dirty="0" smtClean="0"/>
              <a:t>and</a:t>
            </a:r>
            <a:r>
              <a:rPr lang="en-US" dirty="0" smtClean="0"/>
              <a:t> who is explaining to the WG what the world is doing, or at least trying to do.</a:t>
            </a:r>
          </a:p>
          <a:p>
            <a:r>
              <a:rPr lang="en-US" i="1" dirty="0" smtClean="0"/>
              <a:t>perhaps a working group has a member of the public with no expertise. </a:t>
            </a:r>
          </a:p>
          <a:p>
            <a:r>
              <a:rPr lang="en-US" dirty="0" smtClean="0"/>
              <a:t>to ensure the group explains their work in plain English. which is helpful to everyone.</a:t>
            </a:r>
          </a:p>
          <a:p>
            <a:endParaRPr lang="en-US" dirty="0" smtClean="0"/>
          </a:p>
        </p:txBody>
      </p:sp>
      <p:sp>
        <p:nvSpPr>
          <p:cNvPr id="4" name="Slide Number Placeholder 3"/>
          <p:cNvSpPr>
            <a:spLocks noGrp="1"/>
          </p:cNvSpPr>
          <p:nvPr>
            <p:ph type="sldNum" sz="quarter" idx="10"/>
          </p:nvPr>
        </p:nvSpPr>
        <p:spPr/>
        <p:txBody>
          <a:bodyPr/>
          <a:lstStyle/>
          <a:p>
            <a:fld id="{CA1C1B1B-DE3D-46E7-B989-22150896E809}" type="slidenum">
              <a:rPr lang="en-US" smtClean="0"/>
              <a:t>15</a:t>
            </a:fld>
            <a:endParaRPr lang="en-US" dirty="0"/>
          </a:p>
        </p:txBody>
      </p:sp>
    </p:spTree>
    <p:extLst>
      <p:ext uri="{BB962C8B-B14F-4D97-AF65-F5344CB8AC3E}">
        <p14:creationId xmlns:p14="http://schemas.microsoft.com/office/powerpoint/2010/main" val="1031910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kern="1200" dirty="0" smtClean="0">
                <a:solidFill>
                  <a:schemeClr val="tx1"/>
                </a:solidFill>
                <a:effectLst/>
                <a:latin typeface="+mn-lt"/>
                <a:ea typeface="+mn-ea"/>
                <a:cs typeface="+mn-cs"/>
              </a:rPr>
              <a:t>Mission</a:t>
            </a:r>
            <a:endParaRPr lang="en-US" b="0" dirty="0" smtClean="0">
              <a:effectLst/>
            </a:endParaRPr>
          </a:p>
          <a:p>
            <a:pPr rtl="0"/>
            <a:r>
              <a:rPr lang="en-US" sz="1200" b="0" i="0" u="none" strike="noStrike" kern="1200" dirty="0" smtClean="0">
                <a:solidFill>
                  <a:schemeClr val="tx1"/>
                </a:solidFill>
                <a:effectLst/>
                <a:latin typeface="+mn-lt"/>
                <a:ea typeface="+mn-ea"/>
                <a:cs typeface="+mn-cs"/>
              </a:rPr>
              <a:t>The mission of this working group is to circumscribe </a:t>
            </a:r>
            <a:r>
              <a:rPr lang="en-US" sz="1200" b="0" i="1" u="none" strike="noStrike" kern="1200" dirty="0" smtClean="0">
                <a:solidFill>
                  <a:schemeClr val="tx1"/>
                </a:solidFill>
                <a:effectLst/>
                <a:latin typeface="+mn-lt"/>
                <a:ea typeface="+mn-ea"/>
                <a:cs typeface="+mn-cs"/>
              </a:rPr>
              <a:t>biodiversity informatics manager</a:t>
            </a:r>
            <a:r>
              <a:rPr lang="en-US" sz="1200" b="0" i="0" u="none" strike="noStrike" kern="1200" dirty="0" smtClean="0">
                <a:solidFill>
                  <a:schemeClr val="tx1"/>
                </a:solidFill>
                <a:effectLst/>
                <a:latin typeface="+mn-lt"/>
                <a:ea typeface="+mn-ea"/>
                <a:cs typeface="+mn-cs"/>
              </a:rPr>
              <a:t> as a recognized career path within the natural history museum and biological collections communities, and to raise awareness of this career path to collections managers, museum directors, academicians, and potential biodiversity informatics managers and professionals.</a:t>
            </a:r>
            <a:endParaRPr lang="en-US" b="0" dirty="0" smtClean="0">
              <a:effectLst/>
            </a:endParaRPr>
          </a:p>
        </p:txBody>
      </p:sp>
      <p:sp>
        <p:nvSpPr>
          <p:cNvPr id="4" name="Slide Number Placeholder 3"/>
          <p:cNvSpPr>
            <a:spLocks noGrp="1"/>
          </p:cNvSpPr>
          <p:nvPr>
            <p:ph type="sldNum" sz="quarter" idx="10"/>
          </p:nvPr>
        </p:nvSpPr>
        <p:spPr/>
        <p:txBody>
          <a:bodyPr/>
          <a:lstStyle/>
          <a:p>
            <a:fld id="{CA1C1B1B-DE3D-46E7-B989-22150896E809}" type="slidenum">
              <a:rPr lang="en-US" smtClean="0"/>
              <a:t>16</a:t>
            </a:fld>
            <a:endParaRPr lang="en-US" dirty="0"/>
          </a:p>
        </p:txBody>
      </p:sp>
    </p:spTree>
    <p:extLst>
      <p:ext uri="{BB962C8B-B14F-4D97-AF65-F5344CB8AC3E}">
        <p14:creationId xmlns:p14="http://schemas.microsoft.com/office/powerpoint/2010/main" val="3391395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hlinkClick r:id="rId3"/>
              </a:rPr>
              <a:t>A decadal view of biodiversity informatics: challenges and priorities, Alex Hardisty and Dave Roberts</a:t>
            </a:r>
            <a:endParaRPr lang="en-US" sz="1200" b="0" i="0" kern="1200" dirty="0" smtClean="0">
              <a:solidFill>
                <a:schemeClr val="tx1"/>
              </a:solidFill>
              <a:effectLst/>
              <a:latin typeface="+mn-lt"/>
              <a:ea typeface="+mn-ea"/>
              <a:cs typeface="+mn-cs"/>
            </a:endParaRPr>
          </a:p>
          <a:p>
            <a:r>
              <a:rPr lang="en-US" dirty="0" smtClean="0">
                <a:hlinkClick r:id="rId4"/>
              </a:rPr>
              <a:t>https://www.idigbio.org/wiki/index.php/Biodiversity_Informatics_Management</a:t>
            </a:r>
            <a:endParaRPr lang="en-US" dirty="0" smtClean="0"/>
          </a:p>
          <a:p>
            <a:endParaRPr lang="en-US" dirty="0" smtClean="0"/>
          </a:p>
          <a:p>
            <a:r>
              <a:rPr lang="en-US" dirty="0" smtClean="0"/>
              <a:t>There are three groups, including: </a:t>
            </a:r>
            <a:br>
              <a:rPr lang="en-US" dirty="0" smtClean="0"/>
            </a:br>
            <a:r>
              <a:rPr lang="en-US" dirty="0" smtClean="0"/>
              <a:t>1</a:t>
            </a:r>
            <a:r>
              <a:rPr lang="en-US" b="1" dirty="0" smtClean="0"/>
              <a:t>) those currently serving in a biodiversity informatics manager role</a:t>
            </a:r>
            <a:r>
              <a:rPr lang="en-US" dirty="0" smtClean="0"/>
              <a:t>, regarding how they see their roles and job descriptions (this one is done, about ready to distribute results to working group), </a:t>
            </a:r>
            <a:br>
              <a:rPr lang="en-US" dirty="0" smtClean="0"/>
            </a:br>
            <a:r>
              <a:rPr lang="en-US" dirty="0" smtClean="0"/>
              <a:t>2) </a:t>
            </a:r>
            <a:r>
              <a:rPr lang="en-US" b="1" dirty="0" smtClean="0"/>
              <a:t>curators and collections managers regarding their needs from biodiversity info managers </a:t>
            </a:r>
            <a:r>
              <a:rPr lang="en-US" dirty="0" smtClean="0"/>
              <a:t>(this one is almost ready), </a:t>
            </a:r>
            <a:br>
              <a:rPr lang="en-US" dirty="0" smtClean="0"/>
            </a:br>
            <a:r>
              <a:rPr lang="en-US" dirty="0" smtClean="0"/>
              <a:t>3) </a:t>
            </a:r>
            <a:r>
              <a:rPr lang="en-US" b="1" dirty="0" smtClean="0"/>
              <a:t>museum and academic administrators who oversee biodiversity info managers as well as those who do not have this role filled within their organization </a:t>
            </a:r>
            <a:r>
              <a:rPr lang="en-US" dirty="0" smtClean="0"/>
              <a:t>(this one more likely to be via a limited number of targeted interviews than an online survey). </a:t>
            </a:r>
            <a:endParaRPr lang="en-US" dirty="0"/>
          </a:p>
        </p:txBody>
      </p:sp>
      <p:sp>
        <p:nvSpPr>
          <p:cNvPr id="4" name="Slide Number Placeholder 3"/>
          <p:cNvSpPr>
            <a:spLocks noGrp="1"/>
          </p:cNvSpPr>
          <p:nvPr>
            <p:ph type="sldNum" sz="quarter" idx="10"/>
          </p:nvPr>
        </p:nvSpPr>
        <p:spPr/>
        <p:txBody>
          <a:bodyPr/>
          <a:lstStyle/>
          <a:p>
            <a:fld id="{CA1C1B1B-DE3D-46E7-B989-22150896E809}" type="slidenum">
              <a:rPr lang="en-US" smtClean="0"/>
              <a:t>17</a:t>
            </a:fld>
            <a:endParaRPr lang="en-US" dirty="0"/>
          </a:p>
        </p:txBody>
      </p:sp>
    </p:spTree>
    <p:extLst>
      <p:ext uri="{BB962C8B-B14F-4D97-AF65-F5344CB8AC3E}">
        <p14:creationId xmlns:p14="http://schemas.microsoft.com/office/powerpoint/2010/main" val="3194970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a:t>
            </a:r>
            <a:r>
              <a:rPr lang="en-US" baseline="0" dirty="0" smtClean="0"/>
              <a:t> world examples of communication challenges.</a:t>
            </a:r>
            <a:endParaRPr lang="en-US" dirty="0"/>
          </a:p>
        </p:txBody>
      </p:sp>
      <p:sp>
        <p:nvSpPr>
          <p:cNvPr id="4" name="Slide Number Placeholder 3"/>
          <p:cNvSpPr>
            <a:spLocks noGrp="1"/>
          </p:cNvSpPr>
          <p:nvPr>
            <p:ph type="sldNum" sz="quarter" idx="10"/>
          </p:nvPr>
        </p:nvSpPr>
        <p:spPr/>
        <p:txBody>
          <a:bodyPr/>
          <a:lstStyle/>
          <a:p>
            <a:fld id="{CA1C1B1B-DE3D-46E7-B989-22150896E809}" type="slidenum">
              <a:rPr lang="en-US" smtClean="0"/>
              <a:t>18</a:t>
            </a:fld>
            <a:endParaRPr lang="en-US" dirty="0"/>
          </a:p>
        </p:txBody>
      </p:sp>
    </p:spTree>
    <p:extLst>
      <p:ext uri="{BB962C8B-B14F-4D97-AF65-F5344CB8AC3E}">
        <p14:creationId xmlns:p14="http://schemas.microsoft.com/office/powerpoint/2010/main" val="2711585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A0F7D4-597D-4CEF-9587-EA4E54827B7E}" type="slidenum">
              <a:rPr lang="en-US" smtClean="0"/>
              <a:t>21</a:t>
            </a:fld>
            <a:endParaRPr lang="en-US" dirty="0"/>
          </a:p>
        </p:txBody>
      </p:sp>
    </p:spTree>
    <p:extLst>
      <p:ext uri="{BB962C8B-B14F-4D97-AF65-F5344CB8AC3E}">
        <p14:creationId xmlns:p14="http://schemas.microsoft.com/office/powerpoint/2010/main" val="1257412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a:t>
            </a:r>
            <a:r>
              <a:rPr lang="en-US" dirty="0" smtClean="0">
                <a:hlinkClick r:id="rId3"/>
              </a:rPr>
              <a:t>http://www.biomedcentral.com/content/pdf/1472-6785-13-16.pdf</a:t>
            </a:r>
            <a:endParaRPr lang="en-US" dirty="0" smtClean="0"/>
          </a:p>
          <a:p>
            <a:r>
              <a:rPr lang="en-US" dirty="0" smtClean="0"/>
              <a:t>A decadal view of biodiversity informatics: challenges and priorities</a:t>
            </a:r>
          </a:p>
          <a:p>
            <a:r>
              <a:rPr lang="en-US" dirty="0" smtClean="0"/>
              <a:t>Alex Hardisty1*, Dave Roberts2* and The Biodiversity Informatics Community3</a:t>
            </a:r>
          </a:p>
          <a:p>
            <a:endParaRPr lang="fr-FR" dirty="0" smtClean="0"/>
          </a:p>
          <a:p>
            <a:r>
              <a:rPr lang="fr-FR" dirty="0" smtClean="0"/>
              <a:t>Hardisty et al. BMC Ecology 2013, 13:16</a:t>
            </a:r>
          </a:p>
          <a:p>
            <a:r>
              <a:rPr lang="fr-FR" dirty="0" smtClean="0"/>
              <a:t>http://www.biomedcentral.com/1472-6785/13/16</a:t>
            </a:r>
            <a:endParaRPr lang="en-US" dirty="0" smtClean="0"/>
          </a:p>
          <a:p>
            <a:endParaRPr lang="en-US" dirty="0" smtClean="0"/>
          </a:p>
          <a:p>
            <a:r>
              <a:rPr lang="en-US" dirty="0" smtClean="0"/>
              <a:t>i) community agreement</a:t>
            </a:r>
          </a:p>
          <a:p>
            <a:r>
              <a:rPr lang="en-US" dirty="0" smtClean="0"/>
              <a:t>on metadata standards for specific purposes and ii)</a:t>
            </a:r>
          </a:p>
          <a:p>
            <a:r>
              <a:rPr lang="en-US" dirty="0" smtClean="0"/>
              <a:t>mechanisms to collect and append the necessary</a:t>
            </a:r>
          </a:p>
          <a:p>
            <a:r>
              <a:rPr lang="en-US" dirty="0" smtClean="0"/>
              <a:t>metadata, automatically whenever possible, such as</a:t>
            </a:r>
          </a:p>
          <a:p>
            <a:r>
              <a:rPr lang="en-US" dirty="0" smtClean="0"/>
              <a:t>the design of workflows that make use of standard</a:t>
            </a:r>
          </a:p>
          <a:p>
            <a:r>
              <a:rPr lang="en-US" dirty="0" smtClean="0"/>
              <a:t>services to create data-recording templates</a:t>
            </a:r>
          </a:p>
          <a:p>
            <a:endParaRPr lang="en-US" dirty="0" smtClean="0"/>
          </a:p>
          <a:p>
            <a:r>
              <a:rPr lang="en-US" dirty="0" smtClean="0"/>
              <a:t>Recent Taxacom post and a familiar story.</a:t>
            </a:r>
          </a:p>
          <a:p>
            <a:r>
              <a:rPr lang="en-US" dirty="0" smtClean="0"/>
              <a:t>Minimal data captured compared to what exists both </a:t>
            </a:r>
          </a:p>
          <a:p>
            <a:pPr lvl="1"/>
            <a:r>
              <a:rPr lang="en-US" dirty="0" smtClean="0"/>
              <a:t>in the collection</a:t>
            </a:r>
          </a:p>
          <a:p>
            <a:pPr lvl="1"/>
            <a:r>
              <a:rPr lang="en-US" dirty="0" smtClean="0"/>
              <a:t>and direct from the collector / researcher</a:t>
            </a:r>
          </a:p>
          <a:p>
            <a:pPr lvl="0"/>
            <a:r>
              <a:rPr lang="en-US" dirty="0" smtClean="0"/>
              <a:t>How to get this data into the collection “up front”</a:t>
            </a:r>
          </a:p>
          <a:p>
            <a:pPr lvl="1"/>
            <a:r>
              <a:rPr lang="en-US" dirty="0" smtClean="0"/>
              <a:t>“born digital”</a:t>
            </a:r>
          </a:p>
          <a:p>
            <a:pPr lvl="0"/>
            <a:r>
              <a:rPr lang="en-US" dirty="0" smtClean="0"/>
              <a:t>Requires</a:t>
            </a:r>
            <a:r>
              <a:rPr lang="en-US" baseline="0" dirty="0" smtClean="0"/>
              <a:t> </a:t>
            </a:r>
            <a:r>
              <a:rPr lang="en-US" dirty="0" smtClean="0"/>
              <a:t>changes in collecting practices</a:t>
            </a:r>
          </a:p>
          <a:p>
            <a:pPr lvl="1"/>
            <a:r>
              <a:rPr lang="en-US" dirty="0" smtClean="0"/>
              <a:t>“Proactive Digitization” (in the field)</a:t>
            </a:r>
          </a:p>
          <a:p>
            <a:pPr lvl="1"/>
            <a:r>
              <a:rPr lang="en-US" dirty="0" smtClean="0"/>
              <a:t>directly into the database</a:t>
            </a:r>
          </a:p>
          <a:p>
            <a:pPr lvl="1"/>
            <a:r>
              <a:rPr lang="en-US" dirty="0" smtClean="0"/>
              <a:t>changes in collection software to store more data and related objects (field notes)</a:t>
            </a:r>
          </a:p>
          <a:p>
            <a:pPr lvl="1"/>
            <a:r>
              <a:rPr lang="en-US" dirty="0" smtClean="0"/>
              <a:t>possibly changes in the central object of a collection database</a:t>
            </a:r>
          </a:p>
          <a:p>
            <a:pPr lvl="2"/>
            <a:r>
              <a:rPr lang="en-US" dirty="0" smtClean="0"/>
              <a:t>the “Gathering” (aka Collecting Event)</a:t>
            </a:r>
          </a:p>
          <a:p>
            <a:pPr lvl="3"/>
            <a:r>
              <a:rPr lang="en-US" dirty="0" smtClean="0"/>
              <a:t>a specimen is just one part of what occurred and is a physical object representing a temporal occurrence.</a:t>
            </a:r>
          </a:p>
          <a:p>
            <a:pPr lvl="2"/>
            <a:r>
              <a:rPr lang="en-US" dirty="0" smtClean="0"/>
              <a:t>This seems to be a trend, (in thinking, in actual databases, in collective practices). (KU ENT Andy Short; University of Finland NHM in Helsinki)</a:t>
            </a:r>
          </a:p>
          <a:p>
            <a:pPr lvl="0"/>
            <a:r>
              <a:rPr lang="en-US" dirty="0" smtClean="0"/>
              <a:t>The aggregators cannot fix this alone. They can address standardization, validation and some enhancement. (Much discussion on Taxacom and elsewhere) on data quality.</a:t>
            </a:r>
          </a:p>
          <a:p>
            <a:pPr lvl="1"/>
            <a:r>
              <a:rPr lang="en-US" dirty="0" smtClean="0"/>
              <a:t>Need researchers (collectors) updating collecting method</a:t>
            </a:r>
          </a:p>
          <a:p>
            <a:pPr lvl="1"/>
            <a:r>
              <a:rPr lang="en-US" dirty="0" smtClean="0"/>
              <a:t>Need methods to easily import this rich data into collections (hiding complexity)</a:t>
            </a:r>
          </a:p>
          <a:p>
            <a:pPr lvl="1"/>
            <a:r>
              <a:rPr lang="en-US" dirty="0" smtClean="0"/>
              <a:t>Software changes, culture changes, standards development, literacy (computational and data). (researchers meeting IT half-way)</a:t>
            </a:r>
          </a:p>
          <a:p>
            <a:pPr lvl="1"/>
            <a:endParaRPr lang="en-US" dirty="0"/>
          </a:p>
        </p:txBody>
      </p:sp>
      <p:sp>
        <p:nvSpPr>
          <p:cNvPr id="4" name="Slide Number Placeholder 3"/>
          <p:cNvSpPr>
            <a:spLocks noGrp="1"/>
          </p:cNvSpPr>
          <p:nvPr>
            <p:ph type="sldNum" sz="quarter" idx="10"/>
          </p:nvPr>
        </p:nvSpPr>
        <p:spPr/>
        <p:txBody>
          <a:bodyPr/>
          <a:lstStyle/>
          <a:p>
            <a:fld id="{CA1C1B1B-DE3D-46E7-B989-22150896E809}" type="slidenum">
              <a:rPr lang="en-US" smtClean="0"/>
              <a:t>22</a:t>
            </a:fld>
            <a:endParaRPr lang="en-US" dirty="0"/>
          </a:p>
        </p:txBody>
      </p:sp>
    </p:spTree>
    <p:extLst>
      <p:ext uri="{BB962C8B-B14F-4D97-AF65-F5344CB8AC3E}">
        <p14:creationId xmlns:p14="http://schemas.microsoft.com/office/powerpoint/2010/main" val="1511751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February 2013 report Association of Research Libraries (ARL)</a:t>
            </a:r>
          </a:p>
          <a:p>
            <a:endParaRPr lang="en-US" dirty="0" smtClean="0"/>
          </a:p>
          <a:p>
            <a:r>
              <a:rPr lang="en-US" dirty="0" smtClean="0"/>
              <a:t>3 part survey</a:t>
            </a:r>
          </a:p>
          <a:p>
            <a:pPr lvl="1"/>
            <a:r>
              <a:rPr lang="en-US" dirty="0" smtClean="0"/>
              <a:t>Institutional perspective</a:t>
            </a:r>
          </a:p>
          <a:p>
            <a:pPr lvl="1"/>
            <a:r>
              <a:rPr lang="en-US" dirty="0" smtClean="0"/>
              <a:t>Collections in aggregate</a:t>
            </a:r>
          </a:p>
          <a:p>
            <a:pPr lvl="1"/>
            <a:r>
              <a:rPr lang="en-US" dirty="0" smtClean="0"/>
              <a:t>Specific collections</a:t>
            </a:r>
          </a:p>
          <a:p>
            <a:r>
              <a:rPr lang="en-US" dirty="0" smtClean="0"/>
              <a:t>Interestingly, digitization budgets are not separate from the library budget – so very difficult to tease apart the specific cost of digitization</a:t>
            </a:r>
          </a:p>
          <a:p>
            <a:endParaRPr lang="en-US" dirty="0" smtClean="0"/>
          </a:p>
          <a:p>
            <a:r>
              <a:rPr lang="en-US" dirty="0" smtClean="0"/>
              <a:t>what does sustainable mean?</a:t>
            </a:r>
          </a:p>
          <a:p>
            <a:pPr lvl="1"/>
            <a:r>
              <a:rPr lang="en-US" dirty="0" smtClean="0"/>
              <a:t>not yet firm in the library community</a:t>
            </a:r>
          </a:p>
          <a:p>
            <a:pPr lvl="1"/>
            <a:r>
              <a:rPr lang="en-US" dirty="0" smtClean="0"/>
              <a:t>some consensus</a:t>
            </a:r>
          </a:p>
          <a:p>
            <a:endParaRPr lang="en-US" dirty="0" smtClean="0"/>
          </a:p>
          <a:p>
            <a:r>
              <a:rPr lang="en-US" dirty="0" smtClean="0"/>
              <a:t>Sustainability is certainly</a:t>
            </a:r>
          </a:p>
          <a:p>
            <a:pPr lvl="1"/>
            <a:r>
              <a:rPr lang="en-US" dirty="0" smtClean="0"/>
              <a:t>permanence of a digital file, AND</a:t>
            </a:r>
          </a:p>
          <a:p>
            <a:pPr lvl="1"/>
            <a:r>
              <a:rPr lang="en-US" dirty="0" smtClean="0"/>
              <a:t>presence of an engaged user base AND</a:t>
            </a:r>
          </a:p>
          <a:p>
            <a:pPr lvl="1"/>
            <a:r>
              <a:rPr lang="en-US" dirty="0" smtClean="0"/>
              <a:t>management that allowed the resource to remain valuable to those users.</a:t>
            </a:r>
          </a:p>
          <a:p>
            <a:r>
              <a:rPr lang="en-US" dirty="0" smtClean="0"/>
              <a:t>Key success factors</a:t>
            </a:r>
          </a:p>
          <a:p>
            <a:pPr lvl="1"/>
            <a:r>
              <a:rPr lang="en-US" dirty="0" smtClean="0"/>
              <a:t>ability to understand needs of users and stakeholders of the project</a:t>
            </a:r>
          </a:p>
          <a:p>
            <a:pPr lvl="1"/>
            <a:r>
              <a:rPr lang="en-US" dirty="0" smtClean="0"/>
              <a:t>identification of activities needed to support them, and</a:t>
            </a:r>
          </a:p>
          <a:p>
            <a:pPr lvl="1"/>
            <a:r>
              <a:rPr lang="en-US" dirty="0" smtClean="0"/>
              <a:t>the delegation of responsibility to manage costs and develop reliable sources of financial and non-financial support.</a:t>
            </a:r>
          </a:p>
          <a:p>
            <a:pPr lvl="1"/>
            <a:r>
              <a:rPr lang="en-US" dirty="0" smtClean="0"/>
              <a:t>the presence of an actively engaged manager to set and accomplish goals.</a:t>
            </a:r>
          </a:p>
          <a:p>
            <a:r>
              <a:rPr lang="en-US" dirty="0" smtClean="0"/>
              <a:t>Key findings:</a:t>
            </a:r>
          </a:p>
          <a:p>
            <a:pPr lvl="1"/>
            <a:r>
              <a:rPr lang="en-US" dirty="0" smtClean="0"/>
              <a:t>“digitization is critical to future, but updates and upgrades are not sufficient.”</a:t>
            </a:r>
          </a:p>
          <a:p>
            <a:pPr lvl="1"/>
            <a:r>
              <a:rPr lang="en-US" dirty="0" smtClean="0"/>
              <a:t>management of digital resources often dispersed across departments</a:t>
            </a:r>
          </a:p>
          <a:p>
            <a:pPr lvl="2"/>
            <a:r>
              <a:rPr lang="en-US" dirty="0" smtClean="0"/>
              <a:t>no department with dominant responsibility</a:t>
            </a:r>
          </a:p>
          <a:p>
            <a:pPr lvl="2"/>
            <a:r>
              <a:rPr lang="en-US" dirty="0" smtClean="0"/>
              <a:t>could be okay, does present a challenge for budget and growth</a:t>
            </a:r>
          </a:p>
          <a:p>
            <a:pPr lvl="1"/>
            <a:r>
              <a:rPr lang="en-US" dirty="0" smtClean="0"/>
              <a:t>spending is &gt; on new digitization than on maintenance of existing digital resources</a:t>
            </a:r>
          </a:p>
          <a:p>
            <a:pPr lvl="1"/>
            <a:r>
              <a:rPr lang="en-US" dirty="0" smtClean="0"/>
              <a:t>greater access is key motivator of digitization</a:t>
            </a:r>
          </a:p>
          <a:p>
            <a:pPr lvl="2"/>
            <a:r>
              <a:rPr lang="en-US" dirty="0" smtClean="0"/>
              <a:t>but investments in understanding needs of the audience are low</a:t>
            </a:r>
          </a:p>
          <a:p>
            <a:pPr lvl="1"/>
            <a:r>
              <a:rPr lang="en-US" dirty="0" smtClean="0"/>
              <a:t>oversight is needed (with no one department in charge)</a:t>
            </a:r>
          </a:p>
          <a:p>
            <a:pPr lvl="2"/>
            <a:r>
              <a:rPr lang="en-US" dirty="0" smtClean="0"/>
              <a:t>IT team and collections department work together</a:t>
            </a:r>
          </a:p>
          <a:p>
            <a:pPr lvl="1"/>
            <a:r>
              <a:rPr lang="en-US" dirty="0" smtClean="0"/>
              <a:t>are digitization projects (ever) finished?</a:t>
            </a:r>
          </a:p>
          <a:p>
            <a:pPr lvl="2"/>
            <a:r>
              <a:rPr lang="en-US" dirty="0" smtClean="0"/>
              <a:t>budgeting / planning for enhancements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A1C1B1B-DE3D-46E7-B989-22150896E809}" type="slidenum">
              <a:rPr lang="en-US" smtClean="0"/>
              <a:t>23</a:t>
            </a:fld>
            <a:endParaRPr lang="en-US" dirty="0"/>
          </a:p>
        </p:txBody>
      </p:sp>
    </p:spTree>
    <p:extLst>
      <p:ext uri="{BB962C8B-B14F-4D97-AF65-F5344CB8AC3E}">
        <p14:creationId xmlns:p14="http://schemas.microsoft.com/office/powerpoint/2010/main" val="2287938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February 2013 report Association of Research Libraries (ARL)</a:t>
            </a:r>
          </a:p>
          <a:p>
            <a:endParaRPr lang="en-US" dirty="0" smtClean="0"/>
          </a:p>
          <a:p>
            <a:r>
              <a:rPr lang="en-US" dirty="0" smtClean="0"/>
              <a:t>3 part survey</a:t>
            </a:r>
          </a:p>
          <a:p>
            <a:pPr lvl="1"/>
            <a:r>
              <a:rPr lang="en-US" dirty="0" smtClean="0"/>
              <a:t>Institutional perspective</a:t>
            </a:r>
          </a:p>
          <a:p>
            <a:pPr lvl="1"/>
            <a:r>
              <a:rPr lang="en-US" dirty="0" smtClean="0"/>
              <a:t>Collections in aggregate</a:t>
            </a:r>
          </a:p>
          <a:p>
            <a:pPr lvl="1"/>
            <a:r>
              <a:rPr lang="en-US" dirty="0" smtClean="0"/>
              <a:t>Specific collections</a:t>
            </a:r>
          </a:p>
          <a:p>
            <a:r>
              <a:rPr lang="en-US" dirty="0" smtClean="0"/>
              <a:t>Interestingly, digitization budgets are not separate from the library budget – so very difficult to tease apart the specific cost of digitization</a:t>
            </a:r>
          </a:p>
          <a:p>
            <a:endParaRPr lang="en-US" dirty="0" smtClean="0"/>
          </a:p>
          <a:p>
            <a:r>
              <a:rPr lang="en-US" dirty="0" smtClean="0"/>
              <a:t>what does sustainable mean?</a:t>
            </a:r>
          </a:p>
          <a:p>
            <a:pPr lvl="1"/>
            <a:r>
              <a:rPr lang="en-US" dirty="0" smtClean="0"/>
              <a:t>not yet firm in the library community</a:t>
            </a:r>
          </a:p>
          <a:p>
            <a:pPr lvl="1"/>
            <a:r>
              <a:rPr lang="en-US" dirty="0" smtClean="0"/>
              <a:t>some consensus</a:t>
            </a:r>
          </a:p>
          <a:p>
            <a:endParaRPr lang="en-US" dirty="0" smtClean="0"/>
          </a:p>
          <a:p>
            <a:r>
              <a:rPr lang="en-US" dirty="0" smtClean="0"/>
              <a:t>Sustainability is certainly</a:t>
            </a:r>
          </a:p>
          <a:p>
            <a:pPr lvl="1"/>
            <a:r>
              <a:rPr lang="en-US" dirty="0" smtClean="0"/>
              <a:t>permanence of a digital file, AND</a:t>
            </a:r>
          </a:p>
          <a:p>
            <a:pPr lvl="1"/>
            <a:r>
              <a:rPr lang="en-US" dirty="0" smtClean="0"/>
              <a:t>presence of an engaged user base AND</a:t>
            </a:r>
          </a:p>
          <a:p>
            <a:pPr lvl="1"/>
            <a:r>
              <a:rPr lang="en-US" dirty="0" smtClean="0"/>
              <a:t>management that allowed the resource to remain valuable to those users.</a:t>
            </a:r>
          </a:p>
          <a:p>
            <a:r>
              <a:rPr lang="en-US" dirty="0" smtClean="0"/>
              <a:t>Key success factors</a:t>
            </a:r>
          </a:p>
          <a:p>
            <a:pPr lvl="1"/>
            <a:r>
              <a:rPr lang="en-US" dirty="0" smtClean="0"/>
              <a:t>ability to understand needs of users and stakeholders of the project</a:t>
            </a:r>
          </a:p>
          <a:p>
            <a:pPr lvl="1"/>
            <a:r>
              <a:rPr lang="en-US" dirty="0" smtClean="0"/>
              <a:t>identification of activities needed to support them, and</a:t>
            </a:r>
          </a:p>
          <a:p>
            <a:pPr lvl="1"/>
            <a:r>
              <a:rPr lang="en-US" dirty="0" smtClean="0"/>
              <a:t>the delegation of responsibility to manage costs and develop reliable sources of financial and non-financial support.</a:t>
            </a:r>
          </a:p>
          <a:p>
            <a:pPr lvl="1"/>
            <a:r>
              <a:rPr lang="en-US" dirty="0" smtClean="0"/>
              <a:t>the presence of an actively engaged manager to set and accomplish goals.</a:t>
            </a:r>
          </a:p>
          <a:p>
            <a:r>
              <a:rPr lang="en-US" i="0" dirty="0" smtClean="0"/>
              <a:t>Key findings:</a:t>
            </a:r>
          </a:p>
          <a:p>
            <a:pPr lvl="1"/>
            <a:r>
              <a:rPr lang="en-US" i="0" dirty="0" smtClean="0"/>
              <a:t>“digitization is critical to future, but updates and upgrades are not sufficient.”</a:t>
            </a:r>
          </a:p>
          <a:p>
            <a:pPr lvl="1"/>
            <a:r>
              <a:rPr lang="en-US" i="0" dirty="0" smtClean="0"/>
              <a:t>management of digital resources often dispersed across departments</a:t>
            </a:r>
          </a:p>
          <a:p>
            <a:pPr lvl="2"/>
            <a:r>
              <a:rPr lang="en-US" i="0" dirty="0" smtClean="0"/>
              <a:t>no department with dominant responsibility</a:t>
            </a:r>
          </a:p>
          <a:p>
            <a:pPr lvl="2"/>
            <a:r>
              <a:rPr lang="en-US" i="0" dirty="0" smtClean="0"/>
              <a:t>could be okay, does present a challenge for budget and growth</a:t>
            </a:r>
          </a:p>
          <a:p>
            <a:pPr lvl="1"/>
            <a:r>
              <a:rPr lang="en-US" i="0" dirty="0" smtClean="0"/>
              <a:t>spending is &gt; on new digitization than on maintenance of existing digital resources</a:t>
            </a:r>
          </a:p>
          <a:p>
            <a:pPr lvl="1"/>
            <a:r>
              <a:rPr lang="en-US" i="0" dirty="0" smtClean="0"/>
              <a:t>greater access is key motivator of digitization</a:t>
            </a:r>
          </a:p>
          <a:p>
            <a:pPr lvl="2"/>
            <a:r>
              <a:rPr lang="en-US" i="0" dirty="0" smtClean="0"/>
              <a:t>but investments in understanding needs of the audience are low</a:t>
            </a:r>
          </a:p>
          <a:p>
            <a:pPr lvl="1"/>
            <a:r>
              <a:rPr lang="en-US" i="0" dirty="0" smtClean="0"/>
              <a:t>oversight is needed (with no one department in charge)</a:t>
            </a:r>
          </a:p>
          <a:p>
            <a:pPr lvl="2"/>
            <a:r>
              <a:rPr lang="en-US" i="0" dirty="0" smtClean="0"/>
              <a:t>IT team and collections department work together</a:t>
            </a:r>
          </a:p>
          <a:p>
            <a:pPr lvl="1"/>
            <a:r>
              <a:rPr lang="en-US" i="0" dirty="0" smtClean="0"/>
              <a:t>are digitization projects (ever) finished?</a:t>
            </a:r>
          </a:p>
          <a:p>
            <a:pPr lvl="2"/>
            <a:r>
              <a:rPr lang="en-US" i="0" dirty="0" smtClean="0"/>
              <a:t>budgeting / planning for enhancements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A1C1B1B-DE3D-46E7-B989-22150896E809}" type="slidenum">
              <a:rPr lang="en-US" smtClean="0"/>
              <a:t>24</a:t>
            </a:fld>
            <a:endParaRPr lang="en-US" dirty="0"/>
          </a:p>
        </p:txBody>
      </p:sp>
    </p:spTree>
    <p:extLst>
      <p:ext uri="{BB962C8B-B14F-4D97-AF65-F5344CB8AC3E}">
        <p14:creationId xmlns:p14="http://schemas.microsoft.com/office/powerpoint/2010/main" val="2287938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Earth photo:</a:t>
            </a:r>
            <a:r>
              <a:rPr lang="en-US" baseline="0" dirty="0" smtClean="0"/>
              <a:t> http://ppt-bird.blogspot.com/2012/04/earth-day-2012-ppt-background-free.html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Our goals for this symposium (a forum for outreach and world-wide collaboration).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Discuss what it means to collaborate successfully and how to use what we have all learned to foster collaboration and sustainability. This includes sharing what has / has not worked. We’d like to broaden the conversation to what we can do to engage our projects with TDWG and TDWG with our projects.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2400" b="1" dirty="0" smtClean="0"/>
              <a:t>Successful models of Collaboration</a:t>
            </a:r>
          </a:p>
          <a:p>
            <a:endParaRPr lang="en-US" sz="2400" dirty="0" smtClean="0"/>
          </a:p>
          <a:p>
            <a:r>
              <a:rPr lang="en-US" sz="2400" dirty="0" smtClean="0"/>
              <a:t>what are 2 (or 3) key points of why you think it's successful? </a:t>
            </a:r>
          </a:p>
          <a:p>
            <a:pPr marL="274320" lvl="1" indent="-274320">
              <a:buClr>
                <a:schemeClr val="accent3"/>
              </a:buClr>
              <a:buSzPct val="95000"/>
            </a:pPr>
            <a:r>
              <a:rPr lang="en-US" dirty="0" smtClean="0"/>
              <a:t>gauges of success?</a:t>
            </a:r>
          </a:p>
          <a:p>
            <a:r>
              <a:rPr lang="en-US" sz="2400" dirty="0" smtClean="0"/>
              <a:t>any insights to share about what's been tried that did not work?</a:t>
            </a:r>
          </a:p>
          <a:p>
            <a:r>
              <a:rPr lang="en-US" sz="2400" dirty="0" smtClean="0"/>
              <a:t>What are some challenges that you couldn't meet (that TDWG or other organizations here might address)?</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are the successful models of collaboration?</a:t>
            </a:r>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How do you know when a collaboration is successful?</a:t>
            </a:r>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Please tell us about one and what are 2 (or 3) key points of why you think it's successful? Do you apply /know of any gauges of success?</a:t>
            </a:r>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Do you have any insights to share about what's been tried that did not work?</a:t>
            </a:r>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are some challenges that you couldn't meet (that TDWG or other organizations here might address)?</a:t>
            </a:r>
            <a:endParaRPr lang="en-US" sz="16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Can your models / examples be broadened to facilitate, encourage, and encompass attempts by those disciplines and geopolitical regions working on their own efforts to effectively and sustainably document and share information about biodiversity?</a:t>
            </a:r>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is your vision for making these global collaboration world-wide digitization efforts sustainable?</a:t>
            </a:r>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Or, more narrowly, perhaps, what is your vision for making a (your) particular project integrated in the larger world-wide digitization efforts?</a:t>
            </a:r>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is key (from your point-of-view) for interoperability efforts to succeed?</a:t>
            </a:r>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are key ways we can get involved in / contribute to each other's efforts?</a:t>
            </a:r>
            <a:endParaRPr lang="en-US" sz="16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CA1C1B1B-DE3D-46E7-B989-22150896E809}" type="slidenum">
              <a:rPr lang="en-US" smtClean="0"/>
              <a:t>2</a:t>
            </a:fld>
            <a:endParaRPr lang="en-US" dirty="0"/>
          </a:p>
        </p:txBody>
      </p:sp>
    </p:spTree>
    <p:extLst>
      <p:ext uri="{BB962C8B-B14F-4D97-AF65-F5344CB8AC3E}">
        <p14:creationId xmlns:p14="http://schemas.microsoft.com/office/powerpoint/2010/main" val="3083421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http://meyerweb.com/eric/thoughts/2006/09/15/w3c-change-outreach/</a:t>
            </a:r>
            <a:endParaRPr lang="en-US" dirty="0" smtClean="0"/>
          </a:p>
          <a:p>
            <a:pPr marL="0" indent="0">
              <a:buNone/>
            </a:pPr>
            <a:r>
              <a:rPr lang="en-US" dirty="0" smtClean="0"/>
              <a:t>Rational for Working Group Liaison: reveal working group efforts and connect with stakeholders</a:t>
            </a:r>
          </a:p>
          <a:p>
            <a:pPr lvl="1"/>
            <a:r>
              <a:rPr lang="en-US" dirty="0" smtClean="0"/>
              <a:t>one outreach member, 2-way communication</a:t>
            </a:r>
          </a:p>
          <a:p>
            <a:pPr lvl="1"/>
            <a:r>
              <a:rPr lang="en-US" dirty="0" smtClean="0"/>
              <a:t>perhaps someone not versed in the field</a:t>
            </a:r>
          </a:p>
          <a:p>
            <a:pPr lvl="0"/>
            <a:r>
              <a:rPr lang="en-US" dirty="0" smtClean="0"/>
              <a:t>job</a:t>
            </a:r>
          </a:p>
          <a:p>
            <a:pPr lvl="1"/>
            <a:r>
              <a:rPr lang="en-US" dirty="0" smtClean="0"/>
              <a:t>keep public informed about the working group activities</a:t>
            </a:r>
          </a:p>
          <a:p>
            <a:pPr lvl="1"/>
            <a:r>
              <a:rPr lang="en-US" dirty="0" smtClean="0"/>
              <a:t>perhaps produce how-</a:t>
            </a:r>
            <a:r>
              <a:rPr lang="en-US" dirty="0" err="1" smtClean="0"/>
              <a:t>to’s</a:t>
            </a:r>
            <a:endParaRPr lang="en-US" dirty="0" smtClean="0"/>
          </a:p>
          <a:p>
            <a:r>
              <a:rPr lang="en-US" dirty="0" smtClean="0"/>
              <a:t>explaining to the world what the WG is doing </a:t>
            </a:r>
            <a:r>
              <a:rPr lang="en-US" i="1" dirty="0" smtClean="0"/>
              <a:t>and</a:t>
            </a:r>
            <a:r>
              <a:rPr lang="en-US" dirty="0" smtClean="0"/>
              <a:t> who is explaining to the WG what the world is doing, or at least trying to do.</a:t>
            </a:r>
          </a:p>
          <a:p>
            <a:r>
              <a:rPr lang="en-US" dirty="0" smtClean="0"/>
              <a:t>perhaps a working group has a member of the public with no expertise. </a:t>
            </a:r>
          </a:p>
          <a:p>
            <a:r>
              <a:rPr lang="en-US" dirty="0" smtClean="0"/>
              <a:t>to ensure the group explains their work in plain English. which is helpful to everyone.</a:t>
            </a:r>
          </a:p>
          <a:p>
            <a:endParaRPr lang="en-US" dirty="0" smtClean="0"/>
          </a:p>
        </p:txBody>
      </p:sp>
      <p:sp>
        <p:nvSpPr>
          <p:cNvPr id="4" name="Slide Number Placeholder 3"/>
          <p:cNvSpPr>
            <a:spLocks noGrp="1"/>
          </p:cNvSpPr>
          <p:nvPr>
            <p:ph type="sldNum" sz="quarter" idx="10"/>
          </p:nvPr>
        </p:nvSpPr>
        <p:spPr/>
        <p:txBody>
          <a:bodyPr/>
          <a:lstStyle/>
          <a:p>
            <a:fld id="{CA1C1B1B-DE3D-46E7-B989-22150896E809}" type="slidenum">
              <a:rPr lang="en-US" smtClean="0"/>
              <a:t>25</a:t>
            </a:fld>
            <a:endParaRPr lang="en-US" dirty="0"/>
          </a:p>
        </p:txBody>
      </p:sp>
    </p:spTree>
    <p:extLst>
      <p:ext uri="{BB962C8B-B14F-4D97-AF65-F5344CB8AC3E}">
        <p14:creationId xmlns:p14="http://schemas.microsoft.com/office/powerpoint/2010/main" val="1031910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workforce training:</a:t>
            </a:r>
            <a:r>
              <a:rPr lang="en-US" baseline="0" dirty="0" smtClean="0"/>
              <a:t> including c</a:t>
            </a:r>
            <a:r>
              <a:rPr lang="en-US" dirty="0" smtClean="0"/>
              <a:t>ommunication, data and computational literacy, (project</a:t>
            </a:r>
            <a:r>
              <a:rPr lang="en-US" baseline="0" dirty="0" smtClean="0"/>
              <a:t> management, change management, motivation too).</a:t>
            </a:r>
            <a:endParaRPr lang="en-US" dirty="0"/>
          </a:p>
        </p:txBody>
      </p:sp>
      <p:sp>
        <p:nvSpPr>
          <p:cNvPr id="4" name="Slide Number Placeholder 3"/>
          <p:cNvSpPr>
            <a:spLocks noGrp="1"/>
          </p:cNvSpPr>
          <p:nvPr>
            <p:ph type="sldNum" sz="quarter" idx="10"/>
          </p:nvPr>
        </p:nvSpPr>
        <p:spPr/>
        <p:txBody>
          <a:bodyPr/>
          <a:lstStyle/>
          <a:p>
            <a:fld id="{CA1C1B1B-DE3D-46E7-B989-22150896E809}" type="slidenum">
              <a:rPr lang="en-US" smtClean="0"/>
              <a:t>26</a:t>
            </a:fld>
            <a:endParaRPr lang="en-US" dirty="0"/>
          </a:p>
        </p:txBody>
      </p:sp>
    </p:spTree>
    <p:extLst>
      <p:ext uri="{BB962C8B-B14F-4D97-AF65-F5344CB8AC3E}">
        <p14:creationId xmlns:p14="http://schemas.microsoft.com/office/powerpoint/2010/main" val="3265868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https://www.idigbio.org/wiki/index.php/Digitization_Training_Workshops</a:t>
            </a:r>
            <a:endParaRPr lang="en-US" dirty="0" smtClean="0"/>
          </a:p>
          <a:p>
            <a:r>
              <a:rPr lang="en-US" dirty="0" smtClean="0">
                <a:hlinkClick r:id="rId4"/>
              </a:rPr>
              <a:t>https://www.idigbio.org/wiki/index.php/Collections_Digitization_Workflows</a:t>
            </a:r>
            <a:endParaRPr lang="en-US" dirty="0" smtClean="0"/>
          </a:p>
          <a:p>
            <a:r>
              <a:rPr lang="en-US" dirty="0" smtClean="0">
                <a:hlinkClick r:id="rId5"/>
              </a:rPr>
              <a:t>https://www.idigbio.org/content/workflow-modules-and-task-lists</a:t>
            </a:r>
            <a:endParaRPr lang="en-US" dirty="0" smtClean="0"/>
          </a:p>
          <a:p>
            <a:r>
              <a:rPr lang="en-US" dirty="0" smtClean="0">
                <a:hlinkClick r:id="rId6"/>
              </a:rPr>
              <a:t>https://www.idigbio.org/wiki/index.php/Georeferencing#Workshops</a:t>
            </a:r>
            <a:endParaRPr lang="en-US" dirty="0"/>
          </a:p>
        </p:txBody>
      </p:sp>
      <p:sp>
        <p:nvSpPr>
          <p:cNvPr id="4" name="Slide Number Placeholder 3"/>
          <p:cNvSpPr>
            <a:spLocks noGrp="1"/>
          </p:cNvSpPr>
          <p:nvPr>
            <p:ph type="sldNum" sz="quarter" idx="10"/>
          </p:nvPr>
        </p:nvSpPr>
        <p:spPr/>
        <p:txBody>
          <a:bodyPr/>
          <a:lstStyle/>
          <a:p>
            <a:fld id="{CA1C1B1B-DE3D-46E7-B989-22150896E809}" type="slidenum">
              <a:rPr lang="en-US" smtClean="0"/>
              <a:t>27</a:t>
            </a:fld>
            <a:endParaRPr lang="en-US" dirty="0"/>
          </a:p>
        </p:txBody>
      </p:sp>
    </p:spTree>
    <p:extLst>
      <p:ext uri="{BB962C8B-B14F-4D97-AF65-F5344CB8AC3E}">
        <p14:creationId xmlns:p14="http://schemas.microsoft.com/office/powerpoint/2010/main" val="3563731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1C1B1B-DE3D-46E7-B989-22150896E809}" type="slidenum">
              <a:rPr lang="en-US" smtClean="0"/>
              <a:t>28</a:t>
            </a:fld>
            <a:endParaRPr lang="en-US" dirty="0"/>
          </a:p>
        </p:txBody>
      </p:sp>
    </p:spTree>
    <p:extLst>
      <p:ext uri="{BB962C8B-B14F-4D97-AF65-F5344CB8AC3E}">
        <p14:creationId xmlns:p14="http://schemas.microsoft.com/office/powerpoint/2010/main" val="74444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keynote, sponsored by iDigBio, to enhance the collaboration discussion. What can science tell us about collaboration? (The toolkit). This symposium, to draw out what we know works, what doesn't, some ideas for moving forward and specifically how we can help TDWG and how TDWG can help all of us. Sustainability expertise (iDigBio)</a:t>
            </a:r>
          </a:p>
          <a:p>
            <a:endParaRPr lang="en-US" dirty="0" smtClean="0"/>
          </a:p>
          <a:p>
            <a:r>
              <a:rPr lang="en-US" dirty="0" smtClean="0"/>
              <a:t>NIBA &gt; ADBC &gt; iDigBio and the TCNs</a:t>
            </a:r>
          </a:p>
          <a:p>
            <a:r>
              <a:rPr lang="en-US" dirty="0" smtClean="0"/>
              <a:t>NIBA Goals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Issues and Trends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Collaboration, Opportunities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TDWG, overlap = opportunities</a:t>
            </a:r>
          </a:p>
          <a:p>
            <a:pPr lvl="1"/>
            <a:r>
              <a:rPr lang="en-US" dirty="0" smtClean="0"/>
              <a:t>(intersection, overlap)</a:t>
            </a:r>
          </a:p>
          <a:p>
            <a:pPr lvl="1"/>
            <a:r>
              <a:rPr lang="en-US" dirty="0" smtClean="0"/>
              <a:t>how to collaborate</a:t>
            </a:r>
          </a:p>
          <a:p>
            <a:pPr lvl="1"/>
            <a:r>
              <a:rPr lang="en-US" dirty="0" smtClean="0"/>
              <a:t>Collaboration, Opportunities</a:t>
            </a:r>
          </a:p>
          <a:p>
            <a:pPr lvl="2"/>
            <a:r>
              <a:rPr lang="en-US" dirty="0" smtClean="0"/>
              <a:t>intersection, overlap</a:t>
            </a:r>
          </a:p>
          <a:p>
            <a:pPr lvl="2"/>
            <a:r>
              <a:rPr lang="en-US" dirty="0" smtClean="0"/>
              <a:t>how to collaborate</a:t>
            </a:r>
          </a:p>
          <a:p>
            <a:pPr lvl="1"/>
            <a:r>
              <a:rPr lang="en-US" dirty="0" smtClean="0"/>
              <a:t>Workforce Training: Communication, Literacy and</a:t>
            </a:r>
            <a:r>
              <a:rPr lang="en-US" baseline="0" dirty="0" smtClean="0"/>
              <a:t> </a:t>
            </a:r>
            <a:r>
              <a:rPr lang="en-US" dirty="0" smtClean="0"/>
              <a:t>Awareness</a:t>
            </a:r>
          </a:p>
          <a:p>
            <a:pPr lvl="2"/>
            <a:r>
              <a:rPr lang="en-US" dirty="0" smtClean="0"/>
              <a:t>Are we saying the same thing?</a:t>
            </a:r>
          </a:p>
          <a:p>
            <a:pPr lvl="1"/>
            <a:r>
              <a:rPr lang="en-US" dirty="0" smtClean="0"/>
              <a:t>Rich data, Data discovery &amp;  Data Citation</a:t>
            </a:r>
          </a:p>
          <a:p>
            <a:pPr lvl="1"/>
            <a:r>
              <a:rPr lang="en-US" dirty="0" smtClean="0"/>
              <a:t>Sustainability</a:t>
            </a:r>
          </a:p>
          <a:p>
            <a:pPr lvl="1"/>
            <a:r>
              <a:rPr lang="en-US" dirty="0" smtClean="0"/>
              <a:t>Hiding Complexity and Meeting Half-Way</a:t>
            </a:r>
          </a:p>
          <a:p>
            <a:r>
              <a:rPr lang="en-US" dirty="0" smtClean="0"/>
              <a:t>A botanist and a programmer walk into a bar…</a:t>
            </a:r>
          </a:p>
          <a:p>
            <a:r>
              <a:rPr lang="en-US" dirty="0" smtClean="0"/>
              <a:t>iDigBio Working Groups and Workshops</a:t>
            </a:r>
          </a:p>
          <a:p>
            <a:pPr lvl="1"/>
            <a:r>
              <a:rPr lang="en-US" dirty="0" smtClean="0"/>
              <a:t>Digitization</a:t>
            </a:r>
          </a:p>
          <a:p>
            <a:pPr lvl="2"/>
            <a:r>
              <a:rPr lang="en-US" dirty="0" smtClean="0"/>
              <a:t>Biodiversity Informatics?</a:t>
            </a:r>
          </a:p>
          <a:p>
            <a:pPr lvl="2"/>
            <a:r>
              <a:rPr lang="en-US" dirty="0" smtClean="0"/>
              <a:t>Georeferencing</a:t>
            </a:r>
          </a:p>
          <a:p>
            <a:pPr lvl="2"/>
            <a:r>
              <a:rPr lang="en-US" dirty="0" smtClean="0"/>
              <a:t>Workflows</a:t>
            </a:r>
          </a:p>
          <a:p>
            <a:r>
              <a:rPr lang="en-US" dirty="0" smtClean="0"/>
              <a:t>Collaborate and </a:t>
            </a:r>
            <a:r>
              <a:rPr lang="en-US" b="1" dirty="0" smtClean="0"/>
              <a:t>Mind the Gap</a:t>
            </a:r>
          </a:p>
          <a:p>
            <a:r>
              <a:rPr lang="en-US" b="1" dirty="0" smtClean="0"/>
              <a:t>Hide complexity and </a:t>
            </a:r>
            <a:r>
              <a:rPr lang="en-US" b="1" smtClean="0"/>
              <a:t>meet (more than) half-way</a:t>
            </a:r>
            <a:endParaRPr lang="en-US" b="1" dirty="0" smtClean="0"/>
          </a:p>
          <a:p>
            <a:r>
              <a:rPr lang="en-US" dirty="0" smtClean="0"/>
              <a:t>Rich(</a:t>
            </a:r>
            <a:r>
              <a:rPr lang="en-US" dirty="0" err="1" smtClean="0"/>
              <a:t>er</a:t>
            </a:r>
            <a:r>
              <a:rPr lang="en-US" dirty="0" smtClean="0"/>
              <a:t>) data wanted</a:t>
            </a:r>
          </a:p>
          <a:p>
            <a:r>
              <a:rPr lang="en-US" dirty="0" smtClean="0"/>
              <a:t>Sustainability hints</a:t>
            </a:r>
          </a:p>
          <a:p>
            <a:r>
              <a:rPr lang="en-US" dirty="0" smtClean="0"/>
              <a:t>Working group insights</a:t>
            </a:r>
            <a:br>
              <a:rPr lang="en-US" dirty="0" smtClean="0"/>
            </a:br>
            <a:endParaRPr lang="en-US" dirty="0" smtClean="0"/>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CA1C1B1B-DE3D-46E7-B989-22150896E809}" type="slidenum">
              <a:rPr lang="en-US" smtClean="0"/>
              <a:t>3</a:t>
            </a:fld>
            <a:endParaRPr lang="en-US" dirty="0"/>
          </a:p>
        </p:txBody>
      </p:sp>
    </p:spTree>
    <p:extLst>
      <p:ext uri="{BB962C8B-B14F-4D97-AF65-F5344CB8AC3E}">
        <p14:creationId xmlns:p14="http://schemas.microsoft.com/office/powerpoint/2010/main" val="2871205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NIBA Strategic Plan </a:t>
            </a:r>
          </a:p>
          <a:p>
            <a:r>
              <a:rPr lang="en-US" dirty="0" smtClean="0"/>
              <a:t>NIBA</a:t>
            </a:r>
            <a:r>
              <a:rPr lang="en-US" baseline="0" dirty="0" smtClean="0"/>
              <a:t> Implementation Plan </a:t>
            </a:r>
            <a:r>
              <a:rPr lang="en-US" dirty="0" smtClean="0">
                <a:hlinkClick r:id="rId3"/>
              </a:rPr>
              <a:t>http://www.aibs.org/public-policy/NIBA_Implementation_Plan.pdf</a:t>
            </a:r>
            <a:endParaRPr lang="en-US" dirty="0" smtClean="0"/>
          </a:p>
          <a:p>
            <a:endParaRPr lang="en-US" dirty="0" smtClean="0"/>
          </a:p>
          <a:p>
            <a:r>
              <a:rPr lang="en-US" dirty="0" smtClean="0"/>
              <a:t>The Network Integrated Biocollections Alliance (NIBA) work, prompted the National Science Foundation's creation of the ADBC (Advancing the Digitization of Biodiversity Collections) program. As part of the ADBC,  iDigBio (Integrated Digitized Biodiversity Collections) was funded to ?</a:t>
            </a:r>
          </a:p>
          <a:p>
            <a:endParaRPr lang="en-US" dirty="0" smtClean="0"/>
          </a:p>
          <a:p>
            <a:r>
              <a:rPr lang="en-US" dirty="0" smtClean="0"/>
              <a:t>The NIBA Implementation Plan, like the EU Commission (Horizon 2020, …), stipulates international collaboration and </a:t>
            </a:r>
          </a:p>
          <a:p>
            <a:r>
              <a:rPr lang="en-US" dirty="0" smtClean="0"/>
              <a:t>recognizes that collaboration is one key to broader sustainability across projects. </a:t>
            </a:r>
          </a:p>
          <a:p>
            <a:r>
              <a:rPr lang="en-US" dirty="0" smtClean="0"/>
              <a:t>Broad goals in the NIBA strategic plan …</a:t>
            </a:r>
          </a:p>
          <a:p>
            <a:endParaRPr lang="en-US" dirty="0" smtClean="0"/>
          </a:p>
          <a:p>
            <a:r>
              <a:rPr lang="en-US" sz="1200" b="1" dirty="0" smtClean="0"/>
              <a:t>NIBA Strategic Plan – 3 key objectives (Anne</a:t>
            </a:r>
            <a:r>
              <a:rPr lang="en-US" sz="1200" b="1" baseline="0" dirty="0" smtClean="0"/>
              <a:t> introduced NIBA)</a:t>
            </a:r>
            <a:endParaRPr lang="en-US" b="1" dirty="0" smtClean="0"/>
          </a:p>
          <a:p>
            <a:r>
              <a:rPr lang="en-US" b="1" dirty="0" smtClean="0">
                <a:solidFill>
                  <a:schemeClr val="accent1"/>
                </a:solidFill>
                <a:effectLst>
                  <a:outerShdw blurRad="38100" dist="38100" dir="2700000" algn="tl">
                    <a:srgbClr val="000000">
                      <a:alpha val="43137"/>
                    </a:srgbClr>
                  </a:outerShdw>
                </a:effectLst>
              </a:rPr>
              <a:t>digitize</a:t>
            </a:r>
            <a:r>
              <a:rPr lang="en-US" dirty="0" smtClean="0">
                <a:solidFill>
                  <a:schemeClr val="accent1"/>
                </a:solidFill>
                <a:effectLst>
                  <a:outerShdw blurRad="38100" dist="38100" dir="2700000" algn="tl">
                    <a:srgbClr val="000000">
                      <a:alpha val="43137"/>
                    </a:srgbClr>
                  </a:outerShdw>
                </a:effectLst>
              </a:rPr>
              <a:t> </a:t>
            </a:r>
            <a:r>
              <a:rPr lang="en-US" dirty="0" smtClean="0"/>
              <a:t>all US biological collections</a:t>
            </a:r>
          </a:p>
          <a:p>
            <a:pPr lvl="1"/>
            <a:r>
              <a:rPr lang="en-US" sz="2600" dirty="0" smtClean="0"/>
              <a:t>integrate data for Web-access</a:t>
            </a:r>
          </a:p>
          <a:p>
            <a:r>
              <a:rPr lang="en-US" dirty="0" smtClean="0"/>
              <a:t>develop new </a:t>
            </a:r>
            <a:r>
              <a:rPr lang="en-US" b="1" dirty="0" smtClean="0"/>
              <a:t>Web interfaces</a:t>
            </a:r>
            <a:r>
              <a:rPr lang="en-US" dirty="0" smtClean="0"/>
              <a:t>,</a:t>
            </a:r>
          </a:p>
          <a:p>
            <a:pPr lvl="1"/>
            <a:r>
              <a:rPr lang="en-US" sz="2600" dirty="0" smtClean="0"/>
              <a:t>visualization and analysis tools, </a:t>
            </a:r>
          </a:p>
          <a:p>
            <a:pPr lvl="1"/>
            <a:r>
              <a:rPr lang="en-US" sz="2600" dirty="0" smtClean="0"/>
              <a:t>data mining, </a:t>
            </a:r>
          </a:p>
          <a:p>
            <a:pPr lvl="1"/>
            <a:r>
              <a:rPr lang="en-US" sz="2600" dirty="0" smtClean="0"/>
              <a:t>georeferencing processes </a:t>
            </a:r>
          </a:p>
          <a:p>
            <a:pPr lvl="1"/>
            <a:r>
              <a:rPr lang="en-US" sz="2600" dirty="0" smtClean="0"/>
              <a:t>all available for using and improving NIBA resources</a:t>
            </a:r>
          </a:p>
          <a:p>
            <a:r>
              <a:rPr lang="en-US" dirty="0" smtClean="0"/>
              <a:t>create </a:t>
            </a:r>
            <a:r>
              <a:rPr lang="en-US" b="1" dirty="0" smtClean="0"/>
              <a:t>real-time upgrades </a:t>
            </a:r>
            <a:r>
              <a:rPr lang="en-US" dirty="0" smtClean="0"/>
              <a:t>of biological data and </a:t>
            </a:r>
          </a:p>
          <a:p>
            <a:pPr lvl="1"/>
            <a:r>
              <a:rPr lang="en-US" sz="2600" dirty="0" smtClean="0"/>
              <a:t>prevent more legacy (siloed) data</a:t>
            </a:r>
          </a:p>
          <a:p>
            <a:pPr lvl="2"/>
            <a:r>
              <a:rPr lang="en-US" sz="2600" dirty="0" smtClean="0"/>
              <a:t>via </a:t>
            </a:r>
            <a:r>
              <a:rPr lang="en-US" sz="2600" dirty="0" smtClean="0">
                <a:solidFill>
                  <a:schemeClr val="accent1"/>
                </a:solidFill>
                <a:effectLst>
                  <a:outerShdw blurRad="38100" dist="38100" dir="2700000" algn="tl">
                    <a:srgbClr val="000000">
                      <a:alpha val="43137"/>
                    </a:srgbClr>
                  </a:outerShdw>
                </a:effectLst>
              </a:rPr>
              <a:t>tools</a:t>
            </a:r>
            <a:r>
              <a:rPr lang="en-US" sz="2600" dirty="0" smtClean="0"/>
              <a:t>, </a:t>
            </a:r>
            <a:r>
              <a:rPr lang="en-US" sz="2600" dirty="0" smtClean="0">
                <a:solidFill>
                  <a:schemeClr val="accent1"/>
                </a:solidFill>
                <a:effectLst>
                  <a:outerShdw blurRad="38100" dist="38100" dir="2700000" algn="tl">
                    <a:srgbClr val="000000">
                      <a:alpha val="43137"/>
                    </a:srgbClr>
                  </a:outerShdw>
                </a:effectLst>
              </a:rPr>
              <a:t>training</a:t>
            </a:r>
            <a:r>
              <a:rPr lang="en-US" sz="2600" dirty="0" smtClean="0"/>
              <a:t>, and infrastructure</a:t>
            </a:r>
          </a:p>
          <a:p>
            <a:pPr lvl="2"/>
            <a:endParaRPr lang="en-US" sz="2600" dirty="0" smtClean="0"/>
          </a:p>
          <a:p>
            <a:r>
              <a:rPr lang="en-US" dirty="0" smtClean="0"/>
              <a:t>6</a:t>
            </a:r>
            <a:r>
              <a:rPr lang="en-US" baseline="0" dirty="0" smtClean="0"/>
              <a:t> NIBA Implementation Plan Goals</a:t>
            </a:r>
            <a:endParaRPr lang="en-US" dirty="0" smtClean="0"/>
          </a:p>
          <a:p>
            <a:r>
              <a:rPr lang="en-US" dirty="0" smtClean="0"/>
              <a:t>1 organizational </a:t>
            </a:r>
            <a:r>
              <a:rPr lang="en-US" b="1" dirty="0" smtClean="0"/>
              <a:t>governance</a:t>
            </a:r>
            <a:r>
              <a:rPr lang="en-US" dirty="0" smtClean="0"/>
              <a:t> for </a:t>
            </a:r>
          </a:p>
          <a:p>
            <a:pPr marL="0" indent="0">
              <a:buNone/>
            </a:pPr>
            <a:r>
              <a:rPr lang="en-US" sz="1200" dirty="0" smtClean="0"/>
              <a:t>    implementing NIBA plans</a:t>
            </a:r>
          </a:p>
          <a:p>
            <a:r>
              <a:rPr lang="en-US" dirty="0" smtClean="0"/>
              <a:t>2 advance US engineering of US biocollections </a:t>
            </a:r>
            <a:r>
              <a:rPr lang="en-US" b="1" dirty="0" smtClean="0">
                <a:solidFill>
                  <a:schemeClr val="accent1"/>
                </a:solidFill>
                <a:effectLst>
                  <a:outerShdw blurRad="38100" dist="38100" dir="2700000" algn="tl">
                    <a:srgbClr val="000000">
                      <a:alpha val="43137"/>
                    </a:srgbClr>
                  </a:outerShdw>
                </a:effectLst>
              </a:rPr>
              <a:t>cyberinfrastructure</a:t>
            </a:r>
          </a:p>
          <a:p>
            <a:r>
              <a:rPr lang="en-US" dirty="0" smtClean="0"/>
              <a:t>3 enhance </a:t>
            </a:r>
            <a:r>
              <a:rPr lang="en-US" b="1" dirty="0" smtClean="0">
                <a:solidFill>
                  <a:schemeClr val="accent1"/>
                </a:solidFill>
                <a:effectLst>
                  <a:outerShdw blurRad="38100" dist="38100" dir="2700000" algn="tl">
                    <a:srgbClr val="000000">
                      <a:alpha val="43137"/>
                    </a:srgbClr>
                  </a:outerShdw>
                </a:effectLst>
              </a:rPr>
              <a:t>training</a:t>
            </a:r>
            <a:r>
              <a:rPr lang="en-US" dirty="0" smtClean="0"/>
              <a:t> of existing collections staff and biodiversity information managers</a:t>
            </a:r>
          </a:p>
          <a:p>
            <a:r>
              <a:rPr lang="en-US" dirty="0" smtClean="0"/>
              <a:t>4 increase support for </a:t>
            </a:r>
            <a:r>
              <a:rPr lang="en-US" b="1" dirty="0" smtClean="0"/>
              <a:t>and </a:t>
            </a:r>
            <a:r>
              <a:rPr lang="en-US" b="1" dirty="0" smtClean="0">
                <a:solidFill>
                  <a:schemeClr val="accent1"/>
                </a:solidFill>
                <a:effectLst>
                  <a:outerShdw blurRad="38100" dist="38100" dir="2700000" algn="tl">
                    <a:srgbClr val="000000">
                      <a:alpha val="43137"/>
                    </a:srgbClr>
                  </a:outerShdw>
                </a:effectLst>
              </a:rPr>
              <a:t>participation</a:t>
            </a:r>
            <a:r>
              <a:rPr lang="en-US" b="1" dirty="0" smtClean="0"/>
              <a:t> </a:t>
            </a:r>
            <a:r>
              <a:rPr lang="en-US" dirty="0" smtClean="0"/>
              <a:t>in NIBA</a:t>
            </a:r>
          </a:p>
          <a:p>
            <a:r>
              <a:rPr lang="en-US" dirty="0" smtClean="0"/>
              <a:t>5 establish a </a:t>
            </a:r>
            <a:r>
              <a:rPr lang="en-US" b="1" dirty="0" smtClean="0"/>
              <a:t>sustainable </a:t>
            </a:r>
            <a:r>
              <a:rPr lang="en-US" b="1" dirty="0" smtClean="0">
                <a:solidFill>
                  <a:schemeClr val="accent1"/>
                </a:solidFill>
                <a:effectLst>
                  <a:outerShdw blurRad="38100" dist="38100" dir="2700000" algn="tl">
                    <a:srgbClr val="000000">
                      <a:alpha val="43137"/>
                    </a:srgbClr>
                  </a:outerShdw>
                </a:effectLst>
              </a:rPr>
              <a:t>knowledge base</a:t>
            </a:r>
          </a:p>
          <a:p>
            <a:r>
              <a:rPr lang="en-US" dirty="0" smtClean="0"/>
              <a:t>6 integrate </a:t>
            </a:r>
            <a:r>
              <a:rPr lang="en-US" b="1" dirty="0" smtClean="0">
                <a:solidFill>
                  <a:schemeClr val="accent1"/>
                </a:solidFill>
                <a:effectLst>
                  <a:outerShdw blurRad="38100" dist="38100" dir="2700000" algn="tl">
                    <a:srgbClr val="000000">
                      <a:alpha val="43137"/>
                    </a:srgbClr>
                  </a:outerShdw>
                </a:effectLst>
              </a:rPr>
              <a:t>specimen-based learning </a:t>
            </a:r>
            <a:r>
              <a:rPr lang="en-US" dirty="0" smtClean="0"/>
              <a:t>into formal / informal education</a:t>
            </a:r>
          </a:p>
          <a:p>
            <a:endParaRPr lang="en-US" dirty="0"/>
          </a:p>
        </p:txBody>
      </p:sp>
      <p:sp>
        <p:nvSpPr>
          <p:cNvPr id="4" name="Slide Number Placeholder 3"/>
          <p:cNvSpPr>
            <a:spLocks noGrp="1"/>
          </p:cNvSpPr>
          <p:nvPr>
            <p:ph type="sldNum" sz="quarter" idx="10"/>
          </p:nvPr>
        </p:nvSpPr>
        <p:spPr/>
        <p:txBody>
          <a:bodyPr/>
          <a:lstStyle/>
          <a:p>
            <a:fld id="{CA1C1B1B-DE3D-46E7-B989-22150896E809}" type="slidenum">
              <a:rPr lang="en-US" smtClean="0"/>
              <a:t>4</a:t>
            </a:fld>
            <a:endParaRPr lang="en-US" dirty="0"/>
          </a:p>
        </p:txBody>
      </p:sp>
    </p:spTree>
    <p:extLst>
      <p:ext uri="{BB962C8B-B14F-4D97-AF65-F5344CB8AC3E}">
        <p14:creationId xmlns:p14="http://schemas.microsoft.com/office/powerpoint/2010/main" val="2821483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800" dirty="0" smtClean="0"/>
              <a:t>From NIBA </a:t>
            </a:r>
          </a:p>
          <a:p>
            <a:pPr lvl="0"/>
            <a:r>
              <a:rPr lang="en-US" sz="1800" dirty="0" smtClean="0"/>
              <a:t>create a national database of vouchered specimen records from US institutions </a:t>
            </a:r>
            <a:r>
              <a:rPr lang="en-US" sz="1500" dirty="0" smtClean="0"/>
              <a:t>using existing national and international specimen data aggregation projects as models, specify the functional requirements of an aggregated US specimen data store.</a:t>
            </a:r>
          </a:p>
          <a:p>
            <a:endParaRPr lang="en-US" dirty="0"/>
          </a:p>
        </p:txBody>
      </p:sp>
      <p:sp>
        <p:nvSpPr>
          <p:cNvPr id="4" name="Slide Number Placeholder 3"/>
          <p:cNvSpPr>
            <a:spLocks noGrp="1"/>
          </p:cNvSpPr>
          <p:nvPr>
            <p:ph type="sldNum" sz="quarter" idx="10"/>
          </p:nvPr>
        </p:nvSpPr>
        <p:spPr/>
        <p:txBody>
          <a:bodyPr/>
          <a:lstStyle/>
          <a:p>
            <a:fld id="{CA1C1B1B-DE3D-46E7-B989-22150896E809}" type="slidenum">
              <a:rPr lang="en-US" smtClean="0"/>
              <a:t>5</a:t>
            </a:fld>
            <a:endParaRPr lang="en-US" dirty="0"/>
          </a:p>
        </p:txBody>
      </p:sp>
    </p:spTree>
    <p:extLst>
      <p:ext uri="{BB962C8B-B14F-4D97-AF65-F5344CB8AC3E}">
        <p14:creationId xmlns:p14="http://schemas.microsoft.com/office/powerpoint/2010/main" val="2031455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a:t>
            </a:r>
            <a:r>
              <a:rPr lang="en-US" baseline="0" dirty="0" smtClean="0"/>
              <a:t>e currently 10 TCNs, each with a unique theme (for example) (Tri-Trophic). There are over 150 participating institutions and they include museums and collections from all </a:t>
            </a:r>
            <a:r>
              <a:rPr lang="en-US" baseline="0" smtClean="0"/>
              <a:t>50 states and some US territories.</a:t>
            </a:r>
            <a:endParaRPr lang="en-US" dirty="0"/>
          </a:p>
        </p:txBody>
      </p:sp>
      <p:sp>
        <p:nvSpPr>
          <p:cNvPr id="4" name="Slide Number Placeholder 3"/>
          <p:cNvSpPr>
            <a:spLocks noGrp="1"/>
          </p:cNvSpPr>
          <p:nvPr>
            <p:ph type="sldNum" sz="quarter" idx="10"/>
          </p:nvPr>
        </p:nvSpPr>
        <p:spPr/>
        <p:txBody>
          <a:bodyPr/>
          <a:lstStyle/>
          <a:p>
            <a:fld id="{CA1C1B1B-DE3D-46E7-B989-22150896E809}" type="slidenum">
              <a:rPr lang="en-US" smtClean="0"/>
              <a:t>6</a:t>
            </a:fld>
            <a:endParaRPr lang="en-US" dirty="0"/>
          </a:p>
        </p:txBody>
      </p:sp>
    </p:spTree>
    <p:extLst>
      <p:ext uri="{BB962C8B-B14F-4D97-AF65-F5344CB8AC3E}">
        <p14:creationId xmlns:p14="http://schemas.microsoft.com/office/powerpoint/2010/main" val="3865426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http://tcn.amnh.org/updates/highlightsfromthecollectiontreehoppersandants</a:t>
            </a:r>
            <a:endParaRPr lang="en-US" dirty="0"/>
          </a:p>
        </p:txBody>
      </p:sp>
      <p:sp>
        <p:nvSpPr>
          <p:cNvPr id="4" name="Slide Number Placeholder 3"/>
          <p:cNvSpPr>
            <a:spLocks noGrp="1"/>
          </p:cNvSpPr>
          <p:nvPr>
            <p:ph type="sldNum" sz="quarter" idx="10"/>
          </p:nvPr>
        </p:nvSpPr>
        <p:spPr/>
        <p:txBody>
          <a:bodyPr/>
          <a:lstStyle/>
          <a:p>
            <a:fld id="{CA1C1B1B-DE3D-46E7-B989-22150896E809}" type="slidenum">
              <a:rPr lang="en-US" smtClean="0"/>
              <a:t>8</a:t>
            </a:fld>
            <a:endParaRPr lang="en-US" dirty="0"/>
          </a:p>
        </p:txBody>
      </p:sp>
    </p:spTree>
    <p:extLst>
      <p:ext uri="{BB962C8B-B14F-4D97-AF65-F5344CB8AC3E}">
        <p14:creationId xmlns:p14="http://schemas.microsoft.com/office/powerpoint/2010/main" val="1710589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H2020,</a:t>
            </a:r>
            <a:r>
              <a:rPr lang="en-US" baseline="0" dirty="0" smtClean="0"/>
              <a:t> BIH meeting, OpenUp</a:t>
            </a:r>
            <a:r>
              <a:rPr lang="en-US" baseline="0" smtClean="0"/>
              <a:t>!, Europeana, …</a:t>
            </a:r>
          </a:p>
          <a:p>
            <a:r>
              <a:rPr lang="en-US" baseline="0" smtClean="0"/>
              <a:t>Many opportunities for collaboration. Your project?</a:t>
            </a:r>
            <a:endParaRPr lang="en-US" dirty="0"/>
          </a:p>
        </p:txBody>
      </p:sp>
      <p:sp>
        <p:nvSpPr>
          <p:cNvPr id="4" name="Slide Number Placeholder 3"/>
          <p:cNvSpPr>
            <a:spLocks noGrp="1"/>
          </p:cNvSpPr>
          <p:nvPr>
            <p:ph type="sldNum" sz="quarter" idx="10"/>
          </p:nvPr>
        </p:nvSpPr>
        <p:spPr/>
        <p:txBody>
          <a:bodyPr/>
          <a:lstStyle/>
          <a:p>
            <a:fld id="{CA1C1B1B-DE3D-46E7-B989-22150896E809}" type="slidenum">
              <a:rPr lang="en-US" smtClean="0"/>
              <a:t>9</a:t>
            </a:fld>
            <a:endParaRPr lang="en-US" dirty="0"/>
          </a:p>
        </p:txBody>
      </p:sp>
    </p:spTree>
    <p:extLst>
      <p:ext uri="{BB962C8B-B14F-4D97-AF65-F5344CB8AC3E}">
        <p14:creationId xmlns:p14="http://schemas.microsoft.com/office/powerpoint/2010/main" val="3006653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TREND,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ISSUE (challenge</a:t>
            </a:r>
            <a:r>
              <a:rPr lang="en-US" sz="1200" kern="1200" baseline="0" dirty="0" smtClean="0">
                <a:solidFill>
                  <a:schemeClr val="tx1"/>
                </a:solidFill>
                <a:effectLst/>
                <a:latin typeface="+mn-lt"/>
                <a:ea typeface="+mn-ea"/>
                <a:cs typeface="+mn-cs"/>
              </a:rPr>
              <a:t> and opportunity)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Cross-Disciplinary Communication http://www.cals.uidaho.edu/toolbox/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smtClean="0">
                <a:solidFill>
                  <a:schemeClr val="tx1"/>
                </a:solidFill>
                <a:effectLst/>
                <a:latin typeface="+mn-lt"/>
                <a:ea typeface="+mn-ea"/>
                <a:cs typeface="+mn-cs"/>
              </a:rPr>
              <a:t>Michigan </a:t>
            </a:r>
            <a:r>
              <a:rPr lang="en-US" sz="1200" b="1" i="0" kern="1200" dirty="0" smtClean="0">
                <a:solidFill>
                  <a:schemeClr val="tx1"/>
                </a:solidFill>
                <a:effectLst/>
                <a:latin typeface="+mn-lt"/>
                <a:ea typeface="+mn-ea"/>
                <a:cs typeface="+mn-cs"/>
              </a:rPr>
              <a:t>State University, University of Idaho, Boise State University, </a:t>
            </a:r>
            <a:br>
              <a:rPr lang="en-US" sz="1200" b="1"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University of Alaska, Anchorage &amp; the National Science Foundation  </a:t>
            </a:r>
          </a:p>
          <a:p>
            <a:r>
              <a:rPr lang="en-US" sz="1200" kern="1200" smtClean="0">
                <a:solidFill>
                  <a:schemeClr val="tx1"/>
                </a:solidFill>
                <a:effectLst/>
                <a:latin typeface="+mn-lt"/>
                <a:ea typeface="+mn-ea"/>
                <a:cs typeface="+mn-cs"/>
              </a:rPr>
              <a:t> From their web site:</a:t>
            </a:r>
            <a:endParaRPr lang="en-US" sz="1200" kern="1200" dirty="0" smtClean="0">
              <a:solidFill>
                <a:schemeClr val="tx1"/>
              </a:solidFill>
              <a:effectLst/>
              <a:latin typeface="+mn-lt"/>
              <a:ea typeface="+mn-ea"/>
              <a:cs typeface="+mn-cs"/>
            </a:endParaRPr>
          </a:p>
          <a:p>
            <a:r>
              <a:rPr lang="en-US" sz="1200" b="1" kern="1200" smtClean="0">
                <a:solidFill>
                  <a:schemeClr val="tx1"/>
                </a:solidFill>
                <a:effectLst/>
                <a:latin typeface="+mn-lt"/>
                <a:ea typeface="+mn-ea"/>
                <a:cs typeface="+mn-cs"/>
              </a:rPr>
              <a:t>Collaborative</a:t>
            </a:r>
            <a:r>
              <a:rPr lang="en-US" sz="1200" b="1" kern="1200" dirty="0" smtClean="0">
                <a:solidFill>
                  <a:schemeClr val="tx1"/>
                </a:solidFill>
                <a:effectLst/>
                <a:latin typeface="+mn-lt"/>
                <a:ea typeface="+mn-ea"/>
                <a:cs typeface="+mn-cs"/>
              </a:rPr>
              <a:t>, cross-disciplinary science</a:t>
            </a:r>
            <a:r>
              <a:rPr lang="en-US" sz="1200" kern="1200" dirty="0" smtClean="0">
                <a:solidFill>
                  <a:schemeClr val="tx1"/>
                </a:solidFill>
                <a:effectLst/>
                <a:latin typeface="+mn-lt"/>
                <a:ea typeface="+mn-ea"/>
                <a:cs typeface="+mn-cs"/>
              </a:rPr>
              <a:t> is an increasingly important part of responses to proliferating, complex problems. Complexity typifies certain problems facing human societies, such as poverty, infectious diseases, and the quest for sustainable use of natural resources. Improving the cross-disciplinary research (</a:t>
            </a:r>
            <a:r>
              <a:rPr lang="en-US" sz="1200" b="1" i="1" kern="1200" dirty="0" smtClean="0">
                <a:solidFill>
                  <a:schemeClr val="tx1"/>
                </a:solidFill>
                <a:effectLst/>
                <a:latin typeface="+mn-lt"/>
                <a:ea typeface="+mn-ea"/>
                <a:cs typeface="+mn-cs"/>
              </a:rPr>
              <a:t>CDR</a:t>
            </a:r>
            <a:r>
              <a:rPr lang="en-US" sz="1200" kern="1200" dirty="0" smtClean="0">
                <a:solidFill>
                  <a:schemeClr val="tx1"/>
                </a:solidFill>
                <a:effectLst/>
                <a:latin typeface="+mn-lt"/>
                <a:ea typeface="+mn-ea"/>
                <a:cs typeface="+mn-cs"/>
              </a:rPr>
              <a:t>) required to address such problems is a significant challenge. Meeting this challenge will alter contemporary science, dramatically changing how scientists think about science within and across disciplines and how they communicate in creating and applying new knowledge within collaborative scientific endeavors. </a:t>
            </a:r>
            <a:r>
              <a:rPr lang="en-US" sz="1200" b="1" kern="1200" dirty="0" smtClean="0">
                <a:solidFill>
                  <a:schemeClr val="tx1"/>
                </a:solidFill>
                <a:effectLst/>
                <a:latin typeface="+mn-lt"/>
                <a:ea typeface="+mn-ea"/>
                <a:cs typeface="+mn-cs"/>
              </a:rPr>
              <a:t>Despite this challenge, practical approaches to enhancing collaboration have emerged slowly, lagging behind the initiation of collaborative projects and the increase in funding opportunities that encourage collaboration.</a:t>
            </a:r>
          </a:p>
          <a:p>
            <a:endParaRPr lang="en-US" dirty="0" smtClean="0"/>
          </a:p>
          <a:p>
            <a:r>
              <a:rPr lang="en-US" smtClean="0"/>
              <a:t>Example</a:t>
            </a:r>
            <a:r>
              <a:rPr lang="en-US" baseline="0" smtClean="0"/>
              <a:t> (from Gail Kampmeier): It took a </a:t>
            </a:r>
            <a:r>
              <a:rPr lang="en-US" smtClean="0"/>
              <a:t>1 year</a:t>
            </a:r>
            <a:r>
              <a:rPr lang="en-US" baseline="0" smtClean="0"/>
              <a:t> </a:t>
            </a:r>
            <a:r>
              <a:rPr lang="en-US" smtClean="0"/>
              <a:t>cross-collaboration</a:t>
            </a:r>
            <a:r>
              <a:rPr lang="en-US" baseline="0" smtClean="0"/>
              <a:t> </a:t>
            </a:r>
            <a:r>
              <a:rPr lang="en-US" baseline="0" dirty="0" smtClean="0"/>
              <a:t>to agree </a:t>
            </a:r>
            <a:r>
              <a:rPr lang="en-US" baseline="0" smtClean="0"/>
              <a:t>on a shared vocabulary for micrometeorologists and entomologists to work on a project together. We </a:t>
            </a:r>
            <a:r>
              <a:rPr lang="en-US" b="1" baseline="0" smtClean="0"/>
              <a:t>need </a:t>
            </a:r>
            <a:r>
              <a:rPr lang="en-US" b="1" baseline="0" dirty="0" smtClean="0"/>
              <a:t>to speak the </a:t>
            </a:r>
            <a:r>
              <a:rPr lang="en-US" b="1" baseline="0" smtClean="0"/>
              <a:t>same language when we collaborate.</a:t>
            </a:r>
            <a:endParaRPr lang="en-US" b="1" baseline="0" dirty="0" smtClean="0"/>
          </a:p>
          <a:p>
            <a:r>
              <a:rPr lang="en-US" baseline="0" smtClean="0"/>
              <a:t>One needs </a:t>
            </a:r>
            <a:r>
              <a:rPr lang="en-US" baseline="0" dirty="0" smtClean="0"/>
              <a:t>to </a:t>
            </a:r>
            <a:r>
              <a:rPr lang="en-US" b="1" baseline="0" dirty="0" smtClean="0"/>
              <a:t>use (concrete) examples from the real world </a:t>
            </a:r>
            <a:r>
              <a:rPr lang="en-US" baseline="0" dirty="0" smtClean="0"/>
              <a:t>that are relevant to the </a:t>
            </a:r>
            <a:r>
              <a:rPr lang="en-US" baseline="0" smtClean="0"/>
              <a:t>person being addressed.</a:t>
            </a:r>
            <a:endParaRPr lang="en-US" baseline="0" dirty="0" smtClean="0"/>
          </a:p>
          <a:p>
            <a:r>
              <a:rPr lang="en-US" baseline="0" dirty="0" smtClean="0"/>
              <a:t>-------------------------------------------------------------------------------------------</a:t>
            </a:r>
          </a:p>
          <a:p>
            <a:r>
              <a:rPr lang="en-US" smtClean="0"/>
              <a:t>From NEON</a:t>
            </a:r>
          </a:p>
          <a:p>
            <a:r>
              <a:rPr lang="en-US" smtClean="0"/>
              <a:t>http</a:t>
            </a:r>
            <a:r>
              <a:rPr lang="en-US" dirty="0" smtClean="0"/>
              <a:t>://www.neoninc.org/news/big-data-part-iii</a:t>
            </a:r>
          </a:p>
          <a:p>
            <a:pPr marL="0" indent="0">
              <a:buNone/>
            </a:pPr>
            <a:r>
              <a:rPr lang="en-US" dirty="0" smtClean="0"/>
              <a:t>	challenges</a:t>
            </a:r>
            <a:r>
              <a:rPr lang="en-US" baseline="0" dirty="0" smtClean="0"/>
              <a:t> for data use / re-use</a:t>
            </a:r>
            <a:endParaRPr lang="en-US" dirty="0" smtClean="0"/>
          </a:p>
          <a:p>
            <a:r>
              <a:rPr lang="en-US" dirty="0" smtClean="0"/>
              <a:t>Indeed, the context-dependent nature of ecological data is both an incentive for its preservation and a barrier to its re-use… the single most important prerequisite to re-using other researchers’ data was understanding enough about the data and how it was collected to confidently interpret its meaning and its usefulness in other analyses…technicians or researchers vary greatly in skill. The time and effort required to document, standardize, and explain a data set well enough to make it useful to someone else makes data sharing an unattractive proposition, …</a:t>
            </a:r>
          </a:p>
          <a:p>
            <a:r>
              <a:rPr lang="en-US" dirty="0" smtClean="0"/>
              <a:t> </a:t>
            </a:r>
          </a:p>
          <a:p>
            <a:r>
              <a:rPr lang="en-US" dirty="0" smtClean="0"/>
              <a:t>As </a:t>
            </a:r>
            <a:r>
              <a:rPr lang="en-US" u="sng" dirty="0" smtClean="0">
                <a:hlinkClick r:id="rId3"/>
              </a:rPr>
              <a:t>team science becomes more common and teams of scientists become larger</a:t>
            </a:r>
            <a:r>
              <a:rPr lang="en-US" dirty="0" smtClean="0"/>
              <a:t>, more professional scientists are beginning to recognize the need for the skills required to work well in larger teams, although these skills are still not accorded the same value as the ability to publish papers in prominent scientific journals. Science magazine, for one, offers a basic tutorial on </a:t>
            </a:r>
            <a:r>
              <a:rPr lang="en-US" u="sng" dirty="0" smtClean="0">
                <a:hlinkClick r:id="rId4"/>
              </a:rPr>
              <a:t>Project Management for Scientists</a:t>
            </a:r>
            <a:r>
              <a:rPr lang="en-US" dirty="0" smtClean="0"/>
              <a:t> in its career advice section, and at least one business has developed </a:t>
            </a:r>
            <a:r>
              <a:rPr lang="en-US" u="sng" dirty="0" smtClean="0">
                <a:hlinkClick r:id="rId5"/>
              </a:rPr>
              <a:t>project management software specifically for research labs</a:t>
            </a:r>
            <a:r>
              <a:rPr lang="en-US" dirty="0" smtClean="0"/>
              <a:t>. Opportunities for written and verbal communication training are increasingly being offered to scientists as </a:t>
            </a:r>
            <a:r>
              <a:rPr lang="en-US" u="sng" dirty="0" smtClean="0">
                <a:hlinkClick r:id="rId6"/>
              </a:rPr>
              <a:t>specialized fellowships</a:t>
            </a:r>
            <a:r>
              <a:rPr lang="en-US" dirty="0" smtClean="0"/>
              <a:t> and </a:t>
            </a:r>
            <a:r>
              <a:rPr lang="en-US" u="sng" dirty="0" smtClean="0">
                <a:hlinkClick r:id="rId7"/>
              </a:rPr>
              <a:t>workshops</a:t>
            </a:r>
            <a:r>
              <a:rPr lang="en-US" dirty="0" smtClean="0"/>
              <a:t> and as an integral part of academic training.</a:t>
            </a:r>
          </a:p>
          <a:p>
            <a:r>
              <a:rPr lang="en-US" baseline="0" dirty="0" smtClean="0"/>
              <a:t>------------------------</a:t>
            </a:r>
          </a:p>
          <a:p>
            <a:endParaRPr lang="en-US" baseline="0" dirty="0" smtClean="0"/>
          </a:p>
          <a:p>
            <a:r>
              <a:rPr lang="en-US" sz="2400" dirty="0" smtClean="0"/>
              <a:t>Successful models of Collaboration</a:t>
            </a:r>
          </a:p>
          <a:p>
            <a:endParaRPr lang="en-US" sz="2400" dirty="0" smtClean="0"/>
          </a:p>
          <a:p>
            <a:r>
              <a:rPr lang="en-US" sz="2400" dirty="0" smtClean="0"/>
              <a:t>what are 2 (or 3) key points of why you think it's successful? </a:t>
            </a:r>
          </a:p>
          <a:p>
            <a:pPr marL="274320" lvl="1" indent="-274320">
              <a:buClr>
                <a:schemeClr val="accent3"/>
              </a:buClr>
              <a:buSzPct val="95000"/>
            </a:pPr>
            <a:r>
              <a:rPr lang="en-US" dirty="0" smtClean="0"/>
              <a:t>gauges of success?</a:t>
            </a:r>
          </a:p>
          <a:p>
            <a:r>
              <a:rPr lang="en-US" sz="2400" dirty="0" smtClean="0"/>
              <a:t>any insights to share about what's been tried that did not work?</a:t>
            </a:r>
          </a:p>
          <a:p>
            <a:r>
              <a:rPr lang="en-US" sz="2400" dirty="0" smtClean="0"/>
              <a:t>What are some challenges that you couldn't meet (that TDWG or other organizations here might address)?</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are the successful models of collaboration?</a:t>
            </a:r>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How do you know when a collaboration is successful?</a:t>
            </a:r>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Please tell us about one and what are 2 (or 3) key points of why you think it's successful? Do you apply /know of any gauges of success?</a:t>
            </a:r>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Do you have any insights to share about what's been tried that did not work?</a:t>
            </a:r>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are some challenges that you couldn't meet (that TDWG or other organizations here might address)?</a:t>
            </a:r>
            <a:endParaRPr lang="en-US" sz="16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Can your models / examples be broadened to facilitate, encourage, and encompass attempts by those disciplines and geopolitical regions working on their own efforts to effectively and sustainably document and share information about biodiversity?</a:t>
            </a:r>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is your vision for making these global collaboration world-wide digitization efforts sustainable?</a:t>
            </a:r>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Or, more narrowly, perhaps, what is your vision for making a (your) particular project integrated in the larger world-wide digitization efforts?</a:t>
            </a:r>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is key (from your point-of-view) for interoperability efforts to succeed?</a:t>
            </a:r>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are key ways we can get involved in / contribute to each other's efforts?</a:t>
            </a:r>
            <a:endParaRPr lang="en-US" sz="1600" kern="1200" dirty="0" smtClean="0">
              <a:solidFill>
                <a:schemeClr val="tx1"/>
              </a:solidFill>
              <a:effectLst/>
              <a:latin typeface="+mn-lt"/>
              <a:ea typeface="+mn-ea"/>
              <a:cs typeface="+mn-cs"/>
            </a:endParaRPr>
          </a:p>
          <a:p>
            <a:r>
              <a:rPr lang="en-US" baseline="0" smtClean="0"/>
              <a:t>------------------------</a:t>
            </a:r>
          </a:p>
          <a:p>
            <a:r>
              <a:rPr lang="en-US" baseline="0" smtClean="0"/>
              <a:t>Collaborations have at least 3 distinct levels:</a:t>
            </a:r>
            <a:endParaRPr lang="en-US" baseline="0" dirty="0" smtClean="0"/>
          </a:p>
          <a:p>
            <a:r>
              <a:rPr lang="en-US" sz="3600" dirty="0" smtClean="0">
                <a:effectLst>
                  <a:outerShdw blurRad="38100" dist="38100" dir="2700000" algn="tl">
                    <a:srgbClr val="000000">
                      <a:alpha val="43137"/>
                    </a:srgbClr>
                  </a:outerShdw>
                </a:effectLst>
              </a:rPr>
              <a:t>Global</a:t>
            </a:r>
            <a:r>
              <a:rPr lang="en-US" sz="3600" dirty="0" smtClean="0"/>
              <a:t> Needs and Policies</a:t>
            </a:r>
          </a:p>
          <a:p>
            <a:pPr lvl="1"/>
            <a:r>
              <a:rPr lang="en-US" sz="3600" dirty="0" smtClean="0">
                <a:solidFill>
                  <a:schemeClr val="accent2"/>
                </a:solidFill>
                <a:effectLst>
                  <a:outerShdw blurRad="38100" dist="38100" dir="2700000" algn="tl">
                    <a:srgbClr val="000000">
                      <a:alpha val="43137"/>
                    </a:srgbClr>
                  </a:outerShdw>
                </a:effectLst>
              </a:rPr>
              <a:t>Local</a:t>
            </a:r>
            <a:r>
              <a:rPr lang="en-US" sz="3600" dirty="0" smtClean="0"/>
              <a:t> Policies and Decisions</a:t>
            </a:r>
          </a:p>
          <a:p>
            <a:pPr lvl="2"/>
            <a:r>
              <a:rPr lang="en-US" sz="3600" dirty="0" smtClean="0">
                <a:solidFill>
                  <a:schemeClr val="accent3"/>
                </a:solidFill>
                <a:effectLst>
                  <a:outerShdw blurRad="38100" dist="38100" dir="2700000" algn="tl">
                    <a:srgbClr val="000000">
                      <a:alpha val="43137"/>
                    </a:srgbClr>
                  </a:outerShdw>
                </a:effectLst>
              </a:rPr>
              <a:t>Specific</a:t>
            </a:r>
            <a:r>
              <a:rPr lang="en-US" sz="3600" dirty="0" smtClean="0"/>
              <a:t> Workflows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1C1B1B-DE3D-46E7-B989-22150896E809}" type="slidenum">
              <a:rPr lang="en-US" smtClean="0"/>
              <a:t>10</a:t>
            </a:fld>
            <a:endParaRPr lang="en-US" dirty="0"/>
          </a:p>
        </p:txBody>
      </p:sp>
    </p:spTree>
    <p:extLst>
      <p:ext uri="{BB962C8B-B14F-4D97-AF65-F5344CB8AC3E}">
        <p14:creationId xmlns:p14="http://schemas.microsoft.com/office/powerpoint/2010/main" val="2171311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038600"/>
            <a:ext cx="6400800" cy="1295400"/>
          </a:xfrm>
        </p:spPr>
        <p:txBody>
          <a:bodyPr>
            <a:norm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E2EA53E7-8FD5-4314-BD0C-11AE4C3BA12C}" type="slidenum">
              <a:rPr lang="en-US" smtClean="0"/>
              <a:t>‹#›</a:t>
            </a:fld>
            <a:endParaRPr lang="en-US" dirty="0"/>
          </a:p>
        </p:txBody>
      </p:sp>
      <p:sp>
        <p:nvSpPr>
          <p:cNvPr id="10" name="TextBox 9"/>
          <p:cNvSpPr txBox="1"/>
          <p:nvPr/>
        </p:nvSpPr>
        <p:spPr>
          <a:xfrm>
            <a:off x="1447800" y="5722620"/>
            <a:ext cx="7162800" cy="900246"/>
          </a:xfrm>
          <a:prstGeom prst="rect">
            <a:avLst/>
          </a:prstGeom>
          <a:noFill/>
        </p:spPr>
        <p:txBody>
          <a:bodyPr wrap="square" rtlCol="0">
            <a:spAutoFit/>
          </a:bodyPr>
          <a:lstStyle/>
          <a:p>
            <a:pPr algn="l"/>
            <a:r>
              <a:rPr lang="en-US" sz="1050" i="1" dirty="0" smtClean="0"/>
              <a:t>iDigBio is funded by a grant from the National Science Foundation’s Advancing Digitization of Biodiversity Collections Program (Cooperative Agreement EF-1115210).  Any opinions, findings, and conclusions or recommendations expressed in this material are those of the author(s) and do not necessarily reflect the views of the National Science Foundation. All images used with permission or are free from copyright.</a:t>
            </a:r>
          </a:p>
          <a:p>
            <a:pPr algn="l"/>
            <a:endParaRPr lang="en-US" sz="1050" dirty="0"/>
          </a:p>
        </p:txBody>
      </p:sp>
      <p:sp>
        <p:nvSpPr>
          <p:cNvPr id="13" name="Text Placeholder 12"/>
          <p:cNvSpPr>
            <a:spLocks noGrp="1"/>
          </p:cNvSpPr>
          <p:nvPr>
            <p:ph type="body" sz="quarter" idx="13" hasCustomPrompt="1"/>
          </p:nvPr>
        </p:nvSpPr>
        <p:spPr>
          <a:xfrm>
            <a:off x="685800" y="2514600"/>
            <a:ext cx="7772400" cy="1143000"/>
          </a:xfrm>
        </p:spPr>
        <p:txBody>
          <a:bodyPr>
            <a:normAutofit/>
          </a:bodyPr>
          <a:lstStyle>
            <a:lvl1pPr algn="ctr">
              <a:defRPr sz="2400" baseline="0"/>
            </a:lvl1pPr>
          </a:lstStyle>
          <a:p>
            <a:pPr lvl="0"/>
            <a:r>
              <a:rPr lang="en-US" dirty="0" smtClean="0"/>
              <a:t>Presenter Name</a:t>
            </a:r>
            <a:endParaRPr lang="en-US" dirty="0"/>
          </a:p>
        </p:txBody>
      </p:sp>
      <p:pic>
        <p:nvPicPr>
          <p:cNvPr id="8" name="Picture 8" descr="http://www.nsf.gov/images/logos/nsf1.gif"/>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85124" y="5669245"/>
            <a:ext cx="686476" cy="69061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241653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lvl1pPr>
              <a:defRPr b="0">
                <a:effectLst>
                  <a:outerShdw blurRad="38100" dist="38100" dir="2700000" algn="tl">
                    <a:srgbClr val="000000">
                      <a:alpha val="43137"/>
                    </a:srgbClr>
                  </a:outerShdw>
                </a:effectLst>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371600"/>
            <a:ext cx="8229600" cy="4953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Slide Number Placeholder 5"/>
          <p:cNvSpPr>
            <a:spLocks noGrp="1"/>
          </p:cNvSpPr>
          <p:nvPr>
            <p:ph type="sldNum" sz="quarter" idx="12"/>
          </p:nvPr>
        </p:nvSpPr>
        <p:spPr/>
        <p:txBody>
          <a:bodyPr/>
          <a:lstStyle/>
          <a:p>
            <a:fld id="{E2EA53E7-8FD5-4314-BD0C-11AE4C3BA12C}"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E2EA53E7-8FD5-4314-BD0C-11AE4C3BA12C}" type="slidenum">
              <a:rPr lang="en-US" smtClean="0"/>
              <a:t>‹#›</a:t>
            </a:fld>
            <a:endParaRPr lang="en-US" dirty="0"/>
          </a:p>
        </p:txBody>
      </p:sp>
    </p:spTree>
    <p:extLst>
      <p:ext uri="{BB962C8B-B14F-4D97-AF65-F5344CB8AC3E}">
        <p14:creationId xmlns:p14="http://schemas.microsoft.com/office/powerpoint/2010/main" val="649915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lvl1pPr>
              <a:defRPr b="0">
                <a:effectLst>
                  <a:outerShdw blurRad="38100" dist="38100" dir="2700000" algn="tl">
                    <a:srgbClr val="000000">
                      <a:alpha val="43137"/>
                    </a:srgbClr>
                  </a:outerShdw>
                </a:effectLst>
              </a:defRPr>
            </a:lvl1p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457200" y="1371600"/>
            <a:ext cx="4038600" cy="498332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4648200" y="1371600"/>
            <a:ext cx="4038600" cy="498332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Slide Number Placeholder 6"/>
          <p:cNvSpPr>
            <a:spLocks noGrp="1"/>
          </p:cNvSpPr>
          <p:nvPr>
            <p:ph type="sldNum" sz="quarter" idx="12"/>
          </p:nvPr>
        </p:nvSpPr>
        <p:spPr/>
        <p:txBody>
          <a:bodyPr/>
          <a:lstStyle/>
          <a:p>
            <a:fld id="{E2EA53E7-8FD5-4314-BD0C-11AE4C3BA12C}"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tIns="45720" anchor="b"/>
          <a:lstStyle>
            <a:lvl1pPr>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457200" y="1371600"/>
            <a:ext cx="4040188" cy="659352"/>
          </a:xfrm>
        </p:spPr>
        <p:txBody>
          <a:bodyPr lIns="45720" tIns="0" rIns="45720" bIns="0" anchor="ctr">
            <a:noAutofit/>
          </a:bodyPr>
          <a:lstStyle>
            <a:lvl1pPr marL="0" indent="0">
              <a:buNone/>
              <a:defRPr sz="2400" b="1" cap="none" baseline="0">
                <a:solidFill>
                  <a:srgbClr val="D68C29"/>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371600"/>
            <a:ext cx="4041775" cy="654843"/>
          </a:xfrm>
        </p:spPr>
        <p:txBody>
          <a:bodyPr lIns="45720" tIns="0" rIns="45720" bIns="0" anchor="ctr"/>
          <a:lstStyle>
            <a:lvl1pPr marL="0" indent="0">
              <a:buNone/>
              <a:defRPr sz="2400" b="1" cap="none" baseline="0">
                <a:solidFill>
                  <a:srgbClr val="D68C29"/>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209800"/>
            <a:ext cx="4040188" cy="41505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Content Placeholder 5"/>
          <p:cNvSpPr>
            <a:spLocks noGrp="1"/>
          </p:cNvSpPr>
          <p:nvPr>
            <p:ph sz="quarter" idx="4"/>
          </p:nvPr>
        </p:nvSpPr>
        <p:spPr>
          <a:xfrm>
            <a:off x="4645025" y="2209800"/>
            <a:ext cx="4041775" cy="41505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9" name="Slide Number Placeholder 8"/>
          <p:cNvSpPr>
            <a:spLocks noGrp="1"/>
          </p:cNvSpPr>
          <p:nvPr>
            <p:ph type="sldNum" sz="quarter" idx="12"/>
          </p:nvPr>
        </p:nvSpPr>
        <p:spPr/>
        <p:txBody>
          <a:bodyPr/>
          <a:lstStyle/>
          <a:p>
            <a:fld id="{E2EA53E7-8FD5-4314-BD0C-11AE4C3BA12C}"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2EA53E7-8FD5-4314-BD0C-11AE4C3BA12C}"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9EF7F4-6571-4086-B10E-4A6626FB7FAA}" type="datetimeFigureOut">
              <a:rPr lang="en-US" smtClean="0"/>
              <a:t>12/9/2013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2EA53E7-8FD5-4314-BD0C-11AE4C3BA12C}" type="slidenum">
              <a:rPr lang="en-US" smtClean="0"/>
              <a:t>‹#›</a:t>
            </a:fld>
            <a:endParaRPr lang="en-US" dirty="0"/>
          </a:p>
        </p:txBody>
      </p:sp>
    </p:spTree>
    <p:extLst>
      <p:ext uri="{BB962C8B-B14F-4D97-AF65-F5344CB8AC3E}">
        <p14:creationId xmlns:p14="http://schemas.microsoft.com/office/powerpoint/2010/main" val="37558496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emf"/><Relationship Id="rId5" Type="http://schemas.openxmlformats.org/officeDocument/2006/relationships/slideLayout" Target="../slideLayouts/slideLayout5.xml"/><Relationship Id="rId10"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extLst>
              <a:ext uri="{BEBA8EAE-BF5A-486C-A8C5-ECC9F3942E4B}">
                <a14:imgProps xmlns:a14="http://schemas.microsoft.com/office/drawing/2010/main">
                  <a14:imgLayer r:embed="rId10">
                    <a14:imgEffect>
                      <a14:sharpenSoften amount="25000"/>
                    </a14:imgEffect>
                    <a14:imgEffect>
                      <a14:saturation sat="66000"/>
                    </a14:imgEffect>
                    <a14:imgEffect>
                      <a14:brightnessContrast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533400"/>
            <a:ext cx="8229600" cy="685800"/>
          </a:xfrm>
          <a:prstGeom prst="rect">
            <a:avLst/>
          </a:prstGeom>
        </p:spPr>
        <p:txBody>
          <a:bodyPr vert="horz" lIns="0" rIns="0" bIns="0" anchor="b">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371600"/>
            <a:ext cx="8229600" cy="49530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8" name="Slide Number Placeholder 17"/>
          <p:cNvSpPr>
            <a:spLocks noGrp="1"/>
          </p:cNvSpPr>
          <p:nvPr>
            <p:ph type="sldNum" sz="quarter" idx="4"/>
          </p:nvPr>
        </p:nvSpPr>
        <p:spPr>
          <a:xfrm>
            <a:off x="76200" y="6400800"/>
            <a:ext cx="457200" cy="365125"/>
          </a:xfrm>
          <a:prstGeom prst="rect">
            <a:avLst/>
          </a:prstGeom>
        </p:spPr>
        <p:txBody>
          <a:bodyPr vert="horz" lIns="0" tIns="0" rIns="0" bIns="0" anchor="b"/>
          <a:lstStyle>
            <a:lvl1pPr algn="l" eaLnBrk="1" latinLnBrk="0" hangingPunct="1">
              <a:defRPr kumimoji="0" sz="1200">
                <a:solidFill>
                  <a:schemeClr val="tx1">
                    <a:lumMod val="85000"/>
                    <a:lumOff val="15000"/>
                  </a:schemeClr>
                </a:solidFill>
                <a:latin typeface="+mj-lt"/>
              </a:defRPr>
            </a:lvl1pPr>
          </a:lstStyle>
          <a:p>
            <a:fld id="{E2EA53E7-8FD5-4314-BD0C-11AE4C3BA12C}" type="slidenum">
              <a:rPr lang="en-US" smtClean="0"/>
              <a:t>‹#›</a:t>
            </a:fld>
            <a:endParaRPr lang="en-US" dirty="0"/>
          </a:p>
        </p:txBody>
      </p:sp>
      <p:sp>
        <p:nvSpPr>
          <p:cNvPr id="4" name="Rounded Rectangle 3"/>
          <p:cNvSpPr/>
          <p:nvPr/>
        </p:nvSpPr>
        <p:spPr>
          <a:xfrm>
            <a:off x="7315200" y="6400800"/>
            <a:ext cx="1320165" cy="416860"/>
          </a:xfrm>
          <a:prstGeom prst="roundRect">
            <a:avLst/>
          </a:prstGeom>
          <a:solidFill>
            <a:schemeClr val="tx1">
              <a:lumMod val="85000"/>
              <a:lumOff val="15000"/>
              <a:alpha val="75000"/>
            </a:schemeClr>
          </a:solidFill>
          <a:ln>
            <a:noFill/>
          </a:ln>
          <a:effectLst>
            <a:outerShdw blurRad="50800" dist="38100" dir="13500000" algn="b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idigbio_logo_rgb.eps"/>
          <p:cNvPicPr>
            <a:picLocks noChangeAspect="1"/>
          </p:cNvPicPr>
          <p:nvPr/>
        </p:nvPicPr>
        <p:blipFill>
          <a:blip r:embed="rId11" cstate="print">
            <a:lum contrast="35000"/>
            <a:extLst>
              <a:ext uri="{28A0092B-C50C-407E-A947-70E740481C1C}">
                <a14:useLocalDpi xmlns:a14="http://schemas.microsoft.com/office/drawing/2010/main"/>
              </a:ext>
            </a:extLst>
          </a:blip>
          <a:stretch>
            <a:fillRect/>
          </a:stretch>
        </p:blipFill>
        <p:spPr>
          <a:xfrm>
            <a:off x="7391400" y="6426201"/>
            <a:ext cx="1169353" cy="355599"/>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txStyles>
    <p:titleStyle>
      <a:lvl1pPr algn="l" rtl="0" eaLnBrk="1" latinLnBrk="0" hangingPunct="1">
        <a:spcBef>
          <a:spcPct val="0"/>
        </a:spcBef>
        <a:buNone/>
        <a:defRPr kumimoji="0" sz="4000" b="1" i="0" kern="1200" baseline="0">
          <a:ln>
            <a:noFill/>
          </a:ln>
          <a:solidFill>
            <a:schemeClr val="accent1"/>
          </a:solidFill>
          <a:effectLst/>
          <a:latin typeface="Calibri"/>
          <a:ea typeface="+mj-ea"/>
          <a:cs typeface="Calibri"/>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www.cals.uidaho.edu/toolbox/"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0.wmf"/><Relationship Id="rId5" Type="http://schemas.openxmlformats.org/officeDocument/2006/relationships/image" Target="../media/image19.png"/><Relationship Id="rId4" Type="http://schemas.openxmlformats.org/officeDocument/2006/relationships/image" Target="../media/image18.gif"/></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idigbio.org/wiki/index.php/Biodiversity_Informatics_Managemen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morphbank.net/702617"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hyperlink" Target="https://www.idigbio.org/wiki/index.php/IDigBio_Listservs#Georeferencing_Working_Group" TargetMode="External"/><Relationship Id="rId7" Type="http://schemas.openxmlformats.org/officeDocument/2006/relationships/image" Target="../media/image28.jpeg"/><Relationship Id="rId2" Type="http://schemas.openxmlformats.org/officeDocument/2006/relationships/hyperlink" Target="https://www.idigbio.org/wiki/index.php/Georeferencing#Workshops" TargetMode="External"/><Relationship Id="rId1" Type="http://schemas.openxmlformats.org/officeDocument/2006/relationships/slideLayout" Target="../slideLayouts/slideLayout5.xml"/><Relationship Id="rId6" Type="http://schemas.openxmlformats.org/officeDocument/2006/relationships/hyperlink" Target="https://www.idigbio.org/content/advanced-geolocate-course-services-integration-end-end-workflows" TargetMode="External"/><Relationship Id="rId5" Type="http://schemas.openxmlformats.org/officeDocument/2006/relationships/hyperlink" Target="http://vimeo.com/idigbio" TargetMode="External"/><Relationship Id="rId4" Type="http://schemas.openxmlformats.org/officeDocument/2006/relationships/hyperlink" Target="https://www.idigbio.org/wiki/index.php/Georeferenci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30.png"/><Relationship Id="rId4" Type="http://schemas.openxmlformats.org/officeDocument/2006/relationships/hyperlink" Target="http://tinyurl.com/idbttt2"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www.idigbio.org/wiki/index.php/Georeferencing#Workshops" TargetMode="External"/><Relationship Id="rId3" Type="http://schemas.openxmlformats.org/officeDocument/2006/relationships/hyperlink" Target="http://www.biomedcentral.com/content/pdf/1472-6785-13-16.pdf" TargetMode="External"/><Relationship Id="rId7" Type="http://schemas.openxmlformats.org/officeDocument/2006/relationships/hyperlink" Target="https://www.idigbio.org/content/workflow-modules-and-task-list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idigbio.org/wiki/index.php/Collections_Digitization_Workflows" TargetMode="External"/><Relationship Id="rId5" Type="http://schemas.openxmlformats.org/officeDocument/2006/relationships/hyperlink" Target="https://www.idigbio.org/wiki/index.php/Digitization_Training_Workshops" TargetMode="External"/><Relationship Id="rId4" Type="http://schemas.openxmlformats.org/officeDocument/2006/relationships/hyperlink" Target="https://www.idigbio.org/wiki/index.php/IDigBio_Working_Groups"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jpeg"/><Relationship Id="rId7"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ibs.org/public-policy/NIBA_Implementation_Plan.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idigbio.org/wiki/index.php/Plants,_Herbivores,_and_Parasitoids:_A_Model_System_for_the_Study_of_Tri-trophic_Association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cumuseum.colorado.edu/digitization-0" TargetMode="External"/><Relationship Id="rId5" Type="http://schemas.openxmlformats.org/officeDocument/2006/relationships/image" Target="../media/image14.png"/><Relationship Id="rId4" Type="http://schemas.openxmlformats.org/officeDocument/2006/relationships/hyperlink" Target="http://tcn.amnh.org/updates/highlightsfromthecollectiontreehoppersandant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975"/>
            <a:ext cx="7772400" cy="1470025"/>
          </a:xfrm>
        </p:spPr>
        <p:txBody>
          <a:bodyPr>
            <a:normAutofit fontScale="90000"/>
          </a:bodyPr>
          <a:lstStyle/>
          <a:p>
            <a:pPr algn="ctr"/>
            <a:r>
              <a:rPr lang="en-US" b="0" smtClean="0">
                <a:effectLst>
                  <a:outerShdw blurRad="38100" dist="38100" dir="2700000" algn="tl">
                    <a:srgbClr val="000000">
                      <a:alpha val="43137"/>
                    </a:srgbClr>
                  </a:outerShdw>
                </a:effectLst>
              </a:rPr>
              <a:t>Success (and challenges) in broadening participation and engagement in digitization</a:t>
            </a:r>
            <a:endParaRPr lang="en-US" b="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828800" y="4038600"/>
            <a:ext cx="6400800" cy="1295400"/>
          </a:xfrm>
        </p:spPr>
        <p:txBody>
          <a:bodyPr>
            <a:normAutofit fontScale="77500" lnSpcReduction="20000"/>
          </a:bodyPr>
          <a:lstStyle/>
          <a:p>
            <a:pPr algn="r"/>
            <a:r>
              <a:rPr lang="en-US" dirty="0" smtClean="0"/>
              <a:t>Deborah Paul</a:t>
            </a:r>
          </a:p>
          <a:p>
            <a:pPr algn="r"/>
            <a:r>
              <a:rPr lang="en-US" dirty="0" smtClean="0"/>
              <a:t>Institute for Digital Information (iDigInfo)</a:t>
            </a:r>
          </a:p>
          <a:p>
            <a:pPr algn="r"/>
            <a:r>
              <a:rPr lang="en-US" dirty="0" smtClean="0"/>
              <a:t>Integrated Digitized Biocollections (iDigBio)</a:t>
            </a:r>
          </a:p>
          <a:p>
            <a:pPr algn="r"/>
            <a:r>
              <a:rPr lang="en-US" dirty="0" smtClean="0"/>
              <a:t>at Biodiversity Information Standards (TDWG) 2013 Conference </a:t>
            </a:r>
          </a:p>
          <a:p>
            <a:pPr algn="r"/>
            <a:r>
              <a:rPr lang="en-US" dirty="0" smtClean="0"/>
              <a:t>Florence, Italy October 28 – Nov 1</a:t>
            </a:r>
            <a:endParaRPr lang="en-US" dirty="0"/>
          </a:p>
        </p:txBody>
      </p:sp>
      <p:sp>
        <p:nvSpPr>
          <p:cNvPr id="4" name="Text Placeholder 3"/>
          <p:cNvSpPr>
            <a:spLocks noGrp="1"/>
          </p:cNvSpPr>
          <p:nvPr>
            <p:ph type="body" sz="quarter" idx="13"/>
          </p:nvPr>
        </p:nvSpPr>
        <p:spPr/>
        <p:txBody>
          <a:bodyPr anchor="b">
            <a:normAutofit/>
          </a:bodyPr>
          <a:lstStyle/>
          <a:p>
            <a:pPr marL="0" indent="0">
              <a:buNone/>
            </a:pPr>
            <a:endParaRPr lang="en-US" dirty="0"/>
          </a:p>
        </p:txBody>
      </p:sp>
      <p:pic>
        <p:nvPicPr>
          <p:cNvPr id="2050" name="Picture 2" descr="TDWG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4800600"/>
            <a:ext cx="1495425" cy="8096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400" y="3467220"/>
            <a:ext cx="905057" cy="1251855"/>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5753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Collaborate! The imperative case.</a:t>
            </a:r>
            <a:endParaRPr lang="en-US" dirty="0"/>
          </a:p>
        </p:txBody>
      </p:sp>
      <p:sp>
        <p:nvSpPr>
          <p:cNvPr id="4" name="Text Placeholder 3"/>
          <p:cNvSpPr>
            <a:spLocks noGrp="1"/>
          </p:cNvSpPr>
          <p:nvPr>
            <p:ph type="body" idx="1"/>
          </p:nvPr>
        </p:nvSpPr>
        <p:spPr>
          <a:xfrm>
            <a:off x="457200" y="1371600"/>
            <a:ext cx="8305800" cy="659352"/>
          </a:xfrm>
        </p:spPr>
        <p:txBody>
          <a:bodyPr/>
          <a:lstStyle/>
          <a:p>
            <a:pPr algn="ctr"/>
            <a:r>
              <a:rPr lang="en-US" b="0" dirty="0"/>
              <a:t>Cross Disciplinary Research (CDR) needs </a:t>
            </a:r>
            <a:endParaRPr lang="en-US" b="0" dirty="0" smtClean="0"/>
          </a:p>
          <a:p>
            <a:pPr algn="ctr"/>
            <a:r>
              <a:rPr lang="en-US" b="0" dirty="0" smtClean="0">
                <a:effectLst>
                  <a:outerShdw blurRad="38100" dist="38100" dir="2700000" algn="tl">
                    <a:srgbClr val="000000">
                      <a:alpha val="43137"/>
                    </a:srgbClr>
                  </a:outerShdw>
                </a:effectLst>
              </a:rPr>
              <a:t>Cross-Disciplinary Communication</a:t>
            </a:r>
            <a:endParaRPr lang="en-US" b="0" dirty="0">
              <a:effectLst>
                <a:outerShdw blurRad="38100" dist="38100" dir="2700000" algn="tl">
                  <a:srgbClr val="000000">
                    <a:alpha val="43137"/>
                  </a:srgbClr>
                </a:outerShdw>
              </a:effectLst>
            </a:endParaRPr>
          </a:p>
        </p:txBody>
      </p:sp>
      <p:sp>
        <p:nvSpPr>
          <p:cNvPr id="3" name="Content Placeholder 2"/>
          <p:cNvSpPr>
            <a:spLocks noGrp="1"/>
          </p:cNvSpPr>
          <p:nvPr>
            <p:ph sz="quarter" idx="2"/>
          </p:nvPr>
        </p:nvSpPr>
        <p:spPr>
          <a:xfrm>
            <a:off x="457200" y="2783680"/>
            <a:ext cx="4800600" cy="2899034"/>
          </a:xfrm>
        </p:spPr>
        <p:txBody>
          <a:bodyPr>
            <a:normAutofit/>
          </a:bodyPr>
          <a:lstStyle/>
          <a:p>
            <a:r>
              <a:rPr lang="en-US" sz="2400" dirty="0" smtClean="0"/>
              <a:t>“…practical </a:t>
            </a:r>
            <a:r>
              <a:rPr lang="en-US" sz="2400" dirty="0"/>
              <a:t>approaches to enhancing collaboration have emerged </a:t>
            </a:r>
            <a:r>
              <a:rPr lang="en-US" sz="2400" dirty="0" smtClean="0"/>
              <a:t>slowly…”</a:t>
            </a:r>
          </a:p>
          <a:p>
            <a:r>
              <a:rPr lang="en-US" sz="2400" dirty="0" smtClean="0"/>
              <a:t>tracking contacts and collaborations</a:t>
            </a:r>
          </a:p>
          <a:p>
            <a:r>
              <a:rPr lang="en-US" sz="2400" dirty="0" smtClean="0"/>
              <a:t>examples </a:t>
            </a:r>
            <a:r>
              <a:rPr lang="en-US" sz="2400" dirty="0"/>
              <a:t>needed in listener’s terms</a:t>
            </a:r>
          </a:p>
          <a:p>
            <a:pPr lvl="1"/>
            <a:endParaRPr lang="en-US" sz="2600" dirty="0"/>
          </a:p>
        </p:txBody>
      </p:sp>
      <p:pic>
        <p:nvPicPr>
          <p:cNvPr id="1028" name="Picture 4" descr="http://www.cals.uidaho.edu/toolbox/images/toolbox_logo.gif">
            <a:hlinkClick r:id="rId3"/>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r="16898"/>
          <a:stretch/>
        </p:blipFill>
        <p:spPr bwMode="auto">
          <a:xfrm>
            <a:off x="6635337" y="5222239"/>
            <a:ext cx="2127663" cy="56896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343650" y="5682714"/>
            <a:ext cx="241935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descr="C:\Users\dpaul\AppData\Local\Microsoft\Windows\Temporary Internet Files\Content.IE5\5U1VNHHE\MC900056148[1].wmf">
            <a:hlinkClick r:id="rId3"/>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914145" y="2188681"/>
            <a:ext cx="3442383" cy="3047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377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9" name="Picture 11" descr="C:\Users\dpaul\AppData\Local\Microsoft\Windows\Temporary Internet Files\Content.IE5\KZQW2BHG\MP900442177[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05269" y="1525996"/>
            <a:ext cx="4457731" cy="39604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0" dirty="0" smtClean="0">
                <a:effectLst>
                  <a:outerShdw blurRad="38100" dist="38100" dir="2700000" algn="tl">
                    <a:srgbClr val="000000">
                      <a:alpha val="43137"/>
                    </a:srgbClr>
                  </a:outerShdw>
                </a:effectLst>
              </a:rPr>
              <a:t>TDWG, iDigBio, your project?</a:t>
            </a:r>
            <a:endParaRPr lang="en-US" b="0" dirty="0">
              <a:effectLst>
                <a:outerShdw blurRad="38100" dist="38100" dir="2700000" algn="tl">
                  <a:srgbClr val="000000">
                    <a:alpha val="43137"/>
                  </a:srgbClr>
                </a:outerShdw>
              </a:effectLst>
            </a:endParaRPr>
          </a:p>
        </p:txBody>
      </p:sp>
      <p:sp>
        <p:nvSpPr>
          <p:cNvPr id="19" name="Content Placeholder 2"/>
          <p:cNvSpPr>
            <a:spLocks noGrp="1"/>
          </p:cNvSpPr>
          <p:nvPr>
            <p:ph idx="1"/>
          </p:nvPr>
        </p:nvSpPr>
        <p:spPr>
          <a:xfrm>
            <a:off x="457200" y="1600200"/>
            <a:ext cx="8229600" cy="4953000"/>
          </a:xfrm>
        </p:spPr>
        <p:txBody>
          <a:bodyPr>
            <a:normAutofit/>
          </a:bodyPr>
          <a:lstStyle/>
          <a:p>
            <a:r>
              <a:rPr lang="en-US" i="1" dirty="0">
                <a:solidFill>
                  <a:schemeClr val="accent1"/>
                </a:solidFill>
                <a:effectLst>
                  <a:outerShdw blurRad="38100" dist="38100" dir="2700000" algn="tl">
                    <a:srgbClr val="000000">
                      <a:alpha val="43137"/>
                    </a:srgbClr>
                  </a:outerShdw>
                </a:effectLst>
              </a:rPr>
              <a:t>identify areas of overlap and </a:t>
            </a:r>
            <a:r>
              <a:rPr lang="en-US" i="1" dirty="0" smtClean="0">
                <a:solidFill>
                  <a:schemeClr val="accent1"/>
                </a:solidFill>
                <a:effectLst>
                  <a:outerShdw blurRad="38100" dist="38100" dir="2700000" algn="tl">
                    <a:srgbClr val="000000">
                      <a:alpha val="43137"/>
                    </a:srgbClr>
                  </a:outerShdw>
                </a:effectLst>
              </a:rPr>
              <a:t>synergy</a:t>
            </a:r>
            <a:endParaRPr lang="en-US" i="1" dirty="0">
              <a:solidFill>
                <a:schemeClr val="accent1"/>
              </a:solidFill>
              <a:effectLst>
                <a:outerShdw blurRad="38100" dist="38100" dir="2700000" algn="tl">
                  <a:srgbClr val="000000">
                    <a:alpha val="43137"/>
                  </a:srgbClr>
                </a:outerShdw>
              </a:effectLst>
            </a:endParaRPr>
          </a:p>
          <a:p>
            <a:r>
              <a:rPr lang="en-US" dirty="0" smtClean="0"/>
              <a:t>possible overlap</a:t>
            </a:r>
            <a:endParaRPr lang="en-US" dirty="0"/>
          </a:p>
          <a:p>
            <a:pPr lvl="1"/>
            <a:r>
              <a:rPr lang="en-US" dirty="0"/>
              <a:t>cyberinfrastructure</a:t>
            </a:r>
          </a:p>
          <a:p>
            <a:pPr lvl="1"/>
            <a:r>
              <a:rPr lang="en-US" dirty="0"/>
              <a:t>standards</a:t>
            </a:r>
          </a:p>
          <a:p>
            <a:pPr lvl="1"/>
            <a:r>
              <a:rPr lang="en-US" dirty="0">
                <a:solidFill>
                  <a:schemeClr val="accent1"/>
                </a:solidFill>
                <a:effectLst>
                  <a:outerShdw blurRad="38100" dist="38100" dir="2700000" algn="tl">
                    <a:srgbClr val="000000">
                      <a:alpha val="43137"/>
                    </a:srgbClr>
                  </a:outerShdw>
                </a:effectLst>
              </a:rPr>
              <a:t>workforce training</a:t>
            </a:r>
          </a:p>
          <a:p>
            <a:pPr lvl="1"/>
            <a:r>
              <a:rPr lang="en-US" dirty="0" smtClean="0">
                <a:effectLst>
                  <a:outerShdw blurRad="38100" dist="38100" dir="2700000" algn="tl">
                    <a:srgbClr val="000000">
                      <a:alpha val="43137"/>
                    </a:srgbClr>
                  </a:outerShdw>
                </a:effectLst>
              </a:rPr>
              <a:t>outreach</a:t>
            </a:r>
          </a:p>
          <a:p>
            <a:pPr lvl="1"/>
            <a:r>
              <a:rPr lang="en-US" dirty="0" smtClean="0">
                <a:effectLst>
                  <a:outerShdw blurRad="38100" dist="38100" dir="2700000" algn="tl">
                    <a:srgbClr val="000000">
                      <a:alpha val="43137"/>
                    </a:srgbClr>
                  </a:outerShdw>
                </a:effectLst>
              </a:rPr>
              <a:t>education</a:t>
            </a:r>
            <a:endParaRPr lang="en-US" dirty="0">
              <a:effectLst>
                <a:outerShdw blurRad="38100" dist="38100" dir="2700000" algn="tl">
                  <a:srgbClr val="000000">
                    <a:alpha val="43137"/>
                  </a:srgbClr>
                </a:outerShdw>
              </a:effectLst>
            </a:endParaRPr>
          </a:p>
          <a:p>
            <a:pPr lvl="1"/>
            <a:r>
              <a:rPr lang="en-US" dirty="0"/>
              <a:t>interoperability</a:t>
            </a:r>
          </a:p>
          <a:p>
            <a:r>
              <a:rPr lang="en-US" dirty="0"/>
              <a:t>vision and </a:t>
            </a:r>
            <a:r>
              <a:rPr lang="en-US" dirty="0" smtClean="0"/>
              <a:t>scope for cooperation and collaboration</a:t>
            </a:r>
            <a:endParaRPr lang="en-US" dirty="0"/>
          </a:p>
        </p:txBody>
      </p:sp>
    </p:spTree>
    <p:extLst>
      <p:ext uri="{BB962C8B-B14F-4D97-AF65-F5344CB8AC3E}">
        <p14:creationId xmlns:p14="http://schemas.microsoft.com/office/powerpoint/2010/main" val="1114060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NIBA Implementation Plan - Goal 3</a:t>
            </a:r>
            <a:endParaRPr lang="en-US" sz="2800" dirty="0"/>
          </a:p>
        </p:txBody>
      </p:sp>
      <p:sp>
        <p:nvSpPr>
          <p:cNvPr id="3" name="Content Placeholder 2"/>
          <p:cNvSpPr>
            <a:spLocks noGrp="1"/>
          </p:cNvSpPr>
          <p:nvPr>
            <p:ph idx="1"/>
          </p:nvPr>
        </p:nvSpPr>
        <p:spPr>
          <a:xfrm>
            <a:off x="566837" y="1371600"/>
            <a:ext cx="8229600" cy="4953000"/>
          </a:xfrm>
        </p:spPr>
        <p:txBody>
          <a:bodyPr>
            <a:normAutofit/>
          </a:bodyPr>
          <a:lstStyle/>
          <a:p>
            <a:r>
              <a:rPr lang="en-US" dirty="0" smtClean="0"/>
              <a:t>“…</a:t>
            </a:r>
            <a:r>
              <a:rPr lang="en-US" i="1" dirty="0" smtClean="0">
                <a:solidFill>
                  <a:schemeClr val="accent1"/>
                </a:solidFill>
                <a:effectLst>
                  <a:outerShdw blurRad="38100" dist="38100" dir="2700000" algn="tl">
                    <a:srgbClr val="000000">
                      <a:alpha val="43137"/>
                    </a:srgbClr>
                  </a:outerShdw>
                </a:effectLst>
              </a:rPr>
              <a:t>pursue </a:t>
            </a:r>
            <a:r>
              <a:rPr lang="en-US" i="1" dirty="0">
                <a:solidFill>
                  <a:schemeClr val="accent1"/>
                </a:solidFill>
                <a:effectLst>
                  <a:outerShdw blurRad="38100" dist="38100" dir="2700000" algn="tl">
                    <a:srgbClr val="000000">
                      <a:alpha val="43137"/>
                    </a:srgbClr>
                  </a:outerShdw>
                </a:effectLst>
              </a:rPr>
              <a:t>international </a:t>
            </a:r>
            <a:r>
              <a:rPr lang="en-US" b="1" i="1" dirty="0">
                <a:solidFill>
                  <a:schemeClr val="accent1"/>
                </a:solidFill>
                <a:effectLst>
                  <a:outerShdw blurRad="38100" dist="38100" dir="2700000" algn="tl">
                    <a:srgbClr val="000000">
                      <a:alpha val="43137"/>
                    </a:srgbClr>
                  </a:outerShdw>
                </a:effectLst>
              </a:rPr>
              <a:t>cooperative efforts </a:t>
            </a:r>
            <a:r>
              <a:rPr lang="en-US" i="1" dirty="0">
                <a:solidFill>
                  <a:schemeClr val="accent1"/>
                </a:solidFill>
                <a:effectLst>
                  <a:outerShdw blurRad="38100" dist="38100" dir="2700000" algn="tl">
                    <a:srgbClr val="000000">
                      <a:alpha val="43137"/>
                    </a:srgbClr>
                  </a:outerShdw>
                </a:effectLst>
              </a:rPr>
              <a:t>in training in biodiversity </a:t>
            </a:r>
            <a:r>
              <a:rPr lang="en-US" i="1" dirty="0" smtClean="0">
                <a:solidFill>
                  <a:schemeClr val="accent1"/>
                </a:solidFill>
                <a:effectLst>
                  <a:outerShdw blurRad="38100" dist="38100" dir="2700000" algn="tl">
                    <a:srgbClr val="000000">
                      <a:alpha val="43137"/>
                    </a:srgbClr>
                  </a:outerShdw>
                </a:effectLst>
              </a:rPr>
              <a:t>science…”</a:t>
            </a:r>
            <a:endParaRPr lang="en-US" dirty="0">
              <a:solidFill>
                <a:schemeClr val="accent1"/>
              </a:solidFill>
              <a:effectLst>
                <a:outerShdw blurRad="38100" dist="38100" dir="2700000" algn="tl">
                  <a:srgbClr val="000000">
                    <a:alpha val="43137"/>
                  </a:srgbClr>
                </a:outerShdw>
              </a:effectLst>
            </a:endParaRPr>
          </a:p>
          <a:p>
            <a:pPr lvl="1"/>
            <a:r>
              <a:rPr lang="en-US" sz="2600" dirty="0" smtClean="0"/>
              <a:t>3.1</a:t>
            </a:r>
            <a:r>
              <a:rPr lang="en-US" sz="2600" dirty="0"/>
              <a:t>. Implement new training opportunities in biodiversity informatics</a:t>
            </a:r>
            <a:r>
              <a:rPr lang="en-US" sz="2600" dirty="0" smtClean="0"/>
              <a:t>.</a:t>
            </a:r>
            <a:endParaRPr lang="en-US" sz="2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3450" y="3208230"/>
            <a:ext cx="4224437" cy="296396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60025" y="3204272"/>
            <a:ext cx="3934961" cy="297118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0056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just saved me a month…</a:t>
            </a:r>
            <a:endParaRPr lang="en-US" dirty="0"/>
          </a:p>
        </p:txBody>
      </p:sp>
      <p:sp>
        <p:nvSpPr>
          <p:cNvPr id="3" name="Content Placeholder 2"/>
          <p:cNvSpPr>
            <a:spLocks noGrp="1"/>
          </p:cNvSpPr>
          <p:nvPr>
            <p:ph idx="1"/>
          </p:nvPr>
        </p:nvSpPr>
        <p:spPr/>
        <p:txBody>
          <a:bodyPr>
            <a:normAutofit/>
          </a:bodyPr>
          <a:lstStyle/>
          <a:p>
            <a:r>
              <a:rPr lang="en-US" dirty="0"/>
              <a:t>Workshops  - </a:t>
            </a:r>
            <a:r>
              <a:rPr lang="en-US" dirty="0" smtClean="0"/>
              <a:t>just in year 2</a:t>
            </a:r>
            <a:endParaRPr lang="en-US" dirty="0"/>
          </a:p>
          <a:p>
            <a:pPr lvl="1"/>
            <a:r>
              <a:rPr lang="en-US" dirty="0"/>
              <a:t>&gt; 150 institutions, 9 workshops, 3 symposia</a:t>
            </a:r>
          </a:p>
          <a:p>
            <a:pPr lvl="1"/>
            <a:r>
              <a:rPr lang="en-US" dirty="0"/>
              <a:t>528 sponsored participants</a:t>
            </a:r>
          </a:p>
          <a:p>
            <a:pPr lvl="1"/>
            <a:r>
              <a:rPr lang="en-US" dirty="0" smtClean="0"/>
              <a:t>Videos on Vimeo,</a:t>
            </a:r>
          </a:p>
          <a:p>
            <a:pPr lvl="1"/>
            <a:r>
              <a:rPr lang="en-US" dirty="0" smtClean="0"/>
              <a:t>remote </a:t>
            </a:r>
            <a:r>
              <a:rPr lang="en-US" dirty="0"/>
              <a:t>participation</a:t>
            </a:r>
          </a:p>
          <a:p>
            <a:pPr lvl="1"/>
            <a:r>
              <a:rPr lang="en-US" dirty="0" smtClean="0"/>
              <a:t>Train </a:t>
            </a:r>
            <a:r>
              <a:rPr lang="en-US" dirty="0"/>
              <a:t>the </a:t>
            </a:r>
            <a:r>
              <a:rPr lang="en-US" dirty="0" smtClean="0"/>
              <a:t>Trainer’s model</a:t>
            </a:r>
            <a:endParaRPr lang="en-US" dirty="0"/>
          </a:p>
          <a:p>
            <a:pPr lvl="1"/>
            <a:r>
              <a:rPr lang="en-US" dirty="0"/>
              <a:t>Series of digitization training workshops (herbaria, wet collections, entomology, paleontology, fluid-preserved invertebrate imaging, small herbaria, </a:t>
            </a:r>
            <a:r>
              <a:rPr lang="en-US" dirty="0" smtClean="0"/>
              <a:t>)</a:t>
            </a:r>
          </a:p>
          <a:p>
            <a:r>
              <a:rPr lang="en-US" dirty="0" smtClean="0"/>
              <a:t>“data curation time cut from 7 years to 3 months.”</a:t>
            </a:r>
          </a:p>
          <a:p>
            <a:r>
              <a:rPr lang="en-US" dirty="0" smtClean="0"/>
              <a:t>batch process 30 images per night?</a:t>
            </a:r>
            <a:endParaRPr lang="en-US" dirty="0"/>
          </a:p>
        </p:txBody>
      </p:sp>
    </p:spTree>
    <p:extLst>
      <p:ext uri="{BB962C8B-B14F-4D97-AF65-F5344CB8AC3E}">
        <p14:creationId xmlns:p14="http://schemas.microsoft.com/office/powerpoint/2010/main" val="2379433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57200"/>
            <a:ext cx="8229600" cy="685800"/>
          </a:xfrm>
        </p:spPr>
        <p:txBody>
          <a:bodyPr/>
          <a:lstStyle/>
          <a:p>
            <a:r>
              <a:rPr lang="en-US" dirty="0" smtClean="0"/>
              <a:t>iDigBio Working Groups and Workshops</a:t>
            </a:r>
            <a:endParaRPr lang="en-US" dirty="0"/>
          </a:p>
        </p:txBody>
      </p:sp>
      <p:sp>
        <p:nvSpPr>
          <p:cNvPr id="8" name="Content Placeholder 7"/>
          <p:cNvSpPr>
            <a:spLocks noGrp="1"/>
          </p:cNvSpPr>
          <p:nvPr>
            <p:ph idx="1"/>
          </p:nvPr>
        </p:nvSpPr>
        <p:spPr>
          <a:xfrm>
            <a:off x="457200" y="1371600"/>
            <a:ext cx="8229600" cy="5181600"/>
          </a:xfrm>
        </p:spPr>
        <p:txBody>
          <a:bodyPr>
            <a:normAutofit fontScale="77500" lnSpcReduction="20000"/>
          </a:bodyPr>
          <a:lstStyle/>
          <a:p>
            <a:r>
              <a:rPr lang="en-US" dirty="0" smtClean="0">
                <a:solidFill>
                  <a:schemeClr val="accent1"/>
                </a:solidFill>
                <a:effectLst>
                  <a:outerShdw blurRad="38100" dist="38100" dir="2700000" algn="tl">
                    <a:srgbClr val="000000">
                      <a:alpha val="43137"/>
                    </a:srgbClr>
                  </a:outerShdw>
                </a:effectLst>
              </a:rPr>
              <a:t>Augmenting</a:t>
            </a:r>
            <a:r>
              <a:rPr lang="en-US" dirty="0" smtClean="0"/>
              <a:t> </a:t>
            </a:r>
            <a:r>
              <a:rPr lang="en-US" dirty="0">
                <a:solidFill>
                  <a:schemeClr val="accent1"/>
                </a:solidFill>
                <a:effectLst>
                  <a:outerShdw blurRad="38100" dist="38100" dir="2700000" algn="tl">
                    <a:srgbClr val="000000">
                      <a:alpha val="43137"/>
                    </a:srgbClr>
                  </a:outerShdw>
                </a:effectLst>
              </a:rPr>
              <a:t>OCR</a:t>
            </a:r>
            <a:r>
              <a:rPr lang="en-US" dirty="0"/>
              <a:t> (aOCR)</a:t>
            </a:r>
          </a:p>
          <a:p>
            <a:r>
              <a:rPr lang="en-US" b="1" dirty="0" smtClean="0"/>
              <a:t>Biodiversity </a:t>
            </a:r>
            <a:r>
              <a:rPr lang="en-US" b="1" dirty="0"/>
              <a:t>Informatics Managem</a:t>
            </a:r>
            <a:r>
              <a:rPr lang="en-US" b="1" dirty="0">
                <a:effectLst>
                  <a:outerShdw blurRad="38100" dist="38100" dir="2700000" algn="tl">
                    <a:srgbClr val="000000">
                      <a:alpha val="43137"/>
                    </a:srgbClr>
                  </a:outerShdw>
                </a:effectLst>
              </a:rPr>
              <a:t>ent </a:t>
            </a:r>
            <a:r>
              <a:rPr lang="en-US" dirty="0"/>
              <a:t>Working Group</a:t>
            </a:r>
          </a:p>
          <a:p>
            <a:r>
              <a:rPr lang="en-US" dirty="0" smtClean="0"/>
              <a:t>Cyberinfrastructure </a:t>
            </a:r>
            <a:r>
              <a:rPr lang="en-US" dirty="0"/>
              <a:t>(CYWG)</a:t>
            </a:r>
          </a:p>
          <a:p>
            <a:r>
              <a:rPr lang="en-US" b="1" dirty="0" smtClean="0"/>
              <a:t>Developing </a:t>
            </a:r>
            <a:r>
              <a:rPr lang="en-US" b="1" dirty="0"/>
              <a:t>Robust Object to Image to Data </a:t>
            </a:r>
            <a:r>
              <a:rPr lang="en-US" dirty="0"/>
              <a:t>(</a:t>
            </a:r>
            <a:r>
              <a:rPr lang="en-US" dirty="0">
                <a:solidFill>
                  <a:schemeClr val="accent1"/>
                </a:solidFill>
                <a:effectLst>
                  <a:outerShdw blurRad="38100" dist="38100" dir="2700000" algn="tl">
                    <a:srgbClr val="000000">
                      <a:alpha val="43137"/>
                    </a:srgbClr>
                  </a:outerShdw>
                </a:effectLst>
              </a:rPr>
              <a:t>DROID</a:t>
            </a:r>
            <a:r>
              <a:rPr lang="en-US" dirty="0"/>
              <a:t>1</a:t>
            </a:r>
            <a:r>
              <a:rPr lang="en-US" dirty="0" smtClean="0"/>
              <a:t>): </a:t>
            </a:r>
            <a:r>
              <a:rPr lang="en-US" dirty="0" smtClean="0">
                <a:solidFill>
                  <a:schemeClr val="accent1"/>
                </a:solidFill>
                <a:effectLst>
                  <a:outerShdw blurRad="38100" dist="38100" dir="2700000" algn="tl">
                    <a:srgbClr val="000000">
                      <a:alpha val="43137"/>
                    </a:srgbClr>
                  </a:outerShdw>
                </a:effectLst>
              </a:rPr>
              <a:t>Flat Things</a:t>
            </a:r>
            <a:endParaRPr lang="en-US" dirty="0">
              <a:solidFill>
                <a:schemeClr val="accent1"/>
              </a:solidFill>
              <a:effectLst>
                <a:outerShdw blurRad="38100" dist="38100" dir="2700000" algn="tl">
                  <a:srgbClr val="000000">
                    <a:alpha val="43137"/>
                  </a:srgbClr>
                </a:outerShdw>
              </a:effectLst>
            </a:endParaRPr>
          </a:p>
          <a:p>
            <a:r>
              <a:rPr lang="en-US" dirty="0" smtClean="0"/>
              <a:t>DROID2: </a:t>
            </a:r>
            <a:r>
              <a:rPr lang="en-US" dirty="0" smtClean="0">
                <a:solidFill>
                  <a:schemeClr val="accent1"/>
                </a:solidFill>
                <a:effectLst>
                  <a:outerShdw blurRad="38100" dist="38100" dir="2700000" algn="tl">
                    <a:srgbClr val="000000">
                      <a:alpha val="43137"/>
                    </a:srgbClr>
                  </a:outerShdw>
                </a:effectLst>
              </a:rPr>
              <a:t>Pinned Things</a:t>
            </a:r>
            <a:endParaRPr lang="en-US" dirty="0">
              <a:solidFill>
                <a:schemeClr val="accent1"/>
              </a:solidFill>
              <a:effectLst>
                <a:outerShdw blurRad="38100" dist="38100" dir="2700000" algn="tl">
                  <a:srgbClr val="000000">
                    <a:alpha val="43137"/>
                  </a:srgbClr>
                </a:outerShdw>
              </a:effectLst>
            </a:endParaRPr>
          </a:p>
          <a:p>
            <a:r>
              <a:rPr lang="en-US" dirty="0" smtClean="0"/>
              <a:t>DROID3: </a:t>
            </a:r>
            <a:r>
              <a:rPr lang="en-US" dirty="0" smtClean="0">
                <a:solidFill>
                  <a:schemeClr val="accent1"/>
                </a:solidFill>
                <a:effectLst>
                  <a:outerShdw blurRad="38100" dist="38100" dir="2700000" algn="tl">
                    <a:srgbClr val="000000">
                      <a:alpha val="43137"/>
                    </a:srgbClr>
                  </a:outerShdw>
                </a:effectLst>
              </a:rPr>
              <a:t>3D </a:t>
            </a:r>
            <a:r>
              <a:rPr lang="en-US" dirty="0">
                <a:solidFill>
                  <a:schemeClr val="accent1"/>
                </a:solidFill>
                <a:effectLst>
                  <a:outerShdw blurRad="38100" dist="38100" dir="2700000" algn="tl">
                    <a:srgbClr val="000000">
                      <a:alpha val="43137"/>
                    </a:srgbClr>
                  </a:outerShdw>
                </a:effectLst>
              </a:rPr>
              <a:t>Objects </a:t>
            </a:r>
            <a:r>
              <a:rPr lang="en-US" dirty="0"/>
              <a:t>and Things in Spirits</a:t>
            </a:r>
          </a:p>
          <a:p>
            <a:r>
              <a:rPr lang="en-US" dirty="0" smtClean="0">
                <a:solidFill>
                  <a:schemeClr val="accent1"/>
                </a:solidFill>
                <a:effectLst>
                  <a:outerShdw blurRad="38100" dist="38100" dir="2700000" algn="tl">
                    <a:srgbClr val="000000">
                      <a:alpha val="43137"/>
                    </a:srgbClr>
                  </a:outerShdw>
                </a:effectLst>
              </a:rPr>
              <a:t>Education </a:t>
            </a:r>
            <a:r>
              <a:rPr lang="en-US" dirty="0"/>
              <a:t>and </a:t>
            </a:r>
            <a:r>
              <a:rPr lang="en-US" dirty="0">
                <a:solidFill>
                  <a:schemeClr val="accent1"/>
                </a:solidFill>
                <a:effectLst>
                  <a:outerShdw blurRad="38100" dist="38100" dir="2700000" algn="tl">
                    <a:srgbClr val="000000">
                      <a:alpha val="43137"/>
                    </a:srgbClr>
                  </a:outerShdw>
                </a:effectLst>
              </a:rPr>
              <a:t>Outreach</a:t>
            </a:r>
          </a:p>
          <a:p>
            <a:r>
              <a:rPr lang="en-US" dirty="0" smtClean="0"/>
              <a:t>Fluid-preserved </a:t>
            </a:r>
            <a:r>
              <a:rPr lang="en-US" dirty="0"/>
              <a:t>Arthropod and Microscopic Slide </a:t>
            </a:r>
            <a:r>
              <a:rPr lang="en-US" dirty="0">
                <a:solidFill>
                  <a:schemeClr val="accent1"/>
                </a:solidFill>
                <a:effectLst>
                  <a:outerShdw blurRad="38100" dist="38100" dir="2700000" algn="tl">
                    <a:srgbClr val="000000">
                      <a:alpha val="43137"/>
                    </a:srgbClr>
                  </a:outerShdw>
                </a:effectLst>
              </a:rPr>
              <a:t>Imaging Interest Group</a:t>
            </a:r>
          </a:p>
          <a:p>
            <a:r>
              <a:rPr lang="en-US" b="1" dirty="0" smtClean="0"/>
              <a:t>Georeferencing </a:t>
            </a:r>
            <a:r>
              <a:rPr lang="en-US" b="1" dirty="0"/>
              <a:t>Working Group</a:t>
            </a:r>
            <a:r>
              <a:rPr lang="en-US" dirty="0"/>
              <a:t> (GWG)</a:t>
            </a:r>
          </a:p>
          <a:p>
            <a:r>
              <a:rPr lang="en-US" dirty="0" smtClean="0"/>
              <a:t>International </a:t>
            </a:r>
            <a:r>
              <a:rPr lang="en-US" dirty="0">
                <a:solidFill>
                  <a:schemeClr val="accent1"/>
                </a:solidFill>
                <a:effectLst>
                  <a:outerShdw blurRad="38100" dist="38100" dir="2700000" algn="tl">
                    <a:srgbClr val="000000">
                      <a:alpha val="43137"/>
                    </a:srgbClr>
                  </a:outerShdw>
                </a:effectLst>
              </a:rPr>
              <a:t>Whole-Drawer Digitization </a:t>
            </a:r>
            <a:r>
              <a:rPr lang="en-US" dirty="0"/>
              <a:t>Interest Group (WDD)</a:t>
            </a:r>
          </a:p>
          <a:p>
            <a:r>
              <a:rPr lang="en-US" dirty="0" smtClean="0"/>
              <a:t>Minimum </a:t>
            </a:r>
            <a:r>
              <a:rPr lang="en-US" dirty="0">
                <a:solidFill>
                  <a:schemeClr val="accent1"/>
                </a:solidFill>
                <a:effectLst>
                  <a:outerShdw blurRad="38100" dist="38100" dir="2700000" algn="tl">
                    <a:srgbClr val="000000">
                      <a:alpha val="43137"/>
                    </a:srgbClr>
                  </a:outerShdw>
                </a:effectLst>
              </a:rPr>
              <a:t>Information Standards</a:t>
            </a:r>
            <a:r>
              <a:rPr lang="en-US" dirty="0"/>
              <a:t>, Authority Files, &amp; Semantics (MISC)</a:t>
            </a:r>
          </a:p>
          <a:p>
            <a:r>
              <a:rPr lang="en-US" dirty="0" smtClean="0">
                <a:solidFill>
                  <a:schemeClr val="accent1"/>
                </a:solidFill>
                <a:effectLst>
                  <a:outerShdw blurRad="38100" dist="38100" dir="2700000" algn="tl">
                    <a:srgbClr val="000000">
                      <a:alpha val="43137"/>
                    </a:srgbClr>
                  </a:outerShdw>
                </a:effectLst>
              </a:rPr>
              <a:t>Paleo </a:t>
            </a:r>
            <a:r>
              <a:rPr lang="en-US" dirty="0">
                <a:solidFill>
                  <a:schemeClr val="accent1"/>
                </a:solidFill>
                <a:effectLst>
                  <a:outerShdw blurRad="38100" dist="38100" dir="2700000" algn="tl">
                    <a:srgbClr val="000000">
                      <a:alpha val="43137"/>
                    </a:srgbClr>
                  </a:outerShdw>
                </a:effectLst>
              </a:rPr>
              <a:t>Digitization </a:t>
            </a:r>
            <a:r>
              <a:rPr lang="en-US" dirty="0"/>
              <a:t>Working Group</a:t>
            </a:r>
          </a:p>
          <a:p>
            <a:r>
              <a:rPr lang="en-US" dirty="0" smtClean="0"/>
              <a:t>Paleontology</a:t>
            </a:r>
            <a:endParaRPr lang="en-US" dirty="0"/>
          </a:p>
          <a:p>
            <a:r>
              <a:rPr lang="en-US" dirty="0" smtClean="0">
                <a:solidFill>
                  <a:schemeClr val="accent1"/>
                </a:solidFill>
                <a:effectLst>
                  <a:outerShdw blurRad="38100" dist="38100" dir="2700000" algn="tl">
                    <a:srgbClr val="000000">
                      <a:alpha val="43137"/>
                    </a:srgbClr>
                  </a:outerShdw>
                </a:effectLst>
              </a:rPr>
              <a:t>Public </a:t>
            </a:r>
            <a:r>
              <a:rPr lang="en-US" dirty="0">
                <a:solidFill>
                  <a:schemeClr val="accent1"/>
                </a:solidFill>
                <a:effectLst>
                  <a:outerShdw blurRad="38100" dist="38100" dir="2700000" algn="tl">
                    <a:srgbClr val="000000">
                      <a:alpha val="43137"/>
                    </a:srgbClr>
                  </a:outerShdw>
                </a:effectLst>
              </a:rPr>
              <a:t>Participation </a:t>
            </a:r>
            <a:r>
              <a:rPr lang="en-US" dirty="0"/>
              <a:t>in Digitization</a:t>
            </a:r>
          </a:p>
          <a:p>
            <a:r>
              <a:rPr lang="en-US" dirty="0" smtClean="0"/>
              <a:t>Strategic </a:t>
            </a:r>
            <a:r>
              <a:rPr lang="en-US" dirty="0">
                <a:solidFill>
                  <a:schemeClr val="accent1"/>
                </a:solidFill>
                <a:effectLst>
                  <a:outerShdw blurRad="38100" dist="38100" dir="2700000" algn="tl">
                    <a:srgbClr val="000000">
                      <a:alpha val="43137"/>
                    </a:srgbClr>
                  </a:outerShdw>
                </a:effectLst>
              </a:rPr>
              <a:t>Communication</a:t>
            </a:r>
            <a:r>
              <a:rPr lang="en-US" dirty="0"/>
              <a:t> Interest Group</a:t>
            </a:r>
          </a:p>
          <a:p>
            <a:r>
              <a:rPr lang="en-US" dirty="0" smtClean="0"/>
              <a:t>Website </a:t>
            </a:r>
            <a:r>
              <a:rPr lang="en-US" dirty="0"/>
              <a:t>Content Providers Editorial Board and Interest Group</a:t>
            </a:r>
          </a:p>
        </p:txBody>
      </p:sp>
    </p:spTree>
    <p:extLst>
      <p:ext uri="{BB962C8B-B14F-4D97-AF65-F5344CB8AC3E}">
        <p14:creationId xmlns:p14="http://schemas.microsoft.com/office/powerpoint/2010/main" val="402050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effectLst>
                  <a:outerShdw blurRad="38100" dist="38100" dir="2700000" algn="tl">
                    <a:srgbClr val="000000">
                      <a:alpha val="43137"/>
                    </a:srgbClr>
                  </a:outerShdw>
                </a:effectLst>
              </a:rPr>
              <a:t>What’s in a name?</a:t>
            </a:r>
          </a:p>
        </p:txBody>
      </p:sp>
      <p:sp>
        <p:nvSpPr>
          <p:cNvPr id="6" name="Text Placeholder 5"/>
          <p:cNvSpPr>
            <a:spLocks noGrp="1"/>
          </p:cNvSpPr>
          <p:nvPr>
            <p:ph type="body" idx="1"/>
          </p:nvPr>
        </p:nvSpPr>
        <p:spPr>
          <a:xfrm>
            <a:off x="457200" y="2000718"/>
            <a:ext cx="4040188" cy="659352"/>
          </a:xfrm>
        </p:spPr>
        <p:txBody>
          <a:bodyPr/>
          <a:lstStyle/>
          <a:p>
            <a:r>
              <a:rPr lang="en-US" b="0" dirty="0">
                <a:effectLst>
                  <a:outerShdw blurRad="38100" dist="38100" dir="2700000" algn="tl">
                    <a:srgbClr val="000000">
                      <a:alpha val="43137"/>
                    </a:srgbClr>
                  </a:outerShdw>
                </a:effectLst>
              </a:rPr>
              <a:t>Biodiversity Informatics</a:t>
            </a:r>
          </a:p>
          <a:p>
            <a:r>
              <a:rPr lang="en-US" b="0" dirty="0">
                <a:effectLst>
                  <a:outerShdw blurRad="38100" dist="38100" dir="2700000" algn="tl">
                    <a:srgbClr val="000000">
                      <a:alpha val="43137"/>
                    </a:srgbClr>
                  </a:outerShdw>
                </a:effectLst>
              </a:rPr>
              <a:t>Biological Informatics</a:t>
            </a:r>
          </a:p>
          <a:p>
            <a:r>
              <a:rPr lang="en-US" b="0" dirty="0">
                <a:effectLst>
                  <a:outerShdw blurRad="38100" dist="38100" dir="2700000" algn="tl">
                    <a:srgbClr val="000000">
                      <a:alpha val="43137"/>
                    </a:srgbClr>
                  </a:outerShdw>
                </a:effectLst>
              </a:rPr>
              <a:t>Bioinformatics</a:t>
            </a:r>
          </a:p>
          <a:p>
            <a:endParaRPr lang="en-US" b="0" dirty="0">
              <a:effectLst>
                <a:outerShdw blurRad="38100" dist="38100" dir="2700000" algn="tl">
                  <a:srgbClr val="000000">
                    <a:alpha val="43137"/>
                  </a:srgbClr>
                </a:outerShdw>
              </a:effectLst>
            </a:endParaRPr>
          </a:p>
        </p:txBody>
      </p:sp>
      <p:sp>
        <p:nvSpPr>
          <p:cNvPr id="8" name="Text Placeholder 7"/>
          <p:cNvSpPr>
            <a:spLocks noGrp="1"/>
          </p:cNvSpPr>
          <p:nvPr>
            <p:ph type="body" sz="half" idx="3"/>
          </p:nvPr>
        </p:nvSpPr>
        <p:spPr/>
        <p:txBody>
          <a:bodyPr/>
          <a:lstStyle/>
          <a:p>
            <a:endParaRPr lang="en-US" b="0" dirty="0">
              <a:effectLst>
                <a:outerShdw blurRad="38100" dist="38100" dir="2700000" algn="tl">
                  <a:srgbClr val="000000">
                    <a:alpha val="43137"/>
                  </a:srgbClr>
                </a:outerShdw>
              </a:effectLst>
            </a:endParaRPr>
          </a:p>
        </p:txBody>
      </p:sp>
      <p:sp>
        <p:nvSpPr>
          <p:cNvPr id="9" name="Content Placeholder 8"/>
          <p:cNvSpPr>
            <a:spLocks noGrp="1"/>
          </p:cNvSpPr>
          <p:nvPr>
            <p:ph sz="quarter" idx="4"/>
          </p:nvPr>
        </p:nvSpPr>
        <p:spPr/>
        <p:txBody>
          <a:bodyPr/>
          <a:lstStyle/>
          <a:p>
            <a:endParaRPr lang="en-US" dirty="0"/>
          </a:p>
        </p:txBody>
      </p:sp>
      <p:sp>
        <p:nvSpPr>
          <p:cNvPr id="19" name="Text Placeholder 5"/>
          <p:cNvSpPr txBox="1">
            <a:spLocks/>
          </p:cNvSpPr>
          <p:nvPr/>
        </p:nvSpPr>
        <p:spPr>
          <a:xfrm>
            <a:off x="457200" y="3810000"/>
            <a:ext cx="4040188" cy="659352"/>
          </a:xfrm>
          <a:prstGeom prst="rect">
            <a:avLst/>
          </a:prstGeom>
        </p:spPr>
        <p:txBody>
          <a:bodyPr vert="horz" lIns="45720" tIns="0" rIns="45720" bIns="0" anchor="ctr">
            <a:noAutofit/>
          </a:bodyPr>
          <a:lstStyle>
            <a:lvl1pPr marL="0" indent="0" algn="l" rtl="0" eaLnBrk="1" latinLnBrk="0" hangingPunct="1">
              <a:spcBef>
                <a:spcPct val="20000"/>
              </a:spcBef>
              <a:buClr>
                <a:schemeClr val="accent3"/>
              </a:buClr>
              <a:buSzPct val="95000"/>
              <a:buFont typeface="Wingdings 2"/>
              <a:buNone/>
              <a:defRPr kumimoji="0" sz="2400" b="1" kern="1200" cap="none" baseline="0">
                <a:solidFill>
                  <a:srgbClr val="D68C29"/>
                </a:solidFill>
                <a:effectLst/>
                <a:latin typeface="+mj-lt"/>
                <a:ea typeface="+mn-ea"/>
                <a:cs typeface="+mn-cs"/>
              </a:defRPr>
            </a:lvl1pPr>
            <a:lvl2pPr marL="640080" indent="-246888" algn="l" rtl="0" eaLnBrk="1" latinLnBrk="0" hangingPunct="1">
              <a:spcBef>
                <a:spcPct val="20000"/>
              </a:spcBef>
              <a:buClr>
                <a:schemeClr val="accent1"/>
              </a:buClr>
              <a:buSzPct val="85000"/>
              <a:buFont typeface="Wingdings 2"/>
              <a:buNone/>
              <a:defRPr kumimoji="0" sz="2000" b="1" kern="1200">
                <a:solidFill>
                  <a:schemeClr val="tx1"/>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None/>
              <a:defRPr kumimoji="0" sz="1800" b="1" kern="120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None/>
              <a:defRPr kumimoji="0" sz="1600" b="1"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None/>
              <a:defRPr kumimoji="0" sz="1600" b="1"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b="0" dirty="0" smtClean="0">
                <a:effectLst>
                  <a:outerShdw blurRad="38100" dist="38100" dir="2700000" algn="tl">
                    <a:srgbClr val="000000">
                      <a:alpha val="43137"/>
                    </a:srgbClr>
                  </a:outerShdw>
                </a:effectLst>
              </a:rPr>
              <a:t>Issues</a:t>
            </a:r>
            <a:endParaRPr lang="en-US" b="0" dirty="0">
              <a:effectLst>
                <a:outerShdw blurRad="38100" dist="38100" dir="2700000" algn="tl">
                  <a:srgbClr val="000000">
                    <a:alpha val="43137"/>
                  </a:srgbClr>
                </a:outerShdw>
              </a:effectLst>
            </a:endParaRPr>
          </a:p>
        </p:txBody>
      </p:sp>
      <p:sp>
        <p:nvSpPr>
          <p:cNvPr id="20" name="Content Placeholder 6"/>
          <p:cNvSpPr txBox="1">
            <a:spLocks/>
          </p:cNvSpPr>
          <p:nvPr/>
        </p:nvSpPr>
        <p:spPr>
          <a:xfrm>
            <a:off x="588818" y="4495800"/>
            <a:ext cx="7031182" cy="1828800"/>
          </a:xfrm>
          <a:prstGeom prst="rect">
            <a:avLst/>
          </a:prstGeom>
        </p:spPr>
        <p:txBody>
          <a:bodyPr vert="horz" tIns="0">
            <a:normAutofit/>
          </a:bodyPr>
          <a:lstStyle>
            <a:lvl1pPr marL="274320" indent="-274320" algn="l" rtl="0" eaLnBrk="1" latinLnBrk="0" hangingPunct="1">
              <a:spcBef>
                <a:spcPct val="20000"/>
              </a:spcBef>
              <a:buClr>
                <a:schemeClr val="accent3"/>
              </a:buClr>
              <a:buSzPct val="95000"/>
              <a:buFont typeface="Wingdings 2"/>
              <a:buChar char=""/>
              <a:defRPr kumimoji="0" sz="2200" kern="1200">
                <a:solidFill>
                  <a:schemeClr val="tx1"/>
                </a:solidFill>
                <a:latin typeface="+mj-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000" kern="1200">
                <a:solidFill>
                  <a:schemeClr val="tx1"/>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1800" kern="120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16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16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800" dirty="0"/>
              <a:t>Do we mean the same thing?</a:t>
            </a:r>
          </a:p>
          <a:p>
            <a:r>
              <a:rPr lang="en-US" sz="2800" dirty="0" smtClean="0"/>
              <a:t>Where </a:t>
            </a:r>
            <a:r>
              <a:rPr lang="en-US" sz="2800" dirty="0"/>
              <a:t>are students learning these skills</a:t>
            </a:r>
            <a:r>
              <a:rPr lang="en-US" sz="2800" dirty="0" smtClean="0"/>
              <a:t>?</a:t>
            </a:r>
          </a:p>
          <a:p>
            <a:r>
              <a:rPr lang="en-US" sz="2800" dirty="0" smtClean="0"/>
              <a:t>What skills do they need?</a:t>
            </a:r>
            <a:endParaRPr lang="en-US" sz="2800" dirty="0"/>
          </a:p>
        </p:txBody>
      </p:sp>
      <p:pic>
        <p:nvPicPr>
          <p:cNvPr id="10" name="Picture 9"/>
          <p:cNvPicPr/>
          <p:nvPr/>
        </p:nvPicPr>
        <p:blipFill>
          <a:blip r:embed="rId3"/>
          <a:stretch>
            <a:fillRect/>
          </a:stretch>
        </p:blipFill>
        <p:spPr>
          <a:xfrm>
            <a:off x="4622079" y="609600"/>
            <a:ext cx="4055533" cy="35052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22845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199" y="1295400"/>
            <a:ext cx="8229600" cy="4953000"/>
          </a:xfrm>
        </p:spPr>
        <p:txBody>
          <a:bodyPr>
            <a:normAutofit/>
          </a:bodyPr>
          <a:lstStyle/>
          <a:p>
            <a:endParaRPr lang="en-US" dirty="0" smtClean="0"/>
          </a:p>
        </p:txBody>
      </p:sp>
      <p:sp>
        <p:nvSpPr>
          <p:cNvPr id="5" name="Title 4"/>
          <p:cNvSpPr>
            <a:spLocks noGrp="1"/>
          </p:cNvSpPr>
          <p:nvPr>
            <p:ph type="title"/>
          </p:nvPr>
        </p:nvSpPr>
        <p:spPr/>
        <p:txBody>
          <a:bodyPr>
            <a:noAutofit/>
          </a:bodyPr>
          <a:lstStyle/>
          <a:p>
            <a:r>
              <a:rPr lang="en-US" sz="2800" dirty="0" smtClean="0"/>
              <a:t>iDigBio Biodiversity </a:t>
            </a:r>
            <a:r>
              <a:rPr lang="en-US" sz="2800" dirty="0"/>
              <a:t>Informatics Management </a:t>
            </a:r>
            <a:r>
              <a:rPr lang="en-US" sz="2800" dirty="0" smtClean="0"/>
              <a:t/>
            </a:r>
            <a:br>
              <a:rPr lang="en-US" sz="2800" dirty="0" smtClean="0"/>
            </a:br>
            <a:r>
              <a:rPr lang="en-US" sz="2800" dirty="0" smtClean="0"/>
              <a:t>Working </a:t>
            </a:r>
            <a:r>
              <a:rPr lang="en-US" sz="2800" dirty="0"/>
              <a:t>Group</a:t>
            </a:r>
          </a:p>
        </p:txBody>
      </p:sp>
      <p:pic>
        <p:nvPicPr>
          <p:cNvPr id="1028" name="Picture 4">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829" y="1524000"/>
            <a:ext cx="8779371" cy="4761393"/>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a:hlinkClick r:id="rId3"/>
          </p:cNvPr>
          <p:cNvSpPr/>
          <p:nvPr/>
        </p:nvSpPr>
        <p:spPr>
          <a:xfrm>
            <a:off x="4403229" y="914400"/>
            <a:ext cx="4588371" cy="3479800"/>
          </a:xfrm>
          <a:prstGeom prst="roundRect">
            <a:avLst>
              <a:gd name="adj" fmla="val 2281"/>
            </a:avLst>
          </a:prstGeom>
          <a:blipFill>
            <a:blip r:embed="rId5" cstate="print">
              <a:extLst>
                <a:ext uri="{28A0092B-C50C-407E-A947-70E740481C1C}">
                  <a14:useLocalDpi xmlns:a14="http://schemas.microsoft.com/office/drawing/2010/main"/>
                </a:ext>
              </a:extLst>
            </a:blip>
            <a:stretch>
              <a:fillRect/>
            </a:stretch>
          </a:blip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04800" y="6443246"/>
            <a:ext cx="6896100" cy="338554"/>
          </a:xfrm>
          <a:prstGeom prst="rect">
            <a:avLst/>
          </a:prstGeom>
        </p:spPr>
        <p:txBody>
          <a:bodyPr wrap="square">
            <a:spAutoFit/>
          </a:bodyPr>
          <a:lstStyle/>
          <a:p>
            <a:r>
              <a:rPr lang="en-US" sz="1600" dirty="0">
                <a:hlinkClick r:id="rId3"/>
              </a:rPr>
              <a:t>https://www.idigbio.org/wiki/index.php/Biodiversity_Informatics_Management</a:t>
            </a:r>
            <a:endParaRPr lang="en-US" sz="1600" dirty="0"/>
          </a:p>
        </p:txBody>
      </p:sp>
    </p:spTree>
    <p:extLst>
      <p:ext uri="{BB962C8B-B14F-4D97-AF65-F5344CB8AC3E}">
        <p14:creationId xmlns:p14="http://schemas.microsoft.com/office/powerpoint/2010/main" val="2798163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800" dirty="0" smtClean="0"/>
              <a:t>iDigBio Biodiversity </a:t>
            </a:r>
            <a:r>
              <a:rPr lang="en-US" sz="2800" dirty="0"/>
              <a:t>Informatics Management </a:t>
            </a:r>
            <a:r>
              <a:rPr lang="en-US" sz="2800" dirty="0" smtClean="0"/>
              <a:t/>
            </a:r>
            <a:br>
              <a:rPr lang="en-US" sz="2800" dirty="0" smtClean="0"/>
            </a:br>
            <a:r>
              <a:rPr lang="en-US" sz="2800" dirty="0" smtClean="0"/>
              <a:t>Working Group Mission</a:t>
            </a:r>
            <a:endParaRPr lang="en-US" sz="2800" dirty="0"/>
          </a:p>
        </p:txBody>
      </p:sp>
      <p:sp>
        <p:nvSpPr>
          <p:cNvPr id="6" name="Content Placeholder 5"/>
          <p:cNvSpPr>
            <a:spLocks noGrp="1"/>
          </p:cNvSpPr>
          <p:nvPr>
            <p:ph idx="1"/>
          </p:nvPr>
        </p:nvSpPr>
        <p:spPr/>
        <p:txBody>
          <a:bodyPr>
            <a:normAutofit/>
          </a:bodyPr>
          <a:lstStyle/>
          <a:p>
            <a:r>
              <a:rPr lang="en-US" dirty="0" smtClean="0">
                <a:effectLst>
                  <a:outerShdw blurRad="38100" dist="38100" dir="2700000" algn="tl">
                    <a:srgbClr val="000000">
                      <a:alpha val="43137"/>
                    </a:srgbClr>
                  </a:outerShdw>
                </a:effectLst>
              </a:rPr>
              <a:t>Who </a:t>
            </a:r>
          </a:p>
          <a:p>
            <a:pPr lvl="1"/>
            <a:r>
              <a:rPr lang="en-US" dirty="0" smtClean="0"/>
              <a:t>bridges the potential gap between collection managers and IT staff?</a:t>
            </a:r>
          </a:p>
          <a:p>
            <a:pPr lvl="1"/>
            <a:r>
              <a:rPr lang="en-US" dirty="0" smtClean="0"/>
              <a:t>manages a digital resource, once it is created?</a:t>
            </a:r>
          </a:p>
          <a:p>
            <a:pPr lvl="1"/>
            <a:r>
              <a:rPr lang="en-US" dirty="0" smtClean="0"/>
              <a:t>coordinates digitization workflow development and documentation?</a:t>
            </a:r>
          </a:p>
          <a:p>
            <a:r>
              <a:rPr lang="en-US" dirty="0" smtClean="0">
                <a:effectLst>
                  <a:outerShdw blurRad="38100" dist="38100" dir="2700000" algn="tl">
                    <a:srgbClr val="000000">
                      <a:alpha val="43137"/>
                    </a:srgbClr>
                  </a:outerShdw>
                </a:effectLst>
              </a:rPr>
              <a:t>What socio-technical skills </a:t>
            </a:r>
            <a:r>
              <a:rPr lang="en-US" dirty="0" smtClean="0"/>
              <a:t>are needed?</a:t>
            </a:r>
            <a:endParaRPr lang="en-US" dirty="0"/>
          </a:p>
          <a:p>
            <a:r>
              <a:rPr lang="en-US" dirty="0" smtClean="0">
                <a:effectLst>
                  <a:outerShdw blurRad="38100" dist="38100" dir="2700000" algn="tl">
                    <a:srgbClr val="000000">
                      <a:alpha val="43137"/>
                    </a:srgbClr>
                  </a:outerShdw>
                </a:effectLst>
              </a:rPr>
              <a:t>Where</a:t>
            </a:r>
            <a:r>
              <a:rPr lang="en-US" dirty="0" smtClean="0"/>
              <a:t> do these skilled individuals come from?</a:t>
            </a:r>
          </a:p>
          <a:p>
            <a:r>
              <a:rPr lang="en-US" dirty="0" smtClean="0">
                <a:effectLst>
                  <a:outerShdw blurRad="38100" dist="38100" dir="2700000" algn="tl">
                    <a:srgbClr val="000000">
                      <a:alpha val="43137"/>
                    </a:srgbClr>
                  </a:outerShdw>
                </a:effectLst>
              </a:rPr>
              <a:t>Surveys</a:t>
            </a:r>
            <a:r>
              <a:rPr lang="en-US" dirty="0" smtClean="0"/>
              <a:t> in progress</a:t>
            </a:r>
          </a:p>
          <a:p>
            <a:r>
              <a:rPr lang="en-US" i="1" dirty="0">
                <a:solidFill>
                  <a:schemeClr val="accent1"/>
                </a:solidFill>
                <a:effectLst>
                  <a:outerShdw blurRad="38100" dist="38100" dir="2700000" algn="tl">
                    <a:srgbClr val="000000">
                      <a:alpha val="43137"/>
                    </a:srgbClr>
                  </a:outerShdw>
                </a:effectLst>
              </a:rPr>
              <a:t>digital collections need digital collections </a:t>
            </a:r>
            <a:r>
              <a:rPr lang="en-US" i="1" dirty="0" smtClean="0">
                <a:solidFill>
                  <a:schemeClr val="accent1"/>
                </a:solidFill>
                <a:effectLst>
                  <a:outerShdw blurRad="38100" dist="38100" dir="2700000" algn="tl">
                    <a:srgbClr val="000000">
                      <a:alpha val="43137"/>
                    </a:srgbClr>
                  </a:outerShdw>
                </a:effectLst>
              </a:rPr>
              <a:t>management</a:t>
            </a:r>
            <a:endParaRPr lang="en-US" i="1"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02019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Autofit/>
          </a:bodyPr>
          <a:lstStyle/>
          <a:p>
            <a:pPr algn="ctr"/>
            <a:r>
              <a:rPr lang="en-US" sz="2800" b="0" dirty="0">
                <a:effectLst>
                  <a:outerShdw blurRad="38100" dist="38100" dir="2700000" algn="tl">
                    <a:srgbClr val="000000">
                      <a:alpha val="43137"/>
                    </a:srgbClr>
                  </a:outerShdw>
                </a:effectLst>
              </a:rPr>
              <a:t>A botanist and a programmer walk into a bar…</a:t>
            </a:r>
            <a:br>
              <a:rPr lang="en-US" sz="2800" b="0" dirty="0">
                <a:effectLst>
                  <a:outerShdw blurRad="38100" dist="38100" dir="2700000" algn="tl">
                    <a:srgbClr val="000000">
                      <a:alpha val="43137"/>
                    </a:srgbClr>
                  </a:outerShdw>
                </a:effectLst>
              </a:rPr>
            </a:br>
            <a:r>
              <a:rPr lang="en-US" sz="2800" b="0" dirty="0">
                <a:effectLst>
                  <a:outerShdw blurRad="38100" dist="38100" dir="2700000" algn="tl">
                    <a:srgbClr val="000000">
                      <a:alpha val="43137"/>
                    </a:srgbClr>
                  </a:outerShdw>
                </a:effectLst>
              </a:rPr>
              <a:t>“Make that a triple(t) please.”</a:t>
            </a:r>
          </a:p>
        </p:txBody>
      </p:sp>
      <p:sp>
        <p:nvSpPr>
          <p:cNvPr id="3" name="Text Placeholder 2"/>
          <p:cNvSpPr>
            <a:spLocks noGrp="1"/>
          </p:cNvSpPr>
          <p:nvPr>
            <p:ph type="body" idx="1"/>
          </p:nvPr>
        </p:nvSpPr>
        <p:spPr>
          <a:xfrm>
            <a:off x="457200" y="1669118"/>
            <a:ext cx="4040188" cy="659352"/>
          </a:xfrm>
        </p:spPr>
        <p:txBody>
          <a:bodyPr/>
          <a:lstStyle/>
          <a:p>
            <a:pPr algn="ctr"/>
            <a:r>
              <a:rPr lang="en-US" sz="2000" b="0" dirty="0"/>
              <a:t>Resource Description Framework </a:t>
            </a:r>
            <a:endParaRPr lang="en-US" sz="2000" b="0" dirty="0" smtClean="0"/>
          </a:p>
          <a:p>
            <a:pPr algn="ctr"/>
            <a:r>
              <a:rPr lang="en-US" sz="2000" b="0" dirty="0" smtClean="0">
                <a:effectLst>
                  <a:outerShdw blurRad="38100" dist="38100" dir="2700000" algn="tl">
                    <a:srgbClr val="000000">
                      <a:alpha val="43137"/>
                    </a:srgbClr>
                  </a:outerShdw>
                </a:effectLst>
              </a:rPr>
              <a:t>(</a:t>
            </a:r>
            <a:r>
              <a:rPr lang="en-US" sz="2000" b="0" dirty="0">
                <a:effectLst>
                  <a:outerShdw blurRad="38100" dist="38100" dir="2700000" algn="tl">
                    <a:srgbClr val="000000">
                      <a:alpha val="43137"/>
                    </a:srgbClr>
                  </a:outerShdw>
                </a:effectLst>
              </a:rPr>
              <a:t>RDF) </a:t>
            </a:r>
            <a:r>
              <a:rPr lang="en-US" sz="2000" b="0" dirty="0" smtClean="0">
                <a:effectLst>
                  <a:outerShdw blurRad="38100" dist="38100" dir="2700000" algn="tl">
                    <a:srgbClr val="000000">
                      <a:alpha val="43137"/>
                    </a:srgbClr>
                  </a:outerShdw>
                </a:effectLst>
              </a:rPr>
              <a:t>Triple</a:t>
            </a:r>
            <a:endParaRPr lang="en-US" sz="2000" b="0" dirty="0">
              <a:effectLst>
                <a:outerShdw blurRad="38100" dist="38100" dir="2700000" algn="tl">
                  <a:srgbClr val="000000">
                    <a:alpha val="43137"/>
                  </a:srgbClr>
                </a:outerShdw>
              </a:effectLst>
            </a:endParaRPr>
          </a:p>
        </p:txBody>
      </p:sp>
      <p:sp>
        <p:nvSpPr>
          <p:cNvPr id="4" name="Text Placeholder 3"/>
          <p:cNvSpPr>
            <a:spLocks noGrp="1"/>
          </p:cNvSpPr>
          <p:nvPr>
            <p:ph type="body" sz="half" idx="3"/>
          </p:nvPr>
        </p:nvSpPr>
        <p:spPr>
          <a:xfrm>
            <a:off x="4648200" y="1447800"/>
            <a:ext cx="4041775" cy="720327"/>
          </a:xfrm>
        </p:spPr>
        <p:txBody>
          <a:bodyPr>
            <a:normAutofit/>
          </a:bodyPr>
          <a:lstStyle/>
          <a:p>
            <a:pPr algn="ctr"/>
            <a:r>
              <a:rPr lang="en-US" sz="2000" b="0" dirty="0">
                <a:effectLst>
                  <a:outerShdw blurRad="38100" dist="38100" dir="2700000" algn="tl">
                    <a:srgbClr val="000000">
                      <a:alpha val="43137"/>
                    </a:srgbClr>
                  </a:outerShdw>
                </a:effectLst>
              </a:rPr>
              <a:t>Darwin Core </a:t>
            </a:r>
            <a:r>
              <a:rPr lang="en-US" sz="2000" b="0" dirty="0" smtClean="0">
                <a:effectLst>
                  <a:outerShdw blurRad="38100" dist="38100" dir="2700000" algn="tl">
                    <a:srgbClr val="000000">
                      <a:alpha val="43137"/>
                    </a:srgbClr>
                  </a:outerShdw>
                </a:effectLst>
              </a:rPr>
              <a:t>Triplet</a:t>
            </a:r>
            <a:endParaRPr lang="en-US" sz="2000" b="0" dirty="0">
              <a:effectLst>
                <a:outerShdw blurRad="38100" dist="38100" dir="2700000" algn="tl">
                  <a:srgbClr val="000000">
                    <a:alpha val="43137"/>
                  </a:srgbClr>
                </a:outerShdw>
              </a:effectLst>
            </a:endParaRPr>
          </a:p>
        </p:txBody>
      </p:sp>
      <p:sp>
        <p:nvSpPr>
          <p:cNvPr id="5" name="Content Placeholder 4"/>
          <p:cNvSpPr>
            <a:spLocks noGrp="1"/>
          </p:cNvSpPr>
          <p:nvPr>
            <p:ph sz="quarter" idx="2"/>
          </p:nvPr>
        </p:nvSpPr>
        <p:spPr>
          <a:xfrm>
            <a:off x="457200" y="2667000"/>
            <a:ext cx="8305800" cy="4150520"/>
          </a:xfrm>
        </p:spPr>
        <p:txBody>
          <a:bodyPr>
            <a:normAutofit/>
          </a:bodyPr>
          <a:lstStyle/>
          <a:p>
            <a:r>
              <a:rPr lang="en-NZ" dirty="0">
                <a:solidFill>
                  <a:schemeClr val="bg2">
                    <a:lumMod val="25000"/>
                  </a:schemeClr>
                </a:solidFill>
                <a:effectLst>
                  <a:outerShdw blurRad="38100" dist="38100" dir="2700000" algn="tl">
                    <a:srgbClr val="000000">
                      <a:alpha val="43137"/>
                    </a:srgbClr>
                  </a:outerShdw>
                </a:effectLst>
              </a:rPr>
              <a:t>Subject A</a:t>
            </a:r>
            <a:r>
              <a:rPr lang="en-NZ" dirty="0">
                <a:solidFill>
                  <a:schemeClr val="bg2">
                    <a:lumMod val="25000"/>
                  </a:schemeClr>
                </a:solidFill>
              </a:rPr>
              <a:t> </a:t>
            </a:r>
            <a:r>
              <a:rPr lang="en-NZ" dirty="0"/>
              <a:t>has property </a:t>
            </a:r>
            <a:r>
              <a:rPr lang="en-NZ" dirty="0">
                <a:solidFill>
                  <a:schemeClr val="accent5">
                    <a:lumMod val="50000"/>
                  </a:schemeClr>
                </a:solidFill>
                <a:effectLst>
                  <a:outerShdw blurRad="38100" dist="38100" dir="2700000" algn="tl">
                    <a:srgbClr val="000000">
                      <a:alpha val="43137"/>
                    </a:srgbClr>
                  </a:outerShdw>
                </a:effectLst>
              </a:rPr>
              <a:t>value B</a:t>
            </a:r>
          </a:p>
          <a:p>
            <a:r>
              <a:rPr lang="en-NZ" sz="1800" dirty="0">
                <a:hlinkClick r:id="rId3"/>
              </a:rPr>
              <a:t>http://www.morphbank.net/702617</a:t>
            </a:r>
            <a:endParaRPr lang="en-NZ" sz="1800" dirty="0"/>
          </a:p>
          <a:p>
            <a:pPr lvl="1"/>
            <a:r>
              <a:rPr lang="en-NZ" sz="2200" dirty="0"/>
              <a:t>has Collector</a:t>
            </a:r>
          </a:p>
          <a:p>
            <a:pPr lvl="2"/>
            <a:r>
              <a:rPr lang="en-NZ" sz="2400" dirty="0" smtClean="0">
                <a:solidFill>
                  <a:schemeClr val="accent5">
                    <a:lumMod val="50000"/>
                  </a:schemeClr>
                </a:solidFill>
              </a:rPr>
              <a:t>A. Parente</a:t>
            </a:r>
          </a:p>
          <a:p>
            <a:pPr marL="0" indent="0">
              <a:buNone/>
            </a:pPr>
            <a:r>
              <a:rPr lang="en-NZ" sz="1100" dirty="0" smtClean="0"/>
              <a:t>&lt;rdf:Description rdf:about</a:t>
            </a:r>
            <a:r>
              <a:rPr lang="en-NZ" sz="1100" dirty="0"/>
              <a:t>="</a:t>
            </a:r>
            <a:r>
              <a:rPr lang="en-NZ" sz="1100" dirty="0">
                <a:solidFill>
                  <a:schemeClr val="accent1">
                    <a:lumMod val="75000"/>
                  </a:schemeClr>
                </a:solidFill>
              </a:rPr>
              <a:t>http://www.morphbank.net/702617</a:t>
            </a:r>
            <a:r>
              <a:rPr lang="en-NZ" sz="1100" dirty="0"/>
              <a:t>"&gt;</a:t>
            </a:r>
          </a:p>
          <a:p>
            <a:pPr marL="0" indent="0">
              <a:buNone/>
            </a:pPr>
            <a:r>
              <a:rPr lang="en-NZ" sz="1100" dirty="0"/>
              <a:t>	&lt;darwin:Collector&gt;</a:t>
            </a:r>
            <a:r>
              <a:rPr lang="en-NZ" sz="1100" dirty="0">
                <a:solidFill>
                  <a:schemeClr val="accent5">
                    <a:lumMod val="50000"/>
                  </a:schemeClr>
                </a:solidFill>
              </a:rPr>
              <a:t>A. Parente</a:t>
            </a:r>
            <a:r>
              <a:rPr lang="en-NZ" sz="1100" dirty="0"/>
              <a:t>&lt;/darwin:Collector&gt;</a:t>
            </a:r>
          </a:p>
          <a:p>
            <a:pPr marL="0" indent="0">
              <a:buNone/>
            </a:pPr>
            <a:r>
              <a:rPr lang="en-NZ" sz="1100" dirty="0"/>
              <a:t>&lt;/rdf:Description&gt;</a:t>
            </a:r>
          </a:p>
          <a:p>
            <a:r>
              <a:rPr lang="en-NZ" dirty="0">
                <a:effectLst>
                  <a:outerShdw blurRad="38100" dist="38100" dir="2700000" algn="tl">
                    <a:srgbClr val="000000">
                      <a:alpha val="43137"/>
                    </a:srgbClr>
                  </a:outerShdw>
                </a:effectLst>
              </a:rPr>
              <a:t>intended to express </a:t>
            </a:r>
            <a:r>
              <a:rPr lang="en-NZ" dirty="0" smtClean="0">
                <a:effectLst>
                  <a:outerShdw blurRad="38100" dist="38100" dir="2700000" algn="tl">
                    <a:srgbClr val="000000">
                      <a:alpha val="43137"/>
                    </a:srgbClr>
                  </a:outerShdw>
                </a:effectLst>
              </a:rPr>
              <a:t>relationships</a:t>
            </a:r>
            <a:endParaRPr lang="en-NZ" dirty="0">
              <a:effectLst>
                <a:outerShdw blurRad="38100" dist="38100" dir="2700000" algn="tl">
                  <a:srgbClr val="000000">
                    <a:alpha val="43137"/>
                  </a:srgbClr>
                </a:outerShdw>
              </a:effectLst>
            </a:endParaRPr>
          </a:p>
        </p:txBody>
      </p:sp>
      <p:sp>
        <p:nvSpPr>
          <p:cNvPr id="6" name="Content Placeholder 5"/>
          <p:cNvSpPr>
            <a:spLocks noGrp="1"/>
          </p:cNvSpPr>
          <p:nvPr>
            <p:ph sz="quarter" idx="4"/>
          </p:nvPr>
        </p:nvSpPr>
        <p:spPr>
          <a:xfrm>
            <a:off x="4645025" y="2667000"/>
            <a:ext cx="4041775" cy="4150520"/>
          </a:xfrm>
        </p:spPr>
        <p:txBody>
          <a:bodyPr>
            <a:normAutofit/>
          </a:bodyPr>
          <a:lstStyle/>
          <a:p>
            <a:r>
              <a:rPr lang="en-US" dirty="0"/>
              <a:t>Institution Code: Collection Code: Catalog Number</a:t>
            </a:r>
          </a:p>
          <a:p>
            <a:r>
              <a:rPr lang="en-US" dirty="0" smtClean="0">
                <a:solidFill>
                  <a:srgbClr val="7030A0"/>
                </a:solidFill>
                <a:effectLst>
                  <a:outerShdw blurRad="38100" dist="38100" dir="2700000" algn="tl">
                    <a:srgbClr val="000000">
                      <a:alpha val="43137"/>
                    </a:srgbClr>
                  </a:outerShdw>
                </a:effectLst>
              </a:rPr>
              <a:t>CAS:LOT:026789</a:t>
            </a:r>
          </a:p>
          <a:p>
            <a:endParaRPr lang="en-US" dirty="0">
              <a:solidFill>
                <a:srgbClr val="7030A0"/>
              </a:solidFill>
              <a:effectLst>
                <a:outerShdw blurRad="38100" dist="38100" dir="2700000" algn="tl">
                  <a:srgbClr val="000000">
                    <a:alpha val="43137"/>
                  </a:srgbClr>
                </a:outerShdw>
              </a:effectLst>
            </a:endParaRPr>
          </a:p>
          <a:p>
            <a:endParaRPr lang="en-US" sz="3600" dirty="0" smtClean="0">
              <a:solidFill>
                <a:srgbClr val="7030A0"/>
              </a:solidFill>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intended </a:t>
            </a:r>
            <a:r>
              <a:rPr lang="en-US" dirty="0">
                <a:effectLst>
                  <a:outerShdw blurRad="38100" dist="38100" dir="2700000" algn="tl">
                    <a:srgbClr val="000000">
                      <a:alpha val="43137"/>
                    </a:srgbClr>
                  </a:outerShdw>
                </a:effectLst>
              </a:rPr>
              <a:t>to be a globally unique </a:t>
            </a:r>
            <a:r>
              <a:rPr lang="en-US" dirty="0" smtClean="0">
                <a:effectLst>
                  <a:outerShdw blurRad="38100" dist="38100" dir="2700000" algn="tl">
                    <a:srgbClr val="000000">
                      <a:alpha val="43137"/>
                    </a:srgbClr>
                  </a:outerShdw>
                </a:effectLst>
              </a:rPr>
              <a:t>identifier</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96544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2819400"/>
            <a:ext cx="4038600" cy="3733800"/>
          </a:xfrm>
        </p:spPr>
        <p:txBody>
          <a:bodyPr>
            <a:normAutofit fontScale="77500" lnSpcReduction="20000"/>
          </a:bodyPr>
          <a:lstStyle/>
          <a:p>
            <a:r>
              <a:rPr lang="en-US" dirty="0" smtClean="0"/>
              <a:t>The </a:t>
            </a:r>
            <a:r>
              <a:rPr lang="en-US" dirty="0"/>
              <a:t>Flat Sheets and Packets Working Group completed modules and associated tasks for herbarium and related collections (October 2012</a:t>
            </a:r>
            <a:r>
              <a:rPr lang="en-US" dirty="0" smtClean="0"/>
              <a:t>).</a:t>
            </a:r>
          </a:p>
          <a:p>
            <a:endParaRPr lang="en-US" sz="1200" dirty="0"/>
          </a:p>
          <a:p>
            <a:r>
              <a:rPr lang="en-US" dirty="0" smtClean="0"/>
              <a:t>The </a:t>
            </a:r>
            <a:r>
              <a:rPr lang="en-US" dirty="0"/>
              <a:t>Pinned Things in Trays and Drawers finished and posted its work for entomology (January 2013</a:t>
            </a:r>
            <a:r>
              <a:rPr lang="en-US" dirty="0" smtClean="0"/>
              <a:t>).</a:t>
            </a:r>
          </a:p>
          <a:p>
            <a:endParaRPr lang="en-US" sz="1200" dirty="0"/>
          </a:p>
          <a:p>
            <a:r>
              <a:rPr lang="en-US" dirty="0"/>
              <a:t>3D Objects in Spirits in Jars and Vials completed and posted its workflows </a:t>
            </a:r>
            <a:r>
              <a:rPr lang="en-US" dirty="0" smtClean="0"/>
              <a:t>for </a:t>
            </a:r>
            <a:r>
              <a:rPr lang="en-US" dirty="0"/>
              <a:t>fluid-preserved specimens (May 2013).</a:t>
            </a:r>
          </a:p>
          <a:p>
            <a:endParaRPr lang="en-US" dirty="0"/>
          </a:p>
        </p:txBody>
      </p:sp>
      <p:sp>
        <p:nvSpPr>
          <p:cNvPr id="6" name="Content Placeholder 5"/>
          <p:cNvSpPr>
            <a:spLocks noGrp="1"/>
          </p:cNvSpPr>
          <p:nvPr>
            <p:ph sz="half" idx="2"/>
          </p:nvPr>
        </p:nvSpPr>
        <p:spPr>
          <a:xfrm>
            <a:off x="4648200" y="3352800"/>
            <a:ext cx="4038600" cy="3200400"/>
          </a:xfrm>
        </p:spPr>
        <p:txBody>
          <a:bodyPr>
            <a:normAutofit fontScale="77500" lnSpcReduction="20000"/>
          </a:bodyPr>
          <a:lstStyle/>
          <a:p>
            <a:r>
              <a:rPr lang="en-US" dirty="0" smtClean="0"/>
              <a:t>3D </a:t>
            </a:r>
            <a:r>
              <a:rPr lang="en-US" dirty="0"/>
              <a:t>Objects in Drawers and Trays workflows group in process </a:t>
            </a:r>
            <a:r>
              <a:rPr lang="en-US" dirty="0" smtClean="0"/>
              <a:t>now.</a:t>
            </a:r>
          </a:p>
          <a:p>
            <a:endParaRPr lang="en-US" sz="1300" dirty="0" smtClean="0"/>
          </a:p>
          <a:p>
            <a:r>
              <a:rPr lang="en-US" dirty="0" smtClean="0"/>
              <a:t>Augmenting OCR WG and DROID in process to incorporate ocr tools and output</a:t>
            </a:r>
          </a:p>
          <a:p>
            <a:endParaRPr lang="en-US" sz="1300" dirty="0" smtClean="0"/>
          </a:p>
          <a:p>
            <a:r>
              <a:rPr lang="en-US" dirty="0" smtClean="0"/>
              <a:t>Preparation-independent </a:t>
            </a:r>
            <a:r>
              <a:rPr lang="en-US" dirty="0"/>
              <a:t>workflows to follow (2013</a:t>
            </a:r>
            <a:r>
              <a:rPr lang="en-US" dirty="0" smtClean="0"/>
              <a:t>).</a:t>
            </a:r>
            <a:endParaRPr lang="en-US" dirty="0"/>
          </a:p>
        </p:txBody>
      </p:sp>
      <p:sp>
        <p:nvSpPr>
          <p:cNvPr id="3" name="Title 2"/>
          <p:cNvSpPr>
            <a:spLocks noGrp="1"/>
          </p:cNvSpPr>
          <p:nvPr>
            <p:ph type="title"/>
          </p:nvPr>
        </p:nvSpPr>
        <p:spPr>
          <a:xfrm>
            <a:off x="457200" y="838200"/>
            <a:ext cx="8229600" cy="685800"/>
          </a:xfrm>
        </p:spPr>
        <p:txBody>
          <a:bodyPr>
            <a:normAutofit fontScale="90000"/>
          </a:bodyPr>
          <a:lstStyle/>
          <a:p>
            <a:pPr algn="l"/>
            <a:r>
              <a:rPr lang="en-US" dirty="0" smtClean="0"/>
              <a:t>DROID Workflows</a:t>
            </a:r>
            <a:br>
              <a:rPr lang="en-US" dirty="0" smtClean="0"/>
            </a:br>
            <a:r>
              <a:rPr lang="en-US" dirty="0" smtClean="0"/>
              <a:t>Working Groups</a:t>
            </a:r>
            <a:endParaRPr lang="en-US" dirty="0"/>
          </a:p>
        </p:txBody>
      </p:sp>
      <p:pic>
        <p:nvPicPr>
          <p:cNvPr id="4" name="Picture 2" descr="C:\Users\Gil\Documents\IDigBio\Digitization Training Workshops\MyPPT\FN2D2I_NewSpecimen.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48200" y="304800"/>
            <a:ext cx="4343400" cy="243862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rot="20834442">
            <a:off x="479439" y="1895438"/>
            <a:ext cx="3429000" cy="584775"/>
          </a:xfrm>
          <a:prstGeom prst="rect">
            <a:avLst/>
          </a:prstGeom>
          <a:solidFill>
            <a:schemeClr val="accent5">
              <a:alpha val="72000"/>
            </a:schemeClr>
          </a:solidFill>
          <a:effectLst>
            <a:outerShdw blurRad="50800" dist="38100" dir="5400000" algn="t" rotWithShape="0">
              <a:prstClr val="black">
                <a:alpha val="40000"/>
              </a:prstClr>
            </a:outerShdw>
          </a:effectLst>
        </p:spPr>
        <p:txBody>
          <a:bodyPr wrap="square" rtlCol="0">
            <a:spAutoFit/>
          </a:bodyPr>
          <a:lstStyle/>
          <a:p>
            <a:pPr algn="ctr"/>
            <a:r>
              <a:rPr lang="en-US" sz="3200" dirty="0" smtClean="0">
                <a:solidFill>
                  <a:schemeClr val="tx2">
                    <a:lumMod val="75000"/>
                  </a:schemeClr>
                </a:solidFill>
              </a:rPr>
              <a:t>Modular Approach</a:t>
            </a:r>
            <a:endParaRPr lang="en-US" sz="3200" dirty="0">
              <a:solidFill>
                <a:schemeClr val="tx2">
                  <a:lumMod val="75000"/>
                </a:schemeClr>
              </a:solidFill>
            </a:endParaRPr>
          </a:p>
        </p:txBody>
      </p:sp>
    </p:spTree>
    <p:extLst>
      <p:ext uri="{BB962C8B-B14F-4D97-AF65-F5344CB8AC3E}">
        <p14:creationId xmlns:p14="http://schemas.microsoft.com/office/powerpoint/2010/main" val="1778415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1.bp.blogspot.com/-sSLfggTUnQA/T5EyZ2puJNI/AAAAAAAABHY/qdxGISTWlU0/s1600/earth-day-powerpoint-background-1.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219200" y="874470"/>
            <a:ext cx="6629400" cy="548885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371600"/>
            <a:ext cx="8229600" cy="4953000"/>
          </a:xfrm>
        </p:spPr>
        <p:txBody>
          <a:bodyPr/>
          <a:lstStyle/>
          <a:p>
            <a:endParaRPr lang="en-US" dirty="0"/>
          </a:p>
        </p:txBody>
      </p:sp>
      <p:sp>
        <p:nvSpPr>
          <p:cNvPr id="2" name="Title 1"/>
          <p:cNvSpPr>
            <a:spLocks noGrp="1"/>
          </p:cNvSpPr>
          <p:nvPr>
            <p:ph type="title"/>
          </p:nvPr>
        </p:nvSpPr>
        <p:spPr>
          <a:xfrm>
            <a:off x="381000" y="1051034"/>
            <a:ext cx="8382000" cy="685800"/>
          </a:xfrm>
        </p:spPr>
        <p:txBody>
          <a:bodyPr>
            <a:noAutofit/>
          </a:bodyPr>
          <a:lstStyle/>
          <a:p>
            <a:pPr algn="ctr"/>
            <a:r>
              <a:rPr lang="en-US" sz="2800" dirty="0" smtClean="0">
                <a:effectLst/>
              </a:rPr>
              <a:t>Theme: </a:t>
            </a:r>
            <a:r>
              <a:rPr lang="en-US" sz="2800" dirty="0" smtClean="0"/>
              <a:t>Virtual </a:t>
            </a:r>
            <a:r>
              <a:rPr lang="en-US" sz="2800" dirty="0"/>
              <a:t>Communities for Biodiversity </a:t>
            </a:r>
            <a:r>
              <a:rPr lang="en-US" sz="2800" dirty="0" smtClean="0"/>
              <a:t>Science</a:t>
            </a:r>
            <a:br>
              <a:rPr lang="en-US" sz="2800" dirty="0" smtClean="0"/>
            </a:br>
            <a:r>
              <a:rPr lang="en-US" sz="2800" dirty="0">
                <a:effectLst/>
              </a:rPr>
              <a:t>Symposium: </a:t>
            </a:r>
            <a:r>
              <a:rPr lang="en-US" sz="2800" dirty="0" smtClean="0"/>
              <a:t>Empowering </a:t>
            </a:r>
            <a:r>
              <a:rPr lang="en-US" sz="2800" dirty="0"/>
              <a:t>International e-Collaboration for </a:t>
            </a:r>
            <a:r>
              <a:rPr lang="en-US" sz="2800" dirty="0" smtClean="0"/>
              <a:t>Sustainability</a:t>
            </a:r>
            <a:endParaRPr lang="en-US" sz="2800" dirty="0"/>
          </a:p>
        </p:txBody>
      </p:sp>
      <p:pic>
        <p:nvPicPr>
          <p:cNvPr id="6" name="Picture 2" descr="TDWG log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32369" y="5369719"/>
            <a:ext cx="1644968" cy="890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36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b="0" dirty="0" smtClean="0">
                <a:effectLst>
                  <a:outerShdw blurRad="38100" dist="38100" dir="2700000" algn="tl">
                    <a:srgbClr val="000000">
                      <a:alpha val="43137"/>
                    </a:srgbClr>
                  </a:outerShdw>
                </a:effectLst>
              </a:rPr>
              <a:t>iDigBio Georeferencing Working Group (GWG)</a:t>
            </a:r>
            <a:endParaRPr lang="en-US" sz="3200" b="0" dirty="0">
              <a:effectLst>
                <a:outerShdw blurRad="38100" dist="38100" dir="2700000" algn="tl">
                  <a:srgbClr val="000000">
                    <a:alpha val="43137"/>
                  </a:srgbClr>
                </a:outerShdw>
              </a:effectLst>
            </a:endParaRPr>
          </a:p>
        </p:txBody>
      </p:sp>
      <p:sp>
        <p:nvSpPr>
          <p:cNvPr id="6" name="Text Placeholder 5"/>
          <p:cNvSpPr>
            <a:spLocks noGrp="1"/>
          </p:cNvSpPr>
          <p:nvPr>
            <p:ph type="body" idx="1"/>
          </p:nvPr>
        </p:nvSpPr>
        <p:spPr/>
        <p:txBody>
          <a:bodyPr/>
          <a:lstStyle/>
          <a:p>
            <a:r>
              <a:rPr lang="en-US" b="0" dirty="0">
                <a:effectLst>
                  <a:outerShdw blurRad="38100" dist="38100" dir="2700000" algn="tl">
                    <a:srgbClr val="000000">
                      <a:alpha val="43137"/>
                    </a:srgbClr>
                  </a:outerShdw>
                </a:effectLst>
              </a:rPr>
              <a:t>Current </a:t>
            </a:r>
            <a:r>
              <a:rPr lang="en-US" b="0" dirty="0" smtClean="0">
                <a:effectLst>
                  <a:outerShdw blurRad="38100" dist="38100" dir="2700000" algn="tl">
                    <a:srgbClr val="000000">
                      <a:alpha val="43137"/>
                    </a:srgbClr>
                  </a:outerShdw>
                </a:effectLst>
              </a:rPr>
              <a:t>Resources</a:t>
            </a:r>
            <a:endParaRPr lang="en-US" b="0" dirty="0">
              <a:effectLst>
                <a:outerShdw blurRad="38100" dist="38100" dir="2700000" algn="tl">
                  <a:srgbClr val="000000">
                    <a:alpha val="43137"/>
                  </a:srgbClr>
                </a:outerShdw>
              </a:effectLst>
            </a:endParaRPr>
          </a:p>
        </p:txBody>
      </p:sp>
      <p:sp>
        <p:nvSpPr>
          <p:cNvPr id="8" name="Text Placeholder 7"/>
          <p:cNvSpPr>
            <a:spLocks noGrp="1"/>
          </p:cNvSpPr>
          <p:nvPr>
            <p:ph type="body" sz="half" idx="3"/>
          </p:nvPr>
        </p:nvSpPr>
        <p:spPr/>
        <p:txBody>
          <a:bodyPr/>
          <a:lstStyle/>
          <a:p>
            <a:r>
              <a:rPr lang="en-US" b="0" dirty="0">
                <a:effectLst>
                  <a:outerShdw blurRad="38100" dist="38100" dir="2700000" algn="tl">
                    <a:srgbClr val="000000">
                      <a:alpha val="43137"/>
                    </a:srgbClr>
                  </a:outerShdw>
                </a:effectLst>
              </a:rPr>
              <a:t>Ongoing </a:t>
            </a:r>
            <a:r>
              <a:rPr lang="en-US" b="0" dirty="0" smtClean="0">
                <a:effectLst>
                  <a:outerShdw blurRad="38100" dist="38100" dir="2700000" algn="tl">
                    <a:srgbClr val="000000">
                      <a:alpha val="43137"/>
                    </a:srgbClr>
                  </a:outerShdw>
                </a:effectLst>
              </a:rPr>
              <a:t>Work</a:t>
            </a:r>
            <a:endParaRPr lang="en-US" b="0" dirty="0">
              <a:effectLst>
                <a:outerShdw blurRad="38100" dist="38100" dir="2700000" algn="tl">
                  <a:srgbClr val="000000">
                    <a:alpha val="43137"/>
                  </a:srgbClr>
                </a:outerShdw>
              </a:effectLst>
            </a:endParaRPr>
          </a:p>
        </p:txBody>
      </p:sp>
      <p:sp>
        <p:nvSpPr>
          <p:cNvPr id="2" name="Content Placeholder 1"/>
          <p:cNvSpPr>
            <a:spLocks noGrp="1"/>
          </p:cNvSpPr>
          <p:nvPr>
            <p:ph sz="quarter" idx="2"/>
          </p:nvPr>
        </p:nvSpPr>
        <p:spPr>
          <a:xfrm>
            <a:off x="457200" y="2057400"/>
            <a:ext cx="4040188" cy="4150520"/>
          </a:xfrm>
        </p:spPr>
        <p:txBody>
          <a:bodyPr>
            <a:normAutofit/>
          </a:bodyPr>
          <a:lstStyle/>
          <a:p>
            <a:r>
              <a:rPr lang="en-US" sz="1800" dirty="0" smtClean="0">
                <a:hlinkClick r:id="rId2"/>
              </a:rPr>
              <a:t>Train-the-Trainers (TTT) I and II</a:t>
            </a:r>
            <a:endParaRPr lang="en-US" sz="1800" dirty="0" smtClean="0"/>
          </a:p>
          <a:p>
            <a:pPr lvl="1"/>
            <a:r>
              <a:rPr lang="en-US" sz="1800" dirty="0" smtClean="0"/>
              <a:t>Online Workshop Resource</a:t>
            </a:r>
          </a:p>
          <a:p>
            <a:pPr lvl="1"/>
            <a:r>
              <a:rPr lang="en-US" sz="1800" dirty="0" smtClean="0"/>
              <a:t>Workforce Training</a:t>
            </a:r>
          </a:p>
          <a:p>
            <a:r>
              <a:rPr lang="en-US" sz="1800" dirty="0" smtClean="0">
                <a:hlinkClick r:id="rId3"/>
              </a:rPr>
              <a:t>listserve</a:t>
            </a:r>
            <a:r>
              <a:rPr lang="en-US" sz="1800" dirty="0" smtClean="0"/>
              <a:t> and </a:t>
            </a:r>
            <a:r>
              <a:rPr lang="en-US" sz="1800" dirty="0" smtClean="0">
                <a:hlinkClick r:id="rId4"/>
              </a:rPr>
              <a:t>wiki</a:t>
            </a:r>
            <a:endParaRPr lang="en-US" sz="1800" dirty="0" smtClean="0"/>
          </a:p>
          <a:p>
            <a:r>
              <a:rPr lang="en-US" sz="1800" dirty="0" smtClean="0">
                <a:hlinkClick r:id="rId5"/>
              </a:rPr>
              <a:t>videos</a:t>
            </a:r>
            <a:endParaRPr lang="en-US" sz="1800" dirty="0" smtClean="0"/>
          </a:p>
        </p:txBody>
      </p:sp>
      <p:sp>
        <p:nvSpPr>
          <p:cNvPr id="9" name="Content Placeholder 8"/>
          <p:cNvSpPr>
            <a:spLocks noGrp="1"/>
          </p:cNvSpPr>
          <p:nvPr>
            <p:ph sz="quarter" idx="4"/>
          </p:nvPr>
        </p:nvSpPr>
        <p:spPr>
          <a:xfrm>
            <a:off x="4645025" y="2057400"/>
            <a:ext cx="4041775" cy="4150520"/>
          </a:xfrm>
        </p:spPr>
        <p:txBody>
          <a:bodyPr/>
          <a:lstStyle/>
          <a:p>
            <a:r>
              <a:rPr lang="en-US" sz="2000" dirty="0"/>
              <a:t>More </a:t>
            </a:r>
            <a:r>
              <a:rPr lang="en-US" sz="2000" dirty="0">
                <a:solidFill>
                  <a:schemeClr val="accent2"/>
                </a:solidFill>
                <a:effectLst>
                  <a:outerShdw blurRad="38100" dist="38100" dir="2700000" algn="tl">
                    <a:srgbClr val="000000">
                      <a:alpha val="43137"/>
                    </a:srgbClr>
                  </a:outerShdw>
                </a:effectLst>
              </a:rPr>
              <a:t>online training materials</a:t>
            </a:r>
            <a:r>
              <a:rPr lang="en-US" sz="2000" dirty="0"/>
              <a:t>, collaborative development</a:t>
            </a:r>
          </a:p>
          <a:p>
            <a:pPr lvl="1"/>
            <a:r>
              <a:rPr lang="en-US" sz="1800" dirty="0">
                <a:solidFill>
                  <a:schemeClr val="accent2"/>
                </a:solidFill>
                <a:effectLst>
                  <a:outerShdw blurRad="38100" dist="38100" dir="2700000" algn="tl">
                    <a:srgbClr val="000000">
                      <a:alpha val="43137"/>
                    </a:srgbClr>
                  </a:outerShdw>
                </a:effectLst>
                <a:hlinkClick r:id="rId6"/>
              </a:rPr>
              <a:t>Webinars</a:t>
            </a:r>
            <a:endParaRPr lang="en-US" sz="1800" dirty="0">
              <a:solidFill>
                <a:schemeClr val="accent2"/>
              </a:solidFill>
              <a:effectLst>
                <a:outerShdw blurRad="38100" dist="38100" dir="2700000" algn="tl">
                  <a:srgbClr val="000000">
                    <a:alpha val="43137"/>
                  </a:srgbClr>
                </a:outerShdw>
              </a:effectLst>
            </a:endParaRPr>
          </a:p>
          <a:p>
            <a:pPr lvl="1"/>
            <a:r>
              <a:rPr lang="en-US" sz="1800" dirty="0">
                <a:solidFill>
                  <a:schemeClr val="accent2"/>
                </a:solidFill>
                <a:effectLst>
                  <a:outerShdw blurRad="38100" dist="38100" dir="2700000" algn="tl">
                    <a:srgbClr val="000000">
                      <a:alpha val="43137"/>
                    </a:srgbClr>
                  </a:outerShdw>
                </a:effectLst>
              </a:rPr>
              <a:t>Georeferencing </a:t>
            </a:r>
            <a:r>
              <a:rPr lang="en-US" sz="1800" dirty="0" smtClean="0">
                <a:solidFill>
                  <a:schemeClr val="accent2"/>
                </a:solidFill>
                <a:effectLst>
                  <a:outerShdw blurRad="38100" dist="38100" dir="2700000" algn="tl">
                    <a:srgbClr val="000000">
                      <a:alpha val="43137"/>
                    </a:srgbClr>
                  </a:outerShdw>
                </a:effectLst>
              </a:rPr>
              <a:t>Workflows, </a:t>
            </a:r>
            <a:r>
              <a:rPr lang="en-US" sz="1800" dirty="0" smtClean="0"/>
              <a:t>Workshop Protocols and Help</a:t>
            </a:r>
            <a:endParaRPr lang="en-US" sz="1800" dirty="0"/>
          </a:p>
        </p:txBody>
      </p:sp>
      <p:sp>
        <p:nvSpPr>
          <p:cNvPr id="7" name="Content Placeholder 1"/>
          <p:cNvSpPr txBox="1">
            <a:spLocks/>
          </p:cNvSpPr>
          <p:nvPr/>
        </p:nvSpPr>
        <p:spPr>
          <a:xfrm>
            <a:off x="4724400" y="1676400"/>
            <a:ext cx="4495801" cy="2952240"/>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endParaRPr lang="en-US" dirty="0"/>
          </a:p>
        </p:txBody>
      </p:sp>
      <p:pic>
        <p:nvPicPr>
          <p:cNvPr id="11" name="Picture 2" descr="C:\Users\dpaul\Dropbox\Photos\debsttt2photos\TTT2composite1.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52400" y="3962400"/>
            <a:ext cx="8839200" cy="228403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9223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14800" y="4137518"/>
            <a:ext cx="4572000" cy="2046568"/>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noAutofit/>
          </a:bodyPr>
          <a:lstStyle/>
          <a:p>
            <a:r>
              <a:rPr lang="en-US" sz="2800" dirty="0" smtClean="0"/>
              <a:t>iDigBio GWG </a:t>
            </a:r>
            <a:br>
              <a:rPr lang="en-US" sz="2800" dirty="0" smtClean="0"/>
            </a:br>
            <a:r>
              <a:rPr lang="en-US" sz="2800" dirty="0" smtClean="0"/>
              <a:t>Train the Trainers I and II</a:t>
            </a:r>
            <a:endParaRPr lang="en-US" sz="2800" dirty="0"/>
          </a:p>
        </p:txBody>
      </p:sp>
      <p:sp>
        <p:nvSpPr>
          <p:cNvPr id="2" name="Content Placeholder 1"/>
          <p:cNvSpPr>
            <a:spLocks noGrp="1"/>
          </p:cNvSpPr>
          <p:nvPr>
            <p:ph idx="1"/>
          </p:nvPr>
        </p:nvSpPr>
        <p:spPr/>
        <p:txBody>
          <a:bodyPr>
            <a:normAutofit/>
          </a:bodyPr>
          <a:lstStyle/>
          <a:p>
            <a:r>
              <a:rPr lang="en-US" sz="2200" dirty="0" smtClean="0"/>
              <a:t>5 Days</a:t>
            </a:r>
          </a:p>
          <a:p>
            <a:r>
              <a:rPr lang="en-US" sz="2200" dirty="0" smtClean="0"/>
              <a:t>Pay-it-forward</a:t>
            </a:r>
          </a:p>
          <a:p>
            <a:r>
              <a:rPr lang="en-US" sz="2200" dirty="0" smtClean="0"/>
              <a:t>Community Resource</a:t>
            </a:r>
          </a:p>
        </p:txBody>
      </p:sp>
      <p:pic>
        <p:nvPicPr>
          <p:cNvPr id="4099" name="Picture 3">
            <a:hlinkClick r:id="rId4"/>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a:ext>
            </a:extLst>
          </a:blip>
          <a:srcRect/>
          <a:stretch/>
        </p:blipFill>
        <p:spPr bwMode="auto">
          <a:xfrm>
            <a:off x="597896" y="2895600"/>
            <a:ext cx="3059704" cy="3314216"/>
          </a:xfrm>
          <a:prstGeom prst="rect">
            <a:avLst/>
          </a:prstGeom>
          <a:noFill/>
          <a:ln>
            <a:no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s://www.idigbio.org/sites/default/files/workshop-presentations/ttt2/images/ttt2group.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107873" y="914400"/>
            <a:ext cx="4572000" cy="310324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996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Rich(er) Data and Metadata: Wanted and Needed</a:t>
            </a:r>
            <a:endParaRPr lang="en-US" sz="3200" dirty="0"/>
          </a:p>
        </p:txBody>
      </p:sp>
      <p:sp>
        <p:nvSpPr>
          <p:cNvPr id="3" name="Content Placeholder 2"/>
          <p:cNvSpPr>
            <a:spLocks noGrp="1"/>
          </p:cNvSpPr>
          <p:nvPr>
            <p:ph idx="1"/>
          </p:nvPr>
        </p:nvSpPr>
        <p:spPr/>
        <p:txBody>
          <a:bodyPr>
            <a:normAutofit/>
          </a:bodyPr>
          <a:lstStyle/>
          <a:p>
            <a:r>
              <a:rPr lang="en-US" dirty="0" smtClean="0"/>
              <a:t>Data Quality issues (</a:t>
            </a:r>
            <a:r>
              <a:rPr lang="en-US" i="1" dirty="0" smtClean="0">
                <a:solidFill>
                  <a:schemeClr val="accent1"/>
                </a:solidFill>
                <a:effectLst>
                  <a:outerShdw blurRad="38100" dist="38100" dir="2700000" algn="tl">
                    <a:srgbClr val="000000">
                      <a:alpha val="43137"/>
                    </a:srgbClr>
                  </a:outerShdw>
                </a:effectLst>
              </a:rPr>
              <a:t>in the next room</a:t>
            </a:r>
            <a:r>
              <a:rPr lang="en-US" dirty="0" smtClean="0"/>
              <a:t>)</a:t>
            </a:r>
          </a:p>
          <a:p>
            <a:r>
              <a:rPr lang="en-US" dirty="0" smtClean="0"/>
              <a:t>Aggregators and Integrators</a:t>
            </a:r>
          </a:p>
          <a:p>
            <a:r>
              <a:rPr lang="en-US" dirty="0" smtClean="0"/>
              <a:t>Proactive Digitization</a:t>
            </a:r>
          </a:p>
          <a:p>
            <a:r>
              <a:rPr lang="en-US" dirty="0" smtClean="0"/>
              <a:t>Standards for field data collection</a:t>
            </a:r>
          </a:p>
          <a:p>
            <a:r>
              <a:rPr lang="en-US" dirty="0" smtClean="0"/>
              <a:t>Data model and subsequent data base changes</a:t>
            </a:r>
          </a:p>
          <a:p>
            <a:r>
              <a:rPr lang="en-US" dirty="0" smtClean="0"/>
              <a:t>Social issues of data re-use</a:t>
            </a:r>
          </a:p>
          <a:p>
            <a:r>
              <a:rPr lang="en-US" dirty="0"/>
              <a:t>Data citation </a:t>
            </a:r>
            <a:r>
              <a:rPr lang="en-US" dirty="0" smtClean="0"/>
              <a:t>&lt;–&gt; </a:t>
            </a:r>
            <a:r>
              <a:rPr lang="en-US" dirty="0"/>
              <a:t>Data </a:t>
            </a:r>
            <a:r>
              <a:rPr lang="en-US" dirty="0" smtClean="0"/>
              <a:t>discovery</a:t>
            </a:r>
          </a:p>
          <a:p>
            <a:r>
              <a:rPr lang="en-US" dirty="0"/>
              <a:t>Hide complexity OR meet </a:t>
            </a:r>
            <a:r>
              <a:rPr lang="en-US" dirty="0" smtClean="0"/>
              <a:t>half-way?</a:t>
            </a:r>
          </a:p>
        </p:txBody>
      </p:sp>
    </p:spTree>
    <p:extLst>
      <p:ext uri="{BB962C8B-B14F-4D97-AF65-F5344CB8AC3E}">
        <p14:creationId xmlns:p14="http://schemas.microsoft.com/office/powerpoint/2010/main" val="5699448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05067" y="6019800"/>
            <a:ext cx="5457933" cy="369332"/>
          </a:xfrm>
          <a:prstGeom prst="rect">
            <a:avLst/>
          </a:prstGeom>
        </p:spPr>
        <p:txBody>
          <a:bodyPr wrap="square">
            <a:spAutoFit/>
          </a:bodyPr>
          <a:lstStyle/>
          <a:p>
            <a:r>
              <a:rPr lang="en-US" dirty="0"/>
              <a:t>Association of Research </a:t>
            </a:r>
            <a:r>
              <a:rPr lang="en-US" dirty="0" smtClean="0"/>
              <a:t>Libraries Report, February 2013</a:t>
            </a:r>
            <a:endParaRPr lang="en-US" dirty="0"/>
          </a:p>
        </p:txBody>
      </p:sp>
      <p:sp>
        <p:nvSpPr>
          <p:cNvPr id="7" name="Rectangle 6"/>
          <p:cNvSpPr/>
          <p:nvPr/>
        </p:nvSpPr>
        <p:spPr>
          <a:xfrm>
            <a:off x="-135575" y="1891605"/>
            <a:ext cx="2743200" cy="954107"/>
          </a:xfrm>
          <a:prstGeom prst="rect">
            <a:avLst/>
          </a:prstGeom>
        </p:spPr>
        <p:txBody>
          <a:bodyPr wrap="square">
            <a:spAutoFit/>
          </a:bodyPr>
          <a:lstStyle/>
          <a:p>
            <a:pPr lvl="1" algn="ctr"/>
            <a:r>
              <a:rPr lang="en-US" sz="2800" dirty="0"/>
              <a:t>permanence of a digital </a:t>
            </a:r>
            <a:r>
              <a:rPr lang="en-US" sz="2800" dirty="0" smtClean="0"/>
              <a:t>file</a:t>
            </a:r>
            <a:endParaRPr lang="en-US" sz="2800" dirty="0"/>
          </a:p>
        </p:txBody>
      </p:sp>
      <p:sp>
        <p:nvSpPr>
          <p:cNvPr id="9" name="Rectangle 8"/>
          <p:cNvSpPr/>
          <p:nvPr/>
        </p:nvSpPr>
        <p:spPr>
          <a:xfrm>
            <a:off x="2607625" y="1893952"/>
            <a:ext cx="3200400" cy="954107"/>
          </a:xfrm>
          <a:prstGeom prst="rect">
            <a:avLst/>
          </a:prstGeom>
        </p:spPr>
        <p:txBody>
          <a:bodyPr wrap="square">
            <a:spAutoFit/>
          </a:bodyPr>
          <a:lstStyle/>
          <a:p>
            <a:pPr lvl="1" algn="ctr"/>
            <a:r>
              <a:rPr lang="en-US" sz="2800" dirty="0" smtClean="0"/>
              <a:t>engaged user base</a:t>
            </a:r>
            <a:endParaRPr lang="en-US" sz="2800" dirty="0"/>
          </a:p>
        </p:txBody>
      </p:sp>
      <p:sp>
        <p:nvSpPr>
          <p:cNvPr id="10" name="Rectangle 9"/>
          <p:cNvSpPr/>
          <p:nvPr/>
        </p:nvSpPr>
        <p:spPr>
          <a:xfrm>
            <a:off x="5350825" y="1893952"/>
            <a:ext cx="3581400" cy="954107"/>
          </a:xfrm>
          <a:prstGeom prst="rect">
            <a:avLst/>
          </a:prstGeom>
        </p:spPr>
        <p:txBody>
          <a:bodyPr wrap="square">
            <a:spAutoFit/>
          </a:bodyPr>
          <a:lstStyle/>
          <a:p>
            <a:pPr lvl="1" algn="ctr"/>
            <a:r>
              <a:rPr lang="en-US" sz="2800" dirty="0" smtClean="0"/>
              <a:t>management supports resource</a:t>
            </a:r>
            <a:endParaRPr lang="en-US" sz="2800" dirty="0"/>
          </a:p>
        </p:txBody>
      </p:sp>
      <p:sp>
        <p:nvSpPr>
          <p:cNvPr id="11" name="Rectangle 10"/>
          <p:cNvSpPr/>
          <p:nvPr/>
        </p:nvSpPr>
        <p:spPr>
          <a:xfrm>
            <a:off x="381000" y="1295400"/>
            <a:ext cx="2362200" cy="523220"/>
          </a:xfrm>
          <a:prstGeom prst="rect">
            <a:avLst/>
          </a:prstGeom>
        </p:spPr>
        <p:txBody>
          <a:bodyPr wrap="square">
            <a:spAutoFit/>
          </a:bodyPr>
          <a:lstStyle/>
          <a:p>
            <a:r>
              <a:rPr lang="en-US" sz="2800" dirty="0">
                <a:solidFill>
                  <a:schemeClr val="accent4">
                    <a:lumMod val="75000"/>
                  </a:schemeClr>
                </a:solidFill>
                <a:effectLst>
                  <a:outerShdw blurRad="38100" dist="38100" dir="2700000" algn="tl">
                    <a:srgbClr val="000000">
                      <a:alpha val="43137"/>
                    </a:srgbClr>
                  </a:outerShdw>
                </a:effectLst>
              </a:rPr>
              <a:t>S</a:t>
            </a:r>
            <a:r>
              <a:rPr lang="en-US" sz="2800" dirty="0" smtClean="0">
                <a:solidFill>
                  <a:schemeClr val="accent4">
                    <a:lumMod val="75000"/>
                  </a:schemeClr>
                </a:solidFill>
                <a:effectLst>
                  <a:outerShdw blurRad="38100" dist="38100" dir="2700000" algn="tl">
                    <a:srgbClr val="000000">
                      <a:alpha val="43137"/>
                    </a:srgbClr>
                  </a:outerShdw>
                </a:effectLst>
              </a:rPr>
              <a:t>ustainability?</a:t>
            </a:r>
            <a:endParaRPr lang="en-US" sz="2800" dirty="0">
              <a:solidFill>
                <a:schemeClr val="accent4">
                  <a:lumMod val="75000"/>
                </a:schemeClr>
              </a:solidFill>
              <a:effectLst>
                <a:outerShdw blurRad="38100" dist="38100" dir="2700000" algn="tl">
                  <a:srgbClr val="000000">
                    <a:alpha val="43137"/>
                  </a:srgbClr>
                </a:outerShdw>
              </a:effectLst>
            </a:endParaRPr>
          </a:p>
        </p:txBody>
      </p:sp>
      <p:sp>
        <p:nvSpPr>
          <p:cNvPr id="13" name="Title 12"/>
          <p:cNvSpPr>
            <a:spLocks noGrp="1"/>
          </p:cNvSpPr>
          <p:nvPr>
            <p:ph type="title"/>
          </p:nvPr>
        </p:nvSpPr>
        <p:spPr/>
        <p:txBody>
          <a:bodyPr>
            <a:normAutofit/>
          </a:bodyPr>
          <a:lstStyle/>
          <a:p>
            <a:r>
              <a:rPr lang="en-US" sz="3200" b="0" dirty="0">
                <a:effectLst>
                  <a:outerShdw blurRad="38100" dist="38100" dir="2700000" algn="tl">
                    <a:srgbClr val="000000">
                      <a:alpha val="43137"/>
                    </a:srgbClr>
                  </a:outerShdw>
                </a:effectLst>
              </a:rPr>
              <a:t>Hints from Library Special Collections Digitization</a:t>
            </a:r>
            <a:endParaRPr lang="en-US" sz="3200" dirty="0"/>
          </a:p>
        </p:txBody>
      </p:sp>
      <p:sp>
        <p:nvSpPr>
          <p:cNvPr id="18" name="Rectangle 17"/>
          <p:cNvSpPr/>
          <p:nvPr/>
        </p:nvSpPr>
        <p:spPr>
          <a:xfrm>
            <a:off x="387924" y="3276600"/>
            <a:ext cx="3269675" cy="523220"/>
          </a:xfrm>
          <a:prstGeom prst="rect">
            <a:avLst/>
          </a:prstGeom>
        </p:spPr>
        <p:txBody>
          <a:bodyPr wrap="square">
            <a:spAutoFit/>
          </a:bodyPr>
          <a:lstStyle/>
          <a:p>
            <a:r>
              <a:rPr lang="en-US" sz="2800" dirty="0" smtClean="0">
                <a:solidFill>
                  <a:schemeClr val="accent4">
                    <a:lumMod val="75000"/>
                  </a:schemeClr>
                </a:solidFill>
                <a:effectLst>
                  <a:outerShdw blurRad="38100" dist="38100" dir="2700000" algn="tl">
                    <a:srgbClr val="000000">
                      <a:alpha val="43137"/>
                    </a:srgbClr>
                  </a:outerShdw>
                </a:effectLst>
              </a:rPr>
              <a:t>Key success factors?</a:t>
            </a:r>
            <a:endParaRPr lang="en-US" sz="2800" dirty="0">
              <a:solidFill>
                <a:schemeClr val="accent4">
                  <a:lumMod val="75000"/>
                </a:schemeClr>
              </a:solidFill>
              <a:effectLst>
                <a:outerShdw blurRad="38100" dist="38100" dir="2700000" algn="tl">
                  <a:srgbClr val="000000">
                    <a:alpha val="43137"/>
                  </a:srgbClr>
                </a:outerShdw>
              </a:effectLst>
            </a:endParaRPr>
          </a:p>
        </p:txBody>
      </p:sp>
      <p:sp>
        <p:nvSpPr>
          <p:cNvPr id="23" name="Content Placeholder 2"/>
          <p:cNvSpPr txBox="1">
            <a:spLocks/>
          </p:cNvSpPr>
          <p:nvPr/>
        </p:nvSpPr>
        <p:spPr>
          <a:xfrm>
            <a:off x="457200" y="3886200"/>
            <a:ext cx="8229600" cy="2438400"/>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200" dirty="0" smtClean="0"/>
              <a:t>understand needs </a:t>
            </a:r>
            <a:r>
              <a:rPr lang="en-US" sz="2200" dirty="0"/>
              <a:t>of users </a:t>
            </a:r>
            <a:r>
              <a:rPr lang="en-US" sz="2200" dirty="0" smtClean="0"/>
              <a:t>/ stakeholders</a:t>
            </a:r>
            <a:endParaRPr lang="en-US" sz="2200" dirty="0"/>
          </a:p>
          <a:p>
            <a:r>
              <a:rPr lang="en-US" sz="2200" dirty="0" smtClean="0"/>
              <a:t>identify activities </a:t>
            </a:r>
            <a:r>
              <a:rPr lang="en-US" sz="2200" dirty="0"/>
              <a:t>needed to support </a:t>
            </a:r>
            <a:r>
              <a:rPr lang="en-US" sz="2200" dirty="0" smtClean="0"/>
              <a:t>them</a:t>
            </a:r>
          </a:p>
          <a:p>
            <a:r>
              <a:rPr lang="en-US" sz="2200" dirty="0" smtClean="0"/>
              <a:t>delegate responsibility </a:t>
            </a:r>
            <a:r>
              <a:rPr lang="en-US" sz="2200" dirty="0"/>
              <a:t>to manage </a:t>
            </a:r>
            <a:r>
              <a:rPr lang="en-US" sz="2200" dirty="0" smtClean="0"/>
              <a:t>costs</a:t>
            </a:r>
          </a:p>
          <a:p>
            <a:pPr lvl="1"/>
            <a:r>
              <a:rPr lang="en-US" sz="2200" dirty="0" smtClean="0"/>
              <a:t>develop </a:t>
            </a:r>
            <a:r>
              <a:rPr lang="en-US" sz="2200" dirty="0"/>
              <a:t>reliable sources of </a:t>
            </a:r>
            <a:r>
              <a:rPr lang="en-US" sz="2200" dirty="0">
                <a:effectLst>
                  <a:outerShdw blurRad="38100" dist="38100" dir="2700000" algn="tl">
                    <a:srgbClr val="000000">
                      <a:alpha val="43137"/>
                    </a:srgbClr>
                  </a:outerShdw>
                </a:effectLst>
              </a:rPr>
              <a:t>financial</a:t>
            </a:r>
            <a:r>
              <a:rPr lang="en-US" sz="2200" dirty="0"/>
              <a:t> and </a:t>
            </a:r>
            <a:r>
              <a:rPr lang="en-US" sz="2200" dirty="0">
                <a:effectLst>
                  <a:outerShdw blurRad="38100" dist="38100" dir="2700000" algn="tl">
                    <a:srgbClr val="000000">
                      <a:alpha val="43137"/>
                    </a:srgbClr>
                  </a:outerShdw>
                </a:effectLst>
              </a:rPr>
              <a:t>non-financial support</a:t>
            </a:r>
            <a:r>
              <a:rPr lang="en-US" sz="2200" dirty="0"/>
              <a:t>.</a:t>
            </a:r>
          </a:p>
          <a:p>
            <a:r>
              <a:rPr lang="en-US" sz="2200" dirty="0" smtClean="0"/>
              <a:t>need an </a:t>
            </a:r>
            <a:r>
              <a:rPr lang="en-US" sz="2200" dirty="0"/>
              <a:t>actively engaged manager to set and accomplish goals.</a:t>
            </a:r>
          </a:p>
        </p:txBody>
      </p:sp>
    </p:spTree>
    <p:extLst>
      <p:ext uri="{BB962C8B-B14F-4D97-AF65-F5344CB8AC3E}">
        <p14:creationId xmlns:p14="http://schemas.microsoft.com/office/powerpoint/2010/main" val="42301017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05067" y="6019800"/>
            <a:ext cx="5457933" cy="369332"/>
          </a:xfrm>
          <a:prstGeom prst="rect">
            <a:avLst/>
          </a:prstGeom>
        </p:spPr>
        <p:txBody>
          <a:bodyPr wrap="square">
            <a:spAutoFit/>
          </a:bodyPr>
          <a:lstStyle/>
          <a:p>
            <a:r>
              <a:rPr lang="en-US" dirty="0"/>
              <a:t>Association of Research </a:t>
            </a:r>
            <a:r>
              <a:rPr lang="en-US" dirty="0" smtClean="0"/>
              <a:t>Libraries Report, February 2013</a:t>
            </a:r>
            <a:endParaRPr lang="en-US" dirty="0"/>
          </a:p>
        </p:txBody>
      </p:sp>
      <p:sp>
        <p:nvSpPr>
          <p:cNvPr id="11" name="Rectangle 10"/>
          <p:cNvSpPr/>
          <p:nvPr/>
        </p:nvSpPr>
        <p:spPr>
          <a:xfrm>
            <a:off x="380999" y="1295400"/>
            <a:ext cx="6934201" cy="523220"/>
          </a:xfrm>
          <a:prstGeom prst="rect">
            <a:avLst/>
          </a:prstGeom>
        </p:spPr>
        <p:txBody>
          <a:bodyPr wrap="square">
            <a:spAutoFit/>
          </a:bodyPr>
          <a:lstStyle/>
          <a:p>
            <a:r>
              <a:rPr lang="en-US" sz="2800" dirty="0">
                <a:solidFill>
                  <a:schemeClr val="accent4">
                    <a:lumMod val="75000"/>
                  </a:schemeClr>
                </a:solidFill>
                <a:effectLst>
                  <a:outerShdw blurRad="38100" dist="38100" dir="2700000" algn="tl">
                    <a:srgbClr val="000000">
                      <a:alpha val="43137"/>
                    </a:srgbClr>
                  </a:outerShdw>
                </a:effectLst>
              </a:rPr>
              <a:t>Key </a:t>
            </a:r>
            <a:r>
              <a:rPr lang="en-US" sz="2800" dirty="0" smtClean="0">
                <a:solidFill>
                  <a:schemeClr val="accent4">
                    <a:lumMod val="75000"/>
                  </a:schemeClr>
                </a:solidFill>
                <a:effectLst>
                  <a:outerShdw blurRad="38100" dist="38100" dir="2700000" algn="tl">
                    <a:srgbClr val="000000">
                      <a:alpha val="43137"/>
                    </a:srgbClr>
                  </a:outerShdw>
                </a:effectLst>
              </a:rPr>
              <a:t>findings (a few)…</a:t>
            </a:r>
            <a:endParaRPr lang="en-US" sz="2800" dirty="0">
              <a:solidFill>
                <a:schemeClr val="accent4">
                  <a:lumMod val="75000"/>
                </a:schemeClr>
              </a:solidFill>
              <a:effectLst>
                <a:outerShdw blurRad="38100" dist="38100" dir="2700000" algn="tl">
                  <a:srgbClr val="000000">
                    <a:alpha val="43137"/>
                  </a:srgbClr>
                </a:outerShdw>
              </a:effectLst>
            </a:endParaRPr>
          </a:p>
        </p:txBody>
      </p:sp>
      <p:sp>
        <p:nvSpPr>
          <p:cNvPr id="13" name="Title 12"/>
          <p:cNvSpPr>
            <a:spLocks noGrp="1"/>
          </p:cNvSpPr>
          <p:nvPr>
            <p:ph type="title"/>
          </p:nvPr>
        </p:nvSpPr>
        <p:spPr/>
        <p:txBody>
          <a:bodyPr>
            <a:normAutofit/>
          </a:bodyPr>
          <a:lstStyle/>
          <a:p>
            <a:r>
              <a:rPr lang="en-US" sz="3200" b="0" dirty="0">
                <a:effectLst>
                  <a:outerShdw blurRad="38100" dist="38100" dir="2700000" algn="tl">
                    <a:srgbClr val="000000">
                      <a:alpha val="43137"/>
                    </a:srgbClr>
                  </a:outerShdw>
                </a:effectLst>
              </a:rPr>
              <a:t>Hints from Library Special Collections Digitization</a:t>
            </a:r>
            <a:endParaRPr lang="en-US" sz="3200" dirty="0"/>
          </a:p>
        </p:txBody>
      </p:sp>
      <p:sp>
        <p:nvSpPr>
          <p:cNvPr id="18" name="Rectangle 17"/>
          <p:cNvSpPr/>
          <p:nvPr/>
        </p:nvSpPr>
        <p:spPr>
          <a:xfrm>
            <a:off x="387924" y="3733800"/>
            <a:ext cx="6927276" cy="523220"/>
          </a:xfrm>
          <a:prstGeom prst="rect">
            <a:avLst/>
          </a:prstGeom>
        </p:spPr>
        <p:txBody>
          <a:bodyPr wrap="square">
            <a:spAutoFit/>
          </a:bodyPr>
          <a:lstStyle/>
          <a:p>
            <a:r>
              <a:rPr lang="en-US" sz="2800" dirty="0">
                <a:solidFill>
                  <a:schemeClr val="accent4">
                    <a:lumMod val="75000"/>
                  </a:schemeClr>
                </a:solidFill>
                <a:effectLst>
                  <a:outerShdw blurRad="38100" dist="38100" dir="2700000" algn="tl">
                    <a:srgbClr val="000000">
                      <a:alpha val="43137"/>
                    </a:srgbClr>
                  </a:outerShdw>
                </a:effectLst>
              </a:rPr>
              <a:t>Biggest challenges to long-term maintenance?</a:t>
            </a:r>
          </a:p>
        </p:txBody>
      </p:sp>
      <p:sp>
        <p:nvSpPr>
          <p:cNvPr id="23" name="Content Placeholder 2"/>
          <p:cNvSpPr txBox="1">
            <a:spLocks/>
          </p:cNvSpPr>
          <p:nvPr/>
        </p:nvSpPr>
        <p:spPr>
          <a:xfrm>
            <a:off x="457200" y="4343400"/>
            <a:ext cx="8229600" cy="2438400"/>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2200" dirty="0"/>
              <a:t>besides financial resources, technological capabilities, and staff time…</a:t>
            </a:r>
          </a:p>
          <a:p>
            <a:r>
              <a:rPr lang="en-US" sz="2200" dirty="0"/>
              <a:t>establishing / clarifying </a:t>
            </a:r>
            <a:r>
              <a:rPr lang="en-US" sz="2200" dirty="0">
                <a:solidFill>
                  <a:schemeClr val="accent4">
                    <a:lumMod val="75000"/>
                  </a:schemeClr>
                </a:solidFill>
                <a:effectLst>
                  <a:outerShdw blurRad="38100" dist="38100" dir="2700000" algn="tl">
                    <a:srgbClr val="000000">
                      <a:alpha val="43137"/>
                    </a:srgbClr>
                  </a:outerShdw>
                </a:effectLst>
              </a:rPr>
              <a:t>workflows</a:t>
            </a:r>
            <a:r>
              <a:rPr lang="en-US" sz="2200" dirty="0"/>
              <a:t> and </a:t>
            </a:r>
            <a:r>
              <a:rPr lang="en-US" sz="2200" dirty="0">
                <a:solidFill>
                  <a:schemeClr val="accent4">
                    <a:lumMod val="75000"/>
                  </a:schemeClr>
                </a:solidFill>
                <a:effectLst>
                  <a:outerShdw blurRad="38100" dist="38100" dir="2700000" algn="tl">
                    <a:srgbClr val="000000">
                      <a:alpha val="43137"/>
                    </a:srgbClr>
                  </a:outerShdw>
                </a:effectLst>
              </a:rPr>
              <a:t>standards</a:t>
            </a:r>
          </a:p>
          <a:p>
            <a:r>
              <a:rPr lang="en-US" sz="2200" dirty="0">
                <a:solidFill>
                  <a:schemeClr val="accent4">
                    <a:lumMod val="75000"/>
                  </a:schemeClr>
                </a:solidFill>
                <a:effectLst>
                  <a:outerShdw blurRad="38100" dist="38100" dir="2700000" algn="tl">
                    <a:srgbClr val="000000">
                      <a:alpha val="43137"/>
                    </a:srgbClr>
                  </a:outerShdw>
                </a:effectLst>
              </a:rPr>
              <a:t>expertise of staff</a:t>
            </a:r>
          </a:p>
          <a:p>
            <a:r>
              <a:rPr lang="en-US" sz="2200" dirty="0">
                <a:solidFill>
                  <a:schemeClr val="accent4">
                    <a:lumMod val="75000"/>
                  </a:schemeClr>
                </a:solidFill>
                <a:effectLst>
                  <a:outerShdw blurRad="38100" dist="38100" dir="2700000" algn="tl">
                    <a:srgbClr val="000000">
                      <a:alpha val="43137"/>
                    </a:srgbClr>
                  </a:outerShdw>
                </a:effectLst>
              </a:rPr>
              <a:t>institutional </a:t>
            </a:r>
            <a:r>
              <a:rPr lang="en-US" sz="2200" dirty="0" smtClean="0">
                <a:solidFill>
                  <a:schemeClr val="accent4">
                    <a:lumMod val="75000"/>
                  </a:schemeClr>
                </a:solidFill>
                <a:effectLst>
                  <a:outerShdw blurRad="38100" dist="38100" dir="2700000" algn="tl">
                    <a:srgbClr val="000000">
                      <a:alpha val="43137"/>
                    </a:srgbClr>
                  </a:outerShdw>
                </a:effectLst>
              </a:rPr>
              <a:t>culture</a:t>
            </a:r>
          </a:p>
          <a:p>
            <a:r>
              <a:rPr lang="en-US" sz="2200" dirty="0" smtClean="0"/>
              <a:t>…</a:t>
            </a:r>
          </a:p>
        </p:txBody>
      </p:sp>
      <p:sp>
        <p:nvSpPr>
          <p:cNvPr id="12" name="Content Placeholder 2"/>
          <p:cNvSpPr txBox="1">
            <a:spLocks/>
          </p:cNvSpPr>
          <p:nvPr/>
        </p:nvSpPr>
        <p:spPr>
          <a:xfrm>
            <a:off x="533400" y="1981200"/>
            <a:ext cx="8458200" cy="1752600"/>
          </a:xfrm>
          <a:prstGeom prst="rect">
            <a:avLst/>
          </a:prstGeom>
        </p:spPr>
        <p:txBody>
          <a:bodyP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dirty="0" smtClean="0"/>
              <a:t>“digitization is critical to future, but updates and upgrades are not sufficient.”</a:t>
            </a:r>
          </a:p>
          <a:p>
            <a:pPr marL="274320" lvl="1" indent="-274320">
              <a:buClr>
                <a:schemeClr val="accent3"/>
              </a:buClr>
              <a:buSzPct val="95000"/>
            </a:pPr>
            <a:r>
              <a:rPr lang="en-US" sz="2000" dirty="0" smtClean="0"/>
              <a:t>management of digital resources often dispersed across departments</a:t>
            </a:r>
          </a:p>
          <a:p>
            <a:r>
              <a:rPr lang="en-US" sz="2000" dirty="0" smtClean="0"/>
              <a:t>are digitization projects (ever) finished?</a:t>
            </a:r>
          </a:p>
          <a:p>
            <a:pPr lvl="2"/>
            <a:r>
              <a:rPr lang="en-US" sz="2000" dirty="0" smtClean="0"/>
              <a:t>budgeting / planning for enhancements</a:t>
            </a:r>
            <a:endParaRPr lang="en-US" sz="2000" dirty="0"/>
          </a:p>
        </p:txBody>
      </p:sp>
    </p:spTree>
    <p:extLst>
      <p:ext uri="{BB962C8B-B14F-4D97-AF65-F5344CB8AC3E}">
        <p14:creationId xmlns:p14="http://schemas.microsoft.com/office/powerpoint/2010/main" val="3908132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effectLst>
                  <a:outerShdw blurRad="38100" dist="38100" dir="2700000" algn="tl">
                    <a:srgbClr val="000000">
                      <a:alpha val="43137"/>
                    </a:srgbClr>
                  </a:outerShdw>
                </a:effectLst>
              </a:rPr>
              <a:t>Working Group Thoughts</a:t>
            </a:r>
            <a:endParaRPr lang="en-US" b="0" dirty="0">
              <a:effectLst>
                <a:outerShdw blurRad="38100" dist="38100" dir="2700000" algn="tl">
                  <a:srgbClr val="000000">
                    <a:alpha val="43137"/>
                  </a:srgbClr>
                </a:outerShdw>
              </a:effectLst>
            </a:endParaRPr>
          </a:p>
        </p:txBody>
      </p:sp>
      <p:sp>
        <p:nvSpPr>
          <p:cNvPr id="6" name="Text Placeholder 5"/>
          <p:cNvSpPr>
            <a:spLocks noGrp="1"/>
          </p:cNvSpPr>
          <p:nvPr>
            <p:ph type="body" idx="1"/>
          </p:nvPr>
        </p:nvSpPr>
        <p:spPr/>
        <p:txBody>
          <a:bodyPr/>
          <a:lstStyle/>
          <a:p>
            <a:r>
              <a:rPr lang="en-US" b="0" dirty="0">
                <a:effectLst>
                  <a:outerShdw blurRad="38100" dist="38100" dir="2700000" algn="tl">
                    <a:srgbClr val="000000">
                      <a:alpha val="43137"/>
                    </a:srgbClr>
                  </a:outerShdw>
                </a:effectLst>
              </a:rPr>
              <a:t>WG </a:t>
            </a:r>
            <a:r>
              <a:rPr lang="en-US" b="0" dirty="0" smtClean="0">
                <a:effectLst>
                  <a:outerShdw blurRad="38100" dist="38100" dir="2700000" algn="tl">
                    <a:srgbClr val="000000">
                      <a:alpha val="43137"/>
                    </a:srgbClr>
                  </a:outerShdw>
                </a:effectLst>
              </a:rPr>
              <a:t>(Outreach) Liaison?</a:t>
            </a:r>
            <a:endParaRPr lang="en-US" b="0" dirty="0">
              <a:effectLst>
                <a:outerShdw blurRad="38100" dist="38100" dir="2700000" algn="tl">
                  <a:srgbClr val="000000">
                    <a:alpha val="43137"/>
                  </a:srgbClr>
                </a:outerShdw>
              </a:effectLst>
            </a:endParaRPr>
          </a:p>
        </p:txBody>
      </p:sp>
      <p:sp>
        <p:nvSpPr>
          <p:cNvPr id="8" name="Text Placeholder 7"/>
          <p:cNvSpPr>
            <a:spLocks noGrp="1"/>
          </p:cNvSpPr>
          <p:nvPr>
            <p:ph type="body" sz="half" idx="3"/>
          </p:nvPr>
        </p:nvSpPr>
        <p:spPr/>
        <p:txBody>
          <a:bodyPr/>
          <a:lstStyle/>
          <a:p>
            <a:endParaRPr lang="en-US" b="0" dirty="0">
              <a:effectLst>
                <a:outerShdw blurRad="38100" dist="38100" dir="2700000" algn="tl">
                  <a:srgbClr val="000000">
                    <a:alpha val="43137"/>
                  </a:srgbClr>
                </a:outerShdw>
              </a:effectLst>
            </a:endParaRPr>
          </a:p>
        </p:txBody>
      </p:sp>
      <p:sp>
        <p:nvSpPr>
          <p:cNvPr id="7" name="Content Placeholder 6"/>
          <p:cNvSpPr>
            <a:spLocks noGrp="1"/>
          </p:cNvSpPr>
          <p:nvPr>
            <p:ph sz="quarter" idx="2"/>
          </p:nvPr>
        </p:nvSpPr>
        <p:spPr/>
        <p:txBody>
          <a:bodyPr/>
          <a:lstStyle/>
          <a:p>
            <a:r>
              <a:rPr lang="en-US" dirty="0"/>
              <a:t>bridge the gap</a:t>
            </a:r>
          </a:p>
          <a:p>
            <a:pPr lvl="1"/>
            <a:r>
              <a:rPr lang="en-US" dirty="0"/>
              <a:t>increase participation</a:t>
            </a:r>
          </a:p>
          <a:p>
            <a:pPr lvl="1"/>
            <a:r>
              <a:rPr lang="en-US" dirty="0"/>
              <a:t>standards adoption</a:t>
            </a:r>
          </a:p>
          <a:p>
            <a:pPr lvl="1"/>
            <a:r>
              <a:rPr lang="en-US" dirty="0"/>
              <a:t>digitization maturity</a:t>
            </a:r>
          </a:p>
          <a:p>
            <a:pPr lvl="1"/>
            <a:r>
              <a:rPr lang="en-US" dirty="0"/>
              <a:t>proactive digitization</a:t>
            </a:r>
          </a:p>
          <a:p>
            <a:pPr lvl="1"/>
            <a:r>
              <a:rPr lang="en-US" dirty="0"/>
              <a:t>public documentation</a:t>
            </a:r>
          </a:p>
          <a:p>
            <a:pPr marL="0" indent="0">
              <a:buNone/>
            </a:pPr>
            <a:endParaRPr lang="en-US" dirty="0"/>
          </a:p>
        </p:txBody>
      </p:sp>
      <p:sp>
        <p:nvSpPr>
          <p:cNvPr id="9" name="Content Placeholder 8"/>
          <p:cNvSpPr>
            <a:spLocks noGrp="1"/>
          </p:cNvSpPr>
          <p:nvPr>
            <p:ph sz="quarter" idx="4"/>
          </p:nvPr>
        </p:nvSpPr>
        <p:spPr/>
        <p:txBody>
          <a:bodyPr/>
          <a:lstStyle/>
          <a:p>
            <a:endParaRPr lang="en-US" dirty="0"/>
          </a:p>
        </p:txBody>
      </p:sp>
      <p:pic>
        <p:nvPicPr>
          <p:cNvPr id="1031" name="Picture 7" descr="C:\Users\dpaul\AppData\Local\Microsoft\Windows\Temporary Internet Files\Content.IE5\5U1VNHHE\MP900422532[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343400" y="1828800"/>
            <a:ext cx="4038600" cy="40386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9" name="Text Placeholder 5"/>
          <p:cNvSpPr txBox="1">
            <a:spLocks/>
          </p:cNvSpPr>
          <p:nvPr/>
        </p:nvSpPr>
        <p:spPr>
          <a:xfrm>
            <a:off x="457200" y="4800600"/>
            <a:ext cx="4040188" cy="659352"/>
          </a:xfrm>
          <a:prstGeom prst="rect">
            <a:avLst/>
          </a:prstGeom>
        </p:spPr>
        <p:txBody>
          <a:bodyPr vert="horz" lIns="45720" tIns="0" rIns="45720" bIns="0" anchor="ctr">
            <a:noAutofit/>
          </a:bodyPr>
          <a:lstStyle>
            <a:lvl1pPr marL="0" indent="0" algn="l" rtl="0" eaLnBrk="1" latinLnBrk="0" hangingPunct="1">
              <a:spcBef>
                <a:spcPct val="20000"/>
              </a:spcBef>
              <a:buClr>
                <a:schemeClr val="accent3"/>
              </a:buClr>
              <a:buSzPct val="95000"/>
              <a:buFont typeface="Wingdings 2"/>
              <a:buNone/>
              <a:defRPr kumimoji="0" sz="2400" b="1" kern="1200" cap="none" baseline="0">
                <a:solidFill>
                  <a:srgbClr val="D68C29"/>
                </a:solidFill>
                <a:effectLst/>
                <a:latin typeface="+mj-lt"/>
                <a:ea typeface="+mn-ea"/>
                <a:cs typeface="+mn-cs"/>
              </a:defRPr>
            </a:lvl1pPr>
            <a:lvl2pPr marL="640080" indent="-246888" algn="l" rtl="0" eaLnBrk="1" latinLnBrk="0" hangingPunct="1">
              <a:spcBef>
                <a:spcPct val="20000"/>
              </a:spcBef>
              <a:buClr>
                <a:schemeClr val="accent1"/>
              </a:buClr>
              <a:buSzPct val="85000"/>
              <a:buFont typeface="Wingdings 2"/>
              <a:buNone/>
              <a:defRPr kumimoji="0" sz="2000" b="1" kern="1200">
                <a:solidFill>
                  <a:schemeClr val="tx1"/>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None/>
              <a:defRPr kumimoji="0" sz="1800" b="1" kern="120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None/>
              <a:defRPr kumimoji="0" sz="1600" b="1"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None/>
              <a:defRPr kumimoji="0" sz="1600" b="1"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b="0" dirty="0" smtClean="0">
                <a:effectLst>
                  <a:outerShdw blurRad="38100" dist="38100" dir="2700000" algn="tl">
                    <a:srgbClr val="000000">
                      <a:alpha val="43137"/>
                    </a:srgbClr>
                  </a:outerShdw>
                </a:effectLst>
              </a:rPr>
              <a:t>An outside member?</a:t>
            </a:r>
            <a:endParaRPr lang="en-US" b="0" dirty="0">
              <a:effectLst>
                <a:outerShdw blurRad="38100" dist="38100" dir="2700000" algn="tl">
                  <a:srgbClr val="000000">
                    <a:alpha val="43137"/>
                  </a:srgbClr>
                </a:outerShdw>
              </a:effectLst>
            </a:endParaRPr>
          </a:p>
        </p:txBody>
      </p:sp>
      <p:sp>
        <p:nvSpPr>
          <p:cNvPr id="20" name="Content Placeholder 6"/>
          <p:cNvSpPr txBox="1">
            <a:spLocks/>
          </p:cNvSpPr>
          <p:nvPr/>
        </p:nvSpPr>
        <p:spPr>
          <a:xfrm>
            <a:off x="588818" y="5486400"/>
            <a:ext cx="4040188" cy="838200"/>
          </a:xfrm>
          <a:prstGeom prst="rect">
            <a:avLst/>
          </a:prstGeom>
        </p:spPr>
        <p:txBody>
          <a:bodyPr vert="horz" tIns="0">
            <a:normAutofit/>
          </a:bodyPr>
          <a:lstStyle>
            <a:lvl1pPr marL="274320" indent="-274320" algn="l" rtl="0" eaLnBrk="1" latinLnBrk="0" hangingPunct="1">
              <a:spcBef>
                <a:spcPct val="20000"/>
              </a:spcBef>
              <a:buClr>
                <a:schemeClr val="accent3"/>
              </a:buClr>
              <a:buSzPct val="95000"/>
              <a:buFont typeface="Wingdings 2"/>
              <a:buChar char=""/>
              <a:defRPr kumimoji="0" sz="2200" kern="1200">
                <a:solidFill>
                  <a:schemeClr val="tx1"/>
                </a:solidFill>
                <a:latin typeface="+mj-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000" kern="1200">
                <a:solidFill>
                  <a:schemeClr val="tx1"/>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1800" kern="120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16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16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dirty="0" smtClean="0"/>
              <a:t>bridge the gap</a:t>
            </a:r>
          </a:p>
          <a:p>
            <a:pPr lvl="1"/>
            <a:r>
              <a:rPr lang="en-US" dirty="0" smtClean="0"/>
              <a:t>no expertise</a:t>
            </a:r>
          </a:p>
        </p:txBody>
      </p:sp>
    </p:spTree>
    <p:extLst>
      <p:ext uri="{BB962C8B-B14F-4D97-AF65-F5344CB8AC3E}">
        <p14:creationId xmlns:p14="http://schemas.microsoft.com/office/powerpoint/2010/main" val="36799414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Outreach</a:t>
            </a:r>
            <a:endParaRPr lang="en-US" dirty="0"/>
          </a:p>
        </p:txBody>
      </p:sp>
      <p:sp>
        <p:nvSpPr>
          <p:cNvPr id="3" name="Content Placeholder 2"/>
          <p:cNvSpPr>
            <a:spLocks noGrp="1"/>
          </p:cNvSpPr>
          <p:nvPr>
            <p:ph idx="1"/>
          </p:nvPr>
        </p:nvSpPr>
        <p:spPr/>
        <p:txBody>
          <a:bodyPr>
            <a:normAutofit/>
          </a:bodyPr>
          <a:lstStyle/>
          <a:p>
            <a:r>
              <a:rPr lang="en-US" dirty="0"/>
              <a:t>Issues and Trends</a:t>
            </a:r>
          </a:p>
          <a:p>
            <a:pPr lvl="1"/>
            <a:r>
              <a:rPr lang="en-US" sz="2600" dirty="0"/>
              <a:t>Digitization</a:t>
            </a:r>
          </a:p>
          <a:p>
            <a:pPr lvl="1"/>
            <a:r>
              <a:rPr lang="en-US" sz="2600" dirty="0" smtClean="0"/>
              <a:t>Collaboration and Sustainability hints</a:t>
            </a:r>
            <a:endParaRPr lang="en-US" sz="2600" dirty="0"/>
          </a:p>
          <a:p>
            <a:pPr lvl="1"/>
            <a:r>
              <a:rPr lang="en-US" sz="2600" dirty="0" smtClean="0"/>
              <a:t>Workforce training</a:t>
            </a:r>
            <a:endParaRPr lang="en-US" sz="2600" dirty="0"/>
          </a:p>
          <a:p>
            <a:pPr lvl="1"/>
            <a:r>
              <a:rPr lang="en-US" sz="2600" dirty="0"/>
              <a:t>Rich(er) data, data discovery, and data citation</a:t>
            </a:r>
          </a:p>
          <a:p>
            <a:r>
              <a:rPr lang="en-US" dirty="0" smtClean="0"/>
              <a:t>Your questions / issues / ideas</a:t>
            </a:r>
          </a:p>
          <a:p>
            <a:r>
              <a:rPr lang="en-US" dirty="0" smtClean="0"/>
              <a:t>Theme: Hide complexity </a:t>
            </a:r>
            <a:r>
              <a:rPr lang="en-US" dirty="0" smtClean="0">
                <a:solidFill>
                  <a:schemeClr val="accent1"/>
                </a:solidFill>
                <a:effectLst>
                  <a:outerShdw blurRad="38100" dist="38100" dir="2700000" algn="tl">
                    <a:srgbClr val="000000">
                      <a:alpha val="43137"/>
                    </a:srgbClr>
                  </a:outerShdw>
                </a:effectLst>
              </a:rPr>
              <a:t>AND</a:t>
            </a:r>
            <a:r>
              <a:rPr lang="en-US" dirty="0" smtClean="0"/>
              <a:t> meet</a:t>
            </a:r>
            <a:r>
              <a:rPr lang="en-US" sz="2600" dirty="0" smtClean="0"/>
              <a:t> (</a:t>
            </a:r>
            <a:r>
              <a:rPr lang="en-US" sz="2600" smtClean="0"/>
              <a:t>more than) </a:t>
            </a:r>
            <a:r>
              <a:rPr lang="en-US" sz="2600" dirty="0" smtClean="0"/>
              <a:t>half-way</a:t>
            </a:r>
            <a:endParaRPr lang="en-US" sz="2600" dirty="0"/>
          </a:p>
        </p:txBody>
      </p:sp>
    </p:spTree>
    <p:extLst>
      <p:ext uri="{BB962C8B-B14F-4D97-AF65-F5344CB8AC3E}">
        <p14:creationId xmlns:p14="http://schemas.microsoft.com/office/powerpoint/2010/main" val="34976493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fontScale="62500" lnSpcReduction="20000"/>
          </a:bodyPr>
          <a:lstStyle/>
          <a:p>
            <a:r>
              <a:rPr lang="en-US" sz="2200" dirty="0"/>
              <a:t>Splashes and Ripples: Synthesizing the Evidence on the Impacts of Digital </a:t>
            </a:r>
            <a:r>
              <a:rPr lang="en-US" sz="2200" dirty="0" smtClean="0"/>
              <a:t>Resources</a:t>
            </a:r>
            <a:endParaRPr lang="en-US" sz="2000" dirty="0" smtClean="0"/>
          </a:p>
          <a:p>
            <a:pPr lvl="1"/>
            <a:r>
              <a:rPr lang="en-US" sz="1800" dirty="0" smtClean="0"/>
              <a:t>Eric </a:t>
            </a:r>
            <a:r>
              <a:rPr lang="en-US" sz="1800" dirty="0"/>
              <a:t>T. </a:t>
            </a:r>
            <a:r>
              <a:rPr lang="en-US" sz="1800" dirty="0" smtClean="0"/>
              <a:t>Meyer, Oxford </a:t>
            </a:r>
            <a:r>
              <a:rPr lang="en-US" sz="1800" dirty="0"/>
              <a:t>Internet Institute at </a:t>
            </a:r>
            <a:r>
              <a:rPr lang="en-US" sz="1800" dirty="0" smtClean="0"/>
              <a:t>The </a:t>
            </a:r>
            <a:r>
              <a:rPr lang="en-US" sz="1800" dirty="0"/>
              <a:t>University of Oxford </a:t>
            </a:r>
            <a:r>
              <a:rPr lang="en-US" sz="1800" dirty="0" smtClean="0"/>
              <a:t>&amp; Oxford University Consulting</a:t>
            </a:r>
          </a:p>
          <a:p>
            <a:pPr lvl="1"/>
            <a:r>
              <a:rPr lang="en-US" sz="1200" dirty="0" smtClean="0"/>
              <a:t>http</a:t>
            </a:r>
            <a:r>
              <a:rPr lang="en-US" sz="1200" dirty="0"/>
              <a:t>://</a:t>
            </a:r>
            <a:r>
              <a:rPr lang="en-US" sz="1200" dirty="0" smtClean="0"/>
              <a:t>www.jisc.ac.uk/media/documents/programmes/digitisation/Impact_Synthesis%20report_FINAL.pdf</a:t>
            </a:r>
          </a:p>
          <a:p>
            <a:r>
              <a:rPr lang="en-US" sz="2200" dirty="0"/>
              <a:t>A Strategic Plan for Establishing a Network Integrated Collections </a:t>
            </a:r>
            <a:r>
              <a:rPr lang="en-US" sz="2200" dirty="0" smtClean="0"/>
              <a:t>Alliance (NIBA)</a:t>
            </a:r>
          </a:p>
          <a:p>
            <a:pPr lvl="1"/>
            <a:r>
              <a:rPr lang="en-US" sz="1600" dirty="0" smtClean="0"/>
              <a:t>http</a:t>
            </a:r>
            <a:r>
              <a:rPr lang="en-US" sz="1600" dirty="0"/>
              <a:t>://</a:t>
            </a:r>
            <a:r>
              <a:rPr lang="en-US" sz="1600" dirty="0" smtClean="0"/>
              <a:t>digbiocol.files.wordpress.com/2010/06/digistratplanfinalv1.pdf</a:t>
            </a:r>
          </a:p>
          <a:p>
            <a:r>
              <a:rPr lang="fr-FR" sz="2200" dirty="0" smtClean="0"/>
              <a:t>Implementation Plan for the Network Integrated Biocollections Alliance (NIBA)</a:t>
            </a:r>
          </a:p>
          <a:p>
            <a:pPr lvl="1"/>
            <a:r>
              <a:rPr lang="fr-FR" sz="1400" dirty="0" smtClean="0"/>
              <a:t>http</a:t>
            </a:r>
            <a:r>
              <a:rPr lang="fr-FR" sz="1400" dirty="0"/>
              <a:t>://</a:t>
            </a:r>
            <a:r>
              <a:rPr lang="fr-FR" sz="1400" dirty="0" smtClean="0"/>
              <a:t>www.aibs.org/public-policy/NIBA_Implementation_Plan.pdf</a:t>
            </a:r>
          </a:p>
          <a:p>
            <a:r>
              <a:rPr lang="fr-FR" sz="2200" dirty="0"/>
              <a:t>Cross-Disciplinary Communication </a:t>
            </a:r>
            <a:endParaRPr lang="fr-FR" sz="2200" dirty="0" smtClean="0"/>
          </a:p>
          <a:p>
            <a:pPr lvl="1"/>
            <a:r>
              <a:rPr lang="fr-FR" sz="1400" dirty="0" smtClean="0"/>
              <a:t>http</a:t>
            </a:r>
            <a:r>
              <a:rPr lang="fr-FR" sz="1400" dirty="0"/>
              <a:t>://www.cals.uidaho.edu/toolbox</a:t>
            </a:r>
            <a:r>
              <a:rPr lang="fr-FR" sz="1400" dirty="0" smtClean="0"/>
              <a:t>/</a:t>
            </a:r>
          </a:p>
          <a:p>
            <a:r>
              <a:rPr lang="fr-FR" sz="2200" dirty="0" smtClean="0"/>
              <a:t>JISC </a:t>
            </a:r>
            <a:r>
              <a:rPr lang="fr-FR" sz="2200" dirty="0" err="1" smtClean="0"/>
              <a:t>infoNet</a:t>
            </a:r>
            <a:r>
              <a:rPr lang="fr-FR" sz="2200" dirty="0" smtClean="0"/>
              <a:t>: Tools</a:t>
            </a:r>
          </a:p>
          <a:p>
            <a:pPr lvl="1"/>
            <a:r>
              <a:rPr lang="en-US" sz="1400" dirty="0"/>
              <a:t>A range of analytical tools and templates used across our infoKits. From pilot work and output from the workshop streams, it has been found that these tools can often be used interchangeably to deal with a variety of scenarios.</a:t>
            </a:r>
            <a:endParaRPr lang="fr-FR" sz="1400" dirty="0"/>
          </a:p>
          <a:p>
            <a:pPr lvl="1"/>
            <a:r>
              <a:rPr lang="en-US" sz="1200" dirty="0"/>
              <a:t>http://www.jiscinfonet.ac.uk/tools/</a:t>
            </a:r>
            <a:endParaRPr lang="fr-FR" sz="1400" dirty="0"/>
          </a:p>
          <a:p>
            <a:r>
              <a:rPr lang="en-US" sz="2200" dirty="0"/>
              <a:t>Appraising our Digital Investment: Sustainability of Digitized Special Collections in ARL Libraries: A Report from Ithaka S+R and the Association of Research Libraries</a:t>
            </a:r>
            <a:r>
              <a:rPr lang="en-US" sz="2200" dirty="0" smtClean="0"/>
              <a:t>.</a:t>
            </a:r>
          </a:p>
          <a:p>
            <a:pPr lvl="1"/>
            <a:r>
              <a:rPr lang="en-US" sz="1800" dirty="0" smtClean="0"/>
              <a:t>Nancy </a:t>
            </a:r>
            <a:r>
              <a:rPr lang="en-US" sz="1800" dirty="0"/>
              <a:t>L. Maron, Ithaka S+R, Sarah Pickle, Ithaka S+R. February 2013</a:t>
            </a:r>
          </a:p>
          <a:p>
            <a:pPr lvl="1"/>
            <a:r>
              <a:rPr lang="en-US" sz="1200" dirty="0"/>
              <a:t>http://</a:t>
            </a:r>
            <a:r>
              <a:rPr lang="en-US" sz="1200" dirty="0" smtClean="0"/>
              <a:t>www.arl.org/storage/documents/publications/digitizing-special-collections-report-21feb13.pdf</a:t>
            </a:r>
          </a:p>
          <a:p>
            <a:r>
              <a:rPr lang="en-US" sz="2200" dirty="0"/>
              <a:t>A decadal view of biodiversity </a:t>
            </a:r>
            <a:r>
              <a:rPr lang="en-US" sz="2200" dirty="0" smtClean="0"/>
              <a:t>informatics: challenges </a:t>
            </a:r>
            <a:r>
              <a:rPr lang="en-US" sz="2200" dirty="0"/>
              <a:t>and </a:t>
            </a:r>
            <a:r>
              <a:rPr lang="en-US" sz="2200" dirty="0" smtClean="0"/>
              <a:t>priorities</a:t>
            </a:r>
          </a:p>
          <a:p>
            <a:pPr lvl="1"/>
            <a:r>
              <a:rPr lang="en-US" sz="2000" dirty="0" smtClean="0"/>
              <a:t>Alex Hardisty, </a:t>
            </a:r>
            <a:r>
              <a:rPr lang="en-US" sz="2000" dirty="0"/>
              <a:t>Dave </a:t>
            </a:r>
            <a:r>
              <a:rPr lang="en-US" sz="2000" dirty="0" smtClean="0"/>
              <a:t>Roberts </a:t>
            </a:r>
            <a:r>
              <a:rPr lang="en-US" sz="2000" dirty="0"/>
              <a:t>and The Biodiversity Informatics </a:t>
            </a:r>
            <a:r>
              <a:rPr lang="en-US" sz="2000" dirty="0" smtClean="0"/>
              <a:t>Community </a:t>
            </a:r>
            <a:r>
              <a:rPr lang="en-US" sz="2000" i="1" dirty="0"/>
              <a:t>BMC Ecology</a:t>
            </a:r>
            <a:r>
              <a:rPr lang="en-US" sz="2000" dirty="0"/>
              <a:t> 2013, </a:t>
            </a:r>
            <a:r>
              <a:rPr lang="en-US" sz="2000" b="1" dirty="0"/>
              <a:t>13</a:t>
            </a:r>
            <a:r>
              <a:rPr lang="en-US" sz="2000" dirty="0"/>
              <a:t>:16 doi:10.1186/1472-6785-13-16</a:t>
            </a:r>
            <a:endParaRPr lang="en-US" sz="1200" dirty="0">
              <a:hlinkClick r:id="rId3"/>
            </a:endParaRPr>
          </a:p>
          <a:p>
            <a:pPr lvl="1"/>
            <a:r>
              <a:rPr lang="en-US" sz="1400" dirty="0"/>
              <a:t>http://</a:t>
            </a:r>
            <a:r>
              <a:rPr lang="en-US" sz="1400" dirty="0" smtClean="0"/>
              <a:t>www.biomedcentral.com/1472-6785/13/16</a:t>
            </a:r>
          </a:p>
          <a:p>
            <a:r>
              <a:rPr lang="en-US" sz="2200" dirty="0" smtClean="0">
                <a:hlinkClick r:id="rId4"/>
              </a:rPr>
              <a:t>iDigBio Working Groups</a:t>
            </a:r>
            <a:endParaRPr lang="en-US" sz="2200" dirty="0" smtClean="0"/>
          </a:p>
          <a:p>
            <a:r>
              <a:rPr lang="en-US" sz="2200" dirty="0" smtClean="0">
                <a:hlinkClick r:id="rId5"/>
              </a:rPr>
              <a:t>iDigBio Digitization Training Workshops</a:t>
            </a:r>
            <a:endParaRPr lang="en-US" sz="2200" dirty="0" smtClean="0"/>
          </a:p>
          <a:p>
            <a:r>
              <a:rPr lang="en-US" sz="2200" dirty="0" smtClean="0">
                <a:hlinkClick r:id="rId6"/>
              </a:rPr>
              <a:t>iDigBio Collections Digitization Workflows</a:t>
            </a:r>
            <a:endParaRPr lang="en-US" sz="2200" dirty="0" smtClean="0"/>
          </a:p>
          <a:p>
            <a:r>
              <a:rPr lang="en-US" sz="2200" dirty="0" smtClean="0">
                <a:hlinkClick r:id="rId7"/>
              </a:rPr>
              <a:t>iDigBio Workflow Modules and Task Lists</a:t>
            </a:r>
            <a:endParaRPr lang="en-US" sz="2200" dirty="0" smtClean="0"/>
          </a:p>
          <a:p>
            <a:r>
              <a:rPr lang="en-US" sz="2200" dirty="0" smtClean="0">
                <a:hlinkClick r:id="rId8"/>
              </a:rPr>
              <a:t>iDigBio Georeferencing Train the Trainer Workshops</a:t>
            </a:r>
            <a:endParaRPr lang="en-US" sz="2200" dirty="0"/>
          </a:p>
        </p:txBody>
      </p:sp>
    </p:spTree>
    <p:extLst>
      <p:ext uri="{BB962C8B-B14F-4D97-AF65-F5344CB8AC3E}">
        <p14:creationId xmlns:p14="http://schemas.microsoft.com/office/powerpoint/2010/main" val="15724054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 you TDWG,  from all of us at iDigBio</a:t>
            </a:r>
            <a:endParaRPr lang="en-US" dirty="0"/>
          </a:p>
        </p:txBody>
      </p:sp>
      <p:sp>
        <p:nvSpPr>
          <p:cNvPr id="3" name="Content Placeholder 2"/>
          <p:cNvSpPr>
            <a:spLocks noGrp="1"/>
          </p:cNvSpPr>
          <p:nvPr>
            <p:ph idx="1"/>
          </p:nvPr>
        </p:nvSpPr>
        <p:spPr/>
        <p:txBody>
          <a:bodyPr/>
          <a:lstStyle/>
          <a:p>
            <a:endParaRPr lang="en-US" dirty="0"/>
          </a:p>
        </p:txBody>
      </p:sp>
      <p:pic>
        <p:nvPicPr>
          <p:cNvPr id="4" name="Picture 8" descr="C:\Users\dpaul\AppData\Local\Microsoft\Windows\Temporary Internet Files\Content.IE5\KZQW2BHG\MP900422718[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49263" y="1329255"/>
            <a:ext cx="6245475" cy="415714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2" descr="https://www.idigbio.org/wiki/images/a/a8/IDigBio_Logo_RGB.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09800" y="1849582"/>
            <a:ext cx="4267200" cy="13154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57200" y="5659505"/>
            <a:ext cx="663575"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5"/>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99209" y="5659505"/>
            <a:ext cx="841375"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6"/>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919829" y="5638800"/>
            <a:ext cx="663575"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7"/>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697647" y="5667482"/>
            <a:ext cx="687387"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0737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371600"/>
            <a:ext cx="8382000" cy="4953000"/>
          </a:xfrm>
        </p:spPr>
        <p:txBody>
          <a:bodyPr>
            <a:normAutofit/>
          </a:bodyPr>
          <a:lstStyle/>
          <a:p>
            <a:r>
              <a:rPr lang="en-US" dirty="0" smtClean="0"/>
              <a:t>NIBA</a:t>
            </a:r>
            <a:endParaRPr lang="en-US" dirty="0"/>
          </a:p>
          <a:p>
            <a:r>
              <a:rPr lang="en-US" dirty="0" smtClean="0"/>
              <a:t>What is                           ?</a:t>
            </a:r>
          </a:p>
          <a:p>
            <a:r>
              <a:rPr lang="en-US" dirty="0" smtClean="0"/>
              <a:t>Issues and Trends</a:t>
            </a:r>
          </a:p>
          <a:p>
            <a:pPr lvl="1"/>
            <a:r>
              <a:rPr lang="en-US" dirty="0" smtClean="0"/>
              <a:t>Digitization</a:t>
            </a:r>
          </a:p>
          <a:p>
            <a:pPr lvl="2"/>
            <a:r>
              <a:rPr lang="en-US" dirty="0" smtClean="0"/>
              <a:t>Collaboration</a:t>
            </a:r>
          </a:p>
          <a:p>
            <a:pPr lvl="2"/>
            <a:r>
              <a:rPr lang="en-US" dirty="0" smtClean="0"/>
              <a:t>Workforce training and resources</a:t>
            </a:r>
          </a:p>
          <a:p>
            <a:pPr lvl="2"/>
            <a:r>
              <a:rPr lang="en-US" dirty="0" smtClean="0"/>
              <a:t>Rich(er) data, data discovery, and data citation</a:t>
            </a:r>
          </a:p>
          <a:p>
            <a:pPr lvl="2"/>
            <a:r>
              <a:rPr lang="en-US" dirty="0" smtClean="0"/>
              <a:t>Sustainability hints</a:t>
            </a:r>
          </a:p>
          <a:p>
            <a:pPr lvl="2"/>
            <a:r>
              <a:rPr lang="en-US" dirty="0" smtClean="0"/>
              <a:t>Working group thoughts</a:t>
            </a:r>
            <a:endParaRPr lang="en-US" dirty="0"/>
          </a:p>
          <a:p>
            <a:r>
              <a:rPr lang="en-US" dirty="0" smtClean="0"/>
              <a:t>(Theme: Hiding complexity and meeting half-way)</a:t>
            </a:r>
          </a:p>
          <a:p>
            <a:endParaRPr lang="en-US" dirty="0"/>
          </a:p>
        </p:txBody>
      </p:sp>
      <p:pic>
        <p:nvPicPr>
          <p:cNvPr id="4" name="Picture 2" descr="https://www.idigbio.org/wiki/images/a/a8/IDigBio_Logo_RGB.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94115" y="1794165"/>
            <a:ext cx="1903329" cy="586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224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Acronyms…</a:t>
            </a:r>
            <a:endParaRPr lang="en-US" dirty="0"/>
          </a:p>
        </p:txBody>
      </p:sp>
      <p:sp>
        <p:nvSpPr>
          <p:cNvPr id="3" name="Content Placeholder 2"/>
          <p:cNvSpPr>
            <a:spLocks noGrp="1"/>
          </p:cNvSpPr>
          <p:nvPr>
            <p:ph idx="1"/>
          </p:nvPr>
        </p:nvSpPr>
        <p:spPr>
          <a:xfrm>
            <a:off x="457200" y="1219200"/>
            <a:ext cx="8153400" cy="4953000"/>
          </a:xfrm>
        </p:spPr>
        <p:txBody>
          <a:bodyPr>
            <a:noAutofit/>
          </a:bodyPr>
          <a:lstStyle/>
          <a:p>
            <a:r>
              <a:rPr lang="en-US" dirty="0" smtClean="0">
                <a:solidFill>
                  <a:schemeClr val="accent1"/>
                </a:solidFill>
                <a:effectLst>
                  <a:outerShdw blurRad="38100" dist="38100" dir="2700000" algn="tl">
                    <a:srgbClr val="000000">
                      <a:alpha val="43137"/>
                    </a:srgbClr>
                  </a:outerShdw>
                </a:effectLst>
                <a:hlinkClick r:id="rId3"/>
              </a:rPr>
              <a:t>NIBA</a:t>
            </a:r>
            <a:r>
              <a:rPr lang="en-US" dirty="0" smtClean="0"/>
              <a:t>: </a:t>
            </a:r>
            <a:r>
              <a:rPr lang="en-US" dirty="0" smtClean="0">
                <a:effectLst>
                  <a:outerShdw blurRad="38100" dist="38100" dir="2700000" algn="tl">
                    <a:srgbClr val="000000">
                      <a:alpha val="43137"/>
                    </a:srgbClr>
                  </a:outerShdw>
                </a:effectLst>
              </a:rPr>
              <a:t>Network Integrated Biocollections Alliance</a:t>
            </a:r>
          </a:p>
          <a:p>
            <a:pPr lvl="1"/>
            <a:r>
              <a:rPr lang="en-US" sz="2600" dirty="0" smtClean="0">
                <a:solidFill>
                  <a:schemeClr val="accent1"/>
                </a:solidFill>
                <a:effectLst>
                  <a:outerShdw blurRad="38100" dist="38100" dir="2700000" algn="tl">
                    <a:srgbClr val="000000">
                      <a:alpha val="43137"/>
                    </a:srgbClr>
                  </a:outerShdw>
                </a:effectLst>
              </a:rPr>
              <a:t>vision</a:t>
            </a:r>
            <a:r>
              <a:rPr lang="en-US" sz="2600" dirty="0">
                <a:solidFill>
                  <a:schemeClr val="accent1"/>
                </a:solidFill>
                <a:effectLst>
                  <a:outerShdw blurRad="38100" dist="38100" dir="2700000" algn="tl">
                    <a:srgbClr val="000000">
                      <a:alpha val="43137"/>
                    </a:srgbClr>
                  </a:outerShdw>
                </a:effectLst>
              </a:rPr>
              <a:t>: </a:t>
            </a:r>
            <a:r>
              <a:rPr lang="en-US" sz="2600" dirty="0" smtClean="0"/>
              <a:t>…a </a:t>
            </a:r>
            <a:r>
              <a:rPr lang="en-US" sz="2600" dirty="0"/>
              <a:t>vibrant, </a:t>
            </a:r>
            <a:r>
              <a:rPr lang="en-US" sz="2600" dirty="0">
                <a:solidFill>
                  <a:schemeClr val="accent1"/>
                </a:solidFill>
                <a:effectLst>
                  <a:outerShdw blurRad="38100" dist="38100" dir="2700000" algn="tl">
                    <a:srgbClr val="000000">
                      <a:alpha val="43137"/>
                    </a:srgbClr>
                  </a:outerShdw>
                </a:effectLst>
              </a:rPr>
              <a:t>virtualized community</a:t>
            </a:r>
            <a:r>
              <a:rPr lang="en-US" sz="2600" dirty="0"/>
              <a:t> </a:t>
            </a:r>
            <a:endParaRPr lang="en-US" sz="2600" dirty="0" smtClean="0"/>
          </a:p>
          <a:p>
            <a:pPr lvl="2"/>
            <a:r>
              <a:rPr lang="en-US" sz="2600" dirty="0" smtClean="0"/>
              <a:t>sharing </a:t>
            </a:r>
            <a:r>
              <a:rPr lang="en-US" sz="2600" dirty="0"/>
              <a:t>data and digitization </a:t>
            </a:r>
            <a:r>
              <a:rPr lang="en-US" sz="2600" dirty="0" smtClean="0"/>
              <a:t>experiences</a:t>
            </a:r>
          </a:p>
          <a:p>
            <a:pPr lvl="2"/>
            <a:r>
              <a:rPr lang="en-US" sz="2600" dirty="0" smtClean="0"/>
              <a:t>collectively </a:t>
            </a:r>
            <a:r>
              <a:rPr lang="en-US" sz="2600" dirty="0"/>
              <a:t>developing requirements for new </a:t>
            </a:r>
            <a:r>
              <a:rPr lang="en-US" sz="2600" dirty="0" smtClean="0"/>
              <a:t>tools</a:t>
            </a:r>
          </a:p>
          <a:p>
            <a:pPr lvl="1"/>
            <a:r>
              <a:rPr lang="en-US" sz="2600" dirty="0" smtClean="0">
                <a:solidFill>
                  <a:schemeClr val="accent1"/>
                </a:solidFill>
                <a:effectLst>
                  <a:outerShdw blurRad="38100" dist="38100" dir="2700000" algn="tl">
                    <a:srgbClr val="000000">
                      <a:alpha val="43137"/>
                    </a:srgbClr>
                  </a:outerShdw>
                </a:effectLst>
              </a:rPr>
              <a:t>NSF</a:t>
            </a:r>
          </a:p>
          <a:p>
            <a:pPr lvl="2"/>
            <a:r>
              <a:rPr lang="en-US" sz="2600" dirty="0" smtClean="0">
                <a:solidFill>
                  <a:schemeClr val="accent1"/>
                </a:solidFill>
                <a:effectLst>
                  <a:outerShdw blurRad="38100" dist="38100" dir="2700000" algn="tl">
                    <a:srgbClr val="000000">
                      <a:alpha val="43137"/>
                    </a:srgbClr>
                  </a:outerShdw>
                </a:effectLst>
              </a:rPr>
              <a:t>ADBC</a:t>
            </a:r>
            <a:r>
              <a:rPr lang="en-US" sz="2600" dirty="0" smtClean="0"/>
              <a:t>: Advancing Digitization of Biodiversity Collections</a:t>
            </a:r>
          </a:p>
          <a:p>
            <a:pPr lvl="3"/>
            <a:r>
              <a:rPr lang="en-US" sz="2600" dirty="0" smtClean="0">
                <a:solidFill>
                  <a:schemeClr val="accent1"/>
                </a:solidFill>
                <a:effectLst>
                  <a:outerShdw blurRad="38100" dist="38100" dir="2700000" algn="tl">
                    <a:srgbClr val="000000">
                      <a:alpha val="43137"/>
                    </a:srgbClr>
                  </a:outerShdw>
                </a:effectLst>
              </a:rPr>
              <a:t>iDigBio</a:t>
            </a:r>
            <a:r>
              <a:rPr lang="en-US" sz="2600" dirty="0" smtClean="0"/>
              <a:t>: Integrated Digitized Biocollections</a:t>
            </a:r>
          </a:p>
          <a:p>
            <a:pPr lvl="3"/>
            <a:r>
              <a:rPr lang="en-US" sz="2600" dirty="0" smtClean="0">
                <a:solidFill>
                  <a:schemeClr val="accent1"/>
                </a:solidFill>
                <a:effectLst>
                  <a:outerShdw blurRad="38100" dist="38100" dir="2700000" algn="tl">
                    <a:srgbClr val="000000">
                      <a:alpha val="43137"/>
                    </a:srgbClr>
                  </a:outerShdw>
                </a:effectLst>
              </a:rPr>
              <a:t>TCNs</a:t>
            </a:r>
            <a:r>
              <a:rPr lang="en-US" sz="2600" dirty="0" smtClean="0"/>
              <a:t>: Museum </a:t>
            </a:r>
            <a:r>
              <a:rPr lang="en-US" sz="2600" dirty="0" smtClean="0">
                <a:solidFill>
                  <a:schemeClr val="accent1"/>
                </a:solidFill>
                <a:effectLst>
                  <a:outerShdw blurRad="38100" dist="38100" dir="2700000" algn="tl">
                    <a:srgbClr val="000000">
                      <a:alpha val="43137"/>
                    </a:srgbClr>
                  </a:outerShdw>
                </a:effectLst>
              </a:rPr>
              <a:t>Thematic</a:t>
            </a:r>
            <a:r>
              <a:rPr lang="en-US" sz="2600" dirty="0" smtClean="0"/>
              <a:t> Collection Networks</a:t>
            </a:r>
          </a:p>
        </p:txBody>
      </p:sp>
      <p:pic>
        <p:nvPicPr>
          <p:cNvPr id="6" name="Picture 8" descr="http://www.nsf.gov/images/logos/nsf1.gif"/>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81000" y="5791200"/>
            <a:ext cx="686476" cy="690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217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goals</a:t>
            </a:r>
            <a:endParaRPr lang="en-US" dirty="0"/>
          </a:p>
        </p:txBody>
      </p:sp>
      <p:sp>
        <p:nvSpPr>
          <p:cNvPr id="3" name="Content Placeholder 2"/>
          <p:cNvSpPr>
            <a:spLocks noGrp="1"/>
          </p:cNvSpPr>
          <p:nvPr>
            <p:ph idx="1"/>
          </p:nvPr>
        </p:nvSpPr>
        <p:spPr>
          <a:xfrm>
            <a:off x="457200" y="1371600"/>
            <a:ext cx="8229600" cy="5257800"/>
          </a:xfrm>
        </p:spPr>
        <p:txBody>
          <a:bodyPr>
            <a:normAutofit fontScale="92500" lnSpcReduction="20000"/>
          </a:bodyPr>
          <a:lstStyle/>
          <a:p>
            <a:r>
              <a:rPr lang="en-US" sz="2400" dirty="0" smtClean="0"/>
              <a:t>build an accessible </a:t>
            </a:r>
          </a:p>
          <a:p>
            <a:pPr marL="0" indent="0">
              <a:buNone/>
            </a:pPr>
            <a:r>
              <a:rPr lang="en-US" dirty="0" smtClean="0"/>
              <a:t>    aggregated, integrated, </a:t>
            </a:r>
          </a:p>
          <a:p>
            <a:pPr marL="0" indent="0">
              <a:buNone/>
            </a:pPr>
            <a:r>
              <a:rPr lang="en-US" dirty="0" smtClean="0"/>
              <a:t>    scalable, </a:t>
            </a:r>
          </a:p>
          <a:p>
            <a:pPr marL="0" indent="0">
              <a:buNone/>
            </a:pPr>
            <a:r>
              <a:rPr lang="en-US" dirty="0"/>
              <a:t> </a:t>
            </a:r>
            <a:r>
              <a:rPr lang="en-US" dirty="0" smtClean="0"/>
              <a:t>   </a:t>
            </a:r>
            <a:r>
              <a:rPr lang="en-US" dirty="0" smtClean="0">
                <a:solidFill>
                  <a:schemeClr val="accent1"/>
                </a:solidFill>
                <a:effectLst>
                  <a:outerShdw blurRad="38100" dist="38100" dir="2700000" algn="tl">
                    <a:srgbClr val="000000">
                      <a:alpha val="43137"/>
                    </a:srgbClr>
                  </a:outerShdw>
                </a:effectLst>
              </a:rPr>
              <a:t>vouchered-specimen </a:t>
            </a:r>
          </a:p>
          <a:p>
            <a:pPr marL="0" indent="0">
              <a:buNone/>
            </a:pPr>
            <a:r>
              <a:rPr lang="en-US" dirty="0" smtClean="0">
                <a:solidFill>
                  <a:schemeClr val="accent1"/>
                </a:solidFill>
                <a:effectLst>
                  <a:outerShdw blurRad="38100" dist="38100" dir="2700000" algn="tl">
                    <a:srgbClr val="000000">
                      <a:alpha val="43137"/>
                    </a:srgbClr>
                  </a:outerShdw>
                </a:effectLst>
              </a:rPr>
              <a:t>    database </a:t>
            </a:r>
            <a:r>
              <a:rPr lang="en-US" dirty="0" smtClean="0"/>
              <a:t>(USA collections)</a:t>
            </a:r>
          </a:p>
          <a:p>
            <a:endParaRPr lang="en-US" sz="2400" dirty="0" smtClean="0"/>
          </a:p>
          <a:p>
            <a:endParaRPr lang="en-US" sz="2400" dirty="0" smtClean="0"/>
          </a:p>
          <a:p>
            <a:endParaRPr lang="en-US" sz="2400" dirty="0" smtClean="0"/>
          </a:p>
          <a:p>
            <a:endParaRPr lang="en-US" sz="2400" dirty="0" smtClean="0"/>
          </a:p>
          <a:p>
            <a:endParaRPr lang="en-US" sz="2400" dirty="0"/>
          </a:p>
          <a:p>
            <a:endParaRPr lang="en-US" sz="2400" dirty="0" smtClean="0"/>
          </a:p>
          <a:p>
            <a:endParaRPr lang="en-US" sz="2400" dirty="0"/>
          </a:p>
          <a:p>
            <a:r>
              <a:rPr lang="en-US" sz="2400" dirty="0" smtClean="0"/>
              <a:t>facilitate and increase </a:t>
            </a:r>
            <a:r>
              <a:rPr lang="en-US" sz="2400" dirty="0" smtClean="0">
                <a:solidFill>
                  <a:schemeClr val="accent1"/>
                </a:solidFill>
                <a:effectLst>
                  <a:outerShdw blurRad="38100" dist="38100" dir="2700000" algn="tl">
                    <a:srgbClr val="000000">
                      <a:alpha val="43137"/>
                    </a:srgbClr>
                  </a:outerShdw>
                </a:effectLst>
              </a:rPr>
              <a:t>participation in digitization</a:t>
            </a:r>
          </a:p>
          <a:p>
            <a:r>
              <a:rPr lang="en-US" sz="2400" dirty="0" smtClean="0"/>
              <a:t>enable </a:t>
            </a:r>
            <a:r>
              <a:rPr lang="en-US" sz="2400" dirty="0" smtClean="0">
                <a:solidFill>
                  <a:schemeClr val="accent1"/>
                </a:solidFill>
                <a:effectLst>
                  <a:outerShdw blurRad="38100" dist="38100" dir="2700000" algn="tl">
                    <a:srgbClr val="000000">
                      <a:alpha val="43137"/>
                    </a:srgbClr>
                  </a:outerShdw>
                </a:effectLst>
              </a:rPr>
              <a:t>researchers’ access </a:t>
            </a:r>
            <a:r>
              <a:rPr lang="en-US" sz="2400" dirty="0" smtClean="0"/>
              <a:t>to and use of the data</a:t>
            </a:r>
          </a:p>
          <a:p>
            <a:r>
              <a:rPr lang="en-US" sz="2400" dirty="0" smtClean="0"/>
              <a:t>build </a:t>
            </a:r>
            <a:r>
              <a:rPr lang="en-US" sz="2400" dirty="0" smtClean="0">
                <a:solidFill>
                  <a:schemeClr val="accent1"/>
                </a:solidFill>
                <a:effectLst>
                  <a:outerShdw blurRad="38100" dist="38100" dir="2700000" algn="tl">
                    <a:srgbClr val="000000">
                      <a:alpha val="43137"/>
                    </a:srgbClr>
                  </a:outerShdw>
                </a:effectLst>
              </a:rPr>
              <a:t>partnerships</a:t>
            </a:r>
            <a:r>
              <a:rPr lang="en-US" sz="2400" dirty="0" smtClean="0"/>
              <a:t> to expand and enhance</a:t>
            </a:r>
            <a:endParaRPr lang="en-US" sz="2400" dirty="0"/>
          </a:p>
        </p:txBody>
      </p:sp>
      <p:pic>
        <p:nvPicPr>
          <p:cNvPr id="5" name="Picture 2" descr="https://www.idigbio.org/wiki/images/a/a8/IDigBio_Logo_RGB.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45906" y="625602"/>
            <a:ext cx="2093662" cy="64541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4156" y="3200401"/>
            <a:ext cx="8222644" cy="2204291"/>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343400" y="381000"/>
            <a:ext cx="4670323" cy="2895600"/>
          </a:xfrm>
          <a:prstGeom prst="rect">
            <a:avLst/>
          </a:prstGeom>
          <a:noFill/>
          <a:ln>
            <a:noFill/>
          </a:ln>
          <a:effectLst>
            <a:outerShdw blurRad="50800" dist="38100" dir="5400000" algn="t" rotWithShape="0">
              <a:prstClr val="black">
                <a:alpha val="51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0931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                   and the TCNs</a:t>
            </a:r>
            <a:endParaRPr lang="en-US" dirty="0"/>
          </a:p>
        </p:txBody>
      </p:sp>
      <p:sp>
        <p:nvSpPr>
          <p:cNvPr id="3" name="Content Placeholder 2"/>
          <p:cNvSpPr>
            <a:spLocks noGrp="1"/>
          </p:cNvSpPr>
          <p:nvPr>
            <p:ph idx="1"/>
          </p:nvPr>
        </p:nvSpPr>
        <p:spPr/>
        <p:txBody>
          <a:bodyPr/>
          <a:lstStyle/>
          <a:p>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1400651"/>
            <a:ext cx="8609362" cy="4875181"/>
          </a:xfrm>
          <a:prstGeom prst="rect">
            <a:avLst/>
          </a:prstGeom>
          <a:noFill/>
          <a:ln w="15875">
            <a:solidFill>
              <a:schemeClr val="accent1">
                <a:alpha val="54000"/>
              </a:schemeClr>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5" name="Picture 2" descr="https://www.idigbio.org/wiki/images/a/a8/IDigBio_Logo_RGB.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45906" y="625602"/>
            <a:ext cx="2093662" cy="645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88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a:xfrm>
            <a:off x="332510" y="609600"/>
            <a:ext cx="8432136" cy="685800"/>
          </a:xfrm>
        </p:spPr>
        <p:txBody>
          <a:bodyPr>
            <a:noAutofit/>
          </a:bodyPr>
          <a:lstStyle/>
          <a:p>
            <a:pPr algn="ctr"/>
            <a:r>
              <a:rPr lang="en-US" sz="2800" cap="none" dirty="0" smtClean="0">
                <a:effectLst>
                  <a:outerShdw blurRad="38100" dist="38100" dir="2700000" algn="tl">
                    <a:srgbClr val="000000">
                      <a:alpha val="43137"/>
                    </a:srgbClr>
                  </a:outerShdw>
                </a:effectLst>
              </a:rPr>
              <a:t>TCN: Plants</a:t>
            </a:r>
            <a:r>
              <a:rPr lang="en-US" sz="2800" cap="none" dirty="0">
                <a:effectLst>
                  <a:outerShdw blurRad="38100" dist="38100" dir="2700000" algn="tl">
                    <a:srgbClr val="000000">
                      <a:alpha val="43137"/>
                    </a:srgbClr>
                  </a:outerShdw>
                </a:effectLst>
              </a:rPr>
              <a:t>, Herbivores and </a:t>
            </a:r>
            <a:r>
              <a:rPr lang="en-US" sz="2800" cap="none" dirty="0" smtClean="0">
                <a:effectLst>
                  <a:outerShdw blurRad="38100" dist="38100" dir="2700000" algn="tl">
                    <a:srgbClr val="000000">
                      <a:alpha val="43137"/>
                    </a:srgbClr>
                  </a:outerShdw>
                </a:effectLst>
              </a:rPr>
              <a:t>Parasitoids: A Model System for the Study of Tri-Trophic Associations</a:t>
            </a:r>
            <a:endParaRPr lang="en-US" sz="2800" cap="none" dirty="0">
              <a:effectLst>
                <a:outerShdw blurRad="38100" dist="38100" dir="2700000" algn="tl">
                  <a:srgbClr val="000000">
                    <a:alpha val="43137"/>
                  </a:srgbClr>
                </a:outerShdw>
              </a:effectLst>
            </a:endParaRPr>
          </a:p>
        </p:txBody>
      </p:sp>
      <p:pic>
        <p:nvPicPr>
          <p:cNvPr id="3074" name="Picture 2">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4664" y="1600200"/>
            <a:ext cx="8634672" cy="447198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9065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4267200"/>
            <a:ext cx="3337560" cy="202086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14400" y="1515329"/>
            <a:ext cx="3334072" cy="252722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38200" y="3807023"/>
            <a:ext cx="1864741" cy="307777"/>
          </a:xfrm>
          <a:prstGeom prst="rect">
            <a:avLst/>
          </a:prstGeom>
        </p:spPr>
        <p:txBody>
          <a:bodyPr wrap="none">
            <a:spAutoFit/>
          </a:bodyPr>
          <a:lstStyle/>
          <a:p>
            <a:r>
              <a:rPr lang="en-US" sz="1400" dirty="0"/>
              <a:t>photo credit: Yon </a:t>
            </a:r>
            <a:r>
              <a:rPr lang="en-US" sz="1400" dirty="0" err="1"/>
              <a:t>Visell</a:t>
            </a:r>
            <a:endParaRPr lang="en-US" sz="1400" dirty="0"/>
          </a:p>
        </p:txBody>
      </p:sp>
      <p:pic>
        <p:nvPicPr>
          <p:cNvPr id="1030" name="Picture 6">
            <a:hlinkClick r:id="rId6"/>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524062" y="1515329"/>
            <a:ext cx="3344074" cy="473041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normAutofit fontScale="90000"/>
          </a:bodyPr>
          <a:lstStyle/>
          <a:p>
            <a:pPr lvl="0">
              <a:spcBef>
                <a:spcPts val="0"/>
              </a:spcBef>
            </a:pPr>
            <a:r>
              <a:rPr lang="en-US" sz="2800" dirty="0"/>
              <a:t>TCN: Plants, Herbivores and Parasitoids: A Model System for the Study of Tri-Trophic </a:t>
            </a:r>
            <a:r>
              <a:rPr lang="en-US" sz="2800" dirty="0" smtClean="0"/>
              <a:t>Associations</a:t>
            </a:r>
            <a:endParaRPr lang="en-US" dirty="0"/>
          </a:p>
        </p:txBody>
      </p:sp>
    </p:spTree>
    <p:extLst>
      <p:ext uri="{BB962C8B-B14F-4D97-AF65-F5344CB8AC3E}">
        <p14:creationId xmlns:p14="http://schemas.microsoft.com/office/powerpoint/2010/main" val="1432061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1.bp.blogspot.com/-sSLfggTUnQA/T5EyZ2puJNI/AAAAAAAABHY/qdxGISTWlU0/s1600/earth-day-powerpoint-background-1.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334000" y="4419600"/>
            <a:ext cx="1371962" cy="1135926"/>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4917453" y="3950010"/>
            <a:ext cx="2230140" cy="2069790"/>
            <a:chOff x="2475966" y="1240155"/>
            <a:chExt cx="1920240" cy="1920240"/>
          </a:xfrm>
        </p:grpSpPr>
        <p:sp>
          <p:nvSpPr>
            <p:cNvPr id="18" name="Oval 17"/>
            <p:cNvSpPr/>
            <p:nvPr/>
          </p:nvSpPr>
          <p:spPr>
            <a:xfrm>
              <a:off x="2475966" y="1240155"/>
              <a:ext cx="1920240" cy="1920240"/>
            </a:xfrm>
            <a:prstGeom prst="ellipse">
              <a:avLst/>
            </a:prstGeom>
            <a:solidFill>
              <a:schemeClr val="accent5">
                <a:lumMod val="75000"/>
                <a:alpha val="23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9" name="Oval 6"/>
            <p:cNvSpPr/>
            <p:nvPr/>
          </p:nvSpPr>
          <p:spPr>
            <a:xfrm>
              <a:off x="2860014" y="1672209"/>
              <a:ext cx="1152144" cy="105613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2400" kern="1200" dirty="0"/>
            </a:p>
          </p:txBody>
        </p:sp>
      </p:grpSp>
      <p:sp>
        <p:nvSpPr>
          <p:cNvPr id="8" name="Oval 7"/>
          <p:cNvSpPr/>
          <p:nvPr/>
        </p:nvSpPr>
        <p:spPr>
          <a:xfrm>
            <a:off x="1351260" y="3950010"/>
            <a:ext cx="2230140" cy="2069790"/>
          </a:xfrm>
          <a:prstGeom prst="ellipse">
            <a:avLst/>
          </a:prstGeom>
          <a:solidFill>
            <a:schemeClr val="tx2">
              <a:lumMod val="40000"/>
              <a:lumOff val="60000"/>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 name="Title 1"/>
          <p:cNvSpPr>
            <a:spLocks noGrp="1"/>
          </p:cNvSpPr>
          <p:nvPr>
            <p:ph type="title"/>
          </p:nvPr>
        </p:nvSpPr>
        <p:spPr/>
        <p:txBody>
          <a:bodyPr>
            <a:noAutofit/>
          </a:bodyPr>
          <a:lstStyle/>
          <a:p>
            <a:r>
              <a:rPr lang="en-US" sz="2800" b="0" dirty="0" smtClean="0">
                <a:effectLst>
                  <a:outerShdw blurRad="38100" dist="38100" dir="2700000" algn="tl">
                    <a:srgbClr val="000000">
                      <a:alpha val="43137"/>
                    </a:srgbClr>
                  </a:outerShdw>
                </a:effectLst>
              </a:rPr>
              <a:t>NIBA Implementation Plan - Goal 4</a:t>
            </a:r>
            <a:endParaRPr lang="en-US" sz="2800" b="0" dirty="0">
              <a:effectLst>
                <a:outerShdw blurRad="38100" dist="38100" dir="2700000" algn="tl">
                  <a:srgbClr val="000000">
                    <a:alpha val="43137"/>
                  </a:srgbClr>
                </a:outerShdw>
              </a:effectLst>
            </a:endParaRPr>
          </a:p>
        </p:txBody>
      </p:sp>
      <p:sp>
        <p:nvSpPr>
          <p:cNvPr id="14" name="Text Placeholder 13"/>
          <p:cNvSpPr>
            <a:spLocks noGrp="1"/>
          </p:cNvSpPr>
          <p:nvPr>
            <p:ph type="body" idx="1"/>
          </p:nvPr>
        </p:nvSpPr>
        <p:spPr>
          <a:xfrm>
            <a:off x="457200" y="1371600"/>
            <a:ext cx="8458200" cy="659352"/>
          </a:xfrm>
        </p:spPr>
        <p:txBody>
          <a:bodyPr/>
          <a:lstStyle/>
          <a:p>
            <a:r>
              <a:rPr lang="en-US" i="1" dirty="0">
                <a:effectLst>
                  <a:outerShdw blurRad="38100" dist="38100" dir="2700000" algn="tl">
                    <a:srgbClr val="000000">
                      <a:alpha val="43137"/>
                    </a:srgbClr>
                  </a:outerShdw>
                </a:effectLst>
              </a:rPr>
              <a:t>Increase participation in and support for NIBA from a broad spectrum of stakeholders, both </a:t>
            </a:r>
            <a:r>
              <a:rPr lang="en-US" i="1" dirty="0">
                <a:solidFill>
                  <a:schemeClr val="accent1"/>
                </a:solidFill>
                <a:effectLst>
                  <a:outerShdw blurRad="38100" dist="38100" dir="2700000" algn="tl">
                    <a:srgbClr val="000000">
                      <a:alpha val="43137"/>
                    </a:srgbClr>
                  </a:outerShdw>
                </a:effectLst>
              </a:rPr>
              <a:t>nationally </a:t>
            </a:r>
            <a:r>
              <a:rPr lang="en-US" i="1" dirty="0">
                <a:effectLst>
                  <a:outerShdw blurRad="38100" dist="38100" dir="2700000" algn="tl">
                    <a:srgbClr val="000000">
                      <a:alpha val="43137"/>
                    </a:srgbClr>
                  </a:outerShdw>
                </a:effectLst>
              </a:rPr>
              <a:t>and </a:t>
            </a:r>
            <a:r>
              <a:rPr lang="en-US" i="1" dirty="0">
                <a:solidFill>
                  <a:schemeClr val="accent1"/>
                </a:solidFill>
                <a:effectLst>
                  <a:outerShdw blurRad="38100" dist="38100" dir="2700000" algn="tl">
                    <a:srgbClr val="000000">
                      <a:alpha val="43137"/>
                    </a:srgbClr>
                  </a:outerShdw>
                </a:effectLst>
              </a:rPr>
              <a:t>internationally</a:t>
            </a:r>
            <a:r>
              <a:rPr lang="en-US" i="1" dirty="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sz="quarter" idx="2"/>
          </p:nvPr>
        </p:nvSpPr>
        <p:spPr>
          <a:xfrm>
            <a:off x="457200" y="2209800"/>
            <a:ext cx="7315200" cy="1219200"/>
          </a:xfrm>
        </p:spPr>
        <p:txBody>
          <a:bodyPr>
            <a:normAutofit/>
          </a:bodyPr>
          <a:lstStyle/>
          <a:p>
            <a:r>
              <a:rPr lang="en-US" dirty="0" smtClean="0"/>
              <a:t>4.1</a:t>
            </a:r>
            <a:r>
              <a:rPr lang="en-US" dirty="0"/>
              <a:t>. Align NIBA’s strategic plan with road-mapping exercises of other broad-based biodiversity initiatives in order to </a:t>
            </a:r>
            <a:r>
              <a:rPr lang="en-US" i="1" dirty="0">
                <a:solidFill>
                  <a:schemeClr val="accent1"/>
                </a:solidFill>
                <a:effectLst>
                  <a:outerShdw blurRad="38100" dist="38100" dir="2700000" algn="tl">
                    <a:srgbClr val="000000">
                      <a:alpha val="43137"/>
                    </a:srgbClr>
                  </a:outerShdw>
                </a:effectLst>
              </a:rPr>
              <a:t>identify areas of overlap and synergy</a:t>
            </a:r>
            <a:r>
              <a:rPr lang="en-US" i="1" dirty="0" smtClean="0">
                <a:solidFill>
                  <a:schemeClr val="accent1"/>
                </a:solidFill>
                <a:effectLst>
                  <a:outerShdw blurRad="38100" dist="38100" dir="2700000" algn="tl">
                    <a:srgbClr val="000000">
                      <a:alpha val="43137"/>
                    </a:srgbClr>
                  </a:outerShdw>
                </a:effectLst>
              </a:rPr>
              <a:t>.</a:t>
            </a:r>
          </a:p>
        </p:txBody>
      </p:sp>
      <p:grpSp>
        <p:nvGrpSpPr>
          <p:cNvPr id="5" name="Group 4"/>
          <p:cNvGrpSpPr/>
          <p:nvPr/>
        </p:nvGrpSpPr>
        <p:grpSpPr>
          <a:xfrm>
            <a:off x="3286014" y="3657600"/>
            <a:ext cx="2027400" cy="2069790"/>
            <a:chOff x="1783080" y="40004"/>
            <a:chExt cx="1920240" cy="1920240"/>
          </a:xfrm>
        </p:grpSpPr>
        <p:sp>
          <p:nvSpPr>
            <p:cNvPr id="12" name="Oval 11"/>
            <p:cNvSpPr/>
            <p:nvPr/>
          </p:nvSpPr>
          <p:spPr>
            <a:xfrm>
              <a:off x="1783080" y="40004"/>
              <a:ext cx="1920240" cy="1920240"/>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3" name="Oval 4"/>
            <p:cNvSpPr/>
            <p:nvPr/>
          </p:nvSpPr>
          <p:spPr>
            <a:xfrm>
              <a:off x="2027182" y="482445"/>
              <a:ext cx="1408176" cy="86410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en-US" sz="2800" kern="1200" dirty="0">
                  <a:solidFill>
                    <a:schemeClr val="tx1">
                      <a:lumMod val="95000"/>
                      <a:lumOff val="5000"/>
                    </a:schemeClr>
                  </a:solidFill>
                  <a:effectLst>
                    <a:outerShdw blurRad="38100" dist="38100" dir="2700000" algn="tl">
                      <a:srgbClr val="000000">
                        <a:alpha val="43137"/>
                      </a:srgbClr>
                    </a:outerShdw>
                  </a:effectLst>
                </a:rPr>
                <a:t>BIS (TDWG)</a:t>
              </a:r>
            </a:p>
          </p:txBody>
        </p:sp>
      </p:grpSp>
      <p:pic>
        <p:nvPicPr>
          <p:cNvPr id="20" name="Picture 2" descr="https://www.idigbio.org/wiki/images/a/a8/IDigBio_Logo_RGB.pn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1567415" y="4724400"/>
            <a:ext cx="1632985" cy="503402"/>
          </a:xfrm>
          <a:prstGeom prst="rect">
            <a:avLst/>
          </a:prstGeom>
          <a:noFill/>
          <a:extLst>
            <a:ext uri="{909E8E84-426E-40DD-AFC4-6F175D3DCCD1}">
              <a14:hiddenFill xmlns:a14="http://schemas.microsoft.com/office/drawing/2010/main">
                <a:solidFill>
                  <a:srgbClr val="FFFFFF"/>
                </a:solidFill>
              </a14:hiddenFill>
            </a:ext>
          </a:extLst>
        </p:spPr>
      </p:pic>
      <p:sp>
        <p:nvSpPr>
          <p:cNvPr id="21" name="Oval 4"/>
          <p:cNvSpPr/>
          <p:nvPr/>
        </p:nvSpPr>
        <p:spPr>
          <a:xfrm>
            <a:off x="5214805" y="4479522"/>
            <a:ext cx="1635436" cy="93140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r>
              <a:rPr lang="en-US" sz="4400" kern="1200" dirty="0" smtClean="0">
                <a:effectLst>
                  <a:outerShdw blurRad="38100" dist="38100" dir="2700000" algn="tl">
                    <a:srgbClr val="000000">
                      <a:alpha val="43137"/>
                    </a:srgbClr>
                  </a:outerShdw>
                </a:effectLst>
              </a:rPr>
              <a:t>?</a:t>
            </a:r>
            <a:endParaRPr lang="en-US" sz="4400" kern="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69148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iDigBiov1">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ThemeiDigBiov1</Template>
  <TotalTime>2596</TotalTime>
  <Words>3545</Words>
  <Application>Microsoft Office PowerPoint</Application>
  <PresentationFormat>On-screen Show (4:3)</PresentationFormat>
  <Paragraphs>556</Paragraphs>
  <Slides>28</Slides>
  <Notes>23</Notes>
  <HiddenSlides>1</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ThemeiDigBiov1</vt:lpstr>
      <vt:lpstr>Success (and challenges) in broadening participation and engagement in digitization</vt:lpstr>
      <vt:lpstr>Theme: Virtual Communities for Biodiversity Science Symposium: Empowering International e-Collaboration for Sustainability</vt:lpstr>
      <vt:lpstr>Overview</vt:lpstr>
      <vt:lpstr>The Acronyms…</vt:lpstr>
      <vt:lpstr>                    goals</vt:lpstr>
      <vt:lpstr>                    and the TCNs</vt:lpstr>
      <vt:lpstr>TCN: Plants, Herbivores and Parasitoids: A Model System for the Study of Tri-Trophic Associations</vt:lpstr>
      <vt:lpstr>TCN: Plants, Herbivores and Parasitoids: A Model System for the Study of Tri-Trophic Associations</vt:lpstr>
      <vt:lpstr>NIBA Implementation Plan - Goal 4</vt:lpstr>
      <vt:lpstr>Collaborate! The imperative case.</vt:lpstr>
      <vt:lpstr>TDWG, iDigBio, your project?</vt:lpstr>
      <vt:lpstr>NIBA Implementation Plan - Goal 3</vt:lpstr>
      <vt:lpstr>You just saved me a month…</vt:lpstr>
      <vt:lpstr>iDigBio Working Groups and Workshops</vt:lpstr>
      <vt:lpstr>What’s in a name?</vt:lpstr>
      <vt:lpstr>iDigBio Biodiversity Informatics Management  Working Group</vt:lpstr>
      <vt:lpstr>iDigBio Biodiversity Informatics Management  Working Group Mission</vt:lpstr>
      <vt:lpstr>A botanist and a programmer walk into a bar… “Make that a triple(t) please.”</vt:lpstr>
      <vt:lpstr>DROID Workflows Working Groups</vt:lpstr>
      <vt:lpstr>iDigBio Georeferencing Working Group (GWG)</vt:lpstr>
      <vt:lpstr>iDigBio GWG  Train the Trainers I and II</vt:lpstr>
      <vt:lpstr>Rich(er) Data and Metadata: Wanted and Needed</vt:lpstr>
      <vt:lpstr>Hints from Library Special Collections Digitization</vt:lpstr>
      <vt:lpstr>Hints from Library Special Collections Digitization</vt:lpstr>
      <vt:lpstr>Working Group Thoughts</vt:lpstr>
      <vt:lpstr>Summary and Outreach</vt:lpstr>
      <vt:lpstr>Sources</vt:lpstr>
      <vt:lpstr>Thank you TDWG,  from all of us at iDigBio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Success in broadening participation and engagement in digitization</dc:title>
  <dc:creator>Deborah L. Paul</dc:creator>
  <cp:lastModifiedBy>dpaul</cp:lastModifiedBy>
  <cp:revision>133</cp:revision>
  <dcterms:created xsi:type="dcterms:W3CDTF">2013-10-13T06:34:11Z</dcterms:created>
  <dcterms:modified xsi:type="dcterms:W3CDTF">2013-12-09T20:51:50Z</dcterms:modified>
</cp:coreProperties>
</file>