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22.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drawings/drawing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72" r:id="rId1"/>
    <p:sldMasterId id="2147483684" r:id="rId2"/>
    <p:sldMasterId id="2147483866" r:id="rId3"/>
    <p:sldMasterId id="2147483878" r:id="rId4"/>
    <p:sldMasterId id="2147483890" r:id="rId5"/>
  </p:sldMasterIdLst>
  <p:notesMasterIdLst>
    <p:notesMasterId r:id="rId67"/>
  </p:notesMasterIdLst>
  <p:sldIdLst>
    <p:sldId id="362" r:id="rId6"/>
    <p:sldId id="505" r:id="rId7"/>
    <p:sldId id="509" r:id="rId8"/>
    <p:sldId id="506" r:id="rId9"/>
    <p:sldId id="507" r:id="rId10"/>
    <p:sldId id="508" r:id="rId11"/>
    <p:sldId id="512" r:id="rId12"/>
    <p:sldId id="551" r:id="rId13"/>
    <p:sldId id="518" r:id="rId14"/>
    <p:sldId id="513" r:id="rId15"/>
    <p:sldId id="552" r:id="rId16"/>
    <p:sldId id="550" r:id="rId17"/>
    <p:sldId id="555" r:id="rId18"/>
    <p:sldId id="556" r:id="rId19"/>
    <p:sldId id="530" r:id="rId20"/>
    <p:sldId id="531" r:id="rId21"/>
    <p:sldId id="514" r:id="rId22"/>
    <p:sldId id="523" r:id="rId23"/>
    <p:sldId id="524" r:id="rId24"/>
    <p:sldId id="557" r:id="rId25"/>
    <p:sldId id="532" r:id="rId26"/>
    <p:sldId id="533" r:id="rId27"/>
    <p:sldId id="534" r:id="rId28"/>
    <p:sldId id="566" r:id="rId29"/>
    <p:sldId id="567" r:id="rId30"/>
    <p:sldId id="536" r:id="rId31"/>
    <p:sldId id="537" r:id="rId32"/>
    <p:sldId id="540" r:id="rId33"/>
    <p:sldId id="568" r:id="rId34"/>
    <p:sldId id="541" r:id="rId35"/>
    <p:sldId id="542" r:id="rId36"/>
    <p:sldId id="538" r:id="rId37"/>
    <p:sldId id="539" r:id="rId38"/>
    <p:sldId id="543" r:id="rId39"/>
    <p:sldId id="544" r:id="rId40"/>
    <p:sldId id="535" r:id="rId41"/>
    <p:sldId id="545" r:id="rId42"/>
    <p:sldId id="546" r:id="rId43"/>
    <p:sldId id="547" r:id="rId44"/>
    <p:sldId id="548" r:id="rId45"/>
    <p:sldId id="549" r:id="rId46"/>
    <p:sldId id="558" r:id="rId47"/>
    <p:sldId id="569" r:id="rId48"/>
    <p:sldId id="559" r:id="rId49"/>
    <p:sldId id="561" r:id="rId50"/>
    <p:sldId id="565" r:id="rId51"/>
    <p:sldId id="570" r:id="rId52"/>
    <p:sldId id="510" r:id="rId53"/>
    <p:sldId id="562" r:id="rId54"/>
    <p:sldId id="515" r:id="rId55"/>
    <p:sldId id="517" r:id="rId56"/>
    <p:sldId id="490" r:id="rId57"/>
    <p:sldId id="491" r:id="rId58"/>
    <p:sldId id="494" r:id="rId59"/>
    <p:sldId id="492" r:id="rId60"/>
    <p:sldId id="564" r:id="rId61"/>
    <p:sldId id="516" r:id="rId62"/>
    <p:sldId id="563" r:id="rId63"/>
    <p:sldId id="554" r:id="rId64"/>
    <p:sldId id="553" r:id="rId65"/>
    <p:sldId id="485" r:id="rId66"/>
  </p:sldIdLst>
  <p:sldSz cx="9144000" cy="6858000" type="screen4x3"/>
  <p:notesSz cx="6858000" cy="9144000"/>
  <p:embeddedFontLst>
    <p:embeddedFont>
      <p:font typeface="Century Gothic" panose="020B0502020202020204" pitchFamily="34" charset="0"/>
      <p:regular r:id="rId68"/>
      <p:bold r:id="rId69"/>
      <p:italic r:id="rId70"/>
      <p:boldItalic r:id="rId71"/>
    </p:embeddedFont>
    <p:embeddedFont>
      <p:font typeface="Cambria" panose="02040503050406030204" pitchFamily="18" charset="0"/>
      <p:regular r:id="rId72"/>
      <p:bold r:id="rId73"/>
      <p:italic r:id="rId74"/>
      <p:boldItalic r:id="rId75"/>
    </p:embeddedFont>
    <p:embeddedFont>
      <p:font typeface="Segoe UI" panose="020B0502040204020203" pitchFamily="34" charset="0"/>
      <p:regular r:id="rId76"/>
      <p:bold r:id="rId77"/>
      <p:italic r:id="rId78"/>
      <p:boldItalic r:id="rId79"/>
    </p:embeddedFont>
    <p:embeddedFont>
      <p:font typeface="MS Mincho" panose="02020609040205080304" pitchFamily="49" charset="-128"/>
      <p:regular r:id="rId80"/>
    </p:embeddedFont>
    <p:embeddedFont>
      <p:font typeface="ＭＳ Ｐゴシック" panose="020B0600070205080204" pitchFamily="34" charset="-128"/>
      <p:regular r:id="rId81"/>
    </p:embeddedFont>
    <p:embeddedFont>
      <p:font typeface="Georgia" panose="02040502050405020303" pitchFamily="18" charset="0"/>
      <p:regular r:id="rId82"/>
      <p:bold r:id="rId83"/>
      <p:italic r:id="rId84"/>
      <p:boldItalic r:id="rId85"/>
    </p:embeddedFont>
    <p:embeddedFont>
      <p:font typeface="Segoe UI Semibold" panose="020B0702040204020203" pitchFamily="34" charset="0"/>
      <p:bold r:id="rId86"/>
    </p:embeddedFont>
    <p:embeddedFont>
      <p:font typeface="Tahoma" panose="020B0604030504040204" pitchFamily="34" charset="0"/>
      <p:regular r:id="rId87"/>
      <p:bold r:id="rId88"/>
    </p:embeddedFont>
    <p:embeddedFont>
      <p:font typeface="Calibri" panose="020F0502020204030204" pitchFamily="34" charset="0"/>
      <p:regular r:id="rId89"/>
      <p:bold r:id="rId90"/>
      <p:italic r:id="rId91"/>
      <p:boldItalic r:id="rId92"/>
    </p:embeddedFont>
    <p:embeddedFont>
      <p:font typeface="Segoe UI Light" panose="020B0502040204020203" pitchFamily="34" charset="0"/>
      <p:regular r:id="rId93"/>
    </p:embeddedFont>
    <p:embeddedFont>
      <p:font typeface="Wingdings 2" panose="05020102010507070707" pitchFamily="18" charset="2"/>
      <p:regular r:id="rId9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DE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8" autoAdjust="0"/>
    <p:restoredTop sz="94680" autoAdjust="0"/>
  </p:normalViewPr>
  <p:slideViewPr>
    <p:cSldViewPr>
      <p:cViewPr varScale="1">
        <p:scale>
          <a:sx n="82" d="100"/>
          <a:sy n="82" d="100"/>
        </p:scale>
        <p:origin x="-1397" y="-82"/>
      </p:cViewPr>
      <p:guideLst>
        <p:guide orient="horz" pos="2160"/>
        <p:guide pos="2880"/>
      </p:guideLst>
    </p:cSldViewPr>
  </p:slideViewPr>
  <p:outlineViewPr>
    <p:cViewPr>
      <p:scale>
        <a:sx n="33" d="100"/>
        <a:sy n="33" d="100"/>
      </p:scale>
      <p:origin x="48" y="547"/>
    </p:cViewPr>
  </p:outlineViewPr>
  <p:notesTextViewPr>
    <p:cViewPr>
      <p:scale>
        <a:sx n="100" d="100"/>
        <a:sy n="100" d="100"/>
      </p:scale>
      <p:origin x="0" y="0"/>
    </p:cViewPr>
  </p:notesTextViewPr>
  <p:sorterViewPr>
    <p:cViewPr>
      <p:scale>
        <a:sx n="70" d="100"/>
        <a:sy n="70" d="100"/>
      </p:scale>
      <p:origin x="0" y="1795"/>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font" Target="fonts/font1.fntdata"/><Relationship Id="rId76" Type="http://schemas.openxmlformats.org/officeDocument/2006/relationships/font" Target="fonts/font9.fntdata"/><Relationship Id="rId84" Type="http://schemas.openxmlformats.org/officeDocument/2006/relationships/font" Target="fonts/font17.fntdata"/><Relationship Id="rId89" Type="http://schemas.openxmlformats.org/officeDocument/2006/relationships/font" Target="fonts/font22.fntdata"/><Relationship Id="rId97"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font" Target="fonts/font4.fntdata"/><Relationship Id="rId92" Type="http://schemas.openxmlformats.org/officeDocument/2006/relationships/font" Target="fonts/font25.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font" Target="fonts/font7.fntdata"/><Relationship Id="rId79" Type="http://schemas.openxmlformats.org/officeDocument/2006/relationships/font" Target="fonts/font12.fntdata"/><Relationship Id="rId87" Type="http://schemas.openxmlformats.org/officeDocument/2006/relationships/font" Target="fonts/font20.fntdata"/><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font" Target="fonts/font15.fntdata"/><Relationship Id="rId90" Type="http://schemas.openxmlformats.org/officeDocument/2006/relationships/font" Target="fonts/font23.fntdata"/><Relationship Id="rId95"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font" Target="fonts/font18.fntdata"/><Relationship Id="rId93" Type="http://schemas.openxmlformats.org/officeDocument/2006/relationships/font" Target="fonts/font26.fntdata"/><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font" Target="fonts/font24.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font" Target="fonts/font27.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s\Data\eResearch_BookUpdate\Scopus2013-01\eResearch_Scopus_Charts.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Docs\Data\eResearch_BookUpdate\Scopus2013-01\eResearch_Scopus_Charts.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Docs\Data\eResearch_BookUpdate\Scopus2013-01\eResearch_Scopus_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7.5408682888997852E-2"/>
          <c:y val="3.8311236736433586E-2"/>
          <c:w val="0.89777928399975648"/>
          <c:h val="0.85999007958762985"/>
        </c:manualLayout>
      </c:layout>
      <c:lineChart>
        <c:grouping val="standard"/>
        <c:varyColors val="0"/>
        <c:ser>
          <c:idx val="1"/>
          <c:order val="0"/>
          <c:tx>
            <c:strRef>
              <c:f>'All by Year'!$C$1</c:f>
              <c:strCache>
                <c:ptCount val="1"/>
                <c:pt idx="0">
                  <c:v>Grid (n=23,244)</c:v>
                </c:pt>
              </c:strCache>
            </c:strRef>
          </c:tx>
          <c:spPr>
            <a:ln w="63500">
              <a:solidFill>
                <a:schemeClr val="bg1">
                  <a:lumMod val="50000"/>
                </a:schemeClr>
              </a:solidFill>
            </a:ln>
          </c:spPr>
          <c:marker>
            <c:symbol val="square"/>
            <c:size val="10"/>
            <c:spPr>
              <a:solidFill>
                <a:schemeClr val="bg1">
                  <a:lumMod val="50000"/>
                </a:schemeClr>
              </a:solidFill>
              <a:ln>
                <a:solidFill>
                  <a:schemeClr val="bg1">
                    <a:lumMod val="50000"/>
                  </a:schemeClr>
                </a:solidFill>
              </a:ln>
            </c:spPr>
          </c:marker>
          <c:cat>
            <c:numRef>
              <c:f>'All by Year'!$A$2:$A$21</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cat>
          <c:val>
            <c:numRef>
              <c:f>'All by Year'!$C$2:$C$21</c:f>
              <c:numCache>
                <c:formatCode>General</c:formatCode>
                <c:ptCount val="20"/>
                <c:pt idx="0">
                  <c:v>104</c:v>
                </c:pt>
                <c:pt idx="1">
                  <c:v>114</c:v>
                </c:pt>
                <c:pt idx="2">
                  <c:v>160</c:v>
                </c:pt>
                <c:pt idx="3">
                  <c:v>203</c:v>
                </c:pt>
                <c:pt idx="4">
                  <c:v>183</c:v>
                </c:pt>
                <c:pt idx="5">
                  <c:v>187</c:v>
                </c:pt>
                <c:pt idx="6">
                  <c:v>189</c:v>
                </c:pt>
                <c:pt idx="7">
                  <c:v>235</c:v>
                </c:pt>
                <c:pt idx="8">
                  <c:v>238</c:v>
                </c:pt>
                <c:pt idx="9">
                  <c:v>411</c:v>
                </c:pt>
                <c:pt idx="10">
                  <c:v>604</c:v>
                </c:pt>
                <c:pt idx="11">
                  <c:v>1459</c:v>
                </c:pt>
                <c:pt idx="12">
                  <c:v>1996</c:v>
                </c:pt>
                <c:pt idx="13">
                  <c:v>2450</c:v>
                </c:pt>
                <c:pt idx="14">
                  <c:v>2995</c:v>
                </c:pt>
                <c:pt idx="15">
                  <c:v>2659</c:v>
                </c:pt>
                <c:pt idx="16">
                  <c:v>2550</c:v>
                </c:pt>
                <c:pt idx="17">
                  <c:v>2660</c:v>
                </c:pt>
                <c:pt idx="18">
                  <c:v>2168</c:v>
                </c:pt>
                <c:pt idx="19">
                  <c:v>1679</c:v>
                </c:pt>
              </c:numCache>
            </c:numRef>
          </c:val>
          <c:smooth val="0"/>
        </c:ser>
        <c:ser>
          <c:idx val="2"/>
          <c:order val="1"/>
          <c:tx>
            <c:strRef>
              <c:f>'All by Year'!$D$1</c:f>
              <c:strCache>
                <c:ptCount val="1"/>
                <c:pt idx="0">
                  <c:v>Cloud (n=12,296)</c:v>
                </c:pt>
              </c:strCache>
            </c:strRef>
          </c:tx>
          <c:spPr>
            <a:ln w="63500">
              <a:solidFill>
                <a:schemeClr val="bg1">
                  <a:lumMod val="75000"/>
                </a:schemeClr>
              </a:solidFill>
            </a:ln>
          </c:spPr>
          <c:marker>
            <c:symbol val="circle"/>
            <c:size val="10"/>
            <c:spPr>
              <a:solidFill>
                <a:schemeClr val="bg1">
                  <a:lumMod val="75000"/>
                </a:schemeClr>
              </a:solidFill>
              <a:ln>
                <a:solidFill>
                  <a:schemeClr val="bg1">
                    <a:lumMod val="75000"/>
                  </a:schemeClr>
                </a:solidFill>
              </a:ln>
            </c:spPr>
          </c:marker>
          <c:cat>
            <c:numRef>
              <c:f>'All by Year'!$A$2:$A$21</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cat>
          <c:val>
            <c:numRef>
              <c:f>'All by Year'!$D$2:$D$21</c:f>
              <c:numCache>
                <c:formatCode>General</c:formatCode>
                <c:ptCount val="20"/>
                <c:pt idx="0">
                  <c:v>6</c:v>
                </c:pt>
                <c:pt idx="1">
                  <c:v>15</c:v>
                </c:pt>
                <c:pt idx="2">
                  <c:v>31</c:v>
                </c:pt>
                <c:pt idx="3">
                  <c:v>22</c:v>
                </c:pt>
                <c:pt idx="4">
                  <c:v>35</c:v>
                </c:pt>
                <c:pt idx="5">
                  <c:v>32</c:v>
                </c:pt>
                <c:pt idx="6">
                  <c:v>74</c:v>
                </c:pt>
                <c:pt idx="7">
                  <c:v>95</c:v>
                </c:pt>
                <c:pt idx="8">
                  <c:v>79</c:v>
                </c:pt>
                <c:pt idx="9">
                  <c:v>137</c:v>
                </c:pt>
                <c:pt idx="10">
                  <c:v>109</c:v>
                </c:pt>
                <c:pt idx="11">
                  <c:v>252</c:v>
                </c:pt>
                <c:pt idx="12">
                  <c:v>182</c:v>
                </c:pt>
                <c:pt idx="13">
                  <c:v>195</c:v>
                </c:pt>
                <c:pt idx="14">
                  <c:v>156</c:v>
                </c:pt>
                <c:pt idx="15">
                  <c:v>178</c:v>
                </c:pt>
                <c:pt idx="16">
                  <c:v>757</c:v>
                </c:pt>
                <c:pt idx="17">
                  <c:v>2044</c:v>
                </c:pt>
                <c:pt idx="18">
                  <c:v>4324</c:v>
                </c:pt>
                <c:pt idx="19">
                  <c:v>3573</c:v>
                </c:pt>
              </c:numCache>
            </c:numRef>
          </c:val>
          <c:smooth val="0"/>
        </c:ser>
        <c:ser>
          <c:idx val="0"/>
          <c:order val="2"/>
          <c:tx>
            <c:strRef>
              <c:f>'All by Year'!$B$1</c:f>
              <c:strCache>
                <c:ptCount val="1"/>
                <c:pt idx="0">
                  <c:v>eResearch (n=14,064)</c:v>
                </c:pt>
              </c:strCache>
            </c:strRef>
          </c:tx>
          <c:spPr>
            <a:ln w="63500">
              <a:solidFill>
                <a:schemeClr val="tx1"/>
              </a:solidFill>
            </a:ln>
          </c:spPr>
          <c:marker>
            <c:symbol val="none"/>
          </c:marker>
          <c:cat>
            <c:numRef>
              <c:f>'All by Year'!$A$2:$A$21</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cat>
          <c:val>
            <c:numRef>
              <c:f>'All by Year'!$B$2:$B$21</c:f>
              <c:numCache>
                <c:formatCode>General</c:formatCode>
                <c:ptCount val="20"/>
                <c:pt idx="0">
                  <c:v>60</c:v>
                </c:pt>
                <c:pt idx="1">
                  <c:v>123</c:v>
                </c:pt>
                <c:pt idx="2">
                  <c:v>91</c:v>
                </c:pt>
                <c:pt idx="3">
                  <c:v>119</c:v>
                </c:pt>
                <c:pt idx="4">
                  <c:v>125</c:v>
                </c:pt>
                <c:pt idx="5">
                  <c:v>136</c:v>
                </c:pt>
                <c:pt idx="6">
                  <c:v>119</c:v>
                </c:pt>
                <c:pt idx="7">
                  <c:v>165</c:v>
                </c:pt>
                <c:pt idx="8">
                  <c:v>231</c:v>
                </c:pt>
                <c:pt idx="9">
                  <c:v>350</c:v>
                </c:pt>
                <c:pt idx="10">
                  <c:v>428</c:v>
                </c:pt>
                <c:pt idx="11">
                  <c:v>624</c:v>
                </c:pt>
                <c:pt idx="12">
                  <c:v>1197</c:v>
                </c:pt>
                <c:pt idx="13">
                  <c:v>1297</c:v>
                </c:pt>
                <c:pt idx="14">
                  <c:v>1151</c:v>
                </c:pt>
                <c:pt idx="15">
                  <c:v>1521</c:v>
                </c:pt>
                <c:pt idx="16">
                  <c:v>2013</c:v>
                </c:pt>
                <c:pt idx="17">
                  <c:v>1376</c:v>
                </c:pt>
                <c:pt idx="18">
                  <c:v>1458</c:v>
                </c:pt>
                <c:pt idx="19">
                  <c:v>1480</c:v>
                </c:pt>
              </c:numCache>
            </c:numRef>
          </c:val>
          <c:smooth val="0"/>
        </c:ser>
        <c:ser>
          <c:idx val="4"/>
          <c:order val="3"/>
          <c:tx>
            <c:strRef>
              <c:f>'All by Year'!$F$1</c:f>
              <c:strCache>
                <c:ptCount val="1"/>
                <c:pt idx="0">
                  <c:v>Supercomputing (n=7,236)</c:v>
                </c:pt>
              </c:strCache>
            </c:strRef>
          </c:tx>
          <c:spPr>
            <a:ln w="63500">
              <a:solidFill>
                <a:schemeClr val="tx1">
                  <a:lumMod val="65000"/>
                  <a:lumOff val="35000"/>
                </a:schemeClr>
              </a:solidFill>
            </a:ln>
          </c:spPr>
          <c:marker>
            <c:symbol val="triangle"/>
            <c:size val="10"/>
            <c:spPr>
              <a:solidFill>
                <a:schemeClr val="tx1">
                  <a:lumMod val="65000"/>
                  <a:lumOff val="35000"/>
                </a:schemeClr>
              </a:solidFill>
              <a:ln>
                <a:solidFill>
                  <a:schemeClr val="tx1">
                    <a:lumMod val="65000"/>
                    <a:lumOff val="35000"/>
                  </a:schemeClr>
                </a:solidFill>
              </a:ln>
            </c:spPr>
          </c:marker>
          <c:cat>
            <c:numRef>
              <c:f>'All by Year'!$A$2:$A$21</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cat>
          <c:val>
            <c:numRef>
              <c:f>'All by Year'!$F$2:$F$21</c:f>
              <c:numCache>
                <c:formatCode>General</c:formatCode>
                <c:ptCount val="20"/>
                <c:pt idx="0">
                  <c:v>272</c:v>
                </c:pt>
                <c:pt idx="1">
                  <c:v>350</c:v>
                </c:pt>
                <c:pt idx="2">
                  <c:v>340</c:v>
                </c:pt>
                <c:pt idx="3">
                  <c:v>348</c:v>
                </c:pt>
                <c:pt idx="4">
                  <c:v>243</c:v>
                </c:pt>
                <c:pt idx="5">
                  <c:v>182</c:v>
                </c:pt>
                <c:pt idx="6">
                  <c:v>173</c:v>
                </c:pt>
                <c:pt idx="7">
                  <c:v>186</c:v>
                </c:pt>
                <c:pt idx="8">
                  <c:v>160</c:v>
                </c:pt>
                <c:pt idx="9">
                  <c:v>201</c:v>
                </c:pt>
                <c:pt idx="10">
                  <c:v>265</c:v>
                </c:pt>
                <c:pt idx="11">
                  <c:v>424</c:v>
                </c:pt>
                <c:pt idx="12">
                  <c:v>457</c:v>
                </c:pt>
                <c:pt idx="13">
                  <c:v>421</c:v>
                </c:pt>
                <c:pt idx="14">
                  <c:v>411</c:v>
                </c:pt>
                <c:pt idx="15">
                  <c:v>485</c:v>
                </c:pt>
                <c:pt idx="16">
                  <c:v>489</c:v>
                </c:pt>
                <c:pt idx="17">
                  <c:v>550</c:v>
                </c:pt>
                <c:pt idx="18">
                  <c:v>678</c:v>
                </c:pt>
                <c:pt idx="19">
                  <c:v>601</c:v>
                </c:pt>
              </c:numCache>
            </c:numRef>
          </c:val>
          <c:smooth val="0"/>
        </c:ser>
        <c:ser>
          <c:idx val="3"/>
          <c:order val="4"/>
          <c:tx>
            <c:strRef>
              <c:f>'All by Year'!$E$1</c:f>
              <c:strCache>
                <c:ptCount val="1"/>
                <c:pt idx="0">
                  <c:v>Big Data (n=626)</c:v>
                </c:pt>
              </c:strCache>
            </c:strRef>
          </c:tx>
          <c:spPr>
            <a:ln w="63500">
              <a:solidFill>
                <a:schemeClr val="tx1">
                  <a:lumMod val="85000"/>
                  <a:lumOff val="15000"/>
                </a:schemeClr>
              </a:solidFill>
            </a:ln>
          </c:spPr>
          <c:marker>
            <c:symbol val="diamond"/>
            <c:size val="10"/>
            <c:spPr>
              <a:solidFill>
                <a:schemeClr val="tx1">
                  <a:lumMod val="85000"/>
                  <a:lumOff val="15000"/>
                </a:schemeClr>
              </a:solidFill>
              <a:ln>
                <a:solidFill>
                  <a:schemeClr val="tx1">
                    <a:lumMod val="85000"/>
                    <a:lumOff val="15000"/>
                  </a:schemeClr>
                </a:solidFill>
              </a:ln>
            </c:spPr>
          </c:marker>
          <c:cat>
            <c:numRef>
              <c:f>'All by Year'!$A$2:$A$21</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cat>
          <c:val>
            <c:numRef>
              <c:f>'All by Year'!$E$2:$E$21</c:f>
              <c:numCache>
                <c:formatCode>General</c:formatCode>
                <c:ptCount val="20"/>
                <c:pt idx="0">
                  <c:v>0</c:v>
                </c:pt>
                <c:pt idx="1">
                  <c:v>0</c:v>
                </c:pt>
                <c:pt idx="2">
                  <c:v>3</c:v>
                </c:pt>
                <c:pt idx="3">
                  <c:v>1</c:v>
                </c:pt>
                <c:pt idx="4">
                  <c:v>0</c:v>
                </c:pt>
                <c:pt idx="5">
                  <c:v>2</c:v>
                </c:pt>
                <c:pt idx="6">
                  <c:v>3</c:v>
                </c:pt>
                <c:pt idx="7">
                  <c:v>2</c:v>
                </c:pt>
                <c:pt idx="8">
                  <c:v>7</c:v>
                </c:pt>
                <c:pt idx="9">
                  <c:v>2</c:v>
                </c:pt>
                <c:pt idx="10">
                  <c:v>9</c:v>
                </c:pt>
                <c:pt idx="11">
                  <c:v>12</c:v>
                </c:pt>
                <c:pt idx="12">
                  <c:v>15</c:v>
                </c:pt>
                <c:pt idx="13">
                  <c:v>13</c:v>
                </c:pt>
                <c:pt idx="14">
                  <c:v>13</c:v>
                </c:pt>
                <c:pt idx="15">
                  <c:v>28</c:v>
                </c:pt>
                <c:pt idx="16">
                  <c:v>38</c:v>
                </c:pt>
                <c:pt idx="17">
                  <c:v>38</c:v>
                </c:pt>
                <c:pt idx="18">
                  <c:v>87</c:v>
                </c:pt>
                <c:pt idx="19">
                  <c:v>353</c:v>
                </c:pt>
              </c:numCache>
            </c:numRef>
          </c:val>
          <c:smooth val="0"/>
        </c:ser>
        <c:dLbls>
          <c:showLegendKey val="0"/>
          <c:showVal val="0"/>
          <c:showCatName val="0"/>
          <c:showSerName val="0"/>
          <c:showPercent val="0"/>
          <c:showBubbleSize val="0"/>
        </c:dLbls>
        <c:marker val="1"/>
        <c:smooth val="0"/>
        <c:axId val="6092672"/>
        <c:axId val="6094848"/>
      </c:lineChart>
      <c:catAx>
        <c:axId val="6092672"/>
        <c:scaling>
          <c:orientation val="minMax"/>
        </c:scaling>
        <c:delete val="0"/>
        <c:axPos val="b"/>
        <c:numFmt formatCode="General" sourceLinked="1"/>
        <c:majorTickMark val="out"/>
        <c:minorTickMark val="none"/>
        <c:tickLblPos val="nextTo"/>
        <c:txPr>
          <a:bodyPr/>
          <a:lstStyle/>
          <a:p>
            <a:pPr>
              <a:defRPr sz="1100" b="1"/>
            </a:pPr>
            <a:endParaRPr lang="en-US"/>
          </a:p>
        </c:txPr>
        <c:crossAx val="6094848"/>
        <c:crosses val="autoZero"/>
        <c:auto val="1"/>
        <c:lblAlgn val="ctr"/>
        <c:lblOffset val="100"/>
        <c:noMultiLvlLbl val="0"/>
      </c:catAx>
      <c:valAx>
        <c:axId val="6094848"/>
        <c:scaling>
          <c:orientation val="minMax"/>
        </c:scaling>
        <c:delete val="0"/>
        <c:axPos val="l"/>
        <c:majorGridlines/>
        <c:numFmt formatCode="General" sourceLinked="1"/>
        <c:majorTickMark val="out"/>
        <c:minorTickMark val="none"/>
        <c:tickLblPos val="nextTo"/>
        <c:txPr>
          <a:bodyPr/>
          <a:lstStyle/>
          <a:p>
            <a:pPr>
              <a:defRPr sz="1200" b="0"/>
            </a:pPr>
            <a:endParaRPr lang="en-US"/>
          </a:p>
        </c:txPr>
        <c:crossAx val="6092672"/>
        <c:crosses val="autoZero"/>
        <c:crossBetween val="between"/>
      </c:valAx>
    </c:plotArea>
    <c:legend>
      <c:legendPos val="r"/>
      <c:layout>
        <c:manualLayout>
          <c:xMode val="edge"/>
          <c:yMode val="edge"/>
          <c:x val="0.14435112048482068"/>
          <c:y val="6.8827721321159635E-2"/>
          <c:w val="0.41840299554529781"/>
          <c:h val="0.3287113011539548"/>
        </c:manualLayout>
      </c:layout>
      <c:overlay val="0"/>
      <c:spPr>
        <a:solidFill>
          <a:schemeClr val="bg1"/>
        </a:solidFill>
        <a:ln>
          <a:solidFill>
            <a:schemeClr val="bg1">
              <a:lumMod val="50000"/>
            </a:schemeClr>
          </a:solidFill>
        </a:ln>
        <a:effectLst>
          <a:outerShdw blurRad="50800" dist="38100" dir="2700000" algn="tl" rotWithShape="0">
            <a:prstClr val="black">
              <a:alpha val="40000"/>
            </a:prstClr>
          </a:outerShdw>
        </a:effectLst>
      </c:spPr>
      <c:txPr>
        <a:bodyPr/>
        <a:lstStyle/>
        <a:p>
          <a:pPr>
            <a:defRPr sz="1800" b="0"/>
          </a:pPr>
          <a:endParaRPr lang="en-US"/>
        </a:p>
      </c:txPr>
    </c:legend>
    <c:plotVisOnly val="1"/>
    <c:dispBlanksAs val="gap"/>
    <c:showDLblsOverMax val="0"/>
  </c:chart>
  <c:spPr>
    <a:solidFill>
      <a:schemeClr val="bg1"/>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bar"/>
        <c:grouping val="clustered"/>
        <c:varyColors val="0"/>
        <c:ser>
          <c:idx val="0"/>
          <c:order val="0"/>
          <c:invertIfNegative val="0"/>
          <c:dLbls>
            <c:showLegendKey val="0"/>
            <c:showVal val="1"/>
            <c:showCatName val="0"/>
            <c:showSerName val="0"/>
            <c:showPercent val="0"/>
            <c:showBubbleSize val="0"/>
            <c:showLeaderLines val="0"/>
          </c:dLbls>
          <c:cat>
            <c:strRef>
              <c:f>Aware!$A$22:$A$26</c:f>
              <c:strCache>
                <c:ptCount val="5"/>
                <c:pt idx="0">
                  <c:v>JISC’s Historic Books   </c:v>
                </c:pt>
                <c:pt idx="1">
                  <c:v>University of Michigan’s EEBO-TCP   </c:v>
                </c:pt>
                <c:pt idx="2">
                  <c:v>University of Oxford’s EEBO-TCP   </c:v>
                </c:pt>
                <c:pt idx="3">
                  <c:v>Don’t know   </c:v>
                </c:pt>
                <c:pt idx="4">
                  <c:v>ProQuest’s EEBO </c:v>
                </c:pt>
              </c:strCache>
            </c:strRef>
          </c:cat>
          <c:val>
            <c:numRef>
              <c:f>Aware!$C$22:$C$26</c:f>
              <c:numCache>
                <c:formatCode>0.0%</c:formatCode>
                <c:ptCount val="5"/>
                <c:pt idx="0">
                  <c:v>6.25E-2</c:v>
                </c:pt>
                <c:pt idx="1">
                  <c:v>7.6923076923076927E-2</c:v>
                </c:pt>
                <c:pt idx="2">
                  <c:v>0.14423076923076922</c:v>
                </c:pt>
                <c:pt idx="3">
                  <c:v>0.34615384615384631</c:v>
                </c:pt>
                <c:pt idx="4">
                  <c:v>0.39423076923076988</c:v>
                </c:pt>
              </c:numCache>
            </c:numRef>
          </c:val>
        </c:ser>
        <c:dLbls>
          <c:showLegendKey val="0"/>
          <c:showVal val="0"/>
          <c:showCatName val="0"/>
          <c:showSerName val="0"/>
          <c:showPercent val="0"/>
          <c:showBubbleSize val="0"/>
        </c:dLbls>
        <c:gapWidth val="75"/>
        <c:axId val="144315904"/>
        <c:axId val="144317440"/>
      </c:barChart>
      <c:catAx>
        <c:axId val="144315904"/>
        <c:scaling>
          <c:orientation val="minMax"/>
        </c:scaling>
        <c:delete val="0"/>
        <c:axPos val="l"/>
        <c:majorTickMark val="out"/>
        <c:minorTickMark val="none"/>
        <c:tickLblPos val="nextTo"/>
        <c:crossAx val="144317440"/>
        <c:crosses val="autoZero"/>
        <c:auto val="1"/>
        <c:lblAlgn val="ctr"/>
        <c:lblOffset val="100"/>
        <c:noMultiLvlLbl val="0"/>
      </c:catAx>
      <c:valAx>
        <c:axId val="144317440"/>
        <c:scaling>
          <c:orientation val="minMax"/>
        </c:scaling>
        <c:delete val="0"/>
        <c:axPos val="b"/>
        <c:numFmt formatCode="0%" sourceLinked="0"/>
        <c:majorTickMark val="out"/>
        <c:minorTickMark val="none"/>
        <c:tickLblPos val="nextTo"/>
        <c:crossAx val="144315904"/>
        <c:crosses val="autoZero"/>
        <c:crossBetween val="between"/>
      </c:valAx>
    </c:plotArea>
    <c:plotVisOnly val="1"/>
    <c:dispBlanksAs val="gap"/>
    <c:showDLblsOverMax val="0"/>
  </c:chart>
  <c:spPr>
    <a:solidFill>
      <a:sysClr val="window" lastClr="FFFFFF"/>
    </a:solidFill>
  </c:spPr>
  <c:txPr>
    <a:bodyPr/>
    <a:lstStyle/>
    <a:p>
      <a:pPr>
        <a:defRPr sz="1800">
          <a:latin typeface="Calibri"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831436805223643E-2"/>
          <c:y val="0.21798128256900601"/>
          <c:w val="0.88185119032644876"/>
          <c:h val="0.66659881552332512"/>
        </c:manualLayout>
      </c:layout>
      <c:barChart>
        <c:barDir val="col"/>
        <c:grouping val="clustered"/>
        <c:varyColors val="0"/>
        <c:ser>
          <c:idx val="0"/>
          <c:order val="0"/>
          <c:tx>
            <c:strRef>
              <c:f>InterDisc!$M$38</c:f>
              <c:strCache>
                <c:ptCount val="1"/>
                <c:pt idx="0">
                  <c:v>% Articles</c:v>
                </c:pt>
              </c:strCache>
            </c:strRef>
          </c:tx>
          <c:spPr>
            <a:solidFill>
              <a:schemeClr val="tx1">
                <a:lumMod val="65000"/>
                <a:lumOff val="35000"/>
              </a:schemeClr>
            </a:solidFill>
          </c:spPr>
          <c:invertIfNegative val="0"/>
          <c:dLbls>
            <c:dLbl>
              <c:idx val="0"/>
              <c:layout/>
              <c:tx>
                <c:rich>
                  <a:bodyPr/>
                  <a:lstStyle/>
                  <a:p>
                    <a:r>
                      <a:rPr lang="en-US"/>
                      <a:t>72%</a:t>
                    </a:r>
                  </a:p>
                </c:rich>
              </c:tx>
              <c:dLblPos val="inEnd"/>
              <c:showLegendKey val="0"/>
              <c:showVal val="1"/>
              <c:showCatName val="0"/>
              <c:showSerName val="0"/>
              <c:showPercent val="0"/>
              <c:showBubbleSize val="0"/>
            </c:dLbl>
            <c:dLbl>
              <c:idx val="1"/>
              <c:layout/>
              <c:tx>
                <c:rich>
                  <a:bodyPr/>
                  <a:lstStyle/>
                  <a:p>
                    <a:r>
                      <a:rPr lang="en-US"/>
                      <a:t>58%</a:t>
                    </a:r>
                  </a:p>
                </c:rich>
              </c:tx>
              <c:dLblPos val="inEnd"/>
              <c:showLegendKey val="0"/>
              <c:showVal val="1"/>
              <c:showCatName val="0"/>
              <c:showSerName val="0"/>
              <c:showPercent val="0"/>
              <c:showBubbleSize val="0"/>
            </c:dLbl>
            <c:dLbl>
              <c:idx val="2"/>
              <c:layout/>
              <c:tx>
                <c:rich>
                  <a:bodyPr/>
                  <a:lstStyle/>
                  <a:p>
                    <a:r>
                      <a:rPr lang="en-US"/>
                      <a:t>54%</a:t>
                    </a:r>
                  </a:p>
                </c:rich>
              </c:tx>
              <c:dLblPos val="inEnd"/>
              <c:showLegendKey val="0"/>
              <c:showVal val="1"/>
              <c:showCatName val="0"/>
              <c:showSerName val="0"/>
              <c:showPercent val="0"/>
              <c:showBubbleSize val="0"/>
            </c:dLbl>
            <c:dLbl>
              <c:idx val="3"/>
              <c:layout/>
              <c:tx>
                <c:rich>
                  <a:bodyPr/>
                  <a:lstStyle/>
                  <a:p>
                    <a:r>
                      <a:rPr lang="en-US"/>
                      <a:t>41%</a:t>
                    </a:r>
                  </a:p>
                </c:rich>
              </c:tx>
              <c:dLblPos val="inEnd"/>
              <c:showLegendKey val="0"/>
              <c:showVal val="1"/>
              <c:showCatName val="0"/>
              <c:showSerName val="0"/>
              <c:showPercent val="0"/>
              <c:showBubbleSize val="0"/>
            </c:dLbl>
            <c:dLbl>
              <c:idx val="4"/>
              <c:layout/>
              <c:tx>
                <c:rich>
                  <a:bodyPr/>
                  <a:lstStyle/>
                  <a:p>
                    <a:r>
                      <a:rPr lang="en-US"/>
                      <a:t>38%</a:t>
                    </a:r>
                  </a:p>
                </c:rich>
              </c:tx>
              <c:dLblPos val="inEnd"/>
              <c:showLegendKey val="0"/>
              <c:showVal val="1"/>
              <c:showCatName val="0"/>
              <c:showSerName val="0"/>
              <c:showPercent val="0"/>
              <c:showBubbleSize val="0"/>
            </c:dLbl>
            <c:dLbl>
              <c:idx val="5"/>
              <c:layout/>
              <c:tx>
                <c:rich>
                  <a:bodyPr/>
                  <a:lstStyle/>
                  <a:p>
                    <a:r>
                      <a:rPr lang="en-US"/>
                      <a:t>28%</a:t>
                    </a:r>
                  </a:p>
                </c:rich>
              </c:tx>
              <c:dLblPos val="inEnd"/>
              <c:showLegendKey val="0"/>
              <c:showVal val="1"/>
              <c:showCatName val="0"/>
              <c:showSerName val="0"/>
              <c:showPercent val="0"/>
              <c:showBubbleSize val="0"/>
            </c:dLbl>
            <c:dLbl>
              <c:idx val="6"/>
              <c:layout/>
              <c:tx>
                <c:rich>
                  <a:bodyPr/>
                  <a:lstStyle/>
                  <a:p>
                    <a:r>
                      <a:rPr lang="en-US"/>
                      <a:t>27%</a:t>
                    </a:r>
                  </a:p>
                </c:rich>
              </c:tx>
              <c:dLblPos val="inEnd"/>
              <c:showLegendKey val="0"/>
              <c:showVal val="1"/>
              <c:showCatName val="0"/>
              <c:showSerName val="0"/>
              <c:showPercent val="0"/>
              <c:showBubbleSize val="0"/>
            </c:dLbl>
            <c:txPr>
              <a:bodyPr/>
              <a:lstStyle/>
              <a:p>
                <a:pPr>
                  <a:defRPr lang="en-US" b="1">
                    <a:solidFill>
                      <a:schemeClr val="bg1"/>
                    </a:solidFill>
                  </a:defRPr>
                </a:pPr>
                <a:endParaRPr lang="en-US"/>
              </a:p>
            </c:txPr>
            <c:dLblPos val="inEnd"/>
            <c:showLegendKey val="0"/>
            <c:showVal val="1"/>
            <c:showCatName val="0"/>
            <c:showSerName val="0"/>
            <c:showPercent val="0"/>
            <c:showBubbleSize val="0"/>
            <c:showLeaderLines val="0"/>
          </c:dLbls>
          <c:cat>
            <c:strRef>
              <c:f>InterDisc!$K$39:$K$45</c:f>
              <c:strCache>
                <c:ptCount val="7"/>
                <c:pt idx="0">
                  <c:v>Natural Science (n=868)</c:v>
                </c:pt>
                <c:pt idx="1">
                  <c:v>Social Sciences (n=1106)</c:v>
                </c:pt>
                <c:pt idx="2">
                  <c:v>Arts and Humanities (n=525)</c:v>
                </c:pt>
                <c:pt idx="3">
                  <c:v>Engineering (n=3391)</c:v>
                </c:pt>
                <c:pt idx="4">
                  <c:v>Math and Physics (n=3875)</c:v>
                </c:pt>
                <c:pt idx="5">
                  <c:v>Medical Fields (n=1776)</c:v>
                </c:pt>
                <c:pt idx="6">
                  <c:v>Computer Science (n=8397)</c:v>
                </c:pt>
              </c:strCache>
            </c:strRef>
          </c:cat>
          <c:val>
            <c:numRef>
              <c:f>InterDisc!$Q$39:$Q$45</c:f>
              <c:numCache>
                <c:formatCode>0%</c:formatCode>
                <c:ptCount val="7"/>
                <c:pt idx="0">
                  <c:v>1</c:v>
                </c:pt>
                <c:pt idx="1">
                  <c:v>1</c:v>
                </c:pt>
                <c:pt idx="2">
                  <c:v>1</c:v>
                </c:pt>
                <c:pt idx="3">
                  <c:v>1</c:v>
                </c:pt>
                <c:pt idx="4">
                  <c:v>1</c:v>
                </c:pt>
                <c:pt idx="5">
                  <c:v>1</c:v>
                </c:pt>
                <c:pt idx="6">
                  <c:v>1</c:v>
                </c:pt>
              </c:numCache>
            </c:numRef>
          </c:val>
        </c:ser>
        <c:ser>
          <c:idx val="4"/>
          <c:order val="1"/>
          <c:tx>
            <c:strRef>
              <c:f>InterDisc!$L$38</c:f>
              <c:strCache>
                <c:ptCount val="1"/>
                <c:pt idx="0">
                  <c:v>% Conference papers</c:v>
                </c:pt>
              </c:strCache>
            </c:strRef>
          </c:tx>
          <c:spPr>
            <a:solidFill>
              <a:schemeClr val="bg1">
                <a:lumMod val="95000"/>
              </a:schemeClr>
            </a:solidFill>
            <a:ln>
              <a:solidFill>
                <a:schemeClr val="tx1">
                  <a:lumMod val="75000"/>
                  <a:lumOff val="25000"/>
                </a:schemeClr>
              </a:solidFill>
            </a:ln>
          </c:spPr>
          <c:invertIfNegative val="0"/>
          <c:dLbls>
            <c:spPr>
              <a:solidFill>
                <a:schemeClr val="bg1">
                  <a:lumMod val="95000"/>
                </a:schemeClr>
              </a:solidFill>
              <a:ln>
                <a:noFill/>
              </a:ln>
              <a:effectLst>
                <a:outerShdw blurRad="50800" dist="38100" dir="2700000" algn="tl" rotWithShape="0">
                  <a:prstClr val="black">
                    <a:alpha val="40000"/>
                  </a:prstClr>
                </a:outerShdw>
              </a:effectLst>
            </c:spPr>
            <c:txPr>
              <a:bodyPr/>
              <a:lstStyle/>
              <a:p>
                <a:pPr>
                  <a:defRPr lang="en-US"/>
                </a:pPr>
                <a:endParaRPr lang="en-US"/>
              </a:p>
            </c:txPr>
            <c:dLblPos val="inEnd"/>
            <c:showLegendKey val="0"/>
            <c:showVal val="1"/>
            <c:showCatName val="0"/>
            <c:showSerName val="0"/>
            <c:showPercent val="0"/>
            <c:showBubbleSize val="0"/>
            <c:showLeaderLines val="0"/>
          </c:dLbls>
          <c:val>
            <c:numRef>
              <c:f>InterDisc!$L$39:$L$45</c:f>
              <c:numCache>
                <c:formatCode>0%</c:formatCode>
                <c:ptCount val="7"/>
                <c:pt idx="0">
                  <c:v>0.28110599078341014</c:v>
                </c:pt>
                <c:pt idx="1">
                  <c:v>0.41681735985533452</c:v>
                </c:pt>
                <c:pt idx="2">
                  <c:v>0.45904761904761904</c:v>
                </c:pt>
                <c:pt idx="3">
                  <c:v>0.58507814803892655</c:v>
                </c:pt>
                <c:pt idx="4">
                  <c:v>0.62064516129032254</c:v>
                </c:pt>
                <c:pt idx="5">
                  <c:v>0.71565315315315314</c:v>
                </c:pt>
                <c:pt idx="6">
                  <c:v>0.72668810289389063</c:v>
                </c:pt>
              </c:numCache>
            </c:numRef>
          </c:val>
        </c:ser>
        <c:dLbls>
          <c:showLegendKey val="0"/>
          <c:showVal val="0"/>
          <c:showCatName val="0"/>
          <c:showSerName val="0"/>
          <c:showPercent val="0"/>
          <c:showBubbleSize val="0"/>
        </c:dLbls>
        <c:gapWidth val="20"/>
        <c:overlap val="100"/>
        <c:axId val="98089600"/>
        <c:axId val="97976704"/>
      </c:barChart>
      <c:barChart>
        <c:barDir val="col"/>
        <c:grouping val="clustered"/>
        <c:varyColors val="0"/>
        <c:ser>
          <c:idx val="1"/>
          <c:order val="2"/>
          <c:tx>
            <c:strRef>
              <c:f>InterDisc!$N$38</c:f>
              <c:strCache>
                <c:ptCount val="1"/>
                <c:pt idx="0">
                  <c:v>% Conference papers with computer science</c:v>
                </c:pt>
              </c:strCache>
            </c:strRef>
          </c:tx>
          <c:spPr>
            <a:pattFill prst="pct25">
              <a:fgClr>
                <a:schemeClr val="tx1">
                  <a:lumMod val="75000"/>
                  <a:lumOff val="25000"/>
                </a:schemeClr>
              </a:fgClr>
              <a:bgClr>
                <a:schemeClr val="bg1">
                  <a:lumMod val="95000"/>
                </a:schemeClr>
              </a:bgClr>
            </a:pattFill>
            <a:ln>
              <a:solidFill>
                <a:schemeClr val="tx1">
                  <a:lumMod val="75000"/>
                  <a:lumOff val="25000"/>
                </a:schemeClr>
              </a:solidFill>
            </a:ln>
          </c:spPr>
          <c:invertIfNegative val="0"/>
          <c:dLbls>
            <c:spPr>
              <a:solidFill>
                <a:schemeClr val="bg1"/>
              </a:solidFill>
            </c:spPr>
            <c:txPr>
              <a:bodyPr/>
              <a:lstStyle/>
              <a:p>
                <a:pPr>
                  <a:defRPr lang="en-US" sz="600" b="1"/>
                </a:pPr>
                <a:endParaRPr lang="en-US"/>
              </a:p>
            </c:txPr>
            <c:dLblPos val="inBase"/>
            <c:showLegendKey val="0"/>
            <c:showVal val="1"/>
            <c:showCatName val="0"/>
            <c:showSerName val="0"/>
            <c:showPercent val="0"/>
            <c:showBubbleSize val="0"/>
            <c:showLeaderLines val="0"/>
          </c:dLbls>
          <c:cat>
            <c:strRef>
              <c:f>InterDisc!$K$39:$K$45</c:f>
              <c:strCache>
                <c:ptCount val="7"/>
                <c:pt idx="0">
                  <c:v>Natural Science (n=868)</c:v>
                </c:pt>
                <c:pt idx="1">
                  <c:v>Social Sciences (n=1106)</c:v>
                </c:pt>
                <c:pt idx="2">
                  <c:v>Arts and Humanities (n=525)</c:v>
                </c:pt>
                <c:pt idx="3">
                  <c:v>Engineering (n=3391)</c:v>
                </c:pt>
                <c:pt idx="4">
                  <c:v>Math and Physics (n=3875)</c:v>
                </c:pt>
                <c:pt idx="5">
                  <c:v>Medical Fields (n=1776)</c:v>
                </c:pt>
                <c:pt idx="6">
                  <c:v>Computer Science (n=8397)</c:v>
                </c:pt>
              </c:strCache>
            </c:strRef>
          </c:cat>
          <c:val>
            <c:numRef>
              <c:f>InterDisc!$N$39:$N$45</c:f>
              <c:numCache>
                <c:formatCode>0%</c:formatCode>
                <c:ptCount val="7"/>
                <c:pt idx="0">
                  <c:v>0.34418604651162793</c:v>
                </c:pt>
                <c:pt idx="1">
                  <c:v>0.62566844919786091</c:v>
                </c:pt>
                <c:pt idx="2">
                  <c:v>0.63773584905660374</c:v>
                </c:pt>
                <c:pt idx="3">
                  <c:v>0.52838063439065108</c:v>
                </c:pt>
                <c:pt idx="4">
                  <c:v>0.74207338795867472</c:v>
                </c:pt>
                <c:pt idx="5">
                  <c:v>0.85525349008082296</c:v>
                </c:pt>
                <c:pt idx="6">
                  <c:v>0.72668810289389063</c:v>
                </c:pt>
              </c:numCache>
            </c:numRef>
          </c:val>
        </c:ser>
        <c:ser>
          <c:idx val="2"/>
          <c:order val="3"/>
          <c:tx>
            <c:strRef>
              <c:f>InterDisc!$O$38</c:f>
              <c:strCache>
                <c:ptCount val="1"/>
                <c:pt idx="0">
                  <c:v>% Conference papers without computer science</c:v>
                </c:pt>
              </c:strCache>
            </c:strRef>
          </c:tx>
          <c:spPr>
            <a:pattFill prst="dkUpDiag">
              <a:fgClr>
                <a:schemeClr val="tx1">
                  <a:lumMod val="65000"/>
                  <a:lumOff val="35000"/>
                </a:schemeClr>
              </a:fgClr>
              <a:bgClr>
                <a:schemeClr val="bg1"/>
              </a:bgClr>
            </a:pattFill>
            <a:ln>
              <a:solidFill>
                <a:schemeClr val="tx1">
                  <a:lumMod val="75000"/>
                  <a:lumOff val="25000"/>
                </a:schemeClr>
              </a:solidFill>
            </a:ln>
          </c:spPr>
          <c:invertIfNegative val="0"/>
          <c:dLbls>
            <c:spPr>
              <a:solidFill>
                <a:schemeClr val="bg1"/>
              </a:solidFill>
            </c:spPr>
            <c:txPr>
              <a:bodyPr/>
              <a:lstStyle/>
              <a:p>
                <a:pPr>
                  <a:defRPr lang="en-US" sz="600" b="1">
                    <a:solidFill>
                      <a:schemeClr val="tx1"/>
                    </a:solidFill>
                  </a:defRPr>
                </a:pPr>
                <a:endParaRPr lang="en-US"/>
              </a:p>
            </c:txPr>
            <c:dLblPos val="inBase"/>
            <c:showLegendKey val="0"/>
            <c:showVal val="1"/>
            <c:showCatName val="0"/>
            <c:showSerName val="0"/>
            <c:showPercent val="0"/>
            <c:showBubbleSize val="0"/>
            <c:showLeaderLines val="0"/>
          </c:dLbls>
          <c:cat>
            <c:strRef>
              <c:f>InterDisc!$K$39:$K$45</c:f>
              <c:strCache>
                <c:ptCount val="7"/>
                <c:pt idx="0">
                  <c:v>Natural Science (n=868)</c:v>
                </c:pt>
                <c:pt idx="1">
                  <c:v>Social Sciences (n=1106)</c:v>
                </c:pt>
                <c:pt idx="2">
                  <c:v>Arts and Humanities (n=525)</c:v>
                </c:pt>
                <c:pt idx="3">
                  <c:v>Engineering (n=3391)</c:v>
                </c:pt>
                <c:pt idx="4">
                  <c:v>Math and Physics (n=3875)</c:v>
                </c:pt>
                <c:pt idx="5">
                  <c:v>Medical Fields (n=1776)</c:v>
                </c:pt>
                <c:pt idx="6">
                  <c:v>Computer Science (n=8397)</c:v>
                </c:pt>
              </c:strCache>
            </c:strRef>
          </c:cat>
          <c:val>
            <c:numRef>
              <c:f>InterDisc!$O$39:$O$45</c:f>
              <c:numCache>
                <c:formatCode>0%</c:formatCode>
                <c:ptCount val="7"/>
                <c:pt idx="0">
                  <c:v>0.26033690658499237</c:v>
                </c:pt>
                <c:pt idx="1">
                  <c:v>0.20183486238532111</c:v>
                </c:pt>
                <c:pt idx="2">
                  <c:v>0.27692307692307694</c:v>
                </c:pt>
                <c:pt idx="3">
                  <c:v>0.61605107159142725</c:v>
                </c:pt>
                <c:pt idx="4">
                  <c:v>0.30149812734082398</c:v>
                </c:pt>
                <c:pt idx="5">
                  <c:v>0.25783132530120484</c:v>
                </c:pt>
              </c:numCache>
            </c:numRef>
          </c:val>
        </c:ser>
        <c:ser>
          <c:idx val="3"/>
          <c:order val="4"/>
          <c:tx>
            <c:strRef>
              <c:f>InterDisc!$P$38</c:f>
              <c:strCache>
                <c:ptCount val="1"/>
                <c:pt idx="0">
                  <c:v>% with computer science</c:v>
                </c:pt>
              </c:strCache>
            </c:strRef>
          </c:tx>
          <c:spPr>
            <a:solidFill>
              <a:schemeClr val="tx1"/>
            </a:solidFill>
            <a:ln>
              <a:solidFill>
                <a:schemeClr val="tx1">
                  <a:lumMod val="75000"/>
                  <a:lumOff val="25000"/>
                </a:schemeClr>
              </a:solidFill>
            </a:ln>
          </c:spPr>
          <c:invertIfNegative val="0"/>
          <c:dLbls>
            <c:spPr>
              <a:solidFill>
                <a:schemeClr val="bg1"/>
              </a:solidFill>
            </c:spPr>
            <c:txPr>
              <a:bodyPr/>
              <a:lstStyle/>
              <a:p>
                <a:pPr>
                  <a:defRPr lang="en-US" sz="600" b="1">
                    <a:solidFill>
                      <a:schemeClr val="tx1"/>
                    </a:solidFill>
                  </a:defRPr>
                </a:pPr>
                <a:endParaRPr lang="en-US"/>
              </a:p>
            </c:txPr>
            <c:dLblPos val="inBase"/>
            <c:showLegendKey val="0"/>
            <c:showVal val="1"/>
            <c:showCatName val="0"/>
            <c:showSerName val="0"/>
            <c:showPercent val="0"/>
            <c:showBubbleSize val="0"/>
            <c:showLeaderLines val="0"/>
          </c:dLbls>
          <c:cat>
            <c:strRef>
              <c:f>InterDisc!$K$39:$K$45</c:f>
              <c:strCache>
                <c:ptCount val="7"/>
                <c:pt idx="0">
                  <c:v>Natural Science (n=868)</c:v>
                </c:pt>
                <c:pt idx="1">
                  <c:v>Social Sciences (n=1106)</c:v>
                </c:pt>
                <c:pt idx="2">
                  <c:v>Arts and Humanities (n=525)</c:v>
                </c:pt>
                <c:pt idx="3">
                  <c:v>Engineering (n=3391)</c:v>
                </c:pt>
                <c:pt idx="4">
                  <c:v>Math and Physics (n=3875)</c:v>
                </c:pt>
                <c:pt idx="5">
                  <c:v>Medical Fields (n=1776)</c:v>
                </c:pt>
                <c:pt idx="6">
                  <c:v>Computer Science (n=8397)</c:v>
                </c:pt>
              </c:strCache>
            </c:strRef>
          </c:cat>
          <c:val>
            <c:numRef>
              <c:f>InterDisc!$P$39:$P$45</c:f>
              <c:numCache>
                <c:formatCode>0%</c:formatCode>
                <c:ptCount val="7"/>
                <c:pt idx="0">
                  <c:v>0.24769585253456222</c:v>
                </c:pt>
                <c:pt idx="1">
                  <c:v>0.50723327305605792</c:v>
                </c:pt>
                <c:pt idx="2">
                  <c:v>0.50476190476190474</c:v>
                </c:pt>
                <c:pt idx="3">
                  <c:v>0.35328811560011797</c:v>
                </c:pt>
                <c:pt idx="4">
                  <c:v>0.72438709677419355</c:v>
                </c:pt>
                <c:pt idx="5">
                  <c:v>0.7663288288288288</c:v>
                </c:pt>
                <c:pt idx="6">
                  <c:v>1</c:v>
                </c:pt>
              </c:numCache>
            </c:numRef>
          </c:val>
        </c:ser>
        <c:dLbls>
          <c:showLegendKey val="0"/>
          <c:showVal val="0"/>
          <c:showCatName val="0"/>
          <c:showSerName val="0"/>
          <c:showPercent val="0"/>
          <c:showBubbleSize val="0"/>
        </c:dLbls>
        <c:gapWidth val="200"/>
        <c:axId val="97979776"/>
        <c:axId val="97978240"/>
      </c:barChart>
      <c:catAx>
        <c:axId val="98089600"/>
        <c:scaling>
          <c:orientation val="minMax"/>
        </c:scaling>
        <c:delete val="0"/>
        <c:axPos val="b"/>
        <c:majorTickMark val="out"/>
        <c:minorTickMark val="none"/>
        <c:tickLblPos val="nextTo"/>
        <c:txPr>
          <a:bodyPr/>
          <a:lstStyle/>
          <a:p>
            <a:pPr>
              <a:defRPr lang="en-US" sz="1200" b="0">
                <a:solidFill>
                  <a:schemeClr val="bg1"/>
                </a:solidFill>
                <a:latin typeface="+mj-lt"/>
              </a:defRPr>
            </a:pPr>
            <a:endParaRPr lang="en-US"/>
          </a:p>
        </c:txPr>
        <c:crossAx val="97976704"/>
        <c:crosses val="autoZero"/>
        <c:auto val="1"/>
        <c:lblAlgn val="ctr"/>
        <c:lblOffset val="100"/>
        <c:noMultiLvlLbl val="0"/>
      </c:catAx>
      <c:valAx>
        <c:axId val="97976704"/>
        <c:scaling>
          <c:orientation val="minMax"/>
          <c:max val="1"/>
        </c:scaling>
        <c:delete val="0"/>
        <c:axPos val="l"/>
        <c:majorGridlines/>
        <c:numFmt formatCode="0%" sourceLinked="1"/>
        <c:majorTickMark val="out"/>
        <c:minorTickMark val="none"/>
        <c:tickLblPos val="nextTo"/>
        <c:txPr>
          <a:bodyPr/>
          <a:lstStyle/>
          <a:p>
            <a:pPr>
              <a:defRPr lang="en-US" sz="1200" b="0">
                <a:solidFill>
                  <a:schemeClr val="bg1"/>
                </a:solidFill>
              </a:defRPr>
            </a:pPr>
            <a:endParaRPr lang="en-US"/>
          </a:p>
        </c:txPr>
        <c:crossAx val="98089600"/>
        <c:crosses val="autoZero"/>
        <c:crossBetween val="between"/>
      </c:valAx>
      <c:valAx>
        <c:axId val="97978240"/>
        <c:scaling>
          <c:orientation val="minMax"/>
          <c:max val="1"/>
        </c:scaling>
        <c:delete val="0"/>
        <c:axPos val="r"/>
        <c:numFmt formatCode="0%" sourceLinked="1"/>
        <c:majorTickMark val="none"/>
        <c:minorTickMark val="none"/>
        <c:tickLblPos val="none"/>
        <c:txPr>
          <a:bodyPr/>
          <a:lstStyle/>
          <a:p>
            <a:pPr>
              <a:defRPr lang="en-US"/>
            </a:pPr>
            <a:endParaRPr lang="en-US"/>
          </a:p>
        </c:txPr>
        <c:crossAx val="97979776"/>
        <c:crosses val="max"/>
        <c:crossBetween val="between"/>
      </c:valAx>
      <c:catAx>
        <c:axId val="97979776"/>
        <c:scaling>
          <c:orientation val="minMax"/>
        </c:scaling>
        <c:delete val="1"/>
        <c:axPos val="b"/>
        <c:majorTickMark val="out"/>
        <c:minorTickMark val="none"/>
        <c:tickLblPos val="none"/>
        <c:crossAx val="97978240"/>
        <c:crosses val="autoZero"/>
        <c:auto val="1"/>
        <c:lblAlgn val="ctr"/>
        <c:lblOffset val="100"/>
        <c:noMultiLvlLbl val="0"/>
      </c:catAx>
    </c:plotArea>
    <c:legend>
      <c:legendPos val="r"/>
      <c:layout>
        <c:manualLayout>
          <c:xMode val="edge"/>
          <c:yMode val="edge"/>
          <c:x val="0.61250425719994561"/>
          <c:y val="1.1970892123097434E-2"/>
          <c:w val="0.37152137346761799"/>
          <c:h val="0.19745600162073496"/>
        </c:manualLayout>
      </c:layout>
      <c:overlay val="0"/>
      <c:txPr>
        <a:bodyPr/>
        <a:lstStyle/>
        <a:p>
          <a:pPr>
            <a:defRPr lang="en-US" sz="1600" b="1" baseline="5000">
              <a:solidFill>
                <a:schemeClr val="bg1"/>
              </a:solidFill>
            </a:defRPr>
          </a:pPr>
          <a:endParaRPr lang="en-US"/>
        </a:p>
      </c:txPr>
    </c:legend>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831436805223643E-2"/>
          <c:y val="0.21798128256900601"/>
          <c:w val="0.88185119032644876"/>
          <c:h val="0.66659881552332512"/>
        </c:manualLayout>
      </c:layout>
      <c:barChart>
        <c:barDir val="col"/>
        <c:grouping val="clustered"/>
        <c:varyColors val="0"/>
        <c:ser>
          <c:idx val="0"/>
          <c:order val="0"/>
          <c:tx>
            <c:strRef>
              <c:f>InterDisc!$M$38</c:f>
              <c:strCache>
                <c:ptCount val="1"/>
                <c:pt idx="0">
                  <c:v>% Articles</c:v>
                </c:pt>
              </c:strCache>
            </c:strRef>
          </c:tx>
          <c:spPr>
            <a:solidFill>
              <a:schemeClr val="tx1">
                <a:lumMod val="65000"/>
                <a:lumOff val="35000"/>
              </a:schemeClr>
            </a:solidFill>
          </c:spPr>
          <c:invertIfNegative val="0"/>
          <c:dPt>
            <c:idx val="1"/>
            <c:invertIfNegative val="0"/>
            <c:bubble3D val="0"/>
            <c:spPr>
              <a:solidFill>
                <a:srgbClr val="F3DE74"/>
              </a:solidFill>
            </c:spPr>
          </c:dPt>
          <c:dPt>
            <c:idx val="6"/>
            <c:invertIfNegative val="0"/>
            <c:bubble3D val="0"/>
            <c:spPr>
              <a:solidFill>
                <a:srgbClr val="F3DE74"/>
              </a:solidFill>
            </c:spPr>
          </c:dPt>
          <c:dLbls>
            <c:dLbl>
              <c:idx val="0"/>
              <c:layout/>
              <c:tx>
                <c:rich>
                  <a:bodyPr/>
                  <a:lstStyle/>
                  <a:p>
                    <a:r>
                      <a:rPr lang="en-US"/>
                      <a:t>72%</a:t>
                    </a:r>
                  </a:p>
                </c:rich>
              </c:tx>
              <c:dLblPos val="inEnd"/>
              <c:showLegendKey val="0"/>
              <c:showVal val="1"/>
              <c:showCatName val="0"/>
              <c:showSerName val="0"/>
              <c:showPercent val="0"/>
              <c:showBubbleSize val="0"/>
            </c:dLbl>
            <c:dLbl>
              <c:idx val="1"/>
              <c:layout/>
              <c:tx>
                <c:rich>
                  <a:bodyPr/>
                  <a:lstStyle/>
                  <a:p>
                    <a:pPr>
                      <a:defRPr lang="en-US" sz="1400" b="1">
                        <a:solidFill>
                          <a:schemeClr val="tx1"/>
                        </a:solidFill>
                      </a:defRPr>
                    </a:pPr>
                    <a:r>
                      <a:rPr lang="en-US" sz="1400">
                        <a:solidFill>
                          <a:schemeClr val="tx1"/>
                        </a:solidFill>
                      </a:rPr>
                      <a:t>58%</a:t>
                    </a:r>
                  </a:p>
                </c:rich>
              </c:tx>
              <c:spPr/>
              <c:dLblPos val="inEnd"/>
              <c:showLegendKey val="0"/>
              <c:showVal val="1"/>
              <c:showCatName val="0"/>
              <c:showSerName val="0"/>
              <c:showPercent val="0"/>
              <c:showBubbleSize val="0"/>
            </c:dLbl>
            <c:dLbl>
              <c:idx val="2"/>
              <c:layout/>
              <c:tx>
                <c:rich>
                  <a:bodyPr/>
                  <a:lstStyle/>
                  <a:p>
                    <a:r>
                      <a:rPr lang="en-US"/>
                      <a:t>54%</a:t>
                    </a:r>
                  </a:p>
                </c:rich>
              </c:tx>
              <c:dLblPos val="inEnd"/>
              <c:showLegendKey val="0"/>
              <c:showVal val="1"/>
              <c:showCatName val="0"/>
              <c:showSerName val="0"/>
              <c:showPercent val="0"/>
              <c:showBubbleSize val="0"/>
            </c:dLbl>
            <c:dLbl>
              <c:idx val="3"/>
              <c:layout/>
              <c:tx>
                <c:rich>
                  <a:bodyPr/>
                  <a:lstStyle/>
                  <a:p>
                    <a:r>
                      <a:rPr lang="en-US"/>
                      <a:t>41%</a:t>
                    </a:r>
                  </a:p>
                </c:rich>
              </c:tx>
              <c:dLblPos val="inEnd"/>
              <c:showLegendKey val="0"/>
              <c:showVal val="1"/>
              <c:showCatName val="0"/>
              <c:showSerName val="0"/>
              <c:showPercent val="0"/>
              <c:showBubbleSize val="0"/>
            </c:dLbl>
            <c:dLbl>
              <c:idx val="4"/>
              <c:layout/>
              <c:tx>
                <c:rich>
                  <a:bodyPr/>
                  <a:lstStyle/>
                  <a:p>
                    <a:r>
                      <a:rPr lang="en-US"/>
                      <a:t>38%</a:t>
                    </a:r>
                  </a:p>
                </c:rich>
              </c:tx>
              <c:dLblPos val="inEnd"/>
              <c:showLegendKey val="0"/>
              <c:showVal val="1"/>
              <c:showCatName val="0"/>
              <c:showSerName val="0"/>
              <c:showPercent val="0"/>
              <c:showBubbleSize val="0"/>
            </c:dLbl>
            <c:dLbl>
              <c:idx val="5"/>
              <c:layout/>
              <c:tx>
                <c:rich>
                  <a:bodyPr/>
                  <a:lstStyle/>
                  <a:p>
                    <a:r>
                      <a:rPr lang="en-US"/>
                      <a:t>28%</a:t>
                    </a:r>
                  </a:p>
                </c:rich>
              </c:tx>
              <c:dLblPos val="inEnd"/>
              <c:showLegendKey val="0"/>
              <c:showVal val="1"/>
              <c:showCatName val="0"/>
              <c:showSerName val="0"/>
              <c:showPercent val="0"/>
              <c:showBubbleSize val="0"/>
            </c:dLbl>
            <c:dLbl>
              <c:idx val="6"/>
              <c:layout>
                <c:manualLayout>
                  <c:x val="-1.2800998455480684E-2"/>
                  <c:y val="5.7309645333525033E-2"/>
                </c:manualLayout>
              </c:layout>
              <c:tx>
                <c:rich>
                  <a:bodyPr/>
                  <a:lstStyle/>
                  <a:p>
                    <a:pPr>
                      <a:defRPr lang="en-US" sz="1400" b="1">
                        <a:solidFill>
                          <a:schemeClr val="tx1"/>
                        </a:solidFill>
                      </a:defRPr>
                    </a:pPr>
                    <a:r>
                      <a:rPr lang="en-US" sz="1400">
                        <a:solidFill>
                          <a:schemeClr val="tx1"/>
                        </a:solidFill>
                      </a:rPr>
                      <a:t>27%</a:t>
                    </a:r>
                  </a:p>
                </c:rich>
              </c:tx>
              <c:spPr/>
              <c:dLblPos val="outEnd"/>
              <c:showLegendKey val="0"/>
              <c:showVal val="1"/>
              <c:showCatName val="0"/>
              <c:showSerName val="0"/>
              <c:showPercent val="0"/>
              <c:showBubbleSize val="0"/>
            </c:dLbl>
            <c:txPr>
              <a:bodyPr/>
              <a:lstStyle/>
              <a:p>
                <a:pPr>
                  <a:defRPr lang="en-US" b="1">
                    <a:solidFill>
                      <a:schemeClr val="bg1"/>
                    </a:solidFill>
                  </a:defRPr>
                </a:pPr>
                <a:endParaRPr lang="en-US"/>
              </a:p>
            </c:txPr>
            <c:dLblPos val="inEnd"/>
            <c:showLegendKey val="0"/>
            <c:showVal val="1"/>
            <c:showCatName val="0"/>
            <c:showSerName val="0"/>
            <c:showPercent val="0"/>
            <c:showBubbleSize val="0"/>
            <c:showLeaderLines val="0"/>
          </c:dLbls>
          <c:cat>
            <c:strRef>
              <c:f>InterDisc!$K$39:$K$45</c:f>
              <c:strCache>
                <c:ptCount val="7"/>
                <c:pt idx="0">
                  <c:v>Natural Science (n=868)</c:v>
                </c:pt>
                <c:pt idx="1">
                  <c:v>Social Sciences (n=1106)</c:v>
                </c:pt>
                <c:pt idx="2">
                  <c:v>Arts and Humanities (n=525)</c:v>
                </c:pt>
                <c:pt idx="3">
                  <c:v>Engineering (n=3391)</c:v>
                </c:pt>
                <c:pt idx="4">
                  <c:v>Math and Physics (n=3875)</c:v>
                </c:pt>
                <c:pt idx="5">
                  <c:v>Medical Fields (n=1776)</c:v>
                </c:pt>
                <c:pt idx="6">
                  <c:v>Computer Science (n=8397)</c:v>
                </c:pt>
              </c:strCache>
            </c:strRef>
          </c:cat>
          <c:val>
            <c:numRef>
              <c:f>InterDisc!$Q$39:$Q$45</c:f>
              <c:numCache>
                <c:formatCode>0%</c:formatCode>
                <c:ptCount val="7"/>
                <c:pt idx="0">
                  <c:v>1</c:v>
                </c:pt>
                <c:pt idx="1">
                  <c:v>1</c:v>
                </c:pt>
                <c:pt idx="2">
                  <c:v>1</c:v>
                </c:pt>
                <c:pt idx="3">
                  <c:v>1</c:v>
                </c:pt>
                <c:pt idx="4">
                  <c:v>1</c:v>
                </c:pt>
                <c:pt idx="5">
                  <c:v>1</c:v>
                </c:pt>
                <c:pt idx="6">
                  <c:v>1</c:v>
                </c:pt>
              </c:numCache>
            </c:numRef>
          </c:val>
        </c:ser>
        <c:ser>
          <c:idx val="4"/>
          <c:order val="1"/>
          <c:tx>
            <c:strRef>
              <c:f>InterDisc!$L$38</c:f>
              <c:strCache>
                <c:ptCount val="1"/>
                <c:pt idx="0">
                  <c:v>% Conference papers</c:v>
                </c:pt>
              </c:strCache>
            </c:strRef>
          </c:tx>
          <c:spPr>
            <a:solidFill>
              <a:schemeClr val="bg1">
                <a:lumMod val="95000"/>
              </a:schemeClr>
            </a:solidFill>
            <a:ln>
              <a:solidFill>
                <a:schemeClr val="tx1">
                  <a:lumMod val="75000"/>
                  <a:lumOff val="25000"/>
                </a:schemeClr>
              </a:solidFill>
            </a:ln>
          </c:spPr>
          <c:invertIfNegative val="0"/>
          <c:dLbls>
            <c:dLbl>
              <c:idx val="1"/>
              <c:spPr>
                <a:solidFill>
                  <a:schemeClr val="bg1">
                    <a:lumMod val="95000"/>
                  </a:schemeClr>
                </a:solidFill>
                <a:ln>
                  <a:noFill/>
                </a:ln>
                <a:effectLst>
                  <a:outerShdw blurRad="50800" dist="38100" dir="2700000" algn="tl" rotWithShape="0">
                    <a:prstClr val="black">
                      <a:alpha val="40000"/>
                    </a:prstClr>
                  </a:outerShdw>
                </a:effectLst>
              </c:spPr>
              <c:txPr>
                <a:bodyPr/>
                <a:lstStyle/>
                <a:p>
                  <a:pPr>
                    <a:defRPr lang="en-US" sz="1400" b="1"/>
                  </a:pPr>
                  <a:endParaRPr lang="en-US"/>
                </a:p>
              </c:txPr>
              <c:dLblPos val="inEnd"/>
              <c:showLegendKey val="0"/>
              <c:showVal val="1"/>
              <c:showCatName val="0"/>
              <c:showSerName val="0"/>
              <c:showPercent val="0"/>
              <c:showBubbleSize val="0"/>
            </c:dLbl>
            <c:dLbl>
              <c:idx val="6"/>
              <c:spPr>
                <a:solidFill>
                  <a:schemeClr val="bg1">
                    <a:lumMod val="95000"/>
                  </a:schemeClr>
                </a:solidFill>
                <a:ln>
                  <a:noFill/>
                </a:ln>
                <a:effectLst>
                  <a:outerShdw blurRad="50800" dist="38100" dir="2700000" algn="tl" rotWithShape="0">
                    <a:prstClr val="black">
                      <a:alpha val="40000"/>
                    </a:prstClr>
                  </a:outerShdw>
                </a:effectLst>
              </c:spPr>
              <c:txPr>
                <a:bodyPr/>
                <a:lstStyle/>
                <a:p>
                  <a:pPr>
                    <a:defRPr lang="en-US" sz="1400" b="1"/>
                  </a:pPr>
                  <a:endParaRPr lang="en-US"/>
                </a:p>
              </c:txPr>
              <c:dLblPos val="inEnd"/>
              <c:showLegendKey val="0"/>
              <c:showVal val="1"/>
              <c:showCatName val="0"/>
              <c:showSerName val="0"/>
              <c:showPercent val="0"/>
              <c:showBubbleSize val="0"/>
            </c:dLbl>
            <c:spPr>
              <a:solidFill>
                <a:schemeClr val="bg1">
                  <a:lumMod val="95000"/>
                </a:schemeClr>
              </a:solidFill>
              <a:ln>
                <a:noFill/>
              </a:ln>
              <a:effectLst>
                <a:outerShdw blurRad="50800" dist="38100" dir="2700000" algn="tl" rotWithShape="0">
                  <a:prstClr val="black">
                    <a:alpha val="40000"/>
                  </a:prstClr>
                </a:outerShdw>
              </a:effectLst>
            </c:spPr>
            <c:txPr>
              <a:bodyPr/>
              <a:lstStyle/>
              <a:p>
                <a:pPr>
                  <a:defRPr lang="en-US"/>
                </a:pPr>
                <a:endParaRPr lang="en-US"/>
              </a:p>
            </c:txPr>
            <c:dLblPos val="inEnd"/>
            <c:showLegendKey val="0"/>
            <c:showVal val="1"/>
            <c:showCatName val="0"/>
            <c:showSerName val="0"/>
            <c:showPercent val="0"/>
            <c:showBubbleSize val="0"/>
            <c:showLeaderLines val="0"/>
          </c:dLbls>
          <c:val>
            <c:numRef>
              <c:f>InterDisc!$L$39:$L$45</c:f>
              <c:numCache>
                <c:formatCode>0%</c:formatCode>
                <c:ptCount val="7"/>
                <c:pt idx="0">
                  <c:v>0.28110599078341014</c:v>
                </c:pt>
                <c:pt idx="1">
                  <c:v>0.41681735985533452</c:v>
                </c:pt>
                <c:pt idx="2">
                  <c:v>0.45904761904761904</c:v>
                </c:pt>
                <c:pt idx="3">
                  <c:v>0.58507814803892655</c:v>
                </c:pt>
                <c:pt idx="4">
                  <c:v>0.62064516129032254</c:v>
                </c:pt>
                <c:pt idx="5">
                  <c:v>0.71565315315315314</c:v>
                </c:pt>
                <c:pt idx="6">
                  <c:v>0.72668810289389063</c:v>
                </c:pt>
              </c:numCache>
            </c:numRef>
          </c:val>
        </c:ser>
        <c:dLbls>
          <c:showLegendKey val="0"/>
          <c:showVal val="0"/>
          <c:showCatName val="0"/>
          <c:showSerName val="0"/>
          <c:showPercent val="0"/>
          <c:showBubbleSize val="0"/>
        </c:dLbls>
        <c:gapWidth val="20"/>
        <c:overlap val="100"/>
        <c:axId val="103654528"/>
        <c:axId val="103656064"/>
      </c:barChart>
      <c:barChart>
        <c:barDir val="col"/>
        <c:grouping val="clustered"/>
        <c:varyColors val="0"/>
        <c:ser>
          <c:idx val="1"/>
          <c:order val="2"/>
          <c:tx>
            <c:strRef>
              <c:f>InterDisc!$N$38</c:f>
              <c:strCache>
                <c:ptCount val="1"/>
                <c:pt idx="0">
                  <c:v>% Conference papers with computer science</c:v>
                </c:pt>
              </c:strCache>
            </c:strRef>
          </c:tx>
          <c:spPr>
            <a:pattFill prst="pct25">
              <a:fgClr>
                <a:schemeClr val="tx1">
                  <a:lumMod val="75000"/>
                  <a:lumOff val="25000"/>
                </a:schemeClr>
              </a:fgClr>
              <a:bgClr>
                <a:schemeClr val="bg1">
                  <a:lumMod val="95000"/>
                </a:schemeClr>
              </a:bgClr>
            </a:pattFill>
            <a:ln>
              <a:solidFill>
                <a:schemeClr val="tx1">
                  <a:lumMod val="75000"/>
                  <a:lumOff val="25000"/>
                </a:schemeClr>
              </a:solidFill>
            </a:ln>
          </c:spPr>
          <c:invertIfNegative val="0"/>
          <c:dLbls>
            <c:spPr>
              <a:solidFill>
                <a:schemeClr val="bg1"/>
              </a:solidFill>
            </c:spPr>
            <c:txPr>
              <a:bodyPr/>
              <a:lstStyle/>
              <a:p>
                <a:pPr>
                  <a:defRPr lang="en-US" sz="600" b="1"/>
                </a:pPr>
                <a:endParaRPr lang="en-US"/>
              </a:p>
            </c:txPr>
            <c:dLblPos val="inBase"/>
            <c:showLegendKey val="0"/>
            <c:showVal val="1"/>
            <c:showCatName val="0"/>
            <c:showSerName val="0"/>
            <c:showPercent val="0"/>
            <c:showBubbleSize val="0"/>
            <c:showLeaderLines val="0"/>
          </c:dLbls>
          <c:cat>
            <c:strRef>
              <c:f>InterDisc!$K$39:$K$45</c:f>
              <c:strCache>
                <c:ptCount val="7"/>
                <c:pt idx="0">
                  <c:v>Natural Science (n=868)</c:v>
                </c:pt>
                <c:pt idx="1">
                  <c:v>Social Sciences (n=1106)</c:v>
                </c:pt>
                <c:pt idx="2">
                  <c:v>Arts and Humanities (n=525)</c:v>
                </c:pt>
                <c:pt idx="3">
                  <c:v>Engineering (n=3391)</c:v>
                </c:pt>
                <c:pt idx="4">
                  <c:v>Math and Physics (n=3875)</c:v>
                </c:pt>
                <c:pt idx="5">
                  <c:v>Medical Fields (n=1776)</c:v>
                </c:pt>
                <c:pt idx="6">
                  <c:v>Computer Science (n=8397)</c:v>
                </c:pt>
              </c:strCache>
            </c:strRef>
          </c:cat>
          <c:val>
            <c:numRef>
              <c:f>InterDisc!$N$39:$N$45</c:f>
              <c:numCache>
                <c:formatCode>0%</c:formatCode>
                <c:ptCount val="7"/>
                <c:pt idx="0">
                  <c:v>0.34418604651162793</c:v>
                </c:pt>
                <c:pt idx="1">
                  <c:v>0.62566844919786091</c:v>
                </c:pt>
                <c:pt idx="2">
                  <c:v>0.63773584905660374</c:v>
                </c:pt>
                <c:pt idx="3">
                  <c:v>0.52838063439065108</c:v>
                </c:pt>
                <c:pt idx="4">
                  <c:v>0.74207338795867472</c:v>
                </c:pt>
                <c:pt idx="5">
                  <c:v>0.85525349008082296</c:v>
                </c:pt>
                <c:pt idx="6">
                  <c:v>0.72668810289389063</c:v>
                </c:pt>
              </c:numCache>
            </c:numRef>
          </c:val>
        </c:ser>
        <c:ser>
          <c:idx val="2"/>
          <c:order val="3"/>
          <c:tx>
            <c:strRef>
              <c:f>InterDisc!$O$38</c:f>
              <c:strCache>
                <c:ptCount val="1"/>
                <c:pt idx="0">
                  <c:v>% Conference papers without computer science</c:v>
                </c:pt>
              </c:strCache>
            </c:strRef>
          </c:tx>
          <c:spPr>
            <a:pattFill prst="dkUpDiag">
              <a:fgClr>
                <a:schemeClr val="tx1">
                  <a:lumMod val="65000"/>
                  <a:lumOff val="35000"/>
                </a:schemeClr>
              </a:fgClr>
              <a:bgClr>
                <a:schemeClr val="bg1"/>
              </a:bgClr>
            </a:pattFill>
            <a:ln>
              <a:solidFill>
                <a:schemeClr val="tx1">
                  <a:lumMod val="75000"/>
                  <a:lumOff val="25000"/>
                </a:schemeClr>
              </a:solidFill>
            </a:ln>
          </c:spPr>
          <c:invertIfNegative val="0"/>
          <c:dLbls>
            <c:spPr>
              <a:solidFill>
                <a:schemeClr val="bg1"/>
              </a:solidFill>
            </c:spPr>
            <c:txPr>
              <a:bodyPr/>
              <a:lstStyle/>
              <a:p>
                <a:pPr>
                  <a:defRPr lang="en-US" sz="600" b="1">
                    <a:solidFill>
                      <a:schemeClr val="tx1"/>
                    </a:solidFill>
                  </a:defRPr>
                </a:pPr>
                <a:endParaRPr lang="en-US"/>
              </a:p>
            </c:txPr>
            <c:dLblPos val="inBase"/>
            <c:showLegendKey val="0"/>
            <c:showVal val="1"/>
            <c:showCatName val="0"/>
            <c:showSerName val="0"/>
            <c:showPercent val="0"/>
            <c:showBubbleSize val="0"/>
            <c:showLeaderLines val="0"/>
          </c:dLbls>
          <c:cat>
            <c:strRef>
              <c:f>InterDisc!$K$39:$K$45</c:f>
              <c:strCache>
                <c:ptCount val="7"/>
                <c:pt idx="0">
                  <c:v>Natural Science (n=868)</c:v>
                </c:pt>
                <c:pt idx="1">
                  <c:v>Social Sciences (n=1106)</c:v>
                </c:pt>
                <c:pt idx="2">
                  <c:v>Arts and Humanities (n=525)</c:v>
                </c:pt>
                <c:pt idx="3">
                  <c:v>Engineering (n=3391)</c:v>
                </c:pt>
                <c:pt idx="4">
                  <c:v>Math and Physics (n=3875)</c:v>
                </c:pt>
                <c:pt idx="5">
                  <c:v>Medical Fields (n=1776)</c:v>
                </c:pt>
                <c:pt idx="6">
                  <c:v>Computer Science (n=8397)</c:v>
                </c:pt>
              </c:strCache>
            </c:strRef>
          </c:cat>
          <c:val>
            <c:numRef>
              <c:f>InterDisc!$O$39:$O$45</c:f>
              <c:numCache>
                <c:formatCode>0%</c:formatCode>
                <c:ptCount val="7"/>
                <c:pt idx="0">
                  <c:v>0.26033690658499237</c:v>
                </c:pt>
                <c:pt idx="1">
                  <c:v>0.20183486238532111</c:v>
                </c:pt>
                <c:pt idx="2">
                  <c:v>0.27692307692307694</c:v>
                </c:pt>
                <c:pt idx="3">
                  <c:v>0.61605107159142725</c:v>
                </c:pt>
                <c:pt idx="4">
                  <c:v>0.30149812734082398</c:v>
                </c:pt>
                <c:pt idx="5">
                  <c:v>0.25783132530120484</c:v>
                </c:pt>
              </c:numCache>
            </c:numRef>
          </c:val>
        </c:ser>
        <c:ser>
          <c:idx val="3"/>
          <c:order val="4"/>
          <c:tx>
            <c:strRef>
              <c:f>InterDisc!$P$38</c:f>
              <c:strCache>
                <c:ptCount val="1"/>
                <c:pt idx="0">
                  <c:v>% with computer science</c:v>
                </c:pt>
              </c:strCache>
            </c:strRef>
          </c:tx>
          <c:spPr>
            <a:solidFill>
              <a:schemeClr val="tx1"/>
            </a:solidFill>
            <a:ln>
              <a:solidFill>
                <a:schemeClr val="tx1">
                  <a:lumMod val="75000"/>
                  <a:lumOff val="25000"/>
                </a:schemeClr>
              </a:solidFill>
            </a:ln>
          </c:spPr>
          <c:invertIfNegative val="0"/>
          <c:dLbls>
            <c:spPr>
              <a:solidFill>
                <a:schemeClr val="bg1"/>
              </a:solidFill>
            </c:spPr>
            <c:txPr>
              <a:bodyPr/>
              <a:lstStyle/>
              <a:p>
                <a:pPr>
                  <a:defRPr lang="en-US" sz="600" b="1">
                    <a:solidFill>
                      <a:schemeClr val="tx1"/>
                    </a:solidFill>
                  </a:defRPr>
                </a:pPr>
                <a:endParaRPr lang="en-US"/>
              </a:p>
            </c:txPr>
            <c:dLblPos val="inBase"/>
            <c:showLegendKey val="0"/>
            <c:showVal val="1"/>
            <c:showCatName val="0"/>
            <c:showSerName val="0"/>
            <c:showPercent val="0"/>
            <c:showBubbleSize val="0"/>
            <c:showLeaderLines val="0"/>
          </c:dLbls>
          <c:cat>
            <c:strRef>
              <c:f>InterDisc!$K$39:$K$45</c:f>
              <c:strCache>
                <c:ptCount val="7"/>
                <c:pt idx="0">
                  <c:v>Natural Science (n=868)</c:v>
                </c:pt>
                <c:pt idx="1">
                  <c:v>Social Sciences (n=1106)</c:v>
                </c:pt>
                <c:pt idx="2">
                  <c:v>Arts and Humanities (n=525)</c:v>
                </c:pt>
                <c:pt idx="3">
                  <c:v>Engineering (n=3391)</c:v>
                </c:pt>
                <c:pt idx="4">
                  <c:v>Math and Physics (n=3875)</c:v>
                </c:pt>
                <c:pt idx="5">
                  <c:v>Medical Fields (n=1776)</c:v>
                </c:pt>
                <c:pt idx="6">
                  <c:v>Computer Science (n=8397)</c:v>
                </c:pt>
              </c:strCache>
            </c:strRef>
          </c:cat>
          <c:val>
            <c:numRef>
              <c:f>InterDisc!$P$39:$P$45</c:f>
              <c:numCache>
                <c:formatCode>0%</c:formatCode>
                <c:ptCount val="7"/>
                <c:pt idx="0">
                  <c:v>0.24769585253456222</c:v>
                </c:pt>
                <c:pt idx="1">
                  <c:v>0.50723327305605792</c:v>
                </c:pt>
                <c:pt idx="2">
                  <c:v>0.50476190476190474</c:v>
                </c:pt>
                <c:pt idx="3">
                  <c:v>0.35328811560011797</c:v>
                </c:pt>
                <c:pt idx="4">
                  <c:v>0.72438709677419355</c:v>
                </c:pt>
                <c:pt idx="5">
                  <c:v>0.7663288288288288</c:v>
                </c:pt>
                <c:pt idx="6">
                  <c:v>1</c:v>
                </c:pt>
              </c:numCache>
            </c:numRef>
          </c:val>
        </c:ser>
        <c:dLbls>
          <c:showLegendKey val="0"/>
          <c:showVal val="0"/>
          <c:showCatName val="0"/>
          <c:showSerName val="0"/>
          <c:showPercent val="0"/>
          <c:showBubbleSize val="0"/>
        </c:dLbls>
        <c:gapWidth val="200"/>
        <c:axId val="103663488"/>
        <c:axId val="103661952"/>
      </c:barChart>
      <c:catAx>
        <c:axId val="103654528"/>
        <c:scaling>
          <c:orientation val="minMax"/>
        </c:scaling>
        <c:delete val="0"/>
        <c:axPos val="b"/>
        <c:majorTickMark val="out"/>
        <c:minorTickMark val="none"/>
        <c:tickLblPos val="nextTo"/>
        <c:txPr>
          <a:bodyPr/>
          <a:lstStyle/>
          <a:p>
            <a:pPr>
              <a:defRPr lang="en-US" sz="1200" b="0">
                <a:solidFill>
                  <a:schemeClr val="bg1"/>
                </a:solidFill>
                <a:latin typeface="+mj-lt"/>
              </a:defRPr>
            </a:pPr>
            <a:endParaRPr lang="en-US"/>
          </a:p>
        </c:txPr>
        <c:crossAx val="103656064"/>
        <c:crosses val="autoZero"/>
        <c:auto val="1"/>
        <c:lblAlgn val="ctr"/>
        <c:lblOffset val="100"/>
        <c:noMultiLvlLbl val="0"/>
      </c:catAx>
      <c:valAx>
        <c:axId val="103656064"/>
        <c:scaling>
          <c:orientation val="minMax"/>
          <c:max val="1"/>
        </c:scaling>
        <c:delete val="0"/>
        <c:axPos val="l"/>
        <c:majorGridlines/>
        <c:numFmt formatCode="0%" sourceLinked="1"/>
        <c:majorTickMark val="out"/>
        <c:minorTickMark val="none"/>
        <c:tickLblPos val="nextTo"/>
        <c:txPr>
          <a:bodyPr/>
          <a:lstStyle/>
          <a:p>
            <a:pPr>
              <a:defRPr lang="en-US" sz="1200" b="0">
                <a:solidFill>
                  <a:schemeClr val="bg1"/>
                </a:solidFill>
              </a:defRPr>
            </a:pPr>
            <a:endParaRPr lang="en-US"/>
          </a:p>
        </c:txPr>
        <c:crossAx val="103654528"/>
        <c:crosses val="autoZero"/>
        <c:crossBetween val="between"/>
      </c:valAx>
      <c:valAx>
        <c:axId val="103661952"/>
        <c:scaling>
          <c:orientation val="minMax"/>
          <c:max val="1"/>
        </c:scaling>
        <c:delete val="0"/>
        <c:axPos val="r"/>
        <c:numFmt formatCode="0%" sourceLinked="1"/>
        <c:majorTickMark val="none"/>
        <c:minorTickMark val="none"/>
        <c:tickLblPos val="none"/>
        <c:txPr>
          <a:bodyPr/>
          <a:lstStyle/>
          <a:p>
            <a:pPr>
              <a:defRPr lang="en-US"/>
            </a:pPr>
            <a:endParaRPr lang="en-US"/>
          </a:p>
        </c:txPr>
        <c:crossAx val="103663488"/>
        <c:crosses val="max"/>
        <c:crossBetween val="between"/>
      </c:valAx>
      <c:catAx>
        <c:axId val="103663488"/>
        <c:scaling>
          <c:orientation val="minMax"/>
        </c:scaling>
        <c:delete val="1"/>
        <c:axPos val="b"/>
        <c:majorTickMark val="out"/>
        <c:minorTickMark val="none"/>
        <c:tickLblPos val="none"/>
        <c:crossAx val="103661952"/>
        <c:crosses val="autoZero"/>
        <c:auto val="1"/>
        <c:lblAlgn val="ctr"/>
        <c:lblOffset val="100"/>
        <c:noMultiLvlLbl val="0"/>
      </c:catAx>
    </c:plotArea>
    <c:legend>
      <c:legendPos val="r"/>
      <c:layout>
        <c:manualLayout>
          <c:xMode val="edge"/>
          <c:yMode val="edge"/>
          <c:x val="0.61250425719994561"/>
          <c:y val="1.1970892123097434E-2"/>
          <c:w val="0.37152137346761799"/>
          <c:h val="0.19745600162073496"/>
        </c:manualLayout>
      </c:layout>
      <c:overlay val="0"/>
      <c:txPr>
        <a:bodyPr/>
        <a:lstStyle/>
        <a:p>
          <a:pPr>
            <a:defRPr lang="en-US" sz="1600" b="1" baseline="5000">
              <a:solidFill>
                <a:schemeClr val="bg1"/>
              </a:solidFill>
            </a:defRPr>
          </a:pPr>
          <a:endParaRPr lang="en-US"/>
        </a:p>
      </c:txPr>
    </c:legend>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831436805223643E-2"/>
          <c:y val="0.21798128256900601"/>
          <c:w val="0.88185119032644876"/>
          <c:h val="0.66659881552332512"/>
        </c:manualLayout>
      </c:layout>
      <c:barChart>
        <c:barDir val="col"/>
        <c:grouping val="clustered"/>
        <c:varyColors val="0"/>
        <c:ser>
          <c:idx val="0"/>
          <c:order val="0"/>
          <c:tx>
            <c:strRef>
              <c:f>InterDisc!$M$38</c:f>
              <c:strCache>
                <c:ptCount val="1"/>
                <c:pt idx="0">
                  <c:v>% Articles</c:v>
                </c:pt>
              </c:strCache>
            </c:strRef>
          </c:tx>
          <c:spPr>
            <a:solidFill>
              <a:schemeClr val="tx1">
                <a:lumMod val="65000"/>
                <a:lumOff val="35000"/>
              </a:schemeClr>
            </a:solidFill>
          </c:spPr>
          <c:invertIfNegative val="0"/>
          <c:dPt>
            <c:idx val="1"/>
            <c:invertIfNegative val="0"/>
            <c:bubble3D val="0"/>
          </c:dPt>
          <c:dPt>
            <c:idx val="6"/>
            <c:invertIfNegative val="0"/>
            <c:bubble3D val="0"/>
          </c:dPt>
          <c:dLbls>
            <c:dLbl>
              <c:idx val="0"/>
              <c:layout/>
              <c:tx>
                <c:rich>
                  <a:bodyPr/>
                  <a:lstStyle/>
                  <a:p>
                    <a:r>
                      <a:rPr lang="en-US"/>
                      <a:t>72%</a:t>
                    </a:r>
                  </a:p>
                </c:rich>
              </c:tx>
              <c:dLblPos val="inEnd"/>
              <c:showLegendKey val="0"/>
              <c:showVal val="1"/>
              <c:showCatName val="0"/>
              <c:showSerName val="0"/>
              <c:showPercent val="0"/>
              <c:showBubbleSize val="0"/>
            </c:dLbl>
            <c:dLbl>
              <c:idx val="1"/>
              <c:layout/>
              <c:tx>
                <c:rich>
                  <a:bodyPr/>
                  <a:lstStyle/>
                  <a:p>
                    <a:pPr>
                      <a:defRPr lang="en-US" sz="1000" b="1">
                        <a:solidFill>
                          <a:schemeClr val="bg1"/>
                        </a:solidFill>
                      </a:defRPr>
                    </a:pPr>
                    <a:r>
                      <a:rPr lang="en-US" sz="1000" b="1">
                        <a:solidFill>
                          <a:schemeClr val="bg1"/>
                        </a:solidFill>
                      </a:rPr>
                      <a:t>58%</a:t>
                    </a:r>
                  </a:p>
                </c:rich>
              </c:tx>
              <c:spPr/>
              <c:dLblPos val="inEnd"/>
              <c:showLegendKey val="0"/>
              <c:showVal val="1"/>
              <c:showCatName val="0"/>
              <c:showSerName val="0"/>
              <c:showPercent val="0"/>
              <c:showBubbleSize val="0"/>
            </c:dLbl>
            <c:dLbl>
              <c:idx val="2"/>
              <c:layout/>
              <c:tx>
                <c:rich>
                  <a:bodyPr/>
                  <a:lstStyle/>
                  <a:p>
                    <a:r>
                      <a:rPr lang="en-US"/>
                      <a:t>54%</a:t>
                    </a:r>
                  </a:p>
                </c:rich>
              </c:tx>
              <c:dLblPos val="inEnd"/>
              <c:showLegendKey val="0"/>
              <c:showVal val="1"/>
              <c:showCatName val="0"/>
              <c:showSerName val="0"/>
              <c:showPercent val="0"/>
              <c:showBubbleSize val="0"/>
            </c:dLbl>
            <c:dLbl>
              <c:idx val="3"/>
              <c:layout/>
              <c:tx>
                <c:rich>
                  <a:bodyPr/>
                  <a:lstStyle/>
                  <a:p>
                    <a:r>
                      <a:rPr lang="en-US"/>
                      <a:t>41%</a:t>
                    </a:r>
                  </a:p>
                </c:rich>
              </c:tx>
              <c:dLblPos val="inEnd"/>
              <c:showLegendKey val="0"/>
              <c:showVal val="1"/>
              <c:showCatName val="0"/>
              <c:showSerName val="0"/>
              <c:showPercent val="0"/>
              <c:showBubbleSize val="0"/>
            </c:dLbl>
            <c:dLbl>
              <c:idx val="4"/>
              <c:layout/>
              <c:tx>
                <c:rich>
                  <a:bodyPr/>
                  <a:lstStyle/>
                  <a:p>
                    <a:r>
                      <a:rPr lang="en-US"/>
                      <a:t>38%</a:t>
                    </a:r>
                  </a:p>
                </c:rich>
              </c:tx>
              <c:dLblPos val="inEnd"/>
              <c:showLegendKey val="0"/>
              <c:showVal val="1"/>
              <c:showCatName val="0"/>
              <c:showSerName val="0"/>
              <c:showPercent val="0"/>
              <c:showBubbleSize val="0"/>
            </c:dLbl>
            <c:dLbl>
              <c:idx val="5"/>
              <c:layout/>
              <c:tx>
                <c:rich>
                  <a:bodyPr/>
                  <a:lstStyle/>
                  <a:p>
                    <a:r>
                      <a:rPr lang="en-US"/>
                      <a:t>28%</a:t>
                    </a:r>
                  </a:p>
                </c:rich>
              </c:tx>
              <c:dLblPos val="inEnd"/>
              <c:showLegendKey val="0"/>
              <c:showVal val="1"/>
              <c:showCatName val="0"/>
              <c:showSerName val="0"/>
              <c:showPercent val="0"/>
              <c:showBubbleSize val="0"/>
            </c:dLbl>
            <c:dLbl>
              <c:idx val="6"/>
              <c:layout>
                <c:manualLayout>
                  <c:x val="-4.2669994851601938E-3"/>
                  <c:y val="4.6934981080533539E-2"/>
                </c:manualLayout>
              </c:layout>
              <c:tx>
                <c:rich>
                  <a:bodyPr/>
                  <a:lstStyle/>
                  <a:p>
                    <a:pPr>
                      <a:defRPr lang="en-US" sz="1000" b="1">
                        <a:solidFill>
                          <a:schemeClr val="bg1"/>
                        </a:solidFill>
                      </a:defRPr>
                    </a:pPr>
                    <a:r>
                      <a:rPr lang="en-US" sz="1000">
                        <a:solidFill>
                          <a:schemeClr val="bg1"/>
                        </a:solidFill>
                      </a:rPr>
                      <a:t>27%</a:t>
                    </a:r>
                  </a:p>
                </c:rich>
              </c:tx>
              <c:spPr/>
              <c:dLblPos val="outEnd"/>
              <c:showLegendKey val="0"/>
              <c:showVal val="1"/>
              <c:showCatName val="0"/>
              <c:showSerName val="0"/>
              <c:showPercent val="0"/>
              <c:showBubbleSize val="0"/>
            </c:dLbl>
            <c:txPr>
              <a:bodyPr/>
              <a:lstStyle/>
              <a:p>
                <a:pPr>
                  <a:defRPr lang="en-US" b="1">
                    <a:solidFill>
                      <a:schemeClr val="bg1"/>
                    </a:solidFill>
                  </a:defRPr>
                </a:pPr>
                <a:endParaRPr lang="en-US"/>
              </a:p>
            </c:txPr>
            <c:dLblPos val="inEnd"/>
            <c:showLegendKey val="0"/>
            <c:showVal val="1"/>
            <c:showCatName val="0"/>
            <c:showSerName val="0"/>
            <c:showPercent val="0"/>
            <c:showBubbleSize val="0"/>
            <c:showLeaderLines val="0"/>
          </c:dLbls>
          <c:cat>
            <c:strRef>
              <c:f>InterDisc!$K$39:$K$45</c:f>
              <c:strCache>
                <c:ptCount val="7"/>
                <c:pt idx="0">
                  <c:v>Natural Science (n=868)</c:v>
                </c:pt>
                <c:pt idx="1">
                  <c:v>Social Sciences (n=1106)</c:v>
                </c:pt>
                <c:pt idx="2">
                  <c:v>Arts and Humanities (n=525)</c:v>
                </c:pt>
                <c:pt idx="3">
                  <c:v>Engineering (n=3391)</c:v>
                </c:pt>
                <c:pt idx="4">
                  <c:v>Math and Physics (n=3875)</c:v>
                </c:pt>
                <c:pt idx="5">
                  <c:v>Medical Fields (n=1776)</c:v>
                </c:pt>
                <c:pt idx="6">
                  <c:v>Computer Science (n=8397)</c:v>
                </c:pt>
              </c:strCache>
            </c:strRef>
          </c:cat>
          <c:val>
            <c:numRef>
              <c:f>InterDisc!$Q$39:$Q$45</c:f>
              <c:numCache>
                <c:formatCode>0%</c:formatCode>
                <c:ptCount val="7"/>
                <c:pt idx="0">
                  <c:v>1</c:v>
                </c:pt>
                <c:pt idx="1">
                  <c:v>1</c:v>
                </c:pt>
                <c:pt idx="2">
                  <c:v>1</c:v>
                </c:pt>
                <c:pt idx="3">
                  <c:v>1</c:v>
                </c:pt>
                <c:pt idx="4">
                  <c:v>1</c:v>
                </c:pt>
                <c:pt idx="5">
                  <c:v>1</c:v>
                </c:pt>
                <c:pt idx="6">
                  <c:v>1</c:v>
                </c:pt>
              </c:numCache>
            </c:numRef>
          </c:val>
        </c:ser>
        <c:ser>
          <c:idx val="4"/>
          <c:order val="1"/>
          <c:tx>
            <c:strRef>
              <c:f>InterDisc!$L$38</c:f>
              <c:strCache>
                <c:ptCount val="1"/>
                <c:pt idx="0">
                  <c:v>% Conference papers</c:v>
                </c:pt>
              </c:strCache>
            </c:strRef>
          </c:tx>
          <c:spPr>
            <a:solidFill>
              <a:schemeClr val="bg1">
                <a:lumMod val="95000"/>
              </a:schemeClr>
            </a:solidFill>
            <a:ln>
              <a:solidFill>
                <a:schemeClr val="tx1">
                  <a:lumMod val="75000"/>
                  <a:lumOff val="25000"/>
                </a:schemeClr>
              </a:solidFill>
            </a:ln>
          </c:spPr>
          <c:invertIfNegative val="0"/>
          <c:dLbls>
            <c:spPr>
              <a:solidFill>
                <a:schemeClr val="bg1">
                  <a:lumMod val="95000"/>
                </a:schemeClr>
              </a:solidFill>
              <a:ln>
                <a:noFill/>
              </a:ln>
              <a:effectLst>
                <a:outerShdw blurRad="50800" dist="38100" dir="2700000" algn="tl" rotWithShape="0">
                  <a:prstClr val="black">
                    <a:alpha val="40000"/>
                  </a:prstClr>
                </a:outerShdw>
              </a:effectLst>
            </c:spPr>
            <c:txPr>
              <a:bodyPr/>
              <a:lstStyle/>
              <a:p>
                <a:pPr>
                  <a:defRPr lang="en-US"/>
                </a:pPr>
                <a:endParaRPr lang="en-US"/>
              </a:p>
            </c:txPr>
            <c:dLblPos val="inEnd"/>
            <c:showLegendKey val="0"/>
            <c:showVal val="1"/>
            <c:showCatName val="0"/>
            <c:showSerName val="0"/>
            <c:showPercent val="0"/>
            <c:showBubbleSize val="0"/>
            <c:showLeaderLines val="0"/>
          </c:dLbls>
          <c:val>
            <c:numRef>
              <c:f>InterDisc!$L$39:$L$45</c:f>
              <c:numCache>
                <c:formatCode>0%</c:formatCode>
                <c:ptCount val="7"/>
                <c:pt idx="0">
                  <c:v>0.28110599078341014</c:v>
                </c:pt>
                <c:pt idx="1">
                  <c:v>0.41681735985533452</c:v>
                </c:pt>
                <c:pt idx="2">
                  <c:v>0.45904761904761904</c:v>
                </c:pt>
                <c:pt idx="3">
                  <c:v>0.58507814803892655</c:v>
                </c:pt>
                <c:pt idx="4">
                  <c:v>0.62064516129032254</c:v>
                </c:pt>
                <c:pt idx="5">
                  <c:v>0.71565315315315314</c:v>
                </c:pt>
                <c:pt idx="6">
                  <c:v>0.72668810289389063</c:v>
                </c:pt>
              </c:numCache>
            </c:numRef>
          </c:val>
        </c:ser>
        <c:dLbls>
          <c:showLegendKey val="0"/>
          <c:showVal val="0"/>
          <c:showCatName val="0"/>
          <c:showSerName val="0"/>
          <c:showPercent val="0"/>
          <c:showBubbleSize val="0"/>
        </c:dLbls>
        <c:gapWidth val="20"/>
        <c:overlap val="100"/>
        <c:axId val="103742848"/>
        <c:axId val="103761024"/>
      </c:barChart>
      <c:barChart>
        <c:barDir val="col"/>
        <c:grouping val="clustered"/>
        <c:varyColors val="0"/>
        <c:ser>
          <c:idx val="1"/>
          <c:order val="2"/>
          <c:tx>
            <c:strRef>
              <c:f>InterDisc!$N$38</c:f>
              <c:strCache>
                <c:ptCount val="1"/>
                <c:pt idx="0">
                  <c:v>% Conference papers with computer science</c:v>
                </c:pt>
              </c:strCache>
            </c:strRef>
          </c:tx>
          <c:spPr>
            <a:pattFill prst="pct25">
              <a:fgClr>
                <a:schemeClr val="tx1">
                  <a:lumMod val="75000"/>
                  <a:lumOff val="25000"/>
                </a:schemeClr>
              </a:fgClr>
              <a:bgClr>
                <a:schemeClr val="bg1">
                  <a:lumMod val="95000"/>
                </a:schemeClr>
              </a:bgClr>
            </a:pattFill>
            <a:ln>
              <a:solidFill>
                <a:schemeClr val="tx1">
                  <a:lumMod val="75000"/>
                  <a:lumOff val="25000"/>
                </a:schemeClr>
              </a:solidFill>
            </a:ln>
          </c:spPr>
          <c:invertIfNegative val="0"/>
          <c:dPt>
            <c:idx val="1"/>
            <c:invertIfNegative val="0"/>
            <c:bubble3D val="0"/>
            <c:spPr>
              <a:pattFill prst="pct25">
                <a:fgClr>
                  <a:schemeClr val="tx1">
                    <a:lumMod val="75000"/>
                    <a:lumOff val="25000"/>
                  </a:schemeClr>
                </a:fgClr>
                <a:bgClr>
                  <a:srgbClr val="F3DE74"/>
                </a:bgClr>
              </a:pattFill>
              <a:ln>
                <a:solidFill>
                  <a:schemeClr val="tx1">
                    <a:lumMod val="75000"/>
                    <a:lumOff val="25000"/>
                  </a:schemeClr>
                </a:solidFill>
              </a:ln>
            </c:spPr>
          </c:dPt>
          <c:dLbls>
            <c:dLbl>
              <c:idx val="1"/>
              <c:layout>
                <c:manualLayout>
                  <c:x val="2.8446663234401289E-3"/>
                  <c:y val="-2.0071299267400899E-3"/>
                </c:manualLayout>
              </c:layout>
              <c:spPr>
                <a:solidFill>
                  <a:schemeClr val="bg1"/>
                </a:solidFill>
              </c:spPr>
              <c:txPr>
                <a:bodyPr/>
                <a:lstStyle/>
                <a:p>
                  <a:pPr>
                    <a:defRPr lang="en-US" sz="1400" b="1"/>
                  </a:pPr>
                  <a:endParaRPr lang="en-US"/>
                </a:p>
              </c:txPr>
              <c:dLblPos val="outEnd"/>
              <c:showLegendKey val="0"/>
              <c:showVal val="1"/>
              <c:showCatName val="0"/>
              <c:showSerName val="0"/>
              <c:showPercent val="0"/>
              <c:showBubbleSize val="0"/>
            </c:dLbl>
            <c:spPr>
              <a:solidFill>
                <a:schemeClr val="bg1"/>
              </a:solidFill>
            </c:spPr>
            <c:txPr>
              <a:bodyPr/>
              <a:lstStyle/>
              <a:p>
                <a:pPr>
                  <a:defRPr lang="en-US" sz="600" b="1"/>
                </a:pPr>
                <a:endParaRPr lang="en-US"/>
              </a:p>
            </c:txPr>
            <c:dLblPos val="inBase"/>
            <c:showLegendKey val="0"/>
            <c:showVal val="1"/>
            <c:showCatName val="0"/>
            <c:showSerName val="0"/>
            <c:showPercent val="0"/>
            <c:showBubbleSize val="0"/>
            <c:showLeaderLines val="0"/>
          </c:dLbls>
          <c:cat>
            <c:strRef>
              <c:f>InterDisc!$K$39:$K$45</c:f>
              <c:strCache>
                <c:ptCount val="7"/>
                <c:pt idx="0">
                  <c:v>Natural Science (n=868)</c:v>
                </c:pt>
                <c:pt idx="1">
                  <c:v>Social Sciences (n=1106)</c:v>
                </c:pt>
                <c:pt idx="2">
                  <c:v>Arts and Humanities (n=525)</c:v>
                </c:pt>
                <c:pt idx="3">
                  <c:v>Engineering (n=3391)</c:v>
                </c:pt>
                <c:pt idx="4">
                  <c:v>Math and Physics (n=3875)</c:v>
                </c:pt>
                <c:pt idx="5">
                  <c:v>Medical Fields (n=1776)</c:v>
                </c:pt>
                <c:pt idx="6">
                  <c:v>Computer Science (n=8397)</c:v>
                </c:pt>
              </c:strCache>
            </c:strRef>
          </c:cat>
          <c:val>
            <c:numRef>
              <c:f>InterDisc!$N$39:$N$45</c:f>
              <c:numCache>
                <c:formatCode>0%</c:formatCode>
                <c:ptCount val="7"/>
                <c:pt idx="0">
                  <c:v>0.34418604651162793</c:v>
                </c:pt>
                <c:pt idx="1">
                  <c:v>0.62566844919786091</c:v>
                </c:pt>
                <c:pt idx="2">
                  <c:v>0.63773584905660374</c:v>
                </c:pt>
                <c:pt idx="3">
                  <c:v>0.52838063439065108</c:v>
                </c:pt>
                <c:pt idx="4">
                  <c:v>0.74207338795867472</c:v>
                </c:pt>
                <c:pt idx="5">
                  <c:v>0.85525349008082296</c:v>
                </c:pt>
                <c:pt idx="6">
                  <c:v>0.72668810289389063</c:v>
                </c:pt>
              </c:numCache>
            </c:numRef>
          </c:val>
        </c:ser>
        <c:ser>
          <c:idx val="2"/>
          <c:order val="3"/>
          <c:tx>
            <c:strRef>
              <c:f>InterDisc!$O$38</c:f>
              <c:strCache>
                <c:ptCount val="1"/>
                <c:pt idx="0">
                  <c:v>% Conference papers without computer science</c:v>
                </c:pt>
              </c:strCache>
            </c:strRef>
          </c:tx>
          <c:spPr>
            <a:pattFill prst="dkUpDiag">
              <a:fgClr>
                <a:schemeClr val="tx1">
                  <a:lumMod val="65000"/>
                  <a:lumOff val="35000"/>
                </a:schemeClr>
              </a:fgClr>
              <a:bgClr>
                <a:schemeClr val="bg1"/>
              </a:bgClr>
            </a:pattFill>
            <a:ln>
              <a:solidFill>
                <a:schemeClr val="tx1">
                  <a:lumMod val="75000"/>
                  <a:lumOff val="25000"/>
                </a:schemeClr>
              </a:solidFill>
            </a:ln>
          </c:spPr>
          <c:invertIfNegative val="0"/>
          <c:dPt>
            <c:idx val="1"/>
            <c:invertIfNegative val="0"/>
            <c:bubble3D val="0"/>
            <c:spPr>
              <a:pattFill prst="dkUpDiag">
                <a:fgClr>
                  <a:schemeClr val="tx1">
                    <a:lumMod val="65000"/>
                    <a:lumOff val="35000"/>
                  </a:schemeClr>
                </a:fgClr>
                <a:bgClr>
                  <a:srgbClr val="F5CF47"/>
                </a:bgClr>
              </a:pattFill>
              <a:ln>
                <a:solidFill>
                  <a:schemeClr val="tx1">
                    <a:lumMod val="75000"/>
                    <a:lumOff val="25000"/>
                  </a:schemeClr>
                </a:solidFill>
              </a:ln>
            </c:spPr>
          </c:dPt>
          <c:dLbls>
            <c:dLbl>
              <c:idx val="1"/>
              <c:layout>
                <c:manualLayout>
                  <c:x val="-1.4223331617200644E-3"/>
                  <c:y val="-3.3210362247331994E-3"/>
                </c:manualLayout>
              </c:layout>
              <c:spPr>
                <a:solidFill>
                  <a:schemeClr val="bg1"/>
                </a:solidFill>
              </c:spPr>
              <c:txPr>
                <a:bodyPr/>
                <a:lstStyle/>
                <a:p>
                  <a:pPr>
                    <a:defRPr lang="en-US" sz="1200" b="1">
                      <a:solidFill>
                        <a:schemeClr val="tx1"/>
                      </a:solidFill>
                    </a:defRPr>
                  </a:pPr>
                  <a:endParaRPr lang="en-US"/>
                </a:p>
              </c:txPr>
              <c:dLblPos val="outEnd"/>
              <c:showLegendKey val="0"/>
              <c:showVal val="1"/>
              <c:showCatName val="0"/>
              <c:showSerName val="0"/>
              <c:showPercent val="0"/>
              <c:showBubbleSize val="0"/>
            </c:dLbl>
            <c:spPr>
              <a:solidFill>
                <a:schemeClr val="bg1"/>
              </a:solidFill>
            </c:spPr>
            <c:txPr>
              <a:bodyPr/>
              <a:lstStyle/>
              <a:p>
                <a:pPr>
                  <a:defRPr lang="en-US" sz="600" b="1">
                    <a:solidFill>
                      <a:schemeClr val="tx1"/>
                    </a:solidFill>
                  </a:defRPr>
                </a:pPr>
                <a:endParaRPr lang="en-US"/>
              </a:p>
            </c:txPr>
            <c:dLblPos val="inBase"/>
            <c:showLegendKey val="0"/>
            <c:showVal val="1"/>
            <c:showCatName val="0"/>
            <c:showSerName val="0"/>
            <c:showPercent val="0"/>
            <c:showBubbleSize val="0"/>
            <c:showLeaderLines val="0"/>
          </c:dLbls>
          <c:cat>
            <c:strRef>
              <c:f>InterDisc!$K$39:$K$45</c:f>
              <c:strCache>
                <c:ptCount val="7"/>
                <c:pt idx="0">
                  <c:v>Natural Science (n=868)</c:v>
                </c:pt>
                <c:pt idx="1">
                  <c:v>Social Sciences (n=1106)</c:v>
                </c:pt>
                <c:pt idx="2">
                  <c:v>Arts and Humanities (n=525)</c:v>
                </c:pt>
                <c:pt idx="3">
                  <c:v>Engineering (n=3391)</c:v>
                </c:pt>
                <c:pt idx="4">
                  <c:v>Math and Physics (n=3875)</c:v>
                </c:pt>
                <c:pt idx="5">
                  <c:v>Medical Fields (n=1776)</c:v>
                </c:pt>
                <c:pt idx="6">
                  <c:v>Computer Science (n=8397)</c:v>
                </c:pt>
              </c:strCache>
            </c:strRef>
          </c:cat>
          <c:val>
            <c:numRef>
              <c:f>InterDisc!$O$39:$O$45</c:f>
              <c:numCache>
                <c:formatCode>0%</c:formatCode>
                <c:ptCount val="7"/>
                <c:pt idx="0">
                  <c:v>0.26033690658499237</c:v>
                </c:pt>
                <c:pt idx="1">
                  <c:v>0.20183486238532111</c:v>
                </c:pt>
                <c:pt idx="2">
                  <c:v>0.27692307692307694</c:v>
                </c:pt>
                <c:pt idx="3">
                  <c:v>0.61605107159142725</c:v>
                </c:pt>
                <c:pt idx="4">
                  <c:v>0.30149812734082398</c:v>
                </c:pt>
                <c:pt idx="5">
                  <c:v>0.25783132530120484</c:v>
                </c:pt>
              </c:numCache>
            </c:numRef>
          </c:val>
        </c:ser>
        <c:ser>
          <c:idx val="3"/>
          <c:order val="4"/>
          <c:tx>
            <c:strRef>
              <c:f>InterDisc!$P$38</c:f>
              <c:strCache>
                <c:ptCount val="1"/>
                <c:pt idx="0">
                  <c:v>% with computer science</c:v>
                </c:pt>
              </c:strCache>
            </c:strRef>
          </c:tx>
          <c:spPr>
            <a:solidFill>
              <a:schemeClr val="tx1"/>
            </a:solidFill>
            <a:ln>
              <a:solidFill>
                <a:schemeClr val="tx1">
                  <a:lumMod val="75000"/>
                  <a:lumOff val="25000"/>
                </a:schemeClr>
              </a:solidFill>
            </a:ln>
          </c:spPr>
          <c:invertIfNegative val="0"/>
          <c:dLbls>
            <c:spPr>
              <a:solidFill>
                <a:schemeClr val="bg1"/>
              </a:solidFill>
            </c:spPr>
            <c:txPr>
              <a:bodyPr/>
              <a:lstStyle/>
              <a:p>
                <a:pPr>
                  <a:defRPr lang="en-US" sz="600" b="1">
                    <a:solidFill>
                      <a:schemeClr val="tx1"/>
                    </a:solidFill>
                  </a:defRPr>
                </a:pPr>
                <a:endParaRPr lang="en-US"/>
              </a:p>
            </c:txPr>
            <c:dLblPos val="inBase"/>
            <c:showLegendKey val="0"/>
            <c:showVal val="1"/>
            <c:showCatName val="0"/>
            <c:showSerName val="0"/>
            <c:showPercent val="0"/>
            <c:showBubbleSize val="0"/>
            <c:showLeaderLines val="0"/>
          </c:dLbls>
          <c:cat>
            <c:strRef>
              <c:f>InterDisc!$K$39:$K$45</c:f>
              <c:strCache>
                <c:ptCount val="7"/>
                <c:pt idx="0">
                  <c:v>Natural Science (n=868)</c:v>
                </c:pt>
                <c:pt idx="1">
                  <c:v>Social Sciences (n=1106)</c:v>
                </c:pt>
                <c:pt idx="2">
                  <c:v>Arts and Humanities (n=525)</c:v>
                </c:pt>
                <c:pt idx="3">
                  <c:v>Engineering (n=3391)</c:v>
                </c:pt>
                <c:pt idx="4">
                  <c:v>Math and Physics (n=3875)</c:v>
                </c:pt>
                <c:pt idx="5">
                  <c:v>Medical Fields (n=1776)</c:v>
                </c:pt>
                <c:pt idx="6">
                  <c:v>Computer Science (n=8397)</c:v>
                </c:pt>
              </c:strCache>
            </c:strRef>
          </c:cat>
          <c:val>
            <c:numRef>
              <c:f>InterDisc!$P$39:$P$45</c:f>
              <c:numCache>
                <c:formatCode>0%</c:formatCode>
                <c:ptCount val="7"/>
                <c:pt idx="0">
                  <c:v>0.24769585253456222</c:v>
                </c:pt>
                <c:pt idx="1">
                  <c:v>0.50723327305605792</c:v>
                </c:pt>
                <c:pt idx="2">
                  <c:v>0.50476190476190474</c:v>
                </c:pt>
                <c:pt idx="3">
                  <c:v>0.35328811560011797</c:v>
                </c:pt>
                <c:pt idx="4">
                  <c:v>0.72438709677419355</c:v>
                </c:pt>
                <c:pt idx="5">
                  <c:v>0.7663288288288288</c:v>
                </c:pt>
                <c:pt idx="6">
                  <c:v>1</c:v>
                </c:pt>
              </c:numCache>
            </c:numRef>
          </c:val>
        </c:ser>
        <c:dLbls>
          <c:showLegendKey val="0"/>
          <c:showVal val="0"/>
          <c:showCatName val="0"/>
          <c:showSerName val="0"/>
          <c:showPercent val="0"/>
          <c:showBubbleSize val="0"/>
        </c:dLbls>
        <c:gapWidth val="200"/>
        <c:axId val="103772544"/>
        <c:axId val="103762560"/>
      </c:barChart>
      <c:catAx>
        <c:axId val="103742848"/>
        <c:scaling>
          <c:orientation val="minMax"/>
        </c:scaling>
        <c:delete val="0"/>
        <c:axPos val="b"/>
        <c:majorTickMark val="out"/>
        <c:minorTickMark val="none"/>
        <c:tickLblPos val="nextTo"/>
        <c:txPr>
          <a:bodyPr/>
          <a:lstStyle/>
          <a:p>
            <a:pPr>
              <a:defRPr lang="en-US" sz="1200" b="0">
                <a:solidFill>
                  <a:schemeClr val="bg1"/>
                </a:solidFill>
                <a:latin typeface="+mj-lt"/>
              </a:defRPr>
            </a:pPr>
            <a:endParaRPr lang="en-US"/>
          </a:p>
        </c:txPr>
        <c:crossAx val="103761024"/>
        <c:crosses val="autoZero"/>
        <c:auto val="1"/>
        <c:lblAlgn val="ctr"/>
        <c:lblOffset val="100"/>
        <c:noMultiLvlLbl val="0"/>
      </c:catAx>
      <c:valAx>
        <c:axId val="103761024"/>
        <c:scaling>
          <c:orientation val="minMax"/>
          <c:max val="1"/>
        </c:scaling>
        <c:delete val="0"/>
        <c:axPos val="l"/>
        <c:majorGridlines/>
        <c:numFmt formatCode="0%" sourceLinked="1"/>
        <c:majorTickMark val="out"/>
        <c:minorTickMark val="none"/>
        <c:tickLblPos val="nextTo"/>
        <c:txPr>
          <a:bodyPr/>
          <a:lstStyle/>
          <a:p>
            <a:pPr>
              <a:defRPr lang="en-US" sz="1200" b="0">
                <a:solidFill>
                  <a:schemeClr val="bg1"/>
                </a:solidFill>
              </a:defRPr>
            </a:pPr>
            <a:endParaRPr lang="en-US"/>
          </a:p>
        </c:txPr>
        <c:crossAx val="103742848"/>
        <c:crosses val="autoZero"/>
        <c:crossBetween val="between"/>
      </c:valAx>
      <c:valAx>
        <c:axId val="103762560"/>
        <c:scaling>
          <c:orientation val="minMax"/>
          <c:max val="1"/>
        </c:scaling>
        <c:delete val="0"/>
        <c:axPos val="r"/>
        <c:numFmt formatCode="0%" sourceLinked="1"/>
        <c:majorTickMark val="none"/>
        <c:minorTickMark val="none"/>
        <c:tickLblPos val="none"/>
        <c:txPr>
          <a:bodyPr/>
          <a:lstStyle/>
          <a:p>
            <a:pPr>
              <a:defRPr lang="en-US"/>
            </a:pPr>
            <a:endParaRPr lang="en-US"/>
          </a:p>
        </c:txPr>
        <c:crossAx val="103772544"/>
        <c:crosses val="max"/>
        <c:crossBetween val="between"/>
      </c:valAx>
      <c:catAx>
        <c:axId val="103772544"/>
        <c:scaling>
          <c:orientation val="minMax"/>
        </c:scaling>
        <c:delete val="1"/>
        <c:axPos val="b"/>
        <c:majorTickMark val="out"/>
        <c:minorTickMark val="none"/>
        <c:tickLblPos val="none"/>
        <c:crossAx val="103762560"/>
        <c:crosses val="autoZero"/>
        <c:auto val="1"/>
        <c:lblAlgn val="ctr"/>
        <c:lblOffset val="100"/>
        <c:noMultiLvlLbl val="0"/>
      </c:catAx>
    </c:plotArea>
    <c:legend>
      <c:legendPos val="r"/>
      <c:layout>
        <c:manualLayout>
          <c:xMode val="edge"/>
          <c:yMode val="edge"/>
          <c:x val="0.61250425719994561"/>
          <c:y val="1.1970892123097434E-2"/>
          <c:w val="0.37152137346761799"/>
          <c:h val="0.19745600162073496"/>
        </c:manualLayout>
      </c:layout>
      <c:overlay val="0"/>
      <c:txPr>
        <a:bodyPr/>
        <a:lstStyle/>
        <a:p>
          <a:pPr>
            <a:defRPr lang="en-US" sz="1600" b="1" baseline="5000">
              <a:solidFill>
                <a:schemeClr val="bg1"/>
              </a:solidFill>
            </a:defRPr>
          </a:pPr>
          <a:endParaRPr lang="en-US"/>
        </a:p>
      </c:txPr>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0.47581</cdr:x>
      <cdr:y>0.09412</cdr:y>
    </cdr:from>
    <cdr:to>
      <cdr:x>0.59055</cdr:x>
      <cdr:y>0.15006</cdr:y>
    </cdr:to>
    <cdr:sp macro="" textlink="">
      <cdr:nvSpPr>
        <cdr:cNvPr id="3" name="Text Box 2"/>
        <cdr:cNvSpPr txBox="1"/>
      </cdr:nvSpPr>
      <cdr:spPr>
        <a:xfrm xmlns:a="http://schemas.openxmlformats.org/drawingml/2006/main">
          <a:off x="4248472" y="576064"/>
          <a:ext cx="1024513" cy="3423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400" b="1" dirty="0">
              <a:solidFill>
                <a:schemeClr val="bg1"/>
              </a:solidFill>
            </a:rPr>
            <a:t>n=12,571</a:t>
          </a:r>
        </a:p>
      </cdr:txBody>
    </cdr:sp>
  </cdr:relSizeAnchor>
</c:userShapes>
</file>

<file path=ppt/drawings/drawing2.xml><?xml version="1.0" encoding="utf-8"?>
<c:userShapes xmlns:c="http://schemas.openxmlformats.org/drawingml/2006/chart">
  <cdr:relSizeAnchor xmlns:cdr="http://schemas.openxmlformats.org/drawingml/2006/chartDrawing">
    <cdr:from>
      <cdr:x>0.47581</cdr:x>
      <cdr:y>0.09412</cdr:y>
    </cdr:from>
    <cdr:to>
      <cdr:x>0.59055</cdr:x>
      <cdr:y>0.15006</cdr:y>
    </cdr:to>
    <cdr:sp macro="" textlink="">
      <cdr:nvSpPr>
        <cdr:cNvPr id="3" name="Text Box 2"/>
        <cdr:cNvSpPr txBox="1"/>
      </cdr:nvSpPr>
      <cdr:spPr>
        <a:xfrm xmlns:a="http://schemas.openxmlformats.org/drawingml/2006/main">
          <a:off x="4248472" y="576064"/>
          <a:ext cx="1024513" cy="3423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400" b="1" dirty="0">
              <a:solidFill>
                <a:schemeClr val="bg1"/>
              </a:solidFill>
            </a:rPr>
            <a:t>n=12,571</a:t>
          </a:r>
        </a:p>
      </cdr:txBody>
    </cdr:sp>
  </cdr:relSizeAnchor>
</c:userShapes>
</file>

<file path=ppt/drawings/drawing3.xml><?xml version="1.0" encoding="utf-8"?>
<c:userShapes xmlns:c="http://schemas.openxmlformats.org/drawingml/2006/chart">
  <cdr:relSizeAnchor xmlns:cdr="http://schemas.openxmlformats.org/drawingml/2006/chartDrawing">
    <cdr:from>
      <cdr:x>0.47581</cdr:x>
      <cdr:y>0.09412</cdr:y>
    </cdr:from>
    <cdr:to>
      <cdr:x>0.59055</cdr:x>
      <cdr:y>0.15006</cdr:y>
    </cdr:to>
    <cdr:sp macro="" textlink="">
      <cdr:nvSpPr>
        <cdr:cNvPr id="3" name="Text Box 2"/>
        <cdr:cNvSpPr txBox="1"/>
      </cdr:nvSpPr>
      <cdr:spPr>
        <a:xfrm xmlns:a="http://schemas.openxmlformats.org/drawingml/2006/main">
          <a:off x="4248472" y="576064"/>
          <a:ext cx="1024513" cy="3423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400" b="1" dirty="0">
              <a:solidFill>
                <a:schemeClr val="bg1"/>
              </a:solidFill>
            </a:rPr>
            <a:t>n=12,571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D7CC7F-65FE-47AB-A631-47474F809FE2}" type="datetimeFigureOut">
              <a:rPr lang="en-GB" smtClean="0"/>
              <a:pPr/>
              <a:t>28/10/2013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1F6799-0738-4CFA-A0AE-EEA5DE5DB009}" type="slidenum">
              <a:rPr lang="en-GB" smtClean="0"/>
              <a:pPr/>
              <a:t>‹#›</a:t>
            </a:fld>
            <a:endParaRPr lang="en-GB"/>
          </a:p>
        </p:txBody>
      </p:sp>
    </p:spTree>
    <p:extLst>
      <p:ext uri="{BB962C8B-B14F-4D97-AF65-F5344CB8AC3E}">
        <p14:creationId xmlns:p14="http://schemas.microsoft.com/office/powerpoint/2010/main" val="938720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37931725" indent="-37474525">
              <a:defRPr sz="2400">
                <a:solidFill>
                  <a:schemeClr val="tx1"/>
                </a:solidFill>
                <a:latin typeface="Arial" pitchFamily="34" charset="0"/>
                <a:ea typeface="MS PGothic" pitchFamily="34" charset="-128"/>
              </a:defRPr>
            </a:lvl2pPr>
            <a:lvl3pPr>
              <a:defRPr sz="2400">
                <a:solidFill>
                  <a:schemeClr val="tx1"/>
                </a:solidFill>
                <a:latin typeface="Arial" pitchFamily="34" charset="0"/>
                <a:ea typeface="MS PGothic" pitchFamily="34" charset="-128"/>
              </a:defRPr>
            </a:lvl3pPr>
            <a:lvl4pPr>
              <a:defRPr sz="2400">
                <a:solidFill>
                  <a:schemeClr val="tx1"/>
                </a:solidFill>
                <a:latin typeface="Arial" pitchFamily="34" charset="0"/>
                <a:ea typeface="MS PGothic" pitchFamily="34" charset="-128"/>
              </a:defRPr>
            </a:lvl4pPr>
            <a:lvl5pPr>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1F9F9733-0625-449C-BF1A-A17518E6917C}" type="slidenum">
              <a:rPr lang="en-US" sz="1200">
                <a:solidFill>
                  <a:prstClr val="black"/>
                </a:solidFill>
              </a:rPr>
              <a:pPr/>
              <a:t>1</a:t>
            </a:fld>
            <a:endParaRPr lang="en-US" sz="1200">
              <a:solidFill>
                <a:prstClr val="black"/>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050828-BE44-4BC4-93F7-7817BF778D2B}" type="slidenum">
              <a:rPr lang="en-GB">
                <a:solidFill>
                  <a:prstClr val="black"/>
                </a:solidFill>
              </a:rPr>
              <a:pPr/>
              <a:t>26</a:t>
            </a:fld>
            <a:endParaRPr lang="en-GB">
              <a:solidFill>
                <a:prstClr val="black"/>
              </a:solidFill>
            </a:endParaRPr>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a:xfrm>
            <a:off x="687270" y="4342450"/>
            <a:ext cx="5483461" cy="4115824"/>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EA61C-864C-4BE6-8DBB-70814EA98F8F}" type="slidenum">
              <a:rPr lang="en-GB">
                <a:solidFill>
                  <a:prstClr val="black"/>
                </a:solidFill>
              </a:rPr>
              <a:pPr/>
              <a:t>27</a:t>
            </a:fld>
            <a:endParaRPr lang="en-GB">
              <a:solidFill>
                <a:prstClr val="black"/>
              </a:solidFill>
            </a:endParaRPr>
          </a:p>
        </p:txBody>
      </p:sp>
      <p:sp>
        <p:nvSpPr>
          <p:cNvPr id="535554" name="Rectangle 2"/>
          <p:cNvSpPr>
            <a:spLocks noGrp="1" noRot="1" noChangeAspect="1" noChangeArrowheads="1" noTextEdit="1"/>
          </p:cNvSpPr>
          <p:nvPr>
            <p:ph type="sldImg"/>
          </p:nvPr>
        </p:nvSpPr>
        <p:spPr>
          <a:ln/>
        </p:spPr>
      </p:sp>
      <p:sp>
        <p:nvSpPr>
          <p:cNvPr id="535555" name="Rectangle 3"/>
          <p:cNvSpPr>
            <a:spLocks noGrp="1" noChangeArrowheads="1"/>
          </p:cNvSpPr>
          <p:nvPr>
            <p:ph type="body" idx="1"/>
          </p:nvPr>
        </p:nvSpPr>
        <p:spPr>
          <a:xfrm>
            <a:off x="687270" y="4342450"/>
            <a:ext cx="5483461" cy="4115824"/>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0EA173-B9D0-4672-B222-F9F6ADCAD23E}" type="slidenum">
              <a:rPr lang="en-GB">
                <a:solidFill>
                  <a:prstClr val="black"/>
                </a:solidFill>
              </a:rPr>
              <a:pPr/>
              <a:t>28</a:t>
            </a:fld>
            <a:endParaRPr lang="en-GB">
              <a:solidFill>
                <a:prstClr val="black"/>
              </a:solidFill>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xfrm>
            <a:off x="687270" y="4342450"/>
            <a:ext cx="5483461" cy="4115824"/>
          </a:xfrm>
        </p:spPr>
        <p:txBody>
          <a:bodyPr/>
          <a:lstStyle/>
          <a:p>
            <a:r>
              <a:rPr lang="en-US"/>
              <a:t>Some = well-documented and thorough procedures for filing, organizing, archiving, and moving photographs, </a:t>
            </a:r>
          </a:p>
          <a:p>
            <a:r>
              <a:rPr lang="en-US"/>
              <a:t>Others = more </a:t>
            </a:r>
            <a:r>
              <a:rPr lang="en-US" i="1"/>
              <a:t>ad hoc</a:t>
            </a:r>
            <a:r>
              <a:rPr lang="en-US"/>
              <a:t> approach</a:t>
            </a:r>
          </a:p>
          <a:p>
            <a:r>
              <a:rPr lang="en-US"/>
              <a:t>	One of the studies even had several people working on different parts of their study, and each had invented their own personal system for organizing their data, and there was no consistency between them. </a:t>
            </a:r>
          </a:p>
          <a:p>
            <a:endParaRPr lang="en-US"/>
          </a:p>
          <a:p>
            <a:r>
              <a:rPr lang="en-US"/>
              <a:t>	The sophistication of the data management system was directly tied to whether the study had someone with good organizational and also usually database design skills. Only one, however, had enlisted the aid of a trained database programmer; the others had found one of their biologists who happened to be able to learn database skills to design their data system.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800">
                <a:solidFill>
                  <a:schemeClr val="tx1"/>
                </a:solidFill>
                <a:latin typeface="Times New Roman" pitchFamily="18" charset="0"/>
              </a:defRPr>
            </a:lvl1pPr>
            <a:lvl2pPr marL="742950" indent="-285750" defTabSz="920750" eaLnBrk="0" hangingPunct="0">
              <a:defRPr sz="2800">
                <a:solidFill>
                  <a:schemeClr val="tx1"/>
                </a:solidFill>
                <a:latin typeface="Times New Roman" pitchFamily="18" charset="0"/>
              </a:defRPr>
            </a:lvl2pPr>
            <a:lvl3pPr marL="1143000" indent="-228600" defTabSz="920750" eaLnBrk="0" hangingPunct="0">
              <a:defRPr sz="2800">
                <a:solidFill>
                  <a:schemeClr val="tx1"/>
                </a:solidFill>
                <a:latin typeface="Times New Roman" pitchFamily="18" charset="0"/>
              </a:defRPr>
            </a:lvl3pPr>
            <a:lvl4pPr marL="1600200" indent="-228600" defTabSz="920750" eaLnBrk="0" hangingPunct="0">
              <a:defRPr sz="2800">
                <a:solidFill>
                  <a:schemeClr val="tx1"/>
                </a:solidFill>
                <a:latin typeface="Times New Roman" pitchFamily="18" charset="0"/>
              </a:defRPr>
            </a:lvl4pPr>
            <a:lvl5pPr marL="2057400" indent="-228600" defTabSz="920750" eaLnBrk="0" hangingPunct="0">
              <a:defRPr sz="2800">
                <a:solidFill>
                  <a:schemeClr val="tx1"/>
                </a:solidFill>
                <a:latin typeface="Times New Roman" pitchFamily="18" charset="0"/>
              </a:defRPr>
            </a:lvl5pPr>
            <a:lvl6pPr marL="2514600" indent="-228600" defTabSz="920750" eaLnBrk="0" fontAlgn="base" hangingPunct="0">
              <a:spcBef>
                <a:spcPct val="0"/>
              </a:spcBef>
              <a:spcAft>
                <a:spcPct val="0"/>
              </a:spcAft>
              <a:defRPr sz="2800">
                <a:solidFill>
                  <a:schemeClr val="tx1"/>
                </a:solidFill>
                <a:latin typeface="Times New Roman" pitchFamily="18" charset="0"/>
              </a:defRPr>
            </a:lvl6pPr>
            <a:lvl7pPr marL="2971800" indent="-228600" defTabSz="920750" eaLnBrk="0" fontAlgn="base" hangingPunct="0">
              <a:spcBef>
                <a:spcPct val="0"/>
              </a:spcBef>
              <a:spcAft>
                <a:spcPct val="0"/>
              </a:spcAft>
              <a:defRPr sz="2800">
                <a:solidFill>
                  <a:schemeClr val="tx1"/>
                </a:solidFill>
                <a:latin typeface="Times New Roman" pitchFamily="18" charset="0"/>
              </a:defRPr>
            </a:lvl7pPr>
            <a:lvl8pPr marL="3429000" indent="-228600" defTabSz="920750" eaLnBrk="0" fontAlgn="base" hangingPunct="0">
              <a:spcBef>
                <a:spcPct val="0"/>
              </a:spcBef>
              <a:spcAft>
                <a:spcPct val="0"/>
              </a:spcAft>
              <a:defRPr sz="2800">
                <a:solidFill>
                  <a:schemeClr val="tx1"/>
                </a:solidFill>
                <a:latin typeface="Times New Roman" pitchFamily="18" charset="0"/>
              </a:defRPr>
            </a:lvl8pPr>
            <a:lvl9pPr marL="3886200" indent="-228600" defTabSz="920750" eaLnBrk="0" fontAlgn="base" hangingPunct="0">
              <a:spcBef>
                <a:spcPct val="0"/>
              </a:spcBef>
              <a:spcAft>
                <a:spcPct val="0"/>
              </a:spcAft>
              <a:defRPr sz="2800">
                <a:solidFill>
                  <a:schemeClr val="tx1"/>
                </a:solidFill>
                <a:latin typeface="Times New Roman" pitchFamily="18" charset="0"/>
              </a:defRPr>
            </a:lvl9pPr>
          </a:lstStyle>
          <a:p>
            <a:pPr eaLnBrk="1" hangingPunct="1"/>
            <a:fld id="{DA729911-632C-40B8-955E-9A3E093263F8}" type="slidenum">
              <a:rPr lang="en-GB" altLang="en-US" sz="1300"/>
              <a:pPr eaLnBrk="1" hangingPunct="1"/>
              <a:t>29</a:t>
            </a:fld>
            <a:endParaRPr lang="en-GB" altLang="en-US" sz="130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C8D354-6D80-47E1-AD82-4AE6A0CE5CFF}" type="slidenum">
              <a:rPr lang="en-GB">
                <a:solidFill>
                  <a:prstClr val="black"/>
                </a:solidFill>
              </a:rPr>
              <a:pPr/>
              <a:t>30</a:t>
            </a:fld>
            <a:endParaRPr lang="en-GB">
              <a:solidFill>
                <a:prstClr val="black"/>
              </a:solidFill>
            </a:endParaRPr>
          </a:p>
        </p:txBody>
      </p:sp>
      <p:sp>
        <p:nvSpPr>
          <p:cNvPr id="539650" name="Rectangle 2"/>
          <p:cNvSpPr>
            <a:spLocks noGrp="1" noRot="1" noChangeAspect="1" noChangeArrowheads="1" noTextEdit="1"/>
          </p:cNvSpPr>
          <p:nvPr>
            <p:ph type="sldImg"/>
          </p:nvPr>
        </p:nvSpPr>
        <p:spPr>
          <a:ln/>
        </p:spPr>
      </p:sp>
      <p:sp>
        <p:nvSpPr>
          <p:cNvPr id="539651" name="Rectangle 3"/>
          <p:cNvSpPr>
            <a:spLocks noGrp="1" noChangeArrowheads="1"/>
          </p:cNvSpPr>
          <p:nvPr>
            <p:ph type="body" idx="1"/>
          </p:nvPr>
        </p:nvSpPr>
        <p:spPr>
          <a:xfrm>
            <a:off x="687270" y="4342450"/>
            <a:ext cx="5483461" cy="4115824"/>
          </a:xfrm>
        </p:spPr>
        <p:txBody>
          <a:bodyPr/>
          <a:lstStyle/>
          <a:p>
            <a:r>
              <a:rPr lang="en-US"/>
              <a:t>This is really one of the areas that the scientists are struggling with most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54CBE9-F057-413A-AC15-1964491F0D23}" type="slidenum">
              <a:rPr lang="en-GB">
                <a:solidFill>
                  <a:prstClr val="black"/>
                </a:solidFill>
              </a:rPr>
              <a:pPr/>
              <a:t>31</a:t>
            </a:fld>
            <a:endParaRPr lang="en-GB">
              <a:solidFill>
                <a:prstClr val="black"/>
              </a:solidFill>
            </a:endParaRPr>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48BC54-B78E-4F97-AFB5-59C3E70909A2}" type="slidenum">
              <a:rPr lang="en-GB">
                <a:solidFill>
                  <a:prstClr val="black"/>
                </a:solidFill>
              </a:rPr>
              <a:pPr/>
              <a:t>34</a:t>
            </a:fld>
            <a:endParaRPr lang="en-GB">
              <a:solidFill>
                <a:prstClr val="black"/>
              </a:solidFill>
            </a:endParaRPr>
          </a:p>
        </p:txBody>
      </p:sp>
      <p:sp>
        <p:nvSpPr>
          <p:cNvPr id="630786" name="Rectangle 2"/>
          <p:cNvSpPr>
            <a:spLocks noGrp="1" noRot="1" noChangeAspect="1" noChangeArrowheads="1" noTextEdit="1"/>
          </p:cNvSpPr>
          <p:nvPr>
            <p:ph type="sldImg"/>
          </p:nvPr>
        </p:nvSpPr>
        <p:spPr>
          <a:xfrm>
            <a:off x="1143000" y="685800"/>
            <a:ext cx="4573588" cy="3430588"/>
          </a:xfrm>
          <a:ln/>
        </p:spPr>
      </p:sp>
      <p:sp>
        <p:nvSpPr>
          <p:cNvPr id="630787" name="Rectangle 3"/>
          <p:cNvSpPr>
            <a:spLocks noGrp="1" noChangeArrowheads="1"/>
          </p:cNvSpPr>
          <p:nvPr>
            <p:ph type="body" idx="1"/>
          </p:nvPr>
        </p:nvSpPr>
        <p:spPr>
          <a:xfrm>
            <a:off x="685637" y="4343913"/>
            <a:ext cx="5486727" cy="4114361"/>
          </a:xfrm>
        </p:spPr>
        <p:txBody>
          <a:bodyPr/>
          <a:lstStyle/>
          <a:p>
            <a:r>
              <a:rPr lang="en-US"/>
              <a:t>As mentioned in the abstract and beginning of this dissertation:</a:t>
            </a:r>
          </a:p>
          <a:p>
            <a:r>
              <a:rPr lang="en-US"/>
              <a:t>	The switch involved an apparently simple replacement of one 3 pound piece of equipment with a film plane with another 3 pound piece of very similar looking equipment with a image sensor and a memory card.  The resulting changes were much more complex.</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5387AF-761B-4882-812A-E575290D6844}" type="slidenum">
              <a:rPr lang="en-GB">
                <a:solidFill>
                  <a:prstClr val="black"/>
                </a:solidFill>
              </a:rPr>
              <a:pPr/>
              <a:t>35</a:t>
            </a:fld>
            <a:endParaRPr lang="en-GB">
              <a:solidFill>
                <a:prstClr val="black"/>
              </a:solidFill>
            </a:endParaRPr>
          </a:p>
        </p:txBody>
      </p:sp>
      <p:sp>
        <p:nvSpPr>
          <p:cNvPr id="632834" name="Rectangle 2"/>
          <p:cNvSpPr>
            <a:spLocks noGrp="1" noRot="1" noChangeAspect="1" noChangeArrowheads="1" noTextEdit="1"/>
          </p:cNvSpPr>
          <p:nvPr>
            <p:ph type="sldImg"/>
          </p:nvPr>
        </p:nvSpPr>
        <p:spPr>
          <a:xfrm>
            <a:off x="1143000" y="685800"/>
            <a:ext cx="4573588" cy="3430588"/>
          </a:xfrm>
          <a:ln/>
        </p:spPr>
      </p:sp>
      <p:sp>
        <p:nvSpPr>
          <p:cNvPr id="632835" name="Rectangle 3"/>
          <p:cNvSpPr>
            <a:spLocks noGrp="1" noChangeArrowheads="1"/>
          </p:cNvSpPr>
          <p:nvPr>
            <p:ph type="body" idx="1"/>
          </p:nvPr>
        </p:nvSpPr>
        <p:spPr>
          <a:xfrm>
            <a:off x="685637" y="4343913"/>
            <a:ext cx="5486727" cy="4114361"/>
          </a:xfrm>
        </p:spPr>
        <p:txBody>
          <a:bodyPr/>
          <a:lstStyle/>
          <a:p>
            <a:r>
              <a:rPr lang="en-US"/>
              <a:t>Complexity</a:t>
            </a:r>
          </a:p>
          <a:p>
            <a:r>
              <a:rPr lang="en-US"/>
              <a:t>Cost</a:t>
            </a:r>
          </a:p>
          <a:p>
            <a:r>
              <a:rPr lang="en-US"/>
              <a:t>Higher skill required, but also contribute more to the science than a pair of hands</a:t>
            </a:r>
          </a:p>
          <a:p>
            <a:r>
              <a:rPr lang="en-US"/>
              <a:t>	Discuss number of unpaid intern to employee patterns I found</a:t>
            </a:r>
          </a:p>
          <a:p>
            <a:endParaRPr lang="en-US"/>
          </a:p>
          <a:p>
            <a:r>
              <a:rPr lang="en-US"/>
              <a:t>Faster, better data</a:t>
            </a:r>
          </a:p>
          <a:p>
            <a:r>
              <a:rPr lang="en-US"/>
              <a:t>Shorter learning curve in field</a:t>
            </a:r>
          </a:p>
          <a:p>
            <a:r>
              <a:rPr lang="en-US"/>
              <a:t>Less skill required to actually take photos</a:t>
            </a:r>
          </a:p>
          <a:p>
            <a:r>
              <a:rPr lang="en-US"/>
              <a:t>Still some technical limitations (focusing, for instance)</a:t>
            </a:r>
          </a:p>
          <a:p>
            <a:endParaRPr lang="en-US"/>
          </a:p>
          <a:p>
            <a:r>
              <a:rPr lang="en-US"/>
              <a:t>Somewhat surprised by variety of education levels (from high-school to Ph.D, but Ph.D.s less thick on the ground than I expected)</a:t>
            </a:r>
          </a:p>
          <a:p>
            <a:r>
              <a:rPr lang="en-US"/>
              <a:t>Somewhat surprised by route into permanent employment of unpaid year-long internships</a:t>
            </a:r>
          </a:p>
          <a:p>
            <a:endParaRPr lang="en-US"/>
          </a:p>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Placeholder 2"/>
          <p:cNvSpPr>
            <a:spLocks noGrp="1" noRot="1" noChangeAspect="1"/>
          </p:cNvSpPr>
          <p:nvPr>
            <p:ph type="sldImg"/>
          </p:nvPr>
        </p:nvSpPr>
        <p:spPr bwMode="auto">
          <a:noFill/>
          <a:ln>
            <a:solidFill>
              <a:srgbClr val="000000"/>
            </a:solidFill>
            <a:miter lim="800000"/>
            <a:headEnd/>
            <a:tailEnd/>
          </a:ln>
        </p:spPr>
      </p:sp>
      <p:sp>
        <p:nvSpPr>
          <p:cNvPr id="1945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Placeholder 2"/>
          <p:cNvSpPr>
            <a:spLocks noGrp="1" noRot="1" noChangeAspect="1"/>
          </p:cNvSpPr>
          <p:nvPr>
            <p:ph type="sldImg"/>
          </p:nvPr>
        </p:nvSpPr>
        <p:spPr bwMode="auto">
          <a:noFill/>
          <a:ln>
            <a:solidFill>
              <a:srgbClr val="000000"/>
            </a:solidFill>
            <a:miter lim="800000"/>
            <a:headEnd/>
            <a:tailEnd/>
          </a:ln>
        </p:spPr>
      </p:sp>
      <p:sp>
        <p:nvSpPr>
          <p:cNvPr id="2150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Infrastructure can be socially</a:t>
            </a:r>
            <a:r>
              <a:rPr lang="en-GB" baseline="0" dirty="0" smtClean="0"/>
              <a:t> and culturally shaped, but it is not infinitely flexible</a:t>
            </a:r>
            <a:endParaRPr lang="en-GB" dirty="0"/>
          </a:p>
        </p:txBody>
      </p:sp>
      <p:sp>
        <p:nvSpPr>
          <p:cNvPr id="4" name="Slide Number Placeholder 3"/>
          <p:cNvSpPr>
            <a:spLocks noGrp="1"/>
          </p:cNvSpPr>
          <p:nvPr>
            <p:ph type="sldNum" sz="quarter" idx="10"/>
          </p:nvPr>
        </p:nvSpPr>
        <p:spPr/>
        <p:txBody>
          <a:bodyPr/>
          <a:lstStyle/>
          <a:p>
            <a:fld id="{B71F6799-0738-4CFA-A0AE-EEA5DE5DB009}"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1535450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Placeholder 2"/>
          <p:cNvSpPr>
            <a:spLocks noGrp="1" noRot="1" noChangeAspect="1"/>
          </p:cNvSpPr>
          <p:nvPr>
            <p:ph type="sldImg"/>
          </p:nvPr>
        </p:nvSpPr>
        <p:spPr bwMode="auto">
          <a:noFill/>
          <a:ln>
            <a:solidFill>
              <a:srgbClr val="000000"/>
            </a:solidFill>
            <a:miter lim="800000"/>
            <a:headEnd/>
            <a:tailEnd/>
          </a:ln>
        </p:spPr>
      </p:sp>
      <p:sp>
        <p:nvSpPr>
          <p:cNvPr id="2355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Used mixed methods:</a:t>
            </a:r>
            <a:r>
              <a:rPr lang="en-GB" baseline="0" dirty="0" smtClean="0"/>
              <a:t> interviews, observation, data analysis</a:t>
            </a:r>
            <a:endParaRPr lang="en-GB" dirty="0"/>
          </a:p>
        </p:txBody>
      </p:sp>
      <p:sp>
        <p:nvSpPr>
          <p:cNvPr id="4" name="Slide Number Placeholder 3"/>
          <p:cNvSpPr>
            <a:spLocks noGrp="1"/>
          </p:cNvSpPr>
          <p:nvPr>
            <p:ph type="sldNum" sz="quarter" idx="10"/>
          </p:nvPr>
        </p:nvSpPr>
        <p:spPr/>
        <p:txBody>
          <a:bodyPr/>
          <a:lstStyle/>
          <a:p>
            <a:fld id="{3265A578-8DEA-447D-BAAF-FA2B5662D4B2}"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2310102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Used mixed methods:</a:t>
            </a:r>
            <a:r>
              <a:rPr lang="en-GB" baseline="0" dirty="0" smtClean="0"/>
              <a:t> interviews, observation, data analysis</a:t>
            </a:r>
            <a:endParaRPr lang="en-GB" dirty="0"/>
          </a:p>
        </p:txBody>
      </p:sp>
      <p:sp>
        <p:nvSpPr>
          <p:cNvPr id="4" name="Slide Number Placeholder 3"/>
          <p:cNvSpPr>
            <a:spLocks noGrp="1"/>
          </p:cNvSpPr>
          <p:nvPr>
            <p:ph type="sldNum" sz="quarter" idx="10"/>
          </p:nvPr>
        </p:nvSpPr>
        <p:spPr/>
        <p:txBody>
          <a:bodyPr/>
          <a:lstStyle/>
          <a:p>
            <a:fld id="{3265A578-8DEA-447D-BAAF-FA2B5662D4B2}"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2310102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6944EC-C54C-49EA-BE13-896DE219D553}" type="slidenum">
              <a:rPr lang="en-US"/>
              <a:pPr/>
              <a:t>8</a:t>
            </a:fld>
            <a:endParaRPr 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xfrm>
            <a:off x="1143000" y="687388"/>
            <a:ext cx="4572000" cy="3429000"/>
          </a:xfrm>
          <a:noFill/>
          <a:ln>
            <a:solidFill>
              <a:srgbClr val="000000"/>
            </a:solidFill>
            <a:miter lim="800000"/>
            <a:headEnd/>
            <a:tailEnd/>
          </a:ln>
        </p:spPr>
      </p:sp>
      <p:sp>
        <p:nvSpPr>
          <p:cNvPr id="89091" name="Rectangle 3"/>
          <p:cNvSpPr>
            <a:spLocks noGrp="1"/>
          </p:cNvSpPr>
          <p:nvPr>
            <p:ph type="body" idx="1"/>
          </p:nvPr>
        </p:nvSpPr>
        <p:spPr bwMode="auto">
          <a:xfrm>
            <a:off x="685495" y="4344358"/>
            <a:ext cx="5487013" cy="4113169"/>
          </a:xfrm>
          <a:noFill/>
        </p:spPr>
        <p:txBody>
          <a:bodyPr wrap="square" numCol="1" anchor="t" anchorCtr="0" compatLnSpc="1">
            <a:prstTxWarp prst="textNoShape">
              <a:avLst/>
            </a:prstTxWarp>
          </a:bodyPr>
          <a:lstStyle/>
          <a:p>
            <a:endParaRPr lang="en-GB" b="1" smtClean="0">
              <a:solidFill>
                <a:schemeClr val="bg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610D434D-D682-41D8-94AD-292AEBFCACED}" type="slidenum">
              <a:rPr lang="en-GB" smtClean="0">
                <a:solidFill>
                  <a:prstClr val="black"/>
                </a:solidFill>
              </a:rPr>
              <a:pPr/>
              <a:t>21</a:t>
            </a:fld>
            <a:endParaRPr lang="en-GB" smtClean="0">
              <a:solidFill>
                <a:prstClr val="black"/>
              </a:solidFill>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837AFD43-EDA7-41CB-8DA2-0AAD5AF3C1BE}" type="slidenum">
              <a:rPr lang="en-GB">
                <a:solidFill>
                  <a:prstClr val="black"/>
                </a:solidFill>
              </a:rPr>
              <a:pPr/>
              <a:t>22</a:t>
            </a:fld>
            <a:endParaRPr lang="en-GB">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687271" y="4342451"/>
            <a:ext cx="5483461" cy="4115824"/>
          </a:xfrm>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7E7B4A-5DB7-4C0E-8441-7C1AE9F1005D}" type="slidenum">
              <a:rPr lang="en-GB">
                <a:solidFill>
                  <a:prstClr val="black"/>
                </a:solidFill>
              </a:rPr>
              <a:pPr/>
              <a:t>23</a:t>
            </a:fld>
            <a:endParaRPr lang="en-GB">
              <a:solidFill>
                <a:prstClr val="black"/>
              </a:solidFill>
            </a:endParaRPr>
          </a:p>
        </p:txBody>
      </p:sp>
      <p:sp>
        <p:nvSpPr>
          <p:cNvPr id="601090" name="Rectangle 2"/>
          <p:cNvSpPr>
            <a:spLocks noGrp="1" noRot="1" noChangeAspect="1" noChangeArrowheads="1" noTextEdit="1"/>
          </p:cNvSpPr>
          <p:nvPr>
            <p:ph type="sldImg"/>
          </p:nvPr>
        </p:nvSpPr>
        <p:spPr>
          <a:ln/>
        </p:spPr>
      </p:sp>
      <p:sp>
        <p:nvSpPr>
          <p:cNvPr id="601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800">
                <a:solidFill>
                  <a:schemeClr val="tx1"/>
                </a:solidFill>
                <a:latin typeface="Times New Roman" pitchFamily="18" charset="0"/>
              </a:defRPr>
            </a:lvl1pPr>
            <a:lvl2pPr marL="742950" indent="-285750" defTabSz="920750" eaLnBrk="0" hangingPunct="0">
              <a:defRPr sz="2800">
                <a:solidFill>
                  <a:schemeClr val="tx1"/>
                </a:solidFill>
                <a:latin typeface="Times New Roman" pitchFamily="18" charset="0"/>
              </a:defRPr>
            </a:lvl2pPr>
            <a:lvl3pPr marL="1143000" indent="-228600" defTabSz="920750" eaLnBrk="0" hangingPunct="0">
              <a:defRPr sz="2800">
                <a:solidFill>
                  <a:schemeClr val="tx1"/>
                </a:solidFill>
                <a:latin typeface="Times New Roman" pitchFamily="18" charset="0"/>
              </a:defRPr>
            </a:lvl3pPr>
            <a:lvl4pPr marL="1600200" indent="-228600" defTabSz="920750" eaLnBrk="0" hangingPunct="0">
              <a:defRPr sz="2800">
                <a:solidFill>
                  <a:schemeClr val="tx1"/>
                </a:solidFill>
                <a:latin typeface="Times New Roman" pitchFamily="18" charset="0"/>
              </a:defRPr>
            </a:lvl4pPr>
            <a:lvl5pPr marL="2057400" indent="-228600" defTabSz="920750" eaLnBrk="0" hangingPunct="0">
              <a:defRPr sz="2800">
                <a:solidFill>
                  <a:schemeClr val="tx1"/>
                </a:solidFill>
                <a:latin typeface="Times New Roman" pitchFamily="18" charset="0"/>
              </a:defRPr>
            </a:lvl5pPr>
            <a:lvl6pPr marL="2514600" indent="-228600" defTabSz="920750" eaLnBrk="0" fontAlgn="base" hangingPunct="0">
              <a:spcBef>
                <a:spcPct val="0"/>
              </a:spcBef>
              <a:spcAft>
                <a:spcPct val="0"/>
              </a:spcAft>
              <a:defRPr sz="2800">
                <a:solidFill>
                  <a:schemeClr val="tx1"/>
                </a:solidFill>
                <a:latin typeface="Times New Roman" pitchFamily="18" charset="0"/>
              </a:defRPr>
            </a:lvl6pPr>
            <a:lvl7pPr marL="2971800" indent="-228600" defTabSz="920750" eaLnBrk="0" fontAlgn="base" hangingPunct="0">
              <a:spcBef>
                <a:spcPct val="0"/>
              </a:spcBef>
              <a:spcAft>
                <a:spcPct val="0"/>
              </a:spcAft>
              <a:defRPr sz="2800">
                <a:solidFill>
                  <a:schemeClr val="tx1"/>
                </a:solidFill>
                <a:latin typeface="Times New Roman" pitchFamily="18" charset="0"/>
              </a:defRPr>
            </a:lvl7pPr>
            <a:lvl8pPr marL="3429000" indent="-228600" defTabSz="920750" eaLnBrk="0" fontAlgn="base" hangingPunct="0">
              <a:spcBef>
                <a:spcPct val="0"/>
              </a:spcBef>
              <a:spcAft>
                <a:spcPct val="0"/>
              </a:spcAft>
              <a:defRPr sz="2800">
                <a:solidFill>
                  <a:schemeClr val="tx1"/>
                </a:solidFill>
                <a:latin typeface="Times New Roman" pitchFamily="18" charset="0"/>
              </a:defRPr>
            </a:lvl8pPr>
            <a:lvl9pPr marL="3886200" indent="-228600" defTabSz="920750" eaLnBrk="0" fontAlgn="base" hangingPunct="0">
              <a:spcBef>
                <a:spcPct val="0"/>
              </a:spcBef>
              <a:spcAft>
                <a:spcPct val="0"/>
              </a:spcAft>
              <a:defRPr sz="2800">
                <a:solidFill>
                  <a:schemeClr val="tx1"/>
                </a:solidFill>
                <a:latin typeface="Times New Roman" pitchFamily="18" charset="0"/>
              </a:defRPr>
            </a:lvl9pPr>
          </a:lstStyle>
          <a:p>
            <a:pPr eaLnBrk="1" hangingPunct="1"/>
            <a:fld id="{71B6F2FA-2ADE-43C7-896C-ACE7746E01AB}" type="slidenum">
              <a:rPr lang="en-GB" altLang="en-US" sz="1300"/>
              <a:pPr eaLnBrk="1" hangingPunct="1"/>
              <a:t>24</a:t>
            </a:fld>
            <a:endParaRPr lang="en-GB" altLang="en-US" sz="1300"/>
          </a:p>
        </p:txBody>
      </p:sp>
      <p:sp>
        <p:nvSpPr>
          <p:cNvPr id="62467" name="Rectangle 2"/>
          <p:cNvSpPr>
            <a:spLocks noGrp="1" noRot="1" noChangeAspect="1" noChangeArrowheads="1" noTextEdit="1"/>
          </p:cNvSpPr>
          <p:nvPr>
            <p:ph type="sldImg"/>
          </p:nvPr>
        </p:nvSpPr>
        <p:spPr>
          <a:xfrm>
            <a:off x="1143000" y="685800"/>
            <a:ext cx="4573588" cy="3430588"/>
          </a:xfrm>
          <a:ln/>
        </p:spPr>
      </p:sp>
      <p:sp>
        <p:nvSpPr>
          <p:cNvPr id="62468" name="Rectangle 3"/>
          <p:cNvSpPr>
            <a:spLocks noGrp="1" noChangeArrowheads="1"/>
          </p:cNvSpPr>
          <p:nvPr>
            <p:ph type="body" idx="1"/>
          </p:nvPr>
        </p:nvSpPr>
        <p:spPr>
          <a:xfrm>
            <a:off x="685637" y="4343913"/>
            <a:ext cx="5486727" cy="41143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altLang="en-US" smtClean="0"/>
              <a:t>Challenges</a:t>
            </a:r>
          </a:p>
          <a:p>
            <a:pPr lvl="2" eaLnBrk="1" hangingPunct="1">
              <a:buFontTx/>
              <a:buChar char="•"/>
            </a:pPr>
            <a:r>
              <a:rPr lang="en-US" altLang="en-US" smtClean="0"/>
              <a:t>Limited funds (~$6K)</a:t>
            </a:r>
          </a:p>
          <a:p>
            <a:pPr lvl="2" eaLnBrk="1" hangingPunct="1">
              <a:buFontTx/>
              <a:buChar char="•"/>
            </a:pPr>
            <a:r>
              <a:rPr lang="en-US" altLang="en-US" smtClean="0"/>
              <a:t>Job responsibilities (7 wks paid time off, but not all at once)</a:t>
            </a:r>
          </a:p>
          <a:p>
            <a:pPr lvl="2" eaLnBrk="1" hangingPunct="1">
              <a:buFontTx/>
              <a:buChar char="•"/>
            </a:pPr>
            <a:r>
              <a:rPr lang="en-US" altLang="en-US" smtClean="0"/>
              <a:t>Little awareness of laboratory studies among marine mammal scientists</a:t>
            </a:r>
          </a:p>
          <a:p>
            <a:pPr lvl="3" eaLnBrk="1" hangingPunct="1">
              <a:buFontTx/>
              <a:buChar char="•"/>
            </a:pPr>
            <a:r>
              <a:rPr lang="en-US" altLang="en-US" smtClean="0"/>
              <a:t>Nobody has studied this group (with the exception of a little overlap with the late Roberta Lamb, and Frank Nutch)</a:t>
            </a:r>
          </a:p>
          <a:p>
            <a:pPr lvl="3" eaLnBrk="1" hangingPunct="1">
              <a:buFontTx/>
              <a:buChar char="•"/>
            </a:pPr>
            <a:r>
              <a:rPr lang="en-US" altLang="en-US" smtClean="0"/>
              <a:t>Would be different if I do a follow-up study now that I have contacts</a:t>
            </a:r>
          </a:p>
          <a:p>
            <a:pPr lvl="2" eaLnBrk="1" hangingPunct="1">
              <a:buFontTx/>
              <a:buChar char="•"/>
            </a:pPr>
            <a:r>
              <a:rPr lang="en-US" altLang="en-US" smtClean="0"/>
              <a:t>Remote field sites with small boats / airplanes</a:t>
            </a:r>
          </a:p>
          <a:p>
            <a:pPr eaLnBrk="1" hangingPunct="1">
              <a:buFontTx/>
              <a:buChar char="•"/>
            </a:pPr>
            <a:r>
              <a:rPr lang="en-US" altLang="en-US" smtClean="0"/>
              <a:t>Encourage people to look at the reflexive methods section in the Appendix for a fairly honest take on what I did right and wrong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800">
                <a:solidFill>
                  <a:schemeClr val="tx1"/>
                </a:solidFill>
                <a:latin typeface="Times New Roman" pitchFamily="18" charset="0"/>
              </a:defRPr>
            </a:lvl1pPr>
            <a:lvl2pPr marL="742950" indent="-285750" defTabSz="920750" eaLnBrk="0" hangingPunct="0">
              <a:defRPr sz="2800">
                <a:solidFill>
                  <a:schemeClr val="tx1"/>
                </a:solidFill>
                <a:latin typeface="Times New Roman" pitchFamily="18" charset="0"/>
              </a:defRPr>
            </a:lvl2pPr>
            <a:lvl3pPr marL="1143000" indent="-228600" defTabSz="920750" eaLnBrk="0" hangingPunct="0">
              <a:defRPr sz="2800">
                <a:solidFill>
                  <a:schemeClr val="tx1"/>
                </a:solidFill>
                <a:latin typeface="Times New Roman" pitchFamily="18" charset="0"/>
              </a:defRPr>
            </a:lvl3pPr>
            <a:lvl4pPr marL="1600200" indent="-228600" defTabSz="920750" eaLnBrk="0" hangingPunct="0">
              <a:defRPr sz="2800">
                <a:solidFill>
                  <a:schemeClr val="tx1"/>
                </a:solidFill>
                <a:latin typeface="Times New Roman" pitchFamily="18" charset="0"/>
              </a:defRPr>
            </a:lvl4pPr>
            <a:lvl5pPr marL="2057400" indent="-228600" defTabSz="920750" eaLnBrk="0" hangingPunct="0">
              <a:defRPr sz="2800">
                <a:solidFill>
                  <a:schemeClr val="tx1"/>
                </a:solidFill>
                <a:latin typeface="Times New Roman" pitchFamily="18" charset="0"/>
              </a:defRPr>
            </a:lvl5pPr>
            <a:lvl6pPr marL="2514600" indent="-228600" defTabSz="920750" eaLnBrk="0" fontAlgn="base" hangingPunct="0">
              <a:spcBef>
                <a:spcPct val="0"/>
              </a:spcBef>
              <a:spcAft>
                <a:spcPct val="0"/>
              </a:spcAft>
              <a:defRPr sz="2800">
                <a:solidFill>
                  <a:schemeClr val="tx1"/>
                </a:solidFill>
                <a:latin typeface="Times New Roman" pitchFamily="18" charset="0"/>
              </a:defRPr>
            </a:lvl6pPr>
            <a:lvl7pPr marL="2971800" indent="-228600" defTabSz="920750" eaLnBrk="0" fontAlgn="base" hangingPunct="0">
              <a:spcBef>
                <a:spcPct val="0"/>
              </a:spcBef>
              <a:spcAft>
                <a:spcPct val="0"/>
              </a:spcAft>
              <a:defRPr sz="2800">
                <a:solidFill>
                  <a:schemeClr val="tx1"/>
                </a:solidFill>
                <a:latin typeface="Times New Roman" pitchFamily="18" charset="0"/>
              </a:defRPr>
            </a:lvl7pPr>
            <a:lvl8pPr marL="3429000" indent="-228600" defTabSz="920750" eaLnBrk="0" fontAlgn="base" hangingPunct="0">
              <a:spcBef>
                <a:spcPct val="0"/>
              </a:spcBef>
              <a:spcAft>
                <a:spcPct val="0"/>
              </a:spcAft>
              <a:defRPr sz="2800">
                <a:solidFill>
                  <a:schemeClr val="tx1"/>
                </a:solidFill>
                <a:latin typeface="Times New Roman" pitchFamily="18" charset="0"/>
              </a:defRPr>
            </a:lvl8pPr>
            <a:lvl9pPr marL="3886200" indent="-228600" defTabSz="920750" eaLnBrk="0" fontAlgn="base" hangingPunct="0">
              <a:spcBef>
                <a:spcPct val="0"/>
              </a:spcBef>
              <a:spcAft>
                <a:spcPct val="0"/>
              </a:spcAft>
              <a:defRPr sz="2800">
                <a:solidFill>
                  <a:schemeClr val="tx1"/>
                </a:solidFill>
                <a:latin typeface="Times New Roman" pitchFamily="18" charset="0"/>
              </a:defRPr>
            </a:lvl9pPr>
          </a:lstStyle>
          <a:p>
            <a:pPr eaLnBrk="1" hangingPunct="1"/>
            <a:fld id="{7B7DA796-89E7-4284-BE40-E65B9CA8F578}" type="slidenum">
              <a:rPr lang="en-GB" altLang="en-US" sz="1300"/>
              <a:pPr eaLnBrk="1" hangingPunct="1"/>
              <a:t>25</a:t>
            </a:fld>
            <a:endParaRPr lang="en-GB" altLang="en-US" sz="13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687270" y="4342450"/>
            <a:ext cx="5483461" cy="41158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rgbClr val="0070C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hasCustomPrompt="1"/>
          </p:nvPr>
        </p:nvSpPr>
        <p:spPr>
          <a:xfrm>
            <a:off x="685800" y="2007888"/>
            <a:ext cx="7772400" cy="1470025"/>
          </a:xfrm>
        </p:spPr>
        <p:txBody>
          <a:bodyPr/>
          <a:lstStyle>
            <a:lvl1pPr algn="ctr">
              <a:defRPr sz="3200" cap="none"/>
            </a:lvl1pPr>
          </a:lstStyle>
          <a:p>
            <a:r>
              <a:rPr lang="en-US" dirty="0" smtClean="0"/>
              <a:t>Click To Edit Master Title Style</a:t>
            </a:r>
            <a:endParaRPr lang="en-US" dirty="0"/>
          </a:p>
        </p:txBody>
      </p:sp>
    </p:spTree>
    <p:extLst>
      <p:ext uri="{BB962C8B-B14F-4D97-AF65-F5344CB8AC3E}">
        <p14:creationId xmlns:p14="http://schemas.microsoft.com/office/powerpoint/2010/main" val="318732234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rotWithShape="1">
          <a:gsLst>
            <a:gs pos="0">
              <a:schemeClr val="bg1">
                <a:tint val="96000"/>
                <a:shade val="100000"/>
                <a:alpha val="100000"/>
                <a:satMod val="140000"/>
              </a:schemeClr>
            </a:gs>
            <a:gs pos="31000">
              <a:schemeClr val="bg1">
                <a:tint val="100000"/>
                <a:shade val="90000"/>
                <a:alpha val="100000"/>
              </a:schemeClr>
            </a:gs>
            <a:gs pos="100000">
              <a:schemeClr val="bg1">
                <a:tint val="100000"/>
                <a:shade val="80000"/>
                <a:alpha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7924800" cy="639762"/>
          </a:xfrm>
        </p:spPr>
        <p:txBody>
          <a:bodyPr/>
          <a:lstStyle>
            <a:lvl1pPr>
              <a:defRPr cap="none">
                <a:solidFill>
                  <a:srgbClr val="0070C0"/>
                </a:solidFill>
                <a:effectLst>
                  <a:reflection blurRad="6350" stA="50000" endA="300" endPos="50000" dist="29997" dir="5400000" sy="-100000" algn="bl" rotWithShape="0"/>
                </a:effectLst>
              </a:defRPr>
            </a:lvl1pPr>
          </a:lstStyle>
          <a:p>
            <a:r>
              <a:rPr lang="en-US" dirty="0" smtClean="0"/>
              <a:t>Click To Edit Master Title Style</a:t>
            </a:r>
            <a:endParaRPr lang="en-US" dirty="0"/>
          </a:p>
        </p:txBody>
      </p:sp>
      <p:sp>
        <p:nvSpPr>
          <p:cNvPr id="8" name="Content Placeholder 7"/>
          <p:cNvSpPr>
            <a:spLocks noGrp="1"/>
          </p:cNvSpPr>
          <p:nvPr>
            <p:ph sz="quarter" idx="13"/>
          </p:nvPr>
        </p:nvSpPr>
        <p:spPr>
          <a:xfrm>
            <a:off x="609600" y="990600"/>
            <a:ext cx="7924800" cy="4724400"/>
          </a:xfrm>
        </p:spPr>
        <p:txBody>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2077306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715000" y="6356350"/>
            <a:ext cx="1524000" cy="365125"/>
          </a:xfrm>
          <a:prstGeom prst="rect">
            <a:avLst/>
          </a:prstGeom>
        </p:spPr>
        <p:txBody>
          <a:bodyPr/>
          <a:lstStyle/>
          <a:p>
            <a:fld id="{B251E3F0-9A4D-4AA7-A148-117680F7360B}" type="datetimeFigureOut">
              <a:rPr lang="en-GB" smtClean="0">
                <a:solidFill>
                  <a:srgbClr val="FFFFFF"/>
                </a:solidFill>
              </a:rPr>
              <a:pPr/>
              <a:t>28/10/2013</a:t>
            </a:fld>
            <a:endParaRPr lang="en-GB">
              <a:solidFill>
                <a:srgbClr val="FFFFFF"/>
              </a:solidFill>
            </a:endParaRPr>
          </a:p>
        </p:txBody>
      </p:sp>
      <p:sp>
        <p:nvSpPr>
          <p:cNvPr id="5" name="Footer Placeholder 4"/>
          <p:cNvSpPr>
            <a:spLocks noGrp="1"/>
          </p:cNvSpPr>
          <p:nvPr>
            <p:ph type="ftr" sz="quarter" idx="11"/>
          </p:nvPr>
        </p:nvSpPr>
        <p:spPr>
          <a:xfrm>
            <a:off x="609600" y="6356350"/>
            <a:ext cx="2895600" cy="365125"/>
          </a:xfrm>
          <a:prstGeom prst="rect">
            <a:avLst/>
          </a:prstGeom>
        </p:spPr>
        <p:txBody>
          <a:bodyPr/>
          <a:lstStyle/>
          <a:p>
            <a:endParaRPr lang="en-GB">
              <a:solidFill>
                <a:srgbClr val="FFFFFF"/>
              </a:solidFill>
            </a:endParaRPr>
          </a:p>
        </p:txBody>
      </p:sp>
      <p:sp>
        <p:nvSpPr>
          <p:cNvPr id="6" name="Slide Number Placeholder 5"/>
          <p:cNvSpPr>
            <a:spLocks noGrp="1"/>
          </p:cNvSpPr>
          <p:nvPr>
            <p:ph type="sldNum" sz="quarter" idx="12"/>
          </p:nvPr>
        </p:nvSpPr>
        <p:spPr>
          <a:xfrm>
            <a:off x="7543800" y="6356350"/>
            <a:ext cx="990600" cy="365125"/>
          </a:xfrm>
          <a:prstGeom prst="rect">
            <a:avLst/>
          </a:prstGeom>
        </p:spPr>
        <p:txBody>
          <a:bodyPr/>
          <a:lstStyle/>
          <a:p>
            <a:fld id="{711061A3-C22F-4BEF-B8C9-A8DAE7A3BBAB}"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09398953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a:xfrm>
            <a:off x="5715000" y="6356350"/>
            <a:ext cx="1524000" cy="365125"/>
          </a:xfrm>
          <a:prstGeom prst="rect">
            <a:avLst/>
          </a:prstGeom>
        </p:spPr>
        <p:txBody>
          <a:bodyPr/>
          <a:lstStyle/>
          <a:p>
            <a:fld id="{B251E3F0-9A4D-4AA7-A148-117680F7360B}" type="datetimeFigureOut">
              <a:rPr lang="en-GB" smtClean="0">
                <a:solidFill>
                  <a:srgbClr val="FFFFFF"/>
                </a:solidFill>
              </a:rPr>
              <a:pPr/>
              <a:t>28/10/2013</a:t>
            </a:fld>
            <a:endParaRPr lang="en-GB">
              <a:solidFill>
                <a:srgbClr val="FFFFFF"/>
              </a:solidFill>
            </a:endParaRPr>
          </a:p>
        </p:txBody>
      </p:sp>
      <p:sp>
        <p:nvSpPr>
          <p:cNvPr id="6" name="Footer Placeholder 5"/>
          <p:cNvSpPr>
            <a:spLocks noGrp="1"/>
          </p:cNvSpPr>
          <p:nvPr>
            <p:ph type="ftr" sz="quarter" idx="11"/>
          </p:nvPr>
        </p:nvSpPr>
        <p:spPr>
          <a:xfrm>
            <a:off x="609600" y="6356350"/>
            <a:ext cx="2895600" cy="365125"/>
          </a:xfrm>
          <a:prstGeom prst="rect">
            <a:avLst/>
          </a:prstGeom>
        </p:spPr>
        <p:txBody>
          <a:bodyPr/>
          <a:lstStyle/>
          <a:p>
            <a:endParaRPr lang="en-GB">
              <a:solidFill>
                <a:srgbClr val="FFFFFF"/>
              </a:solidFill>
            </a:endParaRPr>
          </a:p>
        </p:txBody>
      </p:sp>
      <p:sp>
        <p:nvSpPr>
          <p:cNvPr id="7" name="Slide Number Placeholder 6"/>
          <p:cNvSpPr>
            <a:spLocks noGrp="1"/>
          </p:cNvSpPr>
          <p:nvPr>
            <p:ph type="sldNum" sz="quarter" idx="12"/>
          </p:nvPr>
        </p:nvSpPr>
        <p:spPr>
          <a:xfrm>
            <a:off x="7543800" y="6356350"/>
            <a:ext cx="990600" cy="365125"/>
          </a:xfrm>
          <a:prstGeom prst="rect">
            <a:avLst/>
          </a:prstGeom>
        </p:spPr>
        <p:txBody>
          <a:bodyPr/>
          <a:lstStyle/>
          <a:p>
            <a:fld id="{711061A3-C22F-4BEF-B8C9-A8DAE7A3BBAB}"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09579563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a:xfrm>
            <a:off x="5715000" y="6356350"/>
            <a:ext cx="1524000" cy="365125"/>
          </a:xfrm>
          <a:prstGeom prst="rect">
            <a:avLst/>
          </a:prstGeom>
        </p:spPr>
        <p:txBody>
          <a:bodyPr/>
          <a:lstStyle/>
          <a:p>
            <a:fld id="{B251E3F0-9A4D-4AA7-A148-117680F7360B}" type="datetimeFigureOut">
              <a:rPr lang="en-GB" smtClean="0">
                <a:solidFill>
                  <a:srgbClr val="FFFFFF"/>
                </a:solidFill>
              </a:rPr>
              <a:pPr/>
              <a:t>28/10/2013</a:t>
            </a:fld>
            <a:endParaRPr lang="en-GB">
              <a:solidFill>
                <a:srgbClr val="FFFFFF"/>
              </a:solidFill>
            </a:endParaRPr>
          </a:p>
        </p:txBody>
      </p:sp>
      <p:sp>
        <p:nvSpPr>
          <p:cNvPr id="8" name="Footer Placeholder 7"/>
          <p:cNvSpPr>
            <a:spLocks noGrp="1"/>
          </p:cNvSpPr>
          <p:nvPr>
            <p:ph type="ftr" sz="quarter" idx="11"/>
          </p:nvPr>
        </p:nvSpPr>
        <p:spPr>
          <a:xfrm>
            <a:off x="609600" y="6356350"/>
            <a:ext cx="2895600" cy="365125"/>
          </a:xfrm>
          <a:prstGeom prst="rect">
            <a:avLst/>
          </a:prstGeom>
        </p:spPr>
        <p:txBody>
          <a:bodyPr/>
          <a:lstStyle/>
          <a:p>
            <a:endParaRPr lang="en-GB">
              <a:solidFill>
                <a:srgbClr val="FFFFFF"/>
              </a:solidFill>
            </a:endParaRPr>
          </a:p>
        </p:txBody>
      </p:sp>
      <p:sp>
        <p:nvSpPr>
          <p:cNvPr id="9" name="Slide Number Placeholder 8"/>
          <p:cNvSpPr>
            <a:spLocks noGrp="1"/>
          </p:cNvSpPr>
          <p:nvPr>
            <p:ph type="sldNum" sz="quarter" idx="12"/>
          </p:nvPr>
        </p:nvSpPr>
        <p:spPr>
          <a:xfrm>
            <a:off x="7543800" y="6356350"/>
            <a:ext cx="990600" cy="365125"/>
          </a:xfrm>
          <a:prstGeom prst="rect">
            <a:avLst/>
          </a:prstGeom>
        </p:spPr>
        <p:txBody>
          <a:bodyPr/>
          <a:lstStyle/>
          <a:p>
            <a:fld id="{711061A3-C22F-4BEF-B8C9-A8DAE7A3BBAB}"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388864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5715000" y="6356350"/>
            <a:ext cx="1524000" cy="365125"/>
          </a:xfrm>
          <a:prstGeom prst="rect">
            <a:avLst/>
          </a:prstGeom>
        </p:spPr>
        <p:txBody>
          <a:bodyPr/>
          <a:lstStyle/>
          <a:p>
            <a:fld id="{B251E3F0-9A4D-4AA7-A148-117680F7360B}" type="datetimeFigureOut">
              <a:rPr lang="en-GB" smtClean="0">
                <a:solidFill>
                  <a:srgbClr val="FFFFFF"/>
                </a:solidFill>
              </a:rPr>
              <a:pPr/>
              <a:t>28/10/2013</a:t>
            </a:fld>
            <a:endParaRPr lang="en-GB">
              <a:solidFill>
                <a:srgbClr val="FFFFFF"/>
              </a:solidFill>
            </a:endParaRPr>
          </a:p>
        </p:txBody>
      </p:sp>
      <p:sp>
        <p:nvSpPr>
          <p:cNvPr id="4" name="Footer Placeholder 3"/>
          <p:cNvSpPr>
            <a:spLocks noGrp="1"/>
          </p:cNvSpPr>
          <p:nvPr>
            <p:ph type="ftr" sz="quarter" idx="11"/>
          </p:nvPr>
        </p:nvSpPr>
        <p:spPr>
          <a:xfrm>
            <a:off x="609600" y="6356350"/>
            <a:ext cx="2895600" cy="365125"/>
          </a:xfrm>
          <a:prstGeom prst="rect">
            <a:avLst/>
          </a:prstGeom>
        </p:spPr>
        <p:txBody>
          <a:bodyPr/>
          <a:lstStyle/>
          <a:p>
            <a:endParaRPr lang="en-GB">
              <a:solidFill>
                <a:srgbClr val="FFFFFF"/>
              </a:solidFill>
            </a:endParaRPr>
          </a:p>
        </p:txBody>
      </p:sp>
      <p:sp>
        <p:nvSpPr>
          <p:cNvPr id="5" name="Slide Number Placeholder 4"/>
          <p:cNvSpPr>
            <a:spLocks noGrp="1"/>
          </p:cNvSpPr>
          <p:nvPr>
            <p:ph type="sldNum" sz="quarter" idx="12"/>
          </p:nvPr>
        </p:nvSpPr>
        <p:spPr>
          <a:xfrm>
            <a:off x="7543800" y="6356350"/>
            <a:ext cx="990600" cy="365125"/>
          </a:xfrm>
          <a:prstGeom prst="rect">
            <a:avLst/>
          </a:prstGeom>
        </p:spPr>
        <p:txBody>
          <a:bodyPr/>
          <a:lstStyle/>
          <a:p>
            <a:fld id="{711061A3-C22F-4BEF-B8C9-A8DAE7A3BBAB}"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271606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715000" y="6356350"/>
            <a:ext cx="1524000" cy="365125"/>
          </a:xfrm>
          <a:prstGeom prst="rect">
            <a:avLst/>
          </a:prstGeom>
        </p:spPr>
        <p:txBody>
          <a:bodyPr/>
          <a:lstStyle/>
          <a:p>
            <a:fld id="{B251E3F0-9A4D-4AA7-A148-117680F7360B}" type="datetimeFigureOut">
              <a:rPr lang="en-GB" smtClean="0">
                <a:solidFill>
                  <a:srgbClr val="FFFFFF"/>
                </a:solidFill>
              </a:rPr>
              <a:pPr/>
              <a:t>28/10/2013</a:t>
            </a:fld>
            <a:endParaRPr lang="en-GB">
              <a:solidFill>
                <a:srgbClr val="FFFFFF"/>
              </a:solidFill>
            </a:endParaRPr>
          </a:p>
        </p:txBody>
      </p:sp>
      <p:sp>
        <p:nvSpPr>
          <p:cNvPr id="3" name="Footer Placeholder 2"/>
          <p:cNvSpPr>
            <a:spLocks noGrp="1"/>
          </p:cNvSpPr>
          <p:nvPr>
            <p:ph type="ftr" sz="quarter" idx="11"/>
          </p:nvPr>
        </p:nvSpPr>
        <p:spPr>
          <a:xfrm>
            <a:off x="609600" y="6356350"/>
            <a:ext cx="2895600" cy="365125"/>
          </a:xfrm>
          <a:prstGeom prst="rect">
            <a:avLst/>
          </a:prstGeom>
        </p:spPr>
        <p:txBody>
          <a:bodyPr/>
          <a:lstStyle/>
          <a:p>
            <a:endParaRPr lang="en-GB">
              <a:solidFill>
                <a:srgbClr val="FFFFFF"/>
              </a:solidFill>
            </a:endParaRPr>
          </a:p>
        </p:txBody>
      </p:sp>
      <p:sp>
        <p:nvSpPr>
          <p:cNvPr id="4" name="Slide Number Placeholder 3"/>
          <p:cNvSpPr>
            <a:spLocks noGrp="1"/>
          </p:cNvSpPr>
          <p:nvPr>
            <p:ph type="sldNum" sz="quarter" idx="12"/>
          </p:nvPr>
        </p:nvSpPr>
        <p:spPr>
          <a:xfrm>
            <a:off x="7543800" y="6356350"/>
            <a:ext cx="990600" cy="365125"/>
          </a:xfrm>
          <a:prstGeom prst="rect">
            <a:avLst/>
          </a:prstGeom>
        </p:spPr>
        <p:txBody>
          <a:bodyPr/>
          <a:lstStyle/>
          <a:p>
            <a:fld id="{711061A3-C22F-4BEF-B8C9-A8DAE7A3BBAB}"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908132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715000" y="6356350"/>
            <a:ext cx="1524000" cy="365125"/>
          </a:xfrm>
          <a:prstGeom prst="rect">
            <a:avLst/>
          </a:prstGeom>
        </p:spPr>
        <p:txBody>
          <a:bodyPr/>
          <a:lstStyle/>
          <a:p>
            <a:fld id="{B251E3F0-9A4D-4AA7-A148-117680F7360B}" type="datetimeFigureOut">
              <a:rPr lang="en-GB" smtClean="0">
                <a:solidFill>
                  <a:srgbClr val="FFFFFF"/>
                </a:solidFill>
              </a:rPr>
              <a:pPr/>
              <a:t>28/10/2013</a:t>
            </a:fld>
            <a:endParaRPr lang="en-GB">
              <a:solidFill>
                <a:srgbClr val="FFFFFF"/>
              </a:solidFill>
            </a:endParaRPr>
          </a:p>
        </p:txBody>
      </p:sp>
      <p:sp>
        <p:nvSpPr>
          <p:cNvPr id="6" name="Footer Placeholder 5"/>
          <p:cNvSpPr>
            <a:spLocks noGrp="1"/>
          </p:cNvSpPr>
          <p:nvPr>
            <p:ph type="ftr" sz="quarter" idx="11"/>
          </p:nvPr>
        </p:nvSpPr>
        <p:spPr>
          <a:xfrm>
            <a:off x="609600" y="6356350"/>
            <a:ext cx="2895600" cy="365125"/>
          </a:xfrm>
          <a:prstGeom prst="rect">
            <a:avLst/>
          </a:prstGeom>
        </p:spPr>
        <p:txBody>
          <a:bodyPr/>
          <a:lstStyle/>
          <a:p>
            <a:endParaRPr lang="en-GB">
              <a:solidFill>
                <a:srgbClr val="FFFFFF"/>
              </a:solidFill>
            </a:endParaRPr>
          </a:p>
        </p:txBody>
      </p:sp>
      <p:sp>
        <p:nvSpPr>
          <p:cNvPr id="7" name="Slide Number Placeholder 6"/>
          <p:cNvSpPr>
            <a:spLocks noGrp="1"/>
          </p:cNvSpPr>
          <p:nvPr>
            <p:ph type="sldNum" sz="quarter" idx="12"/>
          </p:nvPr>
        </p:nvSpPr>
        <p:spPr>
          <a:xfrm>
            <a:off x="7543800" y="6356350"/>
            <a:ext cx="990600" cy="365125"/>
          </a:xfrm>
          <a:prstGeom prst="rect">
            <a:avLst/>
          </a:prstGeom>
        </p:spPr>
        <p:txBody>
          <a:bodyPr/>
          <a:lstStyle/>
          <a:p>
            <a:fld id="{711061A3-C22F-4BEF-B8C9-A8DAE7A3BBAB}"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975073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715000" y="6356350"/>
            <a:ext cx="1524000" cy="365125"/>
          </a:xfrm>
          <a:prstGeom prst="rect">
            <a:avLst/>
          </a:prstGeom>
        </p:spPr>
        <p:txBody>
          <a:bodyPr/>
          <a:lstStyle/>
          <a:p>
            <a:fld id="{B251E3F0-9A4D-4AA7-A148-117680F7360B}" type="datetimeFigureOut">
              <a:rPr lang="en-GB" smtClean="0">
                <a:solidFill>
                  <a:srgbClr val="FFFFFF"/>
                </a:solidFill>
              </a:rPr>
              <a:pPr/>
              <a:t>28/10/2013</a:t>
            </a:fld>
            <a:endParaRPr lang="en-GB">
              <a:solidFill>
                <a:srgbClr val="FFFFFF"/>
              </a:solidFill>
            </a:endParaRPr>
          </a:p>
        </p:txBody>
      </p:sp>
      <p:sp>
        <p:nvSpPr>
          <p:cNvPr id="6" name="Footer Placeholder 5"/>
          <p:cNvSpPr>
            <a:spLocks noGrp="1"/>
          </p:cNvSpPr>
          <p:nvPr>
            <p:ph type="ftr" sz="quarter" idx="11"/>
          </p:nvPr>
        </p:nvSpPr>
        <p:spPr>
          <a:xfrm>
            <a:off x="609600" y="6356350"/>
            <a:ext cx="2895600" cy="365125"/>
          </a:xfrm>
          <a:prstGeom prst="rect">
            <a:avLst/>
          </a:prstGeom>
        </p:spPr>
        <p:txBody>
          <a:bodyPr/>
          <a:lstStyle/>
          <a:p>
            <a:endParaRPr lang="en-GB">
              <a:solidFill>
                <a:srgbClr val="FFFFFF"/>
              </a:solidFill>
            </a:endParaRPr>
          </a:p>
        </p:txBody>
      </p:sp>
      <p:sp>
        <p:nvSpPr>
          <p:cNvPr id="7" name="Slide Number Placeholder 6"/>
          <p:cNvSpPr>
            <a:spLocks noGrp="1"/>
          </p:cNvSpPr>
          <p:nvPr>
            <p:ph type="sldNum" sz="quarter" idx="12"/>
          </p:nvPr>
        </p:nvSpPr>
        <p:spPr>
          <a:xfrm>
            <a:off x="7543800" y="6356350"/>
            <a:ext cx="990600" cy="365125"/>
          </a:xfrm>
          <a:prstGeom prst="rect">
            <a:avLst/>
          </a:prstGeom>
        </p:spPr>
        <p:txBody>
          <a:bodyPr/>
          <a:lstStyle/>
          <a:p>
            <a:fld id="{711061A3-C22F-4BEF-B8C9-A8DAE7A3BBAB}"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563982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5715000" y="6356350"/>
            <a:ext cx="1524000" cy="365125"/>
          </a:xfrm>
          <a:prstGeom prst="rect">
            <a:avLst/>
          </a:prstGeom>
        </p:spPr>
        <p:txBody>
          <a:bodyPr/>
          <a:lstStyle/>
          <a:p>
            <a:fld id="{B251E3F0-9A4D-4AA7-A148-117680F7360B}" type="datetimeFigureOut">
              <a:rPr lang="en-GB" smtClean="0">
                <a:solidFill>
                  <a:srgbClr val="FFFFFF"/>
                </a:solidFill>
              </a:rPr>
              <a:pPr/>
              <a:t>28/10/2013</a:t>
            </a:fld>
            <a:endParaRPr lang="en-GB">
              <a:solidFill>
                <a:srgbClr val="FFFFFF"/>
              </a:solidFill>
            </a:endParaRPr>
          </a:p>
        </p:txBody>
      </p:sp>
      <p:sp>
        <p:nvSpPr>
          <p:cNvPr id="5" name="Footer Placeholder 4"/>
          <p:cNvSpPr>
            <a:spLocks noGrp="1"/>
          </p:cNvSpPr>
          <p:nvPr>
            <p:ph type="ftr" sz="quarter" idx="11"/>
          </p:nvPr>
        </p:nvSpPr>
        <p:spPr>
          <a:xfrm>
            <a:off x="609600" y="6356350"/>
            <a:ext cx="2895600" cy="365125"/>
          </a:xfrm>
          <a:prstGeom prst="rect">
            <a:avLst/>
          </a:prstGeom>
        </p:spPr>
        <p:txBody>
          <a:bodyPr/>
          <a:lstStyle/>
          <a:p>
            <a:endParaRPr lang="en-GB">
              <a:solidFill>
                <a:srgbClr val="FFFFFF"/>
              </a:solidFill>
            </a:endParaRPr>
          </a:p>
        </p:txBody>
      </p:sp>
      <p:sp>
        <p:nvSpPr>
          <p:cNvPr id="6" name="Slide Number Placeholder 5"/>
          <p:cNvSpPr>
            <a:spLocks noGrp="1"/>
          </p:cNvSpPr>
          <p:nvPr>
            <p:ph type="sldNum" sz="quarter" idx="12"/>
          </p:nvPr>
        </p:nvSpPr>
        <p:spPr>
          <a:xfrm>
            <a:off x="7543800" y="6356350"/>
            <a:ext cx="990600" cy="365125"/>
          </a:xfrm>
          <a:prstGeom prst="rect">
            <a:avLst/>
          </a:prstGeom>
        </p:spPr>
        <p:txBody>
          <a:bodyPr/>
          <a:lstStyle/>
          <a:p>
            <a:fld id="{711061A3-C22F-4BEF-B8C9-A8DAE7A3BBAB}"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09343904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5715000" y="6356350"/>
            <a:ext cx="1524000" cy="365125"/>
          </a:xfrm>
          <a:prstGeom prst="rect">
            <a:avLst/>
          </a:prstGeom>
        </p:spPr>
        <p:txBody>
          <a:bodyPr/>
          <a:lstStyle/>
          <a:p>
            <a:fld id="{B251E3F0-9A4D-4AA7-A148-117680F7360B}" type="datetimeFigureOut">
              <a:rPr lang="en-GB" smtClean="0">
                <a:solidFill>
                  <a:srgbClr val="FFFFFF"/>
                </a:solidFill>
              </a:rPr>
              <a:pPr/>
              <a:t>28/10/2013</a:t>
            </a:fld>
            <a:endParaRPr lang="en-GB">
              <a:solidFill>
                <a:srgbClr val="FFFFFF"/>
              </a:solidFill>
            </a:endParaRPr>
          </a:p>
        </p:txBody>
      </p:sp>
      <p:sp>
        <p:nvSpPr>
          <p:cNvPr id="5" name="Footer Placeholder 4"/>
          <p:cNvSpPr>
            <a:spLocks noGrp="1"/>
          </p:cNvSpPr>
          <p:nvPr>
            <p:ph type="ftr" sz="quarter" idx="11"/>
          </p:nvPr>
        </p:nvSpPr>
        <p:spPr>
          <a:xfrm>
            <a:off x="609600" y="6356350"/>
            <a:ext cx="2895600" cy="365125"/>
          </a:xfrm>
          <a:prstGeom prst="rect">
            <a:avLst/>
          </a:prstGeom>
        </p:spPr>
        <p:txBody>
          <a:bodyPr/>
          <a:lstStyle/>
          <a:p>
            <a:endParaRPr lang="en-GB">
              <a:solidFill>
                <a:srgbClr val="FFFFFF"/>
              </a:solidFill>
            </a:endParaRPr>
          </a:p>
        </p:txBody>
      </p:sp>
      <p:sp>
        <p:nvSpPr>
          <p:cNvPr id="6" name="Slide Number Placeholder 5"/>
          <p:cNvSpPr>
            <a:spLocks noGrp="1"/>
          </p:cNvSpPr>
          <p:nvPr>
            <p:ph type="sldNum" sz="quarter" idx="12"/>
          </p:nvPr>
        </p:nvSpPr>
        <p:spPr>
          <a:xfrm>
            <a:off x="7543800" y="6356350"/>
            <a:ext cx="990600" cy="365125"/>
          </a:xfrm>
          <a:prstGeom prst="rect">
            <a:avLst/>
          </a:prstGeom>
        </p:spPr>
        <p:txBody>
          <a:bodyPr/>
          <a:lstStyle/>
          <a:p>
            <a:fld id="{711061A3-C22F-4BEF-B8C9-A8DAE7A3BBAB}"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78620328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8" descr="ox_bran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197725" y="541338"/>
            <a:ext cx="12954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oii_brand_oxppt_rgb_marktype.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8200" y="519113"/>
            <a:ext cx="3887788"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p:cNvSpPr>
            <a:spLocks noGrp="1" noChangeArrowheads="1"/>
          </p:cNvSpPr>
          <p:nvPr>
            <p:ph type="ctrTitle"/>
          </p:nvPr>
        </p:nvSpPr>
        <p:spPr>
          <a:xfrm>
            <a:off x="914400" y="2141538"/>
            <a:ext cx="5399088" cy="1366837"/>
          </a:xfrm>
        </p:spPr>
        <p:txBody>
          <a:bodyPr/>
          <a:lstStyle>
            <a:lvl1pPr>
              <a:lnSpc>
                <a:spcPts val="3500"/>
              </a:lnSpc>
              <a:defRPr sz="2800">
                <a:solidFill>
                  <a:schemeClr val="bg1"/>
                </a:solidFill>
              </a:defRPr>
            </a:lvl1pPr>
          </a:lstStyle>
          <a:p>
            <a:r>
              <a:rPr lang="en-US"/>
              <a:t>Click to edit Master title style</a:t>
            </a:r>
          </a:p>
        </p:txBody>
      </p:sp>
      <p:sp>
        <p:nvSpPr>
          <p:cNvPr id="23556" name="Rectangle 4"/>
          <p:cNvSpPr>
            <a:spLocks noGrp="1" noChangeArrowheads="1"/>
          </p:cNvSpPr>
          <p:nvPr>
            <p:ph type="subTitle" idx="1"/>
          </p:nvPr>
        </p:nvSpPr>
        <p:spPr>
          <a:xfrm>
            <a:off x="912813" y="3970338"/>
            <a:ext cx="5399087" cy="1752600"/>
          </a:xfrm>
        </p:spPr>
        <p:txBody>
          <a:bodyPr/>
          <a:lstStyle>
            <a:lvl1pPr marL="0" indent="0">
              <a:lnSpc>
                <a:spcPts val="1800"/>
              </a:lnSpc>
              <a:buFont typeface="Wingdings" charset="2"/>
              <a:buNone/>
              <a:defRPr sz="1600">
                <a:solidFill>
                  <a:schemeClr val="bg1"/>
                </a:solidFill>
              </a:defRPr>
            </a:lvl1pPr>
          </a:lstStyle>
          <a:p>
            <a:r>
              <a:rPr lang="en-US"/>
              <a:t>Click to edit Master subtitle style</a:t>
            </a:r>
          </a:p>
        </p:txBody>
      </p:sp>
      <p:sp>
        <p:nvSpPr>
          <p:cNvPr id="10" name="Rectangle 9"/>
          <p:cNvSpPr>
            <a:spLocks noGrp="1" noChangeArrowheads="1"/>
          </p:cNvSpPr>
          <p:nvPr>
            <p:ph type="dt" sz="half" idx="10"/>
          </p:nvPr>
        </p:nvSpPr>
        <p:spPr>
          <a:xfrm>
            <a:off x="914400" y="6096000"/>
            <a:ext cx="1905000" cy="457200"/>
          </a:xfrm>
        </p:spPr>
        <p:txBody>
          <a:bodyPr/>
          <a:lstStyle>
            <a:lvl1pPr>
              <a:defRPr sz="1400">
                <a:solidFill>
                  <a:schemeClr val="bg1"/>
                </a:solidFill>
              </a:defRPr>
            </a:lvl1pPr>
          </a:lstStyle>
          <a:p>
            <a:fld id="{6F50BA3D-DF48-4847-A628-C9A5F2974A71}" type="datetime1">
              <a:rPr lang="en-US">
                <a:solidFill>
                  <a:srgbClr val="FFFFFF"/>
                </a:solidFill>
              </a:rPr>
              <a:pPr/>
              <a:t>10/28/2013</a:t>
            </a:fld>
            <a:endParaRPr lang="en-US">
              <a:solidFill>
                <a:srgbClr val="FFFFFF"/>
              </a:solidFill>
            </a:endParaRPr>
          </a:p>
        </p:txBody>
      </p:sp>
    </p:spTree>
    <p:extLst>
      <p:ext uri="{BB962C8B-B14F-4D97-AF65-F5344CB8AC3E}">
        <p14:creationId xmlns:p14="http://schemas.microsoft.com/office/powerpoint/2010/main" val="66428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78722143-ED64-43C3-8855-166EDDF34EA2}" type="datetime1">
              <a:rPr lang="en-US"/>
              <a:pPr/>
              <a:t>10/28/2013</a:t>
            </a:fld>
            <a:endParaRPr lang="en-US"/>
          </a:p>
        </p:txBody>
      </p:sp>
      <p:sp>
        <p:nvSpPr>
          <p:cNvPr id="5" name="Rectangle 5"/>
          <p:cNvSpPr>
            <a:spLocks noGrp="1" noChangeArrowheads="1"/>
          </p:cNvSpPr>
          <p:nvPr>
            <p:ph type="ftr" sz="quarter" idx="11"/>
          </p:nvPr>
        </p:nvSpPr>
        <p:spPr>
          <a:ln/>
        </p:spPr>
        <p:txBody>
          <a:bodyPr/>
          <a:lstStyle>
            <a:lvl1pPr>
              <a:defRPr/>
            </a:lvl1pPr>
          </a:lstStyle>
          <a:p>
            <a:r>
              <a:rPr lang="en-US"/>
              <a:t>Presentation title, edit in header and footer           (view menu)</a:t>
            </a:r>
          </a:p>
        </p:txBody>
      </p:sp>
      <p:sp>
        <p:nvSpPr>
          <p:cNvPr id="6" name="Rectangle 6"/>
          <p:cNvSpPr>
            <a:spLocks noGrp="1" noChangeArrowheads="1"/>
          </p:cNvSpPr>
          <p:nvPr>
            <p:ph type="sldNum" sz="quarter" idx="12"/>
          </p:nvPr>
        </p:nvSpPr>
        <p:spPr>
          <a:ln/>
        </p:spPr>
        <p:txBody>
          <a:bodyPr/>
          <a:lstStyle>
            <a:lvl1pPr>
              <a:defRPr/>
            </a:lvl1pPr>
          </a:lstStyle>
          <a:p>
            <a:r>
              <a:rPr lang="en-US"/>
              <a:t>Page </a:t>
            </a:r>
            <a:fld id="{CD8D4F57-7000-46B9-8BC3-537B9045B092}" type="slidenum">
              <a:rPr lang="en-US"/>
              <a:pPr/>
              <a:t>‹#›</a:t>
            </a:fld>
            <a:endParaRPr lang="en-US"/>
          </a:p>
        </p:txBody>
      </p:sp>
    </p:spTree>
    <p:extLst>
      <p:ext uri="{BB962C8B-B14F-4D97-AF65-F5344CB8AC3E}">
        <p14:creationId xmlns:p14="http://schemas.microsoft.com/office/powerpoint/2010/main" val="304164632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F36BAA42-A380-48C8-9D4C-3E354E29C47C}" type="datetime1">
              <a:rPr lang="en-US"/>
              <a:pPr/>
              <a:t>10/28/2013</a:t>
            </a:fld>
            <a:endParaRPr lang="en-US"/>
          </a:p>
        </p:txBody>
      </p:sp>
      <p:sp>
        <p:nvSpPr>
          <p:cNvPr id="5" name="Rectangle 5"/>
          <p:cNvSpPr>
            <a:spLocks noGrp="1" noChangeArrowheads="1"/>
          </p:cNvSpPr>
          <p:nvPr>
            <p:ph type="ftr" sz="quarter" idx="11"/>
          </p:nvPr>
        </p:nvSpPr>
        <p:spPr>
          <a:ln/>
        </p:spPr>
        <p:txBody>
          <a:bodyPr/>
          <a:lstStyle>
            <a:lvl1pPr>
              <a:defRPr/>
            </a:lvl1pPr>
          </a:lstStyle>
          <a:p>
            <a:r>
              <a:rPr lang="en-US"/>
              <a:t>Presentation title, edit in header and footer           (view menu)</a:t>
            </a:r>
          </a:p>
        </p:txBody>
      </p:sp>
      <p:sp>
        <p:nvSpPr>
          <p:cNvPr id="6" name="Rectangle 6"/>
          <p:cNvSpPr>
            <a:spLocks noGrp="1" noChangeArrowheads="1"/>
          </p:cNvSpPr>
          <p:nvPr>
            <p:ph type="sldNum" sz="quarter" idx="12"/>
          </p:nvPr>
        </p:nvSpPr>
        <p:spPr>
          <a:ln/>
        </p:spPr>
        <p:txBody>
          <a:bodyPr/>
          <a:lstStyle>
            <a:lvl1pPr>
              <a:defRPr/>
            </a:lvl1pPr>
          </a:lstStyle>
          <a:p>
            <a:r>
              <a:rPr lang="en-US"/>
              <a:t>Page </a:t>
            </a:r>
            <a:fld id="{C1CD75C6-A77A-44E8-9412-4784DC09BF25}" type="slidenum">
              <a:rPr lang="en-US"/>
              <a:pPr/>
              <a:t>‹#›</a:t>
            </a:fld>
            <a:endParaRPr lang="en-US"/>
          </a:p>
        </p:txBody>
      </p:sp>
    </p:spTree>
    <p:extLst>
      <p:ext uri="{BB962C8B-B14F-4D97-AF65-F5344CB8AC3E}">
        <p14:creationId xmlns:p14="http://schemas.microsoft.com/office/powerpoint/2010/main" val="1397385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85800" y="15113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5113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459F9448-7C2E-425F-9A24-4D993B658671}" type="datetime1">
              <a:rPr lang="en-US"/>
              <a:pPr/>
              <a:t>10/28/2013</a:t>
            </a:fld>
            <a:endParaRPr lang="en-US"/>
          </a:p>
        </p:txBody>
      </p:sp>
      <p:sp>
        <p:nvSpPr>
          <p:cNvPr id="6" name="Rectangle 5"/>
          <p:cNvSpPr>
            <a:spLocks noGrp="1" noChangeArrowheads="1"/>
          </p:cNvSpPr>
          <p:nvPr>
            <p:ph type="ftr" sz="quarter" idx="11"/>
          </p:nvPr>
        </p:nvSpPr>
        <p:spPr>
          <a:ln/>
        </p:spPr>
        <p:txBody>
          <a:bodyPr/>
          <a:lstStyle>
            <a:lvl1pPr>
              <a:defRPr/>
            </a:lvl1pPr>
          </a:lstStyle>
          <a:p>
            <a:r>
              <a:rPr lang="en-US"/>
              <a:t>Presentation title, edit in header and footer           (view menu)</a:t>
            </a:r>
          </a:p>
        </p:txBody>
      </p:sp>
      <p:sp>
        <p:nvSpPr>
          <p:cNvPr id="7" name="Rectangle 6"/>
          <p:cNvSpPr>
            <a:spLocks noGrp="1" noChangeArrowheads="1"/>
          </p:cNvSpPr>
          <p:nvPr>
            <p:ph type="sldNum" sz="quarter" idx="12"/>
          </p:nvPr>
        </p:nvSpPr>
        <p:spPr>
          <a:ln/>
        </p:spPr>
        <p:txBody>
          <a:bodyPr/>
          <a:lstStyle>
            <a:lvl1pPr>
              <a:defRPr/>
            </a:lvl1pPr>
          </a:lstStyle>
          <a:p>
            <a:r>
              <a:rPr lang="en-US"/>
              <a:t>Page </a:t>
            </a:r>
            <a:fld id="{0ED3B3AA-498B-4FFF-8AC3-F1AADCAB42AD}" type="slidenum">
              <a:rPr lang="en-US"/>
              <a:pPr/>
              <a:t>‹#›</a:t>
            </a:fld>
            <a:endParaRPr lang="en-US"/>
          </a:p>
        </p:txBody>
      </p:sp>
    </p:spTree>
    <p:extLst>
      <p:ext uri="{BB962C8B-B14F-4D97-AF65-F5344CB8AC3E}">
        <p14:creationId xmlns:p14="http://schemas.microsoft.com/office/powerpoint/2010/main" val="1745437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9F487645-FDA0-4556-968A-E761BE460C34}" type="datetime1">
              <a:rPr lang="en-US"/>
              <a:pPr/>
              <a:t>10/28/2013</a:t>
            </a:fld>
            <a:endParaRPr lang="en-US"/>
          </a:p>
        </p:txBody>
      </p:sp>
      <p:sp>
        <p:nvSpPr>
          <p:cNvPr id="8" name="Rectangle 5"/>
          <p:cNvSpPr>
            <a:spLocks noGrp="1" noChangeArrowheads="1"/>
          </p:cNvSpPr>
          <p:nvPr>
            <p:ph type="ftr" sz="quarter" idx="11"/>
          </p:nvPr>
        </p:nvSpPr>
        <p:spPr>
          <a:ln/>
        </p:spPr>
        <p:txBody>
          <a:bodyPr/>
          <a:lstStyle>
            <a:lvl1pPr>
              <a:defRPr/>
            </a:lvl1pPr>
          </a:lstStyle>
          <a:p>
            <a:r>
              <a:rPr lang="en-US"/>
              <a:t>Presentation title, edit in header and footer           (view menu)</a:t>
            </a:r>
          </a:p>
        </p:txBody>
      </p:sp>
      <p:sp>
        <p:nvSpPr>
          <p:cNvPr id="9" name="Rectangle 6"/>
          <p:cNvSpPr>
            <a:spLocks noGrp="1" noChangeArrowheads="1"/>
          </p:cNvSpPr>
          <p:nvPr>
            <p:ph type="sldNum" sz="quarter" idx="12"/>
          </p:nvPr>
        </p:nvSpPr>
        <p:spPr>
          <a:ln/>
        </p:spPr>
        <p:txBody>
          <a:bodyPr/>
          <a:lstStyle>
            <a:lvl1pPr>
              <a:defRPr/>
            </a:lvl1pPr>
          </a:lstStyle>
          <a:p>
            <a:r>
              <a:rPr lang="en-US"/>
              <a:t>Page </a:t>
            </a:r>
            <a:fld id="{DAEB604D-B259-46D7-ADD0-C5274AEFD436}" type="slidenum">
              <a:rPr lang="en-US"/>
              <a:pPr/>
              <a:t>‹#›</a:t>
            </a:fld>
            <a:endParaRPr lang="en-US"/>
          </a:p>
        </p:txBody>
      </p:sp>
    </p:spTree>
    <p:extLst>
      <p:ext uri="{BB962C8B-B14F-4D97-AF65-F5344CB8AC3E}">
        <p14:creationId xmlns:p14="http://schemas.microsoft.com/office/powerpoint/2010/main" val="4272247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6EAC8979-0E27-4CEA-9AC7-DE14568018E8}" type="datetime1">
              <a:rPr lang="en-US"/>
              <a:pPr/>
              <a:t>10/28/2013</a:t>
            </a:fld>
            <a:endParaRPr lang="en-US"/>
          </a:p>
        </p:txBody>
      </p:sp>
      <p:sp>
        <p:nvSpPr>
          <p:cNvPr id="4" name="Rectangle 5"/>
          <p:cNvSpPr>
            <a:spLocks noGrp="1" noChangeArrowheads="1"/>
          </p:cNvSpPr>
          <p:nvPr>
            <p:ph type="ftr" sz="quarter" idx="11"/>
          </p:nvPr>
        </p:nvSpPr>
        <p:spPr>
          <a:ln/>
        </p:spPr>
        <p:txBody>
          <a:bodyPr/>
          <a:lstStyle>
            <a:lvl1pPr>
              <a:defRPr/>
            </a:lvl1pPr>
          </a:lstStyle>
          <a:p>
            <a:r>
              <a:rPr lang="en-US"/>
              <a:t>Presentation title, edit in header and footer           (view menu)</a:t>
            </a:r>
          </a:p>
        </p:txBody>
      </p:sp>
      <p:sp>
        <p:nvSpPr>
          <p:cNvPr id="5" name="Rectangle 6"/>
          <p:cNvSpPr>
            <a:spLocks noGrp="1" noChangeArrowheads="1"/>
          </p:cNvSpPr>
          <p:nvPr>
            <p:ph type="sldNum" sz="quarter" idx="12"/>
          </p:nvPr>
        </p:nvSpPr>
        <p:spPr>
          <a:ln/>
        </p:spPr>
        <p:txBody>
          <a:bodyPr/>
          <a:lstStyle>
            <a:lvl1pPr>
              <a:defRPr/>
            </a:lvl1pPr>
          </a:lstStyle>
          <a:p>
            <a:r>
              <a:rPr lang="en-US"/>
              <a:t>Page </a:t>
            </a:r>
            <a:fld id="{1DDC9339-F563-43A8-BD08-A41BB4F2024D}" type="slidenum">
              <a:rPr lang="en-US"/>
              <a:pPr/>
              <a:t>‹#›</a:t>
            </a:fld>
            <a:endParaRPr lang="en-US"/>
          </a:p>
        </p:txBody>
      </p:sp>
    </p:spTree>
    <p:extLst>
      <p:ext uri="{BB962C8B-B14F-4D97-AF65-F5344CB8AC3E}">
        <p14:creationId xmlns:p14="http://schemas.microsoft.com/office/powerpoint/2010/main" val="453786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EC3D9E05-51EF-493F-91E9-67751A37321A}" type="datetime1">
              <a:rPr lang="en-US"/>
              <a:pPr/>
              <a:t>10/28/2013</a:t>
            </a:fld>
            <a:endParaRPr lang="en-US"/>
          </a:p>
        </p:txBody>
      </p:sp>
      <p:sp>
        <p:nvSpPr>
          <p:cNvPr id="3" name="Rectangle 5"/>
          <p:cNvSpPr>
            <a:spLocks noGrp="1" noChangeArrowheads="1"/>
          </p:cNvSpPr>
          <p:nvPr>
            <p:ph type="ftr" sz="quarter" idx="11"/>
          </p:nvPr>
        </p:nvSpPr>
        <p:spPr>
          <a:ln/>
        </p:spPr>
        <p:txBody>
          <a:bodyPr/>
          <a:lstStyle>
            <a:lvl1pPr>
              <a:defRPr/>
            </a:lvl1pPr>
          </a:lstStyle>
          <a:p>
            <a:r>
              <a:rPr lang="en-US"/>
              <a:t>Presentation title, edit in header and footer           (view menu)</a:t>
            </a:r>
          </a:p>
        </p:txBody>
      </p:sp>
      <p:sp>
        <p:nvSpPr>
          <p:cNvPr id="4" name="Rectangle 6"/>
          <p:cNvSpPr>
            <a:spLocks noGrp="1" noChangeArrowheads="1"/>
          </p:cNvSpPr>
          <p:nvPr>
            <p:ph type="sldNum" sz="quarter" idx="12"/>
          </p:nvPr>
        </p:nvSpPr>
        <p:spPr>
          <a:ln/>
        </p:spPr>
        <p:txBody>
          <a:bodyPr/>
          <a:lstStyle>
            <a:lvl1pPr>
              <a:defRPr/>
            </a:lvl1pPr>
          </a:lstStyle>
          <a:p>
            <a:r>
              <a:rPr lang="en-US"/>
              <a:t>Page </a:t>
            </a:r>
            <a:fld id="{FB20B9D3-82B4-4BB7-B437-8440D3DD9997}" type="slidenum">
              <a:rPr lang="en-US"/>
              <a:pPr/>
              <a:t>‹#›</a:t>
            </a:fld>
            <a:endParaRPr lang="en-US"/>
          </a:p>
        </p:txBody>
      </p:sp>
    </p:spTree>
    <p:extLst>
      <p:ext uri="{BB962C8B-B14F-4D97-AF65-F5344CB8AC3E}">
        <p14:creationId xmlns:p14="http://schemas.microsoft.com/office/powerpoint/2010/main" val="4248505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4175CDD-278F-4CC5-B36A-54E0B6625717}" type="datetime1">
              <a:rPr lang="en-US"/>
              <a:pPr/>
              <a:t>10/28/2013</a:t>
            </a:fld>
            <a:endParaRPr lang="en-US"/>
          </a:p>
        </p:txBody>
      </p:sp>
      <p:sp>
        <p:nvSpPr>
          <p:cNvPr id="6" name="Rectangle 5"/>
          <p:cNvSpPr>
            <a:spLocks noGrp="1" noChangeArrowheads="1"/>
          </p:cNvSpPr>
          <p:nvPr>
            <p:ph type="ftr" sz="quarter" idx="11"/>
          </p:nvPr>
        </p:nvSpPr>
        <p:spPr>
          <a:ln/>
        </p:spPr>
        <p:txBody>
          <a:bodyPr/>
          <a:lstStyle>
            <a:lvl1pPr>
              <a:defRPr/>
            </a:lvl1pPr>
          </a:lstStyle>
          <a:p>
            <a:r>
              <a:rPr lang="en-US"/>
              <a:t>Presentation title, edit in header and footer           (view menu)</a:t>
            </a:r>
          </a:p>
        </p:txBody>
      </p:sp>
      <p:sp>
        <p:nvSpPr>
          <p:cNvPr id="7" name="Rectangle 6"/>
          <p:cNvSpPr>
            <a:spLocks noGrp="1" noChangeArrowheads="1"/>
          </p:cNvSpPr>
          <p:nvPr>
            <p:ph type="sldNum" sz="quarter" idx="12"/>
          </p:nvPr>
        </p:nvSpPr>
        <p:spPr>
          <a:ln/>
        </p:spPr>
        <p:txBody>
          <a:bodyPr/>
          <a:lstStyle>
            <a:lvl1pPr>
              <a:defRPr/>
            </a:lvl1pPr>
          </a:lstStyle>
          <a:p>
            <a:r>
              <a:rPr lang="en-US"/>
              <a:t>Page </a:t>
            </a:r>
            <a:fld id="{BFE1C499-C33D-443E-89A1-D4243105CEB6}" type="slidenum">
              <a:rPr lang="en-US"/>
              <a:pPr/>
              <a:t>‹#›</a:t>
            </a:fld>
            <a:endParaRPr lang="en-US"/>
          </a:p>
        </p:txBody>
      </p:sp>
    </p:spTree>
    <p:extLst>
      <p:ext uri="{BB962C8B-B14F-4D97-AF65-F5344CB8AC3E}">
        <p14:creationId xmlns:p14="http://schemas.microsoft.com/office/powerpoint/2010/main" val="793424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67584850-2E93-4197-8B81-8F0322CE5F7F}" type="datetime1">
              <a:rPr lang="en-US"/>
              <a:pPr/>
              <a:t>10/28/2013</a:t>
            </a:fld>
            <a:endParaRPr lang="en-US"/>
          </a:p>
        </p:txBody>
      </p:sp>
      <p:sp>
        <p:nvSpPr>
          <p:cNvPr id="6" name="Rectangle 5"/>
          <p:cNvSpPr>
            <a:spLocks noGrp="1" noChangeArrowheads="1"/>
          </p:cNvSpPr>
          <p:nvPr>
            <p:ph type="ftr" sz="quarter" idx="11"/>
          </p:nvPr>
        </p:nvSpPr>
        <p:spPr>
          <a:ln/>
        </p:spPr>
        <p:txBody>
          <a:bodyPr/>
          <a:lstStyle>
            <a:lvl1pPr>
              <a:defRPr/>
            </a:lvl1pPr>
          </a:lstStyle>
          <a:p>
            <a:r>
              <a:rPr lang="en-US"/>
              <a:t>Presentation title, edit in header and footer           (view menu)</a:t>
            </a:r>
          </a:p>
        </p:txBody>
      </p:sp>
      <p:sp>
        <p:nvSpPr>
          <p:cNvPr id="7" name="Rectangle 6"/>
          <p:cNvSpPr>
            <a:spLocks noGrp="1" noChangeArrowheads="1"/>
          </p:cNvSpPr>
          <p:nvPr>
            <p:ph type="sldNum" sz="quarter" idx="12"/>
          </p:nvPr>
        </p:nvSpPr>
        <p:spPr>
          <a:ln/>
        </p:spPr>
        <p:txBody>
          <a:bodyPr/>
          <a:lstStyle>
            <a:lvl1pPr>
              <a:defRPr/>
            </a:lvl1pPr>
          </a:lstStyle>
          <a:p>
            <a:r>
              <a:rPr lang="en-US"/>
              <a:t>Page </a:t>
            </a:r>
            <a:fld id="{B534EE61-003B-4776-86DE-2F54316C0C77}" type="slidenum">
              <a:rPr lang="en-US"/>
              <a:pPr/>
              <a:t>‹#›</a:t>
            </a:fld>
            <a:endParaRPr lang="en-US"/>
          </a:p>
        </p:txBody>
      </p:sp>
    </p:spTree>
    <p:extLst>
      <p:ext uri="{BB962C8B-B14F-4D97-AF65-F5344CB8AC3E}">
        <p14:creationId xmlns:p14="http://schemas.microsoft.com/office/powerpoint/2010/main" val="1211693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B99841EE-5B07-4416-BFCE-39522518E980}" type="datetime1">
              <a:rPr lang="en-US"/>
              <a:pPr/>
              <a:t>10/28/2013</a:t>
            </a:fld>
            <a:endParaRPr lang="en-US"/>
          </a:p>
        </p:txBody>
      </p:sp>
      <p:sp>
        <p:nvSpPr>
          <p:cNvPr id="5" name="Rectangle 5"/>
          <p:cNvSpPr>
            <a:spLocks noGrp="1" noChangeArrowheads="1"/>
          </p:cNvSpPr>
          <p:nvPr>
            <p:ph type="ftr" sz="quarter" idx="11"/>
          </p:nvPr>
        </p:nvSpPr>
        <p:spPr>
          <a:ln/>
        </p:spPr>
        <p:txBody>
          <a:bodyPr/>
          <a:lstStyle>
            <a:lvl1pPr>
              <a:defRPr/>
            </a:lvl1pPr>
          </a:lstStyle>
          <a:p>
            <a:r>
              <a:rPr lang="en-US"/>
              <a:t>Presentation title, edit in header and footer           (view menu)</a:t>
            </a:r>
          </a:p>
        </p:txBody>
      </p:sp>
      <p:sp>
        <p:nvSpPr>
          <p:cNvPr id="6" name="Rectangle 6"/>
          <p:cNvSpPr>
            <a:spLocks noGrp="1" noChangeArrowheads="1"/>
          </p:cNvSpPr>
          <p:nvPr>
            <p:ph type="sldNum" sz="quarter" idx="12"/>
          </p:nvPr>
        </p:nvSpPr>
        <p:spPr>
          <a:ln/>
        </p:spPr>
        <p:txBody>
          <a:bodyPr/>
          <a:lstStyle>
            <a:lvl1pPr>
              <a:defRPr/>
            </a:lvl1pPr>
          </a:lstStyle>
          <a:p>
            <a:r>
              <a:rPr lang="en-US"/>
              <a:t>Page </a:t>
            </a:r>
            <a:fld id="{AF8AA45B-8EB3-4281-84B1-6F700F5CA054}" type="slidenum">
              <a:rPr lang="en-US"/>
              <a:pPr/>
              <a:t>‹#›</a:t>
            </a:fld>
            <a:endParaRPr lang="en-US"/>
          </a:p>
        </p:txBody>
      </p:sp>
    </p:spTree>
    <p:extLst>
      <p:ext uri="{BB962C8B-B14F-4D97-AF65-F5344CB8AC3E}">
        <p14:creationId xmlns:p14="http://schemas.microsoft.com/office/powerpoint/2010/main" val="2181741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87338"/>
            <a:ext cx="1943100" cy="5338762"/>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85800" y="287338"/>
            <a:ext cx="5676900" cy="5338762"/>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082D243C-F519-4F9E-B160-EF7E9A2FE4A8}" type="datetime1">
              <a:rPr lang="en-US"/>
              <a:pPr/>
              <a:t>10/28/2013</a:t>
            </a:fld>
            <a:endParaRPr lang="en-US"/>
          </a:p>
        </p:txBody>
      </p:sp>
      <p:sp>
        <p:nvSpPr>
          <p:cNvPr id="5" name="Rectangle 5"/>
          <p:cNvSpPr>
            <a:spLocks noGrp="1" noChangeArrowheads="1"/>
          </p:cNvSpPr>
          <p:nvPr>
            <p:ph type="ftr" sz="quarter" idx="11"/>
          </p:nvPr>
        </p:nvSpPr>
        <p:spPr>
          <a:ln/>
        </p:spPr>
        <p:txBody>
          <a:bodyPr/>
          <a:lstStyle>
            <a:lvl1pPr>
              <a:defRPr/>
            </a:lvl1pPr>
          </a:lstStyle>
          <a:p>
            <a:r>
              <a:rPr lang="en-US"/>
              <a:t>Presentation title, edit in header and footer           (view menu)</a:t>
            </a:r>
          </a:p>
        </p:txBody>
      </p:sp>
      <p:sp>
        <p:nvSpPr>
          <p:cNvPr id="6" name="Rectangle 6"/>
          <p:cNvSpPr>
            <a:spLocks noGrp="1" noChangeArrowheads="1"/>
          </p:cNvSpPr>
          <p:nvPr>
            <p:ph type="sldNum" sz="quarter" idx="12"/>
          </p:nvPr>
        </p:nvSpPr>
        <p:spPr>
          <a:ln/>
        </p:spPr>
        <p:txBody>
          <a:bodyPr/>
          <a:lstStyle>
            <a:lvl1pPr>
              <a:defRPr/>
            </a:lvl1pPr>
          </a:lstStyle>
          <a:p>
            <a:r>
              <a:rPr lang="en-US"/>
              <a:t>Page </a:t>
            </a:r>
            <a:fld id="{75F9F23C-7EE3-4FC1-AD24-56CCBCFE2C69}" type="slidenum">
              <a:rPr lang="en-US"/>
              <a:pPr/>
              <a:t>‹#›</a:t>
            </a:fld>
            <a:endParaRPr lang="en-US"/>
          </a:p>
        </p:txBody>
      </p:sp>
    </p:spTree>
    <p:extLst>
      <p:ext uri="{BB962C8B-B14F-4D97-AF65-F5344CB8AC3E}">
        <p14:creationId xmlns:p14="http://schemas.microsoft.com/office/powerpoint/2010/main" val="4179197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Tree>
    <p:extLst>
      <p:ext uri="{BB962C8B-B14F-4D97-AF65-F5344CB8AC3E}">
        <p14:creationId xmlns:p14="http://schemas.microsoft.com/office/powerpoint/2010/main" val="3736254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5369423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9591123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13477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48121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219097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029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63243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516225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99835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28132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43373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446799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0" y="685800"/>
            <a:ext cx="4495800" cy="2857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0" y="3695700"/>
            <a:ext cx="4495800" cy="2857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half" idx="3"/>
          </p:nvPr>
        </p:nvSpPr>
        <p:spPr>
          <a:xfrm>
            <a:off x="4648200" y="685800"/>
            <a:ext cx="44958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noChangeArrowheads="1"/>
          </p:cNvSpPr>
          <p:nvPr>
            <p:ph type="dt" sz="half" idx="10"/>
          </p:nvPr>
        </p:nvSpPr>
        <p:spPr>
          <a:xfrm>
            <a:off x="0" y="6629400"/>
            <a:ext cx="1905000" cy="228600"/>
          </a:xfrm>
          <a:prstGeom prst="rect">
            <a:avLst/>
          </a:prstGeom>
          <a:ln/>
        </p:spPr>
        <p:txBody>
          <a:bodyPr/>
          <a:lstStyle>
            <a:lvl1pPr>
              <a:defRPr/>
            </a:lvl1pPr>
          </a:lstStyle>
          <a:p>
            <a:pPr>
              <a:defRPr/>
            </a:pPr>
            <a:endParaRPr lang="en-US"/>
          </a:p>
        </p:txBody>
      </p:sp>
      <p:sp>
        <p:nvSpPr>
          <p:cNvPr id="7" name="Footer Placeholder 6"/>
          <p:cNvSpPr>
            <a:spLocks noGrp="1" noChangeArrowheads="1"/>
          </p:cNvSpPr>
          <p:nvPr>
            <p:ph type="ftr" sz="quarter" idx="11"/>
          </p:nvPr>
        </p:nvSpPr>
        <p:spPr>
          <a:xfrm>
            <a:off x="3124200" y="6629400"/>
            <a:ext cx="2895600" cy="228600"/>
          </a:xfrm>
          <a:prstGeom prst="rect">
            <a:avLst/>
          </a:prstGeom>
          <a:ln/>
        </p:spPr>
        <p:txBody>
          <a:bodyPr/>
          <a:lstStyle>
            <a:lvl1pPr>
              <a:defRPr/>
            </a:lvl1pPr>
          </a:lstStyle>
          <a:p>
            <a:pPr>
              <a:defRPr/>
            </a:pPr>
            <a:endParaRPr lang="en-US"/>
          </a:p>
        </p:txBody>
      </p:sp>
      <p:sp>
        <p:nvSpPr>
          <p:cNvPr id="8" name="Slide Number Placeholder 7"/>
          <p:cNvSpPr>
            <a:spLocks noGrp="1" noChangeArrowheads="1"/>
          </p:cNvSpPr>
          <p:nvPr>
            <p:ph type="sldNum" sz="quarter" idx="12"/>
          </p:nvPr>
        </p:nvSpPr>
        <p:spPr>
          <a:xfrm>
            <a:off x="7239000" y="6629400"/>
            <a:ext cx="1905000" cy="228600"/>
          </a:xfrm>
          <a:prstGeom prst="rect">
            <a:avLst/>
          </a:prstGeom>
          <a:ln/>
        </p:spPr>
        <p:txBody>
          <a:bodyPr/>
          <a:lstStyle>
            <a:lvl1pPr>
              <a:defRPr/>
            </a:lvl1pPr>
          </a:lstStyle>
          <a:p>
            <a:pPr>
              <a:defRPr/>
            </a:pPr>
            <a:fld id="{51838928-397A-4A2E-B556-4326A5E05940}" type="slidenum">
              <a:rPr lang="en-US"/>
              <a:pPr>
                <a:defRPr/>
              </a:pPr>
              <a:t>‹#›</a:t>
            </a:fld>
            <a:endParaRPr lang="en-US"/>
          </a:p>
        </p:txBody>
      </p:sp>
    </p:spTree>
    <p:extLst>
      <p:ext uri="{BB962C8B-B14F-4D97-AF65-F5344CB8AC3E}">
        <p14:creationId xmlns:p14="http://schemas.microsoft.com/office/powerpoint/2010/main" val="422383038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B251E3F0-9A4D-4AA7-A148-117680F7360B}" type="datetimeFigureOut">
              <a:rPr lang="en-GB" smtClean="0">
                <a:solidFill>
                  <a:srgbClr val="FFFFFF"/>
                </a:solidFill>
              </a:rPr>
              <a:pPr/>
              <a:t>28/10/2013</a:t>
            </a:fld>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711061A3-C22F-4BEF-B8C9-A8DAE7A3BBAB}" type="slidenum">
              <a:rPr lang="en-GB" smtClean="0">
                <a:solidFill>
                  <a:srgbClr val="FFFFFF"/>
                </a:solidFill>
              </a:rPr>
              <a:pPr/>
              <a:t>‹#›</a:t>
            </a:fld>
            <a:endParaRPr lang="en-GB">
              <a:solidFill>
                <a:srgbClr val="FFFFFF"/>
              </a:solidFill>
            </a:endParaRP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extLst>
      <p:ext uri="{BB962C8B-B14F-4D97-AF65-F5344CB8AC3E}">
        <p14:creationId xmlns:p14="http://schemas.microsoft.com/office/powerpoint/2010/main" val="4872455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rotWithShape="1">
          <a:gsLst>
            <a:gs pos="0">
              <a:schemeClr val="bg1">
                <a:tint val="96000"/>
                <a:shade val="100000"/>
                <a:alpha val="100000"/>
                <a:satMod val="140000"/>
              </a:schemeClr>
            </a:gs>
            <a:gs pos="31000">
              <a:schemeClr val="bg1">
                <a:tint val="100000"/>
                <a:shade val="90000"/>
                <a:alpha val="100000"/>
              </a:schemeClr>
            </a:gs>
            <a:gs pos="100000">
              <a:schemeClr val="bg1">
                <a:tint val="100000"/>
                <a:shade val="80000"/>
                <a:alpha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B251E3F0-9A4D-4AA7-A148-117680F7360B}" type="datetimeFigureOut">
              <a:rPr lang="en-GB" smtClean="0">
                <a:solidFill>
                  <a:srgbClr val="FFFFFF"/>
                </a:solidFill>
              </a:rPr>
              <a:pPr/>
              <a:t>28/10/2013</a:t>
            </a:fld>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711061A3-C22F-4BEF-B8C9-A8DAE7A3BBAB}" type="slidenum">
              <a:rPr lang="en-GB" smtClean="0">
                <a:solidFill>
                  <a:srgbClr val="FFFFFF"/>
                </a:solidFill>
              </a:rPr>
              <a:pPr/>
              <a:t>‹#›</a:t>
            </a:fld>
            <a:endParaRPr lang="en-GB">
              <a:solidFill>
                <a:srgbClr val="FFFFFF"/>
              </a:solidFill>
            </a:endParaRPr>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173682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51E3F0-9A4D-4AA7-A148-117680F7360B}" type="datetimeFigureOut">
              <a:rPr lang="en-GB" smtClean="0">
                <a:solidFill>
                  <a:srgbClr val="FFFFFF"/>
                </a:solidFill>
              </a:rPr>
              <a:pPr/>
              <a:t>28/10/2013</a:t>
            </a:fld>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711061A3-C22F-4BEF-B8C9-A8DAE7A3BBAB}"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6840563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B251E3F0-9A4D-4AA7-A148-117680F7360B}" type="datetimeFigureOut">
              <a:rPr lang="en-GB" smtClean="0">
                <a:solidFill>
                  <a:srgbClr val="FFFFFF"/>
                </a:solidFill>
              </a:rPr>
              <a:pPr/>
              <a:t>28/10/2013</a:t>
            </a:fld>
            <a:endParaRPr lang="en-GB">
              <a:solidFill>
                <a:srgbClr val="FFFFFF"/>
              </a:solidFill>
            </a:endParaRPr>
          </a:p>
        </p:txBody>
      </p:sp>
      <p:sp>
        <p:nvSpPr>
          <p:cNvPr id="6" name="Footer Placeholder 5"/>
          <p:cNvSpPr>
            <a:spLocks noGrp="1"/>
          </p:cNvSpPr>
          <p:nvPr>
            <p:ph type="ftr" sz="quarter" idx="11"/>
          </p:nvPr>
        </p:nvSpPr>
        <p:spPr/>
        <p:txBody>
          <a:bodyPr/>
          <a:lstStyle/>
          <a:p>
            <a:endParaRPr lang="en-GB">
              <a:solidFill>
                <a:srgbClr val="FFFFFF"/>
              </a:solidFill>
            </a:endParaRPr>
          </a:p>
        </p:txBody>
      </p:sp>
      <p:sp>
        <p:nvSpPr>
          <p:cNvPr id="7" name="Slide Number Placeholder 6"/>
          <p:cNvSpPr>
            <a:spLocks noGrp="1"/>
          </p:cNvSpPr>
          <p:nvPr>
            <p:ph type="sldNum" sz="quarter" idx="12"/>
          </p:nvPr>
        </p:nvSpPr>
        <p:spPr/>
        <p:txBody>
          <a:bodyPr/>
          <a:lstStyle/>
          <a:p>
            <a:fld id="{711061A3-C22F-4BEF-B8C9-A8DAE7A3BBAB}"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09158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B251E3F0-9A4D-4AA7-A148-117680F7360B}" type="datetimeFigureOut">
              <a:rPr lang="en-GB" smtClean="0">
                <a:solidFill>
                  <a:srgbClr val="FFFFFF"/>
                </a:solidFill>
              </a:rPr>
              <a:pPr/>
              <a:t>28/10/2013</a:t>
            </a:fld>
            <a:endParaRPr lang="en-GB">
              <a:solidFill>
                <a:srgbClr val="FFFFFF"/>
              </a:solidFill>
            </a:endParaRPr>
          </a:p>
        </p:txBody>
      </p:sp>
      <p:sp>
        <p:nvSpPr>
          <p:cNvPr id="8" name="Footer Placeholder 7"/>
          <p:cNvSpPr>
            <a:spLocks noGrp="1"/>
          </p:cNvSpPr>
          <p:nvPr>
            <p:ph type="ftr" sz="quarter" idx="11"/>
          </p:nvPr>
        </p:nvSpPr>
        <p:spPr/>
        <p:txBody>
          <a:bodyPr/>
          <a:lstStyle/>
          <a:p>
            <a:endParaRPr lang="en-GB">
              <a:solidFill>
                <a:srgbClr val="FFFFFF"/>
              </a:solidFill>
            </a:endParaRPr>
          </a:p>
        </p:txBody>
      </p:sp>
      <p:sp>
        <p:nvSpPr>
          <p:cNvPr id="9" name="Slide Number Placeholder 8"/>
          <p:cNvSpPr>
            <a:spLocks noGrp="1"/>
          </p:cNvSpPr>
          <p:nvPr>
            <p:ph type="sldNum" sz="quarter" idx="12"/>
          </p:nvPr>
        </p:nvSpPr>
        <p:spPr/>
        <p:txBody>
          <a:bodyPr/>
          <a:lstStyle/>
          <a:p>
            <a:fld id="{711061A3-C22F-4BEF-B8C9-A8DAE7A3BBAB}"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2689637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251E3F0-9A4D-4AA7-A148-117680F7360B}" type="datetimeFigureOut">
              <a:rPr lang="en-GB" smtClean="0">
                <a:solidFill>
                  <a:srgbClr val="FFFFFF"/>
                </a:solidFill>
              </a:rPr>
              <a:pPr/>
              <a:t>28/10/2013</a:t>
            </a:fld>
            <a:endParaRPr lang="en-GB">
              <a:solidFill>
                <a:srgbClr val="FFFFFF"/>
              </a:solidFill>
            </a:endParaRPr>
          </a:p>
        </p:txBody>
      </p:sp>
      <p:sp>
        <p:nvSpPr>
          <p:cNvPr id="4" name="Footer Placeholder 3"/>
          <p:cNvSpPr>
            <a:spLocks noGrp="1"/>
          </p:cNvSpPr>
          <p:nvPr>
            <p:ph type="ftr" sz="quarter" idx="11"/>
          </p:nvPr>
        </p:nvSpPr>
        <p:spPr/>
        <p:txBody>
          <a:bodyPr/>
          <a:lstStyle/>
          <a:p>
            <a:endParaRPr lang="en-GB">
              <a:solidFill>
                <a:srgbClr val="FFFFFF"/>
              </a:solidFill>
            </a:endParaRPr>
          </a:p>
        </p:txBody>
      </p:sp>
      <p:sp>
        <p:nvSpPr>
          <p:cNvPr id="5" name="Slide Number Placeholder 4"/>
          <p:cNvSpPr>
            <a:spLocks noGrp="1"/>
          </p:cNvSpPr>
          <p:nvPr>
            <p:ph type="sldNum" sz="quarter" idx="12"/>
          </p:nvPr>
        </p:nvSpPr>
        <p:spPr/>
        <p:txBody>
          <a:bodyPr/>
          <a:lstStyle/>
          <a:p>
            <a:fld id="{711061A3-C22F-4BEF-B8C9-A8DAE7A3BBAB}"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5546034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51E3F0-9A4D-4AA7-A148-117680F7360B}" type="datetimeFigureOut">
              <a:rPr lang="en-GB" smtClean="0">
                <a:solidFill>
                  <a:srgbClr val="FFFFFF"/>
                </a:solidFill>
              </a:rPr>
              <a:pPr/>
              <a:t>28/10/2013</a:t>
            </a:fld>
            <a:endParaRPr lang="en-GB">
              <a:solidFill>
                <a:srgbClr val="FFFFFF"/>
              </a:solidFill>
            </a:endParaRPr>
          </a:p>
        </p:txBody>
      </p:sp>
      <p:sp>
        <p:nvSpPr>
          <p:cNvPr id="3" name="Footer Placeholder 2"/>
          <p:cNvSpPr>
            <a:spLocks noGrp="1"/>
          </p:cNvSpPr>
          <p:nvPr>
            <p:ph type="ftr" sz="quarter" idx="11"/>
          </p:nvPr>
        </p:nvSpPr>
        <p:spPr/>
        <p:txBody>
          <a:bodyPr/>
          <a:lstStyle/>
          <a:p>
            <a:endParaRPr lang="en-GB">
              <a:solidFill>
                <a:srgbClr val="FFFFFF"/>
              </a:solidFill>
            </a:endParaRPr>
          </a:p>
        </p:txBody>
      </p:sp>
      <p:sp>
        <p:nvSpPr>
          <p:cNvPr id="4" name="Slide Number Placeholder 3"/>
          <p:cNvSpPr>
            <a:spLocks noGrp="1"/>
          </p:cNvSpPr>
          <p:nvPr>
            <p:ph type="sldNum" sz="quarter" idx="12"/>
          </p:nvPr>
        </p:nvSpPr>
        <p:spPr/>
        <p:txBody>
          <a:bodyPr/>
          <a:lstStyle/>
          <a:p>
            <a:fld id="{711061A3-C22F-4BEF-B8C9-A8DAE7A3BBAB}"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9986198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51E3F0-9A4D-4AA7-A148-117680F7360B}" type="datetimeFigureOut">
              <a:rPr lang="en-GB" smtClean="0">
                <a:solidFill>
                  <a:srgbClr val="FFFFFF"/>
                </a:solidFill>
              </a:rPr>
              <a:pPr/>
              <a:t>28/10/2013</a:t>
            </a:fld>
            <a:endParaRPr lang="en-GB">
              <a:solidFill>
                <a:srgbClr val="FFFFFF"/>
              </a:solidFill>
            </a:endParaRPr>
          </a:p>
        </p:txBody>
      </p:sp>
      <p:sp>
        <p:nvSpPr>
          <p:cNvPr id="6" name="Footer Placeholder 5"/>
          <p:cNvSpPr>
            <a:spLocks noGrp="1"/>
          </p:cNvSpPr>
          <p:nvPr>
            <p:ph type="ftr" sz="quarter" idx="11"/>
          </p:nvPr>
        </p:nvSpPr>
        <p:spPr/>
        <p:txBody>
          <a:bodyPr/>
          <a:lstStyle/>
          <a:p>
            <a:endParaRPr lang="en-GB">
              <a:solidFill>
                <a:srgbClr val="FFFFFF"/>
              </a:solidFill>
            </a:endParaRPr>
          </a:p>
        </p:txBody>
      </p:sp>
      <p:sp>
        <p:nvSpPr>
          <p:cNvPr id="7" name="Slide Number Placeholder 6"/>
          <p:cNvSpPr>
            <a:spLocks noGrp="1"/>
          </p:cNvSpPr>
          <p:nvPr>
            <p:ph type="sldNum" sz="quarter" idx="12"/>
          </p:nvPr>
        </p:nvSpPr>
        <p:spPr/>
        <p:txBody>
          <a:bodyPr/>
          <a:lstStyle/>
          <a:p>
            <a:fld id="{711061A3-C22F-4BEF-B8C9-A8DAE7A3BBAB}"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6599252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51E3F0-9A4D-4AA7-A148-117680F7360B}" type="datetimeFigureOut">
              <a:rPr lang="en-GB" smtClean="0">
                <a:solidFill>
                  <a:srgbClr val="FFFFFF"/>
                </a:solidFill>
              </a:rPr>
              <a:pPr/>
              <a:t>28/10/2013</a:t>
            </a:fld>
            <a:endParaRPr lang="en-GB">
              <a:solidFill>
                <a:srgbClr val="FFFFFF"/>
              </a:solidFill>
            </a:endParaRPr>
          </a:p>
        </p:txBody>
      </p:sp>
      <p:sp>
        <p:nvSpPr>
          <p:cNvPr id="6" name="Footer Placeholder 5"/>
          <p:cNvSpPr>
            <a:spLocks noGrp="1"/>
          </p:cNvSpPr>
          <p:nvPr>
            <p:ph type="ftr" sz="quarter" idx="11"/>
          </p:nvPr>
        </p:nvSpPr>
        <p:spPr/>
        <p:txBody>
          <a:bodyPr/>
          <a:lstStyle/>
          <a:p>
            <a:endParaRPr lang="en-GB">
              <a:solidFill>
                <a:srgbClr val="FFFFFF"/>
              </a:solidFill>
            </a:endParaRPr>
          </a:p>
        </p:txBody>
      </p:sp>
      <p:sp>
        <p:nvSpPr>
          <p:cNvPr id="7" name="Slide Number Placeholder 6"/>
          <p:cNvSpPr>
            <a:spLocks noGrp="1"/>
          </p:cNvSpPr>
          <p:nvPr>
            <p:ph type="sldNum" sz="quarter" idx="12"/>
          </p:nvPr>
        </p:nvSpPr>
        <p:spPr/>
        <p:txBody>
          <a:bodyPr/>
          <a:lstStyle/>
          <a:p>
            <a:fld id="{711061A3-C22F-4BEF-B8C9-A8DAE7A3BBAB}"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5192840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51E3F0-9A4D-4AA7-A148-117680F7360B}" type="datetimeFigureOut">
              <a:rPr lang="en-GB" smtClean="0">
                <a:solidFill>
                  <a:srgbClr val="FFFFFF"/>
                </a:solidFill>
              </a:rPr>
              <a:pPr/>
              <a:t>28/10/2013</a:t>
            </a:fld>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711061A3-C22F-4BEF-B8C9-A8DAE7A3BBAB}"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2269216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51E3F0-9A4D-4AA7-A148-117680F7360B}" type="datetimeFigureOut">
              <a:rPr lang="en-GB" smtClean="0">
                <a:solidFill>
                  <a:srgbClr val="FFFFFF"/>
                </a:solidFill>
              </a:rPr>
              <a:pPr/>
              <a:t>28/10/2013</a:t>
            </a:fld>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711061A3-C22F-4BEF-B8C9-A8DAE7A3BBAB}"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09094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8389"/>
            <a:ext cx="9144000" cy="7533456"/>
          </a:xfrm>
          <a:prstGeom prst="rect">
            <a:avLst/>
          </a:prstGeom>
        </p:spPr>
      </p:pic>
      <p:sp>
        <p:nvSpPr>
          <p:cNvPr id="2" name="Title Placeholder 1"/>
          <p:cNvSpPr>
            <a:spLocks noGrp="1"/>
          </p:cNvSpPr>
          <p:nvPr>
            <p:ph type="title"/>
          </p:nvPr>
        </p:nvSpPr>
        <p:spPr>
          <a:xfrm>
            <a:off x="609600" y="274638"/>
            <a:ext cx="7924800" cy="715962"/>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143000"/>
            <a:ext cx="7924800" cy="49831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429022119"/>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914400" rtl="0" eaLnBrk="1" latinLnBrk="0" hangingPunct="1">
        <a:spcBef>
          <a:spcPct val="0"/>
        </a:spcBef>
        <a:buNone/>
        <a:defRPr sz="3000" b="0" kern="1200" cap="none" spc="50" baseline="0">
          <a:solidFill>
            <a:srgbClr val="0070C0"/>
          </a:solidFill>
          <a:effectLst>
            <a:reflection blurRad="6350" stA="50000" endA="300" endPos="50000" dist="29997"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rgbClr val="0070C0"/>
        </a:buClr>
        <a:buFont typeface="Arial" pitchFamily="34" charset="0"/>
        <a:buChar char="•"/>
        <a:defRPr sz="2800" kern="1200" spc="30" baseline="0">
          <a:solidFill>
            <a:schemeClr val="tx1"/>
          </a:solidFill>
          <a:latin typeface="Calibri" pitchFamily="34" charset="0"/>
          <a:ea typeface="+mn-ea"/>
          <a:cs typeface="Calibri" pitchFamily="34" charset="0"/>
        </a:defRPr>
      </a:lvl1pPr>
      <a:lvl2pPr marL="742950" indent="-285750" algn="l" defTabSz="914400" rtl="0" eaLnBrk="1" latinLnBrk="0" hangingPunct="1">
        <a:lnSpc>
          <a:spcPct val="100000"/>
        </a:lnSpc>
        <a:spcBef>
          <a:spcPct val="20000"/>
        </a:spcBef>
        <a:spcAft>
          <a:spcPts val="600"/>
        </a:spcAft>
        <a:buClr>
          <a:srgbClr val="0070C0"/>
        </a:buClr>
        <a:buFont typeface="Arial" pitchFamily="34" charset="0"/>
        <a:buChar char="•"/>
        <a:defRPr sz="2800" kern="1200" spc="30" baseline="0">
          <a:solidFill>
            <a:schemeClr val="tx1"/>
          </a:solidFill>
          <a:latin typeface="Calibri" pitchFamily="34" charset="0"/>
          <a:ea typeface="+mn-ea"/>
          <a:cs typeface="Calibri" pitchFamily="34" charset="0"/>
        </a:defRPr>
      </a:lvl2pPr>
      <a:lvl3pPr marL="1143000" indent="-228600" algn="l" defTabSz="914400" rtl="0" eaLnBrk="1" latinLnBrk="0" hangingPunct="1">
        <a:lnSpc>
          <a:spcPct val="100000"/>
        </a:lnSpc>
        <a:spcBef>
          <a:spcPct val="20000"/>
        </a:spcBef>
        <a:spcAft>
          <a:spcPts val="600"/>
        </a:spcAft>
        <a:buClr>
          <a:srgbClr val="0070C0"/>
        </a:buClr>
        <a:buFont typeface="Arial" pitchFamily="34" charset="0"/>
        <a:buChar char="•"/>
        <a:defRPr sz="2800" kern="1200" spc="30" baseline="0">
          <a:solidFill>
            <a:schemeClr val="tx1"/>
          </a:solidFill>
          <a:latin typeface="Calibri" pitchFamily="34" charset="0"/>
          <a:ea typeface="+mn-ea"/>
          <a:cs typeface="Calibri" pitchFamily="34" charset="0"/>
        </a:defRPr>
      </a:lvl3pPr>
      <a:lvl4pPr marL="1600200" indent="-228600" algn="l" defTabSz="914400" rtl="0" eaLnBrk="1" latinLnBrk="0" hangingPunct="1">
        <a:lnSpc>
          <a:spcPct val="100000"/>
        </a:lnSpc>
        <a:spcBef>
          <a:spcPct val="20000"/>
        </a:spcBef>
        <a:spcAft>
          <a:spcPts val="600"/>
        </a:spcAft>
        <a:buClr>
          <a:srgbClr val="0070C0"/>
        </a:buClr>
        <a:buFont typeface="Arial" pitchFamily="34" charset="0"/>
        <a:buChar char="•"/>
        <a:defRPr sz="2800" kern="1200" spc="30" baseline="0">
          <a:solidFill>
            <a:schemeClr val="tx1"/>
          </a:solidFill>
          <a:latin typeface="Calibri" pitchFamily="34" charset="0"/>
          <a:ea typeface="+mn-ea"/>
          <a:cs typeface="Calibri" pitchFamily="34" charset="0"/>
        </a:defRPr>
      </a:lvl4pPr>
      <a:lvl5pPr marL="2057400" indent="-228600" algn="l" defTabSz="914400" rtl="0" eaLnBrk="1" latinLnBrk="0" hangingPunct="1">
        <a:lnSpc>
          <a:spcPct val="100000"/>
        </a:lnSpc>
        <a:spcBef>
          <a:spcPct val="20000"/>
        </a:spcBef>
        <a:spcAft>
          <a:spcPts val="600"/>
        </a:spcAft>
        <a:buClr>
          <a:srgbClr val="0070C0"/>
        </a:buClr>
        <a:buFont typeface="Arial" pitchFamily="34" charset="0"/>
        <a:buChar char="•"/>
        <a:defRPr sz="2800" kern="1200" spc="30" baseline="0">
          <a:solidFill>
            <a:schemeClr val="tx1"/>
          </a:solidFill>
          <a:latin typeface="Calibri" pitchFamily="34" charset="0"/>
          <a:ea typeface="+mn-ea"/>
          <a:cs typeface="Calibri" pitchFamily="34" charset="0"/>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5D2E0"/>
        </a:solidFill>
        <a:effectLst/>
      </p:bgPr>
    </p:bg>
    <p:spTree>
      <p:nvGrpSpPr>
        <p:cNvPr id="1" name=""/>
        <p:cNvGrpSpPr/>
        <p:nvPr/>
      </p:nvGrpSpPr>
      <p:grpSpPr>
        <a:xfrm>
          <a:off x="0" y="0"/>
          <a:ext cx="0" cy="0"/>
          <a:chOff x="0" y="0"/>
          <a:chExt cx="0" cy="0"/>
        </a:xfrm>
      </p:grpSpPr>
      <p:sp>
        <p:nvSpPr>
          <p:cNvPr id="1032" name="Rectangle 8"/>
          <p:cNvSpPr>
            <a:spLocks noChangeArrowheads="1"/>
          </p:cNvSpPr>
          <p:nvPr userDrawn="1"/>
        </p:nvSpPr>
        <p:spPr bwMode="auto">
          <a:xfrm>
            <a:off x="-3175" y="5824538"/>
            <a:ext cx="9148763" cy="1036637"/>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cs typeface="Arial" pitchFamily="34" charset="0"/>
            </a:endParaRPr>
          </a:p>
        </p:txBody>
      </p:sp>
      <p:sp>
        <p:nvSpPr>
          <p:cNvPr id="1027" name="Rectangle 2"/>
          <p:cNvSpPr>
            <a:spLocks noGrp="1" noChangeArrowheads="1"/>
          </p:cNvSpPr>
          <p:nvPr>
            <p:ph type="title"/>
          </p:nvPr>
        </p:nvSpPr>
        <p:spPr bwMode="auto">
          <a:xfrm>
            <a:off x="685800" y="287338"/>
            <a:ext cx="77724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685800" y="15113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7556500" y="6102350"/>
            <a:ext cx="1366838" cy="4572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ts val="1200"/>
              </a:lnSpc>
              <a:defRPr sz="900">
                <a:solidFill>
                  <a:srgbClr val="002147"/>
                </a:solidFill>
              </a:defRPr>
            </a:lvl1pPr>
          </a:lstStyle>
          <a:p>
            <a:pPr eaLnBrk="0" fontAlgn="base" hangingPunct="0">
              <a:spcBef>
                <a:spcPct val="0"/>
              </a:spcBef>
              <a:spcAft>
                <a:spcPct val="0"/>
              </a:spcAft>
            </a:pPr>
            <a:fld id="{88F6C0D1-DB65-494C-B834-3880EF05919E}" type="datetime1">
              <a:rPr lang="en-US" smtClean="0">
                <a:cs typeface="Arial" pitchFamily="34" charset="0"/>
              </a:rPr>
              <a:pPr eaLnBrk="0" fontAlgn="base" hangingPunct="0">
                <a:spcBef>
                  <a:spcPct val="0"/>
                </a:spcBef>
                <a:spcAft>
                  <a:spcPct val="0"/>
                </a:spcAft>
              </a:pPr>
              <a:t>10/28/2013</a:t>
            </a:fld>
            <a:endParaRPr lang="en-US" smtClean="0">
              <a:cs typeface="Arial" pitchFamily="34" charset="0"/>
            </a:endParaRPr>
          </a:p>
        </p:txBody>
      </p:sp>
      <p:sp>
        <p:nvSpPr>
          <p:cNvPr id="1029" name="Rectangle 5"/>
          <p:cNvSpPr>
            <a:spLocks noGrp="1" noChangeArrowheads="1"/>
          </p:cNvSpPr>
          <p:nvPr>
            <p:ph type="ftr" sz="quarter" idx="3"/>
          </p:nvPr>
        </p:nvSpPr>
        <p:spPr bwMode="auto">
          <a:xfrm>
            <a:off x="6096000" y="6096000"/>
            <a:ext cx="1295400" cy="5397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ts val="1200"/>
              </a:lnSpc>
              <a:defRPr sz="900">
                <a:solidFill>
                  <a:srgbClr val="002147"/>
                </a:solidFill>
              </a:defRPr>
            </a:lvl1pPr>
          </a:lstStyle>
          <a:p>
            <a:pPr eaLnBrk="0" fontAlgn="base" hangingPunct="0">
              <a:spcBef>
                <a:spcPct val="0"/>
              </a:spcBef>
              <a:spcAft>
                <a:spcPct val="0"/>
              </a:spcAft>
            </a:pPr>
            <a:r>
              <a:rPr lang="en-US" smtClean="0">
                <a:cs typeface="Arial" pitchFamily="34" charset="0"/>
              </a:rPr>
              <a:t>Presentation title, edit in header and footer           (view menu)</a:t>
            </a:r>
          </a:p>
        </p:txBody>
      </p:sp>
      <p:sp>
        <p:nvSpPr>
          <p:cNvPr id="1030" name="Rectangle 6"/>
          <p:cNvSpPr>
            <a:spLocks noGrp="1" noChangeArrowheads="1"/>
          </p:cNvSpPr>
          <p:nvPr>
            <p:ph type="sldNum" sz="quarter" idx="4"/>
          </p:nvPr>
        </p:nvSpPr>
        <p:spPr bwMode="auto">
          <a:xfrm>
            <a:off x="7556500" y="6261100"/>
            <a:ext cx="1366838" cy="2524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ts val="1200"/>
              </a:lnSpc>
              <a:defRPr sz="900">
                <a:solidFill>
                  <a:srgbClr val="002147"/>
                </a:solidFill>
              </a:defRPr>
            </a:lvl1pPr>
          </a:lstStyle>
          <a:p>
            <a:pPr eaLnBrk="0" fontAlgn="base" hangingPunct="0">
              <a:spcBef>
                <a:spcPct val="0"/>
              </a:spcBef>
              <a:spcAft>
                <a:spcPct val="0"/>
              </a:spcAft>
            </a:pPr>
            <a:r>
              <a:rPr lang="en-US" smtClean="0">
                <a:cs typeface="Arial" pitchFamily="34" charset="0"/>
              </a:rPr>
              <a:t>Page </a:t>
            </a:r>
            <a:fld id="{05E526BC-AA1D-4ACA-8CE9-3152E42F0472}" type="slidenum">
              <a:rPr lang="en-US" smtClean="0">
                <a:cs typeface="Arial" pitchFamily="34" charset="0"/>
              </a:rPr>
              <a:pPr eaLnBrk="0" fontAlgn="base" hangingPunct="0">
                <a:spcBef>
                  <a:spcPct val="0"/>
                </a:spcBef>
                <a:spcAft>
                  <a:spcPct val="0"/>
                </a:spcAft>
              </a:pPr>
              <a:t>‹#›</a:t>
            </a:fld>
            <a:endParaRPr lang="en-US" smtClean="0">
              <a:cs typeface="Arial" pitchFamily="34" charset="0"/>
            </a:endParaRPr>
          </a:p>
        </p:txBody>
      </p:sp>
      <p:pic>
        <p:nvPicPr>
          <p:cNvPr id="3" name="Picture 14" descr="ox_rect"/>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819400" y="6094413"/>
            <a:ext cx="13668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oii_brand_ox_white_marktype.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687388" y="6037263"/>
            <a:ext cx="194468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6235141"/>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hf hdr="0"/>
  <p:txStyles>
    <p:titleStyle>
      <a:lvl1pPr algn="l" rtl="0" eaLnBrk="0" fontAlgn="base" hangingPunct="0">
        <a:lnSpc>
          <a:spcPts val="3700"/>
        </a:lnSpc>
        <a:spcBef>
          <a:spcPct val="0"/>
        </a:spcBef>
        <a:spcAft>
          <a:spcPct val="0"/>
        </a:spcAft>
        <a:defRPr sz="3200">
          <a:solidFill>
            <a:srgbClr val="002147"/>
          </a:solidFill>
          <a:latin typeface="+mj-lt"/>
          <a:ea typeface="MS PGothic" pitchFamily="34" charset="-128"/>
          <a:cs typeface="+mj-cs"/>
        </a:defRPr>
      </a:lvl1pPr>
      <a:lvl2pPr algn="l" rtl="0" eaLnBrk="0" fontAlgn="base" hangingPunct="0">
        <a:lnSpc>
          <a:spcPts val="3700"/>
        </a:lnSpc>
        <a:spcBef>
          <a:spcPct val="0"/>
        </a:spcBef>
        <a:spcAft>
          <a:spcPct val="0"/>
        </a:spcAft>
        <a:defRPr sz="3200">
          <a:solidFill>
            <a:srgbClr val="002147"/>
          </a:solidFill>
          <a:latin typeface="Arial" charset="0"/>
          <a:ea typeface="MS PGothic" pitchFamily="34" charset="-128"/>
          <a:cs typeface="ＭＳ Ｐゴシック" charset="-128"/>
        </a:defRPr>
      </a:lvl2pPr>
      <a:lvl3pPr algn="l" rtl="0" eaLnBrk="0" fontAlgn="base" hangingPunct="0">
        <a:lnSpc>
          <a:spcPts val="3700"/>
        </a:lnSpc>
        <a:spcBef>
          <a:spcPct val="0"/>
        </a:spcBef>
        <a:spcAft>
          <a:spcPct val="0"/>
        </a:spcAft>
        <a:defRPr sz="3200">
          <a:solidFill>
            <a:srgbClr val="002147"/>
          </a:solidFill>
          <a:latin typeface="Arial" charset="0"/>
          <a:ea typeface="MS PGothic" pitchFamily="34" charset="-128"/>
          <a:cs typeface="ＭＳ Ｐゴシック" charset="-128"/>
        </a:defRPr>
      </a:lvl3pPr>
      <a:lvl4pPr algn="l" rtl="0" eaLnBrk="0" fontAlgn="base" hangingPunct="0">
        <a:lnSpc>
          <a:spcPts val="3700"/>
        </a:lnSpc>
        <a:spcBef>
          <a:spcPct val="0"/>
        </a:spcBef>
        <a:spcAft>
          <a:spcPct val="0"/>
        </a:spcAft>
        <a:defRPr sz="3200">
          <a:solidFill>
            <a:srgbClr val="002147"/>
          </a:solidFill>
          <a:latin typeface="Arial" charset="0"/>
          <a:ea typeface="MS PGothic" pitchFamily="34" charset="-128"/>
          <a:cs typeface="ＭＳ Ｐゴシック" charset="-128"/>
        </a:defRPr>
      </a:lvl4pPr>
      <a:lvl5pPr algn="l" rtl="0" eaLnBrk="0" fontAlgn="base" hangingPunct="0">
        <a:lnSpc>
          <a:spcPts val="3700"/>
        </a:lnSpc>
        <a:spcBef>
          <a:spcPct val="0"/>
        </a:spcBef>
        <a:spcAft>
          <a:spcPct val="0"/>
        </a:spcAft>
        <a:defRPr sz="3200">
          <a:solidFill>
            <a:srgbClr val="002147"/>
          </a:solidFill>
          <a:latin typeface="Arial" charset="0"/>
          <a:ea typeface="MS PGothic" pitchFamily="34" charset="-128"/>
          <a:cs typeface="ＭＳ Ｐゴシック" charset="-128"/>
        </a:defRPr>
      </a:lvl5pPr>
      <a:lvl6pPr marL="457200" algn="l" rtl="0" fontAlgn="base">
        <a:lnSpc>
          <a:spcPts val="3700"/>
        </a:lnSpc>
        <a:spcBef>
          <a:spcPct val="0"/>
        </a:spcBef>
        <a:spcAft>
          <a:spcPct val="0"/>
        </a:spcAft>
        <a:defRPr sz="3200">
          <a:solidFill>
            <a:srgbClr val="002147"/>
          </a:solidFill>
          <a:latin typeface="Arial" charset="0"/>
          <a:ea typeface="ＭＳ Ｐゴシック" charset="-128"/>
          <a:cs typeface="ＭＳ Ｐゴシック" charset="-128"/>
        </a:defRPr>
      </a:lvl6pPr>
      <a:lvl7pPr marL="914400" algn="l" rtl="0" fontAlgn="base">
        <a:lnSpc>
          <a:spcPts val="3700"/>
        </a:lnSpc>
        <a:spcBef>
          <a:spcPct val="0"/>
        </a:spcBef>
        <a:spcAft>
          <a:spcPct val="0"/>
        </a:spcAft>
        <a:defRPr sz="3200">
          <a:solidFill>
            <a:srgbClr val="002147"/>
          </a:solidFill>
          <a:latin typeface="Arial" charset="0"/>
          <a:ea typeface="ＭＳ Ｐゴシック" charset="-128"/>
          <a:cs typeface="ＭＳ Ｐゴシック" charset="-128"/>
        </a:defRPr>
      </a:lvl7pPr>
      <a:lvl8pPr marL="1371600" algn="l" rtl="0" fontAlgn="base">
        <a:lnSpc>
          <a:spcPts val="3700"/>
        </a:lnSpc>
        <a:spcBef>
          <a:spcPct val="0"/>
        </a:spcBef>
        <a:spcAft>
          <a:spcPct val="0"/>
        </a:spcAft>
        <a:defRPr sz="3200">
          <a:solidFill>
            <a:srgbClr val="002147"/>
          </a:solidFill>
          <a:latin typeface="Arial" charset="0"/>
          <a:ea typeface="ＭＳ Ｐゴシック" charset="-128"/>
          <a:cs typeface="ＭＳ Ｐゴシック" charset="-128"/>
        </a:defRPr>
      </a:lvl8pPr>
      <a:lvl9pPr marL="1828800" algn="l" rtl="0" fontAlgn="base">
        <a:lnSpc>
          <a:spcPts val="3700"/>
        </a:lnSpc>
        <a:spcBef>
          <a:spcPct val="0"/>
        </a:spcBef>
        <a:spcAft>
          <a:spcPct val="0"/>
        </a:spcAft>
        <a:defRPr sz="3200">
          <a:solidFill>
            <a:srgbClr val="002147"/>
          </a:solidFill>
          <a:latin typeface="Arial" charset="0"/>
          <a:ea typeface="ＭＳ Ｐゴシック" charset="-128"/>
          <a:cs typeface="ＭＳ Ｐゴシック" charset="-128"/>
        </a:defRPr>
      </a:lvl9pPr>
    </p:titleStyle>
    <p:bodyStyle>
      <a:lvl1pPr marL="282575" indent="-282575" algn="l" rtl="0" eaLnBrk="0" fontAlgn="base" hangingPunct="0">
        <a:lnSpc>
          <a:spcPts val="2400"/>
        </a:lnSpc>
        <a:spcBef>
          <a:spcPct val="0"/>
        </a:spcBef>
        <a:spcAft>
          <a:spcPct val="0"/>
        </a:spcAft>
        <a:buClr>
          <a:srgbClr val="002147"/>
        </a:buClr>
        <a:buSzPct val="80000"/>
        <a:buFont typeface="Wingdings" pitchFamily="2" charset="2"/>
        <a:buChar char="§"/>
        <a:defRPr sz="2100">
          <a:solidFill>
            <a:schemeClr val="tx1"/>
          </a:solidFill>
          <a:latin typeface="+mn-lt"/>
          <a:ea typeface="MS PGothic" pitchFamily="34" charset="-128"/>
          <a:cs typeface="+mn-cs"/>
        </a:defRPr>
      </a:lvl1pPr>
      <a:lvl2pPr marL="763588" indent="-188913" algn="l" rtl="0" eaLnBrk="0" fontAlgn="base" hangingPunct="0">
        <a:spcBef>
          <a:spcPct val="20000"/>
        </a:spcBef>
        <a:spcAft>
          <a:spcPct val="0"/>
        </a:spcAft>
        <a:buClr>
          <a:srgbClr val="002147"/>
        </a:buClr>
        <a:buSzPct val="80000"/>
        <a:buFont typeface="Wingdings" pitchFamily="2" charset="2"/>
        <a:buChar char="§"/>
        <a:defRPr>
          <a:solidFill>
            <a:schemeClr val="tx1"/>
          </a:solidFill>
          <a:latin typeface="+mn-lt"/>
          <a:ea typeface="MS PGothic" pitchFamily="34" charset="-128"/>
        </a:defRPr>
      </a:lvl2pPr>
      <a:lvl3pPr marL="1141413" indent="-187325" algn="l" rtl="0" eaLnBrk="0" fontAlgn="base" hangingPunct="0">
        <a:spcBef>
          <a:spcPct val="20000"/>
        </a:spcBef>
        <a:spcAft>
          <a:spcPct val="0"/>
        </a:spcAft>
        <a:buClr>
          <a:srgbClr val="002147"/>
        </a:buClr>
        <a:buSzPct val="80000"/>
        <a:buFont typeface="Wingdings" pitchFamily="2" charset="2"/>
        <a:buChar char="§"/>
        <a:defRPr>
          <a:solidFill>
            <a:schemeClr val="tx1"/>
          </a:solidFill>
          <a:latin typeface="+mn-lt"/>
          <a:ea typeface="MS PGothic" pitchFamily="34" charset="-128"/>
        </a:defRPr>
      </a:lvl3pPr>
      <a:lvl4pPr marL="1519238" indent="-187325" algn="l" rtl="0" eaLnBrk="0" fontAlgn="base" hangingPunct="0">
        <a:spcBef>
          <a:spcPct val="20000"/>
        </a:spcBef>
        <a:spcAft>
          <a:spcPct val="0"/>
        </a:spcAft>
        <a:buChar char="–"/>
        <a:defRPr>
          <a:solidFill>
            <a:schemeClr val="tx1"/>
          </a:solidFill>
          <a:latin typeface="+mn-lt"/>
          <a:ea typeface="MS PGothic" pitchFamily="34" charset="-128"/>
        </a:defRPr>
      </a:lvl4pPr>
      <a:lvl5pPr marL="1898650" indent="-188913" algn="l" rtl="0" eaLnBrk="0" fontAlgn="base" hangingPunct="0">
        <a:spcBef>
          <a:spcPct val="20000"/>
        </a:spcBef>
        <a:spcAft>
          <a:spcPct val="0"/>
        </a:spcAft>
        <a:buChar char="»"/>
        <a:defRPr>
          <a:solidFill>
            <a:schemeClr val="tx1"/>
          </a:solidFill>
          <a:latin typeface="+mn-lt"/>
          <a:ea typeface="MS PGothic" pitchFamily="34" charset="-128"/>
        </a:defRPr>
      </a:lvl5pPr>
      <a:lvl6pPr marL="2355850" indent="-188913" algn="l" rtl="0" fontAlgn="base">
        <a:spcBef>
          <a:spcPct val="20000"/>
        </a:spcBef>
        <a:spcAft>
          <a:spcPct val="0"/>
        </a:spcAft>
        <a:buChar char="»"/>
        <a:defRPr>
          <a:solidFill>
            <a:schemeClr val="tx1"/>
          </a:solidFill>
          <a:latin typeface="+mn-lt"/>
          <a:ea typeface="+mn-ea"/>
        </a:defRPr>
      </a:lvl6pPr>
      <a:lvl7pPr marL="2813050" indent="-188913" algn="l" rtl="0" fontAlgn="base">
        <a:spcBef>
          <a:spcPct val="20000"/>
        </a:spcBef>
        <a:spcAft>
          <a:spcPct val="0"/>
        </a:spcAft>
        <a:buChar char="»"/>
        <a:defRPr>
          <a:solidFill>
            <a:schemeClr val="tx1"/>
          </a:solidFill>
          <a:latin typeface="+mn-lt"/>
          <a:ea typeface="+mn-ea"/>
        </a:defRPr>
      </a:lvl7pPr>
      <a:lvl8pPr marL="3270250" indent="-188913" algn="l" rtl="0" fontAlgn="base">
        <a:spcBef>
          <a:spcPct val="20000"/>
        </a:spcBef>
        <a:spcAft>
          <a:spcPct val="0"/>
        </a:spcAft>
        <a:buChar char="»"/>
        <a:defRPr>
          <a:solidFill>
            <a:schemeClr val="tx1"/>
          </a:solidFill>
          <a:latin typeface="+mn-lt"/>
          <a:ea typeface="+mn-ea"/>
        </a:defRPr>
      </a:lvl8pPr>
      <a:lvl9pPr marL="3727450" indent="-188913"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022198877"/>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902" r:id="rId12"/>
  </p:sldLayoutIdLst>
  <p:txStyles>
    <p:titleStyle>
      <a:lvl1pPr algn="ctr" defTabSz="914400" rtl="0" eaLnBrk="1" latinLnBrk="0" hangingPunct="1">
        <a:spcBef>
          <a:spcPct val="0"/>
        </a:spcBef>
        <a:buNone/>
        <a:defRPr sz="4400" kern="1200">
          <a:solidFill>
            <a:srgbClr val="F3DE74"/>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7533456"/>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B251E3F0-9A4D-4AA7-A148-117680F7360B}" type="datetimeFigureOut">
              <a:rPr lang="en-GB" smtClean="0">
                <a:solidFill>
                  <a:srgbClr val="FFFFFF"/>
                </a:solidFill>
              </a:rPr>
              <a:pPr/>
              <a:t>28/10/2013</a:t>
            </a:fld>
            <a:endParaRPr lang="en-GB">
              <a:solidFill>
                <a:srgbClr val="FFFFFF"/>
              </a:solidFill>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GB">
              <a:solidFill>
                <a:srgbClr val="FFFFFF"/>
              </a:solidFill>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711061A3-C22F-4BEF-B8C9-A8DAE7A3BBAB}"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822090131"/>
      </p:ext>
    </p:extLst>
  </p:cSld>
  <p:clrMap bg1="dk1" tx1="lt1" bg2="dk2"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jpeg"/><Relationship Id="rId18" Type="http://schemas.openxmlformats.org/officeDocument/2006/relationships/image" Target="../media/image30.jpeg"/><Relationship Id="rId26" Type="http://schemas.openxmlformats.org/officeDocument/2006/relationships/image" Target="../media/image37.png"/><Relationship Id="rId3" Type="http://schemas.openxmlformats.org/officeDocument/2006/relationships/image" Target="../media/image19.png"/><Relationship Id="rId21" Type="http://schemas.openxmlformats.org/officeDocument/2006/relationships/hyperlink" Target="http://www.clarin.eu/" TargetMode="External"/><Relationship Id="rId7" Type="http://schemas.openxmlformats.org/officeDocument/2006/relationships/hyperlink" Target="http://www.d4science.eu/" TargetMode="External"/><Relationship Id="rId12" Type="http://schemas.openxmlformats.org/officeDocument/2006/relationships/hyperlink" Target="http://www.c3grid.de/" TargetMode="External"/><Relationship Id="rId17" Type="http://schemas.openxmlformats.org/officeDocument/2006/relationships/image" Target="../media/image29.wmf"/><Relationship Id="rId25" Type="http://schemas.openxmlformats.org/officeDocument/2006/relationships/image" Target="../media/image36.jpeg"/><Relationship Id="rId2" Type="http://schemas.openxmlformats.org/officeDocument/2006/relationships/hyperlink" Target="http://www.deisa.eu/" TargetMode="External"/><Relationship Id="rId16" Type="http://schemas.openxmlformats.org/officeDocument/2006/relationships/image" Target="../media/image28.png"/><Relationship Id="rId20" Type="http://schemas.openxmlformats.org/officeDocument/2006/relationships/image" Target="../media/image32.jpeg"/><Relationship Id="rId29" Type="http://schemas.openxmlformats.org/officeDocument/2006/relationships/image" Target="../media/image40.emf"/><Relationship Id="rId1" Type="http://schemas.openxmlformats.org/officeDocument/2006/relationships/slideLayout" Target="../slideLayouts/slideLayout35.xml"/><Relationship Id="rId6" Type="http://schemas.openxmlformats.org/officeDocument/2006/relationships/image" Target="../media/image21.png"/><Relationship Id="rId11" Type="http://schemas.openxmlformats.org/officeDocument/2006/relationships/image" Target="../media/image25.wmf"/><Relationship Id="rId24" Type="http://schemas.openxmlformats.org/officeDocument/2006/relationships/image" Target="../media/image35.jpeg"/><Relationship Id="rId5" Type="http://schemas.openxmlformats.org/officeDocument/2006/relationships/image" Target="../media/image20.png"/><Relationship Id="rId15" Type="http://schemas.openxmlformats.org/officeDocument/2006/relationships/hyperlink" Target="https://www.teragrid.org/" TargetMode="External"/><Relationship Id="rId23" Type="http://schemas.openxmlformats.org/officeDocument/2006/relationships/image" Target="../media/image34.jpeg"/><Relationship Id="rId28" Type="http://schemas.openxmlformats.org/officeDocument/2006/relationships/image" Target="../media/image39.emf"/><Relationship Id="rId10" Type="http://schemas.openxmlformats.org/officeDocument/2006/relationships/image" Target="../media/image24.png"/><Relationship Id="rId19" Type="http://schemas.openxmlformats.org/officeDocument/2006/relationships/image" Target="../media/image31.wmf"/><Relationship Id="rId4" Type="http://schemas.openxmlformats.org/officeDocument/2006/relationships/hyperlink" Target="http://www.ssd.gu.se/sv" TargetMode="External"/><Relationship Id="rId9" Type="http://schemas.openxmlformats.org/officeDocument/2006/relationships/image" Target="../media/image23.png"/><Relationship Id="rId14" Type="http://schemas.openxmlformats.org/officeDocument/2006/relationships/image" Target="../media/image27.png"/><Relationship Id="rId22" Type="http://schemas.openxmlformats.org/officeDocument/2006/relationships/image" Target="../media/image33.jpeg"/><Relationship Id="rId27" Type="http://schemas.openxmlformats.org/officeDocument/2006/relationships/image" Target="../media/image38.jpeg"/></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jpeg"/><Relationship Id="rId18" Type="http://schemas.openxmlformats.org/officeDocument/2006/relationships/image" Target="../media/image30.jpeg"/><Relationship Id="rId3" Type="http://schemas.openxmlformats.org/officeDocument/2006/relationships/image" Target="../media/image19.png"/><Relationship Id="rId21" Type="http://schemas.openxmlformats.org/officeDocument/2006/relationships/hyperlink" Target="http://www.clarin.eu/" TargetMode="External"/><Relationship Id="rId7" Type="http://schemas.openxmlformats.org/officeDocument/2006/relationships/hyperlink" Target="http://www.d4science.eu/" TargetMode="External"/><Relationship Id="rId12" Type="http://schemas.openxmlformats.org/officeDocument/2006/relationships/hyperlink" Target="http://www.c3grid.de/" TargetMode="External"/><Relationship Id="rId17" Type="http://schemas.openxmlformats.org/officeDocument/2006/relationships/image" Target="../media/image29.wmf"/><Relationship Id="rId25" Type="http://schemas.openxmlformats.org/officeDocument/2006/relationships/image" Target="../media/image36.jpeg"/><Relationship Id="rId2" Type="http://schemas.openxmlformats.org/officeDocument/2006/relationships/hyperlink" Target="http://www.deisa.eu/" TargetMode="External"/><Relationship Id="rId16" Type="http://schemas.openxmlformats.org/officeDocument/2006/relationships/image" Target="../media/image28.png"/><Relationship Id="rId20" Type="http://schemas.openxmlformats.org/officeDocument/2006/relationships/image" Target="../media/image32.jpeg"/><Relationship Id="rId1" Type="http://schemas.openxmlformats.org/officeDocument/2006/relationships/slideLayout" Target="../slideLayouts/slideLayout35.xml"/><Relationship Id="rId6" Type="http://schemas.openxmlformats.org/officeDocument/2006/relationships/image" Target="../media/image21.png"/><Relationship Id="rId11" Type="http://schemas.openxmlformats.org/officeDocument/2006/relationships/image" Target="../media/image25.wmf"/><Relationship Id="rId24" Type="http://schemas.openxmlformats.org/officeDocument/2006/relationships/image" Target="../media/image35.jpeg"/><Relationship Id="rId5" Type="http://schemas.openxmlformats.org/officeDocument/2006/relationships/image" Target="../media/image20.png"/><Relationship Id="rId15" Type="http://schemas.openxmlformats.org/officeDocument/2006/relationships/hyperlink" Target="https://www.teragrid.org/" TargetMode="External"/><Relationship Id="rId23" Type="http://schemas.openxmlformats.org/officeDocument/2006/relationships/image" Target="../media/image34.jpeg"/><Relationship Id="rId10" Type="http://schemas.openxmlformats.org/officeDocument/2006/relationships/image" Target="../media/image24.png"/><Relationship Id="rId19" Type="http://schemas.openxmlformats.org/officeDocument/2006/relationships/image" Target="../media/image31.wmf"/><Relationship Id="rId4" Type="http://schemas.openxmlformats.org/officeDocument/2006/relationships/hyperlink" Target="http://www.ssd.gu.se/sv" TargetMode="External"/><Relationship Id="rId9" Type="http://schemas.openxmlformats.org/officeDocument/2006/relationships/image" Target="../media/image23.png"/><Relationship Id="rId14" Type="http://schemas.openxmlformats.org/officeDocument/2006/relationships/image" Target="../media/image27.png"/><Relationship Id="rId22" Type="http://schemas.openxmlformats.org/officeDocument/2006/relationships/image" Target="../media/image3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45.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4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40.xml"/><Relationship Id="rId5" Type="http://schemas.openxmlformats.org/officeDocument/2006/relationships/image" Target="../media/image76.pn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7.gif"/><Relationship Id="rId7"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image" Target="../media/image80.png"/><Relationship Id="rId5" Type="http://schemas.openxmlformats.org/officeDocument/2006/relationships/image" Target="../media/image79.gif"/><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wmf"/><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9.png"/><Relationship Id="rId3" Type="http://schemas.openxmlformats.org/officeDocument/2006/relationships/image" Target="../media/image87.png"/><Relationship Id="rId21" Type="http://schemas.openxmlformats.org/officeDocument/2006/relationships/image" Target="../media/image100.png"/><Relationship Id="rId7" Type="http://schemas.openxmlformats.org/officeDocument/2006/relationships/image" Target="../media/image78.png"/><Relationship Id="rId12" Type="http://schemas.openxmlformats.org/officeDocument/2006/relationships/image" Target="../media/image94.png"/><Relationship Id="rId17" Type="http://schemas.openxmlformats.org/officeDocument/2006/relationships/image" Target="../media/image8.png"/><Relationship Id="rId2" Type="http://schemas.openxmlformats.org/officeDocument/2006/relationships/image" Target="../media/image86.jpeg"/><Relationship Id="rId16" Type="http://schemas.openxmlformats.org/officeDocument/2006/relationships/image" Target="../media/image98.png"/><Relationship Id="rId20" Type="http://schemas.openxmlformats.org/officeDocument/2006/relationships/image" Target="../media/image99.png"/><Relationship Id="rId1" Type="http://schemas.openxmlformats.org/officeDocument/2006/relationships/slideLayout" Target="../slideLayouts/slideLayout40.xml"/><Relationship Id="rId6" Type="http://schemas.openxmlformats.org/officeDocument/2006/relationships/image" Target="../media/image89.png"/><Relationship Id="rId11" Type="http://schemas.openxmlformats.org/officeDocument/2006/relationships/image" Target="../media/image93.jpeg"/><Relationship Id="rId5" Type="http://schemas.openxmlformats.org/officeDocument/2006/relationships/image" Target="../media/image88.png"/><Relationship Id="rId15" Type="http://schemas.openxmlformats.org/officeDocument/2006/relationships/image" Target="../media/image97.png"/><Relationship Id="rId10" Type="http://schemas.openxmlformats.org/officeDocument/2006/relationships/image" Target="../media/image92.png"/><Relationship Id="rId19" Type="http://schemas.openxmlformats.org/officeDocument/2006/relationships/image" Target="../media/image10.png"/><Relationship Id="rId4" Type="http://schemas.openxmlformats.org/officeDocument/2006/relationships/image" Target="../media/image81.png"/><Relationship Id="rId9" Type="http://schemas.openxmlformats.org/officeDocument/2006/relationships/image" Target="../media/image91.png"/><Relationship Id="rId14" Type="http://schemas.openxmlformats.org/officeDocument/2006/relationships/image" Target="../media/image96.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ctrTitle"/>
          </p:nvPr>
        </p:nvSpPr>
        <p:spPr>
          <a:xfrm>
            <a:off x="914400" y="2590800"/>
            <a:ext cx="7010400" cy="1066800"/>
          </a:xfrm>
        </p:spPr>
        <p:txBody>
          <a:bodyPr/>
          <a:lstStyle/>
          <a:p>
            <a:pPr eaLnBrk="1" hangingPunct="1"/>
            <a:r>
              <a:rPr lang="en-US" sz="5400" dirty="0" smtClean="0">
                <a:solidFill>
                  <a:srgbClr val="F3DE74"/>
                </a:solidFill>
                <a:latin typeface="Segoe UI Semibold" pitchFamily="34" charset="0"/>
                <a:ea typeface="Kozuka Gothic Pro B" pitchFamily="34" charset="-128"/>
              </a:rPr>
              <a:t>Long Live the Data</a:t>
            </a:r>
            <a:endParaRPr lang="en-US" sz="5400" dirty="0">
              <a:solidFill>
                <a:srgbClr val="F3DE74"/>
              </a:solidFill>
              <a:latin typeface="Segoe UI Semibold" pitchFamily="34" charset="0"/>
              <a:ea typeface="Kozuka Gothic Pro B" pitchFamily="34" charset="-128"/>
            </a:endParaRPr>
          </a:p>
        </p:txBody>
      </p:sp>
      <p:sp>
        <p:nvSpPr>
          <p:cNvPr id="15364" name="Rectangle 3"/>
          <p:cNvSpPr>
            <a:spLocks noGrp="1" noChangeArrowheads="1"/>
          </p:cNvSpPr>
          <p:nvPr>
            <p:ph type="subTitle" idx="1"/>
          </p:nvPr>
        </p:nvSpPr>
        <p:spPr>
          <a:xfrm>
            <a:off x="902619" y="3731502"/>
            <a:ext cx="8002587" cy="733028"/>
          </a:xfrm>
        </p:spPr>
        <p:txBody>
          <a:bodyPr/>
          <a:lstStyle/>
          <a:p>
            <a:pPr eaLnBrk="1" hangingPunct="1">
              <a:spcAft>
                <a:spcPts val="600"/>
              </a:spcAft>
              <a:buFont typeface="Wingdings" pitchFamily="2" charset="2"/>
              <a:buNone/>
            </a:pPr>
            <a:r>
              <a:rPr lang="en-US" dirty="0" smtClean="0">
                <a:latin typeface="Segoe UI Semibold" pitchFamily="34" charset="0"/>
                <a:ea typeface="Segoe UI" pitchFamily="34" charset="0"/>
                <a:cs typeface="Segoe UI" pitchFamily="34" charset="0"/>
              </a:rPr>
              <a:t>Dr Eric T. Meyer</a:t>
            </a:r>
          </a:p>
          <a:p>
            <a:pPr eaLnBrk="1" hangingPunct="1">
              <a:spcAft>
                <a:spcPts val="600"/>
              </a:spcAft>
              <a:buFont typeface="Wingdings" pitchFamily="2" charset="2"/>
              <a:buNone/>
            </a:pPr>
            <a:r>
              <a:rPr lang="en-US" dirty="0" smtClean="0">
                <a:latin typeface="Segoe UI" pitchFamily="34" charset="0"/>
                <a:ea typeface="Segoe UI" pitchFamily="34" charset="0"/>
                <a:cs typeface="Segoe UI" pitchFamily="34" charset="0"/>
              </a:rPr>
              <a:t>Senior Research Fellow &amp; DPhil Programme Director </a:t>
            </a:r>
          </a:p>
          <a:p>
            <a:pPr eaLnBrk="1" hangingPunct="1">
              <a:lnSpc>
                <a:spcPts val="2300"/>
              </a:lnSpc>
              <a:tabLst>
                <a:tab pos="358775" algn="l"/>
              </a:tabLst>
            </a:pPr>
            <a:r>
              <a:rPr lang="en-GB" dirty="0" smtClean="0">
                <a:latin typeface="Segoe UI" pitchFamily="34" charset="0"/>
                <a:ea typeface="Segoe UI" pitchFamily="34" charset="0"/>
                <a:cs typeface="Segoe UI" pitchFamily="34" charset="0"/>
              </a:rPr>
              <a:t>	eric.meyer@oii.ox.ac.uk</a:t>
            </a:r>
            <a:r>
              <a:rPr lang="en-GB" dirty="0">
                <a:latin typeface="Segoe UI" pitchFamily="34" charset="0"/>
                <a:ea typeface="Segoe UI" pitchFamily="34" charset="0"/>
                <a:cs typeface="Segoe UI" pitchFamily="34" charset="0"/>
              </a:rPr>
              <a:t/>
            </a:r>
            <a:br>
              <a:rPr lang="en-GB" dirty="0">
                <a:latin typeface="Segoe UI" pitchFamily="34" charset="0"/>
                <a:ea typeface="Segoe UI" pitchFamily="34" charset="0"/>
                <a:cs typeface="Segoe UI" pitchFamily="34" charset="0"/>
              </a:rPr>
            </a:br>
            <a:r>
              <a:rPr lang="en-GB" dirty="0" smtClean="0">
                <a:latin typeface="Segoe UI" pitchFamily="34" charset="0"/>
                <a:ea typeface="Segoe UI" pitchFamily="34" charset="0"/>
                <a:cs typeface="Segoe UI" pitchFamily="34" charset="0"/>
              </a:rPr>
              <a:t>	http</a:t>
            </a:r>
            <a:r>
              <a:rPr lang="en-GB" dirty="0">
                <a:latin typeface="Segoe UI" pitchFamily="34" charset="0"/>
                <a:ea typeface="Segoe UI" pitchFamily="34" charset="0"/>
                <a:cs typeface="Segoe UI" pitchFamily="34" charset="0"/>
              </a:rPr>
              <a:t>://</a:t>
            </a:r>
            <a:r>
              <a:rPr lang="en-GB" dirty="0" smtClean="0">
                <a:latin typeface="Segoe UI" pitchFamily="34" charset="0"/>
                <a:ea typeface="Segoe UI" pitchFamily="34" charset="0"/>
                <a:cs typeface="Segoe UI" pitchFamily="34" charset="0"/>
              </a:rPr>
              <a:t>www.oii.ox.ac.uk/people/meyer</a:t>
            </a:r>
          </a:p>
          <a:p>
            <a:pPr eaLnBrk="1" hangingPunct="1">
              <a:lnSpc>
                <a:spcPts val="2300"/>
              </a:lnSpc>
              <a:tabLst>
                <a:tab pos="358775" algn="l"/>
              </a:tabLst>
            </a:pPr>
            <a:r>
              <a:rPr lang="en-GB" dirty="0" smtClean="0">
                <a:latin typeface="Segoe UI" pitchFamily="34" charset="0"/>
                <a:ea typeface="Segoe UI" pitchFamily="34" charset="0"/>
                <a:cs typeface="Segoe UI" pitchFamily="34" charset="0"/>
              </a:rPr>
              <a:t> 	@</a:t>
            </a:r>
            <a:r>
              <a:rPr lang="en-GB" dirty="0" err="1" smtClean="0">
                <a:latin typeface="Segoe UI" pitchFamily="34" charset="0"/>
                <a:ea typeface="Segoe UI" pitchFamily="34" charset="0"/>
                <a:cs typeface="Segoe UI" pitchFamily="34" charset="0"/>
              </a:rPr>
              <a:t>etmeyer</a:t>
            </a:r>
            <a:endParaRPr lang="en-GB" dirty="0">
              <a:latin typeface="Segoe UI" pitchFamily="34" charset="0"/>
              <a:ea typeface="Segoe UI" pitchFamily="34" charset="0"/>
              <a:cs typeface="Segoe UI" pitchFamily="34" charset="0"/>
            </a:endParaRPr>
          </a:p>
        </p:txBody>
      </p:sp>
      <p:sp>
        <p:nvSpPr>
          <p:cNvPr id="3" name="Rectangle 2"/>
          <p:cNvSpPr/>
          <p:nvPr/>
        </p:nvSpPr>
        <p:spPr bwMode="auto">
          <a:xfrm>
            <a:off x="7092280" y="3933056"/>
            <a:ext cx="1512168" cy="1512168"/>
          </a:xfrm>
          <a:prstGeom prst="rect">
            <a:avLst/>
          </a:prstGeom>
          <a:solidFill>
            <a:srgbClr val="00214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solidFill>
                <a:srgbClr val="000000"/>
              </a:solidFill>
              <a:cs typeface="Arial" pitchFamily="34" charset="0"/>
            </a:endParaRPr>
          </a:p>
        </p:txBody>
      </p:sp>
      <p:pic>
        <p:nvPicPr>
          <p:cNvPr id="7"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047" r="69231" b="12015"/>
          <a:stretch/>
        </p:blipFill>
        <p:spPr bwMode="auto">
          <a:xfrm>
            <a:off x="914400" y="4950702"/>
            <a:ext cx="304800" cy="30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www.oii.ox.ac.uk/images/ui/icons/bebe/42/glo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645902"/>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oii.ox.ac.uk/images/ui/icons/bebe/42/cv.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341102"/>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bwMode="auto">
          <a:xfrm>
            <a:off x="912813" y="5972572"/>
            <a:ext cx="8002587" cy="19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lnSpc>
                <a:spcPts val="1800"/>
              </a:lnSpc>
              <a:spcBef>
                <a:spcPct val="0"/>
              </a:spcBef>
              <a:spcAft>
                <a:spcPct val="0"/>
              </a:spcAft>
              <a:buClr>
                <a:srgbClr val="002147"/>
              </a:buClr>
              <a:buSzPct val="80000"/>
              <a:buFont typeface="Wingdings" charset="2"/>
              <a:buNone/>
              <a:defRPr sz="1600">
                <a:solidFill>
                  <a:schemeClr val="bg1"/>
                </a:solidFill>
                <a:latin typeface="+mn-lt"/>
                <a:ea typeface="MS PGothic" pitchFamily="34" charset="-128"/>
                <a:cs typeface="+mn-cs"/>
              </a:defRPr>
            </a:lvl1pPr>
            <a:lvl2pPr marL="763588" indent="-188913" algn="l" rtl="0" eaLnBrk="0" fontAlgn="base" hangingPunct="0">
              <a:spcBef>
                <a:spcPct val="20000"/>
              </a:spcBef>
              <a:spcAft>
                <a:spcPct val="0"/>
              </a:spcAft>
              <a:buClr>
                <a:srgbClr val="002147"/>
              </a:buClr>
              <a:buSzPct val="80000"/>
              <a:buFont typeface="Wingdings" pitchFamily="2" charset="2"/>
              <a:buChar char="§"/>
              <a:defRPr>
                <a:solidFill>
                  <a:schemeClr val="tx1"/>
                </a:solidFill>
                <a:latin typeface="+mn-lt"/>
                <a:ea typeface="MS PGothic" pitchFamily="34" charset="-128"/>
              </a:defRPr>
            </a:lvl2pPr>
            <a:lvl3pPr marL="1141413" indent="-187325" algn="l" rtl="0" eaLnBrk="0" fontAlgn="base" hangingPunct="0">
              <a:spcBef>
                <a:spcPct val="20000"/>
              </a:spcBef>
              <a:spcAft>
                <a:spcPct val="0"/>
              </a:spcAft>
              <a:buClr>
                <a:srgbClr val="002147"/>
              </a:buClr>
              <a:buSzPct val="80000"/>
              <a:buFont typeface="Wingdings" pitchFamily="2" charset="2"/>
              <a:buChar char="§"/>
              <a:defRPr>
                <a:solidFill>
                  <a:schemeClr val="tx1"/>
                </a:solidFill>
                <a:latin typeface="+mn-lt"/>
                <a:ea typeface="MS PGothic" pitchFamily="34" charset="-128"/>
              </a:defRPr>
            </a:lvl3pPr>
            <a:lvl4pPr marL="1519238" indent="-187325" algn="l" rtl="0" eaLnBrk="0" fontAlgn="base" hangingPunct="0">
              <a:spcBef>
                <a:spcPct val="20000"/>
              </a:spcBef>
              <a:spcAft>
                <a:spcPct val="0"/>
              </a:spcAft>
              <a:buChar char="–"/>
              <a:defRPr>
                <a:solidFill>
                  <a:schemeClr val="tx1"/>
                </a:solidFill>
                <a:latin typeface="+mn-lt"/>
                <a:ea typeface="MS PGothic" pitchFamily="34" charset="-128"/>
              </a:defRPr>
            </a:lvl4pPr>
            <a:lvl5pPr marL="1898650" indent="-188913" algn="l" rtl="0" eaLnBrk="0" fontAlgn="base" hangingPunct="0">
              <a:spcBef>
                <a:spcPct val="20000"/>
              </a:spcBef>
              <a:spcAft>
                <a:spcPct val="0"/>
              </a:spcAft>
              <a:buChar char="»"/>
              <a:defRPr>
                <a:solidFill>
                  <a:schemeClr val="tx1"/>
                </a:solidFill>
                <a:latin typeface="+mn-lt"/>
                <a:ea typeface="MS PGothic" pitchFamily="34" charset="-128"/>
              </a:defRPr>
            </a:lvl5pPr>
            <a:lvl6pPr marL="2355850" indent="-188913" algn="l" rtl="0" fontAlgn="base">
              <a:spcBef>
                <a:spcPct val="20000"/>
              </a:spcBef>
              <a:spcAft>
                <a:spcPct val="0"/>
              </a:spcAft>
              <a:buChar char="»"/>
              <a:defRPr>
                <a:solidFill>
                  <a:schemeClr val="tx1"/>
                </a:solidFill>
                <a:latin typeface="+mn-lt"/>
                <a:ea typeface="+mn-ea"/>
              </a:defRPr>
            </a:lvl6pPr>
            <a:lvl7pPr marL="2813050" indent="-188913" algn="l" rtl="0" fontAlgn="base">
              <a:spcBef>
                <a:spcPct val="20000"/>
              </a:spcBef>
              <a:spcAft>
                <a:spcPct val="0"/>
              </a:spcAft>
              <a:buChar char="»"/>
              <a:defRPr>
                <a:solidFill>
                  <a:schemeClr val="tx1"/>
                </a:solidFill>
                <a:latin typeface="+mn-lt"/>
                <a:ea typeface="+mn-ea"/>
              </a:defRPr>
            </a:lvl7pPr>
            <a:lvl8pPr marL="3270250" indent="-188913" algn="l" rtl="0" fontAlgn="base">
              <a:spcBef>
                <a:spcPct val="20000"/>
              </a:spcBef>
              <a:spcAft>
                <a:spcPct val="0"/>
              </a:spcAft>
              <a:buChar char="»"/>
              <a:defRPr>
                <a:solidFill>
                  <a:schemeClr val="tx1"/>
                </a:solidFill>
                <a:latin typeface="+mn-lt"/>
                <a:ea typeface="+mn-ea"/>
              </a:defRPr>
            </a:lvl8pPr>
            <a:lvl9pPr marL="3727450" indent="-188913" algn="l" rtl="0" fontAlgn="base">
              <a:spcBef>
                <a:spcPct val="20000"/>
              </a:spcBef>
              <a:spcAft>
                <a:spcPct val="0"/>
              </a:spcAft>
              <a:buChar char="»"/>
              <a:defRPr>
                <a:solidFill>
                  <a:schemeClr val="tx1"/>
                </a:solidFill>
                <a:latin typeface="+mn-lt"/>
                <a:ea typeface="+mn-ea"/>
              </a:defRPr>
            </a:lvl9pPr>
          </a:lstStyle>
          <a:p>
            <a:pPr eaLnBrk="1" hangingPunct="1">
              <a:spcAft>
                <a:spcPts val="600"/>
              </a:spcAft>
            </a:pPr>
            <a:r>
              <a:rPr lang="en-GB" sz="1400" kern="0" dirty="0" smtClean="0">
                <a:solidFill>
                  <a:srgbClr val="FFFFFF"/>
                </a:solidFill>
                <a:latin typeface="Segoe UI" pitchFamily="34" charset="0"/>
                <a:ea typeface="Segoe UI" pitchFamily="34" charset="0"/>
                <a:cs typeface="Segoe UI" pitchFamily="34" charset="0"/>
              </a:rPr>
              <a:t>TDWG Annual Meeting, Florence, Italy, 28 October 2013</a:t>
            </a:r>
          </a:p>
        </p:txBody>
      </p:sp>
    </p:spTree>
    <p:extLst>
      <p:ext uri="{BB962C8B-B14F-4D97-AF65-F5344CB8AC3E}">
        <p14:creationId xmlns:p14="http://schemas.microsoft.com/office/powerpoint/2010/main" val="29635500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entagon 21"/>
          <p:cNvSpPr/>
          <p:nvPr/>
        </p:nvSpPr>
        <p:spPr>
          <a:xfrm rot="2129206" flipV="1">
            <a:off x="941451" y="3806745"/>
            <a:ext cx="8881357" cy="101832"/>
          </a:xfrm>
          <a:prstGeom prst="homePlate">
            <a:avLst/>
          </a:prstGeom>
          <a:solidFill>
            <a:srgbClr val="F3DE74"/>
          </a:solidFill>
          <a:ln>
            <a:solidFill>
              <a:srgbClr val="F3DE7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979">
              <a:defRPr/>
            </a:pPr>
            <a:endParaRPr lang="en-GB">
              <a:solidFill>
                <a:prstClr val="white"/>
              </a:solidFill>
            </a:endParaRPr>
          </a:p>
        </p:txBody>
      </p:sp>
      <p:sp>
        <p:nvSpPr>
          <p:cNvPr id="2" name="Title 1"/>
          <p:cNvSpPr>
            <a:spLocks noGrp="1"/>
          </p:cNvSpPr>
          <p:nvPr>
            <p:ph type="title"/>
          </p:nvPr>
        </p:nvSpPr>
        <p:spPr>
          <a:xfrm>
            <a:off x="457200" y="76200"/>
            <a:ext cx="8229600" cy="715963"/>
          </a:xfrm>
        </p:spPr>
        <p:txBody>
          <a:bodyPr rtlCol="0">
            <a:normAutofit fontScale="90000"/>
          </a:bodyPr>
          <a:lstStyle/>
          <a:p>
            <a:pPr defTabSz="912979" fontAlgn="auto">
              <a:spcAft>
                <a:spcPts val="0"/>
              </a:spcAft>
              <a:defRPr/>
            </a:pPr>
            <a:r>
              <a:rPr lang="en-GB" dirty="0" smtClean="0"/>
              <a:t>Research computing</a:t>
            </a:r>
            <a:endParaRPr lang="en-GB" dirty="0"/>
          </a:p>
        </p:txBody>
      </p:sp>
      <p:sp>
        <p:nvSpPr>
          <p:cNvPr id="248834" name="TextBox 3"/>
          <p:cNvSpPr txBox="1">
            <a:spLocks noChangeArrowheads="1"/>
          </p:cNvSpPr>
          <p:nvPr/>
        </p:nvSpPr>
        <p:spPr bwMode="auto">
          <a:xfrm>
            <a:off x="492224" y="2564904"/>
            <a:ext cx="321600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defTabSz="912813" fontAlgn="base">
              <a:spcBef>
                <a:spcPct val="0"/>
              </a:spcBef>
              <a:spcAft>
                <a:spcPct val="0"/>
              </a:spcAft>
              <a:defRPr>
                <a:solidFill>
                  <a:schemeClr val="tx1"/>
                </a:solidFill>
                <a:latin typeface="Calibri" pitchFamily="34" charset="0"/>
                <a:cs typeface="Arial" pitchFamily="34" charset="0"/>
              </a:defRPr>
            </a:lvl6pPr>
            <a:lvl7pPr marL="2971800" indent="-228600" defTabSz="912813" fontAlgn="base">
              <a:spcBef>
                <a:spcPct val="0"/>
              </a:spcBef>
              <a:spcAft>
                <a:spcPct val="0"/>
              </a:spcAft>
              <a:defRPr>
                <a:solidFill>
                  <a:schemeClr val="tx1"/>
                </a:solidFill>
                <a:latin typeface="Calibri" pitchFamily="34" charset="0"/>
                <a:cs typeface="Arial" pitchFamily="34" charset="0"/>
              </a:defRPr>
            </a:lvl7pPr>
            <a:lvl8pPr marL="3429000" indent="-228600" defTabSz="912813" fontAlgn="base">
              <a:spcBef>
                <a:spcPct val="0"/>
              </a:spcBef>
              <a:spcAft>
                <a:spcPct val="0"/>
              </a:spcAft>
              <a:defRPr>
                <a:solidFill>
                  <a:schemeClr val="tx1"/>
                </a:solidFill>
                <a:latin typeface="Calibri" pitchFamily="34" charset="0"/>
                <a:cs typeface="Arial" pitchFamily="34" charset="0"/>
              </a:defRPr>
            </a:lvl8pPr>
            <a:lvl9pPr marL="3886200" indent="-228600" defTabSz="912813" fontAlgn="base">
              <a:spcBef>
                <a:spcPct val="0"/>
              </a:spcBef>
              <a:spcAft>
                <a:spcPct val="0"/>
              </a:spcAft>
              <a:defRPr>
                <a:solidFill>
                  <a:schemeClr val="tx1"/>
                </a:solidFill>
                <a:latin typeface="Calibri" pitchFamily="34" charset="0"/>
                <a:cs typeface="Arial" pitchFamily="34" charset="0"/>
              </a:defRPr>
            </a:lvl9pPr>
          </a:lstStyle>
          <a:p>
            <a:pPr algn="r"/>
            <a:r>
              <a:rPr lang="en-GB" sz="2800" dirty="0">
                <a:solidFill>
                  <a:prstClr val="black">
                    <a:lumMod val="50000"/>
                    <a:lumOff val="50000"/>
                  </a:prstClr>
                </a:solidFill>
                <a:latin typeface="Segoe UI"/>
              </a:rPr>
              <a:t>The </a:t>
            </a:r>
            <a:r>
              <a:rPr lang="en-GB" sz="2800" dirty="0" smtClean="0">
                <a:solidFill>
                  <a:prstClr val="black">
                    <a:lumMod val="50000"/>
                    <a:lumOff val="50000"/>
                  </a:prstClr>
                </a:solidFill>
                <a:latin typeface="Segoe UI"/>
              </a:rPr>
              <a:t>Grid &amp;</a:t>
            </a:r>
          </a:p>
          <a:p>
            <a:pPr algn="r"/>
            <a:r>
              <a:rPr lang="en-GB" sz="2800" dirty="0" smtClean="0">
                <a:solidFill>
                  <a:prstClr val="black">
                    <a:lumMod val="50000"/>
                    <a:lumOff val="50000"/>
                  </a:prstClr>
                </a:solidFill>
                <a:latin typeface="Segoe UI"/>
              </a:rPr>
              <a:t>Cyberinfrastructure</a:t>
            </a:r>
            <a:endParaRPr lang="en-GB" sz="2800" dirty="0">
              <a:solidFill>
                <a:prstClr val="black">
                  <a:lumMod val="50000"/>
                  <a:lumOff val="50000"/>
                </a:prstClr>
              </a:solidFill>
              <a:latin typeface="Segoe UI"/>
            </a:endParaRPr>
          </a:p>
        </p:txBody>
      </p:sp>
      <p:sp>
        <p:nvSpPr>
          <p:cNvPr id="248836" name="TextBox 5"/>
          <p:cNvSpPr txBox="1">
            <a:spLocks noChangeArrowheads="1"/>
          </p:cNvSpPr>
          <p:nvPr/>
        </p:nvSpPr>
        <p:spPr bwMode="auto">
          <a:xfrm>
            <a:off x="22138" y="1838325"/>
            <a:ext cx="28216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defTabSz="912813" fontAlgn="base">
              <a:spcBef>
                <a:spcPct val="0"/>
              </a:spcBef>
              <a:spcAft>
                <a:spcPct val="0"/>
              </a:spcAft>
              <a:defRPr>
                <a:solidFill>
                  <a:schemeClr val="tx1"/>
                </a:solidFill>
                <a:latin typeface="Calibri" pitchFamily="34" charset="0"/>
                <a:cs typeface="Arial" pitchFamily="34" charset="0"/>
              </a:defRPr>
            </a:lvl6pPr>
            <a:lvl7pPr marL="2971800" indent="-228600" defTabSz="912813" fontAlgn="base">
              <a:spcBef>
                <a:spcPct val="0"/>
              </a:spcBef>
              <a:spcAft>
                <a:spcPct val="0"/>
              </a:spcAft>
              <a:defRPr>
                <a:solidFill>
                  <a:schemeClr val="tx1"/>
                </a:solidFill>
                <a:latin typeface="Calibri" pitchFamily="34" charset="0"/>
                <a:cs typeface="Arial" pitchFamily="34" charset="0"/>
              </a:defRPr>
            </a:lvl7pPr>
            <a:lvl8pPr marL="3429000" indent="-228600" defTabSz="912813" fontAlgn="base">
              <a:spcBef>
                <a:spcPct val="0"/>
              </a:spcBef>
              <a:spcAft>
                <a:spcPct val="0"/>
              </a:spcAft>
              <a:defRPr>
                <a:solidFill>
                  <a:schemeClr val="tx1"/>
                </a:solidFill>
                <a:latin typeface="Calibri" pitchFamily="34" charset="0"/>
                <a:cs typeface="Arial" pitchFamily="34" charset="0"/>
              </a:defRPr>
            </a:lvl8pPr>
            <a:lvl9pPr marL="3886200" indent="-228600" defTabSz="912813" fontAlgn="base">
              <a:spcBef>
                <a:spcPct val="0"/>
              </a:spcBef>
              <a:spcAft>
                <a:spcPct val="0"/>
              </a:spcAft>
              <a:defRPr>
                <a:solidFill>
                  <a:schemeClr val="tx1"/>
                </a:solidFill>
                <a:latin typeface="Calibri" pitchFamily="34" charset="0"/>
                <a:cs typeface="Arial" pitchFamily="34" charset="0"/>
              </a:defRPr>
            </a:lvl9pPr>
          </a:lstStyle>
          <a:p>
            <a:r>
              <a:rPr lang="en-GB" sz="2800" dirty="0">
                <a:solidFill>
                  <a:prstClr val="black">
                    <a:lumMod val="50000"/>
                    <a:lumOff val="50000"/>
                  </a:prstClr>
                </a:solidFill>
                <a:latin typeface="Segoe UI"/>
              </a:rPr>
              <a:t>Supercomputing</a:t>
            </a:r>
          </a:p>
        </p:txBody>
      </p:sp>
      <p:sp>
        <p:nvSpPr>
          <p:cNvPr id="248837" name="TextBox 6"/>
          <p:cNvSpPr txBox="1">
            <a:spLocks noChangeArrowheads="1"/>
          </p:cNvSpPr>
          <p:nvPr/>
        </p:nvSpPr>
        <p:spPr bwMode="auto">
          <a:xfrm>
            <a:off x="5220072" y="4562957"/>
            <a:ext cx="12715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defTabSz="912813" fontAlgn="base">
              <a:spcBef>
                <a:spcPct val="0"/>
              </a:spcBef>
              <a:spcAft>
                <a:spcPct val="0"/>
              </a:spcAft>
              <a:defRPr>
                <a:solidFill>
                  <a:schemeClr val="tx1"/>
                </a:solidFill>
                <a:latin typeface="Calibri" pitchFamily="34" charset="0"/>
                <a:cs typeface="Arial" pitchFamily="34" charset="0"/>
              </a:defRPr>
            </a:lvl6pPr>
            <a:lvl7pPr marL="2971800" indent="-228600" defTabSz="912813" fontAlgn="base">
              <a:spcBef>
                <a:spcPct val="0"/>
              </a:spcBef>
              <a:spcAft>
                <a:spcPct val="0"/>
              </a:spcAft>
              <a:defRPr>
                <a:solidFill>
                  <a:schemeClr val="tx1"/>
                </a:solidFill>
                <a:latin typeface="Calibri" pitchFamily="34" charset="0"/>
                <a:cs typeface="Arial" pitchFamily="34" charset="0"/>
              </a:defRPr>
            </a:lvl7pPr>
            <a:lvl8pPr marL="3429000" indent="-228600" defTabSz="912813" fontAlgn="base">
              <a:spcBef>
                <a:spcPct val="0"/>
              </a:spcBef>
              <a:spcAft>
                <a:spcPct val="0"/>
              </a:spcAft>
              <a:defRPr>
                <a:solidFill>
                  <a:schemeClr val="tx1"/>
                </a:solidFill>
                <a:latin typeface="Calibri" pitchFamily="34" charset="0"/>
                <a:cs typeface="Arial" pitchFamily="34" charset="0"/>
              </a:defRPr>
            </a:lvl8pPr>
            <a:lvl9pPr marL="3886200" indent="-228600" defTabSz="912813" fontAlgn="base">
              <a:spcBef>
                <a:spcPct val="0"/>
              </a:spcBef>
              <a:spcAft>
                <a:spcPct val="0"/>
              </a:spcAft>
              <a:defRPr>
                <a:solidFill>
                  <a:schemeClr val="tx1"/>
                </a:solidFill>
                <a:latin typeface="Calibri" pitchFamily="34" charset="0"/>
                <a:cs typeface="Arial" pitchFamily="34" charset="0"/>
              </a:defRPr>
            </a:lvl9pPr>
          </a:lstStyle>
          <a:p>
            <a:r>
              <a:rPr lang="en-GB" sz="2800" dirty="0">
                <a:solidFill>
                  <a:srgbClr val="F3DE74"/>
                </a:solidFill>
                <a:latin typeface="Segoe UI"/>
              </a:rPr>
              <a:t>Clouds</a:t>
            </a:r>
          </a:p>
        </p:txBody>
      </p:sp>
      <p:sp>
        <p:nvSpPr>
          <p:cNvPr id="248838" name="TextBox 7"/>
          <p:cNvSpPr txBox="1">
            <a:spLocks noChangeArrowheads="1"/>
          </p:cNvSpPr>
          <p:nvPr/>
        </p:nvSpPr>
        <p:spPr bwMode="auto">
          <a:xfrm>
            <a:off x="6372200" y="5497512"/>
            <a:ext cx="15247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defTabSz="912813" fontAlgn="base">
              <a:spcBef>
                <a:spcPct val="0"/>
              </a:spcBef>
              <a:spcAft>
                <a:spcPct val="0"/>
              </a:spcAft>
              <a:defRPr>
                <a:solidFill>
                  <a:schemeClr val="tx1"/>
                </a:solidFill>
                <a:latin typeface="Calibri" pitchFamily="34" charset="0"/>
                <a:cs typeface="Arial" pitchFamily="34" charset="0"/>
              </a:defRPr>
            </a:lvl6pPr>
            <a:lvl7pPr marL="2971800" indent="-228600" defTabSz="912813" fontAlgn="base">
              <a:spcBef>
                <a:spcPct val="0"/>
              </a:spcBef>
              <a:spcAft>
                <a:spcPct val="0"/>
              </a:spcAft>
              <a:defRPr>
                <a:solidFill>
                  <a:schemeClr val="tx1"/>
                </a:solidFill>
                <a:latin typeface="Calibri" pitchFamily="34" charset="0"/>
                <a:cs typeface="Arial" pitchFamily="34" charset="0"/>
              </a:defRPr>
            </a:lvl7pPr>
            <a:lvl8pPr marL="3429000" indent="-228600" defTabSz="912813" fontAlgn="base">
              <a:spcBef>
                <a:spcPct val="0"/>
              </a:spcBef>
              <a:spcAft>
                <a:spcPct val="0"/>
              </a:spcAft>
              <a:defRPr>
                <a:solidFill>
                  <a:schemeClr val="tx1"/>
                </a:solidFill>
                <a:latin typeface="Calibri" pitchFamily="34" charset="0"/>
                <a:cs typeface="Arial" pitchFamily="34" charset="0"/>
              </a:defRPr>
            </a:lvl8pPr>
            <a:lvl9pPr marL="3886200" indent="-228600" defTabSz="912813" fontAlgn="base">
              <a:spcBef>
                <a:spcPct val="0"/>
              </a:spcBef>
              <a:spcAft>
                <a:spcPct val="0"/>
              </a:spcAft>
              <a:defRPr>
                <a:solidFill>
                  <a:schemeClr val="tx1"/>
                </a:solidFill>
                <a:latin typeface="Calibri" pitchFamily="34" charset="0"/>
                <a:cs typeface="Arial" pitchFamily="34" charset="0"/>
              </a:defRPr>
            </a:lvl9pPr>
          </a:lstStyle>
          <a:p>
            <a:r>
              <a:rPr lang="en-GB" sz="2800" dirty="0">
                <a:solidFill>
                  <a:srgbClr val="F3DE74"/>
                </a:solidFill>
                <a:latin typeface="Segoe UI"/>
              </a:rPr>
              <a:t>Big Data</a:t>
            </a:r>
          </a:p>
        </p:txBody>
      </p:sp>
      <p:sp>
        <p:nvSpPr>
          <p:cNvPr id="248839" name="TextBox 8"/>
          <p:cNvSpPr txBox="1">
            <a:spLocks noChangeArrowheads="1"/>
          </p:cNvSpPr>
          <p:nvPr/>
        </p:nvSpPr>
        <p:spPr bwMode="auto">
          <a:xfrm>
            <a:off x="3635896" y="3629990"/>
            <a:ext cx="14745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defTabSz="912813" fontAlgn="base">
              <a:spcBef>
                <a:spcPct val="0"/>
              </a:spcBef>
              <a:spcAft>
                <a:spcPct val="0"/>
              </a:spcAft>
              <a:defRPr>
                <a:solidFill>
                  <a:schemeClr val="tx1"/>
                </a:solidFill>
                <a:latin typeface="Calibri" pitchFamily="34" charset="0"/>
                <a:cs typeface="Arial" pitchFamily="34" charset="0"/>
              </a:defRPr>
            </a:lvl6pPr>
            <a:lvl7pPr marL="2971800" indent="-228600" defTabSz="912813" fontAlgn="base">
              <a:spcBef>
                <a:spcPct val="0"/>
              </a:spcBef>
              <a:spcAft>
                <a:spcPct val="0"/>
              </a:spcAft>
              <a:defRPr>
                <a:solidFill>
                  <a:schemeClr val="tx1"/>
                </a:solidFill>
                <a:latin typeface="Calibri" pitchFamily="34" charset="0"/>
                <a:cs typeface="Arial" pitchFamily="34" charset="0"/>
              </a:defRPr>
            </a:lvl7pPr>
            <a:lvl8pPr marL="3429000" indent="-228600" defTabSz="912813" fontAlgn="base">
              <a:spcBef>
                <a:spcPct val="0"/>
              </a:spcBef>
              <a:spcAft>
                <a:spcPct val="0"/>
              </a:spcAft>
              <a:defRPr>
                <a:solidFill>
                  <a:schemeClr val="tx1"/>
                </a:solidFill>
                <a:latin typeface="Calibri" pitchFamily="34" charset="0"/>
                <a:cs typeface="Arial" pitchFamily="34" charset="0"/>
              </a:defRPr>
            </a:lvl8pPr>
            <a:lvl9pPr marL="3886200" indent="-228600" defTabSz="912813" fontAlgn="base">
              <a:spcBef>
                <a:spcPct val="0"/>
              </a:spcBef>
              <a:spcAft>
                <a:spcPct val="0"/>
              </a:spcAft>
              <a:defRPr>
                <a:solidFill>
                  <a:schemeClr val="tx1"/>
                </a:solidFill>
                <a:latin typeface="Calibri" pitchFamily="34" charset="0"/>
                <a:cs typeface="Arial" pitchFamily="34" charset="0"/>
              </a:defRPr>
            </a:lvl9pPr>
          </a:lstStyle>
          <a:p>
            <a:r>
              <a:rPr lang="en-GB" sz="2800" dirty="0">
                <a:solidFill>
                  <a:srgbClr val="F3DE74"/>
                </a:solidFill>
                <a:latin typeface="Segoe UI"/>
              </a:rPr>
              <a:t>Web 2.0</a:t>
            </a:r>
          </a:p>
        </p:txBody>
      </p:sp>
      <p:sp>
        <p:nvSpPr>
          <p:cNvPr id="13" name="Right Arrow 12"/>
          <p:cNvSpPr/>
          <p:nvPr/>
        </p:nvSpPr>
        <p:spPr>
          <a:xfrm>
            <a:off x="2974070" y="2016971"/>
            <a:ext cx="5994323" cy="192829"/>
          </a:xfrm>
          <a:prstGeom prst="rightArrow">
            <a:avLst/>
          </a:prstGeom>
          <a:solidFill>
            <a:srgbClr val="F3DE74"/>
          </a:solidFill>
          <a:ln>
            <a:solidFill>
              <a:srgbClr val="F3DE7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979">
              <a:defRPr/>
            </a:pPr>
            <a:endParaRPr lang="en-GB">
              <a:solidFill>
                <a:prstClr val="white"/>
              </a:solidFill>
            </a:endParaRPr>
          </a:p>
        </p:txBody>
      </p:sp>
      <p:sp>
        <p:nvSpPr>
          <p:cNvPr id="15" name="Right Arrow 14"/>
          <p:cNvSpPr/>
          <p:nvPr/>
        </p:nvSpPr>
        <p:spPr>
          <a:xfrm>
            <a:off x="-180484" y="1193694"/>
            <a:ext cx="9148877" cy="192829"/>
          </a:xfrm>
          <a:prstGeom prst="rightArrow">
            <a:avLst/>
          </a:prstGeom>
          <a:solidFill>
            <a:srgbClr val="F3DE74"/>
          </a:solidFill>
          <a:ln>
            <a:solidFill>
              <a:srgbClr val="F3DE7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979">
              <a:defRPr/>
            </a:pPr>
            <a:endParaRPr lang="en-GB">
              <a:solidFill>
                <a:prstClr val="white"/>
              </a:solidFill>
            </a:endParaRPr>
          </a:p>
        </p:txBody>
      </p:sp>
      <p:sp>
        <p:nvSpPr>
          <p:cNvPr id="16" name="Right Arrow 15"/>
          <p:cNvSpPr/>
          <p:nvPr/>
        </p:nvSpPr>
        <p:spPr>
          <a:xfrm>
            <a:off x="4114800" y="2860958"/>
            <a:ext cx="4853593" cy="192829"/>
          </a:xfrm>
          <a:prstGeom prst="rightArrow">
            <a:avLst/>
          </a:prstGeom>
          <a:solidFill>
            <a:srgbClr val="F3DE74"/>
          </a:solidFill>
          <a:ln>
            <a:solidFill>
              <a:srgbClr val="F3DE7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979">
              <a:defRPr/>
            </a:pPr>
            <a:endParaRPr lang="en-GB">
              <a:solidFill>
                <a:prstClr val="white"/>
              </a:solidFill>
            </a:endParaRPr>
          </a:p>
        </p:txBody>
      </p:sp>
      <p:sp>
        <p:nvSpPr>
          <p:cNvPr id="17" name="Right Arrow 16"/>
          <p:cNvSpPr/>
          <p:nvPr/>
        </p:nvSpPr>
        <p:spPr>
          <a:xfrm>
            <a:off x="5420678" y="3794719"/>
            <a:ext cx="3547715" cy="192829"/>
          </a:xfrm>
          <a:prstGeom prst="rightArrow">
            <a:avLst/>
          </a:prstGeom>
          <a:solidFill>
            <a:srgbClr val="F3DE74"/>
          </a:solidFill>
          <a:ln>
            <a:solidFill>
              <a:srgbClr val="F3DE7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979">
              <a:defRPr/>
            </a:pPr>
            <a:endParaRPr lang="en-GB">
              <a:solidFill>
                <a:prstClr val="white"/>
              </a:solidFill>
            </a:endParaRPr>
          </a:p>
        </p:txBody>
      </p:sp>
      <p:sp>
        <p:nvSpPr>
          <p:cNvPr id="18" name="Right Arrow 17"/>
          <p:cNvSpPr/>
          <p:nvPr/>
        </p:nvSpPr>
        <p:spPr>
          <a:xfrm>
            <a:off x="6758608" y="4728479"/>
            <a:ext cx="2209785" cy="181451"/>
          </a:xfrm>
          <a:prstGeom prst="rightArrow">
            <a:avLst/>
          </a:prstGeom>
          <a:solidFill>
            <a:srgbClr val="F3DE74"/>
          </a:solidFill>
          <a:ln>
            <a:solidFill>
              <a:srgbClr val="F3DE7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979">
              <a:defRPr/>
            </a:pPr>
            <a:endParaRPr lang="en-GB">
              <a:solidFill>
                <a:prstClr val="white"/>
              </a:solidFill>
            </a:endParaRPr>
          </a:p>
        </p:txBody>
      </p:sp>
      <p:sp>
        <p:nvSpPr>
          <p:cNvPr id="21" name="Right Arrow 20"/>
          <p:cNvSpPr/>
          <p:nvPr/>
        </p:nvSpPr>
        <p:spPr>
          <a:xfrm>
            <a:off x="8100391" y="5662242"/>
            <a:ext cx="868003" cy="192828"/>
          </a:xfrm>
          <a:prstGeom prst="rightArrow">
            <a:avLst/>
          </a:prstGeom>
          <a:solidFill>
            <a:srgbClr val="F3DE74"/>
          </a:solidFill>
          <a:ln>
            <a:solidFill>
              <a:srgbClr val="F3DE7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979">
              <a:defRPr/>
            </a:pPr>
            <a:endParaRPr lang="en-GB">
              <a:solidFill>
                <a:prstClr val="white"/>
              </a:solidFill>
            </a:endParaRPr>
          </a:p>
        </p:txBody>
      </p:sp>
      <p:sp>
        <p:nvSpPr>
          <p:cNvPr id="19" name="TextBox 8"/>
          <p:cNvSpPr txBox="1">
            <a:spLocks noChangeArrowheads="1"/>
          </p:cNvSpPr>
          <p:nvPr/>
        </p:nvSpPr>
        <p:spPr bwMode="auto">
          <a:xfrm>
            <a:off x="300937" y="4548551"/>
            <a:ext cx="340729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defTabSz="912813" fontAlgn="base">
              <a:spcBef>
                <a:spcPct val="0"/>
              </a:spcBef>
              <a:spcAft>
                <a:spcPct val="0"/>
              </a:spcAft>
              <a:defRPr>
                <a:solidFill>
                  <a:schemeClr val="tx1"/>
                </a:solidFill>
                <a:latin typeface="Calibri" pitchFamily="34" charset="0"/>
                <a:cs typeface="Arial" pitchFamily="34" charset="0"/>
              </a:defRPr>
            </a:lvl6pPr>
            <a:lvl7pPr marL="2971800" indent="-228600" defTabSz="912813" fontAlgn="base">
              <a:spcBef>
                <a:spcPct val="0"/>
              </a:spcBef>
              <a:spcAft>
                <a:spcPct val="0"/>
              </a:spcAft>
              <a:defRPr>
                <a:solidFill>
                  <a:schemeClr val="tx1"/>
                </a:solidFill>
                <a:latin typeface="Calibri" pitchFamily="34" charset="0"/>
                <a:cs typeface="Arial" pitchFamily="34" charset="0"/>
              </a:defRPr>
            </a:lvl7pPr>
            <a:lvl8pPr marL="3429000" indent="-228600" defTabSz="912813" fontAlgn="base">
              <a:spcBef>
                <a:spcPct val="0"/>
              </a:spcBef>
              <a:spcAft>
                <a:spcPct val="0"/>
              </a:spcAft>
              <a:defRPr>
                <a:solidFill>
                  <a:schemeClr val="tx1"/>
                </a:solidFill>
                <a:latin typeface="Calibri" pitchFamily="34" charset="0"/>
                <a:cs typeface="Arial" pitchFamily="34" charset="0"/>
              </a:defRPr>
            </a:lvl8pPr>
            <a:lvl9pPr marL="3886200" indent="-228600" defTabSz="912813" fontAlgn="base">
              <a:spcBef>
                <a:spcPct val="0"/>
              </a:spcBef>
              <a:spcAft>
                <a:spcPct val="0"/>
              </a:spcAft>
              <a:defRPr>
                <a:solidFill>
                  <a:schemeClr val="tx1"/>
                </a:solidFill>
                <a:latin typeface="Calibri" pitchFamily="34" charset="0"/>
                <a:cs typeface="Arial" pitchFamily="34" charset="0"/>
              </a:defRPr>
            </a:lvl9pPr>
          </a:lstStyle>
          <a:p>
            <a:pPr algn="ctr"/>
            <a:r>
              <a:rPr lang="en-GB" sz="2800" dirty="0" smtClean="0">
                <a:solidFill>
                  <a:srgbClr val="F3DE74"/>
                </a:solidFill>
                <a:latin typeface="Segoe UI"/>
              </a:rPr>
              <a:t>Business, Public, </a:t>
            </a:r>
            <a:endParaRPr lang="en-GB" sz="2800" dirty="0">
              <a:solidFill>
                <a:srgbClr val="F3DE74"/>
              </a:solidFill>
              <a:latin typeface="Segoe UI"/>
            </a:endParaRPr>
          </a:p>
          <a:p>
            <a:pPr algn="ctr"/>
            <a:r>
              <a:rPr lang="en-GB" sz="2800" dirty="0" smtClean="0">
                <a:solidFill>
                  <a:srgbClr val="F3DE74"/>
                </a:solidFill>
                <a:latin typeface="Segoe UI"/>
              </a:rPr>
              <a:t>Government </a:t>
            </a:r>
          </a:p>
          <a:p>
            <a:pPr algn="ctr"/>
            <a:r>
              <a:rPr lang="en-GB" sz="2800" dirty="0" smtClean="0">
                <a:solidFill>
                  <a:srgbClr val="F3DE74"/>
                </a:solidFill>
                <a:latin typeface="Segoe UI"/>
              </a:rPr>
              <a:t>&amp; </a:t>
            </a:r>
          </a:p>
          <a:p>
            <a:pPr algn="ctr"/>
            <a:r>
              <a:rPr lang="en-GB" sz="2800" dirty="0" smtClean="0">
                <a:solidFill>
                  <a:srgbClr val="F3DE74"/>
                </a:solidFill>
                <a:latin typeface="Segoe UI"/>
              </a:rPr>
              <a:t>Academic Interest</a:t>
            </a:r>
            <a:endParaRPr lang="en-GB" sz="2800" dirty="0">
              <a:solidFill>
                <a:srgbClr val="F3DE74"/>
              </a:solidFill>
              <a:latin typeface="Segoe UI"/>
            </a:endParaRPr>
          </a:p>
        </p:txBody>
      </p:sp>
    </p:spTree>
    <p:extLst>
      <p:ext uri="{BB962C8B-B14F-4D97-AF65-F5344CB8AC3E}">
        <p14:creationId xmlns:p14="http://schemas.microsoft.com/office/powerpoint/2010/main" val="285922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4624"/>
            <a:ext cx="8856984" cy="490066"/>
          </a:xfrm>
        </p:spPr>
        <p:txBody>
          <a:bodyPr>
            <a:noAutofit/>
          </a:bodyPr>
          <a:lstStyle/>
          <a:p>
            <a:pPr algn="l"/>
            <a:r>
              <a:rPr lang="en-US" sz="2400" b="1" dirty="0"/>
              <a:t>Publications on collaborative computing topics, </a:t>
            </a:r>
            <a:r>
              <a:rPr lang="en-US" sz="2400" b="1" dirty="0" smtClean="0"/>
              <a:t>1993-2012</a:t>
            </a:r>
            <a:endParaRPr lang="en-GB" sz="2400" dirty="0"/>
          </a:p>
        </p:txBody>
      </p:sp>
      <p:graphicFrame>
        <p:nvGraphicFramePr>
          <p:cNvPr id="7" name="Chart 6"/>
          <p:cNvGraphicFramePr>
            <a:graphicFrameLocks/>
          </p:cNvGraphicFramePr>
          <p:nvPr>
            <p:extLst>
              <p:ext uri="{D42A27DB-BD31-4B8C-83A1-F6EECF244321}">
                <p14:modId xmlns:p14="http://schemas.microsoft.com/office/powerpoint/2010/main" val="368765524"/>
              </p:ext>
            </p:extLst>
          </p:nvPr>
        </p:nvGraphicFramePr>
        <p:xfrm>
          <a:off x="107504" y="548680"/>
          <a:ext cx="8928992" cy="597666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35496" y="6525344"/>
            <a:ext cx="4406143" cy="307777"/>
          </a:xfrm>
          <a:prstGeom prst="rect">
            <a:avLst/>
          </a:prstGeom>
          <a:noFill/>
        </p:spPr>
        <p:txBody>
          <a:bodyPr wrap="none" rtlCol="0">
            <a:spAutoFit/>
          </a:bodyPr>
          <a:lstStyle/>
          <a:p>
            <a:r>
              <a:rPr lang="en-GB" sz="1400" dirty="0" smtClean="0">
                <a:solidFill>
                  <a:prstClr val="white"/>
                </a:solidFill>
              </a:rPr>
              <a:t>Source: Scopus data compiled by Meyer &amp; Schroeder</a:t>
            </a:r>
            <a:endParaRPr lang="en-GB" sz="1400" dirty="0">
              <a:solidFill>
                <a:prstClr val="white"/>
              </a:solidFill>
            </a:endParaRPr>
          </a:p>
        </p:txBody>
      </p:sp>
    </p:spTree>
    <p:extLst>
      <p:ext uri="{BB962C8B-B14F-4D97-AF65-F5344CB8AC3E}">
        <p14:creationId xmlns:p14="http://schemas.microsoft.com/office/powerpoint/2010/main" val="19558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GB" dirty="0" smtClean="0"/>
              <a:t>e-Infrastructures</a:t>
            </a:r>
            <a:endParaRPr lang="en-GB" dirty="0"/>
          </a:p>
        </p:txBody>
      </p:sp>
      <p:sp>
        <p:nvSpPr>
          <p:cNvPr id="4" name="Rectangle 3"/>
          <p:cNvSpPr/>
          <p:nvPr/>
        </p:nvSpPr>
        <p:spPr>
          <a:xfrm>
            <a:off x="145483" y="6182380"/>
            <a:ext cx="8839200" cy="523220"/>
          </a:xfrm>
          <a:prstGeom prst="rect">
            <a:avLst/>
          </a:prstGeom>
        </p:spPr>
        <p:txBody>
          <a:bodyPr wrap="square">
            <a:spAutoFit/>
          </a:bodyPr>
          <a:lstStyle/>
          <a:p>
            <a:r>
              <a:rPr lang="en-US" sz="1400" b="1" dirty="0" err="1">
                <a:solidFill>
                  <a:schemeClr val="bg1"/>
                </a:solidFill>
              </a:rPr>
              <a:t>Barjak</a:t>
            </a:r>
            <a:r>
              <a:rPr lang="en-US" sz="1400" b="1" dirty="0">
                <a:solidFill>
                  <a:schemeClr val="bg1"/>
                </a:solidFill>
              </a:rPr>
              <a:t>, F., Eccles, K., Meyer, E. T., Robinson, S., &amp; Schroeder, R. (2013). The Emerging Governance of e-Infrastructure. </a:t>
            </a:r>
            <a:r>
              <a:rPr lang="en-US" sz="1400" b="1" i="1" dirty="0">
                <a:solidFill>
                  <a:schemeClr val="bg1"/>
                </a:solidFill>
              </a:rPr>
              <a:t>Journal of Computer-Mediated Communication</a:t>
            </a:r>
            <a:r>
              <a:rPr lang="en-US" sz="1400" b="1" dirty="0">
                <a:solidFill>
                  <a:schemeClr val="bg1"/>
                </a:solidFill>
              </a:rPr>
              <a:t>, 18(2), 113-136.</a:t>
            </a:r>
          </a:p>
        </p:txBody>
      </p:sp>
      <p:pic>
        <p:nvPicPr>
          <p:cNvPr id="5" name="Picture 2" descr="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688" y="3017233"/>
            <a:ext cx="2752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Svensk nationell datatjänsts logotyp">
            <a:hlinkClick r:id="rId4" tooltip="To start pag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925" y="3817333"/>
            <a:ext cx="2951163"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eader4"/>
          <p:cNvPicPr>
            <a:picLocks noChangeAspect="1" noChangeArrowheads="1"/>
          </p:cNvPicPr>
          <p:nvPr/>
        </p:nvPicPr>
        <p:blipFill>
          <a:blip r:embed="rId6">
            <a:extLst>
              <a:ext uri="{28A0092B-C50C-407E-A947-70E740481C1C}">
                <a14:useLocalDpi xmlns:a14="http://schemas.microsoft.com/office/drawing/2010/main" val="0"/>
              </a:ext>
            </a:extLst>
          </a:blip>
          <a:srcRect r="54330" b="17180"/>
          <a:stretch>
            <a:fillRect/>
          </a:stretch>
        </p:blipFill>
        <p:spPr bwMode="auto">
          <a:xfrm>
            <a:off x="2916238" y="3817333"/>
            <a:ext cx="1657350"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D4Science Home">
            <a:hlinkClick r:id="rId7" tooltip="D4Science Hom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4650" y="1440845"/>
            <a:ext cx="16573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ead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7900" y="4320570"/>
            <a:ext cx="1296988"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driver_logo_blu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9475" y="4736495"/>
            <a:ext cx="11684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65288" y="3799870"/>
            <a:ext cx="11779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Logo vom C3-Grid">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35375" y="2737833"/>
            <a:ext cx="79216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eela_logo_whit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87675" y="2088545"/>
            <a:ext cx="1584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TeraGrid Logo">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27763" y="2809270"/>
            <a:ext cx="15113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011863" y="4896833"/>
            <a:ext cx="164782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NVOwords_200pixels"/>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59338" y="2737833"/>
            <a:ext cx="136842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90688" y="5241320"/>
            <a:ext cx="1655762"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5" descr="RTEmagicC_725e51a71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90688" y="2304445"/>
            <a:ext cx="108108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6" descr="Home">
            <a:hlinkClick r:id="rId21" tooltip="Home"/>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859338" y="5546120"/>
            <a:ext cx="28257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7" descr="osg_logo"/>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930775" y="1729770"/>
            <a:ext cx="15113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8" descr="OGF_logo"/>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443663" y="1585308"/>
            <a:ext cx="1152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9" descr="cinegrid200"/>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619250" y="1369408"/>
            <a:ext cx="10191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4"/>
          <p:cNvSpPr>
            <a:spLocks noChangeArrowheads="1"/>
          </p:cNvSpPr>
          <p:nvPr/>
        </p:nvSpPr>
        <p:spPr bwMode="auto">
          <a:xfrm>
            <a:off x="4787900" y="1369408"/>
            <a:ext cx="3024188" cy="22320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endParaRPr lang="en-GB" altLang="en-US"/>
          </a:p>
        </p:txBody>
      </p:sp>
      <p:sp>
        <p:nvSpPr>
          <p:cNvPr id="24" name="Rectangle 25"/>
          <p:cNvSpPr>
            <a:spLocks noChangeArrowheads="1"/>
          </p:cNvSpPr>
          <p:nvPr/>
        </p:nvSpPr>
        <p:spPr bwMode="auto">
          <a:xfrm>
            <a:off x="4787900" y="3745895"/>
            <a:ext cx="3024188" cy="22320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endParaRPr lang="en-GB" altLang="en-US"/>
          </a:p>
        </p:txBody>
      </p:sp>
      <p:sp>
        <p:nvSpPr>
          <p:cNvPr id="25" name="Rectangle 26"/>
          <p:cNvSpPr>
            <a:spLocks noChangeArrowheads="1"/>
          </p:cNvSpPr>
          <p:nvPr/>
        </p:nvSpPr>
        <p:spPr bwMode="auto">
          <a:xfrm>
            <a:off x="1619250" y="1369408"/>
            <a:ext cx="3024188" cy="22320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endParaRPr lang="en-GB" altLang="en-US"/>
          </a:p>
        </p:txBody>
      </p:sp>
      <p:sp>
        <p:nvSpPr>
          <p:cNvPr id="26" name="Rectangle 27"/>
          <p:cNvSpPr>
            <a:spLocks noChangeArrowheads="1"/>
          </p:cNvSpPr>
          <p:nvPr/>
        </p:nvSpPr>
        <p:spPr bwMode="auto">
          <a:xfrm>
            <a:off x="1619250" y="3745895"/>
            <a:ext cx="3024188" cy="22320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endParaRPr lang="en-GB" altLang="en-US"/>
          </a:p>
        </p:txBody>
      </p:sp>
      <p:pic>
        <p:nvPicPr>
          <p:cNvPr id="27" name="Picture 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00038" y="5368320"/>
            <a:ext cx="12477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28613" y="864583"/>
            <a:ext cx="25146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885113" y="5330220"/>
            <a:ext cx="7715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885113" y="864583"/>
            <a:ext cx="10287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50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577" y="76200"/>
            <a:ext cx="8229600" cy="457200"/>
          </a:xfrm>
        </p:spPr>
        <p:txBody>
          <a:bodyPr>
            <a:noAutofit/>
          </a:bodyPr>
          <a:lstStyle/>
          <a:p>
            <a:r>
              <a:rPr lang="en-GB" sz="3200" dirty="0" smtClean="0"/>
              <a:t>Transition from Projects to Infrastructures</a:t>
            </a:r>
            <a:endParaRPr lang="en-GB"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609600"/>
            <a:ext cx="8723557"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45483" y="6182380"/>
            <a:ext cx="8839200" cy="523220"/>
          </a:xfrm>
          <a:prstGeom prst="rect">
            <a:avLst/>
          </a:prstGeom>
        </p:spPr>
        <p:txBody>
          <a:bodyPr wrap="square">
            <a:spAutoFit/>
          </a:bodyPr>
          <a:lstStyle/>
          <a:p>
            <a:r>
              <a:rPr lang="en-US" sz="1400" dirty="0" err="1">
                <a:solidFill>
                  <a:schemeClr val="bg1"/>
                </a:solidFill>
              </a:rPr>
              <a:t>Barjak</a:t>
            </a:r>
            <a:r>
              <a:rPr lang="en-US" sz="1400" dirty="0">
                <a:solidFill>
                  <a:schemeClr val="bg1"/>
                </a:solidFill>
              </a:rPr>
              <a:t>, F., Eccles, K., Meyer, E. T., Robinson, S., &amp; Schroeder, R. (2013). The Emerging Governance of e-Infrastructure. </a:t>
            </a:r>
            <a:r>
              <a:rPr lang="en-US" sz="1400" i="1" dirty="0">
                <a:solidFill>
                  <a:schemeClr val="bg1"/>
                </a:solidFill>
              </a:rPr>
              <a:t>Journal of Computer-Mediated Communication</a:t>
            </a:r>
            <a:r>
              <a:rPr lang="en-US" sz="1400" dirty="0">
                <a:solidFill>
                  <a:schemeClr val="bg1"/>
                </a:solidFill>
              </a:rPr>
              <a:t>, 18(2), 113-136.</a:t>
            </a:r>
          </a:p>
        </p:txBody>
      </p:sp>
    </p:spTree>
    <p:extLst>
      <p:ext uri="{BB962C8B-B14F-4D97-AF65-F5344CB8AC3E}">
        <p14:creationId xmlns:p14="http://schemas.microsoft.com/office/powerpoint/2010/main" val="136679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GB" dirty="0" smtClean="0"/>
              <a:t>Clusters of e-Infrastructures</a:t>
            </a:r>
            <a:endParaRPr lang="en-GB" dirty="0"/>
          </a:p>
        </p:txBody>
      </p:sp>
      <p:sp>
        <p:nvSpPr>
          <p:cNvPr id="4" name="Rectangle 3"/>
          <p:cNvSpPr/>
          <p:nvPr/>
        </p:nvSpPr>
        <p:spPr>
          <a:xfrm>
            <a:off x="145483" y="6313009"/>
            <a:ext cx="8839200" cy="523220"/>
          </a:xfrm>
          <a:prstGeom prst="rect">
            <a:avLst/>
          </a:prstGeom>
        </p:spPr>
        <p:txBody>
          <a:bodyPr wrap="square">
            <a:spAutoFit/>
          </a:bodyPr>
          <a:lstStyle/>
          <a:p>
            <a:r>
              <a:rPr lang="en-US" sz="1400" dirty="0" err="1">
                <a:solidFill>
                  <a:schemeClr val="bg1"/>
                </a:solidFill>
              </a:rPr>
              <a:t>Barjak</a:t>
            </a:r>
            <a:r>
              <a:rPr lang="en-US" sz="1400" dirty="0">
                <a:solidFill>
                  <a:schemeClr val="bg1"/>
                </a:solidFill>
              </a:rPr>
              <a:t>, F., Eccles, K., Meyer, E. T., Robinson, S., &amp; Schroeder, R. (2013). The Emerging Governance of e-Infrastructure. </a:t>
            </a:r>
            <a:r>
              <a:rPr lang="en-US" sz="1400" i="1" dirty="0">
                <a:solidFill>
                  <a:schemeClr val="bg1"/>
                </a:solidFill>
              </a:rPr>
              <a:t>Journal of Computer-Mediated Communication</a:t>
            </a:r>
            <a:r>
              <a:rPr lang="en-US" sz="1400" dirty="0">
                <a:solidFill>
                  <a:schemeClr val="bg1"/>
                </a:solidFill>
              </a:rPr>
              <a:t>, 18(2), 113-136.</a:t>
            </a:r>
          </a:p>
        </p:txBody>
      </p:sp>
      <p:pic>
        <p:nvPicPr>
          <p:cNvPr id="5" name="Picture 2" descr="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799" y="4549154"/>
            <a:ext cx="2752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Svensk nationell datatjänsts logotyp">
            <a:hlinkClick r:id="rId4" tooltip="To start pag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7749" y="4109028"/>
            <a:ext cx="2951163"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eader4"/>
          <p:cNvPicPr>
            <a:picLocks noChangeAspect="1" noChangeArrowheads="1"/>
          </p:cNvPicPr>
          <p:nvPr/>
        </p:nvPicPr>
        <p:blipFill>
          <a:blip r:embed="rId6" cstate="print">
            <a:extLst>
              <a:ext uri="{28A0092B-C50C-407E-A947-70E740481C1C}">
                <a14:useLocalDpi xmlns:a14="http://schemas.microsoft.com/office/drawing/2010/main" val="0"/>
              </a:ext>
            </a:extLst>
          </a:blip>
          <a:srcRect r="54330" b="17180"/>
          <a:stretch>
            <a:fillRect/>
          </a:stretch>
        </p:blipFill>
        <p:spPr bwMode="auto">
          <a:xfrm>
            <a:off x="3212872" y="5650641"/>
            <a:ext cx="1293924" cy="645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D4Science Home">
            <a:hlinkClick r:id="rId7" tooltip="D4Science Hom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1774" y="3324692"/>
            <a:ext cx="16573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ead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3180" y="5669496"/>
            <a:ext cx="1296988"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driver_logo_blu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49306" y="4616963"/>
            <a:ext cx="947689" cy="947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8549" y="3308724"/>
            <a:ext cx="11779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Logo vom C3-Grid">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12872" y="3315957"/>
            <a:ext cx="79216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eela_logo_whit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27749" y="4606995"/>
            <a:ext cx="1584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TeraGrid Logo">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58868" y="874092"/>
            <a:ext cx="15113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336858" y="4354232"/>
            <a:ext cx="164782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NVOwords_200pixels"/>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22465" y="3335328"/>
            <a:ext cx="136842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6995" y="867742"/>
            <a:ext cx="1655762"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5" descr="RTEmagicC_725e51a71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91626" y="847104"/>
            <a:ext cx="108108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6" descr="Home">
            <a:hlinkClick r:id="rId21" tooltip="Home"/>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019799" y="5177523"/>
            <a:ext cx="28257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7" descr="osg_logo"/>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613472" y="778048"/>
            <a:ext cx="15113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8" descr="OGF_logo"/>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419600" y="1806939"/>
            <a:ext cx="1152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9" descr="cinegrid200"/>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227749" y="1932352"/>
            <a:ext cx="10191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45483" y="1028419"/>
            <a:ext cx="2943178" cy="369332"/>
          </a:xfrm>
          <a:prstGeom prst="rect">
            <a:avLst/>
          </a:prstGeom>
          <a:noFill/>
        </p:spPr>
        <p:txBody>
          <a:bodyPr wrap="none" rtlCol="0">
            <a:spAutoFit/>
          </a:bodyPr>
          <a:lstStyle/>
          <a:p>
            <a:r>
              <a:rPr lang="en-GB" b="1" dirty="0" smtClean="0">
                <a:solidFill>
                  <a:schemeClr val="bg1"/>
                </a:solidFill>
              </a:rPr>
              <a:t>Stable </a:t>
            </a:r>
            <a:r>
              <a:rPr lang="en-GB" b="1" dirty="0" err="1" smtClean="0">
                <a:solidFill>
                  <a:schemeClr val="bg1"/>
                </a:solidFill>
              </a:rPr>
              <a:t>metaorganizations</a:t>
            </a:r>
            <a:endParaRPr lang="en-GB" b="1" dirty="0">
              <a:solidFill>
                <a:schemeClr val="bg1"/>
              </a:solidFill>
            </a:endParaRPr>
          </a:p>
        </p:txBody>
      </p:sp>
      <p:sp>
        <p:nvSpPr>
          <p:cNvPr id="32" name="TextBox 31"/>
          <p:cNvSpPr txBox="1"/>
          <p:nvPr/>
        </p:nvSpPr>
        <p:spPr>
          <a:xfrm>
            <a:off x="145483" y="2193773"/>
            <a:ext cx="2869696" cy="369332"/>
          </a:xfrm>
          <a:prstGeom prst="rect">
            <a:avLst/>
          </a:prstGeom>
          <a:noFill/>
        </p:spPr>
        <p:txBody>
          <a:bodyPr wrap="none" rtlCol="0">
            <a:spAutoFit/>
          </a:bodyPr>
          <a:lstStyle/>
          <a:p>
            <a:r>
              <a:rPr lang="en-GB" b="1" dirty="0" smtClean="0">
                <a:solidFill>
                  <a:schemeClr val="bg1"/>
                </a:solidFill>
              </a:rPr>
              <a:t>Established communities</a:t>
            </a:r>
            <a:endParaRPr lang="en-GB" b="1" dirty="0">
              <a:solidFill>
                <a:schemeClr val="bg1"/>
              </a:solidFill>
            </a:endParaRPr>
          </a:p>
        </p:txBody>
      </p:sp>
      <p:sp>
        <p:nvSpPr>
          <p:cNvPr id="33" name="TextBox 32"/>
          <p:cNvSpPr txBox="1"/>
          <p:nvPr/>
        </p:nvSpPr>
        <p:spPr>
          <a:xfrm>
            <a:off x="145483" y="4001869"/>
            <a:ext cx="1846724" cy="646331"/>
          </a:xfrm>
          <a:prstGeom prst="rect">
            <a:avLst/>
          </a:prstGeom>
          <a:noFill/>
        </p:spPr>
        <p:txBody>
          <a:bodyPr wrap="none" rtlCol="0">
            <a:spAutoFit/>
          </a:bodyPr>
          <a:lstStyle/>
          <a:p>
            <a:r>
              <a:rPr lang="en-GB" b="1" dirty="0" smtClean="0">
                <a:solidFill>
                  <a:schemeClr val="bg1"/>
                </a:solidFill>
              </a:rPr>
              <a:t>ICT Support</a:t>
            </a:r>
          </a:p>
          <a:p>
            <a:r>
              <a:rPr lang="en-GB" b="1" dirty="0" smtClean="0">
                <a:solidFill>
                  <a:schemeClr val="bg1"/>
                </a:solidFill>
              </a:rPr>
              <a:t>Systems in Flux</a:t>
            </a:r>
            <a:endParaRPr lang="en-GB" b="1" dirty="0">
              <a:solidFill>
                <a:schemeClr val="bg1"/>
              </a:solidFill>
            </a:endParaRPr>
          </a:p>
        </p:txBody>
      </p:sp>
      <p:sp>
        <p:nvSpPr>
          <p:cNvPr id="34" name="TextBox 33"/>
          <p:cNvSpPr txBox="1"/>
          <p:nvPr/>
        </p:nvSpPr>
        <p:spPr>
          <a:xfrm>
            <a:off x="145483" y="5788835"/>
            <a:ext cx="1786323" cy="369332"/>
          </a:xfrm>
          <a:prstGeom prst="rect">
            <a:avLst/>
          </a:prstGeom>
          <a:noFill/>
        </p:spPr>
        <p:txBody>
          <a:bodyPr wrap="none" rtlCol="0">
            <a:spAutoFit/>
          </a:bodyPr>
          <a:lstStyle/>
          <a:p>
            <a:r>
              <a:rPr lang="en-GB" b="1" dirty="0" smtClean="0">
                <a:solidFill>
                  <a:schemeClr val="bg1"/>
                </a:solidFill>
              </a:rPr>
              <a:t>Ended Projects</a:t>
            </a:r>
            <a:endParaRPr lang="en-GB" b="1" dirty="0">
              <a:solidFill>
                <a:schemeClr val="bg1"/>
              </a:solidFill>
            </a:endParaRPr>
          </a:p>
        </p:txBody>
      </p:sp>
    </p:spTree>
    <p:extLst>
      <p:ext uri="{BB962C8B-B14F-4D97-AF65-F5344CB8AC3E}">
        <p14:creationId xmlns:p14="http://schemas.microsoft.com/office/powerpoint/2010/main" val="113859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Whitley</a:t>
            </a:r>
            <a:endParaRPr lang="en-GB" dirty="0"/>
          </a:p>
        </p:txBody>
      </p:sp>
      <p:sp>
        <p:nvSpPr>
          <p:cNvPr id="3" name="Content Placeholder 2"/>
          <p:cNvSpPr>
            <a:spLocks noGrp="1"/>
          </p:cNvSpPr>
          <p:nvPr>
            <p:ph idx="1"/>
          </p:nvPr>
        </p:nvSpPr>
        <p:spPr/>
        <p:txBody>
          <a:bodyPr/>
          <a:lstStyle/>
          <a:p>
            <a:pPr marL="0" indent="0">
              <a:buNone/>
            </a:pPr>
            <a:endParaRPr lang="en-GB" dirty="0" smtClean="0"/>
          </a:p>
          <a:p>
            <a:pPr marL="0" indent="0">
              <a:buNone/>
            </a:pPr>
            <a:r>
              <a:rPr lang="en-GB" dirty="0" smtClean="0"/>
              <a:t>Mutual Dependence</a:t>
            </a:r>
          </a:p>
          <a:p>
            <a:pPr marL="0" indent="0">
              <a:buNone/>
            </a:pPr>
            <a:endParaRPr lang="en-GB" dirty="0" smtClean="0"/>
          </a:p>
          <a:p>
            <a:pPr marL="0" indent="0">
              <a:buNone/>
            </a:pPr>
            <a:endParaRPr lang="en-GB" dirty="0"/>
          </a:p>
          <a:p>
            <a:pPr marL="0" indent="0">
              <a:buNone/>
            </a:pPr>
            <a:r>
              <a:rPr lang="en-GB" dirty="0" smtClean="0"/>
              <a:t>Task (un)certainty</a:t>
            </a:r>
            <a:endParaRPr lang="en-GB" dirty="0"/>
          </a:p>
        </p:txBody>
      </p:sp>
      <p:sp>
        <p:nvSpPr>
          <p:cNvPr id="4" name="Rectangle 3"/>
          <p:cNvSpPr/>
          <p:nvPr/>
        </p:nvSpPr>
        <p:spPr>
          <a:xfrm>
            <a:off x="457200" y="5943600"/>
            <a:ext cx="8456645" cy="646331"/>
          </a:xfrm>
          <a:prstGeom prst="rect">
            <a:avLst/>
          </a:prstGeom>
        </p:spPr>
        <p:txBody>
          <a:bodyPr wrap="square">
            <a:spAutoFit/>
          </a:bodyPr>
          <a:lstStyle/>
          <a:p>
            <a:r>
              <a:rPr lang="en-US" dirty="0">
                <a:solidFill>
                  <a:schemeClr val="bg1"/>
                </a:solidFill>
              </a:rPr>
              <a:t>Whitley, R. (2000). </a:t>
            </a:r>
            <a:r>
              <a:rPr lang="en-US" i="1" dirty="0">
                <a:solidFill>
                  <a:schemeClr val="bg1"/>
                </a:solidFill>
              </a:rPr>
              <a:t>The Intellectual and Social Organization of the Sciences (2nd ed.). Oxford: Oxford University Press.</a:t>
            </a:r>
          </a:p>
        </p:txBody>
      </p:sp>
    </p:spTree>
    <p:extLst>
      <p:ext uri="{BB962C8B-B14F-4D97-AF65-F5344CB8AC3E}">
        <p14:creationId xmlns:p14="http://schemas.microsoft.com/office/powerpoint/2010/main" val="181282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248809" y="620688"/>
            <a:ext cx="8022336" cy="1080120"/>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118872" indent="0">
              <a:buClr>
                <a:srgbClr val="F0AD00"/>
              </a:buClr>
              <a:buFont typeface="Wingdings 2"/>
              <a:buNone/>
            </a:pPr>
            <a:r>
              <a:rPr lang="en-US" dirty="0" smtClean="0">
                <a:solidFill>
                  <a:srgbClr val="F3DE74"/>
                </a:solidFill>
              </a:rPr>
              <a:t>Why is science and research growing more collaborative and computational?</a:t>
            </a:r>
            <a:endParaRPr lang="en-GB" dirty="0">
              <a:solidFill>
                <a:srgbClr val="F3DE74"/>
              </a:solidFill>
            </a:endParaRPr>
          </a:p>
        </p:txBody>
      </p:sp>
      <p:sp>
        <p:nvSpPr>
          <p:cNvPr id="4" name="Text Placeholder 3"/>
          <p:cNvSpPr txBox="1">
            <a:spLocks/>
          </p:cNvSpPr>
          <p:nvPr/>
        </p:nvSpPr>
        <p:spPr>
          <a:xfrm>
            <a:off x="248809" y="3245160"/>
            <a:ext cx="8022336" cy="684076"/>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118872" indent="0">
              <a:buClr>
                <a:srgbClr val="F0AD00"/>
              </a:buClr>
              <a:buFont typeface="Wingdings 2"/>
              <a:buNone/>
            </a:pPr>
            <a:r>
              <a:rPr lang="en-US" dirty="0" smtClean="0">
                <a:solidFill>
                  <a:prstClr val="white"/>
                </a:solidFill>
              </a:rPr>
              <a:t>Is technology driving it?</a:t>
            </a:r>
            <a:endParaRPr lang="en-GB" dirty="0">
              <a:solidFill>
                <a:prstClr val="white"/>
              </a:solidFill>
            </a:endParaRPr>
          </a:p>
        </p:txBody>
      </p:sp>
      <p:sp>
        <p:nvSpPr>
          <p:cNvPr id="5" name="Text Placeholder 3"/>
          <p:cNvSpPr txBox="1">
            <a:spLocks/>
          </p:cNvSpPr>
          <p:nvPr/>
        </p:nvSpPr>
        <p:spPr>
          <a:xfrm>
            <a:off x="248809" y="4509120"/>
            <a:ext cx="8022336" cy="1224136"/>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118872" indent="0">
              <a:buClr>
                <a:srgbClr val="F0AD00"/>
              </a:buClr>
              <a:buFont typeface="Wingdings 2"/>
              <a:buNone/>
            </a:pPr>
            <a:r>
              <a:rPr lang="en-US" dirty="0" smtClean="0">
                <a:solidFill>
                  <a:prstClr val="white"/>
                </a:solidFill>
              </a:rPr>
              <a:t>Or are there big scientific questions that cannot be answered otherwise?</a:t>
            </a:r>
            <a:endParaRPr lang="en-GB" dirty="0">
              <a:solidFill>
                <a:prstClr val="white"/>
              </a:solidFill>
            </a:endParaRPr>
          </a:p>
        </p:txBody>
      </p:sp>
      <p:sp>
        <p:nvSpPr>
          <p:cNvPr id="6" name="Text Placeholder 3"/>
          <p:cNvSpPr txBox="1">
            <a:spLocks/>
          </p:cNvSpPr>
          <p:nvPr/>
        </p:nvSpPr>
        <p:spPr>
          <a:xfrm>
            <a:off x="248809" y="1981200"/>
            <a:ext cx="8022336" cy="684076"/>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118872" indent="0">
              <a:buClr>
                <a:srgbClr val="F0AD00"/>
              </a:buClr>
              <a:buFont typeface="Wingdings 2"/>
              <a:buNone/>
            </a:pPr>
            <a:r>
              <a:rPr lang="en-US" dirty="0" smtClean="0">
                <a:solidFill>
                  <a:prstClr val="white"/>
                </a:solidFill>
              </a:rPr>
              <a:t>Are funding mechanisms the cause?</a:t>
            </a:r>
            <a:endParaRPr lang="en-GB" dirty="0">
              <a:solidFill>
                <a:prstClr val="white"/>
              </a:solidFill>
            </a:endParaRPr>
          </a:p>
        </p:txBody>
      </p:sp>
    </p:spTree>
    <p:extLst>
      <p:ext uri="{BB962C8B-B14F-4D97-AF65-F5344CB8AC3E}">
        <p14:creationId xmlns:p14="http://schemas.microsoft.com/office/powerpoint/2010/main" val="221909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9" name="Text Box 5"/>
          <p:cNvSpPr txBox="1">
            <a:spLocks noChangeArrowheads="1"/>
          </p:cNvSpPr>
          <p:nvPr/>
        </p:nvSpPr>
        <p:spPr bwMode="auto">
          <a:xfrm>
            <a:off x="6372225" y="6021388"/>
            <a:ext cx="3168650" cy="304800"/>
          </a:xfrm>
          <a:prstGeom prst="rect">
            <a:avLst/>
          </a:prstGeom>
          <a:noFill/>
          <a:ln w="9525" algn="ctr">
            <a:noFill/>
            <a:miter lim="800000"/>
            <a:headEnd/>
            <a:tailEnd/>
          </a:ln>
          <a:effectLst/>
        </p:spPr>
        <p:txBody>
          <a:bodyPr>
            <a:spAutoFit/>
          </a:bodyPr>
          <a:lstStyle/>
          <a:p>
            <a:pPr algn="ctr">
              <a:spcBef>
                <a:spcPct val="50000"/>
              </a:spcBef>
            </a:pPr>
            <a:endParaRPr lang="de-DE" sz="1400" b="1">
              <a:solidFill>
                <a:prstClr val="white"/>
              </a:solidFill>
              <a:ea typeface="ＭＳ Ｐゴシック" pitchFamily="34" charset="-128"/>
              <a:cs typeface="Arial" pitchFamily="34" charset="0"/>
            </a:endParaRPr>
          </a:p>
        </p:txBody>
      </p:sp>
      <p:pic>
        <p:nvPicPr>
          <p:cNvPr id="88070" name="Picture 6"/>
          <p:cNvPicPr>
            <a:picLocks noChangeAspect="1" noChangeArrowheads="1"/>
          </p:cNvPicPr>
          <p:nvPr/>
        </p:nvPicPr>
        <p:blipFill>
          <a:blip r:embed="rId3" cstate="screen"/>
          <a:srcRect/>
          <a:stretch>
            <a:fillRect/>
          </a:stretch>
        </p:blipFill>
        <p:spPr bwMode="auto">
          <a:xfrm>
            <a:off x="-324544" y="0"/>
            <a:ext cx="9892965" cy="6597352"/>
          </a:xfrm>
          <a:prstGeom prst="rect">
            <a:avLst/>
          </a:prstGeom>
          <a:noFill/>
          <a:ln w="9525">
            <a:noFill/>
            <a:miter lim="800000"/>
            <a:headEnd/>
            <a:tailEnd/>
          </a:ln>
        </p:spPr>
      </p:pic>
      <p:sp>
        <p:nvSpPr>
          <p:cNvPr id="7" name="TextBox 6"/>
          <p:cNvSpPr txBox="1"/>
          <p:nvPr/>
        </p:nvSpPr>
        <p:spPr>
          <a:xfrm>
            <a:off x="-36512" y="6534869"/>
            <a:ext cx="9145016" cy="369332"/>
          </a:xfrm>
          <a:prstGeom prst="rect">
            <a:avLst/>
          </a:prstGeom>
          <a:noFill/>
        </p:spPr>
        <p:txBody>
          <a:bodyPr wrap="square" rtlCol="0">
            <a:spAutoFit/>
          </a:bodyPr>
          <a:lstStyle/>
          <a:p>
            <a:r>
              <a:rPr lang="en-GB" dirty="0" smtClean="0">
                <a:solidFill>
                  <a:srgbClr val="F3DE74"/>
                </a:solidFill>
              </a:rPr>
              <a:t>Source: CERN, CERN-EX-0712023, http://cdsweb.cern.ch/record/1203203</a:t>
            </a:r>
            <a:endParaRPr lang="en-GB" dirty="0">
              <a:solidFill>
                <a:srgbClr val="F3DE74"/>
              </a:solidFill>
            </a:endParaRPr>
          </a:p>
        </p:txBody>
      </p:sp>
    </p:spTree>
    <p:extLst>
      <p:ext uri="{BB962C8B-B14F-4D97-AF65-F5344CB8AC3E}">
        <p14:creationId xmlns:p14="http://schemas.microsoft.com/office/powerpoint/2010/main" val="230100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cstate="screen"/>
          <a:srcRect/>
          <a:stretch>
            <a:fillRect/>
          </a:stretch>
        </p:blipFill>
        <p:spPr bwMode="auto">
          <a:xfrm>
            <a:off x="-1" y="288032"/>
            <a:ext cx="9155353" cy="6597352"/>
          </a:xfrm>
          <a:prstGeom prst="rect">
            <a:avLst/>
          </a:prstGeom>
          <a:noFill/>
          <a:ln w="9525">
            <a:noFill/>
            <a:miter lim="800000"/>
            <a:headEnd/>
            <a:tailEnd/>
          </a:ln>
        </p:spPr>
      </p:pic>
    </p:spTree>
    <p:extLst>
      <p:ext uri="{BB962C8B-B14F-4D97-AF65-F5344CB8AC3E}">
        <p14:creationId xmlns:p14="http://schemas.microsoft.com/office/powerpoint/2010/main" val="15013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2051720" y="-27384"/>
            <a:ext cx="4896544" cy="6865004"/>
          </a:xfrm>
          <a:prstGeom prst="rect">
            <a:avLst/>
          </a:prstGeom>
        </p:spPr>
      </p:pic>
      <p:sp>
        <p:nvSpPr>
          <p:cNvPr id="2" name="Title 1"/>
          <p:cNvSpPr>
            <a:spLocks noGrp="1"/>
          </p:cNvSpPr>
          <p:nvPr>
            <p:ph type="title"/>
          </p:nvPr>
        </p:nvSpPr>
        <p:spPr>
          <a:xfrm>
            <a:off x="251520" y="116632"/>
            <a:ext cx="7924800" cy="724942"/>
          </a:xfrm>
        </p:spPr>
        <p:txBody>
          <a:bodyPr>
            <a:normAutofit fontScale="90000"/>
          </a:bodyPr>
          <a:lstStyle/>
          <a:p>
            <a:r>
              <a:rPr lang="en-GB" cap="none" dirty="0" err="1" smtClean="0"/>
              <a:t>Hanny’s</a:t>
            </a:r>
            <a:r>
              <a:rPr lang="en-GB" cap="none" dirty="0" smtClean="0"/>
              <a:t> </a:t>
            </a:r>
            <a:r>
              <a:rPr lang="en-GB" cap="none" dirty="0" err="1" smtClean="0"/>
              <a:t>Voorwerp</a:t>
            </a:r>
            <a:endParaRPr lang="en-GB" cap="none" dirty="0"/>
          </a:p>
        </p:txBody>
      </p:sp>
      <p:sp>
        <p:nvSpPr>
          <p:cNvPr id="5" name="TextBox 4"/>
          <p:cNvSpPr txBox="1"/>
          <p:nvPr/>
        </p:nvSpPr>
        <p:spPr>
          <a:xfrm>
            <a:off x="92274" y="6582544"/>
            <a:ext cx="7717177" cy="230832"/>
          </a:xfrm>
          <a:prstGeom prst="rect">
            <a:avLst/>
          </a:prstGeom>
          <a:noFill/>
        </p:spPr>
        <p:txBody>
          <a:bodyPr wrap="none" rtlCol="0">
            <a:spAutoFit/>
          </a:bodyPr>
          <a:lstStyle/>
          <a:p>
            <a:r>
              <a:rPr lang="en-GB" sz="900" dirty="0">
                <a:solidFill>
                  <a:schemeClr val="bg1"/>
                </a:solidFill>
              </a:rPr>
              <a:t>Source: NASA, ESA, W. Keel (University of Alabama), and the Galaxy Zoo </a:t>
            </a:r>
            <a:r>
              <a:rPr lang="en-GB" sz="900" dirty="0" smtClean="0">
                <a:solidFill>
                  <a:schemeClr val="bg1"/>
                </a:solidFill>
              </a:rPr>
              <a:t>Team. http</a:t>
            </a:r>
            <a:r>
              <a:rPr lang="en-GB" sz="900" dirty="0">
                <a:solidFill>
                  <a:schemeClr val="bg1"/>
                </a:solidFill>
              </a:rPr>
              <a:t>://hubblesite.org/newscenter/archive/releases/2011/01/image/a/</a:t>
            </a:r>
          </a:p>
        </p:txBody>
      </p:sp>
    </p:spTree>
    <p:extLst>
      <p:ext uri="{BB962C8B-B14F-4D97-AF65-F5344CB8AC3E}">
        <p14:creationId xmlns:p14="http://schemas.microsoft.com/office/powerpoint/2010/main" val="210439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7"/>
          <p:cNvPicPr>
            <a:picLocks noGrp="1"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403" y="758890"/>
            <a:ext cx="8175475" cy="5641910"/>
          </a:xfrm>
          <a:prstGeom prst="rect">
            <a:avLst/>
          </a:prstGeom>
        </p:spPr>
      </p:pic>
      <p:sp>
        <p:nvSpPr>
          <p:cNvPr id="3" name="Rectangle 2"/>
          <p:cNvSpPr/>
          <p:nvPr/>
        </p:nvSpPr>
        <p:spPr>
          <a:xfrm>
            <a:off x="486747" y="297225"/>
            <a:ext cx="8077200" cy="461665"/>
          </a:xfrm>
          <a:prstGeom prst="rect">
            <a:avLst/>
          </a:prstGeom>
        </p:spPr>
        <p:txBody>
          <a:bodyPr wrap="square">
            <a:spAutoFit/>
          </a:bodyPr>
          <a:lstStyle/>
          <a:p>
            <a:r>
              <a:rPr lang="en-US" sz="2400" dirty="0" smtClean="0">
                <a:solidFill>
                  <a:srgbClr val="F3DE74"/>
                </a:solidFill>
              </a:rPr>
              <a:t>What is the Oxford Internet Institute?</a:t>
            </a:r>
            <a:endParaRPr lang="en-GB" sz="2400" dirty="0">
              <a:solidFill>
                <a:srgbClr val="F3DE74"/>
              </a:solidFill>
            </a:endParaRPr>
          </a:p>
        </p:txBody>
      </p:sp>
    </p:spTree>
    <p:extLst>
      <p:ext uri="{BB962C8B-B14F-4D97-AF65-F5344CB8AC3E}">
        <p14:creationId xmlns:p14="http://schemas.microsoft.com/office/powerpoint/2010/main" val="345407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Long-Lived Data</a:t>
            </a:r>
            <a:endParaRPr lang="en-GB" dirty="0"/>
          </a:p>
        </p:txBody>
      </p:sp>
    </p:spTree>
    <p:extLst>
      <p:ext uri="{BB962C8B-B14F-4D97-AF65-F5344CB8AC3E}">
        <p14:creationId xmlns:p14="http://schemas.microsoft.com/office/powerpoint/2010/main" val="305590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23528" y="260648"/>
            <a:ext cx="8439472" cy="4724400"/>
          </a:xfrm>
        </p:spPr>
        <p:txBody>
          <a:bodyPr/>
          <a:lstStyle/>
          <a:p>
            <a:pPr eaLnBrk="1" hangingPunct="1">
              <a:buClr>
                <a:schemeClr val="bg1"/>
              </a:buClr>
              <a:buNone/>
            </a:pPr>
            <a:r>
              <a:rPr lang="en-US" dirty="0" smtClean="0">
                <a:solidFill>
                  <a:srgbClr val="F3DE74"/>
                </a:solidFill>
              </a:rPr>
              <a:t>SPLASH</a:t>
            </a:r>
          </a:p>
          <a:p>
            <a:pPr eaLnBrk="1" hangingPunct="1">
              <a:buClr>
                <a:schemeClr val="bg1"/>
              </a:buClr>
              <a:buNone/>
            </a:pPr>
            <a:r>
              <a:rPr lang="en-US" sz="2000" dirty="0" smtClean="0">
                <a:solidFill>
                  <a:schemeClr val="bg1"/>
                </a:solidFill>
              </a:rPr>
              <a:t>Structure of Populations, Levels of Abundance, and Status of Humpbacks</a:t>
            </a:r>
          </a:p>
        </p:txBody>
      </p:sp>
      <p:pic>
        <p:nvPicPr>
          <p:cNvPr id="5124" name="Picture 4" descr="sanc0605"/>
          <p:cNvPicPr>
            <a:picLocks noChangeAspect="1" noChangeArrowheads="1"/>
          </p:cNvPicPr>
          <p:nvPr/>
        </p:nvPicPr>
        <p:blipFill>
          <a:blip r:embed="rId3" cstate="print"/>
          <a:srcRect/>
          <a:stretch>
            <a:fillRect/>
          </a:stretch>
        </p:blipFill>
        <p:spPr bwMode="auto">
          <a:xfrm>
            <a:off x="963520" y="1250302"/>
            <a:ext cx="7118534" cy="4774704"/>
          </a:xfrm>
          <a:prstGeom prst="rect">
            <a:avLst/>
          </a:prstGeom>
          <a:noFill/>
          <a:ln w="9525">
            <a:noFill/>
            <a:miter lim="800000"/>
            <a:headEnd/>
            <a:tailEnd/>
          </a:ln>
        </p:spPr>
      </p:pic>
      <p:sp>
        <p:nvSpPr>
          <p:cNvPr id="5126" name="Text Box 6"/>
          <p:cNvSpPr txBox="1">
            <a:spLocks noChangeArrowheads="1"/>
          </p:cNvSpPr>
          <p:nvPr/>
        </p:nvSpPr>
        <p:spPr bwMode="auto">
          <a:xfrm>
            <a:off x="0" y="6096000"/>
            <a:ext cx="9045575" cy="738188"/>
          </a:xfrm>
          <a:prstGeom prst="rect">
            <a:avLst/>
          </a:prstGeom>
          <a:noFill/>
          <a:ln w="9525">
            <a:noFill/>
            <a:miter lim="800000"/>
            <a:headEnd/>
            <a:tailEnd/>
          </a:ln>
        </p:spPr>
        <p:txBody>
          <a:bodyPr>
            <a:spAutoFit/>
          </a:bodyPr>
          <a:lstStyle/>
          <a:p>
            <a:pPr eaLnBrk="0" hangingPunct="0"/>
            <a:r>
              <a:rPr lang="en-GB" sz="1400" dirty="0">
                <a:solidFill>
                  <a:prstClr val="white"/>
                </a:solidFill>
                <a:latin typeface="Arial" charset="0"/>
                <a:ea typeface="ＭＳ Ｐゴシック" charset="-128"/>
              </a:rPr>
              <a:t>Meyer, E.T. (2009).  Moving from small science to big science: Social and organizational impediments to large scale data sharing. In Jankowski, N. (Ed.), </a:t>
            </a:r>
            <a:r>
              <a:rPr lang="en-GB" sz="1400" i="1" dirty="0">
                <a:solidFill>
                  <a:prstClr val="white"/>
                </a:solidFill>
                <a:latin typeface="Arial" charset="0"/>
                <a:ea typeface="ＭＳ Ｐゴシック" charset="-128"/>
              </a:rPr>
              <a:t>E-Research: Transformation in Scholarly Practice </a:t>
            </a:r>
            <a:r>
              <a:rPr lang="en-GB" sz="1400" dirty="0">
                <a:solidFill>
                  <a:prstClr val="white"/>
                </a:solidFill>
                <a:latin typeface="Arial" charset="0"/>
                <a:ea typeface="ＭＳ Ｐゴシック" charset="-128"/>
              </a:rPr>
              <a:t>(</a:t>
            </a:r>
            <a:r>
              <a:rPr lang="en-GB" sz="1400" dirty="0" err="1">
                <a:solidFill>
                  <a:prstClr val="white"/>
                </a:solidFill>
                <a:latin typeface="Arial" charset="0"/>
                <a:ea typeface="ＭＳ Ｐゴシック" charset="-128"/>
              </a:rPr>
              <a:t>Routledge</a:t>
            </a:r>
            <a:r>
              <a:rPr lang="en-GB" sz="1400" dirty="0">
                <a:solidFill>
                  <a:prstClr val="white"/>
                </a:solidFill>
                <a:latin typeface="Arial" charset="0"/>
                <a:ea typeface="ＭＳ Ｐゴシック" charset="-128"/>
              </a:rPr>
              <a:t> Advances in Research Methods series). New York: </a:t>
            </a:r>
            <a:r>
              <a:rPr lang="en-GB" sz="1400" dirty="0" err="1">
                <a:solidFill>
                  <a:prstClr val="white"/>
                </a:solidFill>
                <a:latin typeface="Arial" charset="0"/>
                <a:ea typeface="ＭＳ Ｐゴシック" charset="-128"/>
              </a:rPr>
              <a:t>Routledge</a:t>
            </a:r>
            <a:r>
              <a:rPr lang="en-GB" sz="1400" dirty="0">
                <a:solidFill>
                  <a:prstClr val="white"/>
                </a:solidFill>
                <a:latin typeface="Arial" charset="0"/>
                <a:ea typeface="ＭＳ Ｐゴシック" charset="-128"/>
              </a:rPr>
              <a:t>.</a:t>
            </a:r>
          </a:p>
        </p:txBody>
      </p:sp>
    </p:spTree>
    <p:extLst>
      <p:ext uri="{BB962C8B-B14F-4D97-AF65-F5344CB8AC3E}">
        <p14:creationId xmlns:p14="http://schemas.microsoft.com/office/powerpoint/2010/main" val="154361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6"/>
          <p:cNvSpPr>
            <a:spLocks noGrp="1"/>
          </p:cNvSpPr>
          <p:nvPr>
            <p:ph type="sldNum" sz="quarter" idx="4294967295"/>
          </p:nvPr>
        </p:nvSpPr>
        <p:spPr>
          <a:xfrm>
            <a:off x="7543800" y="6356350"/>
            <a:ext cx="990600" cy="365125"/>
          </a:xfrm>
          <a:prstGeom prst="rect">
            <a:avLst/>
          </a:prstGeom>
          <a:noFill/>
        </p:spPr>
        <p:txBody>
          <a:bodyPr/>
          <a:lstStyle/>
          <a:p>
            <a:fld id="{6926CE3F-C5C1-40A5-9277-8890C7801F3F}" type="slidenum">
              <a:rPr lang="en-US">
                <a:solidFill>
                  <a:prstClr val="black">
                    <a:tint val="95000"/>
                  </a:prstClr>
                </a:solidFill>
              </a:rPr>
              <a:pPr/>
              <a:t>22</a:t>
            </a:fld>
            <a:endParaRPr lang="en-US">
              <a:solidFill>
                <a:prstClr val="black">
                  <a:tint val="95000"/>
                </a:prstClr>
              </a:solidFill>
            </a:endParaRPr>
          </a:p>
        </p:txBody>
      </p:sp>
      <p:sp>
        <p:nvSpPr>
          <p:cNvPr id="14339" name="Rectangle 2"/>
          <p:cNvSpPr>
            <a:spLocks noGrp="1" noChangeArrowheads="1"/>
          </p:cNvSpPr>
          <p:nvPr>
            <p:ph type="title" idx="4294967295"/>
          </p:nvPr>
        </p:nvSpPr>
        <p:spPr>
          <a:xfrm>
            <a:off x="728663" y="260350"/>
            <a:ext cx="8415337" cy="609600"/>
          </a:xfrm>
        </p:spPr>
        <p:txBody>
          <a:bodyPr>
            <a:normAutofit fontScale="90000"/>
          </a:bodyPr>
          <a:lstStyle/>
          <a:p>
            <a:pPr eaLnBrk="1" hangingPunct="1"/>
            <a:r>
              <a:rPr lang="en-US" cap="none" dirty="0" smtClean="0"/>
              <a:t>Photo-identification</a:t>
            </a:r>
          </a:p>
        </p:txBody>
      </p:sp>
      <p:sp>
        <p:nvSpPr>
          <p:cNvPr id="14340" name="Rectangle 3"/>
          <p:cNvSpPr>
            <a:spLocks noGrp="1" noChangeArrowheads="1"/>
          </p:cNvSpPr>
          <p:nvPr>
            <p:ph type="body" sz="half" idx="4294967295"/>
          </p:nvPr>
        </p:nvSpPr>
        <p:spPr>
          <a:xfrm>
            <a:off x="0" y="1196975"/>
            <a:ext cx="8359775" cy="2286000"/>
          </a:xfrm>
        </p:spPr>
        <p:txBody>
          <a:bodyPr/>
          <a:lstStyle/>
          <a:p>
            <a:pPr marL="0" indent="0" eaLnBrk="1" hangingPunct="1">
              <a:buNone/>
            </a:pPr>
            <a:r>
              <a:rPr lang="en-US" dirty="0" smtClean="0">
                <a:solidFill>
                  <a:schemeClr val="bg1"/>
                </a:solidFill>
              </a:rPr>
              <a:t>Humpback whales</a:t>
            </a:r>
          </a:p>
        </p:txBody>
      </p:sp>
      <p:pic>
        <p:nvPicPr>
          <p:cNvPr id="14341" name="Picture 4" descr="CIMG0969"/>
          <p:cNvPicPr>
            <a:picLocks noChangeAspect="1" noChangeArrowheads="1"/>
          </p:cNvPicPr>
          <p:nvPr/>
        </p:nvPicPr>
        <p:blipFill>
          <a:blip r:embed="rId3" cstate="print"/>
          <a:srcRect/>
          <a:stretch>
            <a:fillRect/>
          </a:stretch>
        </p:blipFill>
        <p:spPr bwMode="auto">
          <a:xfrm>
            <a:off x="0" y="1743075"/>
            <a:ext cx="9144000" cy="3371850"/>
          </a:xfrm>
          <a:prstGeom prst="rect">
            <a:avLst/>
          </a:prstGeom>
          <a:noFill/>
          <a:ln w="9525">
            <a:noFill/>
            <a:miter lim="800000"/>
            <a:headEnd/>
            <a:tailEnd/>
          </a:ln>
        </p:spPr>
      </p:pic>
    </p:spTree>
    <p:extLst>
      <p:ext uri="{BB962C8B-B14F-4D97-AF65-F5344CB8AC3E}">
        <p14:creationId xmlns:p14="http://schemas.microsoft.com/office/powerpoint/2010/main" val="366545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4294967295"/>
          </p:nvPr>
        </p:nvSpPr>
        <p:spPr>
          <a:xfrm>
            <a:off x="7543800" y="6356350"/>
            <a:ext cx="990600" cy="365125"/>
          </a:xfrm>
          <a:prstGeom prst="rect">
            <a:avLst/>
          </a:prstGeom>
        </p:spPr>
        <p:txBody>
          <a:bodyPr/>
          <a:lstStyle/>
          <a:p>
            <a:fld id="{C08BFC49-103F-4D86-8A43-0EFB7EA64BC6}" type="slidenum">
              <a:rPr lang="en-US">
                <a:solidFill>
                  <a:srgbClr val="5F5F5F"/>
                </a:solidFill>
              </a:rPr>
              <a:pPr/>
              <a:t>23</a:t>
            </a:fld>
            <a:endParaRPr lang="en-US">
              <a:solidFill>
                <a:srgbClr val="5F5F5F"/>
              </a:solidFill>
            </a:endParaRPr>
          </a:p>
        </p:txBody>
      </p:sp>
      <p:sp>
        <p:nvSpPr>
          <p:cNvPr id="546818" name="Rectangle 2"/>
          <p:cNvSpPr>
            <a:spLocks noGrp="1" noChangeArrowheads="1"/>
          </p:cNvSpPr>
          <p:nvPr>
            <p:ph type="title" idx="4294967295"/>
          </p:nvPr>
        </p:nvSpPr>
        <p:spPr>
          <a:xfrm>
            <a:off x="323528" y="476672"/>
            <a:ext cx="8415338" cy="609600"/>
          </a:xfrm>
        </p:spPr>
        <p:txBody>
          <a:bodyPr>
            <a:normAutofit fontScale="90000"/>
          </a:bodyPr>
          <a:lstStyle/>
          <a:p>
            <a:pPr algn="ctr"/>
            <a:r>
              <a:rPr lang="en-GB" cap="none" dirty="0" smtClean="0"/>
              <a:t>Switching From Film To Digital Cameras</a:t>
            </a:r>
            <a:endParaRPr lang="en-US" cap="none" dirty="0"/>
          </a:p>
        </p:txBody>
      </p:sp>
      <p:pic>
        <p:nvPicPr>
          <p:cNvPr id="546820" name="Picture 4" descr="CanonF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8" y="1412875"/>
            <a:ext cx="3384550" cy="2538413"/>
          </a:xfrm>
          <a:prstGeom prst="rect">
            <a:avLst/>
          </a:prstGeom>
          <a:noFill/>
          <a:extLst>
            <a:ext uri="{909E8E84-426E-40DD-AFC4-6F175D3DCCD1}">
              <a14:hiddenFill xmlns:a14="http://schemas.microsoft.com/office/drawing/2010/main">
                <a:solidFill>
                  <a:srgbClr val="FFFFFF"/>
                </a:solidFill>
              </a14:hiddenFill>
            </a:ext>
          </a:extLst>
        </p:spPr>
      </p:pic>
      <p:pic>
        <p:nvPicPr>
          <p:cNvPr id="546821" name="Picture 5" descr="Cnaon40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422400"/>
            <a:ext cx="3367088" cy="251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99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4294967295"/>
          </p:nvPr>
        </p:nvSpPr>
        <p:spPr>
          <a:xfrm>
            <a:off x="7239000" y="6629400"/>
            <a:ext cx="1905000" cy="22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fld id="{43C5146C-24B0-4059-81EE-F28D1D674481}" type="slidenum">
              <a:rPr lang="en-US" altLang="en-US" sz="1000">
                <a:latin typeface="Arial" charset="0"/>
              </a:rPr>
              <a:pPr eaLnBrk="1" hangingPunct="1"/>
              <a:t>24</a:t>
            </a:fld>
            <a:endParaRPr lang="en-US" altLang="en-US" sz="1000">
              <a:latin typeface="Arial" charset="0"/>
            </a:endParaRPr>
          </a:p>
        </p:txBody>
      </p:sp>
      <p:sp>
        <p:nvSpPr>
          <p:cNvPr id="20483" name="Rectangle 2"/>
          <p:cNvSpPr>
            <a:spLocks noGrp="1" noChangeArrowheads="1"/>
          </p:cNvSpPr>
          <p:nvPr>
            <p:ph type="title"/>
          </p:nvPr>
        </p:nvSpPr>
        <p:spPr>
          <a:xfrm>
            <a:off x="457200" y="228600"/>
            <a:ext cx="8229600" cy="762000"/>
          </a:xfrm>
        </p:spPr>
        <p:txBody>
          <a:bodyPr>
            <a:normAutofit/>
          </a:bodyPr>
          <a:lstStyle/>
          <a:p>
            <a:pPr eaLnBrk="1" hangingPunct="1"/>
            <a:r>
              <a:rPr lang="en-US" altLang="en-US" dirty="0" smtClean="0"/>
              <a:t>Organizations</a:t>
            </a:r>
          </a:p>
        </p:txBody>
      </p:sp>
      <p:pic>
        <p:nvPicPr>
          <p:cNvPr id="204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1295400"/>
            <a:ext cx="876019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791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fld id="{7F2D9086-D348-469E-9C63-566192800F98}" type="slidenum">
              <a:rPr lang="en-US" altLang="en-US" sz="1000">
                <a:latin typeface="Arial" charset="0"/>
              </a:rPr>
              <a:pPr eaLnBrk="1" hangingPunct="1"/>
              <a:t>25</a:t>
            </a:fld>
            <a:endParaRPr lang="en-US" altLang="en-US" sz="1000">
              <a:latin typeface="Arial" charset="0"/>
            </a:endParaRPr>
          </a:p>
        </p:txBody>
      </p:sp>
      <p:sp>
        <p:nvSpPr>
          <p:cNvPr id="24579" name="Rectangle 2"/>
          <p:cNvSpPr>
            <a:spLocks noGrp="1" noChangeArrowheads="1"/>
          </p:cNvSpPr>
          <p:nvPr>
            <p:ph type="title"/>
          </p:nvPr>
        </p:nvSpPr>
        <p:spPr>
          <a:xfrm>
            <a:off x="0" y="152400"/>
            <a:ext cx="9144000" cy="685800"/>
          </a:xfrm>
        </p:spPr>
        <p:txBody>
          <a:bodyPr>
            <a:normAutofit fontScale="90000"/>
          </a:bodyPr>
          <a:lstStyle/>
          <a:p>
            <a:pPr eaLnBrk="1" hangingPunct="1"/>
            <a:r>
              <a:rPr lang="en-US" altLang="en-US" dirty="0" smtClean="0"/>
              <a:t>Data in the field</a:t>
            </a:r>
          </a:p>
        </p:txBody>
      </p:sp>
      <p:pic>
        <p:nvPicPr>
          <p:cNvPr id="24580" name="Picture 3" descr="CIMG0502"/>
          <p:cNvPicPr>
            <a:picLocks noChangeAspect="1" noChangeArrowheads="1"/>
          </p:cNvPicPr>
          <p:nvPr/>
        </p:nvPicPr>
        <p:blipFill>
          <a:blip r:embed="rId3">
            <a:extLst>
              <a:ext uri="{28A0092B-C50C-407E-A947-70E740481C1C}">
                <a14:useLocalDpi xmlns:a14="http://schemas.microsoft.com/office/drawing/2010/main" val="0"/>
              </a:ext>
            </a:extLst>
          </a:blip>
          <a:srcRect l="10228" t="10228" r="7671" b="10228"/>
          <a:stretch>
            <a:fillRect/>
          </a:stretch>
        </p:blipFill>
        <p:spPr bwMode="auto">
          <a:xfrm>
            <a:off x="18592800" y="8578850"/>
            <a:ext cx="32004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p:cNvPicPr>
            <a:picLocks noChangeAspect="1" noChangeArrowheads="1"/>
          </p:cNvPicPr>
          <p:nvPr/>
        </p:nvPicPr>
        <p:blipFill>
          <a:blip r:embed="rId4">
            <a:extLst>
              <a:ext uri="{28A0092B-C50C-407E-A947-70E740481C1C}">
                <a14:useLocalDpi xmlns:a14="http://schemas.microsoft.com/office/drawing/2010/main" val="0"/>
              </a:ext>
            </a:extLst>
          </a:blip>
          <a:srcRect t="12001" b="12001"/>
          <a:stretch>
            <a:fillRect/>
          </a:stretch>
        </p:blipFill>
        <p:spPr bwMode="auto">
          <a:xfrm>
            <a:off x="18592800" y="7696200"/>
            <a:ext cx="15240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5"/>
          <p:cNvPicPr>
            <a:picLocks noChangeAspect="1" noChangeArrowheads="1"/>
          </p:cNvPicPr>
          <p:nvPr/>
        </p:nvPicPr>
        <p:blipFill>
          <a:blip r:embed="rId5">
            <a:extLst>
              <a:ext uri="{28A0092B-C50C-407E-A947-70E740481C1C}">
                <a14:useLocalDpi xmlns:a14="http://schemas.microsoft.com/office/drawing/2010/main" val="0"/>
              </a:ext>
            </a:extLst>
          </a:blip>
          <a:srcRect l="2499" t="7500" r="7500" b="7500"/>
          <a:stretch>
            <a:fillRect/>
          </a:stretch>
        </p:blipFill>
        <p:spPr bwMode="auto">
          <a:xfrm>
            <a:off x="20116800" y="7764463"/>
            <a:ext cx="116363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6" descr="CIMG0502"/>
          <p:cNvPicPr>
            <a:picLocks noChangeAspect="1" noChangeArrowheads="1"/>
          </p:cNvPicPr>
          <p:nvPr/>
        </p:nvPicPr>
        <p:blipFill>
          <a:blip r:embed="rId3">
            <a:extLst>
              <a:ext uri="{28A0092B-C50C-407E-A947-70E740481C1C}">
                <a14:useLocalDpi xmlns:a14="http://schemas.microsoft.com/office/drawing/2010/main" val="0"/>
              </a:ext>
            </a:extLst>
          </a:blip>
          <a:srcRect l="10228" t="10228" r="7671" b="10228"/>
          <a:stretch>
            <a:fillRect/>
          </a:stretch>
        </p:blipFill>
        <p:spPr bwMode="auto">
          <a:xfrm>
            <a:off x="18745200" y="8731250"/>
            <a:ext cx="32004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7"/>
          <p:cNvPicPr>
            <a:picLocks noChangeAspect="1" noChangeArrowheads="1"/>
          </p:cNvPicPr>
          <p:nvPr/>
        </p:nvPicPr>
        <p:blipFill>
          <a:blip r:embed="rId4">
            <a:extLst>
              <a:ext uri="{28A0092B-C50C-407E-A947-70E740481C1C}">
                <a14:useLocalDpi xmlns:a14="http://schemas.microsoft.com/office/drawing/2010/main" val="0"/>
              </a:ext>
            </a:extLst>
          </a:blip>
          <a:srcRect t="12001" b="12001"/>
          <a:stretch>
            <a:fillRect/>
          </a:stretch>
        </p:blipFill>
        <p:spPr bwMode="auto">
          <a:xfrm>
            <a:off x="18745200" y="7848600"/>
            <a:ext cx="15240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8"/>
          <p:cNvPicPr>
            <a:picLocks noChangeAspect="1" noChangeArrowheads="1"/>
          </p:cNvPicPr>
          <p:nvPr/>
        </p:nvPicPr>
        <p:blipFill>
          <a:blip r:embed="rId5">
            <a:extLst>
              <a:ext uri="{28A0092B-C50C-407E-A947-70E740481C1C}">
                <a14:useLocalDpi xmlns:a14="http://schemas.microsoft.com/office/drawing/2010/main" val="0"/>
              </a:ext>
            </a:extLst>
          </a:blip>
          <a:srcRect l="2499" t="7500" r="7500" b="7500"/>
          <a:stretch>
            <a:fillRect/>
          </a:stretch>
        </p:blipFill>
        <p:spPr bwMode="auto">
          <a:xfrm>
            <a:off x="20269200" y="7916863"/>
            <a:ext cx="116363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9" descr="CIMG0502"/>
          <p:cNvPicPr>
            <a:picLocks noChangeAspect="1" noChangeArrowheads="1"/>
          </p:cNvPicPr>
          <p:nvPr/>
        </p:nvPicPr>
        <p:blipFill>
          <a:blip r:embed="rId3">
            <a:extLst>
              <a:ext uri="{28A0092B-C50C-407E-A947-70E740481C1C}">
                <a14:useLocalDpi xmlns:a14="http://schemas.microsoft.com/office/drawing/2010/main" val="0"/>
              </a:ext>
            </a:extLst>
          </a:blip>
          <a:srcRect l="10228" t="10228" r="7671" b="10228"/>
          <a:stretch>
            <a:fillRect/>
          </a:stretch>
        </p:blipFill>
        <p:spPr bwMode="auto">
          <a:xfrm>
            <a:off x="18897600" y="8883650"/>
            <a:ext cx="32004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0"/>
          <p:cNvPicPr>
            <a:picLocks noChangeAspect="1" noChangeArrowheads="1"/>
          </p:cNvPicPr>
          <p:nvPr/>
        </p:nvPicPr>
        <p:blipFill>
          <a:blip r:embed="rId4">
            <a:extLst>
              <a:ext uri="{28A0092B-C50C-407E-A947-70E740481C1C}">
                <a14:useLocalDpi xmlns:a14="http://schemas.microsoft.com/office/drawing/2010/main" val="0"/>
              </a:ext>
            </a:extLst>
          </a:blip>
          <a:srcRect t="12001" b="12001"/>
          <a:stretch>
            <a:fillRect/>
          </a:stretch>
        </p:blipFill>
        <p:spPr bwMode="auto">
          <a:xfrm>
            <a:off x="18897600" y="8001000"/>
            <a:ext cx="15240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1"/>
          <p:cNvPicPr>
            <a:picLocks noChangeAspect="1" noChangeArrowheads="1"/>
          </p:cNvPicPr>
          <p:nvPr/>
        </p:nvPicPr>
        <p:blipFill>
          <a:blip r:embed="rId5">
            <a:extLst>
              <a:ext uri="{28A0092B-C50C-407E-A947-70E740481C1C}">
                <a14:useLocalDpi xmlns:a14="http://schemas.microsoft.com/office/drawing/2010/main" val="0"/>
              </a:ext>
            </a:extLst>
          </a:blip>
          <a:srcRect l="2499" t="7500" r="7500" b="7500"/>
          <a:stretch>
            <a:fillRect/>
          </a:stretch>
        </p:blipFill>
        <p:spPr bwMode="auto">
          <a:xfrm>
            <a:off x="20421600" y="8069263"/>
            <a:ext cx="116363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12"/>
          <p:cNvPicPr>
            <a:picLocks noChangeAspect="1" noChangeArrowheads="1"/>
          </p:cNvPicPr>
          <p:nvPr/>
        </p:nvPicPr>
        <p:blipFill>
          <a:blip r:embed="rId4">
            <a:extLst>
              <a:ext uri="{28A0092B-C50C-407E-A947-70E740481C1C}">
                <a14:useLocalDpi xmlns:a14="http://schemas.microsoft.com/office/drawing/2010/main" val="0"/>
              </a:ext>
            </a:extLst>
          </a:blip>
          <a:srcRect t="12001" b="12001"/>
          <a:stretch>
            <a:fillRect/>
          </a:stretch>
        </p:blipFill>
        <p:spPr bwMode="auto">
          <a:xfrm>
            <a:off x="19050000" y="8153400"/>
            <a:ext cx="15240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13"/>
          <p:cNvPicPr>
            <a:picLocks noChangeAspect="1" noChangeArrowheads="1"/>
          </p:cNvPicPr>
          <p:nvPr/>
        </p:nvPicPr>
        <p:blipFill>
          <a:blip r:embed="rId5">
            <a:extLst>
              <a:ext uri="{28A0092B-C50C-407E-A947-70E740481C1C}">
                <a14:useLocalDpi xmlns:a14="http://schemas.microsoft.com/office/drawing/2010/main" val="0"/>
              </a:ext>
            </a:extLst>
          </a:blip>
          <a:srcRect l="2499" t="7500" r="7500" b="7500"/>
          <a:stretch>
            <a:fillRect/>
          </a:stretch>
        </p:blipFill>
        <p:spPr bwMode="auto">
          <a:xfrm>
            <a:off x="20574000" y="8221663"/>
            <a:ext cx="116363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14"/>
          <p:cNvPicPr>
            <a:picLocks noGrp="1" noChangeAspect="1" noChangeArrowheads="1"/>
          </p:cNvPicPr>
          <p:nvPr>
            <p:ph sz="half" idx="3"/>
          </p:nvPr>
        </p:nvPicPr>
        <p:blipFill>
          <a:blip r:embed="rId5">
            <a:extLst>
              <a:ext uri="{28A0092B-C50C-407E-A947-70E740481C1C}">
                <a14:useLocalDpi xmlns:a14="http://schemas.microsoft.com/office/drawing/2010/main" val="0"/>
              </a:ext>
            </a:extLst>
          </a:blip>
          <a:srcRect l="2499" t="7500" r="7500" b="7500"/>
          <a:stretch>
            <a:fillRect/>
          </a:stretch>
        </p:blipFill>
        <p:spPr>
          <a:xfrm>
            <a:off x="1258888" y="4694238"/>
            <a:ext cx="1671637" cy="1471612"/>
          </a:xfrm>
          <a:noFill/>
        </p:spPr>
      </p:pic>
      <p:pic>
        <p:nvPicPr>
          <p:cNvPr id="24592" name="Picture 15" descr="CIMG088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125538"/>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3" name="Picture 16" descr="EncSheet1_Edite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9838" y="3421063"/>
            <a:ext cx="4678362"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4" name="Picture 17" descr="CIMG089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2225" y="124460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1251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7239000" y="6629400"/>
            <a:ext cx="1905000" cy="228600"/>
          </a:xfrm>
          <a:prstGeom prst="rect">
            <a:avLst/>
          </a:prstGeom>
        </p:spPr>
        <p:txBody>
          <a:bodyPr/>
          <a:lstStyle/>
          <a:p>
            <a:fld id="{CA64D693-252D-42D8-8114-2079FAF08E37}" type="slidenum">
              <a:rPr lang="en-US">
                <a:solidFill>
                  <a:srgbClr val="5F5F5F"/>
                </a:solidFill>
              </a:rPr>
              <a:pPr/>
              <a:t>26</a:t>
            </a:fld>
            <a:endParaRPr lang="en-US">
              <a:solidFill>
                <a:srgbClr val="5F5F5F"/>
              </a:solidFill>
            </a:endParaRPr>
          </a:p>
        </p:txBody>
      </p:sp>
      <p:sp>
        <p:nvSpPr>
          <p:cNvPr id="532482" name="Rectangle 2"/>
          <p:cNvSpPr>
            <a:spLocks noGrp="1" noChangeArrowheads="1"/>
          </p:cNvSpPr>
          <p:nvPr>
            <p:ph type="title"/>
          </p:nvPr>
        </p:nvSpPr>
        <p:spPr>
          <a:xfrm>
            <a:off x="457200" y="0"/>
            <a:ext cx="8229600" cy="549275"/>
          </a:xfrm>
        </p:spPr>
        <p:txBody>
          <a:bodyPr>
            <a:noAutofit/>
          </a:bodyPr>
          <a:lstStyle/>
          <a:p>
            <a:r>
              <a:rPr lang="en-US" sz="2800" dirty="0"/>
              <a:t>Matching techniques on screen</a:t>
            </a:r>
          </a:p>
        </p:txBody>
      </p:sp>
      <p:pic>
        <p:nvPicPr>
          <p:cNvPr id="532483" name="Picture 3" descr="CIMG08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549275"/>
            <a:ext cx="4716462" cy="2919413"/>
          </a:xfrm>
          <a:prstGeom prst="rect">
            <a:avLst/>
          </a:prstGeom>
          <a:noFill/>
          <a:extLst>
            <a:ext uri="{909E8E84-426E-40DD-AFC4-6F175D3DCCD1}">
              <a14:hiddenFill xmlns:a14="http://schemas.microsoft.com/office/drawing/2010/main">
                <a:solidFill>
                  <a:srgbClr val="FFFFFF"/>
                </a:solidFill>
              </a14:hiddenFill>
            </a:ext>
          </a:extLst>
        </p:spPr>
      </p:pic>
      <p:pic>
        <p:nvPicPr>
          <p:cNvPr id="532484" name="Picture 4" descr="CIMG08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5688" y="3357563"/>
            <a:ext cx="50800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36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7239000" y="6629400"/>
            <a:ext cx="1905000" cy="228600"/>
          </a:xfrm>
          <a:prstGeom prst="rect">
            <a:avLst/>
          </a:prstGeom>
        </p:spPr>
        <p:txBody>
          <a:bodyPr/>
          <a:lstStyle/>
          <a:p>
            <a:fld id="{BDA9306F-60AC-4814-8C3C-EA4128AFE3AD}" type="slidenum">
              <a:rPr lang="en-US">
                <a:solidFill>
                  <a:srgbClr val="5F5F5F"/>
                </a:solidFill>
              </a:rPr>
              <a:pPr/>
              <a:t>27</a:t>
            </a:fld>
            <a:endParaRPr lang="en-US">
              <a:solidFill>
                <a:srgbClr val="5F5F5F"/>
              </a:solidFill>
            </a:endParaRPr>
          </a:p>
        </p:txBody>
      </p:sp>
      <p:sp>
        <p:nvSpPr>
          <p:cNvPr id="534530" name="Rectangle 2"/>
          <p:cNvSpPr>
            <a:spLocks noGrp="1" noChangeArrowheads="1"/>
          </p:cNvSpPr>
          <p:nvPr>
            <p:ph type="title"/>
          </p:nvPr>
        </p:nvSpPr>
        <p:spPr>
          <a:xfrm>
            <a:off x="457200" y="0"/>
            <a:ext cx="8229600" cy="550863"/>
          </a:xfrm>
        </p:spPr>
        <p:txBody>
          <a:bodyPr>
            <a:noAutofit/>
          </a:bodyPr>
          <a:lstStyle/>
          <a:p>
            <a:r>
              <a:rPr lang="en-US" sz="2800" dirty="0"/>
              <a:t>Matching techniques on paper</a:t>
            </a:r>
          </a:p>
        </p:txBody>
      </p:sp>
      <p:pic>
        <p:nvPicPr>
          <p:cNvPr id="534531" name="Picture 3" descr="CIMG09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550863"/>
            <a:ext cx="8399463" cy="6300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77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4294967295"/>
          </p:nvPr>
        </p:nvSpPr>
        <p:spPr>
          <a:xfrm>
            <a:off x="7239000" y="6629400"/>
            <a:ext cx="1905000" cy="228600"/>
          </a:xfrm>
          <a:prstGeom prst="rect">
            <a:avLst/>
          </a:prstGeom>
        </p:spPr>
        <p:txBody>
          <a:bodyPr/>
          <a:lstStyle/>
          <a:p>
            <a:fld id="{6AF8276E-D11E-4D72-B5D9-8421F0806886}" type="slidenum">
              <a:rPr lang="en-US">
                <a:solidFill>
                  <a:srgbClr val="5F5F5F"/>
                </a:solidFill>
              </a:rPr>
              <a:pPr/>
              <a:t>28</a:t>
            </a:fld>
            <a:endParaRPr lang="en-US">
              <a:solidFill>
                <a:srgbClr val="5F5F5F"/>
              </a:solidFill>
            </a:endParaRPr>
          </a:p>
        </p:txBody>
      </p:sp>
      <p:sp>
        <p:nvSpPr>
          <p:cNvPr id="548866" name="Rectangle 2"/>
          <p:cNvSpPr>
            <a:spLocks noGrp="1" noChangeArrowheads="1"/>
          </p:cNvSpPr>
          <p:nvPr>
            <p:ph type="title"/>
          </p:nvPr>
        </p:nvSpPr>
        <p:spPr>
          <a:xfrm>
            <a:off x="457200" y="152400"/>
            <a:ext cx="8229600" cy="900113"/>
          </a:xfrm>
        </p:spPr>
        <p:txBody>
          <a:bodyPr/>
          <a:lstStyle/>
          <a:p>
            <a:r>
              <a:rPr lang="en-US" dirty="0"/>
              <a:t>Idiosyncratic systems</a:t>
            </a:r>
          </a:p>
        </p:txBody>
      </p:sp>
      <p:pic>
        <p:nvPicPr>
          <p:cNvPr id="548867" name="Picture 3" descr="CIMG08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575" y="1052513"/>
            <a:ext cx="3563938" cy="2673350"/>
          </a:xfrm>
          <a:prstGeom prst="rect">
            <a:avLst/>
          </a:prstGeom>
          <a:noFill/>
          <a:extLst>
            <a:ext uri="{909E8E84-426E-40DD-AFC4-6F175D3DCCD1}">
              <a14:hiddenFill xmlns:a14="http://schemas.microsoft.com/office/drawing/2010/main">
                <a:solidFill>
                  <a:srgbClr val="FFFFFF"/>
                </a:solidFill>
              </a14:hiddenFill>
            </a:ext>
          </a:extLst>
        </p:spPr>
      </p:pic>
      <p:pic>
        <p:nvPicPr>
          <p:cNvPr id="548868" name="Picture 4" descr="CIMG08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95375"/>
            <a:ext cx="349250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548869" name="Picture 5" descr="CIMG08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7000" y="3560763"/>
            <a:ext cx="3937000" cy="3297237"/>
          </a:xfrm>
          <a:prstGeom prst="rect">
            <a:avLst/>
          </a:prstGeom>
          <a:noFill/>
          <a:extLst>
            <a:ext uri="{909E8E84-426E-40DD-AFC4-6F175D3DCCD1}">
              <a14:hiddenFill xmlns:a14="http://schemas.microsoft.com/office/drawing/2010/main">
                <a:solidFill>
                  <a:srgbClr val="FFFFFF"/>
                </a:solidFill>
              </a14:hiddenFill>
            </a:ext>
          </a:extLst>
        </p:spPr>
      </p:pic>
      <p:pic>
        <p:nvPicPr>
          <p:cNvPr id="548870" name="Picture 6" descr="CIMG095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68700"/>
            <a:ext cx="3886200" cy="3289300"/>
          </a:xfrm>
          <a:prstGeom prst="rect">
            <a:avLst/>
          </a:prstGeom>
          <a:noFill/>
          <a:extLst>
            <a:ext uri="{909E8E84-426E-40DD-AFC4-6F175D3DCCD1}">
              <a14:hiddenFill xmlns:a14="http://schemas.microsoft.com/office/drawing/2010/main">
                <a:solidFill>
                  <a:srgbClr val="FFFFFF"/>
                </a:solidFill>
              </a14:hiddenFill>
            </a:ext>
          </a:extLst>
        </p:spPr>
      </p:pic>
      <p:pic>
        <p:nvPicPr>
          <p:cNvPr id="548871" name="Picture 7" descr="CIMG1026_Pers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775" y="1989138"/>
            <a:ext cx="3213100" cy="273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87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4294967295"/>
          </p:nvPr>
        </p:nvSpPr>
        <p:spPr>
          <a:xfrm>
            <a:off x="7239000" y="6629400"/>
            <a:ext cx="1905000" cy="22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fld id="{38F01AA1-9C84-429D-A1E2-38EEA1C78330}" type="slidenum">
              <a:rPr lang="en-US" altLang="en-US" sz="1000">
                <a:latin typeface="Arial" charset="0"/>
              </a:rPr>
              <a:pPr eaLnBrk="1" hangingPunct="1"/>
              <a:t>29</a:t>
            </a:fld>
            <a:endParaRPr lang="en-US" altLang="en-US" sz="1000">
              <a:latin typeface="Arial" charset="0"/>
            </a:endParaRPr>
          </a:p>
        </p:txBody>
      </p:sp>
      <p:sp>
        <p:nvSpPr>
          <p:cNvPr id="41987" name="Rectangle 2"/>
          <p:cNvSpPr>
            <a:spLocks noGrp="1" noChangeArrowheads="1"/>
          </p:cNvSpPr>
          <p:nvPr>
            <p:ph type="title"/>
          </p:nvPr>
        </p:nvSpPr>
        <p:spPr>
          <a:xfrm>
            <a:off x="533400" y="15551"/>
            <a:ext cx="8229600" cy="1143000"/>
          </a:xfrm>
        </p:spPr>
        <p:txBody>
          <a:bodyPr/>
          <a:lstStyle/>
          <a:p>
            <a:pPr eaLnBrk="1" hangingPunct="1"/>
            <a:r>
              <a:rPr lang="en-US" altLang="en-US" dirty="0" smtClean="0"/>
              <a:t>The Standards Issue</a:t>
            </a:r>
          </a:p>
        </p:txBody>
      </p:sp>
      <p:sp>
        <p:nvSpPr>
          <p:cNvPr id="41988" name="Rectangle 3"/>
          <p:cNvSpPr>
            <a:spLocks noGrp="1" noChangeArrowheads="1"/>
          </p:cNvSpPr>
          <p:nvPr>
            <p:ph type="body" idx="1"/>
          </p:nvPr>
        </p:nvSpPr>
        <p:spPr>
          <a:xfrm>
            <a:off x="457200" y="1066800"/>
            <a:ext cx="8229600" cy="4997152"/>
          </a:xfrm>
        </p:spPr>
        <p:txBody>
          <a:bodyPr>
            <a:noAutofit/>
          </a:bodyPr>
          <a:lstStyle/>
          <a:p>
            <a:pPr eaLnBrk="1" hangingPunct="1">
              <a:lnSpc>
                <a:spcPts val="3600"/>
              </a:lnSpc>
              <a:buFont typeface="Wingdings" pitchFamily="2" charset="2"/>
              <a:buNone/>
            </a:pPr>
            <a:r>
              <a:rPr lang="en-US" altLang="en-US" sz="2400" b="0" dirty="0" smtClean="0"/>
              <a:t>Robert Newton: And if you don’t have a really good filing system standardized, that doesn’t change every time someone thinks it might be better done a different way. So I’m kind of waiting, I guess, to see it really stabilizes with a naming protocol and a filing protocol that is not going to wander every time someone comes up with a new software for digital pictures. That happens frequently and you’ll get, people send us pictures off a camera and they’ll be in files maybe a Canon software, or a Nikon one. </a:t>
            </a:r>
            <a:r>
              <a:rPr lang="en-US" altLang="en-US" sz="2400" b="1" dirty="0" smtClean="0">
                <a:solidFill>
                  <a:srgbClr val="F3DE74"/>
                </a:solidFill>
              </a:rPr>
              <a:t>And you can convert them all to jpegs and fart around with them but, basically, I don’t want to be a film processor.</a:t>
            </a:r>
          </a:p>
        </p:txBody>
      </p:sp>
    </p:spTree>
    <p:extLst>
      <p:ext uri="{BB962C8B-B14F-4D97-AF65-F5344CB8AC3E}">
        <p14:creationId xmlns:p14="http://schemas.microsoft.com/office/powerpoint/2010/main" val="2615082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6632"/>
            <a:ext cx="7924800" cy="724942"/>
          </a:xfrm>
        </p:spPr>
        <p:txBody>
          <a:bodyPr>
            <a:normAutofit fontScale="90000"/>
          </a:bodyPr>
          <a:lstStyle/>
          <a:p>
            <a:pPr algn="ctr"/>
            <a:r>
              <a:rPr lang="en-GB" cap="none" dirty="0" smtClean="0"/>
              <a:t>Technology and Society</a:t>
            </a:r>
            <a:endParaRPr lang="en-GB" cap="non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964" y="1047750"/>
            <a:ext cx="3413988" cy="4613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047750"/>
            <a:ext cx="2988940" cy="4616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020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1+#ppt_w/2"/>
                                          </p:val>
                                        </p:tav>
                                        <p:tav tm="100000">
                                          <p:val>
                                            <p:strVal val="#ppt_x"/>
                                          </p:val>
                                        </p:tav>
                                      </p:tavLst>
                                    </p:anim>
                                    <p:anim calcmode="lin" valueType="num">
                                      <p:cBhvr additive="base">
                                        <p:cTn id="14"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7239000" y="6629400"/>
            <a:ext cx="1905000" cy="228600"/>
          </a:xfrm>
          <a:prstGeom prst="rect">
            <a:avLst/>
          </a:prstGeom>
        </p:spPr>
        <p:txBody>
          <a:bodyPr/>
          <a:lstStyle/>
          <a:p>
            <a:fld id="{16397460-2A2E-4756-A0FB-1D2783D5B772}" type="slidenum">
              <a:rPr lang="en-US">
                <a:solidFill>
                  <a:srgbClr val="5F5F5F"/>
                </a:solidFill>
              </a:rPr>
              <a:pPr/>
              <a:t>30</a:t>
            </a:fld>
            <a:endParaRPr lang="en-US">
              <a:solidFill>
                <a:srgbClr val="5F5F5F"/>
              </a:solidFill>
            </a:endParaRPr>
          </a:p>
        </p:txBody>
      </p:sp>
      <p:sp>
        <p:nvSpPr>
          <p:cNvPr id="538626" name="Rectangle 2"/>
          <p:cNvSpPr>
            <a:spLocks noGrp="1" noChangeArrowheads="1"/>
          </p:cNvSpPr>
          <p:nvPr>
            <p:ph type="title"/>
          </p:nvPr>
        </p:nvSpPr>
        <p:spPr/>
        <p:txBody>
          <a:bodyPr/>
          <a:lstStyle/>
          <a:p>
            <a:r>
              <a:rPr lang="en-US"/>
              <a:t>Organizing digital photos</a:t>
            </a:r>
          </a:p>
        </p:txBody>
      </p:sp>
      <p:pic>
        <p:nvPicPr>
          <p:cNvPr id="538627" name="Picture 3" descr="CIMG0872_Pers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71550" y="533400"/>
            <a:ext cx="7056438" cy="624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2694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7239000" y="6629400"/>
            <a:ext cx="1905000" cy="228600"/>
          </a:xfrm>
          <a:prstGeom prst="rect">
            <a:avLst/>
          </a:prstGeom>
        </p:spPr>
        <p:txBody>
          <a:bodyPr/>
          <a:lstStyle/>
          <a:p>
            <a:fld id="{5CD2EF45-D7C1-46FF-B864-E76258A84552}" type="slidenum">
              <a:rPr lang="en-US">
                <a:solidFill>
                  <a:srgbClr val="5F5F5F"/>
                </a:solidFill>
              </a:rPr>
              <a:pPr/>
              <a:t>31</a:t>
            </a:fld>
            <a:endParaRPr lang="en-US">
              <a:solidFill>
                <a:srgbClr val="5F5F5F"/>
              </a:solidFill>
            </a:endParaRPr>
          </a:p>
        </p:txBody>
      </p:sp>
      <p:sp>
        <p:nvSpPr>
          <p:cNvPr id="540674" name="Rectangle 2"/>
          <p:cNvSpPr>
            <a:spLocks noGrp="1" noChangeArrowheads="1"/>
          </p:cNvSpPr>
          <p:nvPr>
            <p:ph type="title"/>
          </p:nvPr>
        </p:nvSpPr>
        <p:spPr/>
        <p:txBody>
          <a:bodyPr/>
          <a:lstStyle/>
          <a:p>
            <a:r>
              <a:rPr lang="en-US"/>
              <a:t>Organizing digital photos</a:t>
            </a:r>
          </a:p>
        </p:txBody>
      </p:sp>
      <p:pic>
        <p:nvPicPr>
          <p:cNvPr id="540675" name="Picture 3" descr="CIMG09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150"/>
            <a:ext cx="9109075" cy="5386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81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5"/>
          <p:cNvSpPr>
            <a:spLocks noGrp="1"/>
          </p:cNvSpPr>
          <p:nvPr>
            <p:ph type="sldNum" sz="quarter" idx="4294967295"/>
          </p:nvPr>
        </p:nvSpPr>
        <p:spPr>
          <a:xfrm>
            <a:off x="7239000" y="6629400"/>
            <a:ext cx="1905000" cy="228600"/>
          </a:xfrm>
          <a:prstGeom prst="rect">
            <a:avLst/>
          </a:prstGeom>
        </p:spPr>
        <p:txBody>
          <a:bodyPr/>
          <a:lstStyle/>
          <a:p>
            <a:fld id="{75489C07-F899-4E0B-9F36-8E8BD8BC5C38}" type="slidenum">
              <a:rPr lang="en-US">
                <a:solidFill>
                  <a:srgbClr val="5F5F5F"/>
                </a:solidFill>
              </a:rPr>
              <a:pPr/>
              <a:t>32</a:t>
            </a:fld>
            <a:endParaRPr lang="en-US">
              <a:solidFill>
                <a:srgbClr val="5F5F5F"/>
              </a:solidFill>
            </a:endParaRPr>
          </a:p>
        </p:txBody>
      </p:sp>
      <p:sp>
        <p:nvSpPr>
          <p:cNvPr id="622594" name="Rectangle 2"/>
          <p:cNvSpPr>
            <a:spLocks noGrp="1" noChangeArrowheads="1"/>
          </p:cNvSpPr>
          <p:nvPr>
            <p:ph type="title"/>
          </p:nvPr>
        </p:nvSpPr>
        <p:spPr>
          <a:xfrm>
            <a:off x="457200" y="0"/>
            <a:ext cx="8229600" cy="838200"/>
          </a:xfrm>
        </p:spPr>
        <p:txBody>
          <a:bodyPr>
            <a:normAutofit/>
          </a:bodyPr>
          <a:lstStyle/>
          <a:p>
            <a:r>
              <a:rPr lang="en-US" sz="4000" dirty="0"/>
              <a:t>Photo-id process: film</a:t>
            </a:r>
          </a:p>
        </p:txBody>
      </p:sp>
      <p:sp>
        <p:nvSpPr>
          <p:cNvPr id="622595" name="Text Box 3"/>
          <p:cNvSpPr txBox="1">
            <a:spLocks noChangeArrowheads="1"/>
          </p:cNvSpPr>
          <p:nvPr/>
        </p:nvSpPr>
        <p:spPr bwMode="auto">
          <a:xfrm>
            <a:off x="304800" y="2667000"/>
            <a:ext cx="990600" cy="650875"/>
          </a:xfrm>
          <a:prstGeom prst="rect">
            <a:avLst/>
          </a:prstGeom>
          <a:solidFill>
            <a:srgbClr val="33996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Field photos</a:t>
            </a:r>
          </a:p>
        </p:txBody>
      </p:sp>
      <p:sp>
        <p:nvSpPr>
          <p:cNvPr id="622596" name="Line 4"/>
          <p:cNvSpPr>
            <a:spLocks noChangeShapeType="1"/>
          </p:cNvSpPr>
          <p:nvPr/>
        </p:nvSpPr>
        <p:spPr bwMode="auto">
          <a:xfrm flipV="1">
            <a:off x="1143000" y="1905000"/>
            <a:ext cx="304800" cy="685800"/>
          </a:xfrm>
          <a:prstGeom prst="line">
            <a:avLst/>
          </a:prstGeom>
          <a:noFill/>
          <a:ln w="76200">
            <a:solidFill>
              <a:srgbClr val="C0C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22597" name="Text Box 5"/>
          <p:cNvSpPr txBox="1">
            <a:spLocks noChangeArrowheads="1"/>
          </p:cNvSpPr>
          <p:nvPr/>
        </p:nvSpPr>
        <p:spPr bwMode="auto">
          <a:xfrm>
            <a:off x="1143000" y="838200"/>
            <a:ext cx="1295400" cy="925513"/>
          </a:xfrm>
          <a:prstGeom prst="rect">
            <a:avLst/>
          </a:prstGeom>
          <a:solidFill>
            <a:srgbClr val="C0C0C0"/>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External lab film developing</a:t>
            </a:r>
          </a:p>
        </p:txBody>
      </p:sp>
      <p:sp>
        <p:nvSpPr>
          <p:cNvPr id="622598" name="Line 6"/>
          <p:cNvSpPr>
            <a:spLocks noChangeShapeType="1"/>
          </p:cNvSpPr>
          <p:nvPr/>
        </p:nvSpPr>
        <p:spPr bwMode="auto">
          <a:xfrm>
            <a:off x="2133600" y="1938338"/>
            <a:ext cx="381000" cy="652462"/>
          </a:xfrm>
          <a:prstGeom prst="line">
            <a:avLst/>
          </a:prstGeom>
          <a:noFill/>
          <a:ln w="76200">
            <a:solidFill>
              <a:srgbClr val="C0C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22599" name="Text Box 7"/>
          <p:cNvSpPr txBox="1">
            <a:spLocks noChangeArrowheads="1"/>
          </p:cNvSpPr>
          <p:nvPr/>
        </p:nvSpPr>
        <p:spPr bwMode="auto">
          <a:xfrm>
            <a:off x="990600" y="4768850"/>
            <a:ext cx="4876800" cy="33655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600" smtClean="0">
                <a:solidFill>
                  <a:srgbClr val="FFFFFF"/>
                </a:solidFill>
                <a:latin typeface="Tahoma" pitchFamily="34" charset="0"/>
              </a:rPr>
              <a:t>Time = relative size of arrow (thick=longer time)</a:t>
            </a:r>
          </a:p>
        </p:txBody>
      </p:sp>
      <p:sp>
        <p:nvSpPr>
          <p:cNvPr id="622600" name="Text Box 8"/>
          <p:cNvSpPr txBox="1">
            <a:spLocks noChangeArrowheads="1"/>
          </p:cNvSpPr>
          <p:nvPr/>
        </p:nvSpPr>
        <p:spPr bwMode="auto">
          <a:xfrm>
            <a:off x="2286000" y="2667000"/>
            <a:ext cx="1371600" cy="650875"/>
          </a:xfrm>
          <a:prstGeom prst="rect">
            <a:avLst/>
          </a:prstGeom>
          <a:solidFill>
            <a:srgbClr val="FFFF99"/>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Printing or sleeving</a:t>
            </a:r>
          </a:p>
        </p:txBody>
      </p:sp>
      <p:sp>
        <p:nvSpPr>
          <p:cNvPr id="622601" name="Text Box 9"/>
          <p:cNvSpPr txBox="1">
            <a:spLocks noChangeArrowheads="1"/>
          </p:cNvSpPr>
          <p:nvPr/>
        </p:nvSpPr>
        <p:spPr bwMode="auto">
          <a:xfrm>
            <a:off x="4637088" y="2801938"/>
            <a:ext cx="1154112" cy="376237"/>
          </a:xfrm>
          <a:prstGeom prst="rect">
            <a:avLst/>
          </a:prstGeom>
          <a:solidFill>
            <a:srgbClr val="FFFF99"/>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Labeling</a:t>
            </a:r>
          </a:p>
        </p:txBody>
      </p:sp>
      <p:sp>
        <p:nvSpPr>
          <p:cNvPr id="622602" name="Text Box 10"/>
          <p:cNvSpPr txBox="1">
            <a:spLocks noChangeArrowheads="1"/>
          </p:cNvSpPr>
          <p:nvPr/>
        </p:nvSpPr>
        <p:spPr bwMode="auto">
          <a:xfrm>
            <a:off x="6781800" y="2803525"/>
            <a:ext cx="1371600" cy="376238"/>
          </a:xfrm>
          <a:prstGeom prst="rect">
            <a:avLst/>
          </a:prstGeom>
          <a:solidFill>
            <a:srgbClr val="FFFF99"/>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Organizing</a:t>
            </a:r>
          </a:p>
        </p:txBody>
      </p:sp>
      <p:sp>
        <p:nvSpPr>
          <p:cNvPr id="622603" name="Line 11"/>
          <p:cNvSpPr>
            <a:spLocks noChangeShapeType="1"/>
          </p:cNvSpPr>
          <p:nvPr/>
        </p:nvSpPr>
        <p:spPr bwMode="auto">
          <a:xfrm>
            <a:off x="3810000" y="2971800"/>
            <a:ext cx="685800" cy="0"/>
          </a:xfrm>
          <a:prstGeom prst="line">
            <a:avLst/>
          </a:prstGeom>
          <a:noFill/>
          <a:ln w="508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22604" name="Line 12"/>
          <p:cNvSpPr>
            <a:spLocks noChangeShapeType="1"/>
          </p:cNvSpPr>
          <p:nvPr/>
        </p:nvSpPr>
        <p:spPr bwMode="auto">
          <a:xfrm>
            <a:off x="5951538" y="3005138"/>
            <a:ext cx="685800" cy="0"/>
          </a:xfrm>
          <a:prstGeom prst="line">
            <a:avLst/>
          </a:prstGeom>
          <a:noFill/>
          <a:ln w="508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22605" name="Line 13"/>
          <p:cNvSpPr>
            <a:spLocks noChangeShapeType="1"/>
          </p:cNvSpPr>
          <p:nvPr/>
        </p:nvSpPr>
        <p:spPr bwMode="auto">
          <a:xfrm>
            <a:off x="7467600" y="3352800"/>
            <a:ext cx="0" cy="762000"/>
          </a:xfrm>
          <a:prstGeom prst="line">
            <a:avLst/>
          </a:prstGeom>
          <a:noFill/>
          <a:ln w="762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22606" name="Text Box 14"/>
          <p:cNvSpPr txBox="1">
            <a:spLocks noChangeArrowheads="1"/>
          </p:cNvSpPr>
          <p:nvPr/>
        </p:nvSpPr>
        <p:spPr bwMode="auto">
          <a:xfrm>
            <a:off x="6629400" y="4271963"/>
            <a:ext cx="1676400" cy="376237"/>
          </a:xfrm>
          <a:prstGeom prst="rect">
            <a:avLst/>
          </a:prstGeom>
          <a:solidFill>
            <a:srgbClr val="FFFF99"/>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Identification</a:t>
            </a:r>
          </a:p>
        </p:txBody>
      </p:sp>
      <p:sp>
        <p:nvSpPr>
          <p:cNvPr id="622607" name="Line 15"/>
          <p:cNvSpPr>
            <a:spLocks noChangeShapeType="1"/>
          </p:cNvSpPr>
          <p:nvPr/>
        </p:nvSpPr>
        <p:spPr bwMode="auto">
          <a:xfrm>
            <a:off x="1447800" y="2971800"/>
            <a:ext cx="762000" cy="0"/>
          </a:xfrm>
          <a:prstGeom prst="line">
            <a:avLst/>
          </a:prstGeom>
          <a:noFill/>
          <a:ln w="1143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22608" name="Text Box 16"/>
          <p:cNvSpPr txBox="1">
            <a:spLocks noChangeArrowheads="1"/>
          </p:cNvSpPr>
          <p:nvPr/>
        </p:nvSpPr>
        <p:spPr bwMode="auto">
          <a:xfrm>
            <a:off x="6629400" y="5872163"/>
            <a:ext cx="1676400" cy="376237"/>
          </a:xfrm>
          <a:prstGeom prst="rect">
            <a:avLst/>
          </a:prstGeom>
          <a:solidFill>
            <a:srgbClr val="FFFF99"/>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Analysis</a:t>
            </a:r>
          </a:p>
        </p:txBody>
      </p:sp>
      <p:sp>
        <p:nvSpPr>
          <p:cNvPr id="622609" name="Line 17"/>
          <p:cNvSpPr>
            <a:spLocks noChangeShapeType="1"/>
          </p:cNvSpPr>
          <p:nvPr/>
        </p:nvSpPr>
        <p:spPr bwMode="auto">
          <a:xfrm>
            <a:off x="7467600" y="4724400"/>
            <a:ext cx="0" cy="1066800"/>
          </a:xfrm>
          <a:prstGeom prst="line">
            <a:avLst/>
          </a:prstGeom>
          <a:noFill/>
          <a:ln w="1524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22610" name="Rectangle 18"/>
          <p:cNvSpPr>
            <a:spLocks noChangeArrowheads="1"/>
          </p:cNvSpPr>
          <p:nvPr/>
        </p:nvSpPr>
        <p:spPr bwMode="auto">
          <a:xfrm>
            <a:off x="457200" y="5257800"/>
            <a:ext cx="304800" cy="3048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800" smtClean="0">
              <a:solidFill>
                <a:srgbClr val="5F5F5F"/>
              </a:solidFill>
              <a:latin typeface="Times New Roman" pitchFamily="18" charset="0"/>
            </a:endParaRPr>
          </a:p>
        </p:txBody>
      </p:sp>
      <p:sp>
        <p:nvSpPr>
          <p:cNvPr id="622611" name="Text Box 19"/>
          <p:cNvSpPr txBox="1">
            <a:spLocks noChangeArrowheads="1"/>
          </p:cNvSpPr>
          <p:nvPr/>
        </p:nvSpPr>
        <p:spPr bwMode="auto">
          <a:xfrm>
            <a:off x="381000" y="4387850"/>
            <a:ext cx="4876800" cy="33655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600" b="1" smtClean="0">
                <a:solidFill>
                  <a:srgbClr val="FFFFFF"/>
                </a:solidFill>
                <a:latin typeface="Tahoma" pitchFamily="34" charset="0"/>
              </a:rPr>
              <a:t>LEGEND</a:t>
            </a:r>
          </a:p>
        </p:txBody>
      </p:sp>
      <p:sp>
        <p:nvSpPr>
          <p:cNvPr id="622612" name="Line 20"/>
          <p:cNvSpPr>
            <a:spLocks noChangeShapeType="1"/>
          </p:cNvSpPr>
          <p:nvPr/>
        </p:nvSpPr>
        <p:spPr bwMode="auto">
          <a:xfrm>
            <a:off x="457200" y="4953000"/>
            <a:ext cx="381000" cy="0"/>
          </a:xfrm>
          <a:prstGeom prst="line">
            <a:avLst/>
          </a:prstGeom>
          <a:noFill/>
          <a:ln w="508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22613" name="Rectangle 21"/>
          <p:cNvSpPr>
            <a:spLocks noChangeArrowheads="1"/>
          </p:cNvSpPr>
          <p:nvPr/>
        </p:nvSpPr>
        <p:spPr bwMode="auto">
          <a:xfrm>
            <a:off x="457200" y="5715000"/>
            <a:ext cx="304800" cy="304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800" smtClean="0">
              <a:solidFill>
                <a:srgbClr val="5F5F5F"/>
              </a:solidFill>
              <a:latin typeface="Times New Roman" pitchFamily="18" charset="0"/>
            </a:endParaRPr>
          </a:p>
        </p:txBody>
      </p:sp>
      <p:sp>
        <p:nvSpPr>
          <p:cNvPr id="622614" name="Rectangle 22"/>
          <p:cNvSpPr>
            <a:spLocks noChangeArrowheads="1"/>
          </p:cNvSpPr>
          <p:nvPr/>
        </p:nvSpPr>
        <p:spPr bwMode="auto">
          <a:xfrm>
            <a:off x="457200" y="6172200"/>
            <a:ext cx="304800" cy="3048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800" smtClean="0">
              <a:solidFill>
                <a:srgbClr val="5F5F5F"/>
              </a:solidFill>
              <a:latin typeface="Times New Roman" pitchFamily="18" charset="0"/>
            </a:endParaRPr>
          </a:p>
        </p:txBody>
      </p:sp>
      <p:sp>
        <p:nvSpPr>
          <p:cNvPr id="622615" name="Text Box 23"/>
          <p:cNvSpPr txBox="1">
            <a:spLocks noChangeArrowheads="1"/>
          </p:cNvSpPr>
          <p:nvPr/>
        </p:nvSpPr>
        <p:spPr bwMode="auto">
          <a:xfrm>
            <a:off x="990600" y="5226050"/>
            <a:ext cx="4876800" cy="33655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600" smtClean="0">
                <a:solidFill>
                  <a:srgbClr val="FFFFFF"/>
                </a:solidFill>
                <a:latin typeface="Tahoma" pitchFamily="34" charset="0"/>
              </a:rPr>
              <a:t>In field</a:t>
            </a:r>
          </a:p>
        </p:txBody>
      </p:sp>
      <p:sp>
        <p:nvSpPr>
          <p:cNvPr id="622616" name="Text Box 24"/>
          <p:cNvSpPr txBox="1">
            <a:spLocks noChangeArrowheads="1"/>
          </p:cNvSpPr>
          <p:nvPr/>
        </p:nvSpPr>
        <p:spPr bwMode="auto">
          <a:xfrm>
            <a:off x="990600" y="5683250"/>
            <a:ext cx="4876800" cy="33655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600" smtClean="0">
                <a:solidFill>
                  <a:srgbClr val="FFFFFF"/>
                </a:solidFill>
                <a:latin typeface="Tahoma" pitchFamily="34" charset="0"/>
              </a:rPr>
              <a:t>At lab</a:t>
            </a:r>
          </a:p>
        </p:txBody>
      </p:sp>
      <p:sp>
        <p:nvSpPr>
          <p:cNvPr id="622617" name="Text Box 25"/>
          <p:cNvSpPr txBox="1">
            <a:spLocks noChangeArrowheads="1"/>
          </p:cNvSpPr>
          <p:nvPr/>
        </p:nvSpPr>
        <p:spPr bwMode="auto">
          <a:xfrm>
            <a:off x="990600" y="6140450"/>
            <a:ext cx="4876800" cy="33655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600" smtClean="0">
                <a:solidFill>
                  <a:srgbClr val="FFFFFF"/>
                </a:solidFill>
                <a:latin typeface="Tahoma" pitchFamily="34" charset="0"/>
              </a:rPr>
              <a:t>External to project</a:t>
            </a:r>
          </a:p>
        </p:txBody>
      </p:sp>
      <p:sp>
        <p:nvSpPr>
          <p:cNvPr id="622618" name="Text Box 26"/>
          <p:cNvSpPr txBox="1">
            <a:spLocks noChangeArrowheads="1"/>
          </p:cNvSpPr>
          <p:nvPr/>
        </p:nvSpPr>
        <p:spPr bwMode="auto">
          <a:xfrm>
            <a:off x="914400" y="3505200"/>
            <a:ext cx="1752600" cy="376238"/>
          </a:xfrm>
          <a:prstGeom prst="rect">
            <a:avLst/>
          </a:prstGeom>
          <a:solidFill>
            <a:srgbClr val="33996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Shot logs</a:t>
            </a:r>
          </a:p>
        </p:txBody>
      </p:sp>
    </p:spTree>
    <p:extLst>
      <p:ext uri="{BB962C8B-B14F-4D97-AF65-F5344CB8AC3E}">
        <p14:creationId xmlns:p14="http://schemas.microsoft.com/office/powerpoint/2010/main" val="204001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5"/>
          <p:cNvSpPr>
            <a:spLocks noGrp="1"/>
          </p:cNvSpPr>
          <p:nvPr>
            <p:ph type="sldNum" sz="quarter" idx="4294967295"/>
          </p:nvPr>
        </p:nvSpPr>
        <p:spPr>
          <a:xfrm>
            <a:off x="7239000" y="6629400"/>
            <a:ext cx="1905000" cy="228600"/>
          </a:xfrm>
          <a:prstGeom prst="rect">
            <a:avLst/>
          </a:prstGeom>
        </p:spPr>
        <p:txBody>
          <a:bodyPr/>
          <a:lstStyle/>
          <a:p>
            <a:fld id="{8BCB73EF-F481-4264-A87E-949665F4C111}" type="slidenum">
              <a:rPr lang="en-US">
                <a:solidFill>
                  <a:srgbClr val="5F5F5F"/>
                </a:solidFill>
              </a:rPr>
              <a:pPr/>
              <a:t>33</a:t>
            </a:fld>
            <a:endParaRPr lang="en-US">
              <a:solidFill>
                <a:srgbClr val="5F5F5F"/>
              </a:solidFill>
            </a:endParaRPr>
          </a:p>
        </p:txBody>
      </p:sp>
      <p:sp>
        <p:nvSpPr>
          <p:cNvPr id="623618" name="Rectangle 2"/>
          <p:cNvSpPr>
            <a:spLocks noGrp="1" noChangeArrowheads="1"/>
          </p:cNvSpPr>
          <p:nvPr>
            <p:ph type="title"/>
          </p:nvPr>
        </p:nvSpPr>
        <p:spPr>
          <a:xfrm>
            <a:off x="457200" y="0"/>
            <a:ext cx="8229600" cy="838200"/>
          </a:xfrm>
        </p:spPr>
        <p:txBody>
          <a:bodyPr>
            <a:normAutofit/>
          </a:bodyPr>
          <a:lstStyle/>
          <a:p>
            <a:r>
              <a:rPr lang="en-US" sz="4000" dirty="0"/>
              <a:t>Photo-id process: digital</a:t>
            </a:r>
          </a:p>
        </p:txBody>
      </p:sp>
      <p:sp>
        <p:nvSpPr>
          <p:cNvPr id="623619" name="Text Box 3"/>
          <p:cNvSpPr txBox="1">
            <a:spLocks noChangeArrowheads="1"/>
          </p:cNvSpPr>
          <p:nvPr/>
        </p:nvSpPr>
        <p:spPr bwMode="auto">
          <a:xfrm>
            <a:off x="304800" y="2667000"/>
            <a:ext cx="990600" cy="650875"/>
          </a:xfrm>
          <a:prstGeom prst="rect">
            <a:avLst/>
          </a:prstGeom>
          <a:solidFill>
            <a:srgbClr val="33996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Field photos</a:t>
            </a:r>
          </a:p>
        </p:txBody>
      </p:sp>
      <p:sp>
        <p:nvSpPr>
          <p:cNvPr id="623620" name="Text Box 4"/>
          <p:cNvSpPr txBox="1">
            <a:spLocks noChangeArrowheads="1"/>
          </p:cNvSpPr>
          <p:nvPr/>
        </p:nvSpPr>
        <p:spPr bwMode="auto">
          <a:xfrm>
            <a:off x="2057400" y="2503488"/>
            <a:ext cx="1752600" cy="925512"/>
          </a:xfrm>
          <a:prstGeom prst="rect">
            <a:avLst/>
          </a:prstGeom>
          <a:solidFill>
            <a:srgbClr val="33996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Download, backup, initial organizing</a:t>
            </a:r>
          </a:p>
        </p:txBody>
      </p:sp>
      <p:sp>
        <p:nvSpPr>
          <p:cNvPr id="623621" name="Text Box 5"/>
          <p:cNvSpPr txBox="1">
            <a:spLocks noChangeArrowheads="1"/>
          </p:cNvSpPr>
          <p:nvPr/>
        </p:nvSpPr>
        <p:spPr bwMode="auto">
          <a:xfrm>
            <a:off x="6781800" y="1447800"/>
            <a:ext cx="1524000" cy="650875"/>
          </a:xfrm>
          <a:prstGeom prst="rect">
            <a:avLst/>
          </a:prstGeom>
          <a:solidFill>
            <a:srgbClr val="FFFF99"/>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Printing (in some cases)</a:t>
            </a:r>
          </a:p>
        </p:txBody>
      </p:sp>
      <p:sp>
        <p:nvSpPr>
          <p:cNvPr id="623622" name="Text Box 6"/>
          <p:cNvSpPr txBox="1">
            <a:spLocks noChangeArrowheads="1"/>
          </p:cNvSpPr>
          <p:nvPr/>
        </p:nvSpPr>
        <p:spPr bwMode="auto">
          <a:xfrm>
            <a:off x="4637088" y="2514600"/>
            <a:ext cx="1306512" cy="925513"/>
          </a:xfrm>
          <a:prstGeom prst="rect">
            <a:avLst/>
          </a:prstGeom>
          <a:solidFill>
            <a:srgbClr val="FFFF99"/>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Labeling and organizing</a:t>
            </a:r>
          </a:p>
        </p:txBody>
      </p:sp>
      <p:sp>
        <p:nvSpPr>
          <p:cNvPr id="623623" name="Text Box 7"/>
          <p:cNvSpPr txBox="1">
            <a:spLocks noChangeArrowheads="1"/>
          </p:cNvSpPr>
          <p:nvPr/>
        </p:nvSpPr>
        <p:spPr bwMode="auto">
          <a:xfrm>
            <a:off x="6781800" y="2803525"/>
            <a:ext cx="1371600" cy="376238"/>
          </a:xfrm>
          <a:prstGeom prst="rect">
            <a:avLst/>
          </a:prstGeom>
          <a:solidFill>
            <a:srgbClr val="FFFF99"/>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Data entry</a:t>
            </a:r>
          </a:p>
        </p:txBody>
      </p:sp>
      <p:sp>
        <p:nvSpPr>
          <p:cNvPr id="623624" name="Line 8"/>
          <p:cNvSpPr>
            <a:spLocks noChangeShapeType="1"/>
          </p:cNvSpPr>
          <p:nvPr/>
        </p:nvSpPr>
        <p:spPr bwMode="auto">
          <a:xfrm>
            <a:off x="3886200" y="2971800"/>
            <a:ext cx="685800" cy="0"/>
          </a:xfrm>
          <a:prstGeom prst="line">
            <a:avLst/>
          </a:prstGeom>
          <a:noFill/>
          <a:ln w="508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23625" name="Line 9"/>
          <p:cNvSpPr>
            <a:spLocks noChangeShapeType="1"/>
          </p:cNvSpPr>
          <p:nvPr/>
        </p:nvSpPr>
        <p:spPr bwMode="auto">
          <a:xfrm>
            <a:off x="6019800" y="3005138"/>
            <a:ext cx="685800" cy="0"/>
          </a:xfrm>
          <a:prstGeom prst="line">
            <a:avLst/>
          </a:prstGeom>
          <a:noFill/>
          <a:ln w="508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23626" name="Line 10"/>
          <p:cNvSpPr>
            <a:spLocks noChangeShapeType="1"/>
          </p:cNvSpPr>
          <p:nvPr/>
        </p:nvSpPr>
        <p:spPr bwMode="auto">
          <a:xfrm>
            <a:off x="7467600" y="3352800"/>
            <a:ext cx="0" cy="762000"/>
          </a:xfrm>
          <a:prstGeom prst="line">
            <a:avLst/>
          </a:prstGeom>
          <a:noFill/>
          <a:ln w="762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23627" name="Text Box 11"/>
          <p:cNvSpPr txBox="1">
            <a:spLocks noChangeArrowheads="1"/>
          </p:cNvSpPr>
          <p:nvPr/>
        </p:nvSpPr>
        <p:spPr bwMode="auto">
          <a:xfrm>
            <a:off x="6629400" y="4271963"/>
            <a:ext cx="1676400" cy="376237"/>
          </a:xfrm>
          <a:prstGeom prst="rect">
            <a:avLst/>
          </a:prstGeom>
          <a:solidFill>
            <a:srgbClr val="FFFF99"/>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Identification</a:t>
            </a:r>
          </a:p>
        </p:txBody>
      </p:sp>
      <p:sp>
        <p:nvSpPr>
          <p:cNvPr id="623628" name="Line 12"/>
          <p:cNvSpPr>
            <a:spLocks noChangeShapeType="1"/>
          </p:cNvSpPr>
          <p:nvPr/>
        </p:nvSpPr>
        <p:spPr bwMode="auto">
          <a:xfrm>
            <a:off x="1447800" y="2971800"/>
            <a:ext cx="457200" cy="0"/>
          </a:xfrm>
          <a:prstGeom prst="line">
            <a:avLst/>
          </a:prstGeom>
          <a:noFill/>
          <a:ln w="381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23629" name="Text Box 13"/>
          <p:cNvSpPr txBox="1">
            <a:spLocks noChangeArrowheads="1"/>
          </p:cNvSpPr>
          <p:nvPr/>
        </p:nvSpPr>
        <p:spPr bwMode="auto">
          <a:xfrm>
            <a:off x="6629400" y="5872163"/>
            <a:ext cx="1676400" cy="376237"/>
          </a:xfrm>
          <a:prstGeom prst="rect">
            <a:avLst/>
          </a:prstGeom>
          <a:solidFill>
            <a:srgbClr val="FFFF99"/>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Analysis</a:t>
            </a:r>
          </a:p>
        </p:txBody>
      </p:sp>
      <p:sp>
        <p:nvSpPr>
          <p:cNvPr id="623630" name="Line 14"/>
          <p:cNvSpPr>
            <a:spLocks noChangeShapeType="1"/>
          </p:cNvSpPr>
          <p:nvPr/>
        </p:nvSpPr>
        <p:spPr bwMode="auto">
          <a:xfrm>
            <a:off x="7467600" y="4724400"/>
            <a:ext cx="0" cy="1066800"/>
          </a:xfrm>
          <a:prstGeom prst="line">
            <a:avLst/>
          </a:prstGeom>
          <a:noFill/>
          <a:ln w="1524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23631" name="Line 15"/>
          <p:cNvSpPr>
            <a:spLocks noChangeShapeType="1"/>
          </p:cNvSpPr>
          <p:nvPr/>
        </p:nvSpPr>
        <p:spPr bwMode="auto">
          <a:xfrm flipV="1">
            <a:off x="6019800" y="2133600"/>
            <a:ext cx="609600" cy="304800"/>
          </a:xfrm>
          <a:prstGeom prst="line">
            <a:avLst/>
          </a:prstGeom>
          <a:noFill/>
          <a:ln w="50800">
            <a:solidFill>
              <a:srgbClr val="FFFF99"/>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23632" name="Line 16"/>
          <p:cNvSpPr>
            <a:spLocks noChangeShapeType="1"/>
          </p:cNvSpPr>
          <p:nvPr/>
        </p:nvSpPr>
        <p:spPr bwMode="auto">
          <a:xfrm>
            <a:off x="7467600" y="2209800"/>
            <a:ext cx="0" cy="457200"/>
          </a:xfrm>
          <a:prstGeom prst="line">
            <a:avLst/>
          </a:prstGeom>
          <a:noFill/>
          <a:ln w="50800">
            <a:solidFill>
              <a:srgbClr val="FFFF99"/>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23633" name="Text Box 17"/>
          <p:cNvSpPr txBox="1">
            <a:spLocks noChangeArrowheads="1"/>
          </p:cNvSpPr>
          <p:nvPr/>
        </p:nvSpPr>
        <p:spPr bwMode="auto">
          <a:xfrm>
            <a:off x="990600" y="4768850"/>
            <a:ext cx="4876800" cy="33655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600" smtClean="0">
                <a:solidFill>
                  <a:srgbClr val="FFFFFF"/>
                </a:solidFill>
                <a:latin typeface="Tahoma" pitchFamily="34" charset="0"/>
              </a:rPr>
              <a:t>Time = relative size of arrow (thick=longer time)</a:t>
            </a:r>
          </a:p>
        </p:txBody>
      </p:sp>
      <p:sp>
        <p:nvSpPr>
          <p:cNvPr id="623634" name="Rectangle 18"/>
          <p:cNvSpPr>
            <a:spLocks noChangeArrowheads="1"/>
          </p:cNvSpPr>
          <p:nvPr/>
        </p:nvSpPr>
        <p:spPr bwMode="auto">
          <a:xfrm>
            <a:off x="457200" y="5257800"/>
            <a:ext cx="304800" cy="3048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800" smtClean="0">
              <a:solidFill>
                <a:srgbClr val="5F5F5F"/>
              </a:solidFill>
              <a:latin typeface="Times New Roman" pitchFamily="18" charset="0"/>
            </a:endParaRPr>
          </a:p>
        </p:txBody>
      </p:sp>
      <p:sp>
        <p:nvSpPr>
          <p:cNvPr id="623635" name="Text Box 19"/>
          <p:cNvSpPr txBox="1">
            <a:spLocks noChangeArrowheads="1"/>
          </p:cNvSpPr>
          <p:nvPr/>
        </p:nvSpPr>
        <p:spPr bwMode="auto">
          <a:xfrm>
            <a:off x="381000" y="4387850"/>
            <a:ext cx="4876800" cy="33655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600" b="1" smtClean="0">
                <a:solidFill>
                  <a:srgbClr val="FFFFFF"/>
                </a:solidFill>
                <a:latin typeface="Tahoma" pitchFamily="34" charset="0"/>
              </a:rPr>
              <a:t>LEGEND</a:t>
            </a:r>
          </a:p>
        </p:txBody>
      </p:sp>
      <p:sp>
        <p:nvSpPr>
          <p:cNvPr id="623636" name="Line 20"/>
          <p:cNvSpPr>
            <a:spLocks noChangeShapeType="1"/>
          </p:cNvSpPr>
          <p:nvPr/>
        </p:nvSpPr>
        <p:spPr bwMode="auto">
          <a:xfrm>
            <a:off x="457200" y="4953000"/>
            <a:ext cx="381000" cy="0"/>
          </a:xfrm>
          <a:prstGeom prst="line">
            <a:avLst/>
          </a:prstGeom>
          <a:noFill/>
          <a:ln w="508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23637" name="Rectangle 21"/>
          <p:cNvSpPr>
            <a:spLocks noChangeArrowheads="1"/>
          </p:cNvSpPr>
          <p:nvPr/>
        </p:nvSpPr>
        <p:spPr bwMode="auto">
          <a:xfrm>
            <a:off x="457200" y="5715000"/>
            <a:ext cx="304800" cy="304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800" smtClean="0">
              <a:solidFill>
                <a:srgbClr val="5F5F5F"/>
              </a:solidFill>
              <a:latin typeface="Times New Roman" pitchFamily="18" charset="0"/>
            </a:endParaRPr>
          </a:p>
        </p:txBody>
      </p:sp>
      <p:sp>
        <p:nvSpPr>
          <p:cNvPr id="623638" name="Rectangle 22"/>
          <p:cNvSpPr>
            <a:spLocks noChangeArrowheads="1"/>
          </p:cNvSpPr>
          <p:nvPr/>
        </p:nvSpPr>
        <p:spPr bwMode="auto">
          <a:xfrm>
            <a:off x="457200" y="6172200"/>
            <a:ext cx="304800" cy="3048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800" smtClean="0">
              <a:solidFill>
                <a:srgbClr val="5F5F5F"/>
              </a:solidFill>
              <a:latin typeface="Times New Roman" pitchFamily="18" charset="0"/>
            </a:endParaRPr>
          </a:p>
        </p:txBody>
      </p:sp>
      <p:sp>
        <p:nvSpPr>
          <p:cNvPr id="623639" name="Text Box 23"/>
          <p:cNvSpPr txBox="1">
            <a:spLocks noChangeArrowheads="1"/>
          </p:cNvSpPr>
          <p:nvPr/>
        </p:nvSpPr>
        <p:spPr bwMode="auto">
          <a:xfrm>
            <a:off x="990600" y="5226050"/>
            <a:ext cx="4876800" cy="33655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600" smtClean="0">
                <a:solidFill>
                  <a:srgbClr val="FFFFFF"/>
                </a:solidFill>
                <a:latin typeface="Tahoma" pitchFamily="34" charset="0"/>
              </a:rPr>
              <a:t>In field</a:t>
            </a:r>
          </a:p>
        </p:txBody>
      </p:sp>
      <p:sp>
        <p:nvSpPr>
          <p:cNvPr id="623640" name="Text Box 24"/>
          <p:cNvSpPr txBox="1">
            <a:spLocks noChangeArrowheads="1"/>
          </p:cNvSpPr>
          <p:nvPr/>
        </p:nvSpPr>
        <p:spPr bwMode="auto">
          <a:xfrm>
            <a:off x="990600" y="5683250"/>
            <a:ext cx="4876800" cy="33655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600" smtClean="0">
                <a:solidFill>
                  <a:srgbClr val="FFFFFF"/>
                </a:solidFill>
                <a:latin typeface="Tahoma" pitchFamily="34" charset="0"/>
              </a:rPr>
              <a:t>At lab</a:t>
            </a:r>
          </a:p>
        </p:txBody>
      </p:sp>
      <p:sp>
        <p:nvSpPr>
          <p:cNvPr id="623641" name="Text Box 25"/>
          <p:cNvSpPr txBox="1">
            <a:spLocks noChangeArrowheads="1"/>
          </p:cNvSpPr>
          <p:nvPr/>
        </p:nvSpPr>
        <p:spPr bwMode="auto">
          <a:xfrm>
            <a:off x="990600" y="6140450"/>
            <a:ext cx="4876800" cy="33655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600" smtClean="0">
                <a:solidFill>
                  <a:srgbClr val="FFFFFF"/>
                </a:solidFill>
                <a:latin typeface="Tahoma" pitchFamily="34" charset="0"/>
              </a:rPr>
              <a:t>External to project</a:t>
            </a:r>
          </a:p>
        </p:txBody>
      </p:sp>
      <p:sp>
        <p:nvSpPr>
          <p:cNvPr id="623642" name="Text Box 26"/>
          <p:cNvSpPr txBox="1">
            <a:spLocks noChangeArrowheads="1"/>
          </p:cNvSpPr>
          <p:nvPr/>
        </p:nvSpPr>
        <p:spPr bwMode="auto">
          <a:xfrm>
            <a:off x="914400" y="3505200"/>
            <a:ext cx="1752600" cy="376238"/>
          </a:xfrm>
          <a:prstGeom prst="rect">
            <a:avLst/>
          </a:prstGeom>
          <a:solidFill>
            <a:srgbClr val="33996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Summary logs</a:t>
            </a:r>
          </a:p>
        </p:txBody>
      </p:sp>
    </p:spTree>
    <p:extLst>
      <p:ext uri="{BB962C8B-B14F-4D97-AF65-F5344CB8AC3E}">
        <p14:creationId xmlns:p14="http://schemas.microsoft.com/office/powerpoint/2010/main" val="154536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lide Number Placeholder 5"/>
          <p:cNvSpPr>
            <a:spLocks noGrp="1"/>
          </p:cNvSpPr>
          <p:nvPr>
            <p:ph type="sldNum" sz="quarter" idx="4294967295"/>
          </p:nvPr>
        </p:nvSpPr>
        <p:spPr>
          <a:xfrm>
            <a:off x="7239000" y="6629400"/>
            <a:ext cx="1905000" cy="228600"/>
          </a:xfrm>
          <a:prstGeom prst="rect">
            <a:avLst/>
          </a:prstGeom>
        </p:spPr>
        <p:txBody>
          <a:bodyPr/>
          <a:lstStyle/>
          <a:p>
            <a:fld id="{D1A7BFB6-EB7D-4334-A68F-488AD84C005A}" type="slidenum">
              <a:rPr lang="en-US">
                <a:solidFill>
                  <a:srgbClr val="5F5F5F"/>
                </a:solidFill>
              </a:rPr>
              <a:pPr/>
              <a:t>34</a:t>
            </a:fld>
            <a:endParaRPr lang="en-US">
              <a:solidFill>
                <a:srgbClr val="5F5F5F"/>
              </a:solidFill>
            </a:endParaRPr>
          </a:p>
        </p:txBody>
      </p:sp>
      <p:sp>
        <p:nvSpPr>
          <p:cNvPr id="629762" name="Rectangle 2"/>
          <p:cNvSpPr>
            <a:spLocks noGrp="1" noChangeArrowheads="1"/>
          </p:cNvSpPr>
          <p:nvPr>
            <p:ph type="title"/>
          </p:nvPr>
        </p:nvSpPr>
        <p:spPr>
          <a:xfrm>
            <a:off x="457200" y="0"/>
            <a:ext cx="8229600" cy="609600"/>
          </a:xfrm>
        </p:spPr>
        <p:txBody>
          <a:bodyPr>
            <a:normAutofit fontScale="90000"/>
          </a:bodyPr>
          <a:lstStyle/>
          <a:p>
            <a:r>
              <a:rPr lang="en-US" dirty="0"/>
              <a:t>Photo-ID process: Changes</a:t>
            </a:r>
          </a:p>
        </p:txBody>
      </p:sp>
      <p:sp>
        <p:nvSpPr>
          <p:cNvPr id="629763" name="Text Box 3"/>
          <p:cNvSpPr txBox="1">
            <a:spLocks noChangeArrowheads="1"/>
          </p:cNvSpPr>
          <p:nvPr/>
        </p:nvSpPr>
        <p:spPr bwMode="auto">
          <a:xfrm>
            <a:off x="304800" y="2667000"/>
            <a:ext cx="990600" cy="650875"/>
          </a:xfrm>
          <a:prstGeom prst="rect">
            <a:avLst/>
          </a:prstGeom>
          <a:solidFill>
            <a:srgbClr val="33996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Field photos</a:t>
            </a:r>
          </a:p>
        </p:txBody>
      </p:sp>
      <p:sp>
        <p:nvSpPr>
          <p:cNvPr id="629764" name="Text Box 4"/>
          <p:cNvSpPr txBox="1">
            <a:spLocks noChangeArrowheads="1"/>
          </p:cNvSpPr>
          <p:nvPr/>
        </p:nvSpPr>
        <p:spPr bwMode="auto">
          <a:xfrm>
            <a:off x="2057400" y="2503488"/>
            <a:ext cx="1752600" cy="925512"/>
          </a:xfrm>
          <a:prstGeom prst="rect">
            <a:avLst/>
          </a:prstGeom>
          <a:solidFill>
            <a:srgbClr val="33996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Download, backup, initial organizing</a:t>
            </a:r>
          </a:p>
        </p:txBody>
      </p:sp>
      <p:sp>
        <p:nvSpPr>
          <p:cNvPr id="629765" name="Text Box 5"/>
          <p:cNvSpPr txBox="1">
            <a:spLocks noChangeArrowheads="1"/>
          </p:cNvSpPr>
          <p:nvPr/>
        </p:nvSpPr>
        <p:spPr bwMode="auto">
          <a:xfrm>
            <a:off x="6781800" y="1447800"/>
            <a:ext cx="1524000" cy="650875"/>
          </a:xfrm>
          <a:prstGeom prst="rect">
            <a:avLst/>
          </a:prstGeom>
          <a:solidFill>
            <a:srgbClr val="FFFF99"/>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Printing (in some cases)</a:t>
            </a:r>
          </a:p>
        </p:txBody>
      </p:sp>
      <p:sp>
        <p:nvSpPr>
          <p:cNvPr id="629766" name="Text Box 6"/>
          <p:cNvSpPr txBox="1">
            <a:spLocks noChangeArrowheads="1"/>
          </p:cNvSpPr>
          <p:nvPr/>
        </p:nvSpPr>
        <p:spPr bwMode="auto">
          <a:xfrm>
            <a:off x="4637088" y="2514600"/>
            <a:ext cx="1306512" cy="925513"/>
          </a:xfrm>
          <a:prstGeom prst="rect">
            <a:avLst/>
          </a:prstGeom>
          <a:solidFill>
            <a:srgbClr val="FFFF99"/>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Labeling and organizing</a:t>
            </a:r>
          </a:p>
        </p:txBody>
      </p:sp>
      <p:sp>
        <p:nvSpPr>
          <p:cNvPr id="629767" name="Text Box 7"/>
          <p:cNvSpPr txBox="1">
            <a:spLocks noChangeArrowheads="1"/>
          </p:cNvSpPr>
          <p:nvPr/>
        </p:nvSpPr>
        <p:spPr bwMode="auto">
          <a:xfrm>
            <a:off x="6781800" y="2803525"/>
            <a:ext cx="1371600" cy="376238"/>
          </a:xfrm>
          <a:prstGeom prst="rect">
            <a:avLst/>
          </a:prstGeom>
          <a:solidFill>
            <a:srgbClr val="FFFF99"/>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Data entry</a:t>
            </a:r>
          </a:p>
        </p:txBody>
      </p:sp>
      <p:sp>
        <p:nvSpPr>
          <p:cNvPr id="629768" name="Line 8"/>
          <p:cNvSpPr>
            <a:spLocks noChangeShapeType="1"/>
          </p:cNvSpPr>
          <p:nvPr/>
        </p:nvSpPr>
        <p:spPr bwMode="auto">
          <a:xfrm>
            <a:off x="3886200" y="2971800"/>
            <a:ext cx="685800" cy="0"/>
          </a:xfrm>
          <a:prstGeom prst="line">
            <a:avLst/>
          </a:prstGeom>
          <a:noFill/>
          <a:ln w="508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29769" name="Line 9"/>
          <p:cNvSpPr>
            <a:spLocks noChangeShapeType="1"/>
          </p:cNvSpPr>
          <p:nvPr/>
        </p:nvSpPr>
        <p:spPr bwMode="auto">
          <a:xfrm>
            <a:off x="6019800" y="3005138"/>
            <a:ext cx="685800" cy="0"/>
          </a:xfrm>
          <a:prstGeom prst="line">
            <a:avLst/>
          </a:prstGeom>
          <a:noFill/>
          <a:ln w="508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29770" name="Line 10"/>
          <p:cNvSpPr>
            <a:spLocks noChangeShapeType="1"/>
          </p:cNvSpPr>
          <p:nvPr/>
        </p:nvSpPr>
        <p:spPr bwMode="auto">
          <a:xfrm>
            <a:off x="7467600" y="3352800"/>
            <a:ext cx="0" cy="762000"/>
          </a:xfrm>
          <a:prstGeom prst="line">
            <a:avLst/>
          </a:prstGeom>
          <a:noFill/>
          <a:ln w="762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29771" name="Text Box 11"/>
          <p:cNvSpPr txBox="1">
            <a:spLocks noChangeArrowheads="1"/>
          </p:cNvSpPr>
          <p:nvPr/>
        </p:nvSpPr>
        <p:spPr bwMode="auto">
          <a:xfrm>
            <a:off x="6629400" y="4271963"/>
            <a:ext cx="1676400" cy="376237"/>
          </a:xfrm>
          <a:prstGeom prst="rect">
            <a:avLst/>
          </a:prstGeom>
          <a:solidFill>
            <a:srgbClr val="FFFF99"/>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Identification</a:t>
            </a:r>
          </a:p>
        </p:txBody>
      </p:sp>
      <p:sp>
        <p:nvSpPr>
          <p:cNvPr id="629772" name="Line 12"/>
          <p:cNvSpPr>
            <a:spLocks noChangeShapeType="1"/>
          </p:cNvSpPr>
          <p:nvPr/>
        </p:nvSpPr>
        <p:spPr bwMode="auto">
          <a:xfrm>
            <a:off x="1447800" y="2971800"/>
            <a:ext cx="457200" cy="0"/>
          </a:xfrm>
          <a:prstGeom prst="line">
            <a:avLst/>
          </a:prstGeom>
          <a:noFill/>
          <a:ln w="381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29773" name="Text Box 13"/>
          <p:cNvSpPr txBox="1">
            <a:spLocks noChangeArrowheads="1"/>
          </p:cNvSpPr>
          <p:nvPr/>
        </p:nvSpPr>
        <p:spPr bwMode="auto">
          <a:xfrm>
            <a:off x="6629400" y="5872163"/>
            <a:ext cx="1676400" cy="376237"/>
          </a:xfrm>
          <a:prstGeom prst="rect">
            <a:avLst/>
          </a:prstGeom>
          <a:solidFill>
            <a:srgbClr val="FFFF99"/>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Analysis</a:t>
            </a:r>
          </a:p>
        </p:txBody>
      </p:sp>
      <p:sp>
        <p:nvSpPr>
          <p:cNvPr id="629774" name="Line 14"/>
          <p:cNvSpPr>
            <a:spLocks noChangeShapeType="1"/>
          </p:cNvSpPr>
          <p:nvPr/>
        </p:nvSpPr>
        <p:spPr bwMode="auto">
          <a:xfrm>
            <a:off x="7467600" y="4724400"/>
            <a:ext cx="0" cy="1066800"/>
          </a:xfrm>
          <a:prstGeom prst="line">
            <a:avLst/>
          </a:prstGeom>
          <a:noFill/>
          <a:ln w="1524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29775" name="Line 15"/>
          <p:cNvSpPr>
            <a:spLocks noChangeShapeType="1"/>
          </p:cNvSpPr>
          <p:nvPr/>
        </p:nvSpPr>
        <p:spPr bwMode="auto">
          <a:xfrm flipV="1">
            <a:off x="6019800" y="2133600"/>
            <a:ext cx="609600" cy="304800"/>
          </a:xfrm>
          <a:prstGeom prst="line">
            <a:avLst/>
          </a:prstGeom>
          <a:noFill/>
          <a:ln w="50800">
            <a:solidFill>
              <a:srgbClr val="FFFF99"/>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29776" name="Line 16"/>
          <p:cNvSpPr>
            <a:spLocks noChangeShapeType="1"/>
          </p:cNvSpPr>
          <p:nvPr/>
        </p:nvSpPr>
        <p:spPr bwMode="auto">
          <a:xfrm>
            <a:off x="7467600" y="2209800"/>
            <a:ext cx="0" cy="457200"/>
          </a:xfrm>
          <a:prstGeom prst="line">
            <a:avLst/>
          </a:prstGeom>
          <a:noFill/>
          <a:ln w="50800">
            <a:solidFill>
              <a:srgbClr val="FFFF99"/>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29777" name="Text Box 17"/>
          <p:cNvSpPr txBox="1">
            <a:spLocks noChangeArrowheads="1"/>
          </p:cNvSpPr>
          <p:nvPr/>
        </p:nvSpPr>
        <p:spPr bwMode="auto">
          <a:xfrm>
            <a:off x="990600" y="4768850"/>
            <a:ext cx="4876800" cy="33655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600" smtClean="0">
                <a:solidFill>
                  <a:srgbClr val="FFFFFF"/>
                </a:solidFill>
                <a:latin typeface="Tahoma" pitchFamily="34" charset="0"/>
              </a:rPr>
              <a:t>Time = relative size of arrow (thick=longer time)</a:t>
            </a:r>
          </a:p>
        </p:txBody>
      </p:sp>
      <p:sp>
        <p:nvSpPr>
          <p:cNvPr id="629778" name="Rectangle 18"/>
          <p:cNvSpPr>
            <a:spLocks noChangeArrowheads="1"/>
          </p:cNvSpPr>
          <p:nvPr/>
        </p:nvSpPr>
        <p:spPr bwMode="auto">
          <a:xfrm>
            <a:off x="457200" y="5257800"/>
            <a:ext cx="304800" cy="3048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800" smtClean="0">
              <a:solidFill>
                <a:srgbClr val="5F5F5F"/>
              </a:solidFill>
              <a:latin typeface="Times New Roman" pitchFamily="18" charset="0"/>
            </a:endParaRPr>
          </a:p>
        </p:txBody>
      </p:sp>
      <p:sp>
        <p:nvSpPr>
          <p:cNvPr id="629779" name="Text Box 19"/>
          <p:cNvSpPr txBox="1">
            <a:spLocks noChangeArrowheads="1"/>
          </p:cNvSpPr>
          <p:nvPr/>
        </p:nvSpPr>
        <p:spPr bwMode="auto">
          <a:xfrm>
            <a:off x="381000" y="4387850"/>
            <a:ext cx="4876800" cy="33655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600" b="1" smtClean="0">
                <a:solidFill>
                  <a:srgbClr val="FFFFFF"/>
                </a:solidFill>
                <a:latin typeface="Tahoma" pitchFamily="34" charset="0"/>
              </a:rPr>
              <a:t>LEGEND</a:t>
            </a:r>
          </a:p>
        </p:txBody>
      </p:sp>
      <p:sp>
        <p:nvSpPr>
          <p:cNvPr id="629780" name="Line 20"/>
          <p:cNvSpPr>
            <a:spLocks noChangeShapeType="1"/>
          </p:cNvSpPr>
          <p:nvPr/>
        </p:nvSpPr>
        <p:spPr bwMode="auto">
          <a:xfrm>
            <a:off x="457200" y="4953000"/>
            <a:ext cx="381000" cy="0"/>
          </a:xfrm>
          <a:prstGeom prst="line">
            <a:avLst/>
          </a:prstGeom>
          <a:noFill/>
          <a:ln w="508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29781" name="Rectangle 21"/>
          <p:cNvSpPr>
            <a:spLocks noChangeArrowheads="1"/>
          </p:cNvSpPr>
          <p:nvPr/>
        </p:nvSpPr>
        <p:spPr bwMode="auto">
          <a:xfrm>
            <a:off x="457200" y="5715000"/>
            <a:ext cx="304800" cy="304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800" smtClean="0">
              <a:solidFill>
                <a:srgbClr val="5F5F5F"/>
              </a:solidFill>
              <a:latin typeface="Times New Roman" pitchFamily="18" charset="0"/>
            </a:endParaRPr>
          </a:p>
        </p:txBody>
      </p:sp>
      <p:sp>
        <p:nvSpPr>
          <p:cNvPr id="629782" name="Rectangle 22"/>
          <p:cNvSpPr>
            <a:spLocks noChangeArrowheads="1"/>
          </p:cNvSpPr>
          <p:nvPr/>
        </p:nvSpPr>
        <p:spPr bwMode="auto">
          <a:xfrm>
            <a:off x="457200" y="6172200"/>
            <a:ext cx="304800" cy="3048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800" smtClean="0">
              <a:solidFill>
                <a:srgbClr val="5F5F5F"/>
              </a:solidFill>
              <a:latin typeface="Times New Roman" pitchFamily="18" charset="0"/>
            </a:endParaRPr>
          </a:p>
        </p:txBody>
      </p:sp>
      <p:sp>
        <p:nvSpPr>
          <p:cNvPr id="629783" name="Text Box 23"/>
          <p:cNvSpPr txBox="1">
            <a:spLocks noChangeArrowheads="1"/>
          </p:cNvSpPr>
          <p:nvPr/>
        </p:nvSpPr>
        <p:spPr bwMode="auto">
          <a:xfrm>
            <a:off x="990600" y="5226050"/>
            <a:ext cx="4876800" cy="33655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600" smtClean="0">
                <a:solidFill>
                  <a:srgbClr val="FFFFFF"/>
                </a:solidFill>
                <a:latin typeface="Tahoma" pitchFamily="34" charset="0"/>
              </a:rPr>
              <a:t>In field</a:t>
            </a:r>
          </a:p>
        </p:txBody>
      </p:sp>
      <p:sp>
        <p:nvSpPr>
          <p:cNvPr id="629784" name="Text Box 24"/>
          <p:cNvSpPr txBox="1">
            <a:spLocks noChangeArrowheads="1"/>
          </p:cNvSpPr>
          <p:nvPr/>
        </p:nvSpPr>
        <p:spPr bwMode="auto">
          <a:xfrm>
            <a:off x="990600" y="5683250"/>
            <a:ext cx="4876800" cy="33655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600" smtClean="0">
                <a:solidFill>
                  <a:srgbClr val="FFFFFF"/>
                </a:solidFill>
                <a:latin typeface="Tahoma" pitchFamily="34" charset="0"/>
              </a:rPr>
              <a:t>At lab</a:t>
            </a:r>
          </a:p>
        </p:txBody>
      </p:sp>
      <p:sp>
        <p:nvSpPr>
          <p:cNvPr id="629785" name="Text Box 25"/>
          <p:cNvSpPr txBox="1">
            <a:spLocks noChangeArrowheads="1"/>
          </p:cNvSpPr>
          <p:nvPr/>
        </p:nvSpPr>
        <p:spPr bwMode="auto">
          <a:xfrm>
            <a:off x="990600" y="6140450"/>
            <a:ext cx="4876800" cy="33655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600" smtClean="0">
                <a:solidFill>
                  <a:srgbClr val="FFFFFF"/>
                </a:solidFill>
                <a:latin typeface="Tahoma" pitchFamily="34" charset="0"/>
              </a:rPr>
              <a:t>External to project</a:t>
            </a:r>
          </a:p>
        </p:txBody>
      </p:sp>
      <p:sp>
        <p:nvSpPr>
          <p:cNvPr id="629786" name="Text Box 26"/>
          <p:cNvSpPr txBox="1">
            <a:spLocks noChangeArrowheads="1"/>
          </p:cNvSpPr>
          <p:nvPr/>
        </p:nvSpPr>
        <p:spPr bwMode="auto">
          <a:xfrm>
            <a:off x="914400" y="3505200"/>
            <a:ext cx="1752600" cy="376238"/>
          </a:xfrm>
          <a:prstGeom prst="rect">
            <a:avLst/>
          </a:prstGeom>
          <a:solidFill>
            <a:srgbClr val="33996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Summary logs</a:t>
            </a:r>
          </a:p>
        </p:txBody>
      </p:sp>
      <p:sp>
        <p:nvSpPr>
          <p:cNvPr id="629787" name="AutoShape 27"/>
          <p:cNvSpPr>
            <a:spLocks noChangeArrowheads="1"/>
          </p:cNvSpPr>
          <p:nvPr/>
        </p:nvSpPr>
        <p:spPr bwMode="auto">
          <a:xfrm>
            <a:off x="2590800" y="609600"/>
            <a:ext cx="2209800" cy="1379538"/>
          </a:xfrm>
          <a:prstGeom prst="wedgeRectCallout">
            <a:avLst>
              <a:gd name="adj1" fmla="val -38005"/>
              <a:gd name="adj2" fmla="val 84755"/>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68275" indent="-168275" eaLnBrk="0" fontAlgn="base" hangingPunct="0">
              <a:spcBef>
                <a:spcPct val="0"/>
              </a:spcBef>
              <a:spcAft>
                <a:spcPct val="0"/>
              </a:spcAft>
              <a:buFontTx/>
              <a:buChar char="•"/>
            </a:pPr>
            <a:r>
              <a:rPr lang="en-US" sz="1600" smtClean="0">
                <a:solidFill>
                  <a:srgbClr val="000000"/>
                </a:solidFill>
                <a:latin typeface="Tahoma" pitchFamily="34" charset="0"/>
              </a:rPr>
              <a:t>Quick feedback</a:t>
            </a:r>
          </a:p>
          <a:p>
            <a:pPr marL="168275" indent="-168275" eaLnBrk="0" fontAlgn="base" hangingPunct="0">
              <a:spcBef>
                <a:spcPct val="0"/>
              </a:spcBef>
              <a:spcAft>
                <a:spcPct val="0"/>
              </a:spcAft>
              <a:buFontTx/>
              <a:buChar char="•"/>
            </a:pPr>
            <a:r>
              <a:rPr lang="en-US" sz="1600" smtClean="0">
                <a:solidFill>
                  <a:srgbClr val="000000"/>
                </a:solidFill>
                <a:latin typeface="Tahoma" pitchFamily="34" charset="0"/>
              </a:rPr>
              <a:t>Less loss of data</a:t>
            </a:r>
          </a:p>
          <a:p>
            <a:pPr marL="168275" indent="-168275" eaLnBrk="0" fontAlgn="base" hangingPunct="0">
              <a:spcBef>
                <a:spcPct val="0"/>
              </a:spcBef>
              <a:spcAft>
                <a:spcPct val="0"/>
              </a:spcAft>
              <a:buFontTx/>
              <a:buChar char="•"/>
            </a:pPr>
            <a:r>
              <a:rPr lang="en-US" sz="1600" smtClean="0">
                <a:solidFill>
                  <a:srgbClr val="000000"/>
                </a:solidFill>
                <a:latin typeface="Tahoma" pitchFamily="34" charset="0"/>
              </a:rPr>
              <a:t>More time at end of long days</a:t>
            </a:r>
          </a:p>
          <a:p>
            <a:pPr marL="168275" indent="-168275" eaLnBrk="0" fontAlgn="base" hangingPunct="0">
              <a:spcBef>
                <a:spcPct val="0"/>
              </a:spcBef>
              <a:spcAft>
                <a:spcPct val="0"/>
              </a:spcAft>
              <a:buFontTx/>
              <a:buChar char="•"/>
            </a:pPr>
            <a:r>
              <a:rPr lang="en-US" sz="1600" smtClean="0">
                <a:solidFill>
                  <a:srgbClr val="000000"/>
                </a:solidFill>
                <a:latin typeface="Tahoma" pitchFamily="34" charset="0"/>
              </a:rPr>
              <a:t>Storage issues</a:t>
            </a:r>
            <a:endParaRPr lang="en-US" sz="1600" smtClean="0">
              <a:solidFill>
                <a:srgbClr val="5F5F5F"/>
              </a:solidFill>
              <a:latin typeface="Tahoma" pitchFamily="34" charset="0"/>
            </a:endParaRPr>
          </a:p>
        </p:txBody>
      </p:sp>
      <p:sp>
        <p:nvSpPr>
          <p:cNvPr id="629788" name="AutoShape 28"/>
          <p:cNvSpPr>
            <a:spLocks noChangeArrowheads="1"/>
          </p:cNvSpPr>
          <p:nvPr/>
        </p:nvSpPr>
        <p:spPr bwMode="auto">
          <a:xfrm>
            <a:off x="4953000" y="609600"/>
            <a:ext cx="1676400" cy="1219200"/>
          </a:xfrm>
          <a:prstGeom prst="wedgeRectCallout">
            <a:avLst>
              <a:gd name="adj1" fmla="val -20264"/>
              <a:gd name="adj2" fmla="val 103778"/>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68275" indent="-168275" eaLnBrk="0" fontAlgn="base" hangingPunct="0">
              <a:spcBef>
                <a:spcPct val="0"/>
              </a:spcBef>
              <a:spcAft>
                <a:spcPct val="0"/>
              </a:spcAft>
              <a:buFontTx/>
              <a:buChar char="•"/>
            </a:pPr>
            <a:r>
              <a:rPr lang="en-US" sz="1600" smtClean="0">
                <a:solidFill>
                  <a:srgbClr val="000000"/>
                </a:solidFill>
                <a:latin typeface="Tahoma" pitchFamily="34" charset="0"/>
              </a:rPr>
              <a:t>More photographs</a:t>
            </a:r>
          </a:p>
          <a:p>
            <a:pPr marL="168275" indent="-168275" eaLnBrk="0" fontAlgn="base" hangingPunct="0">
              <a:spcBef>
                <a:spcPct val="0"/>
              </a:spcBef>
              <a:spcAft>
                <a:spcPct val="0"/>
              </a:spcAft>
              <a:buFontTx/>
              <a:buChar char="•"/>
            </a:pPr>
            <a:r>
              <a:rPr lang="en-US" sz="1600" smtClean="0">
                <a:solidFill>
                  <a:srgbClr val="000000"/>
                </a:solidFill>
                <a:latin typeface="Tahoma" pitchFamily="34" charset="0"/>
              </a:rPr>
              <a:t>More complex info systems</a:t>
            </a:r>
            <a:endParaRPr lang="en-US" sz="1600" smtClean="0">
              <a:solidFill>
                <a:srgbClr val="5F5F5F"/>
              </a:solidFill>
              <a:latin typeface="Tahoma" pitchFamily="34" charset="0"/>
            </a:endParaRPr>
          </a:p>
        </p:txBody>
      </p:sp>
      <p:sp>
        <p:nvSpPr>
          <p:cNvPr id="629789" name="AutoShape 29"/>
          <p:cNvSpPr>
            <a:spLocks noChangeArrowheads="1"/>
          </p:cNvSpPr>
          <p:nvPr/>
        </p:nvSpPr>
        <p:spPr bwMode="auto">
          <a:xfrm>
            <a:off x="4191000" y="3733800"/>
            <a:ext cx="2209800" cy="838200"/>
          </a:xfrm>
          <a:prstGeom prst="wedgeRectCallout">
            <a:avLst>
              <a:gd name="adj1" fmla="val 71838"/>
              <a:gd name="adj2" fmla="val -115532"/>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68275" indent="-168275" eaLnBrk="0" fontAlgn="base" hangingPunct="0">
              <a:spcBef>
                <a:spcPct val="0"/>
              </a:spcBef>
              <a:spcAft>
                <a:spcPct val="0"/>
              </a:spcAft>
              <a:buFontTx/>
              <a:buChar char="•"/>
            </a:pPr>
            <a:r>
              <a:rPr lang="en-US" sz="1600" smtClean="0">
                <a:solidFill>
                  <a:srgbClr val="000000"/>
                </a:solidFill>
                <a:latin typeface="Tahoma" pitchFamily="34" charset="0"/>
              </a:rPr>
              <a:t>Database designers</a:t>
            </a:r>
          </a:p>
          <a:p>
            <a:pPr marL="168275" indent="-168275" eaLnBrk="0" fontAlgn="base" hangingPunct="0">
              <a:spcBef>
                <a:spcPct val="0"/>
              </a:spcBef>
              <a:spcAft>
                <a:spcPct val="0"/>
              </a:spcAft>
              <a:buFontTx/>
              <a:buChar char="•"/>
            </a:pPr>
            <a:r>
              <a:rPr lang="en-US" sz="1600" smtClean="0">
                <a:solidFill>
                  <a:srgbClr val="000000"/>
                </a:solidFill>
                <a:latin typeface="Tahoma" pitchFamily="34" charset="0"/>
              </a:rPr>
              <a:t>IT staff</a:t>
            </a:r>
          </a:p>
          <a:p>
            <a:pPr marL="168275" indent="-168275" eaLnBrk="0" fontAlgn="base" hangingPunct="0">
              <a:spcBef>
                <a:spcPct val="0"/>
              </a:spcBef>
              <a:spcAft>
                <a:spcPct val="0"/>
              </a:spcAft>
              <a:buFontTx/>
              <a:buChar char="•"/>
            </a:pPr>
            <a:r>
              <a:rPr lang="en-US" sz="1600" smtClean="0">
                <a:solidFill>
                  <a:srgbClr val="000000"/>
                </a:solidFill>
                <a:latin typeface="Tahoma" pitchFamily="34" charset="0"/>
              </a:rPr>
              <a:t>Skilled users</a:t>
            </a:r>
            <a:endParaRPr lang="en-US" sz="1600" smtClean="0">
              <a:solidFill>
                <a:srgbClr val="5F5F5F"/>
              </a:solidFill>
              <a:latin typeface="Tahoma" pitchFamily="34" charset="0"/>
            </a:endParaRPr>
          </a:p>
        </p:txBody>
      </p:sp>
      <p:sp>
        <p:nvSpPr>
          <p:cNvPr id="629790" name="AutoShape 30"/>
          <p:cNvSpPr>
            <a:spLocks noChangeArrowheads="1"/>
          </p:cNvSpPr>
          <p:nvPr/>
        </p:nvSpPr>
        <p:spPr bwMode="auto">
          <a:xfrm>
            <a:off x="4191000" y="5410200"/>
            <a:ext cx="2209800" cy="838200"/>
          </a:xfrm>
          <a:prstGeom prst="wedgeRectCallout">
            <a:avLst>
              <a:gd name="adj1" fmla="val 70329"/>
              <a:gd name="adj2" fmla="val -140532"/>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68275" indent="-168275" eaLnBrk="0" fontAlgn="base" hangingPunct="0">
              <a:spcBef>
                <a:spcPct val="0"/>
              </a:spcBef>
              <a:spcAft>
                <a:spcPct val="0"/>
              </a:spcAft>
              <a:buFontTx/>
              <a:buChar char="•"/>
            </a:pPr>
            <a:r>
              <a:rPr lang="en-US" sz="1600" smtClean="0">
                <a:solidFill>
                  <a:srgbClr val="000000"/>
                </a:solidFill>
                <a:latin typeface="Tahoma" pitchFamily="34" charset="0"/>
              </a:rPr>
              <a:t>More animals</a:t>
            </a:r>
          </a:p>
          <a:p>
            <a:pPr marL="168275" indent="-168275" eaLnBrk="0" fontAlgn="base" hangingPunct="0">
              <a:spcBef>
                <a:spcPct val="0"/>
              </a:spcBef>
              <a:spcAft>
                <a:spcPct val="0"/>
              </a:spcAft>
              <a:buFontTx/>
              <a:buChar char="•"/>
            </a:pPr>
            <a:r>
              <a:rPr lang="en-US" sz="1600" smtClean="0">
                <a:solidFill>
                  <a:srgbClr val="000000"/>
                </a:solidFill>
                <a:latin typeface="Tahoma" pitchFamily="34" charset="0"/>
              </a:rPr>
              <a:t>Larger catalogs</a:t>
            </a:r>
          </a:p>
          <a:p>
            <a:pPr marL="168275" indent="-168275" eaLnBrk="0" fontAlgn="base" hangingPunct="0">
              <a:spcBef>
                <a:spcPct val="0"/>
              </a:spcBef>
              <a:spcAft>
                <a:spcPct val="0"/>
              </a:spcAft>
              <a:buFontTx/>
              <a:buChar char="•"/>
            </a:pPr>
            <a:r>
              <a:rPr lang="en-US" sz="1600" smtClean="0">
                <a:solidFill>
                  <a:srgbClr val="000000"/>
                </a:solidFill>
                <a:latin typeface="Tahoma" pitchFamily="34" charset="0"/>
              </a:rPr>
              <a:t>Better health</a:t>
            </a:r>
            <a:endParaRPr lang="en-US" sz="1600" smtClean="0">
              <a:solidFill>
                <a:srgbClr val="5F5F5F"/>
              </a:solidFill>
              <a:latin typeface="Tahoma" pitchFamily="34" charset="0"/>
            </a:endParaRPr>
          </a:p>
        </p:txBody>
      </p:sp>
      <p:sp>
        <p:nvSpPr>
          <p:cNvPr id="629791" name="AutoShape 31"/>
          <p:cNvSpPr>
            <a:spLocks noChangeArrowheads="1"/>
          </p:cNvSpPr>
          <p:nvPr/>
        </p:nvSpPr>
        <p:spPr bwMode="auto">
          <a:xfrm>
            <a:off x="152400" y="609600"/>
            <a:ext cx="2286000" cy="1371600"/>
          </a:xfrm>
          <a:prstGeom prst="wedgeRectCallout">
            <a:avLst>
              <a:gd name="adj1" fmla="val -22431"/>
              <a:gd name="adj2" fmla="val 100810"/>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68275" indent="-168275" eaLnBrk="0" fontAlgn="base" hangingPunct="0">
              <a:spcBef>
                <a:spcPct val="0"/>
              </a:spcBef>
              <a:spcAft>
                <a:spcPct val="0"/>
              </a:spcAft>
              <a:buFontTx/>
              <a:buChar char="•"/>
            </a:pPr>
            <a:r>
              <a:rPr lang="en-US" sz="1600" smtClean="0">
                <a:solidFill>
                  <a:srgbClr val="000000"/>
                </a:solidFill>
                <a:latin typeface="Tahoma" pitchFamily="34" charset="0"/>
              </a:rPr>
              <a:t>Instant feedback</a:t>
            </a:r>
          </a:p>
          <a:p>
            <a:pPr marL="168275" indent="-168275" eaLnBrk="0" fontAlgn="base" hangingPunct="0">
              <a:spcBef>
                <a:spcPct val="0"/>
              </a:spcBef>
              <a:spcAft>
                <a:spcPct val="0"/>
              </a:spcAft>
              <a:buFontTx/>
              <a:buChar char="•"/>
            </a:pPr>
            <a:r>
              <a:rPr lang="en-US" sz="1600" smtClean="0">
                <a:solidFill>
                  <a:srgbClr val="000000"/>
                </a:solidFill>
                <a:latin typeface="Tahoma" pitchFamily="34" charset="0"/>
              </a:rPr>
              <a:t>Efficiency</a:t>
            </a:r>
          </a:p>
          <a:p>
            <a:pPr marL="168275" indent="-168275" eaLnBrk="0" fontAlgn="base" hangingPunct="0">
              <a:spcBef>
                <a:spcPct val="0"/>
              </a:spcBef>
              <a:spcAft>
                <a:spcPct val="0"/>
              </a:spcAft>
              <a:buFontTx/>
              <a:buChar char="•"/>
            </a:pPr>
            <a:r>
              <a:rPr lang="en-US" sz="1600" smtClean="0">
                <a:solidFill>
                  <a:srgbClr val="000000"/>
                </a:solidFill>
                <a:latin typeface="Tahoma" pitchFamily="34" charset="0"/>
              </a:rPr>
              <a:t>Better coverage</a:t>
            </a:r>
          </a:p>
          <a:p>
            <a:pPr marL="168275" indent="-168275" eaLnBrk="0" fontAlgn="base" hangingPunct="0">
              <a:spcBef>
                <a:spcPct val="0"/>
              </a:spcBef>
              <a:spcAft>
                <a:spcPct val="0"/>
              </a:spcAft>
              <a:buFontTx/>
              <a:buChar char="•"/>
            </a:pPr>
            <a:r>
              <a:rPr lang="en-US" sz="1600" smtClean="0">
                <a:solidFill>
                  <a:srgbClr val="000000"/>
                </a:solidFill>
                <a:latin typeface="Tahoma" pitchFamily="34" charset="0"/>
              </a:rPr>
              <a:t>Less selective shooting styles</a:t>
            </a:r>
          </a:p>
        </p:txBody>
      </p:sp>
      <p:sp>
        <p:nvSpPr>
          <p:cNvPr id="629792" name="AutoShape 32"/>
          <p:cNvSpPr>
            <a:spLocks noChangeArrowheads="1"/>
          </p:cNvSpPr>
          <p:nvPr/>
        </p:nvSpPr>
        <p:spPr bwMode="auto">
          <a:xfrm>
            <a:off x="2057400" y="4114800"/>
            <a:ext cx="1600200" cy="609600"/>
          </a:xfrm>
          <a:prstGeom prst="wedgeRectCallout">
            <a:avLst>
              <a:gd name="adj1" fmla="val -78769"/>
              <a:gd name="adj2" fmla="val -91148"/>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68275" indent="-168275" eaLnBrk="0" fontAlgn="base" hangingPunct="0">
              <a:spcBef>
                <a:spcPct val="0"/>
              </a:spcBef>
              <a:spcAft>
                <a:spcPct val="0"/>
              </a:spcAft>
              <a:buFontTx/>
              <a:buChar char="•"/>
            </a:pPr>
            <a:r>
              <a:rPr lang="en-US" sz="1600" smtClean="0">
                <a:solidFill>
                  <a:srgbClr val="000000"/>
                </a:solidFill>
                <a:latin typeface="Tahoma" pitchFamily="34" charset="0"/>
              </a:rPr>
              <a:t>Less detail</a:t>
            </a:r>
          </a:p>
          <a:p>
            <a:pPr marL="168275" indent="-168275" eaLnBrk="0" fontAlgn="base" hangingPunct="0">
              <a:spcBef>
                <a:spcPct val="0"/>
              </a:spcBef>
              <a:spcAft>
                <a:spcPct val="0"/>
              </a:spcAft>
              <a:buFontTx/>
              <a:buChar char="•"/>
            </a:pPr>
            <a:r>
              <a:rPr lang="en-US" sz="1600" smtClean="0">
                <a:solidFill>
                  <a:srgbClr val="000000"/>
                </a:solidFill>
                <a:latin typeface="Tahoma" pitchFamily="34" charset="0"/>
              </a:rPr>
              <a:t>Less tedium</a:t>
            </a:r>
            <a:endParaRPr lang="en-US" sz="1600" smtClean="0">
              <a:solidFill>
                <a:srgbClr val="5F5F5F"/>
              </a:solidFill>
              <a:latin typeface="Tahoma" pitchFamily="34" charset="0"/>
            </a:endParaRPr>
          </a:p>
        </p:txBody>
      </p:sp>
    </p:spTree>
    <p:extLst>
      <p:ext uri="{BB962C8B-B14F-4D97-AF65-F5344CB8AC3E}">
        <p14:creationId xmlns:p14="http://schemas.microsoft.com/office/powerpoint/2010/main" val="63610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5"/>
          <p:cNvSpPr>
            <a:spLocks noGrp="1"/>
          </p:cNvSpPr>
          <p:nvPr>
            <p:ph type="sldNum" sz="quarter" idx="4294967295"/>
          </p:nvPr>
        </p:nvSpPr>
        <p:spPr>
          <a:xfrm>
            <a:off x="7239000" y="6629400"/>
            <a:ext cx="1905000" cy="228600"/>
          </a:xfrm>
          <a:prstGeom prst="rect">
            <a:avLst/>
          </a:prstGeom>
        </p:spPr>
        <p:txBody>
          <a:bodyPr/>
          <a:lstStyle/>
          <a:p>
            <a:fld id="{10D83449-1676-4BB4-9B64-8F10F1C84542}" type="slidenum">
              <a:rPr lang="en-US">
                <a:solidFill>
                  <a:srgbClr val="5F5F5F"/>
                </a:solidFill>
              </a:rPr>
              <a:pPr/>
              <a:t>35</a:t>
            </a:fld>
            <a:endParaRPr lang="en-US">
              <a:solidFill>
                <a:srgbClr val="5F5F5F"/>
              </a:solidFill>
            </a:endParaRPr>
          </a:p>
        </p:txBody>
      </p:sp>
      <p:sp>
        <p:nvSpPr>
          <p:cNvPr id="631810" name="Rectangle 2"/>
          <p:cNvSpPr>
            <a:spLocks noGrp="1" noChangeArrowheads="1"/>
          </p:cNvSpPr>
          <p:nvPr>
            <p:ph type="title"/>
          </p:nvPr>
        </p:nvSpPr>
        <p:spPr>
          <a:xfrm>
            <a:off x="457200" y="0"/>
            <a:ext cx="8229600" cy="838200"/>
          </a:xfrm>
        </p:spPr>
        <p:txBody>
          <a:bodyPr>
            <a:normAutofit/>
          </a:bodyPr>
          <a:lstStyle/>
          <a:p>
            <a:r>
              <a:rPr lang="en-US" sz="4000" dirty="0"/>
              <a:t>Who does the work?</a:t>
            </a:r>
          </a:p>
        </p:txBody>
      </p:sp>
      <p:sp>
        <p:nvSpPr>
          <p:cNvPr id="631811" name="Text Box 3"/>
          <p:cNvSpPr txBox="1">
            <a:spLocks noChangeArrowheads="1"/>
          </p:cNvSpPr>
          <p:nvPr/>
        </p:nvSpPr>
        <p:spPr bwMode="auto">
          <a:xfrm>
            <a:off x="304800" y="2057400"/>
            <a:ext cx="990600" cy="650875"/>
          </a:xfrm>
          <a:prstGeom prst="rect">
            <a:avLst/>
          </a:prstGeom>
          <a:solidFill>
            <a:srgbClr val="33996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Field photos</a:t>
            </a:r>
          </a:p>
        </p:txBody>
      </p:sp>
      <p:sp>
        <p:nvSpPr>
          <p:cNvPr id="631812" name="Text Box 4"/>
          <p:cNvSpPr txBox="1">
            <a:spLocks noChangeArrowheads="1"/>
          </p:cNvSpPr>
          <p:nvPr/>
        </p:nvSpPr>
        <p:spPr bwMode="auto">
          <a:xfrm>
            <a:off x="2286000" y="2057400"/>
            <a:ext cx="1371600" cy="650875"/>
          </a:xfrm>
          <a:prstGeom prst="rect">
            <a:avLst/>
          </a:prstGeom>
          <a:solidFill>
            <a:srgbClr val="FFFF99"/>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Printing or sleeving</a:t>
            </a:r>
          </a:p>
        </p:txBody>
      </p:sp>
      <p:sp>
        <p:nvSpPr>
          <p:cNvPr id="631813" name="Text Box 5"/>
          <p:cNvSpPr txBox="1">
            <a:spLocks noChangeArrowheads="1"/>
          </p:cNvSpPr>
          <p:nvPr/>
        </p:nvSpPr>
        <p:spPr bwMode="auto">
          <a:xfrm>
            <a:off x="4637088" y="2192338"/>
            <a:ext cx="1154112" cy="376237"/>
          </a:xfrm>
          <a:prstGeom prst="rect">
            <a:avLst/>
          </a:prstGeom>
          <a:solidFill>
            <a:srgbClr val="FFFF99"/>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Labeling</a:t>
            </a:r>
          </a:p>
        </p:txBody>
      </p:sp>
      <p:sp>
        <p:nvSpPr>
          <p:cNvPr id="631814" name="Text Box 6"/>
          <p:cNvSpPr txBox="1">
            <a:spLocks noChangeArrowheads="1"/>
          </p:cNvSpPr>
          <p:nvPr/>
        </p:nvSpPr>
        <p:spPr bwMode="auto">
          <a:xfrm>
            <a:off x="6781800" y="2193925"/>
            <a:ext cx="1371600" cy="376238"/>
          </a:xfrm>
          <a:prstGeom prst="rect">
            <a:avLst/>
          </a:prstGeom>
          <a:solidFill>
            <a:srgbClr val="FFFF99"/>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Organizing</a:t>
            </a:r>
          </a:p>
        </p:txBody>
      </p:sp>
      <p:sp>
        <p:nvSpPr>
          <p:cNvPr id="631815" name="Line 7"/>
          <p:cNvSpPr>
            <a:spLocks noChangeShapeType="1"/>
          </p:cNvSpPr>
          <p:nvPr/>
        </p:nvSpPr>
        <p:spPr bwMode="auto">
          <a:xfrm>
            <a:off x="3810000" y="2362200"/>
            <a:ext cx="685800" cy="0"/>
          </a:xfrm>
          <a:prstGeom prst="line">
            <a:avLst/>
          </a:prstGeom>
          <a:noFill/>
          <a:ln w="508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31816" name="Line 8"/>
          <p:cNvSpPr>
            <a:spLocks noChangeShapeType="1"/>
          </p:cNvSpPr>
          <p:nvPr/>
        </p:nvSpPr>
        <p:spPr bwMode="auto">
          <a:xfrm>
            <a:off x="5951538" y="2395538"/>
            <a:ext cx="685800" cy="0"/>
          </a:xfrm>
          <a:prstGeom prst="line">
            <a:avLst/>
          </a:prstGeom>
          <a:noFill/>
          <a:ln w="508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31817" name="Line 9"/>
          <p:cNvSpPr>
            <a:spLocks noChangeShapeType="1"/>
          </p:cNvSpPr>
          <p:nvPr/>
        </p:nvSpPr>
        <p:spPr bwMode="auto">
          <a:xfrm>
            <a:off x="1447800" y="2362200"/>
            <a:ext cx="762000" cy="0"/>
          </a:xfrm>
          <a:prstGeom prst="line">
            <a:avLst/>
          </a:prstGeom>
          <a:noFill/>
          <a:ln w="1143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31818" name="Text Box 10"/>
          <p:cNvSpPr txBox="1">
            <a:spLocks noChangeArrowheads="1"/>
          </p:cNvSpPr>
          <p:nvPr/>
        </p:nvSpPr>
        <p:spPr bwMode="auto">
          <a:xfrm>
            <a:off x="304800" y="4713288"/>
            <a:ext cx="990600" cy="650875"/>
          </a:xfrm>
          <a:prstGeom prst="rect">
            <a:avLst/>
          </a:prstGeom>
          <a:solidFill>
            <a:srgbClr val="33996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Field photos</a:t>
            </a:r>
          </a:p>
        </p:txBody>
      </p:sp>
      <p:sp>
        <p:nvSpPr>
          <p:cNvPr id="631819" name="Text Box 11"/>
          <p:cNvSpPr txBox="1">
            <a:spLocks noChangeArrowheads="1"/>
          </p:cNvSpPr>
          <p:nvPr/>
        </p:nvSpPr>
        <p:spPr bwMode="auto">
          <a:xfrm>
            <a:off x="2057400" y="4549775"/>
            <a:ext cx="1752600" cy="925513"/>
          </a:xfrm>
          <a:prstGeom prst="rect">
            <a:avLst/>
          </a:prstGeom>
          <a:solidFill>
            <a:srgbClr val="33996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Download, backup, initial organizing</a:t>
            </a:r>
          </a:p>
        </p:txBody>
      </p:sp>
      <p:sp>
        <p:nvSpPr>
          <p:cNvPr id="631820" name="Text Box 12"/>
          <p:cNvSpPr txBox="1">
            <a:spLocks noChangeArrowheads="1"/>
          </p:cNvSpPr>
          <p:nvPr/>
        </p:nvSpPr>
        <p:spPr bwMode="auto">
          <a:xfrm>
            <a:off x="4637088" y="4560888"/>
            <a:ext cx="1306512" cy="925512"/>
          </a:xfrm>
          <a:prstGeom prst="rect">
            <a:avLst/>
          </a:prstGeom>
          <a:solidFill>
            <a:srgbClr val="FFFF99"/>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Labeling and organizing</a:t>
            </a:r>
          </a:p>
        </p:txBody>
      </p:sp>
      <p:sp>
        <p:nvSpPr>
          <p:cNvPr id="631821" name="Text Box 13"/>
          <p:cNvSpPr txBox="1">
            <a:spLocks noChangeArrowheads="1"/>
          </p:cNvSpPr>
          <p:nvPr/>
        </p:nvSpPr>
        <p:spPr bwMode="auto">
          <a:xfrm>
            <a:off x="6781800" y="4849813"/>
            <a:ext cx="1371600" cy="376237"/>
          </a:xfrm>
          <a:prstGeom prst="rect">
            <a:avLst/>
          </a:prstGeom>
          <a:solidFill>
            <a:srgbClr val="FFFF99"/>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Data entry</a:t>
            </a:r>
          </a:p>
        </p:txBody>
      </p:sp>
      <p:sp>
        <p:nvSpPr>
          <p:cNvPr id="631822" name="Line 14"/>
          <p:cNvSpPr>
            <a:spLocks noChangeShapeType="1"/>
          </p:cNvSpPr>
          <p:nvPr/>
        </p:nvSpPr>
        <p:spPr bwMode="auto">
          <a:xfrm>
            <a:off x="3886200" y="5018088"/>
            <a:ext cx="685800" cy="0"/>
          </a:xfrm>
          <a:prstGeom prst="line">
            <a:avLst/>
          </a:prstGeom>
          <a:noFill/>
          <a:ln w="508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31823" name="Line 15"/>
          <p:cNvSpPr>
            <a:spLocks noChangeShapeType="1"/>
          </p:cNvSpPr>
          <p:nvPr/>
        </p:nvSpPr>
        <p:spPr bwMode="auto">
          <a:xfrm>
            <a:off x="6019800" y="5051425"/>
            <a:ext cx="685800" cy="0"/>
          </a:xfrm>
          <a:prstGeom prst="line">
            <a:avLst/>
          </a:prstGeom>
          <a:noFill/>
          <a:ln w="508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31824" name="Line 16"/>
          <p:cNvSpPr>
            <a:spLocks noChangeShapeType="1"/>
          </p:cNvSpPr>
          <p:nvPr/>
        </p:nvSpPr>
        <p:spPr bwMode="auto">
          <a:xfrm>
            <a:off x="1447800" y="5018088"/>
            <a:ext cx="457200" cy="0"/>
          </a:xfrm>
          <a:prstGeom prst="line">
            <a:avLst/>
          </a:prstGeom>
          <a:noFill/>
          <a:ln w="381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800" smtClean="0">
              <a:solidFill>
                <a:srgbClr val="5F5F5F"/>
              </a:solidFill>
              <a:latin typeface="Times New Roman" pitchFamily="18" charset="0"/>
            </a:endParaRPr>
          </a:p>
        </p:txBody>
      </p:sp>
      <p:sp>
        <p:nvSpPr>
          <p:cNvPr id="631825" name="Text Box 17"/>
          <p:cNvSpPr txBox="1">
            <a:spLocks noChangeArrowheads="1"/>
          </p:cNvSpPr>
          <p:nvPr/>
        </p:nvSpPr>
        <p:spPr bwMode="auto">
          <a:xfrm>
            <a:off x="2057400" y="1600200"/>
            <a:ext cx="6096000" cy="376238"/>
          </a:xfrm>
          <a:prstGeom prst="rect">
            <a:avLst/>
          </a:prstGeom>
          <a:solidFill>
            <a:srgbClr val="FFFFFF"/>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Often volunteer labor</a:t>
            </a:r>
          </a:p>
        </p:txBody>
      </p:sp>
      <p:sp>
        <p:nvSpPr>
          <p:cNvPr id="631826" name="Text Box 18"/>
          <p:cNvSpPr txBox="1">
            <a:spLocks noChangeArrowheads="1"/>
          </p:cNvSpPr>
          <p:nvPr/>
        </p:nvSpPr>
        <p:spPr bwMode="auto">
          <a:xfrm>
            <a:off x="2057400" y="4114800"/>
            <a:ext cx="6096000" cy="376238"/>
          </a:xfrm>
          <a:prstGeom prst="rect">
            <a:avLst/>
          </a:prstGeom>
          <a:solidFill>
            <a:srgbClr val="FFFFFF"/>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Permanent employees</a:t>
            </a:r>
          </a:p>
        </p:txBody>
      </p:sp>
      <p:sp>
        <p:nvSpPr>
          <p:cNvPr id="631827" name="Text Box 19"/>
          <p:cNvSpPr txBox="1">
            <a:spLocks noChangeArrowheads="1"/>
          </p:cNvSpPr>
          <p:nvPr/>
        </p:nvSpPr>
        <p:spPr bwMode="auto">
          <a:xfrm>
            <a:off x="914400" y="2895600"/>
            <a:ext cx="1752600" cy="376238"/>
          </a:xfrm>
          <a:prstGeom prst="rect">
            <a:avLst/>
          </a:prstGeom>
          <a:solidFill>
            <a:srgbClr val="33996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Shot logs</a:t>
            </a:r>
          </a:p>
        </p:txBody>
      </p:sp>
      <p:sp>
        <p:nvSpPr>
          <p:cNvPr id="631828" name="Text Box 20"/>
          <p:cNvSpPr txBox="1">
            <a:spLocks noChangeArrowheads="1"/>
          </p:cNvSpPr>
          <p:nvPr/>
        </p:nvSpPr>
        <p:spPr bwMode="auto">
          <a:xfrm>
            <a:off x="914400" y="5719763"/>
            <a:ext cx="1752600" cy="376237"/>
          </a:xfrm>
          <a:prstGeom prst="rect">
            <a:avLst/>
          </a:prstGeom>
          <a:solidFill>
            <a:srgbClr val="33996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Summary logs</a:t>
            </a:r>
          </a:p>
        </p:txBody>
      </p:sp>
      <p:sp>
        <p:nvSpPr>
          <p:cNvPr id="631829" name="Text Box 21"/>
          <p:cNvSpPr txBox="1">
            <a:spLocks noChangeArrowheads="1"/>
          </p:cNvSpPr>
          <p:nvPr/>
        </p:nvSpPr>
        <p:spPr bwMode="auto">
          <a:xfrm>
            <a:off x="228600" y="1071563"/>
            <a:ext cx="990600" cy="376237"/>
          </a:xfrm>
          <a:prstGeom prst="rect">
            <a:avLst/>
          </a:prstGeom>
          <a:solidFill>
            <a:srgbClr val="FFFFFF"/>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Film</a:t>
            </a:r>
          </a:p>
        </p:txBody>
      </p:sp>
      <p:sp>
        <p:nvSpPr>
          <p:cNvPr id="631830" name="Text Box 22"/>
          <p:cNvSpPr txBox="1">
            <a:spLocks noChangeArrowheads="1"/>
          </p:cNvSpPr>
          <p:nvPr/>
        </p:nvSpPr>
        <p:spPr bwMode="auto">
          <a:xfrm>
            <a:off x="228600" y="3662363"/>
            <a:ext cx="990600" cy="376237"/>
          </a:xfrm>
          <a:prstGeom prst="rect">
            <a:avLst/>
          </a:prstGeom>
          <a:solidFill>
            <a:srgbClr val="FFFFFF"/>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mtClean="0">
                <a:solidFill>
                  <a:srgbClr val="000000"/>
                </a:solidFill>
                <a:latin typeface="Tahoma" pitchFamily="34" charset="0"/>
              </a:rPr>
              <a:t>Digital</a:t>
            </a:r>
          </a:p>
        </p:txBody>
      </p:sp>
    </p:spTree>
    <p:extLst>
      <p:ext uri="{BB962C8B-B14F-4D97-AF65-F5344CB8AC3E}">
        <p14:creationId xmlns:p14="http://schemas.microsoft.com/office/powerpoint/2010/main" val="367954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2007_01_NatlGeo_Humpbacks2_MAP"/>
          <p:cNvPicPr>
            <a:picLocks noGrp="1" noChangeAspect="1" noChangeArrowheads="1"/>
          </p:cNvPicPr>
          <p:nvPr>
            <p:ph idx="1"/>
          </p:nvPr>
        </p:nvPicPr>
        <p:blipFill>
          <a:blip r:embed="rId2" cstate="print"/>
          <a:srcRect/>
          <a:stretch>
            <a:fillRect/>
          </a:stretch>
        </p:blipFill>
        <p:spPr>
          <a:xfrm>
            <a:off x="571500" y="0"/>
            <a:ext cx="7985125" cy="6858000"/>
          </a:xfrm>
          <a:noFill/>
        </p:spPr>
      </p:pic>
    </p:spTree>
    <p:extLst>
      <p:ext uri="{BB962C8B-B14F-4D97-AF65-F5344CB8AC3E}">
        <p14:creationId xmlns:p14="http://schemas.microsoft.com/office/powerpoint/2010/main" val="35255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2195513" y="2770188"/>
            <a:ext cx="4824412" cy="2016125"/>
          </a:xfrm>
          <a:prstGeom prst="rect">
            <a:avLst/>
          </a:prstGeom>
          <a:noFill/>
          <a:ln w="9525">
            <a:noFill/>
            <a:miter lim="800000"/>
            <a:headEnd/>
            <a:tailEnd/>
          </a:ln>
        </p:spPr>
        <p:txBody>
          <a:bodyPr/>
          <a:lstStyle/>
          <a:p>
            <a:pPr marL="342900" indent="-342900" algn="ctr">
              <a:spcBef>
                <a:spcPct val="20000"/>
              </a:spcBef>
              <a:buClr>
                <a:srgbClr val="FFFFFF"/>
              </a:buClr>
              <a:buFont typeface="Wingdings" pitchFamily="2" charset="2"/>
              <a:buNone/>
            </a:pPr>
            <a:r>
              <a:rPr kumimoji="1" lang="en-US" sz="2400" dirty="0">
                <a:solidFill>
                  <a:srgbClr val="FFFFFF"/>
                </a:solidFill>
                <a:latin typeface="Arial" charset="0"/>
              </a:rPr>
              <a:t>GAIN: </a:t>
            </a:r>
          </a:p>
          <a:p>
            <a:pPr marL="342900" indent="-342900" algn="ctr">
              <a:spcBef>
                <a:spcPct val="20000"/>
              </a:spcBef>
              <a:buClr>
                <a:srgbClr val="FFFFFF"/>
              </a:buClr>
              <a:buFont typeface="Wingdings" pitchFamily="2" charset="2"/>
              <a:buNone/>
            </a:pPr>
            <a:r>
              <a:rPr kumimoji="1" lang="en-US" sz="2400" dirty="0">
                <a:solidFill>
                  <a:srgbClr val="FFFFFF"/>
                </a:solidFill>
                <a:latin typeface="Arial" charset="0"/>
              </a:rPr>
              <a:t>Genetic Association</a:t>
            </a:r>
          </a:p>
          <a:p>
            <a:pPr marL="342900" indent="-342900" algn="ctr">
              <a:spcBef>
                <a:spcPct val="20000"/>
              </a:spcBef>
              <a:buClr>
                <a:srgbClr val="FFFFFF"/>
              </a:buClr>
              <a:buFont typeface="Wingdings" pitchFamily="2" charset="2"/>
              <a:buNone/>
            </a:pPr>
            <a:r>
              <a:rPr kumimoji="1" lang="en-US" sz="2400" dirty="0">
                <a:solidFill>
                  <a:srgbClr val="FFFFFF"/>
                </a:solidFill>
                <a:latin typeface="Arial" charset="0"/>
              </a:rPr>
              <a:t>Information </a:t>
            </a:r>
            <a:r>
              <a:rPr kumimoji="1" lang="en-US" sz="2400" dirty="0" smtClean="0">
                <a:solidFill>
                  <a:srgbClr val="FFFFFF"/>
                </a:solidFill>
                <a:latin typeface="Arial" charset="0"/>
              </a:rPr>
              <a:t>Network</a:t>
            </a:r>
          </a:p>
          <a:p>
            <a:pPr marL="342900" indent="-342900" algn="ctr">
              <a:spcBef>
                <a:spcPct val="20000"/>
              </a:spcBef>
              <a:buClr>
                <a:srgbClr val="FFFFFF"/>
              </a:buClr>
              <a:buFont typeface="Wingdings" pitchFamily="2" charset="2"/>
              <a:buNone/>
            </a:pPr>
            <a:r>
              <a:rPr kumimoji="1" lang="en-US" sz="2400" dirty="0" smtClean="0">
                <a:solidFill>
                  <a:srgbClr val="FFFFFF"/>
                </a:solidFill>
                <a:latin typeface="Arial" charset="0"/>
              </a:rPr>
              <a:t>Ca. 2006-2007</a:t>
            </a:r>
            <a:endParaRPr kumimoji="1" lang="en-US" sz="2400" dirty="0">
              <a:solidFill>
                <a:srgbClr val="FFFFFF"/>
              </a:solidFill>
              <a:latin typeface="Arial" charset="0"/>
            </a:endParaRPr>
          </a:p>
        </p:txBody>
      </p:sp>
      <p:pic>
        <p:nvPicPr>
          <p:cNvPr id="13315" name="Picture 3"/>
          <p:cNvPicPr>
            <a:picLocks noChangeAspect="1" noChangeArrowheads="1"/>
          </p:cNvPicPr>
          <p:nvPr/>
        </p:nvPicPr>
        <p:blipFill>
          <a:blip r:embed="rId2" cstate="print"/>
          <a:srcRect/>
          <a:stretch>
            <a:fillRect/>
          </a:stretch>
        </p:blipFill>
        <p:spPr bwMode="auto">
          <a:xfrm>
            <a:off x="3043238" y="620713"/>
            <a:ext cx="3184525" cy="2076450"/>
          </a:xfrm>
          <a:prstGeom prst="rect">
            <a:avLst/>
          </a:prstGeom>
          <a:noFill/>
          <a:ln w="9525">
            <a:noFill/>
            <a:miter lim="800000"/>
            <a:headEnd/>
            <a:tailEnd/>
          </a:ln>
        </p:spPr>
      </p:pic>
    </p:spTree>
    <p:extLst>
      <p:ext uri="{BB962C8B-B14F-4D97-AF65-F5344CB8AC3E}">
        <p14:creationId xmlns:p14="http://schemas.microsoft.com/office/powerpoint/2010/main" val="121652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44624"/>
            <a:ext cx="8229600" cy="1252728"/>
          </a:xfrm>
        </p:spPr>
        <p:txBody>
          <a:bodyPr>
            <a:normAutofit/>
          </a:bodyPr>
          <a:lstStyle/>
          <a:p>
            <a:pPr fontAlgn="auto">
              <a:spcAft>
                <a:spcPts val="0"/>
              </a:spcAft>
              <a:defRPr/>
            </a:pPr>
            <a:r>
              <a:rPr lang="en-GB" sz="3600" dirty="0" smtClean="0"/>
              <a:t>Data needed to answer key questions in psychiatric genetics case study</a:t>
            </a:r>
          </a:p>
        </p:txBody>
      </p:sp>
      <p:graphicFrame>
        <p:nvGraphicFramePr>
          <p:cNvPr id="5" name="Content Placeholder 4"/>
          <p:cNvGraphicFramePr>
            <a:graphicFrameLocks noGrp="1"/>
          </p:cNvGraphicFramePr>
          <p:nvPr>
            <p:ph idx="1"/>
          </p:nvPr>
        </p:nvGraphicFramePr>
        <p:xfrm>
          <a:off x="251521" y="1774825"/>
          <a:ext cx="8640958" cy="3845560"/>
        </p:xfrm>
        <a:graphic>
          <a:graphicData uri="http://schemas.openxmlformats.org/drawingml/2006/table">
            <a:tbl>
              <a:tblPr firstRow="1" bandRow="1">
                <a:tableStyleId>{073A0DAA-6AF3-43AB-8588-CEC1D06C72B9}</a:tableStyleId>
              </a:tblPr>
              <a:tblGrid>
                <a:gridCol w="1224135"/>
                <a:gridCol w="2232248"/>
                <a:gridCol w="936104"/>
                <a:gridCol w="1872208"/>
                <a:gridCol w="2376263"/>
              </a:tblGrid>
              <a:tr h="370840">
                <a:tc>
                  <a:txBody>
                    <a:bodyPr/>
                    <a:lstStyle/>
                    <a:p>
                      <a:pPr algn="ctr"/>
                      <a:r>
                        <a:rPr lang="en-GB" sz="1600" dirty="0" smtClean="0">
                          <a:latin typeface="Calibri" pitchFamily="34" charset="0"/>
                        </a:rPr>
                        <a:t>Years</a:t>
                      </a:r>
                      <a:endParaRPr lang="en-GB" sz="1600" dirty="0">
                        <a:latin typeface="Calibri" pitchFamily="34" charset="0"/>
                      </a:endParaRPr>
                    </a:p>
                  </a:txBody>
                  <a:tcPr/>
                </a:tc>
                <a:tc>
                  <a:txBody>
                    <a:bodyPr/>
                    <a:lstStyle/>
                    <a:p>
                      <a:pPr algn="ctr"/>
                      <a:r>
                        <a:rPr lang="en-GB" sz="1600" dirty="0" smtClean="0">
                          <a:latin typeface="Calibri" pitchFamily="34" charset="0"/>
                        </a:rPr>
                        <a:t>Type of study</a:t>
                      </a:r>
                      <a:endParaRPr lang="en-GB" sz="1600" dirty="0">
                        <a:latin typeface="Calibri" pitchFamily="34" charset="0"/>
                      </a:endParaRPr>
                    </a:p>
                  </a:txBody>
                  <a:tcPr/>
                </a:tc>
                <a:tc>
                  <a:txBody>
                    <a:bodyPr/>
                    <a:lstStyle/>
                    <a:p>
                      <a:pPr algn="ctr"/>
                      <a:r>
                        <a:rPr lang="en-GB" sz="1600" dirty="0" smtClean="0">
                          <a:latin typeface="Calibri" pitchFamily="34" charset="0"/>
                        </a:rPr>
                        <a:t>Samples</a:t>
                      </a:r>
                      <a:endParaRPr lang="en-GB" sz="1600" dirty="0">
                        <a:latin typeface="Calibri" pitchFamily="34" charset="0"/>
                      </a:endParaRPr>
                    </a:p>
                  </a:txBody>
                  <a:tcPr/>
                </a:tc>
                <a:tc>
                  <a:txBody>
                    <a:bodyPr/>
                    <a:lstStyle/>
                    <a:p>
                      <a:pPr algn="ctr"/>
                      <a:r>
                        <a:rPr lang="en-GB" sz="1600" dirty="0" smtClean="0">
                          <a:latin typeface="Calibri" pitchFamily="34" charset="0"/>
                        </a:rPr>
                        <a:t>DNA</a:t>
                      </a:r>
                      <a:r>
                        <a:rPr lang="en-GB" sz="1600" baseline="0" dirty="0" smtClean="0">
                          <a:latin typeface="Calibri" pitchFamily="34" charset="0"/>
                        </a:rPr>
                        <a:t> Sequencing</a:t>
                      </a:r>
                      <a:endParaRPr lang="en-GB" sz="1600" dirty="0">
                        <a:latin typeface="Calibri" pitchFamily="34" charset="0"/>
                      </a:endParaRPr>
                    </a:p>
                  </a:txBody>
                  <a:tcPr/>
                </a:tc>
                <a:tc>
                  <a:txBody>
                    <a:bodyPr/>
                    <a:lstStyle/>
                    <a:p>
                      <a:pPr algn="ctr"/>
                      <a:r>
                        <a:rPr lang="en-GB" sz="1600" dirty="0" smtClean="0">
                          <a:latin typeface="Calibri" pitchFamily="34" charset="0"/>
                        </a:rPr>
                        <a:t>Scope of collaboration</a:t>
                      </a:r>
                      <a:endParaRPr lang="en-GB" sz="1600" dirty="0">
                        <a:latin typeface="Calibri" pitchFamily="34" charset="0"/>
                      </a:endParaRPr>
                    </a:p>
                  </a:txBody>
                  <a:tcPr/>
                </a:tc>
              </a:tr>
              <a:tr h="370840">
                <a:tc>
                  <a:txBody>
                    <a:bodyPr/>
                    <a:lstStyle/>
                    <a:p>
                      <a:pPr algn="ctr"/>
                      <a:r>
                        <a:rPr lang="en-GB" sz="1800" dirty="0" smtClean="0">
                          <a:latin typeface="Calibri" pitchFamily="34" charset="0"/>
                        </a:rPr>
                        <a:t>1985-1997</a:t>
                      </a:r>
                      <a:endParaRPr lang="en-GB" sz="1800" dirty="0">
                        <a:latin typeface="Calibri" pitchFamily="34" charset="0"/>
                      </a:endParaRPr>
                    </a:p>
                  </a:txBody>
                  <a:tcPr/>
                </a:tc>
                <a:tc>
                  <a:txBody>
                    <a:bodyPr/>
                    <a:lstStyle/>
                    <a:p>
                      <a:pPr algn="ctr"/>
                      <a:r>
                        <a:rPr lang="en-GB" sz="1800" dirty="0" smtClean="0">
                          <a:latin typeface="Calibri" pitchFamily="34" charset="0"/>
                        </a:rPr>
                        <a:t>Family association</a:t>
                      </a:r>
                      <a:r>
                        <a:rPr lang="en-GB" sz="1800" baseline="0" dirty="0" smtClean="0">
                          <a:latin typeface="Calibri" pitchFamily="34" charset="0"/>
                        </a:rPr>
                        <a:t> / linkage</a:t>
                      </a:r>
                      <a:endParaRPr lang="en-GB" sz="1800" dirty="0">
                        <a:latin typeface="Calibri" pitchFamily="34" charset="0"/>
                      </a:endParaRPr>
                    </a:p>
                  </a:txBody>
                  <a:tcPr/>
                </a:tc>
                <a:tc>
                  <a:txBody>
                    <a:bodyPr/>
                    <a:lstStyle/>
                    <a:p>
                      <a:pPr algn="r"/>
                      <a:r>
                        <a:rPr lang="en-GB" sz="1800" dirty="0" smtClean="0">
                          <a:latin typeface="Calibri" pitchFamily="34" charset="0"/>
                        </a:rPr>
                        <a:t>300</a:t>
                      </a:r>
                      <a:endParaRPr lang="en-GB" sz="1800" dirty="0">
                        <a:latin typeface="Calibri" pitchFamily="34" charset="0"/>
                      </a:endParaRPr>
                    </a:p>
                  </a:txBody>
                  <a:tcPr/>
                </a:tc>
                <a:tc>
                  <a:txBody>
                    <a:bodyPr/>
                    <a:lstStyle/>
                    <a:p>
                      <a:pPr algn="ctr"/>
                      <a:r>
                        <a:rPr lang="en-GB" sz="1800" dirty="0" smtClean="0">
                          <a:latin typeface="Calibri" pitchFamily="34" charset="0"/>
                        </a:rPr>
                        <a:t>Hundreds of loci / candidate genes</a:t>
                      </a:r>
                      <a:endParaRPr lang="en-GB" sz="1800" dirty="0">
                        <a:latin typeface="Calibri" pitchFamily="34" charset="0"/>
                      </a:endParaRPr>
                    </a:p>
                  </a:txBody>
                  <a:tcPr/>
                </a:tc>
                <a:tc>
                  <a:txBody>
                    <a:bodyPr/>
                    <a:lstStyle/>
                    <a:p>
                      <a:pPr algn="ctr"/>
                      <a:r>
                        <a:rPr lang="en-GB" sz="1800" dirty="0" smtClean="0">
                          <a:latin typeface="Calibri" pitchFamily="34" charset="0"/>
                        </a:rPr>
                        <a:t>4 sites in</a:t>
                      </a:r>
                      <a:r>
                        <a:rPr lang="en-GB" sz="1800" baseline="0" dirty="0" smtClean="0">
                          <a:latin typeface="Calibri" pitchFamily="34" charset="0"/>
                        </a:rPr>
                        <a:t> USA</a:t>
                      </a:r>
                      <a:endParaRPr lang="en-GB" sz="1800" dirty="0">
                        <a:latin typeface="Calibri" pitchFamily="34" charset="0"/>
                      </a:endParaRPr>
                    </a:p>
                  </a:txBody>
                  <a:tcPr/>
                </a:tc>
              </a:tr>
              <a:tr h="370840">
                <a:tc>
                  <a:txBody>
                    <a:bodyPr/>
                    <a:lstStyle/>
                    <a:p>
                      <a:pPr algn="ctr"/>
                      <a:r>
                        <a:rPr lang="en-GB" sz="1800" dirty="0" smtClean="0">
                          <a:latin typeface="Calibri" pitchFamily="34" charset="0"/>
                        </a:rPr>
                        <a:t>1997-2007</a:t>
                      </a:r>
                      <a:endParaRPr lang="en-GB" sz="1800" dirty="0">
                        <a:latin typeface="Calibri" pitchFamily="34" charset="0"/>
                      </a:endParaRPr>
                    </a:p>
                  </a:txBody>
                  <a:tcPr/>
                </a:tc>
                <a:tc>
                  <a:txBody>
                    <a:bodyPr/>
                    <a:lstStyle/>
                    <a:p>
                      <a:pPr algn="ctr"/>
                      <a:r>
                        <a:rPr lang="en-GB" sz="1800" dirty="0" smtClean="0">
                          <a:latin typeface="Calibri" pitchFamily="34" charset="0"/>
                        </a:rPr>
                        <a:t>Family association / linkage</a:t>
                      </a:r>
                      <a:endParaRPr lang="en-GB" sz="1800" dirty="0">
                        <a:latin typeface="Calibri" pitchFamily="34" charset="0"/>
                      </a:endParaRPr>
                    </a:p>
                  </a:txBody>
                  <a:tcPr/>
                </a:tc>
                <a:tc>
                  <a:txBody>
                    <a:bodyPr/>
                    <a:lstStyle/>
                    <a:p>
                      <a:pPr algn="r"/>
                      <a:r>
                        <a:rPr lang="en-GB" sz="1800" dirty="0" smtClean="0">
                          <a:latin typeface="Calibri" pitchFamily="34" charset="0"/>
                        </a:rPr>
                        <a:t>1,500</a:t>
                      </a:r>
                      <a:endParaRPr lang="en-GB" sz="1800" dirty="0">
                        <a:latin typeface="Calibri" pitchFamily="34" charset="0"/>
                      </a:endParaRPr>
                    </a:p>
                  </a:txBody>
                  <a:tcPr/>
                </a:tc>
                <a:tc>
                  <a:txBody>
                    <a:bodyPr/>
                    <a:lstStyle/>
                    <a:p>
                      <a:pPr algn="ctr"/>
                      <a:r>
                        <a:rPr lang="en-GB" sz="1800" dirty="0" smtClean="0">
                          <a:latin typeface="Calibri" pitchFamily="34" charset="0"/>
                        </a:rPr>
                        <a:t>10,000 </a:t>
                      </a:r>
                      <a:r>
                        <a:rPr lang="en-GB" sz="1800" dirty="0" err="1" smtClean="0">
                          <a:latin typeface="Calibri" pitchFamily="34" charset="0"/>
                        </a:rPr>
                        <a:t>SNPs</a:t>
                      </a:r>
                      <a:endParaRPr lang="en-GB" sz="1800" dirty="0">
                        <a:latin typeface="Calibri" pitchFamily="34" charset="0"/>
                      </a:endParaRPr>
                    </a:p>
                  </a:txBody>
                  <a:tcPr/>
                </a:tc>
                <a:tc>
                  <a:txBody>
                    <a:bodyPr/>
                    <a:lstStyle/>
                    <a:p>
                      <a:pPr algn="ctr"/>
                      <a:r>
                        <a:rPr lang="en-GB" sz="1800" dirty="0" smtClean="0">
                          <a:latin typeface="Calibri" pitchFamily="34" charset="0"/>
                        </a:rPr>
                        <a:t>13 sites in USA</a:t>
                      </a:r>
                      <a:endParaRPr lang="en-GB" sz="1800" dirty="0">
                        <a:latin typeface="Calibri" pitchFamily="34" charset="0"/>
                      </a:endParaRPr>
                    </a:p>
                  </a:txBody>
                  <a:tcPr/>
                </a:tc>
              </a:tr>
              <a:tr h="370840">
                <a:tc>
                  <a:txBody>
                    <a:bodyPr/>
                    <a:lstStyle/>
                    <a:p>
                      <a:pPr algn="ctr"/>
                      <a:r>
                        <a:rPr lang="en-GB" sz="1800" dirty="0" smtClean="0">
                          <a:latin typeface="Calibri" pitchFamily="34" charset="0"/>
                        </a:rPr>
                        <a:t>2007-2009</a:t>
                      </a:r>
                      <a:endParaRPr lang="en-GB" sz="1800" dirty="0">
                        <a:latin typeface="Calibri" pitchFamily="34" charset="0"/>
                      </a:endParaRPr>
                    </a:p>
                  </a:txBody>
                  <a:tcPr/>
                </a:tc>
                <a:tc>
                  <a:txBody>
                    <a:bodyPr/>
                    <a:lstStyle/>
                    <a:p>
                      <a:pPr algn="ctr"/>
                      <a:r>
                        <a:rPr lang="en-GB" sz="1800" dirty="0" smtClean="0">
                          <a:latin typeface="Calibri" pitchFamily="34" charset="0"/>
                        </a:rPr>
                        <a:t>Genome</a:t>
                      </a:r>
                      <a:r>
                        <a:rPr lang="en-GB" sz="1800" baseline="0" dirty="0" smtClean="0">
                          <a:latin typeface="Calibri" pitchFamily="34" charset="0"/>
                        </a:rPr>
                        <a:t>-wide association</a:t>
                      </a:r>
                      <a:endParaRPr lang="en-GB" sz="1800" dirty="0">
                        <a:latin typeface="Calibri" pitchFamily="34" charset="0"/>
                      </a:endParaRPr>
                    </a:p>
                  </a:txBody>
                  <a:tcPr/>
                </a:tc>
                <a:tc>
                  <a:txBody>
                    <a:bodyPr/>
                    <a:lstStyle/>
                    <a:p>
                      <a:pPr algn="r"/>
                      <a:r>
                        <a:rPr lang="en-GB" sz="1800" dirty="0" smtClean="0">
                          <a:latin typeface="Calibri" pitchFamily="34" charset="0"/>
                        </a:rPr>
                        <a:t>5,000</a:t>
                      </a:r>
                      <a:endParaRPr lang="en-GB" sz="1800" dirty="0">
                        <a:latin typeface="Calibri" pitchFamily="34" charset="0"/>
                      </a:endParaRPr>
                    </a:p>
                  </a:txBody>
                  <a:tcPr/>
                </a:tc>
                <a:tc>
                  <a:txBody>
                    <a:bodyPr/>
                    <a:lstStyle/>
                    <a:p>
                      <a:pPr algn="ctr"/>
                      <a:r>
                        <a:rPr lang="en-GB" sz="1800" dirty="0" smtClean="0">
                          <a:latin typeface="Calibri" pitchFamily="34" charset="0"/>
                        </a:rPr>
                        <a:t>1,200,000 </a:t>
                      </a:r>
                      <a:r>
                        <a:rPr lang="en-GB" sz="1800" dirty="0" err="1" smtClean="0">
                          <a:latin typeface="Calibri" pitchFamily="34" charset="0"/>
                        </a:rPr>
                        <a:t>SNPs</a:t>
                      </a:r>
                      <a:endParaRPr lang="en-GB" sz="1800" dirty="0">
                        <a:latin typeface="Calibri" pitchFamily="34" charset="0"/>
                      </a:endParaRPr>
                    </a:p>
                  </a:txBody>
                  <a:tcPr/>
                </a:tc>
                <a:tc>
                  <a:txBody>
                    <a:bodyPr/>
                    <a:lstStyle/>
                    <a:p>
                      <a:pPr algn="ctr"/>
                      <a:r>
                        <a:rPr lang="en-GB" sz="1800" dirty="0" smtClean="0">
                          <a:latin typeface="Calibri" pitchFamily="34" charset="0"/>
                        </a:rPr>
                        <a:t>Multiple multi-institution collaborations in USA</a:t>
                      </a:r>
                      <a:endParaRPr lang="en-GB" sz="1800" dirty="0">
                        <a:latin typeface="Calibri" pitchFamily="34" charset="0"/>
                      </a:endParaRPr>
                    </a:p>
                  </a:txBody>
                  <a:tcPr/>
                </a:tc>
              </a:tr>
              <a:tr h="370840">
                <a:tc>
                  <a:txBody>
                    <a:bodyPr/>
                    <a:lstStyle/>
                    <a:p>
                      <a:pPr algn="ctr"/>
                      <a:r>
                        <a:rPr lang="en-GB" sz="1800" dirty="0" smtClean="0">
                          <a:latin typeface="Calibri" pitchFamily="34" charset="0"/>
                        </a:rPr>
                        <a:t>2010-?</a:t>
                      </a:r>
                      <a:endParaRPr lang="en-GB" sz="1800" dirty="0">
                        <a:latin typeface="Calibri" pitchFamily="34" charset="0"/>
                      </a:endParaRPr>
                    </a:p>
                  </a:txBody>
                  <a:tcPr/>
                </a:tc>
                <a:tc>
                  <a:txBody>
                    <a:bodyPr/>
                    <a:lstStyle/>
                    <a:p>
                      <a:pPr algn="ctr"/>
                      <a:r>
                        <a:rPr lang="en-GB" sz="1800" dirty="0" smtClean="0">
                          <a:latin typeface="Calibri" pitchFamily="34" charset="0"/>
                        </a:rPr>
                        <a:t>Whole genome</a:t>
                      </a:r>
                      <a:endParaRPr lang="en-GB" sz="1800" dirty="0">
                        <a:latin typeface="Calibri" pitchFamily="34" charset="0"/>
                      </a:endParaRPr>
                    </a:p>
                  </a:txBody>
                  <a:tcPr/>
                </a:tc>
                <a:tc>
                  <a:txBody>
                    <a:bodyPr/>
                    <a:lstStyle/>
                    <a:p>
                      <a:pPr algn="r"/>
                      <a:r>
                        <a:rPr lang="en-GB" sz="1800" dirty="0" smtClean="0">
                          <a:latin typeface="Calibri" pitchFamily="34" charset="0"/>
                        </a:rPr>
                        <a:t>30,000</a:t>
                      </a:r>
                      <a:endParaRPr lang="en-GB" sz="1800" dirty="0">
                        <a:latin typeface="Calibri" pitchFamily="34" charset="0"/>
                      </a:endParaRPr>
                    </a:p>
                  </a:txBody>
                  <a:tcPr/>
                </a:tc>
                <a:tc>
                  <a:txBody>
                    <a:bodyPr/>
                    <a:lstStyle/>
                    <a:p>
                      <a:pPr algn="ctr"/>
                      <a:r>
                        <a:rPr lang="en-GB" sz="1800" dirty="0" smtClean="0">
                          <a:latin typeface="Calibri" pitchFamily="34" charset="0"/>
                        </a:rPr>
                        <a:t>Millions of </a:t>
                      </a:r>
                      <a:r>
                        <a:rPr lang="en-GB" sz="1800" dirty="0" err="1" smtClean="0">
                          <a:latin typeface="Calibri" pitchFamily="34" charset="0"/>
                        </a:rPr>
                        <a:t>SNPs</a:t>
                      </a:r>
                      <a:endParaRPr lang="en-GB" sz="1800" dirty="0">
                        <a:latin typeface="Calibri" pitchFamily="34" charset="0"/>
                      </a:endParaRPr>
                    </a:p>
                  </a:txBody>
                  <a:tcPr/>
                </a:tc>
                <a:tc>
                  <a:txBody>
                    <a:bodyPr/>
                    <a:lstStyle/>
                    <a:p>
                      <a:pPr algn="ctr"/>
                      <a:r>
                        <a:rPr lang="en-GB" sz="1800" dirty="0" smtClean="0">
                          <a:latin typeface="Calibri" pitchFamily="34" charset="0"/>
                        </a:rPr>
                        <a:t>World-wide</a:t>
                      </a:r>
                      <a:r>
                        <a:rPr lang="en-GB" sz="1800" baseline="0" dirty="0" smtClean="0">
                          <a:latin typeface="Calibri" pitchFamily="34" charset="0"/>
                        </a:rPr>
                        <a:t> collaboration</a:t>
                      </a:r>
                      <a:endParaRPr lang="en-GB" sz="1800" dirty="0">
                        <a:latin typeface="Calibri" pitchFamily="34" charset="0"/>
                      </a:endParaRPr>
                    </a:p>
                  </a:txBody>
                  <a:tcPr/>
                </a:tc>
              </a:tr>
              <a:tr h="370840">
                <a:tc>
                  <a:txBody>
                    <a:bodyPr/>
                    <a:lstStyle/>
                    <a:p>
                      <a:pPr algn="ctr"/>
                      <a:r>
                        <a:rPr lang="en-GB" sz="1800" dirty="0" smtClean="0">
                          <a:latin typeface="Calibri" pitchFamily="34" charset="0"/>
                        </a:rPr>
                        <a:t>Future</a:t>
                      </a:r>
                      <a:endParaRPr lang="en-GB" sz="1800" dirty="0">
                        <a:latin typeface="Calibri" pitchFamily="34" charset="0"/>
                      </a:endParaRPr>
                    </a:p>
                  </a:txBody>
                  <a:tcPr/>
                </a:tc>
                <a:tc>
                  <a:txBody>
                    <a:bodyPr/>
                    <a:lstStyle/>
                    <a:p>
                      <a:pPr algn="ctr"/>
                      <a:r>
                        <a:rPr lang="en-GB" sz="1800" dirty="0" smtClean="0">
                          <a:latin typeface="Calibri" pitchFamily="34" charset="0"/>
                        </a:rPr>
                        <a:t>Whole genome sequencing</a:t>
                      </a:r>
                      <a:endParaRPr lang="en-GB" sz="1800" dirty="0">
                        <a:latin typeface="Calibri" pitchFamily="34" charset="0"/>
                      </a:endParaRPr>
                    </a:p>
                  </a:txBody>
                  <a:tcPr/>
                </a:tc>
                <a:tc>
                  <a:txBody>
                    <a:bodyPr/>
                    <a:lstStyle/>
                    <a:p>
                      <a:pPr algn="r"/>
                      <a:r>
                        <a:rPr lang="en-GB" sz="1800" dirty="0" smtClean="0">
                          <a:latin typeface="Calibri" pitchFamily="34" charset="0"/>
                        </a:rPr>
                        <a:t>?</a:t>
                      </a:r>
                      <a:endParaRPr lang="en-GB" sz="1800" dirty="0">
                        <a:latin typeface="Calibri" pitchFamily="34" charset="0"/>
                      </a:endParaRPr>
                    </a:p>
                  </a:txBody>
                  <a:tcPr/>
                </a:tc>
                <a:tc>
                  <a:txBody>
                    <a:bodyPr/>
                    <a:lstStyle/>
                    <a:p>
                      <a:pPr algn="ctr"/>
                      <a:r>
                        <a:rPr lang="en-GB" sz="1800" dirty="0" smtClean="0">
                          <a:latin typeface="Calibri" pitchFamily="34" charset="0"/>
                        </a:rPr>
                        <a:t>Entire genome sequence</a:t>
                      </a:r>
                      <a:endParaRPr lang="en-GB" sz="1800" dirty="0">
                        <a:latin typeface="Calibri" pitchFamily="34" charset="0"/>
                      </a:endParaRPr>
                    </a:p>
                  </a:txBody>
                  <a:tcPr/>
                </a:tc>
                <a:tc>
                  <a:txBody>
                    <a:bodyPr/>
                    <a:lstStyle/>
                    <a:p>
                      <a:pPr algn="ctr"/>
                      <a:r>
                        <a:rPr lang="en-GB" sz="1800" dirty="0" smtClean="0">
                          <a:latin typeface="Calibri" pitchFamily="34" charset="0"/>
                        </a:rPr>
                        <a:t>World-wide collaboration</a:t>
                      </a:r>
                      <a:endParaRPr lang="en-GB" sz="1800" dirty="0">
                        <a:latin typeface="Calibri" pitchFamily="34" charset="0"/>
                      </a:endParaRPr>
                    </a:p>
                  </a:txBody>
                  <a:tcPr/>
                </a:tc>
              </a:tr>
            </a:tbl>
          </a:graphicData>
        </a:graphic>
      </p:graphicFrame>
    </p:spTree>
    <p:extLst>
      <p:ext uri="{BB962C8B-B14F-4D97-AF65-F5344CB8AC3E}">
        <p14:creationId xmlns:p14="http://schemas.microsoft.com/office/powerpoint/2010/main" val="22524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C:\Docs\Documents\100_Projects\208_RIN_HumanitiesCases\FinalReport\BackgroundImages\DIAMM.png"/>
          <p:cNvPicPr>
            <a:picLocks noChangeAspect="1" noChangeArrowheads="1"/>
          </p:cNvPicPr>
          <p:nvPr/>
        </p:nvPicPr>
        <p:blipFill>
          <a:blip r:embed="rId3">
            <a:alphaModFix amt="80000"/>
          </a:blip>
          <a:srcRect/>
          <a:stretch>
            <a:fillRect/>
          </a:stretch>
        </p:blipFill>
        <p:spPr bwMode="auto">
          <a:xfrm>
            <a:off x="-36513" y="-1150938"/>
            <a:ext cx="9577388" cy="13509626"/>
          </a:xfrm>
          <a:prstGeom prst="rect">
            <a:avLst/>
          </a:prstGeom>
          <a:noFill/>
          <a:ln w="9525">
            <a:noFill/>
            <a:miter lim="800000"/>
            <a:headEnd/>
            <a:tailEnd/>
          </a:ln>
        </p:spPr>
      </p:pic>
      <p:sp>
        <p:nvSpPr>
          <p:cNvPr id="18434" name="TextBox 4"/>
          <p:cNvSpPr txBox="1">
            <a:spLocks noChangeArrowheads="1"/>
          </p:cNvSpPr>
          <p:nvPr/>
        </p:nvSpPr>
        <p:spPr bwMode="auto">
          <a:xfrm>
            <a:off x="833438" y="520700"/>
            <a:ext cx="6318250" cy="1098550"/>
          </a:xfrm>
          <a:prstGeom prst="rect">
            <a:avLst/>
          </a:prstGeom>
          <a:solidFill>
            <a:schemeClr val="tx1"/>
          </a:solidFill>
          <a:ln w="9525">
            <a:noFill/>
            <a:miter lim="800000"/>
            <a:headEnd/>
            <a:tailEnd/>
          </a:ln>
        </p:spPr>
        <p:txBody>
          <a:bodyPr wrap="none">
            <a:prstTxWarp prst="textNoShape">
              <a:avLst/>
            </a:prstTxWarp>
            <a:spAutoFit/>
          </a:bodyPr>
          <a:lstStyle/>
          <a:p>
            <a:pPr fontAlgn="base">
              <a:spcBef>
                <a:spcPct val="0"/>
              </a:spcBef>
              <a:spcAft>
                <a:spcPct val="0"/>
              </a:spcAft>
            </a:pPr>
            <a:r>
              <a:rPr lang="en-GB" sz="6600">
                <a:solidFill>
                  <a:srgbClr val="CE7E00"/>
                </a:solidFill>
                <a:latin typeface="Georgia" pitchFamily="84" charset="0"/>
                <a:ea typeface="ＭＳ Ｐゴシック" pitchFamily="84" charset="-128"/>
              </a:rPr>
              <a:t>Enhanced vision</a:t>
            </a:r>
          </a:p>
        </p:txBody>
      </p:sp>
      <p:sp>
        <p:nvSpPr>
          <p:cNvPr id="2" name="Rectangle 1"/>
          <p:cNvSpPr/>
          <p:nvPr/>
        </p:nvSpPr>
        <p:spPr>
          <a:xfrm>
            <a:off x="228600" y="6130218"/>
            <a:ext cx="8763000" cy="523220"/>
          </a:xfrm>
          <a:prstGeom prst="rect">
            <a:avLst/>
          </a:prstGeom>
          <a:solidFill>
            <a:schemeClr val="tx1"/>
          </a:solidFill>
        </p:spPr>
        <p:txBody>
          <a:bodyPr wrap="square">
            <a:spAutoFit/>
          </a:bodyPr>
          <a:lstStyle/>
          <a:p>
            <a:r>
              <a:rPr lang="en-GB" sz="1400" b="1" dirty="0">
                <a:solidFill>
                  <a:schemeClr val="bg1"/>
                </a:solidFill>
              </a:rPr>
              <a:t>Eden, G., Jirotka, M., &amp; Meyer, E. T. (2012). Interpreting Digital Images Beyond Just the Visual: </a:t>
            </a:r>
            <a:r>
              <a:rPr lang="en-GB" sz="1400" b="1" dirty="0" err="1">
                <a:solidFill>
                  <a:schemeClr val="bg1"/>
                </a:solidFill>
              </a:rPr>
              <a:t>Crossmodal</a:t>
            </a:r>
            <a:r>
              <a:rPr lang="en-GB" sz="1400" b="1" dirty="0">
                <a:solidFill>
                  <a:schemeClr val="bg1"/>
                </a:solidFill>
              </a:rPr>
              <a:t> Practices in Medieval Musicology. </a:t>
            </a:r>
            <a:r>
              <a:rPr lang="en-GB" sz="1400" b="1" i="1" dirty="0">
                <a:solidFill>
                  <a:schemeClr val="bg1"/>
                </a:solidFill>
              </a:rPr>
              <a:t>Interdisciplinary Science Reviews</a:t>
            </a:r>
            <a:r>
              <a:rPr lang="en-GB" sz="1400" b="1" dirty="0">
                <a:solidFill>
                  <a:schemeClr val="bg1"/>
                </a:solidFill>
              </a:rPr>
              <a:t>, 37(1), 69-85.</a:t>
            </a:r>
          </a:p>
        </p:txBody>
      </p:sp>
    </p:spTree>
    <p:extLst>
      <p:ext uri="{BB962C8B-B14F-4D97-AF65-F5344CB8AC3E}">
        <p14:creationId xmlns:p14="http://schemas.microsoft.com/office/powerpoint/2010/main" val="362152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algn="l" eaLnBrk="1" hangingPunct="1"/>
            <a:r>
              <a:rPr lang="en-GB" dirty="0" smtClean="0"/>
              <a:t>Social Informatics</a:t>
            </a:r>
            <a:endParaRPr lang="en-US" dirty="0" smtClean="0"/>
          </a:p>
        </p:txBody>
      </p:sp>
      <p:sp>
        <p:nvSpPr>
          <p:cNvPr id="2" name="TextBox 1"/>
          <p:cNvSpPr txBox="1"/>
          <p:nvPr/>
        </p:nvSpPr>
        <p:spPr>
          <a:xfrm>
            <a:off x="683568" y="2708920"/>
            <a:ext cx="2629246" cy="1446550"/>
          </a:xfrm>
          <a:prstGeom prst="rect">
            <a:avLst/>
          </a:prstGeom>
          <a:noFill/>
        </p:spPr>
        <p:txBody>
          <a:bodyPr wrap="none" rtlCol="0">
            <a:spAutoFit/>
          </a:bodyPr>
          <a:lstStyle/>
          <a:p>
            <a:r>
              <a:rPr lang="en-GB" sz="8800" dirty="0" smtClean="0">
                <a:solidFill>
                  <a:prstClr val="white"/>
                </a:solidFill>
              </a:rPr>
              <a:t>Socio</a:t>
            </a:r>
            <a:endParaRPr lang="en-GB" sz="8800" dirty="0">
              <a:solidFill>
                <a:prstClr val="white"/>
              </a:solidFill>
            </a:endParaRPr>
          </a:p>
        </p:txBody>
      </p:sp>
      <p:sp>
        <p:nvSpPr>
          <p:cNvPr id="7" name="TextBox 6"/>
          <p:cNvSpPr txBox="1"/>
          <p:nvPr/>
        </p:nvSpPr>
        <p:spPr>
          <a:xfrm>
            <a:off x="3713294" y="2702530"/>
            <a:ext cx="4387098" cy="1446550"/>
          </a:xfrm>
          <a:prstGeom prst="rect">
            <a:avLst/>
          </a:prstGeom>
          <a:noFill/>
        </p:spPr>
        <p:txBody>
          <a:bodyPr wrap="none" rtlCol="0">
            <a:spAutoFit/>
          </a:bodyPr>
          <a:lstStyle/>
          <a:p>
            <a:r>
              <a:rPr lang="en-GB" sz="8800" dirty="0" smtClean="0">
                <a:solidFill>
                  <a:prstClr val="white"/>
                </a:solidFill>
              </a:rPr>
              <a:t>Technical</a:t>
            </a:r>
            <a:endParaRPr lang="en-GB" sz="8800" dirty="0">
              <a:solidFill>
                <a:prstClr val="white"/>
              </a:solidFill>
            </a:endParaRPr>
          </a:p>
        </p:txBody>
      </p:sp>
      <p:sp>
        <p:nvSpPr>
          <p:cNvPr id="8" name="TextBox 7"/>
          <p:cNvSpPr txBox="1"/>
          <p:nvPr/>
        </p:nvSpPr>
        <p:spPr>
          <a:xfrm>
            <a:off x="3312814" y="2698730"/>
            <a:ext cx="530915" cy="1446550"/>
          </a:xfrm>
          <a:prstGeom prst="rect">
            <a:avLst/>
          </a:prstGeom>
          <a:noFill/>
        </p:spPr>
        <p:txBody>
          <a:bodyPr wrap="none" rtlCol="0">
            <a:spAutoFit/>
          </a:bodyPr>
          <a:lstStyle/>
          <a:p>
            <a:r>
              <a:rPr lang="en-GB" sz="8800" dirty="0">
                <a:solidFill>
                  <a:prstClr val="white"/>
                </a:solidFill>
              </a:rPr>
              <a:t>-</a:t>
            </a:r>
          </a:p>
        </p:txBody>
      </p:sp>
      <p:sp>
        <p:nvSpPr>
          <p:cNvPr id="9" name="TextBox 8"/>
          <p:cNvSpPr txBox="1"/>
          <p:nvPr/>
        </p:nvSpPr>
        <p:spPr>
          <a:xfrm>
            <a:off x="899592" y="2852936"/>
            <a:ext cx="2222083" cy="1107996"/>
          </a:xfrm>
          <a:prstGeom prst="rect">
            <a:avLst/>
          </a:prstGeom>
          <a:noFill/>
        </p:spPr>
        <p:txBody>
          <a:bodyPr wrap="none" rtlCol="0">
            <a:spAutoFit/>
          </a:bodyPr>
          <a:lstStyle/>
          <a:p>
            <a:r>
              <a:rPr lang="en-GB" sz="6600" dirty="0" smtClean="0">
                <a:solidFill>
                  <a:prstClr val="white"/>
                </a:solidFill>
              </a:rPr>
              <a:t>Socio</a:t>
            </a:r>
            <a:endParaRPr lang="en-GB" sz="6600" dirty="0">
              <a:solidFill>
                <a:prstClr val="white"/>
              </a:solidFill>
            </a:endParaRPr>
          </a:p>
        </p:txBody>
      </p:sp>
      <p:sp>
        <p:nvSpPr>
          <p:cNvPr id="11" name="TextBox 10"/>
          <p:cNvSpPr txBox="1"/>
          <p:nvPr/>
        </p:nvSpPr>
        <p:spPr>
          <a:xfrm>
            <a:off x="4211960" y="2852936"/>
            <a:ext cx="3566361" cy="1107996"/>
          </a:xfrm>
          <a:prstGeom prst="rect">
            <a:avLst/>
          </a:prstGeom>
          <a:noFill/>
        </p:spPr>
        <p:txBody>
          <a:bodyPr wrap="none" rtlCol="0">
            <a:spAutoFit/>
          </a:bodyPr>
          <a:lstStyle/>
          <a:p>
            <a:r>
              <a:rPr lang="en-GB" sz="6600" dirty="0" smtClean="0">
                <a:solidFill>
                  <a:prstClr val="white"/>
                </a:solidFill>
              </a:rPr>
              <a:t>Technical</a:t>
            </a:r>
            <a:endParaRPr lang="en-GB" sz="6600" dirty="0">
              <a:solidFill>
                <a:prstClr val="white"/>
              </a:solidFill>
            </a:endParaRPr>
          </a:p>
        </p:txBody>
      </p:sp>
      <p:sp>
        <p:nvSpPr>
          <p:cNvPr id="12" name="TextBox 11"/>
          <p:cNvSpPr txBox="1"/>
          <p:nvPr/>
        </p:nvSpPr>
        <p:spPr>
          <a:xfrm>
            <a:off x="2843769" y="908720"/>
            <a:ext cx="1656223" cy="4508927"/>
          </a:xfrm>
          <a:prstGeom prst="rect">
            <a:avLst/>
          </a:prstGeom>
          <a:noFill/>
        </p:spPr>
        <p:txBody>
          <a:bodyPr wrap="none" rtlCol="0">
            <a:spAutoFit/>
          </a:bodyPr>
          <a:lstStyle/>
          <a:p>
            <a:r>
              <a:rPr lang="en-GB" sz="28700" dirty="0">
                <a:solidFill>
                  <a:srgbClr val="F3DE74"/>
                </a:solidFill>
              </a:rPr>
              <a:t>-</a:t>
            </a:r>
          </a:p>
        </p:txBody>
      </p:sp>
      <p:sp>
        <p:nvSpPr>
          <p:cNvPr id="3" name="TextBox 2"/>
          <p:cNvSpPr txBox="1"/>
          <p:nvPr/>
        </p:nvSpPr>
        <p:spPr>
          <a:xfrm>
            <a:off x="1619672" y="4366845"/>
            <a:ext cx="4716356" cy="646331"/>
          </a:xfrm>
          <a:prstGeom prst="rect">
            <a:avLst/>
          </a:prstGeom>
          <a:noFill/>
        </p:spPr>
        <p:txBody>
          <a:bodyPr wrap="none" rtlCol="0">
            <a:spAutoFit/>
          </a:bodyPr>
          <a:lstStyle/>
          <a:p>
            <a:r>
              <a:rPr lang="en-US" sz="3600" dirty="0" smtClean="0">
                <a:solidFill>
                  <a:srgbClr val="F3DE74"/>
                </a:solidFill>
              </a:rPr>
              <a:t>Examining the hyphen</a:t>
            </a:r>
            <a:endParaRPr lang="en-GB" sz="3600" dirty="0">
              <a:solidFill>
                <a:srgbClr val="F3DE74"/>
              </a:solidFill>
            </a:endParaRPr>
          </a:p>
        </p:txBody>
      </p:sp>
      <p:sp>
        <p:nvSpPr>
          <p:cNvPr id="4" name="Rectangle 3"/>
          <p:cNvSpPr/>
          <p:nvPr/>
        </p:nvSpPr>
        <p:spPr>
          <a:xfrm>
            <a:off x="0" y="6080335"/>
            <a:ext cx="9144000" cy="738664"/>
          </a:xfrm>
          <a:prstGeom prst="rect">
            <a:avLst/>
          </a:prstGeom>
        </p:spPr>
        <p:txBody>
          <a:bodyPr wrap="square">
            <a:spAutoFit/>
          </a:bodyPr>
          <a:lstStyle/>
          <a:p>
            <a:r>
              <a:rPr lang="en-US" sz="1400" dirty="0">
                <a:solidFill>
                  <a:srgbClr val="F3DE74"/>
                </a:solidFill>
              </a:rPr>
              <a:t>Meyer, E.T. (2014, Forthcoming). Examining the Hyphen: The Value of Social Informatics for Research and Teaching. In Rosenbaum, H., Fichman, P. (Eds.) </a:t>
            </a:r>
            <a:r>
              <a:rPr lang="en-US" sz="1400" i="1" dirty="0">
                <a:solidFill>
                  <a:srgbClr val="F3DE74"/>
                </a:solidFill>
              </a:rPr>
              <a:t>Social Informatics: Past, Present and Future</a:t>
            </a:r>
            <a:r>
              <a:rPr lang="en-US" sz="1400" dirty="0">
                <a:solidFill>
                  <a:srgbClr val="F3DE74"/>
                </a:solidFill>
              </a:rPr>
              <a:t>. Cambridge: Cambridge Scholarly Publishers.</a:t>
            </a:r>
            <a:endParaRPr lang="en-GB" sz="1400" dirty="0">
              <a:solidFill>
                <a:srgbClr val="F3DE74"/>
              </a:solidFill>
            </a:endParaRPr>
          </a:p>
        </p:txBody>
      </p:sp>
    </p:spTree>
    <p:extLst>
      <p:ext uri="{BB962C8B-B14F-4D97-AF65-F5344CB8AC3E}">
        <p14:creationId xmlns:p14="http://schemas.microsoft.com/office/powerpoint/2010/main" val="200503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8"/>
                                        </p:tgtEl>
                                      </p:cBhvr>
                                    </p:animEffect>
                                    <p:set>
                                      <p:cBhvr>
                                        <p:cTn id="13" dur="1" fill="hold">
                                          <p:stCondLst>
                                            <p:cond delay="999"/>
                                          </p:stCondLst>
                                        </p:cTn>
                                        <p:tgtEl>
                                          <p:spTgt spid="8"/>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1" grpId="0"/>
      <p:bldP spid="12" grpId="0"/>
      <p:bldP spid="3"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p:cNvPicPr>
          <p:nvPr/>
        </p:nvPicPr>
        <p:blipFill>
          <a:blip r:embed="rId3">
            <a:lum bright="22000" contrast="46000"/>
          </a:blip>
          <a:srcRect/>
          <a:stretch>
            <a:fillRect/>
          </a:stretch>
        </p:blipFill>
        <p:spPr bwMode="auto">
          <a:xfrm>
            <a:off x="179388" y="1268413"/>
            <a:ext cx="3362325" cy="2016125"/>
          </a:xfrm>
          <a:prstGeom prst="rect">
            <a:avLst/>
          </a:prstGeom>
          <a:noFill/>
          <a:ln w="9525">
            <a:noFill/>
            <a:miter lim="800000"/>
            <a:headEnd/>
            <a:tailEnd/>
          </a:ln>
        </p:spPr>
      </p:pic>
      <p:pic>
        <p:nvPicPr>
          <p:cNvPr id="20483" name="Picture 4"/>
          <p:cNvPicPr>
            <a:picLocks noChangeAspect="1"/>
          </p:cNvPicPr>
          <p:nvPr/>
        </p:nvPicPr>
        <p:blipFill>
          <a:blip r:embed="rId4"/>
          <a:srcRect/>
          <a:stretch>
            <a:fillRect/>
          </a:stretch>
        </p:blipFill>
        <p:spPr bwMode="auto">
          <a:xfrm>
            <a:off x="3708400" y="-26988"/>
            <a:ext cx="5264150" cy="3455988"/>
          </a:xfrm>
          <a:prstGeom prst="rect">
            <a:avLst/>
          </a:prstGeom>
          <a:noFill/>
          <a:ln w="9525">
            <a:solidFill>
              <a:schemeClr val="tx1"/>
            </a:solidFill>
            <a:miter lim="800000"/>
            <a:headEnd/>
            <a:tailEnd/>
          </a:ln>
        </p:spPr>
      </p:pic>
      <p:grpSp>
        <p:nvGrpSpPr>
          <p:cNvPr id="20484" name="Group 5"/>
          <p:cNvGrpSpPr>
            <a:grpSpLocks noChangeAspect="1"/>
          </p:cNvGrpSpPr>
          <p:nvPr/>
        </p:nvGrpSpPr>
        <p:grpSpPr bwMode="auto">
          <a:xfrm>
            <a:off x="3708400" y="3500438"/>
            <a:ext cx="5384800" cy="3303587"/>
            <a:chOff x="317966" y="1600199"/>
            <a:chExt cx="8252335" cy="5257799"/>
          </a:xfrm>
        </p:grpSpPr>
        <p:pic>
          <p:nvPicPr>
            <p:cNvPr id="20489" name="Picture 6" descr="F-02.tif"/>
            <p:cNvPicPr>
              <a:picLocks noChangeAspect="1"/>
            </p:cNvPicPr>
            <p:nvPr/>
          </p:nvPicPr>
          <p:blipFill>
            <a:blip r:embed="rId5"/>
            <a:srcRect/>
            <a:stretch>
              <a:fillRect/>
            </a:stretch>
          </p:blipFill>
          <p:spPr bwMode="auto">
            <a:xfrm>
              <a:off x="317966" y="1600199"/>
              <a:ext cx="3850199" cy="5257799"/>
            </a:xfrm>
            <a:prstGeom prst="rect">
              <a:avLst/>
            </a:prstGeom>
            <a:noFill/>
            <a:ln w="9525">
              <a:solidFill>
                <a:schemeClr val="tx1"/>
              </a:solidFill>
              <a:miter lim="800000"/>
              <a:headEnd/>
              <a:tailEnd/>
            </a:ln>
          </p:spPr>
        </p:pic>
        <p:pic>
          <p:nvPicPr>
            <p:cNvPr id="20490" name="Picture 7" descr="F-01.tif"/>
            <p:cNvPicPr>
              <a:picLocks noChangeAspect="1"/>
            </p:cNvPicPr>
            <p:nvPr/>
          </p:nvPicPr>
          <p:blipFill>
            <a:blip r:embed="rId6"/>
            <a:srcRect/>
            <a:stretch>
              <a:fillRect/>
            </a:stretch>
          </p:blipFill>
          <p:spPr bwMode="auto">
            <a:xfrm>
              <a:off x="4334701" y="1600199"/>
              <a:ext cx="4235600" cy="5257799"/>
            </a:xfrm>
            <a:prstGeom prst="rect">
              <a:avLst/>
            </a:prstGeom>
            <a:noFill/>
            <a:ln w="9525">
              <a:solidFill>
                <a:schemeClr val="tx1"/>
              </a:solidFill>
              <a:miter lim="800000"/>
              <a:headEnd/>
              <a:tailEnd/>
            </a:ln>
          </p:spPr>
        </p:pic>
      </p:grpSp>
      <p:sp>
        <p:nvSpPr>
          <p:cNvPr id="9" name="TextBox 8"/>
          <p:cNvSpPr txBox="1"/>
          <p:nvPr/>
        </p:nvSpPr>
        <p:spPr>
          <a:xfrm>
            <a:off x="3851275" y="260350"/>
            <a:ext cx="4968875" cy="579438"/>
          </a:xfrm>
          <a:prstGeom prst="rect">
            <a:avLst/>
          </a:prstGeom>
          <a:solidFill>
            <a:schemeClr val="tx1"/>
          </a:solidFill>
          <a:effectLst>
            <a:outerShdw blurRad="50800" dist="38100" dir="2700000" algn="tl" rotWithShape="0">
              <a:prstClr val="black">
                <a:alpha val="40000"/>
              </a:prstClr>
            </a:outerShdw>
          </a:effectLst>
        </p:spPr>
        <p:txBody>
          <a:bodyPr>
            <a:spAutoFit/>
          </a:bodyPr>
          <a:lstStyle/>
          <a:p>
            <a:pPr>
              <a:defRPr/>
            </a:pPr>
            <a:r>
              <a:rPr lang="en-US" sz="2000" dirty="0">
                <a:solidFill>
                  <a:srgbClr val="CE7E00"/>
                </a:solidFill>
                <a:latin typeface="Georgia" pitchFamily="18" charset="0"/>
                <a:ea typeface="ＭＳ Ｐゴシック" pitchFamily="84" charset="-128"/>
              </a:rPr>
              <a:t>Cambridge polyphonic manuscript, 13</a:t>
            </a:r>
            <a:r>
              <a:rPr lang="en-US" sz="2000" baseline="30000" dirty="0">
                <a:solidFill>
                  <a:srgbClr val="CE7E00"/>
                </a:solidFill>
                <a:latin typeface="Georgia" pitchFamily="18" charset="0"/>
                <a:ea typeface="ＭＳ Ｐゴシック" pitchFamily="84" charset="-128"/>
              </a:rPr>
              <a:t>th</a:t>
            </a:r>
            <a:r>
              <a:rPr lang="en-US" sz="2000" dirty="0">
                <a:solidFill>
                  <a:srgbClr val="CE7E00"/>
                </a:solidFill>
                <a:latin typeface="Georgia" pitchFamily="18" charset="0"/>
                <a:ea typeface="ＭＳ Ｐゴシック" pitchFamily="84" charset="-128"/>
              </a:rPr>
              <a:t> C.</a:t>
            </a:r>
            <a:r>
              <a:rPr lang="en-US" sz="1200" dirty="0">
                <a:solidFill>
                  <a:srgbClr val="CE7E00"/>
                </a:solidFill>
                <a:latin typeface="Georgia" pitchFamily="18" charset="0"/>
                <a:ea typeface="ＭＳ Ｐゴシック" pitchFamily="84" charset="-128"/>
              </a:rPr>
              <a:t/>
            </a:r>
            <a:br>
              <a:rPr lang="en-US" sz="1200" dirty="0">
                <a:solidFill>
                  <a:srgbClr val="CE7E00"/>
                </a:solidFill>
                <a:latin typeface="Georgia" pitchFamily="18" charset="0"/>
                <a:ea typeface="ＭＳ Ｐゴシック" pitchFamily="84" charset="-128"/>
              </a:rPr>
            </a:br>
            <a:r>
              <a:rPr lang="en-US" sz="1200" dirty="0">
                <a:solidFill>
                  <a:srgbClr val="CE7E00"/>
                </a:solidFill>
                <a:latin typeface="Georgia" pitchFamily="18" charset="0"/>
                <a:ea typeface="ＭＳ Ｐゴシック" pitchFamily="84" charset="-128"/>
              </a:rPr>
              <a:t>Source: The Digital Image Archive of Medieval Music (DIAMM)</a:t>
            </a:r>
          </a:p>
        </p:txBody>
      </p:sp>
      <p:sp>
        <p:nvSpPr>
          <p:cNvPr id="10" name="TextBox 9"/>
          <p:cNvSpPr txBox="1"/>
          <p:nvPr/>
        </p:nvSpPr>
        <p:spPr>
          <a:xfrm>
            <a:off x="3851275" y="4005263"/>
            <a:ext cx="4968875" cy="579437"/>
          </a:xfrm>
          <a:prstGeom prst="rect">
            <a:avLst/>
          </a:prstGeom>
          <a:solidFill>
            <a:schemeClr val="tx1"/>
          </a:solidFill>
          <a:effectLst>
            <a:outerShdw blurRad="50800" dist="38100" dir="2700000" algn="tl" rotWithShape="0">
              <a:prstClr val="black">
                <a:alpha val="40000"/>
              </a:prstClr>
            </a:outerShdw>
          </a:effectLst>
        </p:spPr>
        <p:txBody>
          <a:bodyPr>
            <a:spAutoFit/>
          </a:bodyPr>
          <a:lstStyle/>
          <a:p>
            <a:pPr>
              <a:defRPr/>
            </a:pPr>
            <a:r>
              <a:rPr lang="en-GB" sz="2000" dirty="0">
                <a:solidFill>
                  <a:srgbClr val="CE7E00"/>
                </a:solidFill>
                <a:latin typeface="Georgia" pitchFamily="18" charset="0"/>
                <a:ea typeface="ＭＳ Ｐゴシック" pitchFamily="84" charset="-128"/>
              </a:rPr>
              <a:t>Florence polyphonic manuscript, 13th C.</a:t>
            </a:r>
          </a:p>
          <a:p>
            <a:pPr>
              <a:defRPr/>
            </a:pPr>
            <a:r>
              <a:rPr lang="en-GB" sz="1200" dirty="0">
                <a:solidFill>
                  <a:srgbClr val="CE7E00"/>
                </a:solidFill>
                <a:latin typeface="Georgia" pitchFamily="18" charset="0"/>
                <a:ea typeface="ＭＳ Ｐゴシック" pitchFamily="84" charset="-128"/>
              </a:rPr>
              <a:t>Source: </a:t>
            </a:r>
            <a:r>
              <a:rPr lang="en-GB" sz="1200" dirty="0" err="1">
                <a:solidFill>
                  <a:srgbClr val="CE7E00"/>
                </a:solidFill>
                <a:latin typeface="Georgia" pitchFamily="18" charset="0"/>
                <a:ea typeface="ＭＳ Ｐゴシック" pitchFamily="84" charset="-128"/>
              </a:rPr>
              <a:t>Teca</a:t>
            </a:r>
            <a:r>
              <a:rPr lang="en-GB" sz="1200" dirty="0">
                <a:solidFill>
                  <a:srgbClr val="CE7E00"/>
                </a:solidFill>
                <a:latin typeface="Georgia" pitchFamily="18" charset="0"/>
                <a:ea typeface="ＭＳ Ｐゴシック" pitchFamily="84" charset="-128"/>
              </a:rPr>
              <a:t> </a:t>
            </a:r>
            <a:r>
              <a:rPr lang="en-GB" sz="1200" dirty="0" err="1">
                <a:solidFill>
                  <a:srgbClr val="CE7E00"/>
                </a:solidFill>
                <a:latin typeface="Georgia" pitchFamily="18" charset="0"/>
                <a:ea typeface="ＭＳ Ｐゴシック" pitchFamily="84" charset="-128"/>
              </a:rPr>
              <a:t>Digitale</a:t>
            </a:r>
            <a:r>
              <a:rPr lang="en-GB" sz="1200" dirty="0">
                <a:solidFill>
                  <a:srgbClr val="CE7E00"/>
                </a:solidFill>
                <a:latin typeface="Georgia" pitchFamily="18" charset="0"/>
                <a:ea typeface="ＭＳ Ｐゴシック" pitchFamily="84" charset="-128"/>
              </a:rPr>
              <a:t> </a:t>
            </a:r>
            <a:r>
              <a:rPr lang="en-GB" sz="1200" dirty="0" err="1">
                <a:solidFill>
                  <a:srgbClr val="CE7E00"/>
                </a:solidFill>
                <a:latin typeface="Georgia" pitchFamily="18" charset="0"/>
                <a:ea typeface="ＭＳ Ｐゴシック" pitchFamily="84" charset="-128"/>
              </a:rPr>
              <a:t>Ricerca</a:t>
            </a:r>
            <a:r>
              <a:rPr lang="en-GB" sz="1200" dirty="0">
                <a:solidFill>
                  <a:srgbClr val="CE7E00"/>
                </a:solidFill>
                <a:latin typeface="Georgia" pitchFamily="18" charset="0"/>
                <a:ea typeface="ＭＳ Ｐゴシック" pitchFamily="84" charset="-128"/>
              </a:rPr>
              <a:t> (TECA)</a:t>
            </a:r>
          </a:p>
        </p:txBody>
      </p:sp>
      <p:sp>
        <p:nvSpPr>
          <p:cNvPr id="11" name="TextBox 10"/>
          <p:cNvSpPr txBox="1"/>
          <p:nvPr/>
        </p:nvSpPr>
        <p:spPr>
          <a:xfrm>
            <a:off x="179388" y="836613"/>
            <a:ext cx="3384550" cy="396875"/>
          </a:xfrm>
          <a:prstGeom prst="rect">
            <a:avLst/>
          </a:prstGeom>
          <a:solidFill>
            <a:schemeClr val="tx1"/>
          </a:solidFill>
          <a:effectLst>
            <a:outerShdw blurRad="50800" dist="38100" dir="2700000" algn="tl" rotWithShape="0">
              <a:prstClr val="black">
                <a:alpha val="40000"/>
              </a:prstClr>
            </a:outerShdw>
          </a:effectLst>
        </p:spPr>
        <p:txBody>
          <a:bodyPr>
            <a:spAutoFit/>
          </a:bodyPr>
          <a:lstStyle/>
          <a:p>
            <a:pPr>
              <a:defRPr/>
            </a:pPr>
            <a:r>
              <a:rPr lang="en-GB" sz="2000" dirty="0" err="1">
                <a:solidFill>
                  <a:srgbClr val="CE7E00"/>
                </a:solidFill>
                <a:latin typeface="Georgia" pitchFamily="18" charset="0"/>
                <a:ea typeface="ＭＳ Ｐゴシック" pitchFamily="84" charset="-128"/>
              </a:rPr>
              <a:t>Graduale</a:t>
            </a:r>
            <a:r>
              <a:rPr lang="en-GB" sz="2000" dirty="0">
                <a:solidFill>
                  <a:srgbClr val="CE7E00"/>
                </a:solidFill>
                <a:latin typeface="Georgia" pitchFamily="18" charset="0"/>
                <a:ea typeface="ＭＳ Ｐゴシック" pitchFamily="84" charset="-128"/>
              </a:rPr>
              <a:t> Triplex, 6/7th C.</a:t>
            </a:r>
            <a:endParaRPr lang="en-US" sz="1200" dirty="0">
              <a:solidFill>
                <a:srgbClr val="CE7E00"/>
              </a:solidFill>
              <a:latin typeface="Georgia" pitchFamily="18" charset="0"/>
              <a:ea typeface="ＭＳ Ｐゴシック" pitchFamily="84" charset="-128"/>
            </a:endParaRPr>
          </a:p>
        </p:txBody>
      </p:sp>
      <p:pic>
        <p:nvPicPr>
          <p:cNvPr id="20488" name="Picture 3"/>
          <p:cNvPicPr>
            <a:picLocks noChangeAspect="1"/>
          </p:cNvPicPr>
          <p:nvPr/>
        </p:nvPicPr>
        <p:blipFill>
          <a:blip r:embed="rId7"/>
          <a:srcRect/>
          <a:stretch>
            <a:fillRect/>
          </a:stretch>
        </p:blipFill>
        <p:spPr bwMode="auto">
          <a:xfrm>
            <a:off x="179388" y="2349500"/>
            <a:ext cx="1192212" cy="1798638"/>
          </a:xfrm>
          <a:prstGeom prst="rect">
            <a:avLst/>
          </a:prstGeom>
          <a:noFill/>
          <a:ln w="9525">
            <a:noFill/>
            <a:miter lim="800000"/>
            <a:headEnd/>
            <a:tailEnd/>
          </a:ln>
        </p:spPr>
      </p:pic>
    </p:spTree>
    <p:extLst>
      <p:ext uri="{BB962C8B-B14F-4D97-AF65-F5344CB8AC3E}">
        <p14:creationId xmlns:p14="http://schemas.microsoft.com/office/powerpoint/2010/main" val="151164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oii-srv-001\desktops$\eric.meyer\Picture1.png"/>
          <p:cNvPicPr>
            <a:picLocks noChangeAspect="1" noChangeArrowheads="1"/>
          </p:cNvPicPr>
          <p:nvPr/>
        </p:nvPicPr>
        <p:blipFill>
          <a:blip r:embed="rId3"/>
          <a:srcRect/>
          <a:stretch>
            <a:fillRect/>
          </a:stretch>
        </p:blipFill>
        <p:spPr bwMode="auto">
          <a:xfrm>
            <a:off x="250825" y="765175"/>
            <a:ext cx="5370513" cy="3024188"/>
          </a:xfrm>
          <a:prstGeom prst="rect">
            <a:avLst/>
          </a:prstGeom>
          <a:noFill/>
          <a:ln w="9525">
            <a:noFill/>
            <a:miter lim="800000"/>
            <a:headEnd/>
            <a:tailEnd/>
          </a:ln>
        </p:spPr>
      </p:pic>
      <p:pic>
        <p:nvPicPr>
          <p:cNvPr id="22531" name="Picture 13"/>
          <p:cNvPicPr>
            <a:picLocks noChangeAspect="1"/>
          </p:cNvPicPr>
          <p:nvPr/>
        </p:nvPicPr>
        <p:blipFill>
          <a:blip r:embed="rId4"/>
          <a:srcRect/>
          <a:stretch>
            <a:fillRect/>
          </a:stretch>
        </p:blipFill>
        <p:spPr bwMode="auto">
          <a:xfrm>
            <a:off x="3851275" y="3213100"/>
            <a:ext cx="6184900" cy="3311525"/>
          </a:xfrm>
          <a:prstGeom prst="rect">
            <a:avLst/>
          </a:prstGeom>
          <a:noFill/>
          <a:ln w="9525">
            <a:noFill/>
            <a:miter lim="800000"/>
            <a:headEnd/>
            <a:tailEnd/>
          </a:ln>
        </p:spPr>
      </p:pic>
      <p:sp>
        <p:nvSpPr>
          <p:cNvPr id="22532" name="TextBox 11"/>
          <p:cNvSpPr txBox="1">
            <a:spLocks noChangeArrowheads="1"/>
          </p:cNvSpPr>
          <p:nvPr/>
        </p:nvSpPr>
        <p:spPr bwMode="auto">
          <a:xfrm>
            <a:off x="0" y="3478213"/>
            <a:ext cx="3924300" cy="2970044"/>
          </a:xfrm>
          <a:prstGeom prst="rect">
            <a:avLst/>
          </a:prstGeom>
          <a:solidFill>
            <a:schemeClr val="bg1"/>
          </a:solidFill>
          <a:ln w="9525">
            <a:noFill/>
            <a:miter lim="800000"/>
            <a:headEnd/>
            <a:tailEnd/>
          </a:ln>
        </p:spPr>
        <p:txBody>
          <a:bodyPr>
            <a:prstTxWarp prst="textNoShape">
              <a:avLst/>
            </a:prstTxWarp>
            <a:spAutoFit/>
          </a:bodyPr>
          <a:lstStyle/>
          <a:p>
            <a:pPr indent="179388" fontAlgn="base">
              <a:spcBef>
                <a:spcPct val="0"/>
              </a:spcBef>
              <a:spcAft>
                <a:spcPct val="0"/>
              </a:spcAft>
            </a:pPr>
            <a:r>
              <a:rPr lang="en-US" sz="1100" b="1" dirty="0">
                <a:solidFill>
                  <a:prstClr val="black"/>
                </a:solidFill>
                <a:ea typeface="ＭＳ Ｐゴシック" pitchFamily="84" charset="-128"/>
              </a:rPr>
              <a:t>S:   </a:t>
            </a:r>
            <a:r>
              <a:rPr lang="en-US" sz="1100" b="1" dirty="0" err="1">
                <a:solidFill>
                  <a:prstClr val="black"/>
                </a:solidFill>
                <a:ea typeface="ＭＳ Ｐゴシック" pitchFamily="84" charset="-128"/>
              </a:rPr>
              <a:t>That'a</a:t>
            </a:r>
            <a:r>
              <a:rPr lang="en-US" sz="1100" b="1" dirty="0">
                <a:solidFill>
                  <a:prstClr val="black"/>
                </a:solidFill>
                <a:ea typeface="ＭＳ Ｐゴシック" pitchFamily="84" charset="-128"/>
              </a:rPr>
              <a:t> just a – it's not a note</a:t>
            </a:r>
          </a:p>
          <a:p>
            <a:pPr indent="179388" fontAlgn="base">
              <a:spcBef>
                <a:spcPct val="0"/>
              </a:spcBef>
              <a:spcAft>
                <a:spcPct val="0"/>
              </a:spcAft>
            </a:pPr>
            <a:r>
              <a:rPr lang="en-US" sz="1100" b="1" dirty="0">
                <a:solidFill>
                  <a:prstClr val="black"/>
                </a:solidFill>
                <a:ea typeface="ＭＳ Ｐゴシック" pitchFamily="84" charset="-128"/>
              </a:rPr>
              <a:t>H:  I think it's part of the decoration isn't it?</a:t>
            </a:r>
          </a:p>
          <a:p>
            <a:pPr indent="179388" fontAlgn="base">
              <a:spcBef>
                <a:spcPct val="0"/>
              </a:spcBef>
              <a:spcAft>
                <a:spcPct val="0"/>
              </a:spcAft>
            </a:pPr>
            <a:r>
              <a:rPr lang="en-US" sz="1100" b="1" dirty="0">
                <a:solidFill>
                  <a:prstClr val="black"/>
                </a:solidFill>
                <a:ea typeface="ＭＳ Ｐゴシック" pitchFamily="84" charset="-128"/>
              </a:rPr>
              <a:t>      </a:t>
            </a:r>
            <a:r>
              <a:rPr lang="en-US" sz="1100" b="1" dirty="0" smtClean="0">
                <a:solidFill>
                  <a:prstClr val="black"/>
                </a:solidFill>
                <a:ea typeface="ＭＳ Ｐゴシック" pitchFamily="84" charset="-128"/>
              </a:rPr>
              <a:t>I </a:t>
            </a:r>
            <a:r>
              <a:rPr lang="en-US" sz="1100" b="1" dirty="0">
                <a:solidFill>
                  <a:prstClr val="black"/>
                </a:solidFill>
                <a:ea typeface="ＭＳ Ｐゴシック" pitchFamily="84" charset="-128"/>
              </a:rPr>
              <a:t>mean the </a:t>
            </a:r>
            <a:r>
              <a:rPr lang="en-US" sz="1100" b="1" dirty="0" err="1">
                <a:solidFill>
                  <a:prstClr val="black"/>
                </a:solidFill>
                <a:ea typeface="ＭＳ Ｐゴシック" pitchFamily="84" charset="-128"/>
              </a:rPr>
              <a:t>colours</a:t>
            </a:r>
            <a:r>
              <a:rPr lang="en-US" sz="1100" b="1" dirty="0">
                <a:solidFill>
                  <a:prstClr val="black"/>
                </a:solidFill>
                <a:ea typeface="ＭＳ Ｐゴシック" pitchFamily="84" charset="-128"/>
              </a:rPr>
              <a:t> would have been really  </a:t>
            </a:r>
            <a:r>
              <a:rPr lang="en-US" sz="1100" b="1" dirty="0" smtClean="0">
                <a:solidFill>
                  <a:prstClr val="black"/>
                </a:solidFill>
                <a:ea typeface="ＭＳ Ｐゴシック" pitchFamily="84" charset="-128"/>
              </a:rPr>
              <a:t> vivid</a:t>
            </a:r>
            <a:endParaRPr lang="en-US" sz="1100" b="1" dirty="0">
              <a:solidFill>
                <a:prstClr val="black"/>
              </a:solidFill>
              <a:ea typeface="ＭＳ Ｐゴシック" pitchFamily="84" charset="-128"/>
            </a:endParaRPr>
          </a:p>
          <a:p>
            <a:pPr indent="179388" fontAlgn="base">
              <a:spcBef>
                <a:spcPct val="0"/>
              </a:spcBef>
              <a:spcAft>
                <a:spcPct val="0"/>
              </a:spcAft>
            </a:pPr>
            <a:r>
              <a:rPr lang="en-US" sz="1100" b="1" dirty="0">
                <a:solidFill>
                  <a:prstClr val="black"/>
                </a:solidFill>
                <a:ea typeface="ＭＳ Ｐゴシック" pitchFamily="84" charset="-128"/>
              </a:rPr>
              <a:t>      </a:t>
            </a:r>
            <a:r>
              <a:rPr lang="en-US" sz="1100" b="1" dirty="0" smtClean="0">
                <a:solidFill>
                  <a:prstClr val="black"/>
                </a:solidFill>
                <a:ea typeface="ＭＳ Ｐゴシック" pitchFamily="84" charset="-128"/>
              </a:rPr>
              <a:t>wouldn't </a:t>
            </a:r>
            <a:r>
              <a:rPr lang="en-US" sz="1100" b="1" dirty="0">
                <a:solidFill>
                  <a:prstClr val="black"/>
                </a:solidFill>
                <a:ea typeface="ＭＳ Ｐゴシック" pitchFamily="84" charset="-128"/>
              </a:rPr>
              <a:t>they - blues and greens, yellows</a:t>
            </a:r>
          </a:p>
          <a:p>
            <a:pPr indent="179388" fontAlgn="base">
              <a:spcBef>
                <a:spcPct val="0"/>
              </a:spcBef>
              <a:spcAft>
                <a:spcPct val="0"/>
              </a:spcAft>
            </a:pPr>
            <a:r>
              <a:rPr lang="en-US" sz="1100" b="1" dirty="0">
                <a:solidFill>
                  <a:prstClr val="black"/>
                </a:solidFill>
                <a:ea typeface="ＭＳ Ｐゴシック" pitchFamily="84" charset="-128"/>
              </a:rPr>
              <a:t>S:   </a:t>
            </a:r>
            <a:r>
              <a:rPr lang="en-US" sz="1100" b="1" dirty="0" smtClean="0">
                <a:solidFill>
                  <a:prstClr val="black"/>
                </a:solidFill>
                <a:ea typeface="ＭＳ Ｐゴシック" pitchFamily="84" charset="-128"/>
              </a:rPr>
              <a:t>It's </a:t>
            </a:r>
            <a:r>
              <a:rPr lang="en-US" sz="1100" b="1" dirty="0">
                <a:solidFill>
                  <a:prstClr val="black"/>
                </a:solidFill>
                <a:ea typeface="ＭＳ Ｐゴシック" pitchFamily="84" charset="-128"/>
              </a:rPr>
              <a:t>quite deteriorated</a:t>
            </a:r>
          </a:p>
          <a:p>
            <a:pPr indent="179388" fontAlgn="base">
              <a:spcBef>
                <a:spcPct val="0"/>
              </a:spcBef>
              <a:spcAft>
                <a:spcPct val="0"/>
              </a:spcAft>
            </a:pPr>
            <a:r>
              <a:rPr lang="en-US" sz="1100" b="1" dirty="0">
                <a:solidFill>
                  <a:prstClr val="black"/>
                </a:solidFill>
                <a:ea typeface="ＭＳ Ｐゴシック" pitchFamily="84" charset="-128"/>
              </a:rPr>
              <a:t>H:  </a:t>
            </a:r>
            <a:r>
              <a:rPr lang="en-US" sz="1100" b="1" dirty="0" smtClean="0">
                <a:solidFill>
                  <a:prstClr val="black"/>
                </a:solidFill>
                <a:ea typeface="ＭＳ Ｐゴシック" pitchFamily="84" charset="-128"/>
              </a:rPr>
              <a:t>I'm </a:t>
            </a:r>
            <a:r>
              <a:rPr lang="en-US" sz="1100" b="1" dirty="0">
                <a:solidFill>
                  <a:prstClr val="black"/>
                </a:solidFill>
                <a:ea typeface="ＭＳ Ｐゴシック" pitchFamily="84" charset="-128"/>
              </a:rPr>
              <a:t>guessing this is a sort of slice in the – </a:t>
            </a:r>
          </a:p>
          <a:p>
            <a:pPr indent="179388" fontAlgn="base">
              <a:spcBef>
                <a:spcPct val="0"/>
              </a:spcBef>
              <a:spcAft>
                <a:spcPct val="0"/>
              </a:spcAft>
            </a:pPr>
            <a:r>
              <a:rPr lang="en-US" sz="1100" b="1" dirty="0">
                <a:solidFill>
                  <a:prstClr val="black"/>
                </a:solidFill>
                <a:ea typeface="ＭＳ Ｐゴシック" pitchFamily="84" charset="-128"/>
              </a:rPr>
              <a:t>      </a:t>
            </a:r>
            <a:r>
              <a:rPr lang="en-US" sz="1100" b="1" dirty="0" smtClean="0">
                <a:solidFill>
                  <a:prstClr val="black"/>
                </a:solidFill>
                <a:ea typeface="ＭＳ Ｐゴシック" pitchFamily="84" charset="-128"/>
              </a:rPr>
              <a:t>through </a:t>
            </a:r>
            <a:r>
              <a:rPr lang="en-US" sz="1100" b="1" dirty="0">
                <a:solidFill>
                  <a:prstClr val="black"/>
                </a:solidFill>
                <a:ea typeface="ＭＳ Ｐゴシック" pitchFamily="84" charset="-128"/>
              </a:rPr>
              <a:t>the parchment isn't it?</a:t>
            </a:r>
          </a:p>
          <a:p>
            <a:pPr indent="179388" fontAlgn="base">
              <a:spcBef>
                <a:spcPct val="0"/>
              </a:spcBef>
              <a:spcAft>
                <a:spcPct val="0"/>
              </a:spcAft>
            </a:pPr>
            <a:r>
              <a:rPr lang="en-US" sz="1100" b="1" dirty="0">
                <a:solidFill>
                  <a:prstClr val="black"/>
                </a:solidFill>
                <a:ea typeface="ＭＳ Ｐゴシック" pitchFamily="84" charset="-128"/>
              </a:rPr>
              <a:t>S:   </a:t>
            </a:r>
            <a:r>
              <a:rPr lang="en-US" sz="1100" b="1" dirty="0" smtClean="0">
                <a:solidFill>
                  <a:prstClr val="black"/>
                </a:solidFill>
                <a:ea typeface="ＭＳ Ｐゴシック" pitchFamily="84" charset="-128"/>
              </a:rPr>
              <a:t>Yeah</a:t>
            </a:r>
            <a:endParaRPr lang="en-US" sz="1100" b="1" dirty="0">
              <a:solidFill>
                <a:prstClr val="black"/>
              </a:solidFill>
              <a:ea typeface="ＭＳ Ｐゴシック" pitchFamily="84" charset="-128"/>
            </a:endParaRPr>
          </a:p>
          <a:p>
            <a:pPr indent="179388" fontAlgn="base">
              <a:spcBef>
                <a:spcPct val="0"/>
              </a:spcBef>
              <a:spcAft>
                <a:spcPct val="0"/>
              </a:spcAft>
            </a:pPr>
            <a:r>
              <a:rPr lang="en-US" sz="1100" b="1" dirty="0">
                <a:solidFill>
                  <a:prstClr val="black"/>
                </a:solidFill>
                <a:ea typeface="ＭＳ Ｐゴシック" pitchFamily="84" charset="-128"/>
              </a:rPr>
              <a:t>H:  </a:t>
            </a:r>
            <a:r>
              <a:rPr lang="en-US" sz="1100" b="1" dirty="0" smtClean="0">
                <a:solidFill>
                  <a:prstClr val="black"/>
                </a:solidFill>
                <a:ea typeface="ＭＳ Ｐゴシック" pitchFamily="84" charset="-128"/>
              </a:rPr>
              <a:t>It's </a:t>
            </a:r>
            <a:r>
              <a:rPr lang="en-US" sz="1100" b="1" dirty="0">
                <a:solidFill>
                  <a:prstClr val="black"/>
                </a:solidFill>
                <a:ea typeface="ＭＳ Ｐゴシック" pitchFamily="84" charset="-128"/>
              </a:rPr>
              <a:t>showing white there</a:t>
            </a:r>
          </a:p>
          <a:p>
            <a:pPr indent="179388" fontAlgn="base">
              <a:spcBef>
                <a:spcPct val="0"/>
              </a:spcBef>
              <a:spcAft>
                <a:spcPct val="0"/>
              </a:spcAft>
            </a:pPr>
            <a:r>
              <a:rPr lang="en-US" sz="1100" b="1" dirty="0">
                <a:solidFill>
                  <a:prstClr val="black"/>
                </a:solidFill>
                <a:ea typeface="ＭＳ Ｐゴシック" pitchFamily="84" charset="-128"/>
              </a:rPr>
              <a:t>S:   </a:t>
            </a:r>
            <a:r>
              <a:rPr lang="en-US" sz="1100" b="1" dirty="0" smtClean="0">
                <a:solidFill>
                  <a:prstClr val="black"/>
                </a:solidFill>
                <a:ea typeface="ＭＳ Ｐゴシック" pitchFamily="84" charset="-128"/>
              </a:rPr>
              <a:t>Goodness </a:t>
            </a:r>
            <a:r>
              <a:rPr lang="en-US" sz="1100" b="1" dirty="0">
                <a:solidFill>
                  <a:prstClr val="black"/>
                </a:solidFill>
                <a:ea typeface="ＭＳ Ｐゴシック" pitchFamily="84" charset="-128"/>
              </a:rPr>
              <a:t>only knows how it got there</a:t>
            </a:r>
          </a:p>
          <a:p>
            <a:pPr indent="179388" fontAlgn="base">
              <a:spcBef>
                <a:spcPct val="0"/>
              </a:spcBef>
              <a:spcAft>
                <a:spcPct val="0"/>
              </a:spcAft>
            </a:pPr>
            <a:r>
              <a:rPr lang="en-US" sz="1100" b="1" dirty="0">
                <a:solidFill>
                  <a:prstClr val="black"/>
                </a:solidFill>
                <a:ea typeface="ＭＳ Ｐゴシック" pitchFamily="84" charset="-128"/>
              </a:rPr>
              <a:t>H:  </a:t>
            </a:r>
            <a:r>
              <a:rPr lang="en-US" sz="1100" b="1" dirty="0" smtClean="0">
                <a:solidFill>
                  <a:prstClr val="black"/>
                </a:solidFill>
                <a:ea typeface="ＭＳ Ｐゴシック" pitchFamily="84" charset="-128"/>
              </a:rPr>
              <a:t>These </a:t>
            </a:r>
            <a:r>
              <a:rPr lang="en-US" sz="1100" b="1" dirty="0">
                <a:solidFill>
                  <a:prstClr val="black"/>
                </a:solidFill>
                <a:ea typeface="ＭＳ Ｐゴシック" pitchFamily="84" charset="-128"/>
              </a:rPr>
              <a:t>are binding fragments. They've </a:t>
            </a:r>
          </a:p>
          <a:p>
            <a:pPr indent="179388" fontAlgn="base">
              <a:spcBef>
                <a:spcPct val="0"/>
              </a:spcBef>
              <a:spcAft>
                <a:spcPct val="0"/>
              </a:spcAft>
            </a:pPr>
            <a:r>
              <a:rPr lang="en-US" sz="1100" b="1" dirty="0">
                <a:solidFill>
                  <a:prstClr val="black"/>
                </a:solidFill>
                <a:ea typeface="ＭＳ Ｐゴシック" pitchFamily="84" charset="-128"/>
              </a:rPr>
              <a:t>      </a:t>
            </a:r>
            <a:r>
              <a:rPr lang="en-US" sz="1100" b="1" dirty="0" smtClean="0">
                <a:solidFill>
                  <a:prstClr val="black"/>
                </a:solidFill>
                <a:ea typeface="ＭＳ Ｐゴシック" pitchFamily="84" charset="-128"/>
              </a:rPr>
              <a:t>been </a:t>
            </a:r>
            <a:r>
              <a:rPr lang="en-US" sz="1100" b="1" dirty="0">
                <a:solidFill>
                  <a:prstClr val="black"/>
                </a:solidFill>
                <a:ea typeface="ＭＳ Ｐゴシック" pitchFamily="84" charset="-128"/>
              </a:rPr>
              <a:t>man-handled into the binding of </a:t>
            </a:r>
          </a:p>
          <a:p>
            <a:pPr indent="179388" fontAlgn="base">
              <a:spcBef>
                <a:spcPct val="0"/>
              </a:spcBef>
              <a:spcAft>
                <a:spcPct val="0"/>
              </a:spcAft>
            </a:pPr>
            <a:r>
              <a:rPr lang="en-US" sz="1100" b="1" dirty="0">
                <a:solidFill>
                  <a:prstClr val="black"/>
                </a:solidFill>
                <a:ea typeface="ＭＳ Ｐゴシック" pitchFamily="84" charset="-128"/>
              </a:rPr>
              <a:t>      </a:t>
            </a:r>
            <a:r>
              <a:rPr lang="en-US" sz="1100" b="1" dirty="0" smtClean="0">
                <a:solidFill>
                  <a:prstClr val="black"/>
                </a:solidFill>
                <a:ea typeface="ＭＳ Ｐゴシック" pitchFamily="84" charset="-128"/>
              </a:rPr>
              <a:t>another </a:t>
            </a:r>
            <a:r>
              <a:rPr lang="en-US" sz="1100" b="1" dirty="0">
                <a:solidFill>
                  <a:prstClr val="black"/>
                </a:solidFill>
                <a:ea typeface="ＭＳ Ｐゴシック" pitchFamily="84" charset="-128"/>
              </a:rPr>
              <a:t>book and presumably a </a:t>
            </a:r>
          </a:p>
          <a:p>
            <a:pPr indent="179388" fontAlgn="base">
              <a:spcBef>
                <a:spcPct val="0"/>
              </a:spcBef>
              <a:spcAft>
                <a:spcPct val="0"/>
              </a:spcAft>
            </a:pPr>
            <a:r>
              <a:rPr lang="en-US" sz="1100" b="1" dirty="0">
                <a:solidFill>
                  <a:prstClr val="black"/>
                </a:solidFill>
                <a:ea typeface="ＭＳ Ｐゴシック" pitchFamily="84" charset="-128"/>
              </a:rPr>
              <a:t>      </a:t>
            </a:r>
            <a:r>
              <a:rPr lang="en-US" sz="1100" b="1" dirty="0" smtClean="0">
                <a:solidFill>
                  <a:prstClr val="black"/>
                </a:solidFill>
                <a:ea typeface="ＭＳ Ｐゴシック" pitchFamily="84" charset="-128"/>
              </a:rPr>
              <a:t>binder's </a:t>
            </a:r>
            <a:r>
              <a:rPr lang="en-US" sz="1100" b="1" dirty="0">
                <a:solidFill>
                  <a:prstClr val="black"/>
                </a:solidFill>
                <a:ea typeface="ＭＳ Ｐゴシック" pitchFamily="84" charset="-128"/>
              </a:rPr>
              <a:t>knife has sliced through the pages.</a:t>
            </a:r>
          </a:p>
          <a:p>
            <a:pPr indent="179388" fontAlgn="base">
              <a:spcBef>
                <a:spcPct val="0"/>
              </a:spcBef>
              <a:spcAft>
                <a:spcPct val="0"/>
              </a:spcAft>
            </a:pPr>
            <a:r>
              <a:rPr lang="en-US" sz="1100" b="1" dirty="0">
                <a:solidFill>
                  <a:prstClr val="black"/>
                </a:solidFill>
                <a:ea typeface="ＭＳ Ｐゴシック" pitchFamily="84" charset="-128"/>
              </a:rPr>
              <a:t>      </a:t>
            </a:r>
            <a:r>
              <a:rPr lang="en-US" sz="1100" b="1" dirty="0" smtClean="0">
                <a:solidFill>
                  <a:prstClr val="black"/>
                </a:solidFill>
                <a:ea typeface="ＭＳ Ｐゴシック" pitchFamily="84" charset="-128"/>
              </a:rPr>
              <a:t>It's </a:t>
            </a:r>
            <a:r>
              <a:rPr lang="en-US" sz="1100" b="1" dirty="0">
                <a:solidFill>
                  <a:prstClr val="black"/>
                </a:solidFill>
                <a:ea typeface="ＭＳ Ｐゴシック" pitchFamily="84" charset="-128"/>
              </a:rPr>
              <a:t>lucky in a way it’s only sliced through the      </a:t>
            </a:r>
            <a:br>
              <a:rPr lang="en-US" sz="1100" b="1" dirty="0">
                <a:solidFill>
                  <a:prstClr val="black"/>
                </a:solidFill>
                <a:ea typeface="ＭＳ Ｐゴシック" pitchFamily="84" charset="-128"/>
              </a:rPr>
            </a:br>
            <a:r>
              <a:rPr lang="en-US" sz="1100" b="1" dirty="0">
                <a:solidFill>
                  <a:prstClr val="black"/>
                </a:solidFill>
                <a:ea typeface="ＭＳ Ｐゴシック" pitchFamily="84" charset="-128"/>
              </a:rPr>
              <a:t>           </a:t>
            </a:r>
            <a:r>
              <a:rPr lang="en-US" sz="1100" b="1" dirty="0" smtClean="0">
                <a:solidFill>
                  <a:prstClr val="black"/>
                </a:solidFill>
                <a:ea typeface="ＭＳ Ｐゴシック" pitchFamily="84" charset="-128"/>
              </a:rPr>
              <a:t>parchment</a:t>
            </a:r>
            <a:endParaRPr lang="en-US" sz="1100" b="1" dirty="0">
              <a:solidFill>
                <a:prstClr val="black"/>
              </a:solidFill>
              <a:ea typeface="ＭＳ Ｐゴシック" pitchFamily="84" charset="-128"/>
            </a:endParaRPr>
          </a:p>
          <a:p>
            <a:pPr indent="179388" fontAlgn="base">
              <a:spcBef>
                <a:spcPct val="0"/>
              </a:spcBef>
              <a:spcAft>
                <a:spcPct val="0"/>
              </a:spcAft>
            </a:pPr>
            <a:endParaRPr lang="en-US" sz="1100" dirty="0">
              <a:solidFill>
                <a:prstClr val="black"/>
              </a:solidFill>
              <a:ea typeface="ＭＳ Ｐゴシック" pitchFamily="84" charset="-128"/>
            </a:endParaRPr>
          </a:p>
        </p:txBody>
      </p:sp>
      <p:pic>
        <p:nvPicPr>
          <p:cNvPr id="22533" name="Picture 14"/>
          <p:cNvPicPr>
            <a:picLocks noChangeAspect="1"/>
          </p:cNvPicPr>
          <p:nvPr/>
        </p:nvPicPr>
        <p:blipFill>
          <a:blip r:embed="rId5"/>
          <a:srcRect/>
          <a:stretch>
            <a:fillRect/>
          </a:stretch>
        </p:blipFill>
        <p:spPr bwMode="auto">
          <a:xfrm>
            <a:off x="5867400" y="260350"/>
            <a:ext cx="3168650" cy="3965575"/>
          </a:xfrm>
          <a:prstGeom prst="rect">
            <a:avLst/>
          </a:prstGeom>
          <a:noFill/>
          <a:ln w="9525">
            <a:noFill/>
            <a:miter lim="800000"/>
            <a:headEnd/>
            <a:tailEnd/>
          </a:ln>
        </p:spPr>
      </p:pic>
      <p:sp>
        <p:nvSpPr>
          <p:cNvPr id="16" name="Right Arrow 15"/>
          <p:cNvSpPr/>
          <p:nvPr/>
        </p:nvSpPr>
        <p:spPr>
          <a:xfrm>
            <a:off x="3059113" y="5300663"/>
            <a:ext cx="1611312" cy="382587"/>
          </a:xfrm>
          <a:prstGeom prst="righ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black"/>
              </a:solidFill>
            </a:endParaRPr>
          </a:p>
        </p:txBody>
      </p:sp>
      <p:sp>
        <p:nvSpPr>
          <p:cNvPr id="22535" name="TextBox 16"/>
          <p:cNvSpPr txBox="1">
            <a:spLocks noChangeArrowheads="1"/>
          </p:cNvSpPr>
          <p:nvPr/>
        </p:nvSpPr>
        <p:spPr bwMode="auto">
          <a:xfrm>
            <a:off x="3059113" y="5338763"/>
            <a:ext cx="1439862" cy="27463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200" b="1">
                <a:solidFill>
                  <a:prstClr val="black"/>
                </a:solidFill>
                <a:ea typeface="ＭＳ Ｐゴシック" pitchFamily="84" charset="-128"/>
              </a:rPr>
              <a:t>note or decoration?</a:t>
            </a:r>
          </a:p>
        </p:txBody>
      </p:sp>
      <p:sp>
        <p:nvSpPr>
          <p:cNvPr id="18" name="Right Arrow 17"/>
          <p:cNvSpPr/>
          <p:nvPr/>
        </p:nvSpPr>
        <p:spPr>
          <a:xfrm flipH="1">
            <a:off x="5508625" y="3222625"/>
            <a:ext cx="1941513" cy="328613"/>
          </a:xfrm>
          <a:prstGeom prst="righ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black"/>
              </a:solidFill>
            </a:endParaRPr>
          </a:p>
        </p:txBody>
      </p:sp>
      <p:sp>
        <p:nvSpPr>
          <p:cNvPr id="20" name="Right Arrow 19"/>
          <p:cNvSpPr/>
          <p:nvPr/>
        </p:nvSpPr>
        <p:spPr>
          <a:xfrm>
            <a:off x="7451725" y="3213100"/>
            <a:ext cx="1179513" cy="339725"/>
          </a:xfrm>
          <a:prstGeom prst="righ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black"/>
              </a:solidFill>
            </a:endParaRPr>
          </a:p>
        </p:txBody>
      </p:sp>
      <p:sp>
        <p:nvSpPr>
          <p:cNvPr id="22538" name="TextBox 20"/>
          <p:cNvSpPr txBox="1">
            <a:spLocks noChangeArrowheads="1"/>
          </p:cNvSpPr>
          <p:nvPr/>
        </p:nvSpPr>
        <p:spPr bwMode="auto">
          <a:xfrm>
            <a:off x="6823075" y="3233738"/>
            <a:ext cx="646113" cy="27463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200" b="1">
                <a:solidFill>
                  <a:prstClr val="black"/>
                </a:solidFill>
                <a:ea typeface="ＭＳ Ｐゴシック" pitchFamily="84" charset="-128"/>
              </a:rPr>
              <a:t>colours</a:t>
            </a:r>
          </a:p>
        </p:txBody>
      </p:sp>
      <p:sp>
        <p:nvSpPr>
          <p:cNvPr id="22" name="Right Arrow 21"/>
          <p:cNvSpPr/>
          <p:nvPr/>
        </p:nvSpPr>
        <p:spPr>
          <a:xfrm>
            <a:off x="5651500" y="2871788"/>
            <a:ext cx="1250950" cy="360362"/>
          </a:xfrm>
          <a:prstGeom prst="righ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black"/>
              </a:solidFill>
            </a:endParaRPr>
          </a:p>
        </p:txBody>
      </p:sp>
      <p:sp>
        <p:nvSpPr>
          <p:cNvPr id="22540" name="TextBox 22"/>
          <p:cNvSpPr txBox="1">
            <a:spLocks noChangeArrowheads="1"/>
          </p:cNvSpPr>
          <p:nvPr/>
        </p:nvSpPr>
        <p:spPr bwMode="auto">
          <a:xfrm>
            <a:off x="5651500" y="2905125"/>
            <a:ext cx="1046163" cy="27463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200" b="1">
                <a:solidFill>
                  <a:prstClr val="black"/>
                </a:solidFill>
                <a:ea typeface="ＭＳ Ｐゴシック" pitchFamily="84" charset="-128"/>
              </a:rPr>
              <a:t>binder's knife</a:t>
            </a:r>
          </a:p>
        </p:txBody>
      </p:sp>
      <p:sp>
        <p:nvSpPr>
          <p:cNvPr id="9" name="TextBox 8"/>
          <p:cNvSpPr txBox="1"/>
          <p:nvPr/>
        </p:nvSpPr>
        <p:spPr>
          <a:xfrm>
            <a:off x="250825" y="115888"/>
            <a:ext cx="7705725" cy="519112"/>
          </a:xfrm>
          <a:prstGeom prst="rect">
            <a:avLst/>
          </a:prstGeom>
          <a:solidFill>
            <a:schemeClr val="tx1"/>
          </a:solidFill>
          <a:effectLst>
            <a:outerShdw blurRad="50800" dist="38100" dir="2700000" algn="tl" rotWithShape="0">
              <a:prstClr val="black">
                <a:alpha val="40000"/>
              </a:prstClr>
            </a:outerShdw>
          </a:effectLst>
        </p:spPr>
        <p:txBody>
          <a:bodyPr>
            <a:spAutoFit/>
          </a:bodyPr>
          <a:lstStyle/>
          <a:p>
            <a:pPr algn="ctr">
              <a:defRPr/>
            </a:pPr>
            <a:r>
              <a:rPr lang="en-US" sz="2800" dirty="0">
                <a:solidFill>
                  <a:srgbClr val="CE7E00"/>
                </a:solidFill>
                <a:latin typeface="Georgia" pitchFamily="18" charset="0"/>
                <a:ea typeface="ＭＳ Ｐゴシック" pitchFamily="84" charset="-128"/>
              </a:rPr>
              <a:t>Reconstructing the materiality of digital objects</a:t>
            </a:r>
          </a:p>
        </p:txBody>
      </p:sp>
    </p:spTree>
    <p:extLst>
      <p:ext uri="{BB962C8B-B14F-4D97-AF65-F5344CB8AC3E}">
        <p14:creationId xmlns:p14="http://schemas.microsoft.com/office/powerpoint/2010/main" val="254860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SECT: Sustaining the EEBO-TCP Corpus in Transition</a:t>
            </a:r>
            <a:endParaRPr lang="en-GB" dirty="0"/>
          </a:p>
        </p:txBody>
      </p:sp>
      <p:sp>
        <p:nvSpPr>
          <p:cNvPr id="4" name="Rectangle 3"/>
          <p:cNvSpPr/>
          <p:nvPr/>
        </p:nvSpPr>
        <p:spPr>
          <a:xfrm>
            <a:off x="380998" y="3733800"/>
            <a:ext cx="8534400" cy="1015663"/>
          </a:xfrm>
          <a:prstGeom prst="rect">
            <a:avLst/>
          </a:prstGeom>
        </p:spPr>
        <p:txBody>
          <a:bodyPr wrap="square">
            <a:spAutoFit/>
          </a:bodyPr>
          <a:lstStyle/>
          <a:p>
            <a:r>
              <a:rPr lang="en-GB" sz="2000" dirty="0">
                <a:solidFill>
                  <a:srgbClr val="F3DE74"/>
                </a:solidFill>
              </a:rPr>
              <a:t>Siefring, J. &amp; Meyer, E.T. (2013). </a:t>
            </a:r>
            <a:r>
              <a:rPr lang="en-GB" sz="2000" i="1" dirty="0">
                <a:solidFill>
                  <a:srgbClr val="F3DE74"/>
                </a:solidFill>
              </a:rPr>
              <a:t>Sustaining the EEBO-TCP Corpus in Transition: Report on the TIDSR Benchmarking Study.</a:t>
            </a:r>
            <a:r>
              <a:rPr lang="en-GB" sz="2000" dirty="0">
                <a:solidFill>
                  <a:srgbClr val="F3DE74"/>
                </a:solidFill>
              </a:rPr>
              <a:t> London: JISC.</a:t>
            </a:r>
          </a:p>
          <a:p>
            <a:r>
              <a:rPr lang="en-GB" sz="2000" dirty="0">
                <a:solidFill>
                  <a:srgbClr val="F3DE74"/>
                </a:solidFill>
              </a:rPr>
              <a:t>Available online: </a:t>
            </a:r>
            <a:r>
              <a:rPr lang="en-GB" sz="2000" u="sng" dirty="0">
                <a:solidFill>
                  <a:srgbClr val="F3DE74"/>
                </a:solidFill>
              </a:rPr>
              <a:t>http://ssrn.com/abstract=2236202</a:t>
            </a:r>
            <a:endParaRPr lang="en-GB" sz="2000" dirty="0">
              <a:solidFill>
                <a:srgbClr val="F3DE74"/>
              </a:solidFill>
            </a:endParaRPr>
          </a:p>
        </p:txBody>
      </p:sp>
      <p:grpSp>
        <p:nvGrpSpPr>
          <p:cNvPr id="8" name="Group 7"/>
          <p:cNvGrpSpPr>
            <a:grpSpLocks noChangeAspect="1"/>
          </p:cNvGrpSpPr>
          <p:nvPr/>
        </p:nvGrpSpPr>
        <p:grpSpPr>
          <a:xfrm>
            <a:off x="380998" y="5351712"/>
            <a:ext cx="1349095" cy="1350420"/>
            <a:chOff x="609599" y="1752600"/>
            <a:chExt cx="907416" cy="908306"/>
          </a:xfrm>
        </p:grpSpPr>
        <p:pic>
          <p:nvPicPr>
            <p:cNvPr id="5" name="Picture 4" descr="http://www.bodleian.ox.ac.uk/__data/assets/image/0019/46225/bod_t_2009.gif"/>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52600"/>
              <a:ext cx="907415" cy="721995"/>
            </a:xfrm>
            <a:prstGeom prst="rect">
              <a:avLst/>
            </a:prstGeom>
            <a:noFill/>
            <a:ln>
              <a:noFill/>
            </a:ln>
          </p:spPr>
        </p:pic>
        <p:sp>
          <p:nvSpPr>
            <p:cNvPr id="6" name="Text Box 2"/>
            <p:cNvSpPr txBox="1">
              <a:spLocks noChangeArrowheads="1"/>
            </p:cNvSpPr>
            <p:nvPr/>
          </p:nvSpPr>
          <p:spPr bwMode="auto">
            <a:xfrm>
              <a:off x="609599" y="2474594"/>
              <a:ext cx="907415" cy="186312"/>
            </a:xfrm>
            <a:prstGeom prst="rect">
              <a:avLst/>
            </a:prstGeom>
            <a:solidFill>
              <a:srgbClr val="FFFFFF"/>
            </a:solidFill>
            <a:ln w="9525">
              <a:noFill/>
              <a:miter lim="800000"/>
              <a:headEnd/>
              <a:tailEnd/>
            </a:ln>
          </p:spPr>
          <p:txBody>
            <a:bodyPr rot="0" vert="horz" wrap="square" lIns="36000" tIns="45720" rIns="36000" bIns="45720" anchor="t" anchorCtr="0">
              <a:spAutoFit/>
            </a:bodyPr>
            <a:lstStyle/>
            <a:p>
              <a:pPr algn="ctr"/>
              <a:r>
                <a:rPr lang="en-US" sz="1200" dirty="0">
                  <a:solidFill>
                    <a:srgbClr val="548DD4"/>
                  </a:solidFill>
                  <a:latin typeface="Cambria"/>
                  <a:ea typeface="MS Mincho"/>
                  <a:cs typeface="Times New Roman"/>
                </a:rPr>
                <a:t>Bodleian Libraries</a:t>
              </a:r>
              <a:endParaRPr lang="en-GB" sz="2000" dirty="0">
                <a:solidFill>
                  <a:prstClr val="black"/>
                </a:solidFill>
                <a:latin typeface="Cambria"/>
                <a:ea typeface="MS Mincho"/>
                <a:cs typeface="Times New Roman"/>
              </a:endParaRPr>
            </a:p>
          </p:txBody>
        </p:sp>
      </p:grpSp>
      <p:pic>
        <p:nvPicPr>
          <p:cNvPr id="7" name="Picture 6" descr="ox-OII_brand_cmyk_pos.png"/>
          <p:cNvPicPr>
            <a:picLocks noChangeAspect="1"/>
          </p:cNvPicPr>
          <p:nvPr/>
        </p:nvPicPr>
        <p:blipFill>
          <a:blip r:embed="rId4" cstate="print"/>
          <a:stretch>
            <a:fillRect/>
          </a:stretch>
        </p:blipFill>
        <p:spPr>
          <a:xfrm>
            <a:off x="1973424" y="5713062"/>
            <a:ext cx="2274860" cy="989070"/>
          </a:xfrm>
          <a:prstGeom prst="rect">
            <a:avLst/>
          </a:prstGeom>
        </p:spPr>
      </p:pic>
      <p:pic>
        <p:nvPicPr>
          <p:cNvPr id="1030" name="Picture 6" descr="Early English Books On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2114547"/>
            <a:ext cx="5410200" cy="11811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095500" y="1447800"/>
            <a:ext cx="5029200" cy="369332"/>
          </a:xfrm>
          <a:prstGeom prst="rect">
            <a:avLst/>
          </a:prstGeom>
        </p:spPr>
        <p:txBody>
          <a:bodyPr wrap="square">
            <a:spAutoFit/>
          </a:bodyPr>
          <a:lstStyle/>
          <a:p>
            <a:pPr algn="ctr"/>
            <a:r>
              <a:rPr lang="en-GB" dirty="0">
                <a:solidFill>
                  <a:srgbClr val="F3DE74"/>
                </a:solidFill>
              </a:rPr>
              <a:t>http://www.bodleian.ox.ac.uk/eebotcp/sect/</a:t>
            </a:r>
          </a:p>
        </p:txBody>
      </p:sp>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133598"/>
            <a:ext cx="190802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7" cstate="print"/>
          <a:srcRect/>
          <a:stretch>
            <a:fillRect/>
          </a:stretch>
        </p:blipFill>
        <p:spPr bwMode="auto">
          <a:xfrm>
            <a:off x="4419600" y="5732265"/>
            <a:ext cx="1419977" cy="950664"/>
          </a:xfrm>
          <a:prstGeom prst="rect">
            <a:avLst/>
          </a:prstGeom>
          <a:noFill/>
          <a:ln w="9525">
            <a:noFill/>
            <a:miter lim="800000"/>
            <a:headEnd/>
            <a:tailEnd/>
          </a:ln>
        </p:spPr>
      </p:pic>
    </p:spTree>
    <p:extLst>
      <p:ext uri="{BB962C8B-B14F-4D97-AF65-F5344CB8AC3E}">
        <p14:creationId xmlns:p14="http://schemas.microsoft.com/office/powerpoint/2010/main" val="200300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39" y="1575408"/>
            <a:ext cx="4724400" cy="371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437" y="685800"/>
            <a:ext cx="4055543" cy="5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36630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i="1" dirty="0" smtClean="0">
                <a:latin typeface="Cambria" pitchFamily="18" charset="0"/>
              </a:rPr>
              <a:t>When </a:t>
            </a:r>
            <a:r>
              <a:rPr lang="en-US" sz="3200" i="1" dirty="0">
                <a:latin typeface="Cambria" pitchFamily="18" charset="0"/>
              </a:rPr>
              <a:t>accessing EEBO-TCP, which of the following interfaces have you </a:t>
            </a:r>
            <a:r>
              <a:rPr lang="en-US" sz="3200" i="1" dirty="0" smtClean="0">
                <a:latin typeface="Cambria" pitchFamily="18" charset="0"/>
              </a:rPr>
              <a:t>used?</a:t>
            </a:r>
            <a:endParaRPr lang="en-GB" sz="3200" i="1" dirty="0">
              <a:latin typeface="Cambria" pitchFamily="18" charset="0"/>
            </a:endParaRPr>
          </a:p>
        </p:txBody>
      </p:sp>
      <p:graphicFrame>
        <p:nvGraphicFramePr>
          <p:cNvPr id="3" name="Chart 2"/>
          <p:cNvGraphicFramePr/>
          <p:nvPr>
            <p:extLst>
              <p:ext uri="{D42A27DB-BD31-4B8C-83A1-F6EECF244321}">
                <p14:modId xmlns:p14="http://schemas.microsoft.com/office/powerpoint/2010/main" val="44523867"/>
              </p:ext>
            </p:extLst>
          </p:nvPr>
        </p:nvGraphicFramePr>
        <p:xfrm>
          <a:off x="304800" y="1600200"/>
          <a:ext cx="8686800" cy="4648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304800" y="6334779"/>
            <a:ext cx="760144" cy="307777"/>
          </a:xfrm>
          <a:prstGeom prst="rect">
            <a:avLst/>
          </a:prstGeom>
          <a:noFill/>
        </p:spPr>
        <p:txBody>
          <a:bodyPr wrap="none" rtlCol="0">
            <a:spAutoFit/>
          </a:bodyPr>
          <a:lstStyle/>
          <a:p>
            <a:r>
              <a:rPr lang="en-US" sz="1400" dirty="0" smtClean="0">
                <a:solidFill>
                  <a:prstClr val="white"/>
                </a:solidFill>
              </a:rPr>
              <a:t>N=172</a:t>
            </a:r>
            <a:endParaRPr lang="en-GB" sz="1400" dirty="0">
              <a:solidFill>
                <a:prstClr val="white"/>
              </a:solidFill>
            </a:endParaRPr>
          </a:p>
        </p:txBody>
      </p:sp>
    </p:spTree>
    <p:extLst>
      <p:ext uri="{BB962C8B-B14F-4D97-AF65-F5344CB8AC3E}">
        <p14:creationId xmlns:p14="http://schemas.microsoft.com/office/powerpoint/2010/main" val="313139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536" y="122366"/>
            <a:ext cx="5248937" cy="954107"/>
          </a:xfrm>
          <a:prstGeom prst="rect">
            <a:avLst/>
          </a:prstGeom>
          <a:noFill/>
        </p:spPr>
        <p:txBody>
          <a:bodyPr wrap="none" rtlCol="0">
            <a:spAutoFit/>
          </a:bodyPr>
          <a:lstStyle/>
          <a:p>
            <a:r>
              <a:rPr lang="en-GB" sz="2800" dirty="0">
                <a:solidFill>
                  <a:srgbClr val="F3DE74"/>
                </a:solidFill>
                <a:latin typeface="Segoe UI Light" panose="020B0502040204020203" pitchFamily="34" charset="0"/>
              </a:rPr>
              <a:t>b</a:t>
            </a:r>
            <a:r>
              <a:rPr lang="en-GB" sz="2800" dirty="0" smtClean="0">
                <a:solidFill>
                  <a:srgbClr val="F3DE74"/>
                </a:solidFill>
                <a:latin typeface="Segoe UI Light" panose="020B0502040204020203" pitchFamily="34" charset="0"/>
              </a:rPr>
              <a:t>it.ly/TIDSR</a:t>
            </a:r>
          </a:p>
          <a:p>
            <a:r>
              <a:rPr lang="en-GB" sz="2800" dirty="0" smtClean="0">
                <a:solidFill>
                  <a:srgbClr val="F3DE74"/>
                </a:solidFill>
                <a:latin typeface="Segoe UI Light" panose="020B0502040204020203" pitchFamily="34" charset="0"/>
              </a:rPr>
              <a:t>http</a:t>
            </a:r>
            <a:r>
              <a:rPr lang="en-GB" sz="2800" dirty="0">
                <a:solidFill>
                  <a:srgbClr val="F3DE74"/>
                </a:solidFill>
                <a:latin typeface="Segoe UI Light" panose="020B0502040204020203" pitchFamily="34" charset="0"/>
              </a:rPr>
              <a:t>://microsites.oii.ox.ac.uk/tidsr</a:t>
            </a:r>
            <a:r>
              <a:rPr lang="en-GB" sz="2800" dirty="0">
                <a:solidFill>
                  <a:srgbClr val="F3DE74"/>
                </a:solidFill>
              </a:rPr>
              <a:t>/</a:t>
            </a:r>
          </a:p>
        </p:txBody>
      </p:sp>
      <p:pic>
        <p:nvPicPr>
          <p:cNvPr id="4" name="Picture 3" descr="JISCwhite23.wmf"/>
          <p:cNvPicPr/>
          <p:nvPr/>
        </p:nvPicPr>
        <p:blipFill>
          <a:blip r:embed="rId2" cstate="print"/>
          <a:stretch>
            <a:fillRect/>
          </a:stretch>
        </p:blipFill>
        <p:spPr>
          <a:xfrm>
            <a:off x="7843722" y="260648"/>
            <a:ext cx="942975" cy="523220"/>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040116"/>
            <a:ext cx="8417364" cy="5817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20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3962400"/>
          </a:xfrm>
        </p:spPr>
        <p:txBody>
          <a:bodyPr>
            <a:normAutofit/>
          </a:bodyPr>
          <a:lstStyle/>
          <a:p>
            <a:r>
              <a:rPr lang="en-GB" dirty="0" smtClean="0"/>
              <a:t>Digital Humanities?</a:t>
            </a:r>
            <a:br>
              <a:rPr lang="en-GB" dirty="0" smtClean="0"/>
            </a:br>
            <a:r>
              <a:rPr lang="en-GB" dirty="0"/>
              <a:t/>
            </a:r>
            <a:br>
              <a:rPr lang="en-GB" dirty="0"/>
            </a:br>
            <a:r>
              <a:rPr lang="en-GB" dirty="0" smtClean="0"/>
              <a:t>or</a:t>
            </a:r>
            <a:br>
              <a:rPr lang="en-GB" dirty="0" smtClean="0"/>
            </a:br>
            <a:r>
              <a:rPr lang="en-GB" dirty="0"/>
              <a:t/>
            </a:r>
            <a:br>
              <a:rPr lang="en-GB" dirty="0"/>
            </a:br>
            <a:r>
              <a:rPr lang="en-GB" dirty="0" smtClean="0"/>
              <a:t>Humanities, Digital?</a:t>
            </a:r>
            <a:endParaRPr lang="en-GB" dirty="0"/>
          </a:p>
        </p:txBody>
      </p:sp>
    </p:spTree>
    <p:extLst>
      <p:ext uri="{BB962C8B-B14F-4D97-AF65-F5344CB8AC3E}">
        <p14:creationId xmlns:p14="http://schemas.microsoft.com/office/powerpoint/2010/main" val="62448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3962400"/>
          </a:xfrm>
        </p:spPr>
        <p:txBody>
          <a:bodyPr>
            <a:normAutofit/>
          </a:bodyPr>
          <a:lstStyle/>
          <a:p>
            <a:r>
              <a:rPr lang="en-GB" dirty="0" smtClean="0"/>
              <a:t>Digital </a:t>
            </a:r>
            <a:r>
              <a:rPr lang="en-GB" dirty="0" smtClean="0"/>
              <a:t>Research?</a:t>
            </a:r>
            <a:r>
              <a:rPr lang="en-GB" dirty="0" smtClean="0"/>
              <a:t/>
            </a:r>
            <a:br>
              <a:rPr lang="en-GB" dirty="0" smtClean="0"/>
            </a:br>
            <a:r>
              <a:rPr lang="en-GB" dirty="0"/>
              <a:t/>
            </a:r>
            <a:br>
              <a:rPr lang="en-GB" dirty="0"/>
            </a:br>
            <a:r>
              <a:rPr lang="en-GB" dirty="0" smtClean="0"/>
              <a:t>or</a:t>
            </a:r>
            <a:br>
              <a:rPr lang="en-GB" dirty="0" smtClean="0"/>
            </a:br>
            <a:r>
              <a:rPr lang="en-GB" dirty="0"/>
              <a:t/>
            </a:r>
            <a:br>
              <a:rPr lang="en-GB" dirty="0"/>
            </a:br>
            <a:r>
              <a:rPr lang="en-GB" dirty="0" smtClean="0"/>
              <a:t>Research, </a:t>
            </a:r>
            <a:r>
              <a:rPr lang="en-GB" dirty="0" smtClean="0"/>
              <a:t>Digital?</a:t>
            </a:r>
            <a:endParaRPr lang="en-GB" dirty="0"/>
          </a:p>
        </p:txBody>
      </p:sp>
    </p:spTree>
    <p:extLst>
      <p:ext uri="{BB962C8B-B14F-4D97-AF65-F5344CB8AC3E}">
        <p14:creationId xmlns:p14="http://schemas.microsoft.com/office/powerpoint/2010/main" val="348712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Interdisciplinarity</a:t>
            </a:r>
            <a:endParaRPr lang="en-GB" dirty="0"/>
          </a:p>
        </p:txBody>
      </p:sp>
    </p:spTree>
    <p:extLst>
      <p:ext uri="{BB962C8B-B14F-4D97-AF65-F5344CB8AC3E}">
        <p14:creationId xmlns:p14="http://schemas.microsoft.com/office/powerpoint/2010/main" val="383806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18307"/>
            <a:ext cx="7620000" cy="706437"/>
          </a:xfrm>
        </p:spPr>
        <p:txBody>
          <a:bodyPr>
            <a:normAutofit/>
          </a:bodyPr>
          <a:lstStyle/>
          <a:p>
            <a:r>
              <a:rPr lang="en-GB" sz="3600" dirty="0" smtClean="0"/>
              <a:t>The initial challenge</a:t>
            </a:r>
            <a:endParaRPr lang="en-GB" sz="6000" dirty="0"/>
          </a:p>
        </p:txBody>
      </p:sp>
      <p:sp>
        <p:nvSpPr>
          <p:cNvPr id="6" name="Rectangle 5"/>
          <p:cNvSpPr/>
          <p:nvPr/>
        </p:nvSpPr>
        <p:spPr>
          <a:xfrm>
            <a:off x="1000697" y="1886922"/>
            <a:ext cx="7099696" cy="2677656"/>
          </a:xfrm>
          <a:prstGeom prst="rect">
            <a:avLst/>
          </a:prstGeom>
        </p:spPr>
        <p:txBody>
          <a:bodyPr wrap="square">
            <a:spAutoFit/>
          </a:bodyPr>
          <a:lstStyle/>
          <a:p>
            <a:r>
              <a:rPr lang="en-GB" sz="2400" dirty="0">
                <a:solidFill>
                  <a:schemeClr val="bg1"/>
                </a:solidFill>
              </a:rPr>
              <a:t>One of the things that technology projects say is, </a:t>
            </a:r>
            <a:r>
              <a:rPr lang="en-GB" sz="2400" b="1" dirty="0">
                <a:solidFill>
                  <a:srgbClr val="F3DE74"/>
                </a:solidFill>
              </a:rPr>
              <a:t>“We don’t know any social scientists. We don’t necessarily understand the value of it.</a:t>
            </a:r>
            <a:r>
              <a:rPr lang="en-GB" sz="2400" dirty="0">
                <a:solidFill>
                  <a:srgbClr val="F3DE74"/>
                </a:solidFill>
              </a:rPr>
              <a:t> </a:t>
            </a:r>
            <a:r>
              <a:rPr lang="en-GB" sz="2400" dirty="0">
                <a:solidFill>
                  <a:schemeClr val="bg1"/>
                </a:solidFill>
              </a:rPr>
              <a:t>The Commission tells us we should take these things into </a:t>
            </a:r>
            <a:r>
              <a:rPr lang="en-GB" sz="2400" dirty="0" smtClean="0">
                <a:solidFill>
                  <a:schemeClr val="bg1"/>
                </a:solidFill>
              </a:rPr>
              <a:t>consideration” </a:t>
            </a:r>
            <a:r>
              <a:rPr lang="en-GB" sz="2400" dirty="0">
                <a:solidFill>
                  <a:schemeClr val="bg1"/>
                </a:solidFill>
              </a:rPr>
              <a:t>– but they shrug their shoulders a bit</a:t>
            </a:r>
            <a:r>
              <a:rPr lang="en-GB" sz="2400" dirty="0" smtClean="0">
                <a:solidFill>
                  <a:schemeClr val="bg1"/>
                </a:solidFill>
              </a:rPr>
              <a:t>.</a:t>
            </a:r>
          </a:p>
          <a:p>
            <a:endParaRPr lang="en-GB" sz="1200" i="1" dirty="0" smtClean="0">
              <a:solidFill>
                <a:schemeClr val="bg1"/>
              </a:solidFill>
            </a:endParaRPr>
          </a:p>
          <a:p>
            <a:r>
              <a:rPr lang="en-GB" sz="1200" i="1" dirty="0" smtClean="0">
                <a:solidFill>
                  <a:schemeClr val="bg1"/>
                </a:solidFill>
              </a:rPr>
              <a:t>From the SESERV Oxford Focus Group (http://seserv.org)</a:t>
            </a:r>
            <a:endParaRPr lang="en-GB" sz="1200" i="1" dirty="0">
              <a:solidFill>
                <a:schemeClr val="bg1"/>
              </a:solidFill>
            </a:endParaRPr>
          </a:p>
        </p:txBody>
      </p:sp>
      <p:sp>
        <p:nvSpPr>
          <p:cNvPr id="7" name="TextBox 6"/>
          <p:cNvSpPr txBox="1"/>
          <p:nvPr/>
        </p:nvSpPr>
        <p:spPr>
          <a:xfrm>
            <a:off x="107504" y="1124744"/>
            <a:ext cx="893193" cy="2646878"/>
          </a:xfrm>
          <a:prstGeom prst="rect">
            <a:avLst/>
          </a:prstGeom>
          <a:noFill/>
        </p:spPr>
        <p:txBody>
          <a:bodyPr wrap="none" rtlCol="0">
            <a:spAutoFit/>
          </a:bodyPr>
          <a:lstStyle/>
          <a:p>
            <a:r>
              <a:rPr lang="en-GB" sz="16600" dirty="0" smtClean="0">
                <a:solidFill>
                  <a:srgbClr val="F3DE74"/>
                </a:solidFill>
                <a:latin typeface="Arial" panose="020B0604020202020204" pitchFamily="34" charset="0"/>
                <a:cs typeface="Arial" panose="020B0604020202020204" pitchFamily="34" charset="0"/>
              </a:rPr>
              <a:t>“</a:t>
            </a:r>
            <a:endParaRPr lang="en-GB" sz="16600" dirty="0">
              <a:solidFill>
                <a:srgbClr val="F3DE7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125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5220072" y="6545112"/>
            <a:ext cx="3844322" cy="246221"/>
          </a:xfrm>
          <a:prstGeom prst="rect">
            <a:avLst/>
          </a:prstGeom>
          <a:noFill/>
        </p:spPr>
        <p:txBody>
          <a:bodyPr wrap="none" rtlCol="0">
            <a:spAutoFit/>
          </a:bodyPr>
          <a:lstStyle/>
          <a:p>
            <a:r>
              <a:rPr lang="en-GB" sz="1000" dirty="0" smtClean="0">
                <a:solidFill>
                  <a:srgbClr val="FFFFFF"/>
                </a:solidFill>
              </a:rPr>
              <a:t>Source: http</a:t>
            </a:r>
            <a:r>
              <a:rPr lang="en-GB" sz="1000" dirty="0">
                <a:solidFill>
                  <a:srgbClr val="FFFFFF"/>
                </a:solidFill>
              </a:rPr>
              <a:t>://www.flickr.com/photos/tommyc/163772266/</a:t>
            </a:r>
          </a:p>
        </p:txBody>
      </p:sp>
    </p:spTree>
    <p:extLst>
      <p:ext uri="{BB962C8B-B14F-4D97-AF65-F5344CB8AC3E}">
        <p14:creationId xmlns:p14="http://schemas.microsoft.com/office/powerpoint/2010/main" val="333734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381000"/>
            <a:ext cx="1034257" cy="3154710"/>
          </a:xfrm>
          <a:prstGeom prst="rect">
            <a:avLst/>
          </a:prstGeom>
          <a:noFill/>
        </p:spPr>
        <p:txBody>
          <a:bodyPr wrap="none" rtlCol="0">
            <a:spAutoFit/>
          </a:bodyPr>
          <a:lstStyle/>
          <a:p>
            <a:r>
              <a:rPr lang="en-GB" sz="19900" dirty="0" smtClean="0">
                <a:solidFill>
                  <a:srgbClr val="F3DE74"/>
                </a:solidFill>
                <a:latin typeface="Arial" panose="020B0604020202020204" pitchFamily="34" charset="0"/>
                <a:cs typeface="Arial" panose="020B0604020202020204" pitchFamily="34" charset="0"/>
              </a:rPr>
              <a:t>“</a:t>
            </a:r>
            <a:endParaRPr lang="en-GB" sz="19900" dirty="0">
              <a:solidFill>
                <a:srgbClr val="F3DE74"/>
              </a:solidFill>
              <a:latin typeface="Arial" panose="020B0604020202020204" pitchFamily="34" charset="0"/>
              <a:cs typeface="Arial" panose="020B0604020202020204" pitchFamily="34" charset="0"/>
            </a:endParaRPr>
          </a:p>
        </p:txBody>
      </p:sp>
      <p:sp>
        <p:nvSpPr>
          <p:cNvPr id="5" name="TextBox 4"/>
          <p:cNvSpPr txBox="1"/>
          <p:nvPr/>
        </p:nvSpPr>
        <p:spPr>
          <a:xfrm>
            <a:off x="1219200" y="554534"/>
            <a:ext cx="7467600" cy="5693866"/>
          </a:xfrm>
          <a:prstGeom prst="rect">
            <a:avLst/>
          </a:prstGeom>
          <a:noFill/>
        </p:spPr>
        <p:txBody>
          <a:bodyPr wrap="square" rtlCol="0">
            <a:spAutoFit/>
          </a:bodyPr>
          <a:lstStyle/>
          <a:p>
            <a:r>
              <a:rPr lang="en-US" sz="2400" dirty="0" smtClean="0">
                <a:solidFill>
                  <a:prstClr val="white"/>
                </a:solidFill>
              </a:rPr>
              <a:t>So </a:t>
            </a:r>
            <a:r>
              <a:rPr lang="en-US" sz="2400" dirty="0">
                <a:solidFill>
                  <a:prstClr val="white"/>
                </a:solidFill>
              </a:rPr>
              <a:t>my level of understanding drops off at a certain point because I’m not a trained technical person, and that’s frustrating as a director of the organization, not really knowing how long something takes – that’s my own failing. On their part I think the technical-minded people have a certain… it’s hard to describe actually. Putting it not very generously there’s almost a know-it-all attitude that people who are trained in the </a:t>
            </a:r>
            <a:r>
              <a:rPr lang="en-US" sz="2400" b="1" dirty="0">
                <a:solidFill>
                  <a:srgbClr val="F3DE74"/>
                </a:solidFill>
              </a:rPr>
              <a:t>social sciences</a:t>
            </a:r>
            <a:r>
              <a:rPr lang="en-US" sz="2400" dirty="0">
                <a:solidFill>
                  <a:prstClr val="white"/>
                </a:solidFill>
              </a:rPr>
              <a:t> don’t have, because I think they’re more accustomed to </a:t>
            </a:r>
            <a:r>
              <a:rPr lang="en-US" sz="2400" b="1" dirty="0">
                <a:solidFill>
                  <a:srgbClr val="F3DE74"/>
                </a:solidFill>
              </a:rPr>
              <a:t>“There are many sides to an argument” </a:t>
            </a:r>
            <a:r>
              <a:rPr lang="en-US" sz="2400" dirty="0">
                <a:solidFill>
                  <a:prstClr val="white"/>
                </a:solidFill>
              </a:rPr>
              <a:t>whereas people who come out of </a:t>
            </a:r>
            <a:r>
              <a:rPr lang="en-US" sz="2400" b="1" dirty="0">
                <a:solidFill>
                  <a:srgbClr val="F3DE74"/>
                </a:solidFill>
              </a:rPr>
              <a:t>engineering</a:t>
            </a:r>
            <a:r>
              <a:rPr lang="en-US" sz="2400" dirty="0">
                <a:solidFill>
                  <a:prstClr val="white"/>
                </a:solidFill>
              </a:rPr>
              <a:t> it’s like </a:t>
            </a:r>
            <a:r>
              <a:rPr lang="en-US" sz="2400" b="1" dirty="0">
                <a:solidFill>
                  <a:srgbClr val="F3DE74"/>
                </a:solidFill>
              </a:rPr>
              <a:t>“There’s a right way and there’s a wrong way</a:t>
            </a:r>
            <a:r>
              <a:rPr lang="en-US" sz="2400" b="1" dirty="0" smtClean="0">
                <a:solidFill>
                  <a:srgbClr val="F3DE74"/>
                </a:solidFill>
              </a:rPr>
              <a:t>”</a:t>
            </a:r>
            <a:r>
              <a:rPr lang="en-US" sz="2400" dirty="0" smtClean="0">
                <a:solidFill>
                  <a:prstClr val="white"/>
                </a:solidFill>
              </a:rPr>
              <a:t>.</a:t>
            </a:r>
            <a:r>
              <a:rPr lang="en-US" sz="2800" dirty="0" smtClean="0">
                <a:solidFill>
                  <a:prstClr val="white"/>
                </a:solidFill>
              </a:rPr>
              <a:t> </a:t>
            </a:r>
          </a:p>
          <a:p>
            <a:endParaRPr lang="en-US" sz="1400" dirty="0">
              <a:solidFill>
                <a:prstClr val="white"/>
              </a:solidFill>
            </a:endParaRPr>
          </a:p>
          <a:p>
            <a:r>
              <a:rPr lang="en-US" sz="1400" dirty="0">
                <a:solidFill>
                  <a:prstClr val="white"/>
                </a:solidFill>
              </a:rPr>
              <a:t>Ron </a:t>
            </a:r>
            <a:r>
              <a:rPr lang="en-US" sz="1400" dirty="0" err="1">
                <a:solidFill>
                  <a:prstClr val="white"/>
                </a:solidFill>
              </a:rPr>
              <a:t>Deibert</a:t>
            </a:r>
            <a:r>
              <a:rPr lang="en-US" sz="1400" dirty="0">
                <a:solidFill>
                  <a:prstClr val="white"/>
                </a:solidFill>
              </a:rPr>
              <a:t>, Citizen Lab, University of Toronto, interviewed </a:t>
            </a:r>
            <a:r>
              <a:rPr lang="en-US" sz="1400" dirty="0" smtClean="0">
                <a:solidFill>
                  <a:prstClr val="white"/>
                </a:solidFill>
              </a:rPr>
              <a:t>21.11.2012</a:t>
            </a:r>
          </a:p>
          <a:p>
            <a:r>
              <a:rPr lang="en-US" sz="1400" dirty="0" smtClean="0">
                <a:solidFill>
                  <a:prstClr val="white"/>
                </a:solidFill>
              </a:rPr>
              <a:t>for Sloan Big </a:t>
            </a:r>
            <a:r>
              <a:rPr lang="en-US" sz="1400" dirty="0">
                <a:solidFill>
                  <a:prstClr val="white"/>
                </a:solidFill>
              </a:rPr>
              <a:t>Data Project </a:t>
            </a:r>
            <a:r>
              <a:rPr lang="en-US" sz="1400" dirty="0" smtClean="0">
                <a:solidFill>
                  <a:prstClr val="white"/>
                </a:solidFill>
              </a:rPr>
              <a:t>(http</a:t>
            </a:r>
            <a:r>
              <a:rPr lang="en-US" sz="1400" dirty="0">
                <a:solidFill>
                  <a:prstClr val="white"/>
                </a:solidFill>
              </a:rPr>
              <a:t>://www.oii.ox.ac.uk/research/projects/?id=98)</a:t>
            </a:r>
            <a:endParaRPr lang="en-GB" sz="1400" dirty="0">
              <a:solidFill>
                <a:prstClr val="white"/>
              </a:solidFill>
            </a:endParaRPr>
          </a:p>
        </p:txBody>
      </p:sp>
    </p:spTree>
    <p:extLst>
      <p:ext uri="{BB962C8B-B14F-4D97-AF65-F5344CB8AC3E}">
        <p14:creationId xmlns:p14="http://schemas.microsoft.com/office/powerpoint/2010/main" val="212788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399" y="-76200"/>
            <a:ext cx="1034257" cy="3154710"/>
          </a:xfrm>
          <a:prstGeom prst="rect">
            <a:avLst/>
          </a:prstGeom>
          <a:noFill/>
        </p:spPr>
        <p:txBody>
          <a:bodyPr wrap="none" rtlCol="0">
            <a:spAutoFit/>
          </a:bodyPr>
          <a:lstStyle/>
          <a:p>
            <a:r>
              <a:rPr lang="en-GB" sz="19900" dirty="0" smtClean="0">
                <a:solidFill>
                  <a:srgbClr val="F3DE74"/>
                </a:solidFill>
                <a:latin typeface="Arial" panose="020B0604020202020204" pitchFamily="34" charset="0"/>
                <a:cs typeface="Arial" panose="020B0604020202020204" pitchFamily="34" charset="0"/>
              </a:rPr>
              <a:t>“</a:t>
            </a:r>
            <a:endParaRPr lang="en-GB" sz="19900" dirty="0">
              <a:solidFill>
                <a:srgbClr val="F3DE74"/>
              </a:solidFill>
              <a:latin typeface="Arial" panose="020B0604020202020204" pitchFamily="34" charset="0"/>
              <a:cs typeface="Arial" panose="020B0604020202020204" pitchFamily="34" charset="0"/>
            </a:endParaRPr>
          </a:p>
        </p:txBody>
      </p:sp>
      <p:sp>
        <p:nvSpPr>
          <p:cNvPr id="5" name="TextBox 4"/>
          <p:cNvSpPr txBox="1"/>
          <p:nvPr/>
        </p:nvSpPr>
        <p:spPr>
          <a:xfrm>
            <a:off x="1447800" y="838200"/>
            <a:ext cx="7162799" cy="5816977"/>
          </a:xfrm>
          <a:prstGeom prst="rect">
            <a:avLst/>
          </a:prstGeom>
          <a:noFill/>
        </p:spPr>
        <p:txBody>
          <a:bodyPr wrap="square" rtlCol="0">
            <a:spAutoFit/>
          </a:bodyPr>
          <a:lstStyle/>
          <a:p>
            <a:r>
              <a:rPr lang="en-US" sz="2800" dirty="0" smtClean="0">
                <a:solidFill>
                  <a:prstClr val="white"/>
                </a:solidFill>
              </a:rPr>
              <a:t>I see some sociologists like [senior researcher on the project] and she always asks me, “Okay show me a code and explain to me which part of a code is doing which part, just very brief understanding okay how this computer program is working”. So </a:t>
            </a:r>
            <a:r>
              <a:rPr lang="en-US" sz="2800" b="1" dirty="0" smtClean="0">
                <a:solidFill>
                  <a:srgbClr val="F3DE74"/>
                </a:solidFill>
              </a:rPr>
              <a:t>I was learning some sociology from her and she is learning some computer science programming skills from me so it’s kind of mutual</a:t>
            </a:r>
            <a:r>
              <a:rPr lang="en-US" sz="2800" dirty="0" smtClean="0">
                <a:solidFill>
                  <a:prstClr val="white"/>
                </a:solidFill>
              </a:rPr>
              <a:t> [laughing] influence which is how I learn something like that. </a:t>
            </a:r>
          </a:p>
          <a:p>
            <a:endParaRPr lang="en-US" dirty="0">
              <a:solidFill>
                <a:prstClr val="white"/>
              </a:solidFill>
            </a:endParaRPr>
          </a:p>
          <a:p>
            <a:r>
              <a:rPr lang="en-US" sz="1400" dirty="0">
                <a:solidFill>
                  <a:prstClr val="white"/>
                </a:solidFill>
              </a:rPr>
              <a:t>Ning </a:t>
            </a:r>
            <a:r>
              <a:rPr lang="en-US" sz="1400" dirty="0" smtClean="0">
                <a:solidFill>
                  <a:prstClr val="white"/>
                </a:solidFill>
              </a:rPr>
              <a:t>Wang, OII, interviewed 10.30.2012 for </a:t>
            </a:r>
            <a:r>
              <a:rPr lang="en-US" sz="1400" dirty="0">
                <a:solidFill>
                  <a:prstClr val="white"/>
                </a:solidFill>
              </a:rPr>
              <a:t>Sloan Big Data Project (http://www.oii.ox.ac.uk/research/projects/?id=98)</a:t>
            </a:r>
            <a:endParaRPr lang="en-GB" sz="1400" dirty="0">
              <a:solidFill>
                <a:prstClr val="white"/>
              </a:solidFill>
            </a:endParaRPr>
          </a:p>
          <a:p>
            <a:endParaRPr lang="en-GB" dirty="0">
              <a:solidFill>
                <a:prstClr val="white"/>
              </a:solidFill>
            </a:endParaRPr>
          </a:p>
        </p:txBody>
      </p:sp>
    </p:spTree>
    <p:extLst>
      <p:ext uri="{BB962C8B-B14F-4D97-AF65-F5344CB8AC3E}">
        <p14:creationId xmlns:p14="http://schemas.microsoft.com/office/powerpoint/2010/main" val="269090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490066"/>
          </a:xfrm>
        </p:spPr>
        <p:txBody>
          <a:bodyPr>
            <a:normAutofit fontScale="90000"/>
          </a:bodyPr>
          <a:lstStyle/>
          <a:p>
            <a:r>
              <a:rPr lang="en-US" sz="3200" dirty="0" smtClean="0"/>
              <a:t>Publication Type by Field</a:t>
            </a:r>
            <a:endParaRPr lang="en-GB" sz="3200" dirty="0"/>
          </a:p>
        </p:txBody>
      </p:sp>
      <p:graphicFrame>
        <p:nvGraphicFramePr>
          <p:cNvPr id="3" name="Chart 2"/>
          <p:cNvGraphicFramePr/>
          <p:nvPr>
            <p:extLst>
              <p:ext uri="{D42A27DB-BD31-4B8C-83A1-F6EECF244321}">
                <p14:modId xmlns:p14="http://schemas.microsoft.com/office/powerpoint/2010/main" val="2237928734"/>
              </p:ext>
            </p:extLst>
          </p:nvPr>
        </p:nvGraphicFramePr>
        <p:xfrm>
          <a:off x="107504" y="620688"/>
          <a:ext cx="8928991" cy="61206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1618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490066"/>
          </a:xfrm>
        </p:spPr>
        <p:txBody>
          <a:bodyPr>
            <a:normAutofit fontScale="90000"/>
          </a:bodyPr>
          <a:lstStyle/>
          <a:p>
            <a:r>
              <a:rPr lang="en-US" sz="3200" dirty="0" smtClean="0"/>
              <a:t>Publication Type by Field</a:t>
            </a:r>
            <a:endParaRPr lang="en-GB" sz="3200" dirty="0"/>
          </a:p>
        </p:txBody>
      </p:sp>
      <p:graphicFrame>
        <p:nvGraphicFramePr>
          <p:cNvPr id="3" name="Chart 2"/>
          <p:cNvGraphicFramePr/>
          <p:nvPr>
            <p:extLst>
              <p:ext uri="{D42A27DB-BD31-4B8C-83A1-F6EECF244321}">
                <p14:modId xmlns:p14="http://schemas.microsoft.com/office/powerpoint/2010/main" val="3993397442"/>
              </p:ext>
            </p:extLst>
          </p:nvPr>
        </p:nvGraphicFramePr>
        <p:xfrm>
          <a:off x="107504" y="620688"/>
          <a:ext cx="8928991" cy="61206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239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778098"/>
          </a:xfrm>
        </p:spPr>
        <p:txBody>
          <a:bodyPr>
            <a:noAutofit/>
          </a:bodyPr>
          <a:lstStyle/>
          <a:p>
            <a:r>
              <a:rPr lang="en-US" sz="3200" dirty="0" smtClean="0"/>
              <a:t>Citation rates by field and type of publication</a:t>
            </a:r>
            <a:endParaRPr lang="en-GB" sz="3200" dirty="0"/>
          </a:p>
        </p:txBody>
      </p:sp>
      <p:graphicFrame>
        <p:nvGraphicFramePr>
          <p:cNvPr id="4" name="Table 3"/>
          <p:cNvGraphicFramePr>
            <a:graphicFrameLocks noGrp="1"/>
          </p:cNvGraphicFramePr>
          <p:nvPr>
            <p:extLst>
              <p:ext uri="{D42A27DB-BD31-4B8C-83A1-F6EECF244321}">
                <p14:modId xmlns:p14="http://schemas.microsoft.com/office/powerpoint/2010/main" val="3592952957"/>
              </p:ext>
            </p:extLst>
          </p:nvPr>
        </p:nvGraphicFramePr>
        <p:xfrm>
          <a:off x="179512" y="980728"/>
          <a:ext cx="8784976" cy="5472604"/>
        </p:xfrm>
        <a:graphic>
          <a:graphicData uri="http://schemas.openxmlformats.org/drawingml/2006/table">
            <a:tbl>
              <a:tblPr firstRow="1" firstCol="1" bandRow="1"/>
              <a:tblGrid>
                <a:gridCol w="1821865"/>
                <a:gridCol w="739961"/>
                <a:gridCol w="730066"/>
                <a:gridCol w="879597"/>
                <a:gridCol w="820224"/>
                <a:gridCol w="820224"/>
                <a:gridCol w="714673"/>
                <a:gridCol w="714673"/>
                <a:gridCol w="829020"/>
                <a:gridCol w="714673"/>
              </a:tblGrid>
              <a:tr h="531992">
                <a:tc>
                  <a:txBody>
                    <a:bodyPr/>
                    <a:lstStyle/>
                    <a:p>
                      <a:endParaRPr lang="en-GB" sz="1800" dirty="0">
                        <a:effectLst/>
                        <a:latin typeface="+mn-lt"/>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chemeClr val="bg1"/>
                    </a:solidFill>
                  </a:tcPr>
                </a:tc>
                <a:tc gridSpan="3">
                  <a:txBody>
                    <a:bodyPr/>
                    <a:lstStyle/>
                    <a:p>
                      <a:pPr algn="ctr">
                        <a:lnSpc>
                          <a:spcPct val="115000"/>
                        </a:lnSpc>
                        <a:spcAft>
                          <a:spcPts val="0"/>
                        </a:spcAft>
                      </a:pPr>
                      <a:r>
                        <a:rPr lang="en-US" sz="1600" b="1" dirty="0">
                          <a:effectLst/>
                          <a:latin typeface="+mn-lt"/>
                          <a:ea typeface="Times New Roman"/>
                          <a:cs typeface="Times New Roman"/>
                        </a:rPr>
                        <a:t>Publications (all types)</a:t>
                      </a:r>
                      <a:endParaRPr lang="en-GB" sz="2800" dirty="0">
                        <a:effectLst/>
                        <a:latin typeface="+mn-lt"/>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gridSpan="3">
                  <a:txBody>
                    <a:bodyPr/>
                    <a:lstStyle/>
                    <a:p>
                      <a:pPr algn="ctr">
                        <a:lnSpc>
                          <a:spcPct val="115000"/>
                        </a:lnSpc>
                        <a:spcAft>
                          <a:spcPts val="0"/>
                        </a:spcAft>
                      </a:pPr>
                      <a:r>
                        <a:rPr lang="en-US" sz="1600" b="1" dirty="0">
                          <a:effectLst/>
                          <a:latin typeface="+mn-lt"/>
                          <a:ea typeface="Times New Roman"/>
                          <a:cs typeface="Times New Roman"/>
                        </a:rPr>
                        <a:t>Articles</a:t>
                      </a:r>
                      <a:endParaRPr lang="en-GB" sz="2800" dirty="0">
                        <a:effectLst/>
                        <a:latin typeface="+mn-lt"/>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GB"/>
                    </a:p>
                  </a:txBody>
                  <a:tcPr/>
                </a:tc>
                <a:tc hMerge="1">
                  <a:txBody>
                    <a:bodyPr/>
                    <a:lstStyle/>
                    <a:p>
                      <a:endParaRPr lang="en-GB"/>
                    </a:p>
                  </a:txBody>
                  <a:tcPr/>
                </a:tc>
                <a:tc gridSpan="3">
                  <a:txBody>
                    <a:bodyPr/>
                    <a:lstStyle/>
                    <a:p>
                      <a:pPr algn="ctr">
                        <a:lnSpc>
                          <a:spcPct val="115000"/>
                        </a:lnSpc>
                        <a:spcAft>
                          <a:spcPts val="0"/>
                        </a:spcAft>
                      </a:pPr>
                      <a:r>
                        <a:rPr lang="en-US" sz="1600" b="1">
                          <a:effectLst/>
                          <a:latin typeface="+mn-lt"/>
                          <a:ea typeface="Times New Roman"/>
                          <a:cs typeface="Times New Roman"/>
                        </a:rPr>
                        <a:t>Conference Papers</a:t>
                      </a:r>
                      <a:endParaRPr lang="en-GB" sz="2800">
                        <a:effectLst/>
                        <a:latin typeface="+mn-lt"/>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hMerge="1">
                  <a:txBody>
                    <a:bodyPr/>
                    <a:lstStyle/>
                    <a:p>
                      <a:endParaRPr lang="en-GB"/>
                    </a:p>
                  </a:txBody>
                  <a:tcPr/>
                </a:tc>
                <a:tc hMerge="1">
                  <a:txBody>
                    <a:bodyPr/>
                    <a:lstStyle/>
                    <a:p>
                      <a:endParaRPr lang="en-GB"/>
                    </a:p>
                  </a:txBody>
                  <a:tcPr/>
                </a:tc>
              </a:tr>
              <a:tr h="684676">
                <a:tc>
                  <a:txBody>
                    <a:bodyPr/>
                    <a:lstStyle/>
                    <a:p>
                      <a:endParaRPr lang="en-GB" sz="1800" dirty="0">
                        <a:effectLst/>
                        <a:latin typeface="+mn-lt"/>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600" b="1" dirty="0">
                          <a:effectLst/>
                          <a:latin typeface="+mn-lt"/>
                          <a:ea typeface="Times New Roman"/>
                          <a:cs typeface="Times New Roman"/>
                        </a:rPr>
                        <a:t>N</a:t>
                      </a:r>
                      <a:endParaRPr lang="en-GB" sz="2800" dirty="0">
                        <a:effectLst/>
                        <a:latin typeface="+mn-lt"/>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600" b="1" dirty="0">
                          <a:effectLst/>
                          <a:latin typeface="+mn-lt"/>
                          <a:ea typeface="Times New Roman"/>
                          <a:cs typeface="Times New Roman"/>
                        </a:rPr>
                        <a:t>% cited</a:t>
                      </a:r>
                      <a:endParaRPr lang="en-GB" sz="2800" dirty="0">
                        <a:effectLst/>
                        <a:latin typeface="+mn-lt"/>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600" b="1" dirty="0">
                          <a:effectLst/>
                          <a:latin typeface="+mn-lt"/>
                          <a:ea typeface="Times New Roman"/>
                          <a:cs typeface="Times New Roman"/>
                        </a:rPr>
                        <a:t>Mean cites</a:t>
                      </a:r>
                      <a:endParaRPr lang="en-GB" sz="2800" dirty="0">
                        <a:effectLst/>
                        <a:latin typeface="+mn-lt"/>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600" b="1" dirty="0">
                          <a:effectLst/>
                          <a:latin typeface="+mn-lt"/>
                          <a:ea typeface="Times New Roman"/>
                          <a:cs typeface="Times New Roman"/>
                        </a:rPr>
                        <a:t>N</a:t>
                      </a:r>
                      <a:endParaRPr lang="en-GB" sz="2800" dirty="0">
                        <a:effectLst/>
                        <a:latin typeface="+mn-lt"/>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n-US" sz="1600" b="1" dirty="0">
                          <a:effectLst/>
                          <a:latin typeface="+mn-lt"/>
                          <a:ea typeface="Times New Roman"/>
                          <a:cs typeface="Times New Roman"/>
                        </a:rPr>
                        <a:t>% cited</a:t>
                      </a:r>
                      <a:endParaRPr lang="en-GB" sz="2800" dirty="0">
                        <a:effectLst/>
                        <a:latin typeface="+mn-lt"/>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n-US" sz="1600" b="1">
                          <a:effectLst/>
                          <a:latin typeface="+mn-lt"/>
                          <a:ea typeface="Times New Roman"/>
                          <a:cs typeface="Times New Roman"/>
                        </a:rPr>
                        <a:t>Mean cites</a:t>
                      </a:r>
                      <a:endParaRPr lang="en-GB" sz="2800">
                        <a:effectLst/>
                        <a:latin typeface="+mn-lt"/>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n-US" sz="1600" b="1">
                          <a:effectLst/>
                          <a:latin typeface="+mn-lt"/>
                          <a:ea typeface="Times New Roman"/>
                          <a:cs typeface="Times New Roman"/>
                        </a:rPr>
                        <a:t>n</a:t>
                      </a:r>
                      <a:endParaRPr lang="en-GB" sz="2800">
                        <a:effectLst/>
                        <a:latin typeface="+mn-lt"/>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US" sz="1600" b="1">
                          <a:effectLst/>
                          <a:latin typeface="+mn-lt"/>
                          <a:ea typeface="Times New Roman"/>
                          <a:cs typeface="Times New Roman"/>
                        </a:rPr>
                        <a:t>% cited</a:t>
                      </a:r>
                      <a:endParaRPr lang="en-GB" sz="2800">
                        <a:effectLst/>
                        <a:latin typeface="+mn-lt"/>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US" sz="1600" b="1" dirty="0">
                          <a:effectLst/>
                          <a:latin typeface="+mn-lt"/>
                          <a:ea typeface="Times New Roman"/>
                          <a:cs typeface="Times New Roman"/>
                        </a:rPr>
                        <a:t>Mean cites</a:t>
                      </a:r>
                      <a:endParaRPr lang="en-GB" sz="2800" dirty="0">
                        <a:effectLst/>
                        <a:latin typeface="+mn-lt"/>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531992">
                <a:tc>
                  <a:txBody>
                    <a:bodyPr/>
                    <a:lstStyle/>
                    <a:p>
                      <a:pPr>
                        <a:lnSpc>
                          <a:spcPct val="115000"/>
                        </a:lnSpc>
                        <a:spcAft>
                          <a:spcPts val="0"/>
                        </a:spcAft>
                      </a:pPr>
                      <a:r>
                        <a:rPr lang="en-US" sz="1600" b="1" dirty="0">
                          <a:effectLst/>
                          <a:latin typeface="+mn-lt"/>
                          <a:ea typeface="Times New Roman"/>
                          <a:cs typeface="Times New Roman"/>
                        </a:rPr>
                        <a:t>Overall</a:t>
                      </a:r>
                      <a:endParaRPr lang="en-GB" sz="2800" b="1" dirty="0">
                        <a:effectLst/>
                        <a:latin typeface="+mn-lt"/>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n-US" sz="1600" b="1">
                          <a:effectLst/>
                          <a:latin typeface="+mn-lt"/>
                          <a:ea typeface="Times New Roman"/>
                          <a:cs typeface="Times New Roman"/>
                        </a:rPr>
                        <a:t>14064</a:t>
                      </a:r>
                      <a:endParaRPr lang="en-GB" sz="2800" b="1">
                        <a:effectLst/>
                        <a:latin typeface="+mn-lt"/>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n-US" sz="1600" b="1">
                          <a:effectLst/>
                          <a:latin typeface="+mn-lt"/>
                          <a:ea typeface="Times New Roman"/>
                          <a:cs typeface="Times New Roman"/>
                        </a:rPr>
                        <a:t>49.7%</a:t>
                      </a:r>
                      <a:endParaRPr lang="en-GB" sz="2800" b="1">
                        <a:effectLst/>
                        <a:latin typeface="+mn-lt"/>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n-US" sz="1600" b="1">
                          <a:effectLst/>
                          <a:latin typeface="+mn-lt"/>
                          <a:ea typeface="Times New Roman"/>
                          <a:cs typeface="Times New Roman"/>
                        </a:rPr>
                        <a:t>5.9</a:t>
                      </a:r>
                      <a:endParaRPr lang="en-GB" sz="2800" b="1">
                        <a:effectLst/>
                        <a:latin typeface="+mn-lt"/>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n-US" sz="1600" b="1" dirty="0">
                          <a:effectLst/>
                          <a:latin typeface="+mn-lt"/>
                          <a:ea typeface="Times New Roman"/>
                          <a:cs typeface="Times New Roman"/>
                        </a:rPr>
                        <a:t>4609</a:t>
                      </a:r>
                      <a:endParaRPr lang="en-GB" sz="2800" b="1" dirty="0">
                        <a:effectLst/>
                        <a:latin typeface="+mn-lt"/>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a:lnSpc>
                          <a:spcPct val="115000"/>
                        </a:lnSpc>
                        <a:spcAft>
                          <a:spcPts val="0"/>
                        </a:spcAft>
                      </a:pPr>
                      <a:r>
                        <a:rPr lang="en-US" sz="1600" b="1" dirty="0">
                          <a:effectLst/>
                          <a:latin typeface="+mn-lt"/>
                          <a:ea typeface="Times New Roman"/>
                          <a:cs typeface="Times New Roman"/>
                        </a:rPr>
                        <a:t>70.1%</a:t>
                      </a:r>
                      <a:endParaRPr lang="en-GB" sz="2800" b="1" dirty="0">
                        <a:effectLst/>
                        <a:latin typeface="+mn-lt"/>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DE74"/>
                    </a:solidFill>
                  </a:tcPr>
                </a:tc>
                <a:tc>
                  <a:txBody>
                    <a:bodyPr/>
                    <a:lstStyle/>
                    <a:p>
                      <a:pPr algn="r">
                        <a:lnSpc>
                          <a:spcPct val="115000"/>
                        </a:lnSpc>
                        <a:spcAft>
                          <a:spcPts val="0"/>
                        </a:spcAft>
                      </a:pPr>
                      <a:r>
                        <a:rPr lang="en-US" sz="1600" b="1" dirty="0">
                          <a:effectLst/>
                          <a:latin typeface="+mn-lt"/>
                          <a:ea typeface="Times New Roman"/>
                          <a:cs typeface="Times New Roman"/>
                        </a:rPr>
                        <a:t>10.6</a:t>
                      </a:r>
                      <a:endParaRPr lang="en-GB" sz="2800" b="1" dirty="0">
                        <a:effectLst/>
                        <a:latin typeface="+mn-lt"/>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DE74"/>
                    </a:solidFill>
                  </a:tcPr>
                </a:tc>
                <a:tc>
                  <a:txBody>
                    <a:bodyPr/>
                    <a:lstStyle/>
                    <a:p>
                      <a:pPr algn="r">
                        <a:lnSpc>
                          <a:spcPct val="115000"/>
                        </a:lnSpc>
                        <a:spcAft>
                          <a:spcPts val="0"/>
                        </a:spcAft>
                      </a:pPr>
                      <a:r>
                        <a:rPr lang="en-US" sz="1600" b="1">
                          <a:effectLst/>
                          <a:latin typeface="+mn-lt"/>
                          <a:ea typeface="Times New Roman"/>
                          <a:cs typeface="Times New Roman"/>
                        </a:rPr>
                        <a:t>7962</a:t>
                      </a:r>
                      <a:endParaRPr lang="en-GB" sz="2800" b="1">
                        <a:effectLst/>
                        <a:latin typeface="+mn-lt"/>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r">
                        <a:lnSpc>
                          <a:spcPct val="115000"/>
                        </a:lnSpc>
                        <a:spcAft>
                          <a:spcPts val="0"/>
                        </a:spcAft>
                      </a:pPr>
                      <a:r>
                        <a:rPr lang="en-US" sz="1600" b="1" dirty="0">
                          <a:effectLst/>
                          <a:latin typeface="+mn-lt"/>
                          <a:ea typeface="Times New Roman"/>
                          <a:cs typeface="Times New Roman"/>
                        </a:rPr>
                        <a:t>40.3%</a:t>
                      </a:r>
                      <a:endParaRPr lang="en-GB" sz="2800" b="1" dirty="0">
                        <a:effectLst/>
                        <a:latin typeface="+mn-lt"/>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DE74"/>
                    </a:solidFill>
                  </a:tcPr>
                </a:tc>
                <a:tc>
                  <a:txBody>
                    <a:bodyPr/>
                    <a:lstStyle/>
                    <a:p>
                      <a:pPr algn="r">
                        <a:lnSpc>
                          <a:spcPct val="115000"/>
                        </a:lnSpc>
                        <a:spcAft>
                          <a:spcPts val="0"/>
                        </a:spcAft>
                      </a:pPr>
                      <a:r>
                        <a:rPr lang="en-US" sz="1600" b="1" dirty="0">
                          <a:effectLst/>
                          <a:latin typeface="+mn-lt"/>
                          <a:ea typeface="Times New Roman"/>
                          <a:cs typeface="Times New Roman"/>
                        </a:rPr>
                        <a:t>2.3</a:t>
                      </a:r>
                      <a:endParaRPr lang="en-GB" sz="2800" b="1" dirty="0">
                        <a:effectLst/>
                        <a:latin typeface="+mn-lt"/>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DE74"/>
                    </a:solidFill>
                  </a:tcPr>
                </a:tc>
              </a:tr>
              <a:tr h="531992">
                <a:tc>
                  <a:txBody>
                    <a:bodyPr/>
                    <a:lstStyle/>
                    <a:p>
                      <a:pPr>
                        <a:lnSpc>
                          <a:spcPct val="115000"/>
                        </a:lnSpc>
                        <a:spcAft>
                          <a:spcPts val="0"/>
                        </a:spcAft>
                      </a:pPr>
                      <a:r>
                        <a:rPr lang="en-US" sz="1600">
                          <a:effectLst/>
                          <a:latin typeface="+mn-lt"/>
                          <a:ea typeface="Times New Roman"/>
                          <a:cs typeface="Times New Roman"/>
                        </a:rPr>
                        <a:t>Computer Science</a:t>
                      </a:r>
                      <a:endParaRPr lang="en-GB" sz="2800">
                        <a:effectLst/>
                        <a:latin typeface="+mn-lt"/>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9123</a:t>
                      </a:r>
                      <a:endParaRPr lang="en-GB" sz="2800">
                        <a:effectLst/>
                        <a:latin typeface="+mn-lt"/>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47.6%</a:t>
                      </a:r>
                      <a:endParaRPr lang="en-GB" sz="2800">
                        <a:effectLst/>
                        <a:latin typeface="+mn-lt"/>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4.4</a:t>
                      </a:r>
                      <a:endParaRPr lang="en-GB" sz="2800">
                        <a:effectLst/>
                        <a:latin typeface="+mn-lt"/>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r">
                        <a:lnSpc>
                          <a:spcPct val="115000"/>
                        </a:lnSpc>
                        <a:spcAft>
                          <a:spcPts val="0"/>
                        </a:spcAft>
                      </a:pPr>
                      <a:r>
                        <a:rPr lang="en-US" sz="1600" dirty="0">
                          <a:effectLst/>
                          <a:latin typeface="+mn-lt"/>
                          <a:ea typeface="Times New Roman"/>
                          <a:cs typeface="Times New Roman"/>
                        </a:rPr>
                        <a:t>2295</a:t>
                      </a:r>
                      <a:endParaRPr lang="en-GB" sz="2800" dirty="0">
                        <a:effectLst/>
                        <a:latin typeface="+mn-lt"/>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BFBFBF"/>
                    </a:solidFill>
                  </a:tcPr>
                </a:tc>
                <a:tc>
                  <a:txBody>
                    <a:bodyPr/>
                    <a:lstStyle/>
                    <a:p>
                      <a:pPr algn="r">
                        <a:lnSpc>
                          <a:spcPct val="115000"/>
                        </a:lnSpc>
                        <a:spcAft>
                          <a:spcPts val="0"/>
                        </a:spcAft>
                      </a:pPr>
                      <a:r>
                        <a:rPr lang="en-US" sz="1600" b="1" dirty="0">
                          <a:effectLst/>
                          <a:latin typeface="+mn-lt"/>
                          <a:ea typeface="Times New Roman"/>
                          <a:cs typeface="Times New Roman"/>
                        </a:rPr>
                        <a:t>71.0%</a:t>
                      </a:r>
                      <a:endParaRPr lang="en-GB" sz="2800" b="1" dirty="0">
                        <a:effectLst/>
                        <a:latin typeface="+mn-lt"/>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3DE74"/>
                    </a:solidFill>
                  </a:tcPr>
                </a:tc>
                <a:tc>
                  <a:txBody>
                    <a:bodyPr/>
                    <a:lstStyle/>
                    <a:p>
                      <a:pPr algn="r">
                        <a:lnSpc>
                          <a:spcPct val="115000"/>
                        </a:lnSpc>
                        <a:spcAft>
                          <a:spcPts val="0"/>
                        </a:spcAft>
                      </a:pPr>
                      <a:r>
                        <a:rPr lang="en-US" sz="1600" b="1" dirty="0">
                          <a:effectLst/>
                          <a:latin typeface="+mn-lt"/>
                          <a:ea typeface="Times New Roman"/>
                          <a:cs typeface="Times New Roman"/>
                        </a:rPr>
                        <a:t>10.9</a:t>
                      </a:r>
                      <a:endParaRPr lang="en-GB" sz="2800" b="1" dirty="0">
                        <a:effectLst/>
                        <a:latin typeface="+mn-lt"/>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3DE74"/>
                    </a:solidFill>
                  </a:tcPr>
                </a:tc>
                <a:tc>
                  <a:txBody>
                    <a:bodyPr/>
                    <a:lstStyle/>
                    <a:p>
                      <a:pPr algn="r">
                        <a:lnSpc>
                          <a:spcPct val="115000"/>
                        </a:lnSpc>
                        <a:spcAft>
                          <a:spcPts val="0"/>
                        </a:spcAft>
                      </a:pPr>
                      <a:r>
                        <a:rPr lang="en-US" sz="1600">
                          <a:effectLst/>
                          <a:latin typeface="+mn-lt"/>
                          <a:ea typeface="Times New Roman"/>
                          <a:cs typeface="Times New Roman"/>
                        </a:rPr>
                        <a:t>6102</a:t>
                      </a:r>
                      <a:endParaRPr lang="en-GB" sz="2800">
                        <a:effectLst/>
                        <a:latin typeface="+mn-lt"/>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A6A6A6"/>
                    </a:solidFill>
                  </a:tcPr>
                </a:tc>
                <a:tc>
                  <a:txBody>
                    <a:bodyPr/>
                    <a:lstStyle/>
                    <a:p>
                      <a:pPr algn="r">
                        <a:lnSpc>
                          <a:spcPct val="115000"/>
                        </a:lnSpc>
                        <a:spcAft>
                          <a:spcPts val="0"/>
                        </a:spcAft>
                      </a:pPr>
                      <a:r>
                        <a:rPr lang="en-US" sz="1600" b="1" dirty="0">
                          <a:effectLst/>
                          <a:latin typeface="+mn-lt"/>
                          <a:ea typeface="Times New Roman"/>
                          <a:cs typeface="Times New Roman"/>
                        </a:rPr>
                        <a:t>41.5%</a:t>
                      </a:r>
                      <a:endParaRPr lang="en-GB" sz="2800" b="1" dirty="0">
                        <a:effectLst/>
                        <a:latin typeface="+mn-lt"/>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3DE74"/>
                    </a:solidFill>
                  </a:tcPr>
                </a:tc>
                <a:tc>
                  <a:txBody>
                    <a:bodyPr/>
                    <a:lstStyle/>
                    <a:p>
                      <a:pPr algn="r">
                        <a:lnSpc>
                          <a:spcPct val="115000"/>
                        </a:lnSpc>
                        <a:spcAft>
                          <a:spcPts val="0"/>
                        </a:spcAft>
                      </a:pPr>
                      <a:r>
                        <a:rPr lang="en-US" sz="1600" b="1" dirty="0">
                          <a:effectLst/>
                          <a:latin typeface="+mn-lt"/>
                          <a:ea typeface="Times New Roman"/>
                          <a:cs typeface="Times New Roman"/>
                        </a:rPr>
                        <a:t>2.0</a:t>
                      </a:r>
                      <a:endParaRPr lang="en-GB" sz="2800" b="1" dirty="0">
                        <a:effectLst/>
                        <a:latin typeface="+mn-lt"/>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3DE74"/>
                    </a:solidFill>
                  </a:tcPr>
                </a:tc>
              </a:tr>
              <a:tr h="531992">
                <a:tc>
                  <a:txBody>
                    <a:bodyPr/>
                    <a:lstStyle/>
                    <a:p>
                      <a:pPr>
                        <a:lnSpc>
                          <a:spcPct val="115000"/>
                        </a:lnSpc>
                        <a:spcAft>
                          <a:spcPts val="0"/>
                        </a:spcAft>
                      </a:pPr>
                      <a:r>
                        <a:rPr lang="en-US" sz="1600">
                          <a:effectLst/>
                          <a:latin typeface="+mn-lt"/>
                          <a:ea typeface="Times New Roman"/>
                          <a:cs typeface="Times New Roman"/>
                        </a:rPr>
                        <a:t>Math and Physics</a:t>
                      </a:r>
                      <a:endParaRPr lang="en-GB" sz="2800">
                        <a:effectLst/>
                        <a:latin typeface="+mn-lt"/>
                        <a:ea typeface="Calibri"/>
                        <a:cs typeface="Times New Roman"/>
                      </a:endParaRPr>
                    </a:p>
                  </a:txBody>
                  <a:tcPr marL="68580" marR="68580" marT="0" marB="0" anchor="ctr">
                    <a:lnL>
                      <a:noFill/>
                    </a:lnL>
                    <a:lnR>
                      <a:noFill/>
                    </a:lnR>
                    <a:lnT>
                      <a:noFill/>
                    </a:lnT>
                    <a:lnB>
                      <a:noFill/>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4256</a:t>
                      </a:r>
                      <a:endParaRPr lang="en-GB" sz="2800">
                        <a:effectLst/>
                        <a:latin typeface="+mn-lt"/>
                        <a:ea typeface="Calibri"/>
                        <a:cs typeface="Times New Roman"/>
                      </a:endParaRPr>
                    </a:p>
                  </a:txBody>
                  <a:tcPr marL="68580" marR="68580" marT="0" marB="0" anchor="ctr">
                    <a:lnL>
                      <a:noFill/>
                    </a:lnL>
                    <a:lnR>
                      <a:noFill/>
                    </a:lnR>
                    <a:lnT>
                      <a:noFill/>
                    </a:lnT>
                    <a:lnB>
                      <a:noFill/>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56.1%</a:t>
                      </a:r>
                      <a:endParaRPr lang="en-GB" sz="2800">
                        <a:effectLst/>
                        <a:latin typeface="+mn-lt"/>
                        <a:ea typeface="Calibri"/>
                        <a:cs typeface="Times New Roman"/>
                      </a:endParaRPr>
                    </a:p>
                  </a:txBody>
                  <a:tcPr marL="68580" marR="68580" marT="0" marB="0" anchor="ctr">
                    <a:lnL>
                      <a:noFill/>
                    </a:lnL>
                    <a:lnR>
                      <a:noFill/>
                    </a:lnR>
                    <a:lnT>
                      <a:noFill/>
                    </a:lnT>
                    <a:lnB>
                      <a:noFill/>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5.1</a:t>
                      </a:r>
                      <a:endParaRPr lang="en-GB" sz="2800">
                        <a:effectLst/>
                        <a:latin typeface="+mn-lt"/>
                        <a:ea typeface="Calibri"/>
                        <a:cs typeface="Times New Roman"/>
                      </a:endParaRPr>
                    </a:p>
                  </a:txBody>
                  <a:tcPr marL="68580" marR="68580" marT="0" marB="0" anchor="ctr">
                    <a:lnL>
                      <a:noFill/>
                    </a:lnL>
                    <a:lnR>
                      <a:noFill/>
                    </a:lnR>
                    <a:lnT>
                      <a:noFill/>
                    </a:lnT>
                    <a:lnB>
                      <a:noFill/>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1470</a:t>
                      </a:r>
                      <a:endParaRPr lang="en-GB" sz="2800">
                        <a:effectLst/>
                        <a:latin typeface="+mn-lt"/>
                        <a:ea typeface="Calibri"/>
                        <a:cs typeface="Times New Roman"/>
                      </a:endParaRPr>
                    </a:p>
                  </a:txBody>
                  <a:tcPr marL="68580" marR="68580" marT="0" marB="0" anchor="ctr">
                    <a:lnL>
                      <a:noFill/>
                    </a:lnL>
                    <a:lnR>
                      <a:noFill/>
                    </a:lnR>
                    <a:lnT>
                      <a:noFill/>
                    </a:lnT>
                    <a:lnB>
                      <a:noFill/>
                    </a:lnB>
                    <a:solidFill>
                      <a:srgbClr val="BFBFBF"/>
                    </a:solidFill>
                  </a:tcPr>
                </a:tc>
                <a:tc>
                  <a:txBody>
                    <a:bodyPr/>
                    <a:lstStyle/>
                    <a:p>
                      <a:pPr algn="r">
                        <a:lnSpc>
                          <a:spcPct val="115000"/>
                        </a:lnSpc>
                        <a:spcAft>
                          <a:spcPts val="0"/>
                        </a:spcAft>
                      </a:pPr>
                      <a:r>
                        <a:rPr lang="en-US" sz="1600">
                          <a:effectLst/>
                          <a:latin typeface="+mn-lt"/>
                          <a:ea typeface="Times New Roman"/>
                          <a:cs typeface="Times New Roman"/>
                        </a:rPr>
                        <a:t>74.0%</a:t>
                      </a:r>
                      <a:endParaRPr lang="en-GB" sz="2800">
                        <a:effectLst/>
                        <a:latin typeface="+mn-lt"/>
                        <a:ea typeface="Calibri"/>
                        <a:cs typeface="Times New Roman"/>
                      </a:endParaRPr>
                    </a:p>
                  </a:txBody>
                  <a:tcPr marL="68580" marR="68580" marT="0" marB="0" anchor="ctr">
                    <a:lnL>
                      <a:noFill/>
                    </a:lnL>
                    <a:lnR>
                      <a:noFill/>
                    </a:lnR>
                    <a:lnT>
                      <a:noFill/>
                    </a:lnT>
                    <a:lnB>
                      <a:noFill/>
                    </a:lnB>
                    <a:solidFill>
                      <a:srgbClr val="BFBFBF"/>
                    </a:solidFill>
                  </a:tcPr>
                </a:tc>
                <a:tc>
                  <a:txBody>
                    <a:bodyPr/>
                    <a:lstStyle/>
                    <a:p>
                      <a:pPr algn="r">
                        <a:lnSpc>
                          <a:spcPct val="115000"/>
                        </a:lnSpc>
                        <a:spcAft>
                          <a:spcPts val="0"/>
                        </a:spcAft>
                      </a:pPr>
                      <a:r>
                        <a:rPr lang="en-US" sz="1600">
                          <a:effectLst/>
                          <a:latin typeface="+mn-lt"/>
                          <a:ea typeface="Times New Roman"/>
                          <a:cs typeface="Times New Roman"/>
                        </a:rPr>
                        <a:t>9.7</a:t>
                      </a:r>
                      <a:endParaRPr lang="en-GB" sz="2800">
                        <a:effectLst/>
                        <a:latin typeface="+mn-lt"/>
                        <a:ea typeface="Calibri"/>
                        <a:cs typeface="Times New Roman"/>
                      </a:endParaRPr>
                    </a:p>
                  </a:txBody>
                  <a:tcPr marL="68580" marR="68580" marT="0" marB="0" anchor="ctr">
                    <a:lnL>
                      <a:noFill/>
                    </a:lnL>
                    <a:lnR>
                      <a:noFill/>
                    </a:lnR>
                    <a:lnT>
                      <a:noFill/>
                    </a:lnT>
                    <a:lnB>
                      <a:noFill/>
                    </a:lnB>
                    <a:solidFill>
                      <a:srgbClr val="BFBFBF"/>
                    </a:solidFill>
                  </a:tcPr>
                </a:tc>
                <a:tc>
                  <a:txBody>
                    <a:bodyPr/>
                    <a:lstStyle/>
                    <a:p>
                      <a:pPr algn="r">
                        <a:lnSpc>
                          <a:spcPct val="115000"/>
                        </a:lnSpc>
                        <a:spcAft>
                          <a:spcPts val="0"/>
                        </a:spcAft>
                      </a:pPr>
                      <a:r>
                        <a:rPr lang="en-US" sz="1600">
                          <a:effectLst/>
                          <a:latin typeface="+mn-lt"/>
                          <a:ea typeface="Times New Roman"/>
                          <a:cs typeface="Times New Roman"/>
                        </a:rPr>
                        <a:t>2405</a:t>
                      </a:r>
                      <a:endParaRPr lang="en-GB" sz="2800">
                        <a:effectLst/>
                        <a:latin typeface="+mn-lt"/>
                        <a:ea typeface="Calibri"/>
                        <a:cs typeface="Times New Roman"/>
                      </a:endParaRPr>
                    </a:p>
                  </a:txBody>
                  <a:tcPr marL="68580" marR="68580" marT="0" marB="0" anchor="ctr">
                    <a:lnL>
                      <a:noFill/>
                    </a:lnL>
                    <a:lnR>
                      <a:noFill/>
                    </a:lnR>
                    <a:lnT>
                      <a:noFill/>
                    </a:lnT>
                    <a:lnB>
                      <a:noFill/>
                    </a:lnB>
                    <a:solidFill>
                      <a:srgbClr val="A6A6A6"/>
                    </a:solidFill>
                  </a:tcPr>
                </a:tc>
                <a:tc>
                  <a:txBody>
                    <a:bodyPr/>
                    <a:lstStyle/>
                    <a:p>
                      <a:pPr algn="r">
                        <a:lnSpc>
                          <a:spcPct val="115000"/>
                        </a:lnSpc>
                        <a:spcAft>
                          <a:spcPts val="0"/>
                        </a:spcAft>
                      </a:pPr>
                      <a:r>
                        <a:rPr lang="en-US" sz="1600">
                          <a:effectLst/>
                          <a:latin typeface="+mn-lt"/>
                          <a:ea typeface="Times New Roman"/>
                          <a:cs typeface="Times New Roman"/>
                        </a:rPr>
                        <a:t>50.2%</a:t>
                      </a:r>
                      <a:endParaRPr lang="en-GB" sz="2800">
                        <a:effectLst/>
                        <a:latin typeface="+mn-lt"/>
                        <a:ea typeface="Calibri"/>
                        <a:cs typeface="Times New Roman"/>
                      </a:endParaRPr>
                    </a:p>
                  </a:txBody>
                  <a:tcPr marL="68580" marR="68580" marT="0" marB="0" anchor="ctr">
                    <a:lnL>
                      <a:noFill/>
                    </a:lnL>
                    <a:lnR>
                      <a:noFill/>
                    </a:lnR>
                    <a:lnT>
                      <a:noFill/>
                    </a:lnT>
                    <a:lnB>
                      <a:noFill/>
                    </a:lnB>
                    <a:solidFill>
                      <a:srgbClr val="A6A6A6"/>
                    </a:solidFill>
                  </a:tcPr>
                </a:tc>
                <a:tc>
                  <a:txBody>
                    <a:bodyPr/>
                    <a:lstStyle/>
                    <a:p>
                      <a:pPr algn="r">
                        <a:lnSpc>
                          <a:spcPct val="115000"/>
                        </a:lnSpc>
                        <a:spcAft>
                          <a:spcPts val="0"/>
                        </a:spcAft>
                      </a:pPr>
                      <a:r>
                        <a:rPr lang="en-US" sz="1600" dirty="0">
                          <a:effectLst/>
                          <a:latin typeface="+mn-lt"/>
                          <a:ea typeface="Times New Roman"/>
                          <a:cs typeface="Times New Roman"/>
                        </a:rPr>
                        <a:t>2.2</a:t>
                      </a:r>
                      <a:endParaRPr lang="en-GB" sz="2800" dirty="0">
                        <a:effectLst/>
                        <a:latin typeface="+mn-lt"/>
                        <a:ea typeface="Calibri"/>
                        <a:cs typeface="Times New Roman"/>
                      </a:endParaRPr>
                    </a:p>
                  </a:txBody>
                  <a:tcPr marL="68580" marR="68580" marT="0" marB="0" anchor="ctr">
                    <a:lnL>
                      <a:noFill/>
                    </a:lnL>
                    <a:lnR>
                      <a:noFill/>
                    </a:lnR>
                    <a:lnT>
                      <a:noFill/>
                    </a:lnT>
                    <a:lnB>
                      <a:noFill/>
                    </a:lnB>
                    <a:solidFill>
                      <a:srgbClr val="A6A6A6"/>
                    </a:solidFill>
                  </a:tcPr>
                </a:tc>
              </a:tr>
              <a:tr h="531992">
                <a:tc>
                  <a:txBody>
                    <a:bodyPr/>
                    <a:lstStyle/>
                    <a:p>
                      <a:pPr>
                        <a:lnSpc>
                          <a:spcPct val="115000"/>
                        </a:lnSpc>
                        <a:spcAft>
                          <a:spcPts val="0"/>
                        </a:spcAft>
                      </a:pPr>
                      <a:r>
                        <a:rPr lang="en-US" sz="1600">
                          <a:effectLst/>
                          <a:latin typeface="+mn-lt"/>
                          <a:ea typeface="Times New Roman"/>
                          <a:cs typeface="Times New Roman"/>
                        </a:rPr>
                        <a:t>Engineering</a:t>
                      </a:r>
                      <a:endParaRPr lang="en-GB" sz="2800">
                        <a:effectLst/>
                        <a:latin typeface="+mn-lt"/>
                        <a:ea typeface="Calibri"/>
                        <a:cs typeface="Times New Roman"/>
                      </a:endParaRPr>
                    </a:p>
                  </a:txBody>
                  <a:tcPr marL="68580" marR="68580" marT="0" marB="0" anchor="ctr">
                    <a:lnL>
                      <a:noFill/>
                    </a:lnL>
                    <a:lnR>
                      <a:noFill/>
                    </a:lnR>
                    <a:lnT>
                      <a:noFill/>
                    </a:lnT>
                    <a:lnB>
                      <a:noFill/>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3774</a:t>
                      </a:r>
                      <a:endParaRPr lang="en-GB" sz="2800">
                        <a:effectLst/>
                        <a:latin typeface="+mn-lt"/>
                        <a:ea typeface="Calibri"/>
                        <a:cs typeface="Times New Roman"/>
                      </a:endParaRPr>
                    </a:p>
                  </a:txBody>
                  <a:tcPr marL="68580" marR="68580" marT="0" marB="0" anchor="ctr">
                    <a:lnL>
                      <a:noFill/>
                    </a:lnL>
                    <a:lnR>
                      <a:noFill/>
                    </a:lnR>
                    <a:lnT>
                      <a:noFill/>
                    </a:lnT>
                    <a:lnB>
                      <a:noFill/>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47.2%</a:t>
                      </a:r>
                      <a:endParaRPr lang="en-GB" sz="2800">
                        <a:effectLst/>
                        <a:latin typeface="+mn-lt"/>
                        <a:ea typeface="Calibri"/>
                        <a:cs typeface="Times New Roman"/>
                      </a:endParaRPr>
                    </a:p>
                  </a:txBody>
                  <a:tcPr marL="68580" marR="68580" marT="0" marB="0" anchor="ctr">
                    <a:lnL>
                      <a:noFill/>
                    </a:lnL>
                    <a:lnR>
                      <a:noFill/>
                    </a:lnR>
                    <a:lnT>
                      <a:noFill/>
                    </a:lnT>
                    <a:lnB>
                      <a:noFill/>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5.8</a:t>
                      </a:r>
                      <a:endParaRPr lang="en-GB" sz="2800">
                        <a:effectLst/>
                        <a:latin typeface="+mn-lt"/>
                        <a:ea typeface="Calibri"/>
                        <a:cs typeface="Times New Roman"/>
                      </a:endParaRPr>
                    </a:p>
                  </a:txBody>
                  <a:tcPr marL="68580" marR="68580" marT="0" marB="0" anchor="ctr">
                    <a:lnL>
                      <a:noFill/>
                    </a:lnL>
                    <a:lnR>
                      <a:noFill/>
                    </a:lnR>
                    <a:lnT>
                      <a:noFill/>
                    </a:lnT>
                    <a:lnB>
                      <a:noFill/>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1407</a:t>
                      </a:r>
                      <a:endParaRPr lang="en-GB" sz="2800">
                        <a:effectLst/>
                        <a:latin typeface="+mn-lt"/>
                        <a:ea typeface="Calibri"/>
                        <a:cs typeface="Times New Roman"/>
                      </a:endParaRPr>
                    </a:p>
                  </a:txBody>
                  <a:tcPr marL="68580" marR="68580" marT="0" marB="0" anchor="ctr">
                    <a:lnL>
                      <a:noFill/>
                    </a:lnL>
                    <a:lnR>
                      <a:noFill/>
                    </a:lnR>
                    <a:lnT>
                      <a:noFill/>
                    </a:lnT>
                    <a:lnB>
                      <a:noFill/>
                    </a:lnB>
                    <a:solidFill>
                      <a:srgbClr val="BFBFBF"/>
                    </a:solidFill>
                  </a:tcPr>
                </a:tc>
                <a:tc>
                  <a:txBody>
                    <a:bodyPr/>
                    <a:lstStyle/>
                    <a:p>
                      <a:pPr algn="r">
                        <a:lnSpc>
                          <a:spcPct val="115000"/>
                        </a:lnSpc>
                        <a:spcAft>
                          <a:spcPts val="0"/>
                        </a:spcAft>
                      </a:pPr>
                      <a:r>
                        <a:rPr lang="en-US" sz="1600">
                          <a:effectLst/>
                          <a:latin typeface="+mn-lt"/>
                          <a:ea typeface="Times New Roman"/>
                          <a:cs typeface="Times New Roman"/>
                        </a:rPr>
                        <a:t>69.7%</a:t>
                      </a:r>
                      <a:endParaRPr lang="en-GB" sz="2800">
                        <a:effectLst/>
                        <a:latin typeface="+mn-lt"/>
                        <a:ea typeface="Calibri"/>
                        <a:cs typeface="Times New Roman"/>
                      </a:endParaRPr>
                    </a:p>
                  </a:txBody>
                  <a:tcPr marL="68580" marR="68580" marT="0" marB="0" anchor="ctr">
                    <a:lnL>
                      <a:noFill/>
                    </a:lnL>
                    <a:lnR>
                      <a:noFill/>
                    </a:lnR>
                    <a:lnT>
                      <a:noFill/>
                    </a:lnT>
                    <a:lnB>
                      <a:noFill/>
                    </a:lnB>
                    <a:solidFill>
                      <a:srgbClr val="BFBFBF"/>
                    </a:solidFill>
                  </a:tcPr>
                </a:tc>
                <a:tc>
                  <a:txBody>
                    <a:bodyPr/>
                    <a:lstStyle/>
                    <a:p>
                      <a:pPr algn="r">
                        <a:lnSpc>
                          <a:spcPct val="115000"/>
                        </a:lnSpc>
                        <a:spcAft>
                          <a:spcPts val="0"/>
                        </a:spcAft>
                      </a:pPr>
                      <a:r>
                        <a:rPr lang="en-US" sz="1600">
                          <a:effectLst/>
                          <a:latin typeface="+mn-lt"/>
                          <a:ea typeface="Times New Roman"/>
                          <a:cs typeface="Times New Roman"/>
                        </a:rPr>
                        <a:t>9.3</a:t>
                      </a:r>
                      <a:endParaRPr lang="en-GB" sz="2800">
                        <a:effectLst/>
                        <a:latin typeface="+mn-lt"/>
                        <a:ea typeface="Calibri"/>
                        <a:cs typeface="Times New Roman"/>
                      </a:endParaRPr>
                    </a:p>
                  </a:txBody>
                  <a:tcPr marL="68580" marR="68580" marT="0" marB="0" anchor="ctr">
                    <a:lnL>
                      <a:noFill/>
                    </a:lnL>
                    <a:lnR>
                      <a:noFill/>
                    </a:lnR>
                    <a:lnT>
                      <a:noFill/>
                    </a:lnT>
                    <a:lnB>
                      <a:noFill/>
                    </a:lnB>
                    <a:solidFill>
                      <a:srgbClr val="BFBFBF"/>
                    </a:solidFill>
                  </a:tcPr>
                </a:tc>
                <a:tc>
                  <a:txBody>
                    <a:bodyPr/>
                    <a:lstStyle/>
                    <a:p>
                      <a:pPr algn="r">
                        <a:lnSpc>
                          <a:spcPct val="115000"/>
                        </a:lnSpc>
                        <a:spcAft>
                          <a:spcPts val="0"/>
                        </a:spcAft>
                      </a:pPr>
                      <a:r>
                        <a:rPr lang="en-US" sz="1600">
                          <a:effectLst/>
                          <a:latin typeface="+mn-lt"/>
                          <a:ea typeface="Times New Roman"/>
                          <a:cs typeface="Times New Roman"/>
                        </a:rPr>
                        <a:t>1984</a:t>
                      </a:r>
                      <a:endParaRPr lang="en-GB" sz="2800">
                        <a:effectLst/>
                        <a:latin typeface="+mn-lt"/>
                        <a:ea typeface="Calibri"/>
                        <a:cs typeface="Times New Roman"/>
                      </a:endParaRPr>
                    </a:p>
                  </a:txBody>
                  <a:tcPr marL="68580" marR="68580" marT="0" marB="0" anchor="ctr">
                    <a:lnL>
                      <a:noFill/>
                    </a:lnL>
                    <a:lnR>
                      <a:noFill/>
                    </a:lnR>
                    <a:lnT>
                      <a:noFill/>
                    </a:lnT>
                    <a:lnB>
                      <a:noFill/>
                    </a:lnB>
                    <a:solidFill>
                      <a:srgbClr val="A6A6A6"/>
                    </a:solidFill>
                  </a:tcPr>
                </a:tc>
                <a:tc>
                  <a:txBody>
                    <a:bodyPr/>
                    <a:lstStyle/>
                    <a:p>
                      <a:pPr algn="r">
                        <a:lnSpc>
                          <a:spcPct val="115000"/>
                        </a:lnSpc>
                        <a:spcAft>
                          <a:spcPts val="0"/>
                        </a:spcAft>
                      </a:pPr>
                      <a:r>
                        <a:rPr lang="en-US" sz="1600">
                          <a:effectLst/>
                          <a:latin typeface="+mn-lt"/>
                          <a:ea typeface="Times New Roman"/>
                          <a:cs typeface="Times New Roman"/>
                        </a:rPr>
                        <a:t>34.8%</a:t>
                      </a:r>
                      <a:endParaRPr lang="en-GB" sz="2800">
                        <a:effectLst/>
                        <a:latin typeface="+mn-lt"/>
                        <a:ea typeface="Calibri"/>
                        <a:cs typeface="Times New Roman"/>
                      </a:endParaRPr>
                    </a:p>
                  </a:txBody>
                  <a:tcPr marL="68580" marR="68580" marT="0" marB="0" anchor="ctr">
                    <a:lnL>
                      <a:noFill/>
                    </a:lnL>
                    <a:lnR>
                      <a:noFill/>
                    </a:lnR>
                    <a:lnT>
                      <a:noFill/>
                    </a:lnT>
                    <a:lnB>
                      <a:noFill/>
                    </a:lnB>
                    <a:solidFill>
                      <a:srgbClr val="A6A6A6"/>
                    </a:solidFill>
                  </a:tcPr>
                </a:tc>
                <a:tc>
                  <a:txBody>
                    <a:bodyPr/>
                    <a:lstStyle/>
                    <a:p>
                      <a:pPr algn="r">
                        <a:lnSpc>
                          <a:spcPct val="115000"/>
                        </a:lnSpc>
                        <a:spcAft>
                          <a:spcPts val="0"/>
                        </a:spcAft>
                      </a:pPr>
                      <a:r>
                        <a:rPr lang="en-US" sz="1600">
                          <a:effectLst/>
                          <a:latin typeface="+mn-lt"/>
                          <a:ea typeface="Times New Roman"/>
                          <a:cs typeface="Times New Roman"/>
                        </a:rPr>
                        <a:t>2.9</a:t>
                      </a:r>
                      <a:endParaRPr lang="en-GB" sz="2800">
                        <a:effectLst/>
                        <a:latin typeface="+mn-lt"/>
                        <a:ea typeface="Calibri"/>
                        <a:cs typeface="Times New Roman"/>
                      </a:endParaRPr>
                    </a:p>
                  </a:txBody>
                  <a:tcPr marL="68580" marR="68580" marT="0" marB="0" anchor="ctr">
                    <a:lnL>
                      <a:noFill/>
                    </a:lnL>
                    <a:lnR>
                      <a:noFill/>
                    </a:lnR>
                    <a:lnT>
                      <a:noFill/>
                    </a:lnT>
                    <a:lnB>
                      <a:noFill/>
                    </a:lnB>
                    <a:solidFill>
                      <a:srgbClr val="A6A6A6"/>
                    </a:solidFill>
                  </a:tcPr>
                </a:tc>
              </a:tr>
              <a:tr h="531992">
                <a:tc>
                  <a:txBody>
                    <a:bodyPr/>
                    <a:lstStyle/>
                    <a:p>
                      <a:pPr>
                        <a:lnSpc>
                          <a:spcPct val="115000"/>
                        </a:lnSpc>
                        <a:spcAft>
                          <a:spcPts val="0"/>
                        </a:spcAft>
                      </a:pPr>
                      <a:r>
                        <a:rPr lang="en-US" sz="1600">
                          <a:effectLst/>
                          <a:latin typeface="+mn-lt"/>
                          <a:ea typeface="Times New Roman"/>
                          <a:cs typeface="Times New Roman"/>
                        </a:rPr>
                        <a:t>Medical Fields</a:t>
                      </a:r>
                      <a:endParaRPr lang="en-GB" sz="2800">
                        <a:effectLst/>
                        <a:latin typeface="+mn-lt"/>
                        <a:ea typeface="Calibri"/>
                        <a:cs typeface="Times New Roman"/>
                      </a:endParaRPr>
                    </a:p>
                  </a:txBody>
                  <a:tcPr marL="68580" marR="68580" marT="0" marB="0" anchor="ctr">
                    <a:lnL>
                      <a:noFill/>
                    </a:lnL>
                    <a:lnR>
                      <a:noFill/>
                    </a:lnR>
                    <a:lnT>
                      <a:noFill/>
                    </a:lnT>
                    <a:lnB>
                      <a:noFill/>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2088</a:t>
                      </a:r>
                      <a:endParaRPr lang="en-GB" sz="2800">
                        <a:effectLst/>
                        <a:latin typeface="+mn-lt"/>
                        <a:ea typeface="Calibri"/>
                        <a:cs typeface="Times New Roman"/>
                      </a:endParaRPr>
                    </a:p>
                  </a:txBody>
                  <a:tcPr marL="68580" marR="68580" marT="0" marB="0" anchor="ctr">
                    <a:lnL>
                      <a:noFill/>
                    </a:lnL>
                    <a:lnR>
                      <a:noFill/>
                    </a:lnR>
                    <a:lnT>
                      <a:noFill/>
                    </a:lnT>
                    <a:lnB>
                      <a:noFill/>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60.3%</a:t>
                      </a:r>
                      <a:endParaRPr lang="en-GB" sz="2800">
                        <a:effectLst/>
                        <a:latin typeface="+mn-lt"/>
                        <a:ea typeface="Calibri"/>
                        <a:cs typeface="Times New Roman"/>
                      </a:endParaRPr>
                    </a:p>
                  </a:txBody>
                  <a:tcPr marL="68580" marR="68580" marT="0" marB="0" anchor="ctr">
                    <a:lnL>
                      <a:noFill/>
                    </a:lnL>
                    <a:lnR>
                      <a:noFill/>
                    </a:lnR>
                    <a:lnT>
                      <a:noFill/>
                    </a:lnT>
                    <a:lnB>
                      <a:noFill/>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7.7</a:t>
                      </a:r>
                      <a:endParaRPr lang="en-GB" sz="2800">
                        <a:effectLst/>
                        <a:latin typeface="+mn-lt"/>
                        <a:ea typeface="Calibri"/>
                        <a:cs typeface="Times New Roman"/>
                      </a:endParaRPr>
                    </a:p>
                  </a:txBody>
                  <a:tcPr marL="68580" marR="68580" marT="0" marB="0" anchor="ctr">
                    <a:lnL>
                      <a:noFill/>
                    </a:lnL>
                    <a:lnR>
                      <a:noFill/>
                    </a:lnR>
                    <a:lnT>
                      <a:noFill/>
                    </a:lnT>
                    <a:lnB>
                      <a:noFill/>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505</a:t>
                      </a:r>
                      <a:endParaRPr lang="en-GB" sz="2800">
                        <a:effectLst/>
                        <a:latin typeface="+mn-lt"/>
                        <a:ea typeface="Calibri"/>
                        <a:cs typeface="Times New Roman"/>
                      </a:endParaRPr>
                    </a:p>
                  </a:txBody>
                  <a:tcPr marL="68580" marR="68580" marT="0" marB="0" anchor="ctr">
                    <a:lnL>
                      <a:noFill/>
                    </a:lnL>
                    <a:lnR>
                      <a:noFill/>
                    </a:lnR>
                    <a:lnT>
                      <a:noFill/>
                    </a:lnT>
                    <a:lnB>
                      <a:noFill/>
                    </a:lnB>
                    <a:solidFill>
                      <a:srgbClr val="BFBFBF"/>
                    </a:solidFill>
                  </a:tcPr>
                </a:tc>
                <a:tc>
                  <a:txBody>
                    <a:bodyPr/>
                    <a:lstStyle/>
                    <a:p>
                      <a:pPr algn="r">
                        <a:lnSpc>
                          <a:spcPct val="115000"/>
                        </a:lnSpc>
                        <a:spcAft>
                          <a:spcPts val="0"/>
                        </a:spcAft>
                      </a:pPr>
                      <a:r>
                        <a:rPr lang="en-US" sz="1600">
                          <a:effectLst/>
                          <a:latin typeface="+mn-lt"/>
                          <a:ea typeface="Times New Roman"/>
                          <a:cs typeface="Times New Roman"/>
                        </a:rPr>
                        <a:t>73.5%</a:t>
                      </a:r>
                      <a:endParaRPr lang="en-GB" sz="2800">
                        <a:effectLst/>
                        <a:latin typeface="+mn-lt"/>
                        <a:ea typeface="Calibri"/>
                        <a:cs typeface="Times New Roman"/>
                      </a:endParaRPr>
                    </a:p>
                  </a:txBody>
                  <a:tcPr marL="68580" marR="68580" marT="0" marB="0" anchor="ctr">
                    <a:lnL>
                      <a:noFill/>
                    </a:lnL>
                    <a:lnR>
                      <a:noFill/>
                    </a:lnR>
                    <a:lnT>
                      <a:noFill/>
                    </a:lnT>
                    <a:lnB>
                      <a:noFill/>
                    </a:lnB>
                    <a:solidFill>
                      <a:srgbClr val="BFBFBF"/>
                    </a:solidFill>
                  </a:tcPr>
                </a:tc>
                <a:tc>
                  <a:txBody>
                    <a:bodyPr/>
                    <a:lstStyle/>
                    <a:p>
                      <a:pPr algn="r">
                        <a:lnSpc>
                          <a:spcPct val="115000"/>
                        </a:lnSpc>
                        <a:spcAft>
                          <a:spcPts val="0"/>
                        </a:spcAft>
                      </a:pPr>
                      <a:r>
                        <a:rPr lang="en-US" sz="1600">
                          <a:effectLst/>
                          <a:latin typeface="+mn-lt"/>
                          <a:ea typeface="Times New Roman"/>
                          <a:cs typeface="Times New Roman"/>
                        </a:rPr>
                        <a:t>18.7</a:t>
                      </a:r>
                      <a:endParaRPr lang="en-GB" sz="2800">
                        <a:effectLst/>
                        <a:latin typeface="+mn-lt"/>
                        <a:ea typeface="Calibri"/>
                        <a:cs typeface="Times New Roman"/>
                      </a:endParaRPr>
                    </a:p>
                  </a:txBody>
                  <a:tcPr marL="68580" marR="68580" marT="0" marB="0" anchor="ctr">
                    <a:lnL>
                      <a:noFill/>
                    </a:lnL>
                    <a:lnR>
                      <a:noFill/>
                    </a:lnR>
                    <a:lnT>
                      <a:noFill/>
                    </a:lnT>
                    <a:lnB>
                      <a:noFill/>
                    </a:lnB>
                    <a:solidFill>
                      <a:srgbClr val="BFBFBF"/>
                    </a:solidFill>
                  </a:tcPr>
                </a:tc>
                <a:tc>
                  <a:txBody>
                    <a:bodyPr/>
                    <a:lstStyle/>
                    <a:p>
                      <a:pPr algn="r">
                        <a:lnSpc>
                          <a:spcPct val="115000"/>
                        </a:lnSpc>
                        <a:spcAft>
                          <a:spcPts val="0"/>
                        </a:spcAft>
                      </a:pPr>
                      <a:r>
                        <a:rPr lang="en-US" sz="1600">
                          <a:effectLst/>
                          <a:latin typeface="+mn-lt"/>
                          <a:ea typeface="Times New Roman"/>
                          <a:cs typeface="Times New Roman"/>
                        </a:rPr>
                        <a:t>1271</a:t>
                      </a:r>
                      <a:endParaRPr lang="en-GB" sz="2800">
                        <a:effectLst/>
                        <a:latin typeface="+mn-lt"/>
                        <a:ea typeface="Calibri"/>
                        <a:cs typeface="Times New Roman"/>
                      </a:endParaRPr>
                    </a:p>
                  </a:txBody>
                  <a:tcPr marL="68580" marR="68580" marT="0" marB="0" anchor="ctr">
                    <a:lnL>
                      <a:noFill/>
                    </a:lnL>
                    <a:lnR>
                      <a:noFill/>
                    </a:lnR>
                    <a:lnT>
                      <a:noFill/>
                    </a:lnT>
                    <a:lnB>
                      <a:noFill/>
                    </a:lnB>
                    <a:solidFill>
                      <a:srgbClr val="A6A6A6"/>
                    </a:solidFill>
                  </a:tcPr>
                </a:tc>
                <a:tc>
                  <a:txBody>
                    <a:bodyPr/>
                    <a:lstStyle/>
                    <a:p>
                      <a:pPr algn="r">
                        <a:lnSpc>
                          <a:spcPct val="115000"/>
                        </a:lnSpc>
                        <a:spcAft>
                          <a:spcPts val="0"/>
                        </a:spcAft>
                      </a:pPr>
                      <a:r>
                        <a:rPr lang="en-US" sz="1600">
                          <a:effectLst/>
                          <a:latin typeface="+mn-lt"/>
                          <a:ea typeface="Times New Roman"/>
                          <a:cs typeface="Times New Roman"/>
                        </a:rPr>
                        <a:t>55.2%</a:t>
                      </a:r>
                      <a:endParaRPr lang="en-GB" sz="2800">
                        <a:effectLst/>
                        <a:latin typeface="+mn-lt"/>
                        <a:ea typeface="Calibri"/>
                        <a:cs typeface="Times New Roman"/>
                      </a:endParaRPr>
                    </a:p>
                  </a:txBody>
                  <a:tcPr marL="68580" marR="68580" marT="0" marB="0" anchor="ctr">
                    <a:lnL>
                      <a:noFill/>
                    </a:lnL>
                    <a:lnR>
                      <a:noFill/>
                    </a:lnR>
                    <a:lnT>
                      <a:noFill/>
                    </a:lnT>
                    <a:lnB>
                      <a:noFill/>
                    </a:lnB>
                    <a:solidFill>
                      <a:srgbClr val="A6A6A6"/>
                    </a:solidFill>
                  </a:tcPr>
                </a:tc>
                <a:tc>
                  <a:txBody>
                    <a:bodyPr/>
                    <a:lstStyle/>
                    <a:p>
                      <a:pPr algn="r">
                        <a:lnSpc>
                          <a:spcPct val="115000"/>
                        </a:lnSpc>
                        <a:spcAft>
                          <a:spcPts val="0"/>
                        </a:spcAft>
                      </a:pPr>
                      <a:r>
                        <a:rPr lang="en-US" sz="1600">
                          <a:effectLst/>
                          <a:latin typeface="+mn-lt"/>
                          <a:ea typeface="Times New Roman"/>
                          <a:cs typeface="Times New Roman"/>
                        </a:rPr>
                        <a:t>2.3</a:t>
                      </a:r>
                      <a:endParaRPr lang="en-GB" sz="2800">
                        <a:effectLst/>
                        <a:latin typeface="+mn-lt"/>
                        <a:ea typeface="Calibri"/>
                        <a:cs typeface="Times New Roman"/>
                      </a:endParaRPr>
                    </a:p>
                  </a:txBody>
                  <a:tcPr marL="68580" marR="68580" marT="0" marB="0" anchor="ctr">
                    <a:lnL>
                      <a:noFill/>
                    </a:lnL>
                    <a:lnR>
                      <a:noFill/>
                    </a:lnR>
                    <a:lnT>
                      <a:noFill/>
                    </a:lnT>
                    <a:lnB>
                      <a:noFill/>
                    </a:lnB>
                    <a:solidFill>
                      <a:srgbClr val="A6A6A6"/>
                    </a:solidFill>
                  </a:tcPr>
                </a:tc>
              </a:tr>
              <a:tr h="531992">
                <a:tc>
                  <a:txBody>
                    <a:bodyPr/>
                    <a:lstStyle/>
                    <a:p>
                      <a:pPr>
                        <a:lnSpc>
                          <a:spcPct val="115000"/>
                        </a:lnSpc>
                        <a:spcAft>
                          <a:spcPts val="0"/>
                        </a:spcAft>
                      </a:pPr>
                      <a:r>
                        <a:rPr lang="en-US" sz="1600">
                          <a:effectLst/>
                          <a:latin typeface="+mn-lt"/>
                          <a:ea typeface="Times New Roman"/>
                          <a:cs typeface="Times New Roman"/>
                        </a:rPr>
                        <a:t>Social Sciences</a:t>
                      </a:r>
                      <a:endParaRPr lang="en-GB" sz="2800">
                        <a:effectLst/>
                        <a:latin typeface="+mn-lt"/>
                        <a:ea typeface="Calibri"/>
                        <a:cs typeface="Times New Roman"/>
                      </a:endParaRPr>
                    </a:p>
                  </a:txBody>
                  <a:tcPr marL="68580" marR="68580" marT="0" marB="0" anchor="ctr">
                    <a:lnL>
                      <a:noFill/>
                    </a:lnL>
                    <a:lnR>
                      <a:noFill/>
                    </a:lnR>
                    <a:lnT>
                      <a:noFill/>
                    </a:lnT>
                    <a:lnB>
                      <a:noFill/>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1256</a:t>
                      </a:r>
                      <a:endParaRPr lang="en-GB" sz="2800">
                        <a:effectLst/>
                        <a:latin typeface="+mn-lt"/>
                        <a:ea typeface="Calibri"/>
                        <a:cs typeface="Times New Roman"/>
                      </a:endParaRPr>
                    </a:p>
                  </a:txBody>
                  <a:tcPr marL="68580" marR="68580" marT="0" marB="0" anchor="ctr">
                    <a:lnL>
                      <a:noFill/>
                    </a:lnL>
                    <a:lnR>
                      <a:noFill/>
                    </a:lnR>
                    <a:lnT>
                      <a:noFill/>
                    </a:lnT>
                    <a:lnB>
                      <a:noFill/>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49.0%</a:t>
                      </a:r>
                      <a:endParaRPr lang="en-GB" sz="2800">
                        <a:effectLst/>
                        <a:latin typeface="+mn-lt"/>
                        <a:ea typeface="Calibri"/>
                        <a:cs typeface="Times New Roman"/>
                      </a:endParaRPr>
                    </a:p>
                  </a:txBody>
                  <a:tcPr marL="68580" marR="68580" marT="0" marB="0" anchor="ctr">
                    <a:lnL>
                      <a:noFill/>
                    </a:lnL>
                    <a:lnR>
                      <a:noFill/>
                    </a:lnR>
                    <a:lnT>
                      <a:noFill/>
                    </a:lnT>
                    <a:lnB>
                      <a:noFill/>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4.3</a:t>
                      </a:r>
                      <a:endParaRPr lang="en-GB" sz="2800">
                        <a:effectLst/>
                        <a:latin typeface="+mn-lt"/>
                        <a:ea typeface="Calibri"/>
                        <a:cs typeface="Times New Roman"/>
                      </a:endParaRPr>
                    </a:p>
                  </a:txBody>
                  <a:tcPr marL="68580" marR="68580" marT="0" marB="0" anchor="ctr">
                    <a:lnL>
                      <a:noFill/>
                    </a:lnL>
                    <a:lnR>
                      <a:noFill/>
                    </a:lnR>
                    <a:lnT>
                      <a:noFill/>
                    </a:lnT>
                    <a:lnB>
                      <a:noFill/>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645</a:t>
                      </a:r>
                      <a:endParaRPr lang="en-GB" sz="2800">
                        <a:effectLst/>
                        <a:latin typeface="+mn-lt"/>
                        <a:ea typeface="Calibri"/>
                        <a:cs typeface="Times New Roman"/>
                      </a:endParaRPr>
                    </a:p>
                  </a:txBody>
                  <a:tcPr marL="68580" marR="68580" marT="0" marB="0" anchor="ctr">
                    <a:lnL>
                      <a:noFill/>
                    </a:lnL>
                    <a:lnR>
                      <a:noFill/>
                    </a:lnR>
                    <a:lnT>
                      <a:noFill/>
                    </a:lnT>
                    <a:lnB>
                      <a:noFill/>
                    </a:lnB>
                    <a:solidFill>
                      <a:srgbClr val="BFBFBF"/>
                    </a:solidFill>
                  </a:tcPr>
                </a:tc>
                <a:tc>
                  <a:txBody>
                    <a:bodyPr/>
                    <a:lstStyle/>
                    <a:p>
                      <a:pPr algn="r">
                        <a:lnSpc>
                          <a:spcPct val="115000"/>
                        </a:lnSpc>
                        <a:spcAft>
                          <a:spcPts val="0"/>
                        </a:spcAft>
                      </a:pPr>
                      <a:r>
                        <a:rPr lang="en-US" sz="1600" b="1" dirty="0">
                          <a:effectLst/>
                          <a:latin typeface="+mn-lt"/>
                          <a:ea typeface="Times New Roman"/>
                          <a:cs typeface="Times New Roman"/>
                        </a:rPr>
                        <a:t>64.8%</a:t>
                      </a:r>
                      <a:endParaRPr lang="en-GB" sz="2800" b="1" dirty="0">
                        <a:effectLst/>
                        <a:latin typeface="+mn-lt"/>
                        <a:ea typeface="Calibri"/>
                        <a:cs typeface="Times New Roman"/>
                      </a:endParaRPr>
                    </a:p>
                  </a:txBody>
                  <a:tcPr marL="68580" marR="68580" marT="0" marB="0" anchor="ctr">
                    <a:lnL>
                      <a:noFill/>
                    </a:lnL>
                    <a:lnR>
                      <a:noFill/>
                    </a:lnR>
                    <a:lnT>
                      <a:noFill/>
                    </a:lnT>
                    <a:lnB>
                      <a:noFill/>
                    </a:lnB>
                    <a:solidFill>
                      <a:srgbClr val="F3DE74"/>
                    </a:solidFill>
                  </a:tcPr>
                </a:tc>
                <a:tc>
                  <a:txBody>
                    <a:bodyPr/>
                    <a:lstStyle/>
                    <a:p>
                      <a:pPr algn="r">
                        <a:lnSpc>
                          <a:spcPct val="115000"/>
                        </a:lnSpc>
                        <a:spcAft>
                          <a:spcPts val="0"/>
                        </a:spcAft>
                      </a:pPr>
                      <a:r>
                        <a:rPr lang="en-US" sz="1600" b="1" dirty="0">
                          <a:effectLst/>
                          <a:latin typeface="+mn-lt"/>
                          <a:ea typeface="Times New Roman"/>
                          <a:cs typeface="Times New Roman"/>
                        </a:rPr>
                        <a:t>6.3</a:t>
                      </a:r>
                      <a:endParaRPr lang="en-GB" sz="2800" b="1" dirty="0">
                        <a:effectLst/>
                        <a:latin typeface="+mn-lt"/>
                        <a:ea typeface="Calibri"/>
                        <a:cs typeface="Times New Roman"/>
                      </a:endParaRPr>
                    </a:p>
                  </a:txBody>
                  <a:tcPr marL="68580" marR="68580" marT="0" marB="0" anchor="ctr">
                    <a:lnL>
                      <a:noFill/>
                    </a:lnL>
                    <a:lnR>
                      <a:noFill/>
                    </a:lnR>
                    <a:lnT>
                      <a:noFill/>
                    </a:lnT>
                    <a:lnB>
                      <a:noFill/>
                    </a:lnB>
                    <a:solidFill>
                      <a:srgbClr val="F3DE74"/>
                    </a:solidFill>
                  </a:tcPr>
                </a:tc>
                <a:tc>
                  <a:txBody>
                    <a:bodyPr/>
                    <a:lstStyle/>
                    <a:p>
                      <a:pPr algn="r">
                        <a:lnSpc>
                          <a:spcPct val="115000"/>
                        </a:lnSpc>
                        <a:spcAft>
                          <a:spcPts val="0"/>
                        </a:spcAft>
                      </a:pPr>
                      <a:r>
                        <a:rPr lang="en-US" sz="1600">
                          <a:effectLst/>
                          <a:latin typeface="+mn-lt"/>
                          <a:ea typeface="Times New Roman"/>
                          <a:cs typeface="Times New Roman"/>
                        </a:rPr>
                        <a:t>461</a:t>
                      </a:r>
                      <a:endParaRPr lang="en-GB" sz="2800">
                        <a:effectLst/>
                        <a:latin typeface="+mn-lt"/>
                        <a:ea typeface="Calibri"/>
                        <a:cs typeface="Times New Roman"/>
                      </a:endParaRPr>
                    </a:p>
                  </a:txBody>
                  <a:tcPr marL="68580" marR="68580" marT="0" marB="0" anchor="ctr">
                    <a:lnL>
                      <a:noFill/>
                    </a:lnL>
                    <a:lnR>
                      <a:noFill/>
                    </a:lnR>
                    <a:lnT>
                      <a:noFill/>
                    </a:lnT>
                    <a:lnB>
                      <a:noFill/>
                    </a:lnB>
                    <a:solidFill>
                      <a:srgbClr val="A6A6A6"/>
                    </a:solidFill>
                  </a:tcPr>
                </a:tc>
                <a:tc>
                  <a:txBody>
                    <a:bodyPr/>
                    <a:lstStyle/>
                    <a:p>
                      <a:pPr algn="r">
                        <a:lnSpc>
                          <a:spcPct val="115000"/>
                        </a:lnSpc>
                        <a:spcAft>
                          <a:spcPts val="0"/>
                        </a:spcAft>
                      </a:pPr>
                      <a:r>
                        <a:rPr lang="en-US" sz="1600" b="1" dirty="0">
                          <a:effectLst/>
                          <a:latin typeface="+mn-lt"/>
                          <a:ea typeface="Times New Roman"/>
                          <a:cs typeface="Times New Roman"/>
                        </a:rPr>
                        <a:t>27.3%</a:t>
                      </a:r>
                      <a:endParaRPr lang="en-GB" sz="2800" b="1" dirty="0">
                        <a:effectLst/>
                        <a:latin typeface="+mn-lt"/>
                        <a:ea typeface="Calibri"/>
                        <a:cs typeface="Times New Roman"/>
                      </a:endParaRPr>
                    </a:p>
                  </a:txBody>
                  <a:tcPr marL="68580" marR="68580" marT="0" marB="0" anchor="ctr">
                    <a:lnL>
                      <a:noFill/>
                    </a:lnL>
                    <a:lnR>
                      <a:noFill/>
                    </a:lnR>
                    <a:lnT>
                      <a:noFill/>
                    </a:lnT>
                    <a:lnB>
                      <a:noFill/>
                    </a:lnB>
                    <a:solidFill>
                      <a:srgbClr val="F3DE74"/>
                    </a:solidFill>
                  </a:tcPr>
                </a:tc>
                <a:tc>
                  <a:txBody>
                    <a:bodyPr/>
                    <a:lstStyle/>
                    <a:p>
                      <a:pPr algn="r">
                        <a:lnSpc>
                          <a:spcPct val="115000"/>
                        </a:lnSpc>
                        <a:spcAft>
                          <a:spcPts val="0"/>
                        </a:spcAft>
                      </a:pPr>
                      <a:r>
                        <a:rPr lang="en-US" sz="1600" b="1" dirty="0">
                          <a:effectLst/>
                          <a:latin typeface="+mn-lt"/>
                          <a:ea typeface="Times New Roman"/>
                          <a:cs typeface="Times New Roman"/>
                        </a:rPr>
                        <a:t>1.5</a:t>
                      </a:r>
                      <a:endParaRPr lang="en-GB" sz="2800" b="1" dirty="0">
                        <a:effectLst/>
                        <a:latin typeface="+mn-lt"/>
                        <a:ea typeface="Calibri"/>
                        <a:cs typeface="Times New Roman"/>
                      </a:endParaRPr>
                    </a:p>
                  </a:txBody>
                  <a:tcPr marL="68580" marR="68580" marT="0" marB="0" anchor="ctr">
                    <a:lnL>
                      <a:noFill/>
                    </a:lnL>
                    <a:lnR>
                      <a:noFill/>
                    </a:lnR>
                    <a:lnT>
                      <a:noFill/>
                    </a:lnT>
                    <a:lnB>
                      <a:noFill/>
                    </a:lnB>
                    <a:solidFill>
                      <a:srgbClr val="F3DE74"/>
                    </a:solidFill>
                  </a:tcPr>
                </a:tc>
              </a:tr>
              <a:tr h="531992">
                <a:tc>
                  <a:txBody>
                    <a:bodyPr/>
                    <a:lstStyle/>
                    <a:p>
                      <a:pPr>
                        <a:lnSpc>
                          <a:spcPct val="115000"/>
                        </a:lnSpc>
                        <a:spcAft>
                          <a:spcPts val="0"/>
                        </a:spcAft>
                      </a:pPr>
                      <a:r>
                        <a:rPr lang="en-US" sz="1600">
                          <a:effectLst/>
                          <a:latin typeface="+mn-lt"/>
                          <a:ea typeface="Times New Roman"/>
                          <a:cs typeface="Times New Roman"/>
                        </a:rPr>
                        <a:t>Natural Sciences</a:t>
                      </a:r>
                      <a:endParaRPr lang="en-GB" sz="2800">
                        <a:effectLst/>
                        <a:latin typeface="+mn-lt"/>
                        <a:ea typeface="Calibri"/>
                        <a:cs typeface="Times New Roman"/>
                      </a:endParaRPr>
                    </a:p>
                  </a:txBody>
                  <a:tcPr marL="68580" marR="68580" marT="0" marB="0" anchor="ctr">
                    <a:lnL>
                      <a:noFill/>
                    </a:lnL>
                    <a:lnR>
                      <a:noFill/>
                    </a:lnR>
                    <a:lnT>
                      <a:noFill/>
                    </a:lnT>
                    <a:lnB>
                      <a:noFill/>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1059</a:t>
                      </a:r>
                      <a:endParaRPr lang="en-GB" sz="2800">
                        <a:effectLst/>
                        <a:latin typeface="+mn-lt"/>
                        <a:ea typeface="Calibri"/>
                        <a:cs typeface="Times New Roman"/>
                      </a:endParaRPr>
                    </a:p>
                  </a:txBody>
                  <a:tcPr marL="68580" marR="68580" marT="0" marB="0" anchor="ctr">
                    <a:lnL>
                      <a:noFill/>
                    </a:lnL>
                    <a:lnR>
                      <a:noFill/>
                    </a:lnR>
                    <a:lnT>
                      <a:noFill/>
                    </a:lnT>
                    <a:lnB>
                      <a:noFill/>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59.9%</a:t>
                      </a:r>
                      <a:endParaRPr lang="en-GB" sz="2800">
                        <a:effectLst/>
                        <a:latin typeface="+mn-lt"/>
                        <a:ea typeface="Calibri"/>
                        <a:cs typeface="Times New Roman"/>
                      </a:endParaRPr>
                    </a:p>
                  </a:txBody>
                  <a:tcPr marL="68580" marR="68580" marT="0" marB="0" anchor="ctr">
                    <a:lnL>
                      <a:noFill/>
                    </a:lnL>
                    <a:lnR>
                      <a:noFill/>
                    </a:lnR>
                    <a:lnT>
                      <a:noFill/>
                    </a:lnT>
                    <a:lnB>
                      <a:noFill/>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9.2</a:t>
                      </a:r>
                      <a:endParaRPr lang="en-GB" sz="2800">
                        <a:effectLst/>
                        <a:latin typeface="+mn-lt"/>
                        <a:ea typeface="Calibri"/>
                        <a:cs typeface="Times New Roman"/>
                      </a:endParaRPr>
                    </a:p>
                  </a:txBody>
                  <a:tcPr marL="68580" marR="68580" marT="0" marB="0" anchor="ctr">
                    <a:lnL>
                      <a:noFill/>
                    </a:lnL>
                    <a:lnR>
                      <a:noFill/>
                    </a:lnR>
                    <a:lnT>
                      <a:noFill/>
                    </a:lnT>
                    <a:lnB>
                      <a:noFill/>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624</a:t>
                      </a:r>
                      <a:endParaRPr lang="en-GB" sz="2800">
                        <a:effectLst/>
                        <a:latin typeface="+mn-lt"/>
                        <a:ea typeface="Calibri"/>
                        <a:cs typeface="Times New Roman"/>
                      </a:endParaRPr>
                    </a:p>
                  </a:txBody>
                  <a:tcPr marL="68580" marR="68580" marT="0" marB="0" anchor="ctr">
                    <a:lnL>
                      <a:noFill/>
                    </a:lnL>
                    <a:lnR>
                      <a:noFill/>
                    </a:lnR>
                    <a:lnT>
                      <a:noFill/>
                    </a:lnT>
                    <a:lnB>
                      <a:noFill/>
                    </a:lnB>
                    <a:solidFill>
                      <a:srgbClr val="BFBFBF"/>
                    </a:solidFill>
                  </a:tcPr>
                </a:tc>
                <a:tc>
                  <a:txBody>
                    <a:bodyPr/>
                    <a:lstStyle/>
                    <a:p>
                      <a:pPr algn="r">
                        <a:lnSpc>
                          <a:spcPct val="115000"/>
                        </a:lnSpc>
                        <a:spcAft>
                          <a:spcPts val="0"/>
                        </a:spcAft>
                      </a:pPr>
                      <a:r>
                        <a:rPr lang="en-US" sz="1600">
                          <a:effectLst/>
                          <a:latin typeface="+mn-lt"/>
                          <a:ea typeface="Times New Roman"/>
                          <a:cs typeface="Times New Roman"/>
                        </a:rPr>
                        <a:t>73.4%</a:t>
                      </a:r>
                      <a:endParaRPr lang="en-GB" sz="2800">
                        <a:effectLst/>
                        <a:latin typeface="+mn-lt"/>
                        <a:ea typeface="Calibri"/>
                        <a:cs typeface="Times New Roman"/>
                      </a:endParaRPr>
                    </a:p>
                  </a:txBody>
                  <a:tcPr marL="68580" marR="68580" marT="0" marB="0" anchor="ctr">
                    <a:lnL>
                      <a:noFill/>
                    </a:lnL>
                    <a:lnR>
                      <a:noFill/>
                    </a:lnR>
                    <a:lnT>
                      <a:noFill/>
                    </a:lnT>
                    <a:lnB>
                      <a:noFill/>
                    </a:lnB>
                    <a:solidFill>
                      <a:srgbClr val="BFBFBF"/>
                    </a:solidFill>
                  </a:tcPr>
                </a:tc>
                <a:tc>
                  <a:txBody>
                    <a:bodyPr/>
                    <a:lstStyle/>
                    <a:p>
                      <a:pPr algn="r">
                        <a:lnSpc>
                          <a:spcPct val="115000"/>
                        </a:lnSpc>
                        <a:spcAft>
                          <a:spcPts val="0"/>
                        </a:spcAft>
                      </a:pPr>
                      <a:r>
                        <a:rPr lang="en-US" sz="1600">
                          <a:effectLst/>
                          <a:latin typeface="+mn-lt"/>
                          <a:ea typeface="Times New Roman"/>
                          <a:cs typeface="Times New Roman"/>
                        </a:rPr>
                        <a:t>11.9</a:t>
                      </a:r>
                      <a:endParaRPr lang="en-GB" sz="2800">
                        <a:effectLst/>
                        <a:latin typeface="+mn-lt"/>
                        <a:ea typeface="Calibri"/>
                        <a:cs typeface="Times New Roman"/>
                      </a:endParaRPr>
                    </a:p>
                  </a:txBody>
                  <a:tcPr marL="68580" marR="68580" marT="0" marB="0" anchor="ctr">
                    <a:lnL>
                      <a:noFill/>
                    </a:lnL>
                    <a:lnR>
                      <a:noFill/>
                    </a:lnR>
                    <a:lnT>
                      <a:noFill/>
                    </a:lnT>
                    <a:lnB>
                      <a:noFill/>
                    </a:lnB>
                    <a:solidFill>
                      <a:srgbClr val="BFBFBF"/>
                    </a:solidFill>
                  </a:tcPr>
                </a:tc>
                <a:tc>
                  <a:txBody>
                    <a:bodyPr/>
                    <a:lstStyle/>
                    <a:p>
                      <a:pPr algn="r">
                        <a:lnSpc>
                          <a:spcPct val="115000"/>
                        </a:lnSpc>
                        <a:spcAft>
                          <a:spcPts val="0"/>
                        </a:spcAft>
                      </a:pPr>
                      <a:r>
                        <a:rPr lang="en-US" sz="1600">
                          <a:effectLst/>
                          <a:latin typeface="+mn-lt"/>
                          <a:ea typeface="Times New Roman"/>
                          <a:cs typeface="Times New Roman"/>
                        </a:rPr>
                        <a:t>244</a:t>
                      </a:r>
                      <a:endParaRPr lang="en-GB" sz="2800">
                        <a:effectLst/>
                        <a:latin typeface="+mn-lt"/>
                        <a:ea typeface="Calibri"/>
                        <a:cs typeface="Times New Roman"/>
                      </a:endParaRPr>
                    </a:p>
                  </a:txBody>
                  <a:tcPr marL="68580" marR="68580" marT="0" marB="0" anchor="ctr">
                    <a:lnL>
                      <a:noFill/>
                    </a:lnL>
                    <a:lnR>
                      <a:noFill/>
                    </a:lnR>
                    <a:lnT>
                      <a:noFill/>
                    </a:lnT>
                    <a:lnB>
                      <a:noFill/>
                    </a:lnB>
                    <a:solidFill>
                      <a:srgbClr val="A6A6A6"/>
                    </a:solidFill>
                  </a:tcPr>
                </a:tc>
                <a:tc>
                  <a:txBody>
                    <a:bodyPr/>
                    <a:lstStyle/>
                    <a:p>
                      <a:pPr algn="r">
                        <a:lnSpc>
                          <a:spcPct val="115000"/>
                        </a:lnSpc>
                        <a:spcAft>
                          <a:spcPts val="0"/>
                        </a:spcAft>
                      </a:pPr>
                      <a:r>
                        <a:rPr lang="en-US" sz="1600">
                          <a:effectLst/>
                          <a:latin typeface="+mn-lt"/>
                          <a:ea typeface="Times New Roman"/>
                          <a:cs typeface="Times New Roman"/>
                        </a:rPr>
                        <a:t>31.2%</a:t>
                      </a:r>
                      <a:endParaRPr lang="en-GB" sz="2800">
                        <a:effectLst/>
                        <a:latin typeface="+mn-lt"/>
                        <a:ea typeface="Calibri"/>
                        <a:cs typeface="Times New Roman"/>
                      </a:endParaRPr>
                    </a:p>
                  </a:txBody>
                  <a:tcPr marL="68580" marR="68580" marT="0" marB="0" anchor="ctr">
                    <a:lnL>
                      <a:noFill/>
                    </a:lnL>
                    <a:lnR>
                      <a:noFill/>
                    </a:lnR>
                    <a:lnT>
                      <a:noFill/>
                    </a:lnT>
                    <a:lnB>
                      <a:noFill/>
                    </a:lnB>
                    <a:solidFill>
                      <a:srgbClr val="A6A6A6"/>
                    </a:solidFill>
                  </a:tcPr>
                </a:tc>
                <a:tc>
                  <a:txBody>
                    <a:bodyPr/>
                    <a:lstStyle/>
                    <a:p>
                      <a:pPr algn="r">
                        <a:lnSpc>
                          <a:spcPct val="115000"/>
                        </a:lnSpc>
                        <a:spcAft>
                          <a:spcPts val="0"/>
                        </a:spcAft>
                      </a:pPr>
                      <a:r>
                        <a:rPr lang="en-US" sz="1600">
                          <a:effectLst/>
                          <a:latin typeface="+mn-lt"/>
                          <a:ea typeface="Times New Roman"/>
                          <a:cs typeface="Times New Roman"/>
                        </a:rPr>
                        <a:t>2.2</a:t>
                      </a:r>
                      <a:endParaRPr lang="en-GB" sz="2800">
                        <a:effectLst/>
                        <a:latin typeface="+mn-lt"/>
                        <a:ea typeface="Calibri"/>
                        <a:cs typeface="Times New Roman"/>
                      </a:endParaRPr>
                    </a:p>
                  </a:txBody>
                  <a:tcPr marL="68580" marR="68580" marT="0" marB="0" anchor="ctr">
                    <a:lnL>
                      <a:noFill/>
                    </a:lnL>
                    <a:lnR>
                      <a:noFill/>
                    </a:lnR>
                    <a:lnT>
                      <a:noFill/>
                    </a:lnT>
                    <a:lnB>
                      <a:noFill/>
                    </a:lnB>
                    <a:solidFill>
                      <a:srgbClr val="A6A6A6"/>
                    </a:solidFill>
                  </a:tcPr>
                </a:tc>
              </a:tr>
              <a:tr h="531992">
                <a:tc>
                  <a:txBody>
                    <a:bodyPr/>
                    <a:lstStyle/>
                    <a:p>
                      <a:pPr>
                        <a:lnSpc>
                          <a:spcPct val="115000"/>
                        </a:lnSpc>
                        <a:spcAft>
                          <a:spcPts val="0"/>
                        </a:spcAft>
                      </a:pPr>
                      <a:r>
                        <a:rPr lang="en-US" sz="1600">
                          <a:effectLst/>
                          <a:latin typeface="+mn-lt"/>
                          <a:ea typeface="Times New Roman"/>
                          <a:cs typeface="Times New Roman"/>
                        </a:rPr>
                        <a:t>Arts &amp; Humanities</a:t>
                      </a:r>
                      <a:endParaRPr lang="en-GB" sz="2800">
                        <a:effectLst/>
                        <a:latin typeface="+mn-lt"/>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625</a:t>
                      </a:r>
                      <a:endParaRPr lang="en-GB" sz="2800">
                        <a:effectLst/>
                        <a:latin typeface="+mn-lt"/>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n-US" sz="1600">
                          <a:effectLst/>
                          <a:latin typeface="+mn-lt"/>
                          <a:ea typeface="Times New Roman"/>
                          <a:cs typeface="Times New Roman"/>
                        </a:rPr>
                        <a:t>40.2%</a:t>
                      </a:r>
                      <a:endParaRPr lang="en-GB" sz="2800">
                        <a:effectLst/>
                        <a:latin typeface="+mn-lt"/>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n-US" sz="1600" dirty="0">
                          <a:effectLst/>
                          <a:latin typeface="+mn-lt"/>
                          <a:ea typeface="Times New Roman"/>
                          <a:cs typeface="Times New Roman"/>
                        </a:rPr>
                        <a:t>2.1</a:t>
                      </a:r>
                      <a:endParaRPr lang="en-GB" sz="2800" dirty="0">
                        <a:effectLst/>
                        <a:latin typeface="+mn-lt"/>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n-US" sz="1600" dirty="0">
                          <a:effectLst/>
                          <a:latin typeface="+mn-lt"/>
                          <a:ea typeface="Times New Roman"/>
                          <a:cs typeface="Times New Roman"/>
                        </a:rPr>
                        <a:t>284</a:t>
                      </a:r>
                      <a:endParaRPr lang="en-GB" sz="2800" dirty="0">
                        <a:effectLst/>
                        <a:latin typeface="+mn-lt"/>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BFBFBF"/>
                    </a:solidFill>
                  </a:tcPr>
                </a:tc>
                <a:tc>
                  <a:txBody>
                    <a:bodyPr/>
                    <a:lstStyle/>
                    <a:p>
                      <a:pPr algn="r">
                        <a:lnSpc>
                          <a:spcPct val="115000"/>
                        </a:lnSpc>
                        <a:spcAft>
                          <a:spcPts val="0"/>
                        </a:spcAft>
                      </a:pPr>
                      <a:r>
                        <a:rPr lang="en-US" sz="1600">
                          <a:effectLst/>
                          <a:latin typeface="+mn-lt"/>
                          <a:ea typeface="Times New Roman"/>
                          <a:cs typeface="Times New Roman"/>
                        </a:rPr>
                        <a:t>52.8%</a:t>
                      </a:r>
                      <a:endParaRPr lang="en-GB" sz="2800">
                        <a:effectLst/>
                        <a:latin typeface="+mn-lt"/>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BFBFBF"/>
                    </a:solidFill>
                  </a:tcPr>
                </a:tc>
                <a:tc>
                  <a:txBody>
                    <a:bodyPr/>
                    <a:lstStyle/>
                    <a:p>
                      <a:pPr algn="r">
                        <a:lnSpc>
                          <a:spcPct val="115000"/>
                        </a:lnSpc>
                        <a:spcAft>
                          <a:spcPts val="0"/>
                        </a:spcAft>
                      </a:pPr>
                      <a:r>
                        <a:rPr lang="en-US" sz="1600">
                          <a:effectLst/>
                          <a:latin typeface="+mn-lt"/>
                          <a:ea typeface="Times New Roman"/>
                          <a:cs typeface="Times New Roman"/>
                        </a:rPr>
                        <a:t>3.1</a:t>
                      </a:r>
                      <a:endParaRPr lang="en-GB" sz="2800">
                        <a:effectLst/>
                        <a:latin typeface="+mn-lt"/>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BFBFBF"/>
                    </a:solidFill>
                  </a:tcPr>
                </a:tc>
                <a:tc>
                  <a:txBody>
                    <a:bodyPr/>
                    <a:lstStyle/>
                    <a:p>
                      <a:pPr algn="r">
                        <a:lnSpc>
                          <a:spcPct val="115000"/>
                        </a:lnSpc>
                        <a:spcAft>
                          <a:spcPts val="0"/>
                        </a:spcAft>
                      </a:pPr>
                      <a:r>
                        <a:rPr lang="en-US" sz="1600">
                          <a:effectLst/>
                          <a:latin typeface="+mn-lt"/>
                          <a:ea typeface="Times New Roman"/>
                          <a:cs typeface="Times New Roman"/>
                        </a:rPr>
                        <a:t>241</a:t>
                      </a:r>
                      <a:endParaRPr lang="en-GB" sz="2800">
                        <a:effectLst/>
                        <a:latin typeface="+mn-lt"/>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A6A6A6"/>
                    </a:solidFill>
                  </a:tcPr>
                </a:tc>
                <a:tc>
                  <a:txBody>
                    <a:bodyPr/>
                    <a:lstStyle/>
                    <a:p>
                      <a:pPr algn="r">
                        <a:lnSpc>
                          <a:spcPct val="115000"/>
                        </a:lnSpc>
                        <a:spcAft>
                          <a:spcPts val="0"/>
                        </a:spcAft>
                      </a:pPr>
                      <a:r>
                        <a:rPr lang="en-US" sz="1600">
                          <a:effectLst/>
                          <a:latin typeface="+mn-lt"/>
                          <a:ea typeface="Times New Roman"/>
                          <a:cs typeface="Times New Roman"/>
                        </a:rPr>
                        <a:t>27.0%</a:t>
                      </a:r>
                      <a:endParaRPr lang="en-GB" sz="2800">
                        <a:effectLst/>
                        <a:latin typeface="+mn-lt"/>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A6A6A6"/>
                    </a:solidFill>
                  </a:tcPr>
                </a:tc>
                <a:tc>
                  <a:txBody>
                    <a:bodyPr/>
                    <a:lstStyle/>
                    <a:p>
                      <a:pPr algn="r">
                        <a:lnSpc>
                          <a:spcPct val="115000"/>
                        </a:lnSpc>
                        <a:spcAft>
                          <a:spcPts val="0"/>
                        </a:spcAft>
                      </a:pPr>
                      <a:r>
                        <a:rPr lang="en-US" sz="1600" dirty="0">
                          <a:effectLst/>
                          <a:latin typeface="+mn-lt"/>
                          <a:ea typeface="Times New Roman"/>
                          <a:cs typeface="Times New Roman"/>
                        </a:rPr>
                        <a:t>0.8</a:t>
                      </a:r>
                      <a:endParaRPr lang="en-GB" sz="2800" dirty="0">
                        <a:effectLst/>
                        <a:latin typeface="+mn-lt"/>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A6A6A6"/>
                    </a:solidFill>
                  </a:tcPr>
                </a:tc>
              </a:tr>
            </a:tbl>
          </a:graphicData>
        </a:graphic>
      </p:graphicFrame>
    </p:spTree>
    <p:extLst>
      <p:ext uri="{BB962C8B-B14F-4D97-AF65-F5344CB8AC3E}">
        <p14:creationId xmlns:p14="http://schemas.microsoft.com/office/powerpoint/2010/main" val="265925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490066"/>
          </a:xfrm>
        </p:spPr>
        <p:txBody>
          <a:bodyPr>
            <a:normAutofit fontScale="90000"/>
          </a:bodyPr>
          <a:lstStyle/>
          <a:p>
            <a:r>
              <a:rPr lang="en-US" sz="3200" dirty="0" smtClean="0"/>
              <a:t>Publication Type by Field</a:t>
            </a:r>
            <a:endParaRPr lang="en-GB" sz="3200" dirty="0"/>
          </a:p>
        </p:txBody>
      </p:sp>
      <p:graphicFrame>
        <p:nvGraphicFramePr>
          <p:cNvPr id="3" name="Chart 2"/>
          <p:cNvGraphicFramePr/>
          <p:nvPr>
            <p:extLst>
              <p:ext uri="{D42A27DB-BD31-4B8C-83A1-F6EECF244321}">
                <p14:modId xmlns:p14="http://schemas.microsoft.com/office/powerpoint/2010/main" val="665483473"/>
              </p:ext>
            </p:extLst>
          </p:nvPr>
        </p:nvGraphicFramePr>
        <p:xfrm>
          <a:off x="107504" y="620688"/>
          <a:ext cx="8928991" cy="61206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9148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18307"/>
            <a:ext cx="7620000" cy="706437"/>
          </a:xfrm>
        </p:spPr>
        <p:txBody>
          <a:bodyPr>
            <a:noAutofit/>
          </a:bodyPr>
          <a:lstStyle/>
          <a:p>
            <a:r>
              <a:rPr lang="en-GB" dirty="0" smtClean="0"/>
              <a:t>Trust</a:t>
            </a:r>
            <a:endParaRPr lang="en-GB" sz="7200" dirty="0"/>
          </a:p>
        </p:txBody>
      </p:sp>
      <p:sp>
        <p:nvSpPr>
          <p:cNvPr id="6" name="Rectangle 5"/>
          <p:cNvSpPr/>
          <p:nvPr/>
        </p:nvSpPr>
        <p:spPr>
          <a:xfrm>
            <a:off x="999142" y="1295400"/>
            <a:ext cx="7099696" cy="5447645"/>
          </a:xfrm>
          <a:prstGeom prst="rect">
            <a:avLst/>
          </a:prstGeom>
        </p:spPr>
        <p:txBody>
          <a:bodyPr wrap="square">
            <a:spAutoFit/>
          </a:bodyPr>
          <a:lstStyle/>
          <a:p>
            <a:r>
              <a:rPr lang="en-US" sz="2400" dirty="0" smtClean="0">
                <a:solidFill>
                  <a:schemeClr val="bg1"/>
                </a:solidFill>
              </a:rPr>
              <a:t>…one computer scientist kept on questioning the domain experts, and the domain experts repeat the answer and provide more data, and repeat the answer and provide more data – nothing was satisfying the computer scientists. So I stepped in and I said, “If you don’t trust him as your domain expert, you need to get another domain expert, or </a:t>
            </a:r>
            <a:r>
              <a:rPr lang="en-US" sz="2400" b="1" dirty="0" smtClean="0">
                <a:solidFill>
                  <a:srgbClr val="F3DE74"/>
                </a:solidFill>
              </a:rPr>
              <a:t>you need to begin to trust him</a:t>
            </a:r>
            <a:r>
              <a:rPr lang="en-US" sz="2400" dirty="0" smtClean="0">
                <a:solidFill>
                  <a:schemeClr val="bg1"/>
                </a:solidFill>
              </a:rPr>
              <a:t>, because we’re not getting anywhere, and you’ve asked the same questions at least half-a-dozen times. You’ve gotten the answers. Those are the answers so-and-so can provide.” So he looked at me and said, “Oh, okay” and he stopped questioning that domain expert.</a:t>
            </a:r>
          </a:p>
          <a:p>
            <a:r>
              <a:rPr lang="en-GB" sz="1400" i="1" dirty="0" smtClean="0">
                <a:solidFill>
                  <a:schemeClr val="bg1"/>
                </a:solidFill>
              </a:rPr>
              <a:t>From the SESERV Oxford Focus Group (http://seserv.org)</a:t>
            </a:r>
            <a:endParaRPr lang="en-GB" sz="1400" i="1" dirty="0">
              <a:solidFill>
                <a:schemeClr val="bg1"/>
              </a:solidFill>
            </a:endParaRPr>
          </a:p>
        </p:txBody>
      </p:sp>
      <p:sp>
        <p:nvSpPr>
          <p:cNvPr id="7" name="TextBox 6"/>
          <p:cNvSpPr txBox="1"/>
          <p:nvPr/>
        </p:nvSpPr>
        <p:spPr>
          <a:xfrm>
            <a:off x="107504" y="533400"/>
            <a:ext cx="893193" cy="2646878"/>
          </a:xfrm>
          <a:prstGeom prst="rect">
            <a:avLst/>
          </a:prstGeom>
          <a:noFill/>
        </p:spPr>
        <p:txBody>
          <a:bodyPr wrap="none" rtlCol="0">
            <a:spAutoFit/>
          </a:bodyPr>
          <a:lstStyle/>
          <a:p>
            <a:r>
              <a:rPr lang="en-GB" sz="16600" dirty="0" smtClean="0">
                <a:solidFill>
                  <a:srgbClr val="F3DE74"/>
                </a:solidFill>
                <a:latin typeface="Arial" panose="020B0604020202020204" pitchFamily="34" charset="0"/>
                <a:cs typeface="Arial" panose="020B0604020202020204" pitchFamily="34" charset="0"/>
              </a:rPr>
              <a:t>“</a:t>
            </a:r>
            <a:endParaRPr lang="en-GB" sz="16600" dirty="0">
              <a:solidFill>
                <a:srgbClr val="F3DE7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702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399" y="426690"/>
            <a:ext cx="1034257" cy="3154710"/>
          </a:xfrm>
          <a:prstGeom prst="rect">
            <a:avLst/>
          </a:prstGeom>
          <a:noFill/>
        </p:spPr>
        <p:txBody>
          <a:bodyPr wrap="none" rtlCol="0">
            <a:spAutoFit/>
          </a:bodyPr>
          <a:lstStyle/>
          <a:p>
            <a:r>
              <a:rPr lang="en-GB" sz="19900" dirty="0" smtClean="0">
                <a:solidFill>
                  <a:srgbClr val="F3DE74"/>
                </a:solidFill>
                <a:latin typeface="Arial" panose="020B0604020202020204" pitchFamily="34" charset="0"/>
                <a:cs typeface="Arial" panose="020B0604020202020204" pitchFamily="34" charset="0"/>
              </a:rPr>
              <a:t>“</a:t>
            </a:r>
            <a:endParaRPr lang="en-GB" sz="19900" dirty="0">
              <a:solidFill>
                <a:srgbClr val="F3DE74"/>
              </a:solidFill>
              <a:latin typeface="Arial" panose="020B0604020202020204" pitchFamily="34" charset="0"/>
              <a:cs typeface="Arial" panose="020B0604020202020204" pitchFamily="34" charset="0"/>
            </a:endParaRPr>
          </a:p>
        </p:txBody>
      </p:sp>
      <p:sp>
        <p:nvSpPr>
          <p:cNvPr id="5" name="TextBox 4"/>
          <p:cNvSpPr txBox="1"/>
          <p:nvPr/>
        </p:nvSpPr>
        <p:spPr>
          <a:xfrm>
            <a:off x="1447800" y="1265396"/>
            <a:ext cx="7162799" cy="4678204"/>
          </a:xfrm>
          <a:prstGeom prst="rect">
            <a:avLst/>
          </a:prstGeom>
          <a:noFill/>
        </p:spPr>
        <p:txBody>
          <a:bodyPr wrap="square" rtlCol="0">
            <a:spAutoFit/>
          </a:bodyPr>
          <a:lstStyle/>
          <a:p>
            <a:r>
              <a:rPr lang="en-US" sz="2800" dirty="0" smtClean="0">
                <a:solidFill>
                  <a:prstClr val="white"/>
                </a:solidFill>
              </a:rPr>
              <a:t>I </a:t>
            </a:r>
            <a:r>
              <a:rPr lang="en-US" sz="2800" dirty="0">
                <a:solidFill>
                  <a:prstClr val="white"/>
                </a:solidFill>
              </a:rPr>
              <a:t>can find someone to </a:t>
            </a:r>
            <a:r>
              <a:rPr lang="en-US" sz="2800" dirty="0" err="1">
                <a:solidFill>
                  <a:prstClr val="white"/>
                </a:solidFill>
              </a:rPr>
              <a:t>optimise</a:t>
            </a:r>
            <a:r>
              <a:rPr lang="en-US" sz="2800" dirty="0">
                <a:solidFill>
                  <a:prstClr val="white"/>
                </a:solidFill>
              </a:rPr>
              <a:t> an algorithm, I can pay someone to build a website but </a:t>
            </a:r>
            <a:r>
              <a:rPr lang="en-US" sz="2800" b="1" dirty="0">
                <a:solidFill>
                  <a:srgbClr val="F3DE74"/>
                </a:solidFill>
              </a:rPr>
              <a:t>what I want is someone that is going to be thinking the human side through every step of the way</a:t>
            </a:r>
            <a:r>
              <a:rPr lang="en-US" sz="2800" dirty="0">
                <a:solidFill>
                  <a:prstClr val="white"/>
                </a:solidFill>
              </a:rPr>
              <a:t>, and when you build an algorithm and when you write a line of code you ask, </a:t>
            </a:r>
            <a:r>
              <a:rPr lang="en-US" sz="2800" b="1" dirty="0">
                <a:solidFill>
                  <a:srgbClr val="F3DE74"/>
                </a:solidFill>
              </a:rPr>
              <a:t>does this make sense in terms of the phenomena</a:t>
            </a:r>
            <a:r>
              <a:rPr lang="en-US" sz="2800" dirty="0">
                <a:solidFill>
                  <a:prstClr val="white"/>
                </a:solidFill>
              </a:rPr>
              <a:t> that I am trying to model or trying to </a:t>
            </a:r>
            <a:r>
              <a:rPr lang="en-US" sz="2800" dirty="0" smtClean="0">
                <a:solidFill>
                  <a:prstClr val="white"/>
                </a:solidFill>
              </a:rPr>
              <a:t>interpret. </a:t>
            </a:r>
          </a:p>
          <a:p>
            <a:endParaRPr lang="en-US" dirty="0">
              <a:solidFill>
                <a:prstClr val="white"/>
              </a:solidFill>
            </a:endParaRPr>
          </a:p>
          <a:p>
            <a:r>
              <a:rPr lang="en-US" sz="1400" dirty="0">
                <a:solidFill>
                  <a:prstClr val="white"/>
                </a:solidFill>
              </a:rPr>
              <a:t>Joshua </a:t>
            </a:r>
            <a:r>
              <a:rPr lang="en-US" sz="1400" dirty="0" err="1" smtClean="0">
                <a:solidFill>
                  <a:prstClr val="white"/>
                </a:solidFill>
              </a:rPr>
              <a:t>Introne</a:t>
            </a:r>
            <a:r>
              <a:rPr lang="en-US" sz="1400" dirty="0" smtClean="0">
                <a:solidFill>
                  <a:prstClr val="white"/>
                </a:solidFill>
              </a:rPr>
              <a:t>, </a:t>
            </a:r>
            <a:r>
              <a:rPr lang="en-US" sz="1400" dirty="0">
                <a:solidFill>
                  <a:prstClr val="white"/>
                </a:solidFill>
              </a:rPr>
              <a:t>MSU, interviewed 26.7.13 for Sloan Big Data Project (http://www.oii.ox.ac.uk/research/projects/?id=98</a:t>
            </a:r>
            <a:r>
              <a:rPr lang="en-US" sz="1400" dirty="0" smtClean="0">
                <a:solidFill>
                  <a:prstClr val="white"/>
                </a:solidFill>
              </a:rPr>
              <a:t>)</a:t>
            </a:r>
            <a:endParaRPr lang="en-GB" sz="1400" dirty="0">
              <a:solidFill>
                <a:prstClr val="white"/>
              </a:solidFill>
            </a:endParaRPr>
          </a:p>
        </p:txBody>
      </p:sp>
    </p:spTree>
    <p:extLst>
      <p:ext uri="{BB962C8B-B14F-4D97-AF65-F5344CB8AC3E}">
        <p14:creationId xmlns:p14="http://schemas.microsoft.com/office/powerpoint/2010/main" val="414363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6612" y="304800"/>
            <a:ext cx="8123987" cy="706437"/>
          </a:xfrm>
        </p:spPr>
        <p:txBody>
          <a:bodyPr>
            <a:noAutofit/>
          </a:bodyPr>
          <a:lstStyle/>
          <a:p>
            <a:r>
              <a:rPr lang="en-GB" sz="3200" dirty="0" smtClean="0"/>
              <a:t>Finding a common language and </a:t>
            </a:r>
            <a:r>
              <a:rPr lang="en-GB" sz="3200" dirty="0" err="1" smtClean="0"/>
              <a:t>bridgers</a:t>
            </a:r>
            <a:endParaRPr lang="en-GB" sz="5400" dirty="0"/>
          </a:p>
        </p:txBody>
      </p:sp>
      <p:sp>
        <p:nvSpPr>
          <p:cNvPr id="6" name="Rectangle 5"/>
          <p:cNvSpPr/>
          <p:nvPr/>
        </p:nvSpPr>
        <p:spPr>
          <a:xfrm>
            <a:off x="988256" y="1136213"/>
            <a:ext cx="7099696" cy="5447645"/>
          </a:xfrm>
          <a:prstGeom prst="rect">
            <a:avLst/>
          </a:prstGeom>
        </p:spPr>
        <p:txBody>
          <a:bodyPr wrap="square">
            <a:spAutoFit/>
          </a:bodyPr>
          <a:lstStyle/>
          <a:p>
            <a:r>
              <a:rPr lang="en-US" sz="2800" dirty="0" smtClean="0">
                <a:solidFill>
                  <a:schemeClr val="bg1"/>
                </a:solidFill>
              </a:rPr>
              <a:t>I have a technical background…and I also understand social science, and then I could bridge these two gaps….So I’m taking…research which is descriptive and analytic and not really meant for design, and then I’m extracting design requirements and making hypotheses that we actually can build and test in terms of our technology based on that body of [social science] knowledge. And it worked quite well </a:t>
            </a:r>
            <a:r>
              <a:rPr lang="en-US" sz="2800" b="1" dirty="0" smtClean="0">
                <a:solidFill>
                  <a:srgbClr val="F3DE74"/>
                </a:solidFill>
              </a:rPr>
              <a:t>because I could speak both languages</a:t>
            </a:r>
          </a:p>
          <a:p>
            <a:r>
              <a:rPr lang="en-GB" sz="1200" i="1" dirty="0" smtClean="0">
                <a:solidFill>
                  <a:schemeClr val="bg1"/>
                </a:solidFill>
              </a:rPr>
              <a:t>From the SESERV Aalborg Focus </a:t>
            </a:r>
            <a:r>
              <a:rPr lang="en-GB" sz="1200" i="1" dirty="0">
                <a:solidFill>
                  <a:schemeClr val="bg1"/>
                </a:solidFill>
              </a:rPr>
              <a:t>Group (http://seserv.org</a:t>
            </a:r>
            <a:r>
              <a:rPr lang="en-GB" sz="1200" i="1" dirty="0" smtClean="0">
                <a:solidFill>
                  <a:schemeClr val="bg1"/>
                </a:solidFill>
              </a:rPr>
              <a:t>)</a:t>
            </a:r>
            <a:endParaRPr lang="en-GB" sz="1200" i="1" dirty="0">
              <a:solidFill>
                <a:schemeClr val="bg1"/>
              </a:solidFill>
            </a:endParaRPr>
          </a:p>
        </p:txBody>
      </p:sp>
      <p:sp>
        <p:nvSpPr>
          <p:cNvPr id="7" name="TextBox 6"/>
          <p:cNvSpPr txBox="1"/>
          <p:nvPr/>
        </p:nvSpPr>
        <p:spPr>
          <a:xfrm>
            <a:off x="118390" y="457200"/>
            <a:ext cx="893193" cy="2646878"/>
          </a:xfrm>
          <a:prstGeom prst="rect">
            <a:avLst/>
          </a:prstGeom>
          <a:noFill/>
        </p:spPr>
        <p:txBody>
          <a:bodyPr wrap="none" rtlCol="0">
            <a:spAutoFit/>
          </a:bodyPr>
          <a:lstStyle/>
          <a:p>
            <a:r>
              <a:rPr lang="en-GB" sz="16600" dirty="0" smtClean="0">
                <a:solidFill>
                  <a:srgbClr val="F3DE74"/>
                </a:solidFill>
                <a:latin typeface="Arial" panose="020B0604020202020204" pitchFamily="34" charset="0"/>
                <a:cs typeface="Arial" panose="020B0604020202020204" pitchFamily="34" charset="0"/>
              </a:rPr>
              <a:t>“</a:t>
            </a:r>
            <a:endParaRPr lang="en-GB" sz="16600" dirty="0">
              <a:solidFill>
                <a:srgbClr val="F3DE7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28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Science</a:t>
            </a:r>
            <a:endParaRPr lang="en-GB" dirty="0"/>
          </a:p>
        </p:txBody>
      </p:sp>
    </p:spTree>
    <p:extLst>
      <p:ext uri="{BB962C8B-B14F-4D97-AF65-F5344CB8AC3E}">
        <p14:creationId xmlns:p14="http://schemas.microsoft.com/office/powerpoint/2010/main" val="400247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7221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881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35896" y="648265"/>
            <a:ext cx="1656223" cy="4508927"/>
          </a:xfrm>
          <a:prstGeom prst="rect">
            <a:avLst/>
          </a:prstGeom>
          <a:noFill/>
        </p:spPr>
        <p:txBody>
          <a:bodyPr wrap="none" rtlCol="0">
            <a:spAutoFit/>
          </a:bodyPr>
          <a:lstStyle/>
          <a:p>
            <a:r>
              <a:rPr lang="en-GB" sz="28700" dirty="0">
                <a:solidFill>
                  <a:srgbClr val="F3DE74"/>
                </a:solidFill>
              </a:rPr>
              <a:t>-</a:t>
            </a:r>
          </a:p>
        </p:txBody>
      </p:sp>
    </p:spTree>
    <p:extLst>
      <p:ext uri="{BB962C8B-B14F-4D97-AF65-F5344CB8AC3E}">
        <p14:creationId xmlns:p14="http://schemas.microsoft.com/office/powerpoint/2010/main" val="125229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CIMG1381"/>
          <p:cNvPicPr>
            <a:picLocks noChangeAspect="1" noChangeArrowheads="1"/>
          </p:cNvPicPr>
          <p:nvPr/>
        </p:nvPicPr>
        <p:blipFill>
          <a:blip r:embed="rId2" cstate="print"/>
          <a:srcRect t="28992" b="44350"/>
          <a:stretch>
            <a:fillRect/>
          </a:stretch>
        </p:blipFill>
        <p:spPr bwMode="auto">
          <a:xfrm>
            <a:off x="0" y="5029200"/>
            <a:ext cx="9144000" cy="1828800"/>
          </a:xfrm>
          <a:prstGeom prst="rect">
            <a:avLst/>
          </a:prstGeom>
          <a:noFill/>
        </p:spPr>
      </p:pic>
      <p:sp>
        <p:nvSpPr>
          <p:cNvPr id="10" name="TextBox 9"/>
          <p:cNvSpPr txBox="1"/>
          <p:nvPr/>
        </p:nvSpPr>
        <p:spPr>
          <a:xfrm>
            <a:off x="323528" y="2689175"/>
            <a:ext cx="1695913" cy="307777"/>
          </a:xfrm>
          <a:prstGeom prst="rect">
            <a:avLst/>
          </a:prstGeom>
          <a:noFill/>
        </p:spPr>
        <p:txBody>
          <a:bodyPr wrap="none" rtlCol="0">
            <a:spAutoFit/>
          </a:bodyPr>
          <a:lstStyle/>
          <a:p>
            <a:r>
              <a:rPr lang="en-GB" sz="1400" dirty="0" smtClean="0">
                <a:solidFill>
                  <a:srgbClr val="F3DE74"/>
                </a:solidFill>
                <a:ea typeface="Segoe UI" pitchFamily="34" charset="0"/>
                <a:cs typeface="Segoe UI" pitchFamily="34" charset="0"/>
              </a:rPr>
              <a:t>With support from:</a:t>
            </a:r>
            <a:endParaRPr lang="en-GB" sz="1400" dirty="0">
              <a:solidFill>
                <a:srgbClr val="F3DE74"/>
              </a:solidFill>
              <a:ea typeface="Segoe UI" pitchFamily="34" charset="0"/>
              <a:cs typeface="Segoe UI" pitchFamily="34" charset="0"/>
            </a:endParaRPr>
          </a:p>
        </p:txBody>
      </p:sp>
      <p:pic>
        <p:nvPicPr>
          <p:cNvPr id="3075" name="Picture 3"/>
          <p:cNvPicPr>
            <a:picLocks noChangeAspect="1" noChangeArrowheads="1"/>
          </p:cNvPicPr>
          <p:nvPr/>
        </p:nvPicPr>
        <p:blipFill>
          <a:blip r:embed="rId3" cstate="print"/>
          <a:srcRect/>
          <a:stretch>
            <a:fillRect/>
          </a:stretch>
        </p:blipFill>
        <p:spPr bwMode="auto">
          <a:xfrm>
            <a:off x="1517451" y="4014023"/>
            <a:ext cx="750293" cy="777359"/>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4795804" y="2977326"/>
            <a:ext cx="627256" cy="419943"/>
          </a:xfrm>
          <a:prstGeom prst="rect">
            <a:avLst/>
          </a:prstGeom>
          <a:noFill/>
          <a:ln w="9525">
            <a:noFill/>
            <a:miter lim="800000"/>
            <a:headEnd/>
            <a:tailEnd/>
          </a:ln>
        </p:spPr>
      </p:pic>
      <p:pic>
        <p:nvPicPr>
          <p:cNvPr id="3077" name="Picture 5"/>
          <p:cNvPicPr>
            <a:picLocks noChangeAspect="1" noChangeArrowheads="1"/>
          </p:cNvPicPr>
          <p:nvPr/>
        </p:nvPicPr>
        <p:blipFill>
          <a:blip r:embed="rId5" cstate="print"/>
          <a:srcRect/>
          <a:stretch>
            <a:fillRect/>
          </a:stretch>
        </p:blipFill>
        <p:spPr bwMode="auto">
          <a:xfrm>
            <a:off x="3219452" y="3488549"/>
            <a:ext cx="998022" cy="451659"/>
          </a:xfrm>
          <a:prstGeom prst="rect">
            <a:avLst/>
          </a:prstGeom>
          <a:noFill/>
          <a:ln w="9525">
            <a:noFill/>
            <a:miter lim="800000"/>
            <a:headEnd/>
            <a:tailEnd/>
          </a:ln>
        </p:spPr>
      </p:pic>
      <p:pic>
        <p:nvPicPr>
          <p:cNvPr id="13"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t="5441"/>
          <a:stretch>
            <a:fillRect/>
          </a:stretch>
        </p:blipFill>
        <p:spPr bwMode="auto">
          <a:xfrm>
            <a:off x="4304870" y="3481667"/>
            <a:ext cx="2414217" cy="4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Docs\Documents\12_Illustration\OXLogos\ox-OII_brand_cmyk_pos.png"/>
          <p:cNvPicPr>
            <a:picLocks noChangeAspect="1" noChangeArrowheads="1"/>
          </p:cNvPicPr>
          <p:nvPr/>
        </p:nvPicPr>
        <p:blipFill>
          <a:blip r:embed="rId7" cstate="print"/>
          <a:srcRect/>
          <a:stretch>
            <a:fillRect/>
          </a:stretch>
        </p:blipFill>
        <p:spPr bwMode="auto">
          <a:xfrm>
            <a:off x="6516216" y="4034946"/>
            <a:ext cx="1736280" cy="762206"/>
          </a:xfrm>
          <a:prstGeom prst="rect">
            <a:avLst/>
          </a:prstGeom>
          <a:noFill/>
        </p:spPr>
      </p:pic>
      <p:grpSp>
        <p:nvGrpSpPr>
          <p:cNvPr id="6" name="Group 5"/>
          <p:cNvGrpSpPr>
            <a:grpSpLocks noChangeAspect="1"/>
          </p:cNvGrpSpPr>
          <p:nvPr/>
        </p:nvGrpSpPr>
        <p:grpSpPr>
          <a:xfrm>
            <a:off x="2480181" y="4024225"/>
            <a:ext cx="1227723" cy="767157"/>
            <a:chOff x="655846" y="3597806"/>
            <a:chExt cx="2501984" cy="1578059"/>
          </a:xfrm>
          <a:solidFill>
            <a:schemeClr val="bg1"/>
          </a:solidFill>
        </p:grpSpPr>
        <p:sp>
          <p:nvSpPr>
            <p:cNvPr id="4" name="Rectangle 3"/>
            <p:cNvSpPr/>
            <p:nvPr/>
          </p:nvSpPr>
          <p:spPr>
            <a:xfrm>
              <a:off x="655846" y="3597806"/>
              <a:ext cx="2501984" cy="1578059"/>
            </a:xfrm>
            <a:prstGeom prst="rect">
              <a:avLst/>
            </a:prstGeom>
            <a:grp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6862" y="3678268"/>
              <a:ext cx="2005901" cy="47451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6862" y="4095594"/>
              <a:ext cx="2156883" cy="53922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6862" y="4670434"/>
              <a:ext cx="2156883" cy="399023"/>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3"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1321" y="2971800"/>
            <a:ext cx="4280273" cy="425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 23"/>
          <p:cNvGrpSpPr/>
          <p:nvPr/>
        </p:nvGrpSpPr>
        <p:grpSpPr>
          <a:xfrm>
            <a:off x="395536" y="3471751"/>
            <a:ext cx="2736647" cy="461182"/>
            <a:chOff x="2613784" y="6268515"/>
            <a:chExt cx="3406016" cy="531744"/>
          </a:xfrm>
        </p:grpSpPr>
        <p:sp>
          <p:nvSpPr>
            <p:cNvPr id="25" name="Rectangle 24"/>
            <p:cNvSpPr/>
            <p:nvPr/>
          </p:nvSpPr>
          <p:spPr bwMode="auto">
            <a:xfrm>
              <a:off x="3200400" y="6281057"/>
              <a:ext cx="2778577" cy="51920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solidFill>
                  <a:prstClr val="black"/>
                </a:solidFill>
                <a:latin typeface="Arial" charset="0"/>
                <a:ea typeface="ＭＳ Ｐゴシック" charset="-128"/>
                <a:cs typeface="ＭＳ Ｐゴシック" charset="-128"/>
              </a:endParaRPr>
            </a:p>
          </p:txBody>
        </p:sp>
        <p:pic>
          <p:nvPicPr>
            <p:cNvPr id="26" name="Picture 2" descr="http://www.digitalsocialresearch.net/wordpress/wp-content/uploads/2012/05/950X1042.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33056"/>
            <a:stretch/>
          </p:blipFill>
          <p:spPr bwMode="auto">
            <a:xfrm>
              <a:off x="3312694" y="6268515"/>
              <a:ext cx="2707106" cy="51920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SRC"/>
            <p:cNvPicPr>
              <a:picLocks noChangeAspect="1" noChangeArrowheads="1"/>
            </p:cNvPicPr>
            <p:nvPr/>
          </p:nvPicPr>
          <p:blipFill>
            <a:blip r:embed="rId13" cstate="print"/>
            <a:srcRect/>
            <a:stretch>
              <a:fillRect/>
            </a:stretch>
          </p:blipFill>
          <p:spPr bwMode="auto">
            <a:xfrm>
              <a:off x="2613784" y="6287883"/>
              <a:ext cx="605668" cy="506617"/>
            </a:xfrm>
            <a:prstGeom prst="rect">
              <a:avLst/>
            </a:prstGeom>
            <a:noFill/>
            <a:ln w="9525">
              <a:noFill/>
              <a:miter lim="800000"/>
              <a:headEnd/>
              <a:tailEnd/>
            </a:ln>
          </p:spPr>
        </p:pic>
      </p:grpSp>
      <p:grpSp>
        <p:nvGrpSpPr>
          <p:cNvPr id="8" name="Group 7"/>
          <p:cNvGrpSpPr>
            <a:grpSpLocks noChangeAspect="1"/>
          </p:cNvGrpSpPr>
          <p:nvPr/>
        </p:nvGrpSpPr>
        <p:grpSpPr>
          <a:xfrm>
            <a:off x="3882203" y="4024225"/>
            <a:ext cx="2489997" cy="762206"/>
            <a:chOff x="3276600" y="3407707"/>
            <a:chExt cx="3850122" cy="1264437"/>
          </a:xfrm>
        </p:grpSpPr>
        <p:sp>
          <p:nvSpPr>
            <p:cNvPr id="7" name="Rectangle 6"/>
            <p:cNvSpPr/>
            <p:nvPr/>
          </p:nvSpPr>
          <p:spPr>
            <a:xfrm>
              <a:off x="3276600" y="3407707"/>
              <a:ext cx="3850122" cy="1264437"/>
            </a:xfrm>
            <a:prstGeom prst="rect">
              <a:avLst/>
            </a:prstGeom>
            <a:solidFill>
              <a:schemeClr val="bg1"/>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3074" name="Picture 2"/>
            <p:cNvPicPr>
              <a:picLocks noChangeAspect="1" noChangeArrowheads="1"/>
            </p:cNvPicPr>
            <p:nvPr/>
          </p:nvPicPr>
          <p:blipFill>
            <a:blip r:embed="rId14" cstate="print"/>
            <a:srcRect/>
            <a:stretch>
              <a:fillRect/>
            </a:stretch>
          </p:blipFill>
          <p:spPr bwMode="auto">
            <a:xfrm>
              <a:off x="3341168" y="3492396"/>
              <a:ext cx="1393805" cy="687297"/>
            </a:xfrm>
            <a:prstGeom prst="rect">
              <a:avLst/>
            </a:prstGeom>
            <a:noFill/>
            <a:ln w="9525">
              <a:noFill/>
              <a:miter lim="800000"/>
              <a:headEnd/>
              <a:tailEnd/>
            </a:ln>
          </p:spPr>
        </p:pic>
        <p:pic>
          <p:nvPicPr>
            <p:cNvPr id="3"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28675" y="3604342"/>
              <a:ext cx="2232006" cy="45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41168" y="4234694"/>
              <a:ext cx="3719513" cy="38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2772" name="Picture 4" descr="ESRC"/>
          <p:cNvPicPr>
            <a:picLocks noChangeAspect="1" noChangeArrowheads="1"/>
          </p:cNvPicPr>
          <p:nvPr/>
        </p:nvPicPr>
        <p:blipFill>
          <a:blip r:embed="rId13" cstate="print"/>
          <a:srcRect/>
          <a:stretch>
            <a:fillRect/>
          </a:stretch>
        </p:blipFill>
        <p:spPr bwMode="auto">
          <a:xfrm>
            <a:off x="395536" y="4002654"/>
            <a:ext cx="942937" cy="788728"/>
          </a:xfrm>
          <a:prstGeom prst="rect">
            <a:avLst/>
          </a:prstGeom>
          <a:noFill/>
          <a:ln w="9525">
            <a:noFill/>
            <a:miter lim="800000"/>
            <a:headEnd/>
            <a:tailEnd/>
          </a:ln>
        </p:spPr>
      </p:pic>
      <p:sp>
        <p:nvSpPr>
          <p:cNvPr id="36" name="Rectangle 3"/>
          <p:cNvSpPr txBox="1">
            <a:spLocks noChangeArrowheads="1"/>
          </p:cNvSpPr>
          <p:nvPr/>
        </p:nvSpPr>
        <p:spPr bwMode="auto">
          <a:xfrm>
            <a:off x="395536" y="685800"/>
            <a:ext cx="8002587" cy="73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lnSpc>
                <a:spcPts val="1800"/>
              </a:lnSpc>
              <a:spcBef>
                <a:spcPct val="0"/>
              </a:spcBef>
              <a:spcAft>
                <a:spcPct val="0"/>
              </a:spcAft>
              <a:buClr>
                <a:srgbClr val="002147"/>
              </a:buClr>
              <a:buSzPct val="80000"/>
              <a:buFont typeface="Wingdings" charset="2"/>
              <a:buNone/>
              <a:defRPr sz="1600">
                <a:solidFill>
                  <a:schemeClr val="bg1"/>
                </a:solidFill>
                <a:latin typeface="+mn-lt"/>
                <a:ea typeface="MS PGothic" pitchFamily="34" charset="-128"/>
                <a:cs typeface="+mn-cs"/>
              </a:defRPr>
            </a:lvl1pPr>
            <a:lvl2pPr marL="763588" indent="-188913" algn="l" rtl="0" eaLnBrk="0" fontAlgn="base" hangingPunct="0">
              <a:spcBef>
                <a:spcPct val="20000"/>
              </a:spcBef>
              <a:spcAft>
                <a:spcPct val="0"/>
              </a:spcAft>
              <a:buClr>
                <a:srgbClr val="002147"/>
              </a:buClr>
              <a:buSzPct val="80000"/>
              <a:buFont typeface="Wingdings" pitchFamily="2" charset="2"/>
              <a:buChar char="§"/>
              <a:defRPr>
                <a:solidFill>
                  <a:schemeClr val="tx1"/>
                </a:solidFill>
                <a:latin typeface="+mn-lt"/>
                <a:ea typeface="MS PGothic" pitchFamily="34" charset="-128"/>
              </a:defRPr>
            </a:lvl2pPr>
            <a:lvl3pPr marL="1141413" indent="-187325" algn="l" rtl="0" eaLnBrk="0" fontAlgn="base" hangingPunct="0">
              <a:spcBef>
                <a:spcPct val="20000"/>
              </a:spcBef>
              <a:spcAft>
                <a:spcPct val="0"/>
              </a:spcAft>
              <a:buClr>
                <a:srgbClr val="002147"/>
              </a:buClr>
              <a:buSzPct val="80000"/>
              <a:buFont typeface="Wingdings" pitchFamily="2" charset="2"/>
              <a:buChar char="§"/>
              <a:defRPr>
                <a:solidFill>
                  <a:schemeClr val="tx1"/>
                </a:solidFill>
                <a:latin typeface="+mn-lt"/>
                <a:ea typeface="MS PGothic" pitchFamily="34" charset="-128"/>
              </a:defRPr>
            </a:lvl3pPr>
            <a:lvl4pPr marL="1519238" indent="-187325" algn="l" rtl="0" eaLnBrk="0" fontAlgn="base" hangingPunct="0">
              <a:spcBef>
                <a:spcPct val="20000"/>
              </a:spcBef>
              <a:spcAft>
                <a:spcPct val="0"/>
              </a:spcAft>
              <a:buChar char="–"/>
              <a:defRPr>
                <a:solidFill>
                  <a:schemeClr val="tx1"/>
                </a:solidFill>
                <a:latin typeface="+mn-lt"/>
                <a:ea typeface="MS PGothic" pitchFamily="34" charset="-128"/>
              </a:defRPr>
            </a:lvl4pPr>
            <a:lvl5pPr marL="1898650" indent="-188913" algn="l" rtl="0" eaLnBrk="0" fontAlgn="base" hangingPunct="0">
              <a:spcBef>
                <a:spcPct val="20000"/>
              </a:spcBef>
              <a:spcAft>
                <a:spcPct val="0"/>
              </a:spcAft>
              <a:buChar char="»"/>
              <a:defRPr>
                <a:solidFill>
                  <a:schemeClr val="tx1"/>
                </a:solidFill>
                <a:latin typeface="+mn-lt"/>
                <a:ea typeface="MS PGothic" pitchFamily="34" charset="-128"/>
              </a:defRPr>
            </a:lvl5pPr>
            <a:lvl6pPr marL="2355850" indent="-188913" algn="l" rtl="0" fontAlgn="base">
              <a:spcBef>
                <a:spcPct val="20000"/>
              </a:spcBef>
              <a:spcAft>
                <a:spcPct val="0"/>
              </a:spcAft>
              <a:buChar char="»"/>
              <a:defRPr>
                <a:solidFill>
                  <a:schemeClr val="tx1"/>
                </a:solidFill>
                <a:latin typeface="+mn-lt"/>
                <a:ea typeface="+mn-ea"/>
              </a:defRPr>
            </a:lvl6pPr>
            <a:lvl7pPr marL="2813050" indent="-188913" algn="l" rtl="0" fontAlgn="base">
              <a:spcBef>
                <a:spcPct val="20000"/>
              </a:spcBef>
              <a:spcAft>
                <a:spcPct val="0"/>
              </a:spcAft>
              <a:buChar char="»"/>
              <a:defRPr>
                <a:solidFill>
                  <a:schemeClr val="tx1"/>
                </a:solidFill>
                <a:latin typeface="+mn-lt"/>
                <a:ea typeface="+mn-ea"/>
              </a:defRPr>
            </a:lvl7pPr>
            <a:lvl8pPr marL="3270250" indent="-188913" algn="l" rtl="0" fontAlgn="base">
              <a:spcBef>
                <a:spcPct val="20000"/>
              </a:spcBef>
              <a:spcAft>
                <a:spcPct val="0"/>
              </a:spcAft>
              <a:buChar char="»"/>
              <a:defRPr>
                <a:solidFill>
                  <a:schemeClr val="tx1"/>
                </a:solidFill>
                <a:latin typeface="+mn-lt"/>
                <a:ea typeface="+mn-ea"/>
              </a:defRPr>
            </a:lvl8pPr>
            <a:lvl9pPr marL="3727450" indent="-188913" algn="l" rtl="0" fontAlgn="base">
              <a:spcBef>
                <a:spcPct val="20000"/>
              </a:spcBef>
              <a:spcAft>
                <a:spcPct val="0"/>
              </a:spcAft>
              <a:buChar char="»"/>
              <a:defRPr>
                <a:solidFill>
                  <a:schemeClr val="tx1"/>
                </a:solidFill>
                <a:latin typeface="+mn-lt"/>
                <a:ea typeface="+mn-ea"/>
              </a:defRPr>
            </a:lvl9pPr>
          </a:lstStyle>
          <a:p>
            <a:pPr eaLnBrk="1" hangingPunct="1">
              <a:spcAft>
                <a:spcPts val="600"/>
              </a:spcAft>
              <a:buFont typeface="Wingdings" pitchFamily="2" charset="2"/>
              <a:buNone/>
              <a:defRPr/>
            </a:pPr>
            <a:r>
              <a:rPr lang="en-US" b="1" kern="0" dirty="0" smtClean="0">
                <a:solidFill>
                  <a:prstClr val="white"/>
                </a:solidFill>
                <a:ea typeface="Segoe UI" pitchFamily="34" charset="0"/>
                <a:cs typeface="Segoe UI" pitchFamily="34" charset="0"/>
              </a:rPr>
              <a:t>Dr Eric T. Meyer</a:t>
            </a:r>
          </a:p>
          <a:p>
            <a:pPr eaLnBrk="1" hangingPunct="1">
              <a:spcAft>
                <a:spcPts val="600"/>
              </a:spcAft>
              <a:buFont typeface="Wingdings" pitchFamily="2" charset="2"/>
              <a:buNone/>
              <a:defRPr/>
            </a:pPr>
            <a:r>
              <a:rPr lang="en-US" kern="0" dirty="0" smtClean="0">
                <a:solidFill>
                  <a:prstClr val="white"/>
                </a:solidFill>
                <a:ea typeface="Segoe UI" pitchFamily="34" charset="0"/>
                <a:cs typeface="Segoe UI" pitchFamily="34" charset="0"/>
              </a:rPr>
              <a:t>Senior Research Fellow &amp; DPhil Programme Director </a:t>
            </a:r>
          </a:p>
          <a:p>
            <a:pPr eaLnBrk="1" hangingPunct="1">
              <a:lnSpc>
                <a:spcPts val="2300"/>
              </a:lnSpc>
              <a:tabLst>
                <a:tab pos="358775" algn="l"/>
              </a:tabLst>
              <a:defRPr/>
            </a:pPr>
            <a:r>
              <a:rPr lang="en-GB" kern="0" dirty="0" smtClean="0">
                <a:solidFill>
                  <a:prstClr val="white"/>
                </a:solidFill>
                <a:ea typeface="Segoe UI" pitchFamily="34" charset="0"/>
                <a:cs typeface="Segoe UI" pitchFamily="34" charset="0"/>
              </a:rPr>
              <a:t>	eric.meyer@oii.ox.ac.uk</a:t>
            </a:r>
            <a:br>
              <a:rPr lang="en-GB" kern="0" dirty="0" smtClean="0">
                <a:solidFill>
                  <a:prstClr val="white"/>
                </a:solidFill>
                <a:ea typeface="Segoe UI" pitchFamily="34" charset="0"/>
                <a:cs typeface="Segoe UI" pitchFamily="34" charset="0"/>
              </a:rPr>
            </a:br>
            <a:r>
              <a:rPr lang="en-GB" kern="0" dirty="0" smtClean="0">
                <a:solidFill>
                  <a:prstClr val="white"/>
                </a:solidFill>
                <a:ea typeface="Segoe UI" pitchFamily="34" charset="0"/>
                <a:cs typeface="Segoe UI" pitchFamily="34" charset="0"/>
              </a:rPr>
              <a:t>	http://www.oii.ox.ac.uk/people/?id=120</a:t>
            </a:r>
          </a:p>
          <a:p>
            <a:pPr eaLnBrk="1" hangingPunct="1">
              <a:lnSpc>
                <a:spcPts val="2300"/>
              </a:lnSpc>
              <a:tabLst>
                <a:tab pos="358775" algn="l"/>
              </a:tabLst>
              <a:defRPr/>
            </a:pPr>
            <a:r>
              <a:rPr lang="en-GB" kern="0" dirty="0" smtClean="0">
                <a:solidFill>
                  <a:prstClr val="white"/>
                </a:solidFill>
                <a:ea typeface="Segoe UI" pitchFamily="34" charset="0"/>
                <a:cs typeface="Segoe UI" pitchFamily="34" charset="0"/>
              </a:rPr>
              <a:t>	@</a:t>
            </a:r>
            <a:r>
              <a:rPr lang="en-GB" kern="0" dirty="0" err="1" smtClean="0">
                <a:solidFill>
                  <a:prstClr val="white"/>
                </a:solidFill>
                <a:ea typeface="Segoe UI" pitchFamily="34" charset="0"/>
                <a:cs typeface="Segoe UI" pitchFamily="34" charset="0"/>
              </a:rPr>
              <a:t>etmeyer</a:t>
            </a:r>
            <a:endParaRPr lang="en-GB" kern="0" dirty="0">
              <a:solidFill>
                <a:prstClr val="white"/>
              </a:solidFill>
              <a:ea typeface="Segoe UI" pitchFamily="34" charset="0"/>
              <a:cs typeface="Segoe UI" pitchFamily="34" charset="0"/>
            </a:endParaRPr>
          </a:p>
        </p:txBody>
      </p:sp>
      <p:pic>
        <p:nvPicPr>
          <p:cNvPr id="37" name="Picture 36"/>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14047" r="69231" b="12015"/>
          <a:stretch/>
        </p:blipFill>
        <p:spPr bwMode="auto">
          <a:xfrm>
            <a:off x="407317" y="1905000"/>
            <a:ext cx="304800" cy="30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4" descr="http://www.oii.ox.ac.uk/images/ui/icons/bebe/42/glob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7317" y="16002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http://www.oii.ox.ac.uk/images/ui/icons/bebe/42/cv.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7317" y="12954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801029" y="3311039"/>
            <a:ext cx="2163459" cy="28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p:cNvPicPr>
            <a:picLocks noChangeAspect="1" noChangeArrowheads="1"/>
          </p:cNvPicPr>
          <p:nvPr/>
        </p:nvPicPr>
        <p:blipFill>
          <a:blip r:embed="rId21" cstate="print">
            <a:extLst>
              <a:ext uri="{28A0092B-C50C-407E-A947-70E740481C1C}">
                <a14:useLocalDpi xmlns:a14="http://schemas.microsoft.com/office/drawing/2010/main" val="0"/>
              </a:ext>
            </a:extLst>
          </a:blip>
          <a:srcRect r="18356"/>
          <a:stretch>
            <a:fillRect/>
          </a:stretch>
        </p:blipFill>
        <p:spPr bwMode="auto">
          <a:xfrm>
            <a:off x="6801028" y="3642281"/>
            <a:ext cx="2163460" cy="30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C:\Docs\Documents\12_Illustration\OXLogos\ox-OII_brand_cmyk_pos.png"/>
          <p:cNvPicPr>
            <a:picLocks noChangeAspect="1" noChangeArrowheads="1"/>
          </p:cNvPicPr>
          <p:nvPr/>
        </p:nvPicPr>
        <p:blipFill>
          <a:blip r:embed="rId7" cstate="print"/>
          <a:srcRect/>
          <a:stretch>
            <a:fillRect/>
          </a:stretch>
        </p:blipFill>
        <p:spPr bwMode="auto">
          <a:xfrm>
            <a:off x="5638800" y="685800"/>
            <a:ext cx="3124459" cy="1371600"/>
          </a:xfrm>
          <a:prstGeom prst="rect">
            <a:avLst/>
          </a:prstGeom>
          <a:noFill/>
        </p:spPr>
      </p:pic>
    </p:spTree>
    <p:extLst>
      <p:ext uri="{BB962C8B-B14F-4D97-AF65-F5344CB8AC3E}">
        <p14:creationId xmlns:p14="http://schemas.microsoft.com/office/powerpoint/2010/main" val="70921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526" y="836712"/>
            <a:ext cx="8658831" cy="602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 y="76200"/>
            <a:ext cx="8534400" cy="760512"/>
          </a:xfrm>
        </p:spPr>
        <p:txBody>
          <a:bodyPr>
            <a:normAutofit fontScale="90000"/>
          </a:bodyPr>
          <a:lstStyle/>
          <a:p>
            <a:pPr algn="l">
              <a:defRPr/>
            </a:pPr>
            <a:r>
              <a:rPr lang="en-GB" dirty="0" smtClean="0"/>
              <a:t>A Note on ‘Users’</a:t>
            </a:r>
            <a:endParaRPr lang="en-GB" dirty="0"/>
          </a:p>
        </p:txBody>
      </p:sp>
      <p:sp>
        <p:nvSpPr>
          <p:cNvPr id="4099" name="Content Placeholder 2"/>
          <p:cNvSpPr>
            <a:spLocks noGrp="1"/>
          </p:cNvSpPr>
          <p:nvPr>
            <p:ph idx="1"/>
          </p:nvPr>
        </p:nvSpPr>
        <p:spPr>
          <a:xfrm>
            <a:off x="323851" y="981075"/>
            <a:ext cx="5848349" cy="1076325"/>
          </a:xfrm>
        </p:spPr>
        <p:txBody>
          <a:bodyPr>
            <a:normAutofit fontScale="85000" lnSpcReduction="10000"/>
          </a:bodyPr>
          <a:lstStyle/>
          <a:p>
            <a:pPr marL="0" indent="0">
              <a:spcAft>
                <a:spcPts val="1200"/>
              </a:spcAft>
              <a:buNone/>
            </a:pPr>
            <a:r>
              <a:rPr lang="en-GB" sz="2400" dirty="0" smtClean="0">
                <a:latin typeface="Arial" pitchFamily="34" charset="0"/>
              </a:rPr>
              <a:t>‘Users’ is a potentially problematic concept, when passive use is not the primary value Internet or other technology participants/actors bring</a:t>
            </a:r>
            <a:endParaRPr lang="en-GB" dirty="0" smtClean="0">
              <a:latin typeface="Arial" pitchFamily="34" charset="0"/>
            </a:endParaRPr>
          </a:p>
        </p:txBody>
      </p:sp>
      <p:sp>
        <p:nvSpPr>
          <p:cNvPr id="5" name="Content Placeholder 2"/>
          <p:cNvSpPr txBox="1">
            <a:spLocks/>
          </p:cNvSpPr>
          <p:nvPr/>
        </p:nvSpPr>
        <p:spPr bwMode="auto">
          <a:xfrm>
            <a:off x="323528" y="2057400"/>
            <a:ext cx="7993063"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0" fontAlgn="base" hangingPunct="0">
              <a:spcBef>
                <a:spcPct val="20000"/>
              </a:spcBef>
              <a:spcAft>
                <a:spcPct val="0"/>
              </a:spcAft>
              <a:buClr>
                <a:schemeClr val="accent1"/>
              </a:buClr>
              <a:buFont typeface="Arial" pitchFamily="34" charset="0"/>
              <a:buChar char="•"/>
              <a:defRPr sz="2800" kern="1200">
                <a:solidFill>
                  <a:schemeClr val="tx1"/>
                </a:solidFill>
                <a:latin typeface="Arial" charset="0"/>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400" kern="1200">
                <a:solidFill>
                  <a:schemeClr val="tx1"/>
                </a:solidFill>
                <a:latin typeface="Arial" charset="0"/>
                <a:ea typeface="+mn-ea"/>
                <a:cs typeface="+mn-cs"/>
              </a:defRPr>
            </a:lvl2pPr>
            <a:lvl3pPr marL="1004888" indent="-228600" algn="l" rtl="0" eaLnBrk="0" fontAlgn="base" hangingPunct="0">
              <a:spcBef>
                <a:spcPct val="20000"/>
              </a:spcBef>
              <a:spcAft>
                <a:spcPct val="0"/>
              </a:spcAft>
              <a:buClr>
                <a:srgbClr val="9BBB59"/>
              </a:buClr>
              <a:buFont typeface="Arial" pitchFamily="34" charset="0"/>
              <a:buChar char="•"/>
              <a:defRPr sz="2000" kern="1200">
                <a:solidFill>
                  <a:schemeClr val="tx1"/>
                </a:solidFill>
                <a:latin typeface="Arial" charset="0"/>
                <a:ea typeface="+mn-ea"/>
                <a:cs typeface="+mn-cs"/>
              </a:defRPr>
            </a:lvl3pPr>
            <a:lvl4pPr marL="1279525" indent="-228600" algn="l" rtl="0" eaLnBrk="0" fontAlgn="base" hangingPunct="0">
              <a:spcBef>
                <a:spcPct val="20000"/>
              </a:spcBef>
              <a:spcAft>
                <a:spcPct val="0"/>
              </a:spcAft>
              <a:buClr>
                <a:srgbClr val="8064A2"/>
              </a:buClr>
              <a:buFont typeface="Arial" pitchFamily="34" charset="0"/>
              <a:buChar char="•"/>
              <a:defRPr kern="1200">
                <a:solidFill>
                  <a:schemeClr val="tx1"/>
                </a:solidFill>
                <a:latin typeface="Arial" charset="0"/>
                <a:ea typeface="+mn-ea"/>
                <a:cs typeface="+mn-cs"/>
              </a:defRPr>
            </a:lvl4pPr>
            <a:lvl5pPr marL="1554163" indent="-228600" algn="l" rtl="0" eaLnBrk="0" fontAlgn="base" hangingPunct="0">
              <a:spcBef>
                <a:spcPct val="20000"/>
              </a:spcBef>
              <a:spcAft>
                <a:spcPct val="0"/>
              </a:spcAft>
              <a:buClr>
                <a:srgbClr val="4BACC6"/>
              </a:buClr>
              <a:buFont typeface="Arial" pitchFamily="34" charset="0"/>
              <a:buChar char="•"/>
              <a:defRPr sz="1600" kern="1200">
                <a:solidFill>
                  <a:schemeClr val="tx1"/>
                </a:solidFill>
                <a:latin typeface="Arial" charset="0"/>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1">
              <a:spcAft>
                <a:spcPts val="1200"/>
              </a:spcAft>
              <a:buClr>
                <a:schemeClr val="accent1"/>
              </a:buClr>
            </a:pPr>
            <a:r>
              <a:rPr lang="en-GB" sz="1600" dirty="0" smtClean="0">
                <a:solidFill>
                  <a:schemeClr val="bg1"/>
                </a:solidFill>
                <a:latin typeface="Arial" pitchFamily="34" charset="0"/>
              </a:rPr>
              <a:t>Big data requires the </a:t>
            </a:r>
            <a:r>
              <a:rPr lang="en-GB" sz="1600" b="1" dirty="0" smtClean="0">
                <a:solidFill>
                  <a:srgbClr val="F3DE74"/>
                </a:solidFill>
                <a:latin typeface="Arial" pitchFamily="34" charset="0"/>
              </a:rPr>
              <a:t>traces of people doing things</a:t>
            </a:r>
            <a:endParaRPr lang="en-GB" sz="1600" dirty="0" smtClean="0">
              <a:solidFill>
                <a:srgbClr val="F3DE74"/>
              </a:solidFill>
              <a:latin typeface="Arial" pitchFamily="34" charset="0"/>
            </a:endParaRPr>
          </a:p>
          <a:p>
            <a:pPr lvl="1">
              <a:spcAft>
                <a:spcPts val="1200"/>
              </a:spcAft>
              <a:buClr>
                <a:schemeClr val="accent1"/>
              </a:buClr>
            </a:pPr>
            <a:r>
              <a:rPr lang="en-GB" sz="1600" dirty="0" smtClean="0">
                <a:solidFill>
                  <a:schemeClr val="bg1"/>
                </a:solidFill>
                <a:latin typeface="Arial" pitchFamily="34" charset="0"/>
              </a:rPr>
              <a:t>Rules about personal data are relevant because people are not passive, but </a:t>
            </a:r>
            <a:r>
              <a:rPr lang="en-GB" sz="1600" b="1" dirty="0" smtClean="0">
                <a:solidFill>
                  <a:srgbClr val="F3DE74"/>
                </a:solidFill>
                <a:latin typeface="Arial" pitchFamily="34" charset="0"/>
              </a:rPr>
              <a:t>actively creating, selecting, viewing, moving, and re-transmitting information</a:t>
            </a:r>
            <a:endParaRPr lang="en-GB" sz="1600" dirty="0" smtClean="0">
              <a:solidFill>
                <a:srgbClr val="F3DE74"/>
              </a:solidFill>
              <a:latin typeface="Arial" pitchFamily="34" charset="0"/>
            </a:endParaRPr>
          </a:p>
          <a:p>
            <a:pPr lvl="1">
              <a:spcAft>
                <a:spcPts val="1200"/>
              </a:spcAft>
              <a:buClr>
                <a:schemeClr val="accent1"/>
              </a:buClr>
            </a:pPr>
            <a:r>
              <a:rPr lang="en-GB" sz="1600" b="1" dirty="0" smtClean="0">
                <a:solidFill>
                  <a:srgbClr val="F3DE74"/>
                </a:solidFill>
                <a:latin typeface="Arial" pitchFamily="34" charset="0"/>
              </a:rPr>
              <a:t>Trust is based on perceptions </a:t>
            </a:r>
            <a:r>
              <a:rPr lang="en-GB" sz="1600" dirty="0" smtClean="0">
                <a:solidFill>
                  <a:schemeClr val="bg1"/>
                </a:solidFill>
                <a:latin typeface="Arial" pitchFamily="34" charset="0"/>
              </a:rPr>
              <a:t>of active participants</a:t>
            </a:r>
          </a:p>
          <a:p>
            <a:pPr lvl="1">
              <a:spcAft>
                <a:spcPts val="1200"/>
              </a:spcAft>
              <a:buClr>
                <a:schemeClr val="accent1"/>
              </a:buClr>
            </a:pPr>
            <a:r>
              <a:rPr lang="en-GB" sz="1600" b="1" dirty="0" smtClean="0">
                <a:solidFill>
                  <a:srgbClr val="F3DE74"/>
                </a:solidFill>
                <a:latin typeface="Arial" pitchFamily="34" charset="0"/>
              </a:rPr>
              <a:t>Social technologies require people who are being social </a:t>
            </a:r>
            <a:r>
              <a:rPr lang="en-GB" sz="1600" dirty="0" smtClean="0">
                <a:solidFill>
                  <a:schemeClr val="bg1"/>
                </a:solidFill>
                <a:latin typeface="Arial" pitchFamily="34" charset="0"/>
              </a:rPr>
              <a:t>with their friends and acquaintances</a:t>
            </a:r>
          </a:p>
          <a:p>
            <a:pPr lvl="1">
              <a:spcAft>
                <a:spcPts val="1200"/>
              </a:spcAft>
              <a:buClr>
                <a:schemeClr val="accent1"/>
              </a:buClr>
            </a:pPr>
            <a:r>
              <a:rPr lang="en-GB" sz="1600" b="1" dirty="0" smtClean="0">
                <a:solidFill>
                  <a:srgbClr val="F3DE74"/>
                </a:solidFill>
                <a:latin typeface="Arial" pitchFamily="34" charset="0"/>
              </a:rPr>
              <a:t>Prioritization requires people identifying their priorities</a:t>
            </a:r>
            <a:r>
              <a:rPr lang="en-GB" sz="1600" dirty="0" smtClean="0">
                <a:solidFill>
                  <a:schemeClr val="bg1"/>
                </a:solidFill>
                <a:latin typeface="Arial" pitchFamily="34" charset="0"/>
              </a:rPr>
              <a:t>, both individually (e.g. paying extra for business-class </a:t>
            </a:r>
            <a:r>
              <a:rPr lang="en-GB" sz="1600" dirty="0" err="1" smtClean="0">
                <a:solidFill>
                  <a:schemeClr val="bg1"/>
                </a:solidFill>
                <a:latin typeface="Arial" pitchFamily="34" charset="0"/>
              </a:rPr>
              <a:t>wifi</a:t>
            </a:r>
            <a:r>
              <a:rPr lang="en-GB" sz="1600" dirty="0" smtClean="0">
                <a:solidFill>
                  <a:schemeClr val="bg1"/>
                </a:solidFill>
                <a:latin typeface="Arial" pitchFamily="34" charset="0"/>
              </a:rPr>
              <a:t> at the hotel) and societally (e.g. prioritizing emergency ambulance or credit card financial services)</a:t>
            </a:r>
          </a:p>
          <a:p>
            <a:pPr lvl="1">
              <a:spcAft>
                <a:spcPts val="1200"/>
              </a:spcAft>
              <a:buClr>
                <a:schemeClr val="accent1"/>
              </a:buClr>
            </a:pPr>
            <a:r>
              <a:rPr lang="en-GB" sz="1600" b="1" dirty="0" smtClean="0">
                <a:solidFill>
                  <a:srgbClr val="F3DE74"/>
                </a:solidFill>
                <a:latin typeface="Arial" pitchFamily="34" charset="0"/>
              </a:rPr>
              <a:t>Games require active participants</a:t>
            </a:r>
            <a:endParaRPr lang="en-GB" dirty="0" smtClean="0">
              <a:solidFill>
                <a:srgbClr val="F3DE74"/>
              </a:solidFill>
              <a:latin typeface="Arial" pitchFamily="34" charset="0"/>
            </a:endParaRPr>
          </a:p>
        </p:txBody>
      </p:sp>
      <p:sp>
        <p:nvSpPr>
          <p:cNvPr id="3" name="Rectangle 2"/>
          <p:cNvSpPr/>
          <p:nvPr/>
        </p:nvSpPr>
        <p:spPr>
          <a:xfrm>
            <a:off x="152400" y="6172200"/>
            <a:ext cx="8991600" cy="646331"/>
          </a:xfrm>
          <a:prstGeom prst="rect">
            <a:avLst/>
          </a:prstGeom>
        </p:spPr>
        <p:txBody>
          <a:bodyPr wrap="square">
            <a:spAutoFit/>
          </a:bodyPr>
          <a:lstStyle/>
          <a:p>
            <a:r>
              <a:rPr lang="en-US" sz="1200" b="1" dirty="0" smtClean="0">
                <a:solidFill>
                  <a:schemeClr val="bg1"/>
                </a:solidFill>
              </a:rPr>
              <a:t>Slide from SESERV Consortium (http://seserv.org)</a:t>
            </a:r>
          </a:p>
          <a:p>
            <a:r>
              <a:rPr lang="en-US" sz="1200" dirty="0" smtClean="0">
                <a:solidFill>
                  <a:schemeClr val="bg1"/>
                </a:solidFill>
              </a:rPr>
              <a:t>See also Lamb</a:t>
            </a:r>
            <a:r>
              <a:rPr lang="en-US" sz="1200" dirty="0">
                <a:solidFill>
                  <a:schemeClr val="bg1"/>
                </a:solidFill>
              </a:rPr>
              <a:t>, R. &amp; Kling, R. (2003). </a:t>
            </a:r>
            <a:r>
              <a:rPr lang="en-US" sz="1200" dirty="0" err="1">
                <a:solidFill>
                  <a:schemeClr val="bg1"/>
                </a:solidFill>
              </a:rPr>
              <a:t>Reconceptualizing</a:t>
            </a:r>
            <a:r>
              <a:rPr lang="en-US" sz="1200" dirty="0">
                <a:solidFill>
                  <a:schemeClr val="bg1"/>
                </a:solidFill>
              </a:rPr>
              <a:t> Users as Social Actors in Information Systems Research. </a:t>
            </a:r>
            <a:r>
              <a:rPr lang="en-US" sz="1200" i="1" dirty="0">
                <a:solidFill>
                  <a:schemeClr val="bg1"/>
                </a:solidFill>
              </a:rPr>
              <a:t>MIS Quarterly, 27(2), 197-235.</a:t>
            </a:r>
          </a:p>
        </p:txBody>
      </p:sp>
    </p:spTree>
    <p:extLst>
      <p:ext uri="{BB962C8B-B14F-4D97-AF65-F5344CB8AC3E}">
        <p14:creationId xmlns:p14="http://schemas.microsoft.com/office/powerpoint/2010/main" val="327874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 presetClass="emph" presetSubtype="0" fill="hold" nodeType="withEffect">
                                  <p:stCondLst>
                                    <p:cond delay="0"/>
                                  </p:stCondLst>
                                  <p:childTnLst>
                                    <p:animScale>
                                      <p:cBhvr>
                                        <p:cTn id="15" dur="2000" fill="hold"/>
                                        <p:tgtEl>
                                          <p:spTgt spid="64514"/>
                                        </p:tgtEl>
                                      </p:cBhvr>
                                      <p:by x="25000" y="25000"/>
                                    </p:animScale>
                                  </p:childTnLst>
                                </p:cTn>
                              </p:par>
                              <p:par>
                                <p:cTn id="16" presetID="56" presetClass="path" presetSubtype="0" accel="50000" decel="50000" fill="hold" nodeType="withEffect">
                                  <p:stCondLst>
                                    <p:cond delay="0"/>
                                  </p:stCondLst>
                                  <p:childTnLst>
                                    <p:animMotion origin="layout" path="M 4.72222E-6 3.7037E-7 L 0.41111 -0.39676 " pathEditMode="relative" rAng="0" ptsTypes="AA">
                                      <p:cBhvr>
                                        <p:cTn id="17" dur="2000" fill="hold"/>
                                        <p:tgtEl>
                                          <p:spTgt spid="64514"/>
                                        </p:tgtEl>
                                        <p:attrNameLst>
                                          <p:attrName>ppt_x</p:attrName>
                                          <p:attrName>ppt_y</p:attrName>
                                        </p:attrNameLst>
                                      </p:cBhvr>
                                      <p:rCtr x="20556" y="-19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5"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p:cNvPicPr>
            <a:picLocks noChangeAspect="1" noChangeArrowheads="1"/>
          </p:cNvPicPr>
          <p:nvPr/>
        </p:nvPicPr>
        <p:blipFill>
          <a:blip r:embed="rId3" cstate="print"/>
          <a:srcRect/>
          <a:stretch>
            <a:fillRect/>
          </a:stretch>
        </p:blipFill>
        <p:spPr bwMode="auto">
          <a:xfrm>
            <a:off x="179363" y="5877272"/>
            <a:ext cx="1509713" cy="777875"/>
          </a:xfrm>
          <a:prstGeom prst="rect">
            <a:avLst/>
          </a:prstGeom>
          <a:noFill/>
        </p:spPr>
      </p:pic>
      <p:pic>
        <p:nvPicPr>
          <p:cNvPr id="77830" name="Picture 6"/>
          <p:cNvPicPr>
            <a:picLocks noChangeAspect="1" noChangeArrowheads="1"/>
          </p:cNvPicPr>
          <p:nvPr/>
        </p:nvPicPr>
        <p:blipFill>
          <a:blip r:embed="rId4" cstate="print"/>
          <a:srcRect/>
          <a:stretch>
            <a:fillRect/>
          </a:stretch>
        </p:blipFill>
        <p:spPr bwMode="auto">
          <a:xfrm>
            <a:off x="71883" y="1538833"/>
            <a:ext cx="8964613" cy="3762375"/>
          </a:xfrm>
          <a:prstGeom prst="rect">
            <a:avLst/>
          </a:prstGeom>
          <a:noFill/>
        </p:spPr>
      </p:pic>
      <p:sp>
        <p:nvSpPr>
          <p:cNvPr id="77831" name="Text Box 7"/>
          <p:cNvSpPr txBox="1">
            <a:spLocks noChangeArrowheads="1"/>
          </p:cNvSpPr>
          <p:nvPr/>
        </p:nvSpPr>
        <p:spPr bwMode="auto">
          <a:xfrm>
            <a:off x="1763688" y="5877272"/>
            <a:ext cx="7129463" cy="417935"/>
          </a:xfrm>
          <a:prstGeom prst="rect">
            <a:avLst/>
          </a:prstGeom>
          <a:noFill/>
          <a:ln w="9525">
            <a:noFill/>
            <a:miter lim="800000"/>
            <a:headEnd/>
            <a:tailEnd/>
          </a:ln>
        </p:spPr>
        <p:txBody>
          <a:bodyPr lIns="0" tIns="0" rIns="0" bIns="0" anchorCtr="1">
            <a:spAutoFit/>
          </a:bodyPr>
          <a:lstStyle/>
          <a:p>
            <a:pPr>
              <a:lnSpc>
                <a:spcPct val="9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dirty="0">
                <a:solidFill>
                  <a:schemeClr val="bg1"/>
                </a:solidFill>
              </a:rPr>
              <a:t>Source: S.  </a:t>
            </a:r>
            <a:r>
              <a:rPr lang="en-GB" sz="1400" b="1" dirty="0" err="1">
                <a:solidFill>
                  <a:schemeClr val="bg1"/>
                </a:solidFill>
              </a:rPr>
              <a:t>Wuchty</a:t>
            </a:r>
            <a:r>
              <a:rPr lang="en-GB" sz="1400" b="1" dirty="0">
                <a:solidFill>
                  <a:schemeClr val="bg1"/>
                </a:solidFill>
              </a:rPr>
              <a:t> et al., (2007). The Increasing Dominance of Teams in Production of Knowledge.  </a:t>
            </a:r>
            <a:r>
              <a:rPr lang="en-GB" sz="1400" b="1" i="1" dirty="0">
                <a:solidFill>
                  <a:schemeClr val="bg1"/>
                </a:solidFill>
              </a:rPr>
              <a:t>Science</a:t>
            </a:r>
            <a:r>
              <a:rPr lang="en-GB" sz="1400" b="1" dirty="0">
                <a:solidFill>
                  <a:schemeClr val="bg1"/>
                </a:solidFill>
              </a:rPr>
              <a:t>  316, 1036 -1039.    </a:t>
            </a:r>
          </a:p>
        </p:txBody>
      </p:sp>
      <p:sp>
        <p:nvSpPr>
          <p:cNvPr id="77833" name="Rectangle 9"/>
          <p:cNvSpPr>
            <a:spLocks noGrp="1" noChangeArrowheads="1"/>
          </p:cNvSpPr>
          <p:nvPr>
            <p:ph type="title"/>
          </p:nvPr>
        </p:nvSpPr>
        <p:spPr>
          <a:xfrm>
            <a:off x="609600" y="274638"/>
            <a:ext cx="7924800" cy="706090"/>
          </a:xfrm>
        </p:spPr>
        <p:txBody>
          <a:bodyPr>
            <a:normAutofit fontScale="90000"/>
          </a:bodyPr>
          <a:lstStyle/>
          <a:p>
            <a:r>
              <a:rPr lang="en-GB" cap="none" dirty="0" smtClean="0"/>
              <a:t>The Growth Of Teams</a:t>
            </a:r>
            <a:endParaRPr lang="en-GB" cap="none" dirty="0"/>
          </a:p>
        </p:txBody>
      </p:sp>
    </p:spTree>
    <p:extLst>
      <p:ext uri="{BB962C8B-B14F-4D97-AF65-F5344CB8AC3E}">
        <p14:creationId xmlns:p14="http://schemas.microsoft.com/office/powerpoint/2010/main" val="103704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721568" y="304800"/>
            <a:ext cx="7162800" cy="579437"/>
          </a:xfrm>
        </p:spPr>
        <p:txBody>
          <a:bodyPr>
            <a:noAutofit/>
          </a:bodyPr>
          <a:lstStyle/>
          <a:p>
            <a:pPr algn="l"/>
            <a:r>
              <a:rPr lang="en-GB" sz="4400" dirty="0" smtClean="0"/>
              <a:t>e-Research is defined as:</a:t>
            </a:r>
            <a:endParaRPr lang="en-US" sz="4400" dirty="0" smtClean="0"/>
          </a:p>
        </p:txBody>
      </p:sp>
      <p:sp>
        <p:nvSpPr>
          <p:cNvPr id="90115" name="Rectangle 3"/>
          <p:cNvSpPr>
            <a:spLocks noGrp="1" noChangeArrowheads="1"/>
          </p:cNvSpPr>
          <p:nvPr>
            <p:ph idx="1"/>
          </p:nvPr>
        </p:nvSpPr>
        <p:spPr>
          <a:xfrm>
            <a:off x="685800" y="1340768"/>
            <a:ext cx="8019728" cy="5211763"/>
          </a:xfrm>
        </p:spPr>
        <p:txBody>
          <a:bodyPr>
            <a:normAutofit/>
          </a:bodyPr>
          <a:lstStyle/>
          <a:p>
            <a:pPr>
              <a:lnSpc>
                <a:spcPct val="80000"/>
              </a:lnSpc>
              <a:buClr>
                <a:schemeClr val="tx1"/>
              </a:buClr>
            </a:pPr>
            <a:endParaRPr lang="en-GB" dirty="0" smtClean="0">
              <a:solidFill>
                <a:schemeClr val="bg1"/>
              </a:solidFill>
            </a:endParaRPr>
          </a:p>
          <a:p>
            <a:pPr marL="0" indent="0">
              <a:lnSpc>
                <a:spcPct val="80000"/>
              </a:lnSpc>
              <a:buClr>
                <a:schemeClr val="tx1"/>
              </a:buClr>
              <a:buNone/>
            </a:pPr>
            <a:r>
              <a:rPr lang="en-GB" dirty="0" smtClean="0">
                <a:solidFill>
                  <a:schemeClr val="bg1"/>
                </a:solidFill>
              </a:rPr>
              <a:t>research using</a:t>
            </a:r>
          </a:p>
          <a:p>
            <a:pPr marL="0" indent="0">
              <a:lnSpc>
                <a:spcPct val="80000"/>
              </a:lnSpc>
              <a:buClr>
                <a:schemeClr val="tx1"/>
              </a:buClr>
              <a:buNone/>
            </a:pPr>
            <a:endParaRPr lang="en-GB" dirty="0" smtClean="0">
              <a:solidFill>
                <a:schemeClr val="bg1"/>
              </a:solidFill>
            </a:endParaRPr>
          </a:p>
          <a:p>
            <a:pPr marL="0" indent="0">
              <a:lnSpc>
                <a:spcPct val="80000"/>
              </a:lnSpc>
              <a:buClr>
                <a:schemeClr val="tx1"/>
              </a:buClr>
              <a:buNone/>
            </a:pPr>
            <a:r>
              <a:rPr lang="en-GB" dirty="0" smtClean="0">
                <a:solidFill>
                  <a:schemeClr val="bg1"/>
                </a:solidFill>
              </a:rPr>
              <a:t>digital tools and data </a:t>
            </a:r>
          </a:p>
          <a:p>
            <a:pPr marL="0" indent="0">
              <a:lnSpc>
                <a:spcPct val="80000"/>
              </a:lnSpc>
              <a:buClr>
                <a:schemeClr val="tx1"/>
              </a:buClr>
              <a:buNone/>
            </a:pPr>
            <a:endParaRPr lang="en-GB" dirty="0" smtClean="0">
              <a:solidFill>
                <a:schemeClr val="bg1"/>
              </a:solidFill>
            </a:endParaRPr>
          </a:p>
          <a:p>
            <a:pPr marL="0" indent="0">
              <a:lnSpc>
                <a:spcPct val="80000"/>
              </a:lnSpc>
              <a:buClr>
                <a:schemeClr val="tx1"/>
              </a:buClr>
              <a:buNone/>
            </a:pPr>
            <a:r>
              <a:rPr lang="en-GB" dirty="0" smtClean="0">
                <a:solidFill>
                  <a:schemeClr val="bg1"/>
                </a:solidFill>
              </a:rPr>
              <a:t>for the distributed and collaborative </a:t>
            </a:r>
          </a:p>
          <a:p>
            <a:pPr marL="0" indent="0">
              <a:lnSpc>
                <a:spcPct val="80000"/>
              </a:lnSpc>
              <a:buClr>
                <a:schemeClr val="tx1"/>
              </a:buClr>
              <a:buNone/>
            </a:pPr>
            <a:endParaRPr lang="en-GB" dirty="0" smtClean="0">
              <a:solidFill>
                <a:schemeClr val="bg1"/>
              </a:solidFill>
            </a:endParaRPr>
          </a:p>
          <a:p>
            <a:pPr marL="0" indent="0">
              <a:lnSpc>
                <a:spcPct val="80000"/>
              </a:lnSpc>
              <a:buClr>
                <a:schemeClr val="tx1"/>
              </a:buClr>
              <a:buNone/>
            </a:pPr>
            <a:r>
              <a:rPr lang="en-GB" dirty="0" smtClean="0">
                <a:solidFill>
                  <a:schemeClr val="bg1"/>
                </a:solidFill>
              </a:rPr>
              <a:t>production of knowledge</a:t>
            </a:r>
            <a:endParaRPr lang="en-US" dirty="0" smtClean="0"/>
          </a:p>
        </p:txBody>
      </p:sp>
    </p:spTree>
    <p:extLst>
      <p:ext uri="{BB962C8B-B14F-4D97-AF65-F5344CB8AC3E}">
        <p14:creationId xmlns:p14="http://schemas.microsoft.com/office/powerpoint/2010/main" val="194388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Horizon-Mo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TM_SlideThemes">
      <a:majorFont>
        <a:latin typeface="Segoe WP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Horizon-Mod</Template>
  <TotalTime>1420</TotalTime>
  <Words>2508</Words>
  <Application>Microsoft Office PowerPoint</Application>
  <PresentationFormat>On-screen Show (4:3)</PresentationFormat>
  <Paragraphs>460</Paragraphs>
  <Slides>61</Slides>
  <Notes>22</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61</vt:i4>
      </vt:variant>
    </vt:vector>
  </HeadingPairs>
  <TitlesOfParts>
    <vt:vector size="82" baseType="lpstr">
      <vt:lpstr>Arial</vt:lpstr>
      <vt:lpstr>Century Gothic</vt:lpstr>
      <vt:lpstr>Cambria</vt:lpstr>
      <vt:lpstr>Segoe UI</vt:lpstr>
      <vt:lpstr>Wingdings</vt:lpstr>
      <vt:lpstr>Times New Roman</vt:lpstr>
      <vt:lpstr>MS Mincho</vt:lpstr>
      <vt:lpstr>Kozuka Gothic Pro B</vt:lpstr>
      <vt:lpstr>Segoe WP Semibold</vt:lpstr>
      <vt:lpstr>ＭＳ Ｐゴシック</vt:lpstr>
      <vt:lpstr>Georgia</vt:lpstr>
      <vt:lpstr>Segoe UI Semibold</vt:lpstr>
      <vt:lpstr>Tahoma</vt:lpstr>
      <vt:lpstr>Calibri</vt:lpstr>
      <vt:lpstr>Segoe UI Light</vt:lpstr>
      <vt:lpstr>Wingdings 2</vt:lpstr>
      <vt:lpstr>Horizon-Mod</vt:lpstr>
      <vt:lpstr>Horizon</vt:lpstr>
      <vt:lpstr>1_Blank Presentation</vt:lpstr>
      <vt:lpstr>4_Office Theme</vt:lpstr>
      <vt:lpstr>1_Horizon</vt:lpstr>
      <vt:lpstr>Long Live the Data</vt:lpstr>
      <vt:lpstr>PowerPoint Presentation</vt:lpstr>
      <vt:lpstr>Technology and Society</vt:lpstr>
      <vt:lpstr>Social Informatics</vt:lpstr>
      <vt:lpstr>PowerPoint Presentation</vt:lpstr>
      <vt:lpstr>PowerPoint Presentation</vt:lpstr>
      <vt:lpstr>A Note on ‘Users’</vt:lpstr>
      <vt:lpstr>The Growth Of Teams</vt:lpstr>
      <vt:lpstr>e-Research is defined as:</vt:lpstr>
      <vt:lpstr>Research computing</vt:lpstr>
      <vt:lpstr>Publications on collaborative computing topics, 1993-2012</vt:lpstr>
      <vt:lpstr>e-Infrastructures</vt:lpstr>
      <vt:lpstr>Transition from Projects to Infrastructures</vt:lpstr>
      <vt:lpstr>Clusters of e-Infrastructures</vt:lpstr>
      <vt:lpstr>Whitley</vt:lpstr>
      <vt:lpstr>PowerPoint Presentation</vt:lpstr>
      <vt:lpstr>PowerPoint Presentation</vt:lpstr>
      <vt:lpstr>PowerPoint Presentation</vt:lpstr>
      <vt:lpstr>Hanny’s Voorwerp</vt:lpstr>
      <vt:lpstr>Long-Lived Data</vt:lpstr>
      <vt:lpstr>PowerPoint Presentation</vt:lpstr>
      <vt:lpstr>Photo-identification</vt:lpstr>
      <vt:lpstr>Switching From Film To Digital Cameras</vt:lpstr>
      <vt:lpstr>Organizations</vt:lpstr>
      <vt:lpstr>Data in the field</vt:lpstr>
      <vt:lpstr>Matching techniques on screen</vt:lpstr>
      <vt:lpstr>Matching techniques on paper</vt:lpstr>
      <vt:lpstr>Idiosyncratic systems</vt:lpstr>
      <vt:lpstr>The Standards Issue</vt:lpstr>
      <vt:lpstr>Organizing digital photos</vt:lpstr>
      <vt:lpstr>Organizing digital photos</vt:lpstr>
      <vt:lpstr>Photo-id process: film</vt:lpstr>
      <vt:lpstr>Photo-id process: digital</vt:lpstr>
      <vt:lpstr>Photo-ID process: Changes</vt:lpstr>
      <vt:lpstr>Who does the work?</vt:lpstr>
      <vt:lpstr>PowerPoint Presentation</vt:lpstr>
      <vt:lpstr>PowerPoint Presentation</vt:lpstr>
      <vt:lpstr>Data needed to answer key questions in psychiatric genetics case study</vt:lpstr>
      <vt:lpstr>PowerPoint Presentation</vt:lpstr>
      <vt:lpstr>PowerPoint Presentation</vt:lpstr>
      <vt:lpstr>PowerPoint Presentation</vt:lpstr>
      <vt:lpstr>SECT: Sustaining the EEBO-TCP Corpus in Transition</vt:lpstr>
      <vt:lpstr>PowerPoint Presentation</vt:lpstr>
      <vt:lpstr>When accessing EEBO-TCP, which of the following interfaces have you used?</vt:lpstr>
      <vt:lpstr>PowerPoint Presentation</vt:lpstr>
      <vt:lpstr>Digital Humanities?  or  Humanities, Digital?</vt:lpstr>
      <vt:lpstr>Digital Research?  or  Research, Digital?</vt:lpstr>
      <vt:lpstr>Interdisciplinarity</vt:lpstr>
      <vt:lpstr>The initial challenge</vt:lpstr>
      <vt:lpstr>PowerPoint Presentation</vt:lpstr>
      <vt:lpstr>PowerPoint Presentation</vt:lpstr>
      <vt:lpstr>Publication Type by Field</vt:lpstr>
      <vt:lpstr>Publication Type by Field</vt:lpstr>
      <vt:lpstr>Citation rates by field and type of publication</vt:lpstr>
      <vt:lpstr>Publication Type by Field</vt:lpstr>
      <vt:lpstr>Trust</vt:lpstr>
      <vt:lpstr>PowerPoint Presentation</vt:lpstr>
      <vt:lpstr>Finding a common language and bridgers</vt:lpstr>
      <vt:lpstr>Data Science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Social Research  for the  Humanities</dc:title>
  <dc:creator>Eric</dc:creator>
  <cp:lastModifiedBy>Eric T. Meyer</cp:lastModifiedBy>
  <cp:revision>115</cp:revision>
  <dcterms:created xsi:type="dcterms:W3CDTF">2006-08-16T00:00:00Z</dcterms:created>
  <dcterms:modified xsi:type="dcterms:W3CDTF">2013-10-28T06:56:19Z</dcterms:modified>
</cp:coreProperties>
</file>