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7" r:id="rId5"/>
    <p:sldId id="258" r:id="rId6"/>
    <p:sldId id="280" r:id="rId7"/>
    <p:sldId id="259" r:id="rId8"/>
    <p:sldId id="260" r:id="rId9"/>
    <p:sldId id="262" r:id="rId10"/>
    <p:sldId id="261" r:id="rId11"/>
    <p:sldId id="263" r:id="rId12"/>
    <p:sldId id="264" r:id="rId13"/>
    <p:sldId id="270" r:id="rId14"/>
    <p:sldId id="266" r:id="rId15"/>
    <p:sldId id="268" r:id="rId16"/>
    <p:sldId id="267" r:id="rId17"/>
    <p:sldId id="269" r:id="rId18"/>
    <p:sldId id="276" r:id="rId19"/>
    <p:sldId id="278" r:id="rId20"/>
    <p:sldId id="277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02C58-83F8-D24E-BE2E-140B5E3BD3A6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C106F-630D-6847-9D80-2DB10B87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C106F-630D-6847-9D80-2DB10B87F3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C106F-630D-6847-9D80-2DB10B87F3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4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beroptic_2ndary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6" descr="G:\Apodaca Work Current\NSF logo\NEW NSF Logo Design\Final\BitmapLogo_NOLayers_F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302702"/>
            <a:ext cx="5304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13A79-7248-439D-889E-4AAB931D5817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06B6A-8C65-4A42-8F64-34712F0A5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rgbClr val="0783D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beroptic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6" descr="G:\Apodaca Work Current\NSF logo\NEW NSF Logo Design\Final\BitmapLogo_NOLayers_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952" y="71092"/>
            <a:ext cx="762847" cy="76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Strategies and Partnerships for Enabling Infrastructure Sustainability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019800" y="5334000"/>
            <a:ext cx="30480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6"/>
          <p:cNvSpPr txBox="1">
            <a:spLocks/>
          </p:cNvSpPr>
          <p:nvPr/>
        </p:nvSpPr>
        <p:spPr>
          <a:xfrm>
            <a:off x="762000" y="1828800"/>
            <a:ext cx="77724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Anne Maglia, PhD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Program Director, Division of Biological Infrastructure</a:t>
            </a:r>
          </a:p>
          <a:p>
            <a:pPr lvl="0"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US National Science Foundation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TDWG 2013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|  28 October 2013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5"/>
    </mc:Choice>
    <mc:Fallback xmlns="">
      <p:transition xmlns:p14="http://schemas.microsoft.com/office/powerpoint/2010/main" spd="slow" advTm="2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Review criteria/Award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66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Prioritization, sustainability plans</a:t>
            </a:r>
          </a:p>
          <a:p>
            <a:r>
              <a:rPr lang="en-US" dirty="0" smtClean="0"/>
              <a:t>Networking, “social” sustainability</a:t>
            </a:r>
          </a:p>
          <a:p>
            <a:r>
              <a:rPr lang="en-US" dirty="0" smtClean="0"/>
              <a:t>Innovative approaches</a:t>
            </a:r>
          </a:p>
          <a:p>
            <a:r>
              <a:rPr lang="en-US" dirty="0" smtClean="0"/>
              <a:t>Most </a:t>
            </a:r>
            <a:r>
              <a:rPr lang="en-US" dirty="0"/>
              <a:t>of </a:t>
            </a:r>
            <a:r>
              <a:rPr lang="en-US" dirty="0" smtClean="0"/>
              <a:t>$$ to equipment, training</a:t>
            </a:r>
          </a:p>
          <a:p>
            <a:r>
              <a:rPr lang="en-US" dirty="0" smtClean="0"/>
              <a:t>Conditions of award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28"/>
    </mc:Choice>
    <mc:Fallback xmlns="">
      <p:transition xmlns:p14="http://schemas.microsoft.com/office/powerpoint/2010/main" spd="slow" advTm="7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51528"/>
            <a:ext cx="5029200" cy="460248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2. Resource leveraging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4"/>
    </mc:Choice>
    <mc:Fallback xmlns="">
      <p:transition xmlns:p14="http://schemas.microsoft.com/office/powerpoint/2010/main" spd="slow" advTm="6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0400" y="10668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ADBC/iDigBio</a:t>
            </a:r>
            <a:endParaRPr lang="en-US" dirty="0"/>
          </a:p>
        </p:txBody>
      </p:sp>
      <p:sp>
        <p:nvSpPr>
          <p:cNvPr id="5" name="Extract 4"/>
          <p:cNvSpPr/>
          <p:nvPr/>
        </p:nvSpPr>
        <p:spPr>
          <a:xfrm>
            <a:off x="6629400" y="2295845"/>
            <a:ext cx="228600" cy="2286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Process 5"/>
          <p:cNvSpPr/>
          <p:nvPr/>
        </p:nvSpPr>
        <p:spPr>
          <a:xfrm>
            <a:off x="6629400" y="1715780"/>
            <a:ext cx="228600" cy="228600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160020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CSBR</a:t>
            </a:r>
            <a:endParaRPr lang="en-US" dirty="0"/>
          </a:p>
        </p:txBody>
      </p:sp>
      <p:sp>
        <p:nvSpPr>
          <p:cNvPr id="8" name="Connector 7"/>
          <p:cNvSpPr/>
          <p:nvPr/>
        </p:nvSpPr>
        <p:spPr>
          <a:xfrm>
            <a:off x="6629400" y="1143000"/>
            <a:ext cx="228600" cy="2286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10400" y="2209800"/>
            <a:ext cx="616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ABI*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998910"/>
            <a:ext cx="5486400" cy="502089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3" name="Extract 12"/>
          <p:cNvSpPr/>
          <p:nvPr/>
        </p:nvSpPr>
        <p:spPr>
          <a:xfrm>
            <a:off x="3200400" y="2675310"/>
            <a:ext cx="152400" cy="1524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Extract 13"/>
          <p:cNvSpPr/>
          <p:nvPr/>
        </p:nvSpPr>
        <p:spPr>
          <a:xfrm>
            <a:off x="2514600" y="3742110"/>
            <a:ext cx="152400" cy="1524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Extract 14"/>
          <p:cNvSpPr/>
          <p:nvPr/>
        </p:nvSpPr>
        <p:spPr>
          <a:xfrm>
            <a:off x="3657600" y="4123110"/>
            <a:ext cx="228600" cy="2286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Extract 15"/>
          <p:cNvSpPr/>
          <p:nvPr/>
        </p:nvSpPr>
        <p:spPr>
          <a:xfrm>
            <a:off x="3048000" y="3665910"/>
            <a:ext cx="152400" cy="1524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Extract 16"/>
          <p:cNvSpPr/>
          <p:nvPr/>
        </p:nvSpPr>
        <p:spPr>
          <a:xfrm>
            <a:off x="2895600" y="2980110"/>
            <a:ext cx="152400" cy="1524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Process 17"/>
          <p:cNvSpPr/>
          <p:nvPr/>
        </p:nvSpPr>
        <p:spPr>
          <a:xfrm>
            <a:off x="2667000" y="3513510"/>
            <a:ext cx="135888" cy="141270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rocess 20"/>
          <p:cNvSpPr/>
          <p:nvPr/>
        </p:nvSpPr>
        <p:spPr>
          <a:xfrm>
            <a:off x="2743200" y="3894510"/>
            <a:ext cx="129940" cy="136922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Process 21"/>
          <p:cNvSpPr/>
          <p:nvPr/>
        </p:nvSpPr>
        <p:spPr>
          <a:xfrm>
            <a:off x="2667000" y="4199310"/>
            <a:ext cx="129940" cy="136922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23" name="Process 22"/>
          <p:cNvSpPr/>
          <p:nvPr/>
        </p:nvSpPr>
        <p:spPr>
          <a:xfrm flipH="1" flipV="1">
            <a:off x="2895600" y="4199310"/>
            <a:ext cx="83687" cy="76200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Process 23"/>
          <p:cNvSpPr/>
          <p:nvPr/>
        </p:nvSpPr>
        <p:spPr>
          <a:xfrm>
            <a:off x="2438400" y="4046910"/>
            <a:ext cx="152400" cy="152400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Process 24"/>
          <p:cNvSpPr/>
          <p:nvPr/>
        </p:nvSpPr>
        <p:spPr>
          <a:xfrm>
            <a:off x="2971800" y="4046910"/>
            <a:ext cx="129940" cy="136922"/>
          </a:xfrm>
          <a:prstGeom prst="flowChartProcess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Extract 25"/>
          <p:cNvSpPr/>
          <p:nvPr/>
        </p:nvSpPr>
        <p:spPr>
          <a:xfrm>
            <a:off x="2971800" y="4351710"/>
            <a:ext cx="152400" cy="1524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Extract 26"/>
          <p:cNvSpPr/>
          <p:nvPr/>
        </p:nvSpPr>
        <p:spPr>
          <a:xfrm>
            <a:off x="2438400" y="3361110"/>
            <a:ext cx="228600" cy="2286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onnector 27"/>
          <p:cNvSpPr/>
          <p:nvPr/>
        </p:nvSpPr>
        <p:spPr>
          <a:xfrm>
            <a:off x="4419600" y="1989510"/>
            <a:ext cx="381000" cy="3810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nector 28"/>
          <p:cNvSpPr/>
          <p:nvPr/>
        </p:nvSpPr>
        <p:spPr>
          <a:xfrm>
            <a:off x="3581400" y="2522910"/>
            <a:ext cx="228600" cy="2286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nector 29"/>
          <p:cNvSpPr/>
          <p:nvPr/>
        </p:nvSpPr>
        <p:spPr>
          <a:xfrm>
            <a:off x="3124200" y="3208710"/>
            <a:ext cx="228600" cy="2286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nector 30"/>
          <p:cNvSpPr/>
          <p:nvPr/>
        </p:nvSpPr>
        <p:spPr>
          <a:xfrm>
            <a:off x="3429000" y="3665910"/>
            <a:ext cx="228600" cy="2286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nector 31"/>
          <p:cNvSpPr/>
          <p:nvPr/>
        </p:nvSpPr>
        <p:spPr>
          <a:xfrm>
            <a:off x="2667000" y="2675310"/>
            <a:ext cx="228600" cy="2286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nector 32"/>
          <p:cNvSpPr/>
          <p:nvPr/>
        </p:nvSpPr>
        <p:spPr>
          <a:xfrm>
            <a:off x="2819400" y="3589710"/>
            <a:ext cx="228600" cy="22860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166944" y="1746840"/>
            <a:ext cx="3033722" cy="3034001"/>
          </a:xfrm>
          <a:custGeom>
            <a:avLst/>
            <a:gdLst>
              <a:gd name="connsiteX0" fmla="*/ 574492 w 3033722"/>
              <a:gd name="connsiteY0" fmla="*/ 836618 h 3034001"/>
              <a:gd name="connsiteX1" fmla="*/ 1048196 w 3033722"/>
              <a:gd name="connsiteY1" fmla="*/ 705582 h 3034001"/>
              <a:gd name="connsiteX2" fmla="*/ 1572294 w 3033722"/>
              <a:gd name="connsiteY2" fmla="*/ 443509 h 3034001"/>
              <a:gd name="connsiteX3" fmla="*/ 2449151 w 3033722"/>
              <a:gd name="connsiteY3" fmla="*/ 0 h 3034001"/>
              <a:gd name="connsiteX4" fmla="*/ 3033722 w 3033722"/>
              <a:gd name="connsiteY4" fmla="*/ 342711 h 3034001"/>
              <a:gd name="connsiteX5" fmla="*/ 2822067 w 3033722"/>
              <a:gd name="connsiteY5" fmla="*/ 745901 h 3034001"/>
              <a:gd name="connsiteX6" fmla="*/ 1955289 w 3033722"/>
              <a:gd name="connsiteY6" fmla="*/ 1290207 h 3034001"/>
              <a:gd name="connsiteX7" fmla="*/ 1451349 w 3033722"/>
              <a:gd name="connsiteY7" fmla="*/ 1763954 h 3034001"/>
              <a:gd name="connsiteX8" fmla="*/ 1874659 w 3033722"/>
              <a:gd name="connsiteY8" fmla="*/ 2076426 h 3034001"/>
              <a:gd name="connsiteX9" fmla="*/ 2156865 w 3033722"/>
              <a:gd name="connsiteY9" fmla="*/ 2711449 h 3034001"/>
              <a:gd name="connsiteX10" fmla="*/ 1713398 w 3033722"/>
              <a:gd name="connsiteY10" fmla="*/ 3034001 h 3034001"/>
              <a:gd name="connsiteX11" fmla="*/ 544256 w 3033722"/>
              <a:gd name="connsiteY11" fmla="*/ 3003762 h 3034001"/>
              <a:gd name="connsiteX12" fmla="*/ 0 w 3033722"/>
              <a:gd name="connsiteY12" fmla="*/ 2600572 h 3034001"/>
              <a:gd name="connsiteX13" fmla="*/ 50394 w 3033722"/>
              <a:gd name="connsiteY13" fmla="*/ 1632918 h 3034001"/>
              <a:gd name="connsiteX14" fmla="*/ 282207 w 3033722"/>
              <a:gd name="connsiteY14" fmla="*/ 887017 h 3034001"/>
              <a:gd name="connsiteX15" fmla="*/ 624886 w 3033722"/>
              <a:gd name="connsiteY15" fmla="*/ 826539 h 3034001"/>
              <a:gd name="connsiteX16" fmla="*/ 624886 w 3033722"/>
              <a:gd name="connsiteY16" fmla="*/ 826539 h 30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33722" h="3034001">
                <a:moveTo>
                  <a:pt x="574492" y="836618"/>
                </a:moveTo>
                <a:lnTo>
                  <a:pt x="1048196" y="705582"/>
                </a:lnTo>
                <a:lnTo>
                  <a:pt x="1572294" y="443509"/>
                </a:lnTo>
                <a:lnTo>
                  <a:pt x="2449151" y="0"/>
                </a:lnTo>
                <a:lnTo>
                  <a:pt x="3033722" y="342711"/>
                </a:lnTo>
                <a:lnTo>
                  <a:pt x="2822067" y="745901"/>
                </a:lnTo>
                <a:lnTo>
                  <a:pt x="1955289" y="1290207"/>
                </a:lnTo>
                <a:lnTo>
                  <a:pt x="1451349" y="1763954"/>
                </a:lnTo>
                <a:lnTo>
                  <a:pt x="1874659" y="2076426"/>
                </a:lnTo>
                <a:lnTo>
                  <a:pt x="2156865" y="2711449"/>
                </a:lnTo>
                <a:lnTo>
                  <a:pt x="1713398" y="3034001"/>
                </a:lnTo>
                <a:lnTo>
                  <a:pt x="544256" y="3003762"/>
                </a:lnTo>
                <a:lnTo>
                  <a:pt x="0" y="2600572"/>
                </a:lnTo>
                <a:lnTo>
                  <a:pt x="50394" y="1632918"/>
                </a:lnTo>
                <a:lnTo>
                  <a:pt x="282207" y="887017"/>
                </a:lnTo>
                <a:lnTo>
                  <a:pt x="624886" y="826539"/>
                </a:lnTo>
                <a:lnTo>
                  <a:pt x="624886" y="826539"/>
                </a:lnTo>
              </a:path>
            </a:pathLst>
          </a:cu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82550" contourW="12700" prstMaterial="matte">
            <a:bevelT w="0"/>
            <a:contourClr>
              <a:schemeClr val="accent3">
                <a:lumMod val="40000"/>
                <a:lumOff val="60000"/>
              </a:schemeClr>
            </a:contourClr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7833" y="5715000"/>
            <a:ext cx="312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*Advances in Biological Informatics</a:t>
            </a:r>
            <a:endParaRPr lang="en-US" sz="1600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rgbClr val="0783D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2. Resource leveraging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0"/>
    </mc:Choice>
    <mc:Fallback xmlns="">
      <p:transition xmlns:p14="http://schemas.microsoft.com/office/powerpoint/2010/main" spd="slow" advTm="6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Strong Partners/Partnerships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669663"/>
            <a:ext cx="3124200" cy="4040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NIBA_Strategic_pla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670081"/>
            <a:ext cx="3124200" cy="40449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73"/>
    </mc:Choice>
    <mc:Fallback xmlns="">
      <p:transition xmlns:p14="http://schemas.microsoft.com/office/powerpoint/2010/main" spd="slow" advTm="8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NIBA Goals/Partnership opportunities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8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governance </a:t>
            </a:r>
            <a:r>
              <a:rPr lang="en-US" dirty="0"/>
              <a:t>structure </a:t>
            </a:r>
            <a:r>
              <a:rPr lang="en-US" dirty="0" smtClean="0"/>
              <a:t>for national leadership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biodiversity </a:t>
            </a:r>
            <a:r>
              <a:rPr lang="en-US" dirty="0"/>
              <a:t>collections </a:t>
            </a:r>
            <a:r>
              <a:rPr lang="en-US" dirty="0" err="1" smtClean="0"/>
              <a:t>cyberinfrastructure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Train the current and future generations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Buy-in and partnerships nationally, internationally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a sustainable </a:t>
            </a:r>
            <a:r>
              <a:rPr lang="en-US" dirty="0"/>
              <a:t>knowledge </a:t>
            </a:r>
            <a:r>
              <a:rPr lang="en-US" dirty="0" smtClean="0"/>
              <a:t>base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Promote </a:t>
            </a:r>
            <a:r>
              <a:rPr lang="en-US" dirty="0"/>
              <a:t>specimen-based </a:t>
            </a:r>
            <a:r>
              <a:rPr lang="en-US" dirty="0" smtClean="0"/>
              <a:t>learning, pedagogy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0"/>
    </mc:Choice>
    <mc:Fallback xmlns="">
      <p:transition xmlns:p14="http://schemas.microsoft.com/office/powerpoint/2010/main" spd="slow" advTm="7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NIBA Goals</a:t>
            </a:r>
            <a:r>
              <a:rPr lang="en-US" dirty="0" smtClean="0"/>
              <a:t>/Partnership opportunities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8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Establish governance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structure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 national leadership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biodiversity </a:t>
            </a:r>
            <a:r>
              <a:rPr lang="en-US" dirty="0"/>
              <a:t>collections </a:t>
            </a:r>
            <a:r>
              <a:rPr lang="en-US" dirty="0" err="1" smtClean="0"/>
              <a:t>cyberinfrastructure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D9D9D9"/>
                </a:solidFill>
              </a:rPr>
              <a:t>Train the current and future generations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Buy-in and partnerships nationally, internationally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D9D9D9"/>
                </a:solidFill>
              </a:rPr>
              <a:t>Develop a sustainable </a:t>
            </a:r>
            <a:r>
              <a:rPr lang="en-US" dirty="0">
                <a:solidFill>
                  <a:srgbClr val="D9D9D9"/>
                </a:solidFill>
              </a:rPr>
              <a:t>knowledge </a:t>
            </a:r>
            <a:r>
              <a:rPr lang="en-US" dirty="0" smtClean="0">
                <a:solidFill>
                  <a:srgbClr val="D9D9D9"/>
                </a:solidFill>
              </a:rPr>
              <a:t>base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D9D9D9"/>
                </a:solidFill>
              </a:rPr>
              <a:t>Promote </a:t>
            </a:r>
            <a:r>
              <a:rPr lang="en-US" dirty="0">
                <a:solidFill>
                  <a:srgbClr val="D9D9D9"/>
                </a:solidFill>
              </a:rPr>
              <a:t>specimen-based </a:t>
            </a:r>
            <a:r>
              <a:rPr lang="en-US" dirty="0" smtClean="0">
                <a:solidFill>
                  <a:srgbClr val="D9D9D9"/>
                </a:solidFill>
              </a:rPr>
              <a:t>learning, pedagogy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5"/>
    </mc:Choice>
    <mc:Fallback xmlns="">
      <p:transition xmlns:p14="http://schemas.microsoft.com/office/powerpoint/2010/main" spd="slow" advTm="1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opportunities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038599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spcBef>
                <a:spcPts val="696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sz="7300" dirty="0"/>
              <a:t>Build biodiversity collections </a:t>
            </a:r>
            <a:r>
              <a:rPr lang="en-US" sz="7300" dirty="0" err="1" smtClean="0"/>
              <a:t>cyberinfrastructure</a:t>
            </a:r>
            <a:endParaRPr lang="en-US" sz="6300" dirty="0" smtClean="0"/>
          </a:p>
          <a:p>
            <a:pPr lvl="1" indent="-342900">
              <a:spcBef>
                <a:spcPts val="1200"/>
              </a:spcBef>
            </a:pPr>
            <a:r>
              <a:rPr lang="en-US" sz="6300" dirty="0" smtClean="0"/>
              <a:t>R</a:t>
            </a:r>
            <a:r>
              <a:rPr lang="en-US" sz="6300" dirty="0"/>
              <a:t>&amp;D environment </a:t>
            </a:r>
            <a:r>
              <a:rPr lang="en-US" sz="6300" dirty="0" smtClean="0"/>
              <a:t>for methods</a:t>
            </a:r>
            <a:r>
              <a:rPr lang="en-US" sz="6300" dirty="0"/>
              <a:t>, tools, </a:t>
            </a:r>
            <a:r>
              <a:rPr lang="en-US" sz="6300" dirty="0" smtClean="0"/>
              <a:t>techniques</a:t>
            </a:r>
            <a:endParaRPr lang="en-US" sz="6300" dirty="0"/>
          </a:p>
          <a:p>
            <a:pPr lvl="1" indent="-342900">
              <a:spcBef>
                <a:spcPts val="1200"/>
              </a:spcBef>
            </a:pPr>
            <a:r>
              <a:rPr lang="en-US" sz="6300" dirty="0" smtClean="0"/>
              <a:t>Digitization standards </a:t>
            </a:r>
            <a:r>
              <a:rPr lang="en-US" sz="6300" dirty="0"/>
              <a:t>and </a:t>
            </a:r>
            <a:r>
              <a:rPr lang="en-US" sz="6300" dirty="0" smtClean="0"/>
              <a:t>protocols</a:t>
            </a:r>
            <a:endParaRPr lang="en-US" sz="6300" dirty="0"/>
          </a:p>
          <a:p>
            <a:pPr lvl="1" indent="-342900">
              <a:spcBef>
                <a:spcPts val="1200"/>
              </a:spcBef>
            </a:pPr>
            <a:r>
              <a:rPr lang="en-US" sz="6300" dirty="0" smtClean="0"/>
              <a:t>Mappings to other research communities</a:t>
            </a:r>
            <a:endParaRPr lang="en-US" sz="6300" dirty="0"/>
          </a:p>
          <a:p>
            <a:pPr lvl="1" indent="-342900">
              <a:spcBef>
                <a:spcPts val="1200"/>
              </a:spcBef>
            </a:pPr>
            <a:r>
              <a:rPr lang="en-US" sz="6300" dirty="0" smtClean="0"/>
              <a:t>Accreditation, promotion </a:t>
            </a:r>
            <a:r>
              <a:rPr lang="en-US" sz="6300" dirty="0"/>
              <a:t>of </a:t>
            </a:r>
            <a:r>
              <a:rPr lang="en-US" sz="6300" dirty="0" smtClean="0"/>
              <a:t>tools</a:t>
            </a:r>
            <a:r>
              <a:rPr lang="en-US" sz="6300" dirty="0"/>
              <a:t>, </a:t>
            </a:r>
            <a:r>
              <a:rPr lang="en-US" sz="6300" dirty="0" smtClean="0"/>
              <a:t>services, data</a:t>
            </a:r>
            <a:endParaRPr lang="en-US" sz="6300" dirty="0"/>
          </a:p>
          <a:p>
            <a:pPr lvl="1" indent="-342900">
              <a:spcBef>
                <a:spcPts val="1200"/>
              </a:spcBef>
            </a:pPr>
            <a:r>
              <a:rPr lang="en-US" sz="6300" dirty="0" smtClean="0"/>
              <a:t>Implementation </a:t>
            </a:r>
            <a:r>
              <a:rPr lang="en-US" sz="6300" dirty="0"/>
              <a:t>plan for long-term data archiving </a:t>
            </a:r>
            <a:endParaRPr lang="en-US" sz="6300" dirty="0" smtClean="0"/>
          </a:p>
          <a:p>
            <a:pPr lvl="1" indent="-342900">
              <a:spcBef>
                <a:spcPts val="1200"/>
              </a:spcBef>
            </a:pPr>
            <a:r>
              <a:rPr lang="en-US" sz="6300" dirty="0" smtClean="0"/>
              <a:t>Robust web services</a:t>
            </a:r>
            <a:r>
              <a:rPr lang="en-US" sz="6300" dirty="0"/>
              <a:t> </a:t>
            </a:r>
            <a:r>
              <a:rPr lang="en-US" sz="6300" dirty="0" smtClean="0"/>
              <a:t>for taxonomic names</a:t>
            </a:r>
            <a:endParaRPr lang="en-US" sz="63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6"/>
    </mc:Choice>
    <mc:Fallback xmlns="">
      <p:transition xmlns:p14="http://schemas.microsoft.com/office/powerpoint/2010/main" spd="slow" advTm="3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opportunities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3581400"/>
          </a:xfrm>
        </p:spPr>
        <p:txBody>
          <a:bodyPr>
            <a:normAutofit fontScale="90000" lnSpcReduction="1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4"/>
            </a:pPr>
            <a:r>
              <a:rPr lang="en-US" dirty="0"/>
              <a:t>Buy-</a:t>
            </a:r>
            <a:r>
              <a:rPr lang="en-US" dirty="0" smtClean="0"/>
              <a:t>in/partnerships </a:t>
            </a:r>
            <a:r>
              <a:rPr lang="en-US" dirty="0"/>
              <a:t>nationally, internationally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Develop collaborations around occurrence data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</a:t>
            </a:r>
            <a:r>
              <a:rPr lang="en-US" dirty="0" smtClean="0"/>
              <a:t>arket </a:t>
            </a:r>
            <a:r>
              <a:rPr lang="en-US" dirty="0"/>
              <a:t>available </a:t>
            </a:r>
            <a:r>
              <a:rPr lang="en-US" dirty="0" smtClean="0"/>
              <a:t>collections data resources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Initiate international </a:t>
            </a:r>
            <a:r>
              <a:rPr lang="en-US" dirty="0" smtClean="0"/>
              <a:t>collaboration </a:t>
            </a:r>
            <a:r>
              <a:rPr lang="en-US" dirty="0"/>
              <a:t>to deliver US collection data to a global </a:t>
            </a:r>
            <a:r>
              <a:rPr lang="en-US" dirty="0" smtClean="0"/>
              <a:t>resource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Document </a:t>
            </a:r>
            <a:r>
              <a:rPr lang="en-US" dirty="0"/>
              <a:t>the role of US </a:t>
            </a:r>
            <a:r>
              <a:rPr lang="en-US" dirty="0" smtClean="0"/>
              <a:t>national specimen </a:t>
            </a:r>
            <a:r>
              <a:rPr lang="en-US" dirty="0"/>
              <a:t>data standards, </a:t>
            </a:r>
            <a:r>
              <a:rPr lang="en-US" dirty="0" smtClean="0"/>
              <a:t>design </a:t>
            </a:r>
            <a:r>
              <a:rPr lang="en-US" dirty="0"/>
              <a:t>for international </a:t>
            </a:r>
            <a:r>
              <a:rPr lang="en-US" dirty="0" smtClean="0"/>
              <a:t>interoperability beyond </a:t>
            </a:r>
            <a:r>
              <a:rPr lang="en-US" dirty="0"/>
              <a:t>Darwin </a:t>
            </a:r>
            <a:r>
              <a:rPr lang="en-US" dirty="0" smtClean="0"/>
              <a:t>Core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3"/>
    </mc:Choice>
    <mc:Fallback xmlns="">
      <p:transition xmlns:p14="http://schemas.microsoft.com/office/powerpoint/2010/main" spd="slow" advTm="4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beroptic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6" descr="G:\Apodaca Work Current\NSF logo\NEW NSF Logo Design\Final\BitmapLogo_NOLayers_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952" y="71092"/>
            <a:ext cx="762847" cy="76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Questions?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019800" y="5334000"/>
            <a:ext cx="30480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6"/>
          <p:cNvSpPr txBox="1">
            <a:spLocks/>
          </p:cNvSpPr>
          <p:nvPr/>
        </p:nvSpPr>
        <p:spPr>
          <a:xfrm>
            <a:off x="762000" y="1828800"/>
            <a:ext cx="77724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amaglia@nsf.gov</a:t>
            </a:r>
            <a:r>
              <a: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            @</a:t>
            </a:r>
            <a:r>
              <a:rPr lang="en-US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ammaglia</a:t>
            </a:r>
            <a:endParaRPr lang="en-US" sz="3200" dirty="0">
              <a:solidFill>
                <a:schemeClr val="accent3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6"/>
    </mc:Choice>
    <mc:Fallback xmlns="">
      <p:transition xmlns:p14="http://schemas.microsoft.com/office/powerpoint/2010/main" spd="slow" advTm="1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and Partnerships for Enabling Infrastructure Sustainability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86400" y="2209800"/>
            <a:ext cx="2743200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Anne Maglia</a:t>
            </a:r>
          </a:p>
          <a:p>
            <a:pPr marL="0" indent="0">
              <a:buNone/>
            </a:pPr>
            <a:r>
              <a:rPr lang="en-US" sz="2400" dirty="0" smtClean="0"/>
              <a:t>amaglia@nsf.gov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@</a:t>
            </a:r>
            <a:r>
              <a:rPr lang="en-US" sz="2400" dirty="0" err="1" smtClean="0"/>
              <a:t>ammaglia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4770" y="1600200"/>
            <a:ext cx="4388230" cy="412337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1"/>
    </mc:Choice>
    <mc:Fallback xmlns="">
      <p:transition xmlns:p14="http://schemas.microsoft.com/office/powerpoint/2010/main" spd="slow" advTm="3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Challenges from funders perspective</a:t>
            </a:r>
          </a:p>
          <a:p>
            <a:r>
              <a:rPr lang="en-US" sz="2800" dirty="0" smtClean="0"/>
              <a:t>Example: Biological Collections</a:t>
            </a:r>
          </a:p>
          <a:p>
            <a:r>
              <a:rPr lang="en-US" sz="2800" dirty="0" smtClean="0"/>
              <a:t>Strategies</a:t>
            </a:r>
          </a:p>
          <a:p>
            <a:pPr lvl="1"/>
            <a:r>
              <a:rPr lang="en-US" dirty="0" smtClean="0"/>
              <a:t>Award decisions</a:t>
            </a:r>
          </a:p>
          <a:p>
            <a:pPr lvl="1"/>
            <a:r>
              <a:rPr lang="en-US" dirty="0" smtClean="0"/>
              <a:t>Leveraging</a:t>
            </a:r>
          </a:p>
          <a:p>
            <a:pPr lvl="1"/>
            <a:r>
              <a:rPr lang="en-US" dirty="0" smtClean="0"/>
              <a:t>Partnerships</a:t>
            </a:r>
          </a:p>
          <a:p>
            <a:r>
              <a:rPr lang="en-US" sz="2800" dirty="0" smtClean="0"/>
              <a:t>Opportunities for TDWG community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4"/>
    </mc:Choice>
    <mc:Fallback xmlns="">
      <p:transition xmlns:p14="http://schemas.microsoft.com/office/powerpoint/2010/main" spd="slow" advTm="3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NSF’s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13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“…keep </a:t>
            </a:r>
            <a:r>
              <a:rPr lang="en-US" dirty="0"/>
              <a:t>the United States at the </a:t>
            </a:r>
            <a:r>
              <a:rPr lang="en-US" dirty="0">
                <a:solidFill>
                  <a:srgbClr val="008000"/>
                </a:solidFill>
              </a:rPr>
              <a:t>leading edge</a:t>
            </a:r>
            <a:r>
              <a:rPr lang="en-US" dirty="0"/>
              <a:t> of discovery in </a:t>
            </a:r>
            <a:r>
              <a:rPr lang="en-US" dirty="0" smtClean="0"/>
              <a:t>all </a:t>
            </a:r>
            <a:r>
              <a:rPr lang="en-US" dirty="0"/>
              <a:t>fields of fundamental science and </a:t>
            </a:r>
            <a:r>
              <a:rPr lang="en-US" dirty="0" smtClean="0"/>
              <a:t>engineering…support </a:t>
            </a:r>
            <a:r>
              <a:rPr lang="en-US" dirty="0"/>
              <a:t>"</a:t>
            </a:r>
            <a:r>
              <a:rPr lang="en-US" dirty="0">
                <a:solidFill>
                  <a:srgbClr val="008000"/>
                </a:solidFill>
              </a:rPr>
              <a:t>high-risk, high pay-off</a:t>
            </a:r>
            <a:r>
              <a:rPr lang="en-US" dirty="0"/>
              <a:t>" </a:t>
            </a:r>
            <a:r>
              <a:rPr lang="en-US" dirty="0" smtClean="0"/>
              <a:t>ideas”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4648200"/>
            <a:ext cx="532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“Transformative Research”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8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7"/>
    </mc:Choice>
    <mc:Fallback xmlns="">
      <p:transition xmlns:p14="http://schemas.microsoft.com/office/powerpoint/2010/main" spd="slow" advTm="3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Competition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463" y="1371600"/>
            <a:ext cx="4648200" cy="4648200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72663" y="3436203"/>
            <a:ext cx="1913505" cy="83099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sustainable</a:t>
            </a:r>
            <a:endParaRPr lang="en-US" sz="2400" dirty="0"/>
          </a:p>
          <a:p>
            <a:pPr algn="r"/>
            <a:r>
              <a:rPr lang="en-US" sz="2400" dirty="0" smtClean="0"/>
              <a:t>infrastructure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276600"/>
            <a:ext cx="1567263" cy="83099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innovative</a:t>
            </a:r>
          </a:p>
          <a:p>
            <a:r>
              <a:rPr lang="en-US" sz="2400" dirty="0" smtClean="0"/>
              <a:t>discovery</a:t>
            </a:r>
            <a:endParaRPr lang="en-US" sz="24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0"/>
    </mc:Choice>
    <mc:Fallback xmlns="">
      <p:transition xmlns:p14="http://schemas.microsoft.com/office/powerpoint/2010/main" spd="slow" advTm="4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828800"/>
            <a:ext cx="3951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1) Infrastructure 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0189" y="1828800"/>
            <a:ext cx="2650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Innovation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2385" y="1828800"/>
            <a:ext cx="797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=&gt;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189" y="2974878"/>
            <a:ext cx="3951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</a:rPr>
              <a:t>2) Infrastructure 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7789" y="2974878"/>
            <a:ext cx="2650811" cy="84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</a:rPr>
              <a:t>Innovation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0360" y="2972103"/>
            <a:ext cx="491240" cy="91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8000"/>
                </a:solidFill>
              </a:rPr>
              <a:t>=</a:t>
            </a:r>
            <a:endParaRPr lang="en-US" sz="4800" dirty="0">
              <a:solidFill>
                <a:srgbClr val="0080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2"/>
    </mc:Choice>
    <mc:Fallback xmlns="">
      <p:transition xmlns:p14="http://schemas.microsoft.com/office/powerpoint/2010/main" spd="slow" advTm="5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Ex: Biological Collections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53" b="6253"/>
          <a:stretch>
            <a:fillRect/>
          </a:stretch>
        </p:blipFill>
        <p:spPr>
          <a:xfrm>
            <a:off x="762000" y="1680189"/>
            <a:ext cx="3657599" cy="2011539"/>
          </a:xfrm>
        </p:spPr>
      </p:pic>
      <p:sp>
        <p:nvSpPr>
          <p:cNvPr id="6" name="Rectangle 5"/>
          <p:cNvSpPr/>
          <p:nvPr/>
        </p:nvSpPr>
        <p:spPr>
          <a:xfrm>
            <a:off x="3352800" y="1676400"/>
            <a:ext cx="8871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accent1"/>
                </a:solidFill>
              </a:rPr>
              <a:t>Courtesy: SIO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676400"/>
            <a:ext cx="3255530" cy="2015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3962400"/>
            <a:ext cx="2743200" cy="2069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5800" y="4419600"/>
            <a:ext cx="4038385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Collections in Support of </a:t>
            </a:r>
          </a:p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Biological Research (CSBR)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1"/>
    </mc:Choice>
    <mc:Fallback xmlns="">
      <p:transition xmlns:p14="http://schemas.microsoft.com/office/powerpoint/2010/main" spd="slow" advTm="7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Advancing the Digitization of </a:t>
            </a:r>
            <a:r>
              <a:rPr lang="en-US" dirty="0" smtClean="0"/>
              <a:t>Biodiversity Collections (ADBC)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10 years, $10 million/year</a:t>
            </a:r>
          </a:p>
          <a:p>
            <a:r>
              <a:rPr lang="en-US" i="1" dirty="0" smtClean="0"/>
              <a:t>iDigBio</a:t>
            </a:r>
            <a:r>
              <a:rPr lang="en-US" dirty="0" smtClean="0"/>
              <a:t> central hub, themed networks</a:t>
            </a:r>
          </a:p>
          <a:p>
            <a:r>
              <a:rPr lang="en-US" dirty="0"/>
              <a:t>D</a:t>
            </a:r>
            <a:r>
              <a:rPr lang="en-US" dirty="0" smtClean="0"/>
              <a:t>igitize as many US non-federal collections as possible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276600"/>
            <a:ext cx="2819400" cy="281305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3"/>
    </mc:Choice>
    <mc:Fallback xmlns="">
      <p:transition xmlns:p14="http://schemas.microsoft.com/office/powerpoint/2010/main" spd="slow" advTm="9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best facilitate building, sustaining, and using collections data resources?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2600" y="1981200"/>
            <a:ext cx="5687310" cy="3127802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8"/>
    </mc:Choice>
    <mc:Fallback xmlns="">
      <p:transition xmlns:p14="http://schemas.microsoft.com/office/powerpoint/2010/main" spd="slow" advTm="2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TaxCatchAll xmlns="e77df2dc-1bb8-42a7-bebd-d4908e2d581a">
      <Value>237</Value>
      <Value>258</Value>
      <Value>248</Value>
    </TaxCatchAll>
    <l2f871ed324148e3b9f8319301eb4058 xmlns="e77df2dc-1bb8-42a7-bebd-d4908e2d581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35d977f6-936b-4874-8bb4-d4ce5f6ba556</TermId>
        </TermInfo>
      </Terms>
    </l2f871ed324148e3b9f8319301eb4058>
    <DocumentNumber xmlns="e77df2dc-1bb8-42a7-bebd-d4908e2d581a" xsi:nil="true"/>
    <h65b59bf86ed4479ac17c44c5537174e xmlns="e77df2dc-1bb8-42a7-bebd-d4908e2d581a">
      <Terms xmlns="http://schemas.microsoft.com/office/infopath/2007/PartnerControls">
        <TermInfo xmlns="http://schemas.microsoft.com/office/infopath/2007/PartnerControls">
          <TermName xmlns="http://schemas.microsoft.com/office/infopath/2007/PartnerControls">OD/OLPA</TermName>
          <TermId xmlns="http://schemas.microsoft.com/office/infopath/2007/PartnerControls">9be36ad4-a830-4541-8de8-7f0bd838b3fb</TermId>
        </TermInfo>
      </Terms>
    </h65b59bf86ed4479ac17c44c5537174e>
    <DocumentTitle xmlns="e77df2dc-1bb8-42a7-bebd-d4908e2d581a">GenericPPT Template FiberOptic</DocumentTitle>
    <bb4506ab385d48bfad4eaff21e13a2a6 xmlns="e77df2dc-1bb8-42a7-bebd-d4908e2d581a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 Slides</TermName>
          <TermId xmlns="http://schemas.microsoft.com/office/infopath/2007/PartnerControls">e5b016b9-712f-4724-a3ea-c156eed84e82</TermId>
        </TermInfo>
      </Terms>
    </bb4506ab385d48bfad4eaff21e13a2a6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nsideNSF Document" ma:contentTypeID="0x010100EDB22D60EB357741B4D070D01F44F59600C2BB2A9CF2C6EF4AA7A3C18326782422" ma:contentTypeVersion="4" ma:contentTypeDescription="" ma:contentTypeScope="" ma:versionID="aa3b17ab02ef4dc95775d87bb2afa7db">
  <xsd:schema xmlns:xsd="http://www.w3.org/2001/XMLSchema" xmlns:xs="http://www.w3.org/2001/XMLSchema" xmlns:p="http://schemas.microsoft.com/office/2006/metadata/properties" xmlns:ns2="e77df2dc-1bb8-42a7-bebd-d4908e2d581a" xmlns:ns3="http://schemas.microsoft.com/sharepoint/v4" targetNamespace="http://schemas.microsoft.com/office/2006/metadata/properties" ma:root="true" ma:fieldsID="cb162a15618247682533da655adc9f81" ns2:_="" ns3:_="">
    <xsd:import namespace="e77df2dc-1bb8-42a7-bebd-d4908e2d581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Title" minOccurs="0"/>
                <xsd:element ref="ns2:DocumentNumber" minOccurs="0"/>
                <xsd:element ref="ns2:h65b59bf86ed4479ac17c44c5537174e" minOccurs="0"/>
                <xsd:element ref="ns2:TaxCatchAll" minOccurs="0"/>
                <xsd:element ref="ns2:TaxCatchAllLabel" minOccurs="0"/>
                <xsd:element ref="ns2:l2f871ed324148e3b9f8319301eb4058" minOccurs="0"/>
                <xsd:element ref="ns2:bb4506ab385d48bfad4eaff21e13a2a6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df2dc-1bb8-42a7-bebd-d4908e2d581a" elementFormDefault="qualified">
    <xsd:import namespace="http://schemas.microsoft.com/office/2006/documentManagement/types"/>
    <xsd:import namespace="http://schemas.microsoft.com/office/infopath/2007/PartnerControls"/>
    <xsd:element name="DocumentTitle" ma:index="2" nillable="true" ma:displayName="DocumentTitle" ma:internalName="DocumentTitle">
      <xsd:simpleType>
        <xsd:restriction base="dms:Text">
          <xsd:maxLength value="255"/>
        </xsd:restriction>
      </xsd:simpleType>
    </xsd:element>
    <xsd:element name="DocumentNumber" ma:index="3" nillable="true" ma:displayName="DocumentNumber" ma:internalName="DocumentNumber">
      <xsd:simpleType>
        <xsd:restriction base="dms:Text">
          <xsd:maxLength value="255"/>
        </xsd:restriction>
      </xsd:simpleType>
    </xsd:element>
    <xsd:element name="h65b59bf86ed4479ac17c44c5537174e" ma:index="8" nillable="true" ma:taxonomy="true" ma:internalName="h65b59bf86ed4479ac17c44c5537174e" ma:taxonomyFieldName="DocumentOwner" ma:displayName="DocumentOwner" ma:default="" ma:fieldId="{165b59bf-86ed-4479-ac17-c44c5537174e}" ma:sspId="2cd2ecdf-620f-444c-bba1-c5450418390f" ma:termSetId="fc989db5-0fdf-4297-bed7-ce52227f6a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7de5454-f45e-4820-98b6-b3d2a356d1b9}" ma:internalName="TaxCatchAll" ma:showField="CatchAllData" ma:web="e77df2dc-1bb8-42a7-bebd-d4908e2d58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7de5454-f45e-4820-98b6-b3d2a356d1b9}" ma:internalName="TaxCatchAllLabel" ma:readOnly="true" ma:showField="CatchAllDataLabel" ma:web="e77df2dc-1bb8-42a7-bebd-d4908e2d58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f871ed324148e3b9f8319301eb4058" ma:index="12" nillable="true" ma:taxonomy="true" ma:internalName="l2f871ed324148e3b9f8319301eb4058" ma:taxonomyFieldName="DocumentTopic" ma:displayName="DocumentTopic" ma:default="" ma:fieldId="{52f871ed-3241-48e3-b9f8-319301eb4058}" ma:sspId="2cd2ecdf-620f-444c-bba1-c5450418390f" ma:termSetId="95f96331-3e8d-4b03-b690-a7f4c1ed21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b4506ab385d48bfad4eaff21e13a2a6" ma:index="14" nillable="true" ma:taxonomy="true" ma:internalName="bb4506ab385d48bfad4eaff21e13a2a6" ma:taxonomyFieldName="DocumentType" ma:displayName="DocumentType" ma:default="" ma:fieldId="{bb4506ab-385d-48bf-ad4e-aff21e13a2a6}" ma:sspId="2cd2ecdf-620f-444c-bba1-c5450418390f" ma:termSetId="b7a181bf-2032-4f02-b781-1ea1f4c1dcd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B6B526-7EA7-4956-9F61-5AAF1A7178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598BAA-9077-4B9B-BF17-6DDE0AE6BF14}">
  <ds:schemaRefs>
    <ds:schemaRef ds:uri="http://purl.org/dc/elements/1.1/"/>
    <ds:schemaRef ds:uri="http://schemas.openxmlformats.org/package/2006/metadata/core-properties"/>
    <ds:schemaRef ds:uri="e77df2dc-1bb8-42a7-bebd-d4908e2d581a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4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D335231-F22E-43B0-9AB6-2F67A6E14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7df2dc-1bb8-42a7-bebd-d4908e2d581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387</Words>
  <Application>Microsoft Office PowerPoint</Application>
  <PresentationFormat>On-screen Show (4:3)</PresentationFormat>
  <Paragraphs>91</Paragraphs>
  <Slides>18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Strategies and Partnerships for Enabling Infrastructure Sustainability</vt:lpstr>
      <vt:lpstr>Strategies and Partnerships for Enabling Infrastructure Sustainability</vt:lpstr>
      <vt:lpstr>Outline</vt:lpstr>
      <vt:lpstr>NSF’s Role</vt:lpstr>
      <vt:lpstr>Resource Competition</vt:lpstr>
      <vt:lpstr>Challenge</vt:lpstr>
      <vt:lpstr>Ex: Biological Collections</vt:lpstr>
      <vt:lpstr>Advancing the Digitization of Biodiversity Collections (ADBC)</vt:lpstr>
      <vt:lpstr>How to best facilitate building, sustaining, and using collections data resources?</vt:lpstr>
      <vt:lpstr>1. Review criteria/Award decisions</vt:lpstr>
      <vt:lpstr>2. Resource leveraging</vt:lpstr>
      <vt:lpstr>PowerPoint Presentation</vt:lpstr>
      <vt:lpstr>3. Strong Partners/Partnerships</vt:lpstr>
      <vt:lpstr>NIBA Goals/Partnership opportunities</vt:lpstr>
      <vt:lpstr>NIBA Goals/Partnership opportunities</vt:lpstr>
      <vt:lpstr>Partnership opportunities</vt:lpstr>
      <vt:lpstr>Partnership opportunities</vt:lpstr>
      <vt:lpstr>Questions?</vt:lpstr>
    </vt:vector>
  </TitlesOfParts>
  <Company>National Science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NSF: Epicenter of the Science, Engineering &amp; Education Enterprise</dc:title>
  <dc:creator>aapodaca</dc:creator>
  <cp:lastModifiedBy>dpaul</cp:lastModifiedBy>
  <cp:revision>50</cp:revision>
  <dcterms:created xsi:type="dcterms:W3CDTF">2012-06-28T14:53:18Z</dcterms:created>
  <dcterms:modified xsi:type="dcterms:W3CDTF">2013-12-09T21:03:11Z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0x010100EDB22D60EB357741B4D070D01F44F59600C2BB2A9CF2C6EF4AA7A3C18326782422</vt:lpwstr>
  </property>
  <property fmtid="{D5CDD505-2E9C-101B-9397-08002B2CF9AE}" pid="3" name="DocumentTopic">
    <vt:lpwstr>237;#Communications|35d977f6-936b-4874-8bb4-d4ce5f6ba556</vt:lpwstr>
  </property>
  <property fmtid="{D5CDD505-2E9C-101B-9397-08002B2CF9AE}" pid="4" name="DocumentType">
    <vt:lpwstr>248;#Presentation Slides|e5b016b9-712f-4724-a3ea-c156eed84e82</vt:lpwstr>
  </property>
  <property fmtid="{D5CDD505-2E9C-101B-9397-08002B2CF9AE}" pid="5" name="DocumentOwner">
    <vt:lpwstr>258;#OD/OLPA|9be36ad4-a830-4541-8de8-7f0bd838b3fb</vt:lpwstr>
  </property>
</Properties>
</file>