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6" r:id="rId3"/>
    <p:sldId id="275" r:id="rId4"/>
    <p:sldId id="258" r:id="rId5"/>
    <p:sldId id="276" r:id="rId6"/>
    <p:sldId id="282" r:id="rId7"/>
    <p:sldId id="294" r:id="rId8"/>
    <p:sldId id="280" r:id="rId9"/>
    <p:sldId id="291" r:id="rId10"/>
    <p:sldId id="296" r:id="rId11"/>
    <p:sldId id="297" r:id="rId12"/>
    <p:sldId id="283" r:id="rId13"/>
    <p:sldId id="284" r:id="rId14"/>
    <p:sldId id="259" r:id="rId15"/>
    <p:sldId id="264" r:id="rId16"/>
    <p:sldId id="285" r:id="rId17"/>
    <p:sldId id="270" r:id="rId18"/>
    <p:sldId id="271" r:id="rId19"/>
    <p:sldId id="260" r:id="rId20"/>
    <p:sldId id="267" r:id="rId21"/>
    <p:sldId id="265" r:id="rId22"/>
    <p:sldId id="268" r:id="rId23"/>
    <p:sldId id="290" r:id="rId24"/>
    <p:sldId id="279" r:id="rId25"/>
    <p:sldId id="298" r:id="rId26"/>
    <p:sldId id="289"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161"/>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80115" autoAdjust="0"/>
  </p:normalViewPr>
  <p:slideViewPr>
    <p:cSldViewPr>
      <p:cViewPr>
        <p:scale>
          <a:sx n="75" d="100"/>
          <a:sy n="75" d="100"/>
        </p:scale>
        <p:origin x="-11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FE5F3-45E6-47C8-B624-45A163A4FE78}" type="doc">
      <dgm:prSet loTypeId="urn:microsoft.com/office/officeart/2005/8/layout/arrow2" loCatId="process" qsTypeId="urn:microsoft.com/office/officeart/2005/8/quickstyle/3d4" qsCatId="3D" csTypeId="urn:microsoft.com/office/officeart/2005/8/colors/colorful4" csCatId="colorful" phldr="1"/>
      <dgm:spPr/>
    </dgm:pt>
    <dgm:pt modelId="{83DBD179-4E0C-44C5-BD32-8197176106AF}">
      <dgm:prSet phldrT="[Text]" custT="1"/>
      <dgm:spPr/>
      <dgm:t>
        <a:bodyPr/>
        <a:lstStyle/>
        <a:p>
          <a:r>
            <a:rPr lang="en-GB" sz="2000" dirty="0" smtClean="0"/>
            <a:t>Low</a:t>
          </a:r>
          <a:endParaRPr lang="en-GB" sz="2400" dirty="0"/>
        </a:p>
      </dgm:t>
    </dgm:pt>
    <dgm:pt modelId="{26C6EC96-69D5-41D4-9F95-F18F91C0AA8C}" type="parTrans" cxnId="{6555916D-58C0-4CF6-9DE4-35210BCA8698}">
      <dgm:prSet/>
      <dgm:spPr/>
      <dgm:t>
        <a:bodyPr/>
        <a:lstStyle/>
        <a:p>
          <a:endParaRPr lang="en-GB"/>
        </a:p>
      </dgm:t>
    </dgm:pt>
    <dgm:pt modelId="{F8693EB4-B110-4E2C-AE30-E99D52B13BD2}" type="sibTrans" cxnId="{6555916D-58C0-4CF6-9DE4-35210BCA8698}">
      <dgm:prSet/>
      <dgm:spPr/>
      <dgm:t>
        <a:bodyPr/>
        <a:lstStyle/>
        <a:p>
          <a:endParaRPr lang="en-GB"/>
        </a:p>
      </dgm:t>
    </dgm:pt>
    <dgm:pt modelId="{7ED20891-0B3E-4BE8-9D9D-8CCFB41FA5DA}">
      <dgm:prSet phldrT="[Text]" custT="1"/>
      <dgm:spPr/>
      <dgm:t>
        <a:bodyPr/>
        <a:lstStyle/>
        <a:p>
          <a:r>
            <a:rPr lang="en-GB" sz="2000" dirty="0" smtClean="0"/>
            <a:t>Medium</a:t>
          </a:r>
          <a:endParaRPr lang="en-GB" sz="2400" dirty="0"/>
        </a:p>
      </dgm:t>
    </dgm:pt>
    <dgm:pt modelId="{208EB576-3B21-4C35-8DC8-623758CB1FA6}" type="parTrans" cxnId="{FD587B2C-5AC6-42DB-AD58-BF5AE42F3501}">
      <dgm:prSet/>
      <dgm:spPr/>
      <dgm:t>
        <a:bodyPr/>
        <a:lstStyle/>
        <a:p>
          <a:endParaRPr lang="en-GB"/>
        </a:p>
      </dgm:t>
    </dgm:pt>
    <dgm:pt modelId="{74FBD86A-9D27-4E56-A765-3179D9586DB7}" type="sibTrans" cxnId="{FD587B2C-5AC6-42DB-AD58-BF5AE42F3501}">
      <dgm:prSet/>
      <dgm:spPr/>
      <dgm:t>
        <a:bodyPr/>
        <a:lstStyle/>
        <a:p>
          <a:endParaRPr lang="en-GB"/>
        </a:p>
      </dgm:t>
    </dgm:pt>
    <dgm:pt modelId="{769BB2D6-CFD6-4D13-AFCD-B1D7F12B175C}">
      <dgm:prSet phldrT="[Text]" custT="1"/>
      <dgm:spPr/>
      <dgm:t>
        <a:bodyPr/>
        <a:lstStyle/>
        <a:p>
          <a:r>
            <a:rPr lang="en-GB" sz="2000" dirty="0" smtClean="0"/>
            <a:t>High</a:t>
          </a:r>
          <a:endParaRPr lang="en-GB" sz="2400" dirty="0"/>
        </a:p>
      </dgm:t>
    </dgm:pt>
    <dgm:pt modelId="{2DB19822-73AB-4C2E-AC47-3549E29B6058}" type="parTrans" cxnId="{CCAAD92B-0A2A-471B-BBD4-D2E8AA36F6C0}">
      <dgm:prSet/>
      <dgm:spPr/>
      <dgm:t>
        <a:bodyPr/>
        <a:lstStyle/>
        <a:p>
          <a:endParaRPr lang="en-GB"/>
        </a:p>
      </dgm:t>
    </dgm:pt>
    <dgm:pt modelId="{2B093E0D-5EBE-4166-8462-CCBED57A6C67}" type="sibTrans" cxnId="{CCAAD92B-0A2A-471B-BBD4-D2E8AA36F6C0}">
      <dgm:prSet/>
      <dgm:spPr/>
      <dgm:t>
        <a:bodyPr/>
        <a:lstStyle/>
        <a:p>
          <a:endParaRPr lang="en-GB"/>
        </a:p>
      </dgm:t>
    </dgm:pt>
    <dgm:pt modelId="{D5F5DCC4-EE12-4384-8977-8F01154A1E14}" type="pres">
      <dgm:prSet presAssocID="{F60FE5F3-45E6-47C8-B624-45A163A4FE78}" presName="arrowDiagram" presStyleCnt="0">
        <dgm:presLayoutVars>
          <dgm:chMax val="5"/>
          <dgm:dir/>
          <dgm:resizeHandles val="exact"/>
        </dgm:presLayoutVars>
      </dgm:prSet>
      <dgm:spPr/>
    </dgm:pt>
    <dgm:pt modelId="{822F76DB-F4F5-4DDD-82E3-963CC892863F}" type="pres">
      <dgm:prSet presAssocID="{F60FE5F3-45E6-47C8-B624-45A163A4FE78}" presName="arrow" presStyleLbl="bgShp" presStyleIdx="0" presStyleCnt="1"/>
      <dgm:spPr/>
    </dgm:pt>
    <dgm:pt modelId="{F32F390C-436B-4F09-9930-167B36FD3E1D}" type="pres">
      <dgm:prSet presAssocID="{F60FE5F3-45E6-47C8-B624-45A163A4FE78}" presName="arrowDiagram3" presStyleCnt="0"/>
      <dgm:spPr/>
    </dgm:pt>
    <dgm:pt modelId="{32FD98B1-FA17-4323-B4E5-E51B57C28213}" type="pres">
      <dgm:prSet presAssocID="{83DBD179-4E0C-44C5-BD32-8197176106AF}" presName="bullet3a" presStyleLbl="node1" presStyleIdx="0" presStyleCnt="3"/>
      <dgm:spPr/>
    </dgm:pt>
    <dgm:pt modelId="{25FE737D-D91A-405C-92D9-6A6A214C2429}" type="pres">
      <dgm:prSet presAssocID="{83DBD179-4E0C-44C5-BD32-8197176106AF}" presName="textBox3a" presStyleLbl="revTx" presStyleIdx="0" presStyleCnt="3" custScaleX="158405" custLinFactNeighborX="29183">
        <dgm:presLayoutVars>
          <dgm:bulletEnabled val="1"/>
        </dgm:presLayoutVars>
      </dgm:prSet>
      <dgm:spPr/>
      <dgm:t>
        <a:bodyPr/>
        <a:lstStyle/>
        <a:p>
          <a:endParaRPr lang="en-GB"/>
        </a:p>
      </dgm:t>
    </dgm:pt>
    <dgm:pt modelId="{53FF7D08-A1BD-4C4F-B9EA-AB3DFF205846}" type="pres">
      <dgm:prSet presAssocID="{7ED20891-0B3E-4BE8-9D9D-8CCFB41FA5DA}" presName="bullet3b" presStyleLbl="node1" presStyleIdx="1" presStyleCnt="3"/>
      <dgm:spPr/>
    </dgm:pt>
    <dgm:pt modelId="{84D82945-E560-4189-9116-2450925B0193}" type="pres">
      <dgm:prSet presAssocID="{7ED20891-0B3E-4BE8-9D9D-8CCFB41FA5DA}" presName="textBox3b" presStyleLbl="revTx" presStyleIdx="1" presStyleCnt="3" custScaleX="173745" custScaleY="19789" custLinFactNeighborX="32156" custLinFactNeighborY="-36289">
        <dgm:presLayoutVars>
          <dgm:bulletEnabled val="1"/>
        </dgm:presLayoutVars>
      </dgm:prSet>
      <dgm:spPr/>
      <dgm:t>
        <a:bodyPr/>
        <a:lstStyle/>
        <a:p>
          <a:endParaRPr lang="en-GB"/>
        </a:p>
      </dgm:t>
    </dgm:pt>
    <dgm:pt modelId="{1D0B132C-DB69-41DC-B41E-177B5D86C043}" type="pres">
      <dgm:prSet presAssocID="{769BB2D6-CFD6-4D13-AFCD-B1D7F12B175C}" presName="bullet3c" presStyleLbl="node1" presStyleIdx="2" presStyleCnt="3"/>
      <dgm:spPr/>
    </dgm:pt>
    <dgm:pt modelId="{5C7E8762-79E7-451B-A5FF-5FB7C91A2200}" type="pres">
      <dgm:prSet presAssocID="{769BB2D6-CFD6-4D13-AFCD-B1D7F12B175C}" presName="textBox3c" presStyleLbl="revTx" presStyleIdx="2" presStyleCnt="3">
        <dgm:presLayoutVars>
          <dgm:bulletEnabled val="1"/>
        </dgm:presLayoutVars>
      </dgm:prSet>
      <dgm:spPr/>
      <dgm:t>
        <a:bodyPr/>
        <a:lstStyle/>
        <a:p>
          <a:endParaRPr lang="en-GB"/>
        </a:p>
      </dgm:t>
    </dgm:pt>
  </dgm:ptLst>
  <dgm:cxnLst>
    <dgm:cxn modelId="{ED74035F-2099-4CCC-953F-E4B36AA69E6C}" type="presOf" srcId="{7ED20891-0B3E-4BE8-9D9D-8CCFB41FA5DA}" destId="{84D82945-E560-4189-9116-2450925B0193}" srcOrd="0" destOrd="0" presId="urn:microsoft.com/office/officeart/2005/8/layout/arrow2"/>
    <dgm:cxn modelId="{091C1F43-41D3-46B8-B0AF-5E09C839B3B6}" type="presOf" srcId="{769BB2D6-CFD6-4D13-AFCD-B1D7F12B175C}" destId="{5C7E8762-79E7-451B-A5FF-5FB7C91A2200}" srcOrd="0" destOrd="0" presId="urn:microsoft.com/office/officeart/2005/8/layout/arrow2"/>
    <dgm:cxn modelId="{CCAAD92B-0A2A-471B-BBD4-D2E8AA36F6C0}" srcId="{F60FE5F3-45E6-47C8-B624-45A163A4FE78}" destId="{769BB2D6-CFD6-4D13-AFCD-B1D7F12B175C}" srcOrd="2" destOrd="0" parTransId="{2DB19822-73AB-4C2E-AC47-3549E29B6058}" sibTransId="{2B093E0D-5EBE-4166-8462-CCBED57A6C67}"/>
    <dgm:cxn modelId="{8D6BCBA9-6C0C-4BEF-81CF-FA4AAD194F62}" type="presOf" srcId="{F60FE5F3-45E6-47C8-B624-45A163A4FE78}" destId="{D5F5DCC4-EE12-4384-8977-8F01154A1E14}" srcOrd="0" destOrd="0" presId="urn:microsoft.com/office/officeart/2005/8/layout/arrow2"/>
    <dgm:cxn modelId="{2DF31A11-C311-4965-B78B-35972EB78A2A}" type="presOf" srcId="{83DBD179-4E0C-44C5-BD32-8197176106AF}" destId="{25FE737D-D91A-405C-92D9-6A6A214C2429}" srcOrd="0" destOrd="0" presId="urn:microsoft.com/office/officeart/2005/8/layout/arrow2"/>
    <dgm:cxn modelId="{FD587B2C-5AC6-42DB-AD58-BF5AE42F3501}" srcId="{F60FE5F3-45E6-47C8-B624-45A163A4FE78}" destId="{7ED20891-0B3E-4BE8-9D9D-8CCFB41FA5DA}" srcOrd="1" destOrd="0" parTransId="{208EB576-3B21-4C35-8DC8-623758CB1FA6}" sibTransId="{74FBD86A-9D27-4E56-A765-3179D9586DB7}"/>
    <dgm:cxn modelId="{6555916D-58C0-4CF6-9DE4-35210BCA8698}" srcId="{F60FE5F3-45E6-47C8-B624-45A163A4FE78}" destId="{83DBD179-4E0C-44C5-BD32-8197176106AF}" srcOrd="0" destOrd="0" parTransId="{26C6EC96-69D5-41D4-9F95-F18F91C0AA8C}" sibTransId="{F8693EB4-B110-4E2C-AE30-E99D52B13BD2}"/>
    <dgm:cxn modelId="{2EB1532E-52D4-40B3-A290-095BBA4F6471}" type="presParOf" srcId="{D5F5DCC4-EE12-4384-8977-8F01154A1E14}" destId="{822F76DB-F4F5-4DDD-82E3-963CC892863F}" srcOrd="0" destOrd="0" presId="urn:microsoft.com/office/officeart/2005/8/layout/arrow2"/>
    <dgm:cxn modelId="{960BAB25-8B29-4B5F-B9B7-051BD9197D62}" type="presParOf" srcId="{D5F5DCC4-EE12-4384-8977-8F01154A1E14}" destId="{F32F390C-436B-4F09-9930-167B36FD3E1D}" srcOrd="1" destOrd="0" presId="urn:microsoft.com/office/officeart/2005/8/layout/arrow2"/>
    <dgm:cxn modelId="{4AB373A7-D6E1-4CE8-9B61-95285DD2676D}" type="presParOf" srcId="{F32F390C-436B-4F09-9930-167B36FD3E1D}" destId="{32FD98B1-FA17-4323-B4E5-E51B57C28213}" srcOrd="0" destOrd="0" presId="urn:microsoft.com/office/officeart/2005/8/layout/arrow2"/>
    <dgm:cxn modelId="{8A38DDE4-11CD-492C-8636-03183E311576}" type="presParOf" srcId="{F32F390C-436B-4F09-9930-167B36FD3E1D}" destId="{25FE737D-D91A-405C-92D9-6A6A214C2429}" srcOrd="1" destOrd="0" presId="urn:microsoft.com/office/officeart/2005/8/layout/arrow2"/>
    <dgm:cxn modelId="{566F68D3-0D45-49FA-BCA2-9480BBE9ED15}" type="presParOf" srcId="{F32F390C-436B-4F09-9930-167B36FD3E1D}" destId="{53FF7D08-A1BD-4C4F-B9EA-AB3DFF205846}" srcOrd="2" destOrd="0" presId="urn:microsoft.com/office/officeart/2005/8/layout/arrow2"/>
    <dgm:cxn modelId="{E0BF74A4-4569-419C-A908-873CC6C3D361}" type="presParOf" srcId="{F32F390C-436B-4F09-9930-167B36FD3E1D}" destId="{84D82945-E560-4189-9116-2450925B0193}" srcOrd="3" destOrd="0" presId="urn:microsoft.com/office/officeart/2005/8/layout/arrow2"/>
    <dgm:cxn modelId="{8611E276-8E0E-40D2-8FC3-23863ED0E2DD}" type="presParOf" srcId="{F32F390C-436B-4F09-9930-167B36FD3E1D}" destId="{1D0B132C-DB69-41DC-B41E-177B5D86C043}" srcOrd="4" destOrd="0" presId="urn:microsoft.com/office/officeart/2005/8/layout/arrow2"/>
    <dgm:cxn modelId="{D6F9C399-1EE5-4C2C-9816-8DC3E96EB27E}" type="presParOf" srcId="{F32F390C-436B-4F09-9930-167B36FD3E1D}" destId="{5C7E8762-79E7-451B-A5FF-5FB7C91A220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FE5F3-45E6-47C8-B624-45A163A4FE78}" type="doc">
      <dgm:prSet loTypeId="urn:microsoft.com/office/officeart/2005/8/layout/arrow2" loCatId="process" qsTypeId="urn:microsoft.com/office/officeart/2005/8/quickstyle/3d4" qsCatId="3D" csTypeId="urn:microsoft.com/office/officeart/2005/8/colors/colorful4" csCatId="colorful" phldr="1"/>
      <dgm:spPr/>
    </dgm:pt>
    <dgm:pt modelId="{83DBD179-4E0C-44C5-BD32-8197176106AF}">
      <dgm:prSet phldrT="[Text]" custT="1"/>
      <dgm:spPr/>
      <dgm:t>
        <a:bodyPr/>
        <a:lstStyle/>
        <a:p>
          <a:r>
            <a:rPr lang="en-GB" sz="2000" dirty="0" smtClean="0"/>
            <a:t>Low</a:t>
          </a:r>
          <a:endParaRPr lang="en-GB" sz="2400" dirty="0"/>
        </a:p>
      </dgm:t>
    </dgm:pt>
    <dgm:pt modelId="{26C6EC96-69D5-41D4-9F95-F18F91C0AA8C}" type="parTrans" cxnId="{6555916D-58C0-4CF6-9DE4-35210BCA8698}">
      <dgm:prSet/>
      <dgm:spPr/>
      <dgm:t>
        <a:bodyPr/>
        <a:lstStyle/>
        <a:p>
          <a:endParaRPr lang="en-GB"/>
        </a:p>
      </dgm:t>
    </dgm:pt>
    <dgm:pt modelId="{F8693EB4-B110-4E2C-AE30-E99D52B13BD2}" type="sibTrans" cxnId="{6555916D-58C0-4CF6-9DE4-35210BCA8698}">
      <dgm:prSet/>
      <dgm:spPr/>
      <dgm:t>
        <a:bodyPr/>
        <a:lstStyle/>
        <a:p>
          <a:endParaRPr lang="en-GB"/>
        </a:p>
      </dgm:t>
    </dgm:pt>
    <dgm:pt modelId="{7ED20891-0B3E-4BE8-9D9D-8CCFB41FA5DA}">
      <dgm:prSet phldrT="[Text]" custT="1"/>
      <dgm:spPr/>
      <dgm:t>
        <a:bodyPr/>
        <a:lstStyle/>
        <a:p>
          <a:r>
            <a:rPr lang="en-GB" sz="2000" dirty="0" smtClean="0"/>
            <a:t>Medium</a:t>
          </a:r>
          <a:endParaRPr lang="en-GB" sz="2400" dirty="0"/>
        </a:p>
      </dgm:t>
    </dgm:pt>
    <dgm:pt modelId="{208EB576-3B21-4C35-8DC8-623758CB1FA6}" type="parTrans" cxnId="{FD587B2C-5AC6-42DB-AD58-BF5AE42F3501}">
      <dgm:prSet/>
      <dgm:spPr/>
      <dgm:t>
        <a:bodyPr/>
        <a:lstStyle/>
        <a:p>
          <a:endParaRPr lang="en-GB"/>
        </a:p>
      </dgm:t>
    </dgm:pt>
    <dgm:pt modelId="{74FBD86A-9D27-4E56-A765-3179D9586DB7}" type="sibTrans" cxnId="{FD587B2C-5AC6-42DB-AD58-BF5AE42F3501}">
      <dgm:prSet/>
      <dgm:spPr/>
      <dgm:t>
        <a:bodyPr/>
        <a:lstStyle/>
        <a:p>
          <a:endParaRPr lang="en-GB"/>
        </a:p>
      </dgm:t>
    </dgm:pt>
    <dgm:pt modelId="{769BB2D6-CFD6-4D13-AFCD-B1D7F12B175C}">
      <dgm:prSet phldrT="[Text]" custT="1"/>
      <dgm:spPr/>
      <dgm:t>
        <a:bodyPr/>
        <a:lstStyle/>
        <a:p>
          <a:r>
            <a:rPr lang="en-GB" sz="2000" dirty="0" smtClean="0"/>
            <a:t>High</a:t>
          </a:r>
          <a:endParaRPr lang="en-GB" sz="2400" dirty="0"/>
        </a:p>
      </dgm:t>
    </dgm:pt>
    <dgm:pt modelId="{2DB19822-73AB-4C2E-AC47-3549E29B6058}" type="parTrans" cxnId="{CCAAD92B-0A2A-471B-BBD4-D2E8AA36F6C0}">
      <dgm:prSet/>
      <dgm:spPr/>
      <dgm:t>
        <a:bodyPr/>
        <a:lstStyle/>
        <a:p>
          <a:endParaRPr lang="en-GB"/>
        </a:p>
      </dgm:t>
    </dgm:pt>
    <dgm:pt modelId="{2B093E0D-5EBE-4166-8462-CCBED57A6C67}" type="sibTrans" cxnId="{CCAAD92B-0A2A-471B-BBD4-D2E8AA36F6C0}">
      <dgm:prSet/>
      <dgm:spPr/>
      <dgm:t>
        <a:bodyPr/>
        <a:lstStyle/>
        <a:p>
          <a:endParaRPr lang="en-GB"/>
        </a:p>
      </dgm:t>
    </dgm:pt>
    <dgm:pt modelId="{D5F5DCC4-EE12-4384-8977-8F01154A1E14}" type="pres">
      <dgm:prSet presAssocID="{F60FE5F3-45E6-47C8-B624-45A163A4FE78}" presName="arrowDiagram" presStyleCnt="0">
        <dgm:presLayoutVars>
          <dgm:chMax val="5"/>
          <dgm:dir/>
          <dgm:resizeHandles val="exact"/>
        </dgm:presLayoutVars>
      </dgm:prSet>
      <dgm:spPr/>
    </dgm:pt>
    <dgm:pt modelId="{822F76DB-F4F5-4DDD-82E3-963CC892863F}" type="pres">
      <dgm:prSet presAssocID="{F60FE5F3-45E6-47C8-B624-45A163A4FE78}" presName="arrow" presStyleLbl="bgShp" presStyleIdx="0" presStyleCnt="1"/>
      <dgm:spPr/>
      <dgm:t>
        <a:bodyPr/>
        <a:lstStyle/>
        <a:p>
          <a:endParaRPr lang="en-GB"/>
        </a:p>
      </dgm:t>
    </dgm:pt>
    <dgm:pt modelId="{F32F390C-436B-4F09-9930-167B36FD3E1D}" type="pres">
      <dgm:prSet presAssocID="{F60FE5F3-45E6-47C8-B624-45A163A4FE78}" presName="arrowDiagram3" presStyleCnt="0"/>
      <dgm:spPr/>
    </dgm:pt>
    <dgm:pt modelId="{32FD98B1-FA17-4323-B4E5-E51B57C28213}" type="pres">
      <dgm:prSet presAssocID="{83DBD179-4E0C-44C5-BD32-8197176106AF}" presName="bullet3a" presStyleLbl="node1" presStyleIdx="0" presStyleCnt="3"/>
      <dgm:spPr/>
    </dgm:pt>
    <dgm:pt modelId="{25FE737D-D91A-405C-92D9-6A6A214C2429}" type="pres">
      <dgm:prSet presAssocID="{83DBD179-4E0C-44C5-BD32-8197176106AF}" presName="textBox3a" presStyleLbl="revTx" presStyleIdx="0" presStyleCnt="3" custScaleX="158405" custLinFactNeighborX="29183">
        <dgm:presLayoutVars>
          <dgm:bulletEnabled val="1"/>
        </dgm:presLayoutVars>
      </dgm:prSet>
      <dgm:spPr/>
      <dgm:t>
        <a:bodyPr/>
        <a:lstStyle/>
        <a:p>
          <a:endParaRPr lang="en-GB"/>
        </a:p>
      </dgm:t>
    </dgm:pt>
    <dgm:pt modelId="{53FF7D08-A1BD-4C4F-B9EA-AB3DFF205846}" type="pres">
      <dgm:prSet presAssocID="{7ED20891-0B3E-4BE8-9D9D-8CCFB41FA5DA}" presName="bullet3b" presStyleLbl="node1" presStyleIdx="1" presStyleCnt="3"/>
      <dgm:spPr/>
    </dgm:pt>
    <dgm:pt modelId="{84D82945-E560-4189-9116-2450925B0193}" type="pres">
      <dgm:prSet presAssocID="{7ED20891-0B3E-4BE8-9D9D-8CCFB41FA5DA}" presName="textBox3b" presStyleLbl="revTx" presStyleIdx="1" presStyleCnt="3" custScaleX="173745" custScaleY="19789" custLinFactNeighborX="32156" custLinFactNeighborY="-36289">
        <dgm:presLayoutVars>
          <dgm:bulletEnabled val="1"/>
        </dgm:presLayoutVars>
      </dgm:prSet>
      <dgm:spPr/>
      <dgm:t>
        <a:bodyPr/>
        <a:lstStyle/>
        <a:p>
          <a:endParaRPr lang="en-GB"/>
        </a:p>
      </dgm:t>
    </dgm:pt>
    <dgm:pt modelId="{1D0B132C-DB69-41DC-B41E-177B5D86C043}" type="pres">
      <dgm:prSet presAssocID="{769BB2D6-CFD6-4D13-AFCD-B1D7F12B175C}" presName="bullet3c" presStyleLbl="node1" presStyleIdx="2" presStyleCnt="3"/>
      <dgm:spPr/>
    </dgm:pt>
    <dgm:pt modelId="{5C7E8762-79E7-451B-A5FF-5FB7C91A2200}" type="pres">
      <dgm:prSet presAssocID="{769BB2D6-CFD6-4D13-AFCD-B1D7F12B175C}" presName="textBox3c" presStyleLbl="revTx" presStyleIdx="2" presStyleCnt="3">
        <dgm:presLayoutVars>
          <dgm:bulletEnabled val="1"/>
        </dgm:presLayoutVars>
      </dgm:prSet>
      <dgm:spPr/>
      <dgm:t>
        <a:bodyPr/>
        <a:lstStyle/>
        <a:p>
          <a:endParaRPr lang="en-GB"/>
        </a:p>
      </dgm:t>
    </dgm:pt>
  </dgm:ptLst>
  <dgm:cxnLst>
    <dgm:cxn modelId="{C9CA87AA-C327-4F37-B4E0-6873510CF9CD}" type="presOf" srcId="{83DBD179-4E0C-44C5-BD32-8197176106AF}" destId="{25FE737D-D91A-405C-92D9-6A6A214C2429}" srcOrd="0" destOrd="0" presId="urn:microsoft.com/office/officeart/2005/8/layout/arrow2"/>
    <dgm:cxn modelId="{FD587B2C-5AC6-42DB-AD58-BF5AE42F3501}" srcId="{F60FE5F3-45E6-47C8-B624-45A163A4FE78}" destId="{7ED20891-0B3E-4BE8-9D9D-8CCFB41FA5DA}" srcOrd="1" destOrd="0" parTransId="{208EB576-3B21-4C35-8DC8-623758CB1FA6}" sibTransId="{74FBD86A-9D27-4E56-A765-3179D9586DB7}"/>
    <dgm:cxn modelId="{CCAAD92B-0A2A-471B-BBD4-D2E8AA36F6C0}" srcId="{F60FE5F3-45E6-47C8-B624-45A163A4FE78}" destId="{769BB2D6-CFD6-4D13-AFCD-B1D7F12B175C}" srcOrd="2" destOrd="0" parTransId="{2DB19822-73AB-4C2E-AC47-3549E29B6058}" sibTransId="{2B093E0D-5EBE-4166-8462-CCBED57A6C67}"/>
    <dgm:cxn modelId="{E5D0E06A-7EE9-4AF1-8FDB-6A81C0A7298C}" type="presOf" srcId="{769BB2D6-CFD6-4D13-AFCD-B1D7F12B175C}" destId="{5C7E8762-79E7-451B-A5FF-5FB7C91A2200}" srcOrd="0" destOrd="0" presId="urn:microsoft.com/office/officeart/2005/8/layout/arrow2"/>
    <dgm:cxn modelId="{6555916D-58C0-4CF6-9DE4-35210BCA8698}" srcId="{F60FE5F3-45E6-47C8-B624-45A163A4FE78}" destId="{83DBD179-4E0C-44C5-BD32-8197176106AF}" srcOrd="0" destOrd="0" parTransId="{26C6EC96-69D5-41D4-9F95-F18F91C0AA8C}" sibTransId="{F8693EB4-B110-4E2C-AE30-E99D52B13BD2}"/>
    <dgm:cxn modelId="{8A5CB265-7E9D-425A-BA49-946540F0A703}" type="presOf" srcId="{7ED20891-0B3E-4BE8-9D9D-8CCFB41FA5DA}" destId="{84D82945-E560-4189-9116-2450925B0193}" srcOrd="0" destOrd="0" presId="urn:microsoft.com/office/officeart/2005/8/layout/arrow2"/>
    <dgm:cxn modelId="{9A2556DE-2362-48DC-87F8-01A5AFA46392}" type="presOf" srcId="{F60FE5F3-45E6-47C8-B624-45A163A4FE78}" destId="{D5F5DCC4-EE12-4384-8977-8F01154A1E14}" srcOrd="0" destOrd="0" presId="urn:microsoft.com/office/officeart/2005/8/layout/arrow2"/>
    <dgm:cxn modelId="{77077D34-84EE-4B0E-AEFB-67E35B5AC758}" type="presParOf" srcId="{D5F5DCC4-EE12-4384-8977-8F01154A1E14}" destId="{822F76DB-F4F5-4DDD-82E3-963CC892863F}" srcOrd="0" destOrd="0" presId="urn:microsoft.com/office/officeart/2005/8/layout/arrow2"/>
    <dgm:cxn modelId="{9D9231F5-E933-4D42-BCF5-2950B2C79DA7}" type="presParOf" srcId="{D5F5DCC4-EE12-4384-8977-8F01154A1E14}" destId="{F32F390C-436B-4F09-9930-167B36FD3E1D}" srcOrd="1" destOrd="0" presId="urn:microsoft.com/office/officeart/2005/8/layout/arrow2"/>
    <dgm:cxn modelId="{A9E7D1B5-865D-4F71-A0D2-56454A55ABFA}" type="presParOf" srcId="{F32F390C-436B-4F09-9930-167B36FD3E1D}" destId="{32FD98B1-FA17-4323-B4E5-E51B57C28213}" srcOrd="0" destOrd="0" presId="urn:microsoft.com/office/officeart/2005/8/layout/arrow2"/>
    <dgm:cxn modelId="{62C13588-08FD-4C63-AEEF-E5CB1691D2A2}" type="presParOf" srcId="{F32F390C-436B-4F09-9930-167B36FD3E1D}" destId="{25FE737D-D91A-405C-92D9-6A6A214C2429}" srcOrd="1" destOrd="0" presId="urn:microsoft.com/office/officeart/2005/8/layout/arrow2"/>
    <dgm:cxn modelId="{01F3D9DB-F211-46C2-A4DC-D5C9909C8234}" type="presParOf" srcId="{F32F390C-436B-4F09-9930-167B36FD3E1D}" destId="{53FF7D08-A1BD-4C4F-B9EA-AB3DFF205846}" srcOrd="2" destOrd="0" presId="urn:microsoft.com/office/officeart/2005/8/layout/arrow2"/>
    <dgm:cxn modelId="{95BBF5A2-2E89-4533-9D28-D83CBD55939C}" type="presParOf" srcId="{F32F390C-436B-4F09-9930-167B36FD3E1D}" destId="{84D82945-E560-4189-9116-2450925B0193}" srcOrd="3" destOrd="0" presId="urn:microsoft.com/office/officeart/2005/8/layout/arrow2"/>
    <dgm:cxn modelId="{A43F8CA6-9827-4329-9861-C945E5B0BEFB}" type="presParOf" srcId="{F32F390C-436B-4F09-9930-167B36FD3E1D}" destId="{1D0B132C-DB69-41DC-B41E-177B5D86C043}" srcOrd="4" destOrd="0" presId="urn:microsoft.com/office/officeart/2005/8/layout/arrow2"/>
    <dgm:cxn modelId="{D97FC2C4-CE72-45E3-A574-87F1C1A09118}" type="presParOf" srcId="{F32F390C-436B-4F09-9930-167B36FD3E1D}" destId="{5C7E8762-79E7-451B-A5FF-5FB7C91A220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9FED0-7BA2-46A8-AEBF-734DECB2F1AC}" type="doc">
      <dgm:prSet loTypeId="urn:microsoft.com/office/officeart/2009/layout/CircleArrowProcess" loCatId="cycle" qsTypeId="urn:microsoft.com/office/officeart/2005/8/quickstyle/simple2" qsCatId="simple" csTypeId="urn:microsoft.com/office/officeart/2005/8/colors/colorful2" csCatId="colorful" phldr="1"/>
      <dgm:spPr/>
      <dgm:t>
        <a:bodyPr/>
        <a:lstStyle/>
        <a:p>
          <a:endParaRPr lang="en-GB"/>
        </a:p>
      </dgm:t>
    </dgm:pt>
    <dgm:pt modelId="{9799F3FF-8EC1-4C61-995B-DC768170BA7E}">
      <dgm:prSet phldrT="[Text]" custT="1"/>
      <dgm:spPr/>
      <dgm:t>
        <a:bodyPr/>
        <a:lstStyle/>
        <a:p>
          <a:r>
            <a:rPr lang="en-GB" sz="2000" dirty="0" smtClean="0"/>
            <a:t>Research</a:t>
          </a:r>
          <a:endParaRPr lang="en-GB" sz="1600" dirty="0"/>
        </a:p>
      </dgm:t>
    </dgm:pt>
    <dgm:pt modelId="{2D55FC15-878B-49E1-8687-DFCEF4BE30F3}" type="parTrans" cxnId="{2F039BEA-2E67-4737-B897-547F2E4E0044}">
      <dgm:prSet/>
      <dgm:spPr/>
      <dgm:t>
        <a:bodyPr/>
        <a:lstStyle/>
        <a:p>
          <a:endParaRPr lang="en-GB"/>
        </a:p>
      </dgm:t>
    </dgm:pt>
    <dgm:pt modelId="{4BB14672-7E66-4FFD-9464-765A21FB170B}" type="sibTrans" cxnId="{2F039BEA-2E67-4737-B897-547F2E4E0044}">
      <dgm:prSet/>
      <dgm:spPr/>
      <dgm:t>
        <a:bodyPr/>
        <a:lstStyle/>
        <a:p>
          <a:endParaRPr lang="en-GB"/>
        </a:p>
      </dgm:t>
    </dgm:pt>
    <dgm:pt modelId="{6C49760B-1C14-4B60-8A45-C63E30F5E37E}">
      <dgm:prSet phldrT="[Text]" custT="1"/>
      <dgm:spPr/>
      <dgm:t>
        <a:bodyPr/>
        <a:lstStyle/>
        <a:p>
          <a:r>
            <a:rPr lang="en-GB" sz="1800" dirty="0" smtClean="0"/>
            <a:t>Development</a:t>
          </a:r>
          <a:endParaRPr lang="en-GB" sz="1600" dirty="0"/>
        </a:p>
      </dgm:t>
    </dgm:pt>
    <dgm:pt modelId="{6C43F5D1-F111-4818-9E83-C75D86D777F6}" type="parTrans" cxnId="{3FED0F9A-2D34-4218-80DD-9319B2A9D25F}">
      <dgm:prSet/>
      <dgm:spPr/>
      <dgm:t>
        <a:bodyPr/>
        <a:lstStyle/>
        <a:p>
          <a:endParaRPr lang="en-GB"/>
        </a:p>
      </dgm:t>
    </dgm:pt>
    <dgm:pt modelId="{79544D38-2013-440B-AA56-D32986DAD056}" type="sibTrans" cxnId="{3FED0F9A-2D34-4218-80DD-9319B2A9D25F}">
      <dgm:prSet/>
      <dgm:spPr/>
      <dgm:t>
        <a:bodyPr/>
        <a:lstStyle/>
        <a:p>
          <a:endParaRPr lang="en-GB"/>
        </a:p>
      </dgm:t>
    </dgm:pt>
    <dgm:pt modelId="{B54A32A5-6EB5-40D7-9E62-B20AD7883A1A}">
      <dgm:prSet phldrT="[Text]" custT="1"/>
      <dgm:spPr/>
      <dgm:t>
        <a:bodyPr/>
        <a:lstStyle/>
        <a:p>
          <a:r>
            <a:rPr lang="en-GB" sz="1800" dirty="0" smtClean="0"/>
            <a:t>Maintenance</a:t>
          </a:r>
          <a:endParaRPr lang="en-GB" sz="1700" dirty="0"/>
        </a:p>
      </dgm:t>
    </dgm:pt>
    <dgm:pt modelId="{1AEBE7EB-8D31-460B-8451-4141827BCD09}" type="parTrans" cxnId="{F7146CAD-36C9-4258-A3AE-EF9239B6BDD5}">
      <dgm:prSet/>
      <dgm:spPr/>
      <dgm:t>
        <a:bodyPr/>
        <a:lstStyle/>
        <a:p>
          <a:endParaRPr lang="en-GB"/>
        </a:p>
      </dgm:t>
    </dgm:pt>
    <dgm:pt modelId="{188886F3-AD92-4128-8B3F-F77EF61D5D82}" type="sibTrans" cxnId="{F7146CAD-36C9-4258-A3AE-EF9239B6BDD5}">
      <dgm:prSet/>
      <dgm:spPr/>
      <dgm:t>
        <a:bodyPr/>
        <a:lstStyle/>
        <a:p>
          <a:endParaRPr lang="en-GB"/>
        </a:p>
      </dgm:t>
    </dgm:pt>
    <dgm:pt modelId="{52930D4F-9B94-4FA2-B770-A329EAB65A9B}" type="pres">
      <dgm:prSet presAssocID="{F719FED0-7BA2-46A8-AEBF-734DECB2F1AC}" presName="Name0" presStyleCnt="0">
        <dgm:presLayoutVars>
          <dgm:chMax val="7"/>
          <dgm:chPref val="7"/>
          <dgm:dir/>
          <dgm:animLvl val="lvl"/>
        </dgm:presLayoutVars>
      </dgm:prSet>
      <dgm:spPr/>
      <dgm:t>
        <a:bodyPr/>
        <a:lstStyle/>
        <a:p>
          <a:endParaRPr lang="en-GB"/>
        </a:p>
      </dgm:t>
    </dgm:pt>
    <dgm:pt modelId="{A82DFA3E-65AA-4461-83FD-E0BB23C59F26}" type="pres">
      <dgm:prSet presAssocID="{9799F3FF-8EC1-4C61-995B-DC768170BA7E}" presName="Accent1" presStyleCnt="0"/>
      <dgm:spPr/>
    </dgm:pt>
    <dgm:pt modelId="{6008044A-EEC6-4B96-B749-42335143151B}" type="pres">
      <dgm:prSet presAssocID="{9799F3FF-8EC1-4C61-995B-DC768170BA7E}" presName="Accent" presStyleLbl="node1" presStyleIdx="0" presStyleCnt="3"/>
      <dgm:spPr/>
    </dgm:pt>
    <dgm:pt modelId="{B8965707-960B-47AC-8B4A-8E7F823A50DA}" type="pres">
      <dgm:prSet presAssocID="{9799F3FF-8EC1-4C61-995B-DC768170BA7E}" presName="Parent1" presStyleLbl="revTx" presStyleIdx="0" presStyleCnt="3">
        <dgm:presLayoutVars>
          <dgm:chMax val="1"/>
          <dgm:chPref val="1"/>
          <dgm:bulletEnabled val="1"/>
        </dgm:presLayoutVars>
      </dgm:prSet>
      <dgm:spPr/>
      <dgm:t>
        <a:bodyPr/>
        <a:lstStyle/>
        <a:p>
          <a:endParaRPr lang="en-GB"/>
        </a:p>
      </dgm:t>
    </dgm:pt>
    <dgm:pt modelId="{2362F034-C857-4F4D-BE5A-3656F9CA6D30}" type="pres">
      <dgm:prSet presAssocID="{6C49760B-1C14-4B60-8A45-C63E30F5E37E}" presName="Accent2" presStyleCnt="0"/>
      <dgm:spPr/>
    </dgm:pt>
    <dgm:pt modelId="{FBDAA136-E445-478C-8F25-1857E5379CB0}" type="pres">
      <dgm:prSet presAssocID="{6C49760B-1C14-4B60-8A45-C63E30F5E37E}" presName="Accent" presStyleLbl="node1" presStyleIdx="1" presStyleCnt="3"/>
      <dgm:spPr/>
    </dgm:pt>
    <dgm:pt modelId="{C53CB858-5F73-4455-A4D1-25851B0CB3DB}" type="pres">
      <dgm:prSet presAssocID="{6C49760B-1C14-4B60-8A45-C63E30F5E37E}" presName="Parent2" presStyleLbl="revTx" presStyleIdx="1" presStyleCnt="3">
        <dgm:presLayoutVars>
          <dgm:chMax val="1"/>
          <dgm:chPref val="1"/>
          <dgm:bulletEnabled val="1"/>
        </dgm:presLayoutVars>
      </dgm:prSet>
      <dgm:spPr/>
      <dgm:t>
        <a:bodyPr/>
        <a:lstStyle/>
        <a:p>
          <a:endParaRPr lang="en-GB"/>
        </a:p>
      </dgm:t>
    </dgm:pt>
    <dgm:pt modelId="{4A68FFB0-64F9-49A7-A4EB-DECE54FACAAF}" type="pres">
      <dgm:prSet presAssocID="{B54A32A5-6EB5-40D7-9E62-B20AD7883A1A}" presName="Accent3" presStyleCnt="0"/>
      <dgm:spPr/>
    </dgm:pt>
    <dgm:pt modelId="{05F15B4E-7358-4F53-BA9A-CE9EA9903037}" type="pres">
      <dgm:prSet presAssocID="{B54A32A5-6EB5-40D7-9E62-B20AD7883A1A}" presName="Accent" presStyleLbl="node1" presStyleIdx="2" presStyleCnt="3"/>
      <dgm:spPr/>
    </dgm:pt>
    <dgm:pt modelId="{CB528113-E3BD-4910-8763-F96D20B158CC}" type="pres">
      <dgm:prSet presAssocID="{B54A32A5-6EB5-40D7-9E62-B20AD7883A1A}" presName="Parent3" presStyleLbl="revTx" presStyleIdx="2" presStyleCnt="3">
        <dgm:presLayoutVars>
          <dgm:chMax val="1"/>
          <dgm:chPref val="1"/>
          <dgm:bulletEnabled val="1"/>
        </dgm:presLayoutVars>
      </dgm:prSet>
      <dgm:spPr/>
      <dgm:t>
        <a:bodyPr/>
        <a:lstStyle/>
        <a:p>
          <a:endParaRPr lang="en-GB"/>
        </a:p>
      </dgm:t>
    </dgm:pt>
  </dgm:ptLst>
  <dgm:cxnLst>
    <dgm:cxn modelId="{54A3212C-B54B-4994-A545-81B7299EC8BF}" type="presOf" srcId="{6C49760B-1C14-4B60-8A45-C63E30F5E37E}" destId="{C53CB858-5F73-4455-A4D1-25851B0CB3DB}" srcOrd="0" destOrd="0" presId="urn:microsoft.com/office/officeart/2009/layout/CircleArrowProcess"/>
    <dgm:cxn modelId="{3FED0F9A-2D34-4218-80DD-9319B2A9D25F}" srcId="{F719FED0-7BA2-46A8-AEBF-734DECB2F1AC}" destId="{6C49760B-1C14-4B60-8A45-C63E30F5E37E}" srcOrd="1" destOrd="0" parTransId="{6C43F5D1-F111-4818-9E83-C75D86D777F6}" sibTransId="{79544D38-2013-440B-AA56-D32986DAD056}"/>
    <dgm:cxn modelId="{C6A3E52B-CA02-49F7-A543-D43DC92F781D}" type="presOf" srcId="{F719FED0-7BA2-46A8-AEBF-734DECB2F1AC}" destId="{52930D4F-9B94-4FA2-B770-A329EAB65A9B}" srcOrd="0" destOrd="0" presId="urn:microsoft.com/office/officeart/2009/layout/CircleArrowProcess"/>
    <dgm:cxn modelId="{769D093F-C507-4701-8DD6-869F42C705F9}" type="presOf" srcId="{B54A32A5-6EB5-40D7-9E62-B20AD7883A1A}" destId="{CB528113-E3BD-4910-8763-F96D20B158CC}" srcOrd="0" destOrd="0" presId="urn:microsoft.com/office/officeart/2009/layout/CircleArrowProcess"/>
    <dgm:cxn modelId="{2F039BEA-2E67-4737-B897-547F2E4E0044}" srcId="{F719FED0-7BA2-46A8-AEBF-734DECB2F1AC}" destId="{9799F3FF-8EC1-4C61-995B-DC768170BA7E}" srcOrd="0" destOrd="0" parTransId="{2D55FC15-878B-49E1-8687-DFCEF4BE30F3}" sibTransId="{4BB14672-7E66-4FFD-9464-765A21FB170B}"/>
    <dgm:cxn modelId="{24CF01E8-093B-4256-9B70-C82B5069D7D3}" type="presOf" srcId="{9799F3FF-8EC1-4C61-995B-DC768170BA7E}" destId="{B8965707-960B-47AC-8B4A-8E7F823A50DA}" srcOrd="0" destOrd="0" presId="urn:microsoft.com/office/officeart/2009/layout/CircleArrowProcess"/>
    <dgm:cxn modelId="{F7146CAD-36C9-4258-A3AE-EF9239B6BDD5}" srcId="{F719FED0-7BA2-46A8-AEBF-734DECB2F1AC}" destId="{B54A32A5-6EB5-40D7-9E62-B20AD7883A1A}" srcOrd="2" destOrd="0" parTransId="{1AEBE7EB-8D31-460B-8451-4141827BCD09}" sibTransId="{188886F3-AD92-4128-8B3F-F77EF61D5D82}"/>
    <dgm:cxn modelId="{ECE95026-C2D7-45E0-BBCC-A31CC8944243}" type="presParOf" srcId="{52930D4F-9B94-4FA2-B770-A329EAB65A9B}" destId="{A82DFA3E-65AA-4461-83FD-E0BB23C59F26}" srcOrd="0" destOrd="0" presId="urn:microsoft.com/office/officeart/2009/layout/CircleArrowProcess"/>
    <dgm:cxn modelId="{19F057A2-FF5B-433B-86B2-23C438776B19}" type="presParOf" srcId="{A82DFA3E-65AA-4461-83FD-E0BB23C59F26}" destId="{6008044A-EEC6-4B96-B749-42335143151B}" srcOrd="0" destOrd="0" presId="urn:microsoft.com/office/officeart/2009/layout/CircleArrowProcess"/>
    <dgm:cxn modelId="{83BDD8FD-F2B2-4A00-9F96-75A0001E6178}" type="presParOf" srcId="{52930D4F-9B94-4FA2-B770-A329EAB65A9B}" destId="{B8965707-960B-47AC-8B4A-8E7F823A50DA}" srcOrd="1" destOrd="0" presId="urn:microsoft.com/office/officeart/2009/layout/CircleArrowProcess"/>
    <dgm:cxn modelId="{425422FD-C84C-4166-AC46-C56C9473076A}" type="presParOf" srcId="{52930D4F-9B94-4FA2-B770-A329EAB65A9B}" destId="{2362F034-C857-4F4D-BE5A-3656F9CA6D30}" srcOrd="2" destOrd="0" presId="urn:microsoft.com/office/officeart/2009/layout/CircleArrowProcess"/>
    <dgm:cxn modelId="{4F026E52-CF11-4A27-A216-454BCFA2503C}" type="presParOf" srcId="{2362F034-C857-4F4D-BE5A-3656F9CA6D30}" destId="{FBDAA136-E445-478C-8F25-1857E5379CB0}" srcOrd="0" destOrd="0" presId="urn:microsoft.com/office/officeart/2009/layout/CircleArrowProcess"/>
    <dgm:cxn modelId="{A61FE767-B496-454B-8113-BF1A6270C993}" type="presParOf" srcId="{52930D4F-9B94-4FA2-B770-A329EAB65A9B}" destId="{C53CB858-5F73-4455-A4D1-25851B0CB3DB}" srcOrd="3" destOrd="0" presId="urn:microsoft.com/office/officeart/2009/layout/CircleArrowProcess"/>
    <dgm:cxn modelId="{B832CF2D-BB82-4948-A7C0-811F67906C16}" type="presParOf" srcId="{52930D4F-9B94-4FA2-B770-A329EAB65A9B}" destId="{4A68FFB0-64F9-49A7-A4EB-DECE54FACAAF}" srcOrd="4" destOrd="0" presId="urn:microsoft.com/office/officeart/2009/layout/CircleArrowProcess"/>
    <dgm:cxn modelId="{C8C278DC-8207-4820-92D6-33FAA63949EF}" type="presParOf" srcId="{4A68FFB0-64F9-49A7-A4EB-DECE54FACAAF}" destId="{05F15B4E-7358-4F53-BA9A-CE9EA9903037}" srcOrd="0" destOrd="0" presId="urn:microsoft.com/office/officeart/2009/layout/CircleArrowProcess"/>
    <dgm:cxn modelId="{7B312A92-E205-4D74-AFC8-0C53FE4DD288}" type="presParOf" srcId="{52930D4F-9B94-4FA2-B770-A329EAB65A9B}" destId="{CB528113-E3BD-4910-8763-F96D20B158C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F76DB-F4F5-4DDD-82E3-963CC892863F}">
      <dsp:nvSpPr>
        <dsp:cNvPr id="0" name=""/>
        <dsp:cNvSpPr/>
      </dsp:nvSpPr>
      <dsp:spPr>
        <a:xfrm>
          <a:off x="235931" y="0"/>
          <a:ext cx="6926097" cy="4328811"/>
        </a:xfrm>
        <a:prstGeom prst="swooshArrow">
          <a:avLst>
            <a:gd name="adj1" fmla="val 25000"/>
            <a:gd name="adj2" fmla="val 2500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2FD98B1-FA17-4323-B4E5-E51B57C28213}">
      <dsp:nvSpPr>
        <dsp:cNvPr id="0" name=""/>
        <dsp:cNvSpPr/>
      </dsp:nvSpPr>
      <dsp:spPr>
        <a:xfrm>
          <a:off x="1115545" y="2987745"/>
          <a:ext cx="180078" cy="180078"/>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FE737D-D91A-405C-92D9-6A6A214C2429}">
      <dsp:nvSpPr>
        <dsp:cNvPr id="0" name=""/>
        <dsp:cNvSpPr/>
      </dsp:nvSpPr>
      <dsp:spPr>
        <a:xfrm>
          <a:off x="1205270" y="3077784"/>
          <a:ext cx="2556309" cy="125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0" tIns="0" rIns="0" bIns="0" numCol="1" spcCol="1270" anchor="t" anchorCtr="0">
          <a:noAutofit/>
        </a:bodyPr>
        <a:lstStyle/>
        <a:p>
          <a:pPr lvl="0" algn="l" defTabSz="889000">
            <a:lnSpc>
              <a:spcPct val="90000"/>
            </a:lnSpc>
            <a:spcBef>
              <a:spcPct val="0"/>
            </a:spcBef>
            <a:spcAft>
              <a:spcPct val="35000"/>
            </a:spcAft>
          </a:pPr>
          <a:r>
            <a:rPr lang="en-GB" sz="2000" kern="1200" dirty="0" smtClean="0"/>
            <a:t>Low</a:t>
          </a:r>
          <a:endParaRPr lang="en-GB" sz="2400" kern="1200" dirty="0"/>
        </a:p>
      </dsp:txBody>
      <dsp:txXfrm>
        <a:off x="1205270" y="3077784"/>
        <a:ext cx="2556309" cy="1251026"/>
      </dsp:txXfrm>
    </dsp:sp>
    <dsp:sp modelId="{53FF7D08-A1BD-4C4F-B9EA-AB3DFF205846}">
      <dsp:nvSpPr>
        <dsp:cNvPr id="0" name=""/>
        <dsp:cNvSpPr/>
      </dsp:nvSpPr>
      <dsp:spPr>
        <a:xfrm>
          <a:off x="2705084" y="1811174"/>
          <a:ext cx="325526" cy="325526"/>
        </a:xfrm>
        <a:prstGeom prst="ellipse">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4D82945-E560-4189-9116-2450925B0193}">
      <dsp:nvSpPr>
        <dsp:cNvPr id="0" name=""/>
        <dsp:cNvSpPr/>
      </dsp:nvSpPr>
      <dsp:spPr>
        <a:xfrm>
          <a:off x="2789447" y="2063811"/>
          <a:ext cx="2888099" cy="46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90" tIns="0" rIns="0" bIns="0" numCol="1" spcCol="1270" anchor="t" anchorCtr="0">
          <a:noAutofit/>
        </a:bodyPr>
        <a:lstStyle/>
        <a:p>
          <a:pPr lvl="0" algn="l" defTabSz="889000">
            <a:lnSpc>
              <a:spcPct val="90000"/>
            </a:lnSpc>
            <a:spcBef>
              <a:spcPct val="0"/>
            </a:spcBef>
            <a:spcAft>
              <a:spcPct val="35000"/>
            </a:spcAft>
          </a:pPr>
          <a:r>
            <a:rPr lang="en-GB" sz="2000" kern="1200" dirty="0" smtClean="0"/>
            <a:t>Medium</a:t>
          </a:r>
          <a:endParaRPr lang="en-GB" sz="2400" kern="1200" dirty="0"/>
        </a:p>
      </dsp:txBody>
      <dsp:txXfrm>
        <a:off x="2789447" y="2063811"/>
        <a:ext cx="2888099" cy="466005"/>
      </dsp:txXfrm>
    </dsp:sp>
    <dsp:sp modelId="{1D0B132C-DB69-41DC-B41E-177B5D86C043}">
      <dsp:nvSpPr>
        <dsp:cNvPr id="0" name=""/>
        <dsp:cNvSpPr/>
      </dsp:nvSpPr>
      <dsp:spPr>
        <a:xfrm>
          <a:off x="4616687" y="1095189"/>
          <a:ext cx="450196" cy="450196"/>
        </a:xfrm>
        <a:prstGeom prst="ellipse">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7E8762-79E7-451B-A5FF-5FB7C91A2200}">
      <dsp:nvSpPr>
        <dsp:cNvPr id="0" name=""/>
        <dsp:cNvSpPr/>
      </dsp:nvSpPr>
      <dsp:spPr>
        <a:xfrm>
          <a:off x="4841786" y="1320287"/>
          <a:ext cx="1662263" cy="3008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50" tIns="0" rIns="0" bIns="0" numCol="1" spcCol="1270" anchor="t" anchorCtr="0">
          <a:noAutofit/>
        </a:bodyPr>
        <a:lstStyle/>
        <a:p>
          <a:pPr lvl="0" algn="l" defTabSz="889000">
            <a:lnSpc>
              <a:spcPct val="90000"/>
            </a:lnSpc>
            <a:spcBef>
              <a:spcPct val="0"/>
            </a:spcBef>
            <a:spcAft>
              <a:spcPct val="35000"/>
            </a:spcAft>
          </a:pPr>
          <a:r>
            <a:rPr lang="en-GB" sz="2000" kern="1200" dirty="0" smtClean="0"/>
            <a:t>High</a:t>
          </a:r>
          <a:endParaRPr lang="en-GB" sz="2400" kern="1200" dirty="0"/>
        </a:p>
      </dsp:txBody>
      <dsp:txXfrm>
        <a:off x="4841786" y="1320287"/>
        <a:ext cx="1662263" cy="3008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BFB2F-8C4F-49E7-BDF9-D1DF45F7868B}" type="datetimeFigureOut">
              <a:rPr lang="en-GB" smtClean="0"/>
              <a:t>27/10/2013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D24BB-BA34-4536-B4AA-C7DB0A17937D}" type="slidenum">
              <a:rPr lang="en-GB" smtClean="0"/>
              <a:t>‹#›</a:t>
            </a:fld>
            <a:endParaRPr lang="en-GB"/>
          </a:p>
        </p:txBody>
      </p:sp>
    </p:spTree>
    <p:extLst>
      <p:ext uri="{BB962C8B-B14F-4D97-AF65-F5344CB8AC3E}">
        <p14:creationId xmlns:p14="http://schemas.microsoft.com/office/powerpoint/2010/main" val="75577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around 680 projects</a:t>
            </a:r>
            <a:r>
              <a:rPr lang="en-GB" baseline="0" dirty="0" smtClean="0"/>
              <a:t> it is obvious than the biodiversity information landscape is expanding at a higher rate than ever before. Every project usually starts on a brilliant idea and an equally good funding application, but most of the times the end of the project comes with the end of the funding, and if a systematic re-funding scheme was not previously established, the only legacy of the project is a wearing-off service and some good quality papers. </a:t>
            </a:r>
          </a:p>
          <a:p>
            <a:endParaRPr lang="en-GB" baseline="0" dirty="0" smtClean="0"/>
          </a:p>
          <a:p>
            <a:r>
              <a:rPr lang="en-GB" baseline="0" dirty="0" smtClean="0"/>
              <a:t>However as the goal of conceiving and implementing an e-infrastructure or a biodiversity information system is to create a long-term resource, development and maintenance should always come hand-in-hand.</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2</a:t>
            </a:fld>
            <a:endParaRPr lang="en-GB"/>
          </a:p>
        </p:txBody>
      </p:sp>
    </p:spTree>
    <p:extLst>
      <p:ext uri="{BB962C8B-B14F-4D97-AF65-F5344CB8AC3E}">
        <p14:creationId xmlns:p14="http://schemas.microsoft.com/office/powerpoint/2010/main" val="20682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11</a:t>
            </a:fld>
            <a:endParaRPr lang="en-GB"/>
          </a:p>
        </p:txBody>
      </p:sp>
    </p:spTree>
    <p:extLst>
      <p:ext uri="{BB962C8B-B14F-4D97-AF65-F5344CB8AC3E}">
        <p14:creationId xmlns:p14="http://schemas.microsoft.com/office/powerpoint/2010/main" val="341017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Scratchpads platform is being developed for the last 7 years under this framework. To provide researchers with the necessary tools to make taxonomy digital, open and linked!</a:t>
            </a:r>
          </a:p>
          <a:p>
            <a:pPr eaLnBrk="1" hangingPunct="1">
              <a:spcBef>
                <a:spcPct val="0"/>
              </a:spcBef>
            </a:pPr>
            <a:r>
              <a:rPr lang="en-GB" dirty="0" smtClean="0"/>
              <a:t>To facilitate the development of virtual research environments</a:t>
            </a:r>
          </a:p>
          <a:p>
            <a:pPr eaLnBrk="1" hangingPunct="1">
              <a:spcBef>
                <a:spcPct val="0"/>
              </a:spcBef>
            </a:pPr>
            <a:endParaRPr lang="en-GB" dirty="0" smtClean="0"/>
          </a:p>
          <a:p>
            <a:pPr eaLnBrk="1" hangingPunct="1">
              <a:spcBef>
                <a:spcPct val="0"/>
              </a:spcBef>
            </a:pPr>
            <a:r>
              <a:rPr lang="en-GB" dirty="0" smtClean="0"/>
              <a:t>Simon’s talk on Thursday:</a:t>
            </a:r>
            <a:r>
              <a:rPr lang="en-GB" baseline="0" dirty="0" smtClean="0"/>
              <a:t> </a:t>
            </a:r>
          </a:p>
          <a:p>
            <a:pPr eaLnBrk="1" hangingPunct="1">
              <a:spcBef>
                <a:spcPct val="0"/>
              </a:spcBef>
            </a:pPr>
            <a:r>
              <a:rPr lang="en-GB" dirty="0" smtClean="0"/>
              <a:t>Scratchpads: The virtual research environment for biodiversity data</a:t>
            </a:r>
          </a:p>
          <a:p>
            <a:pPr eaLnBrk="1" hangingPunct="1">
              <a:spcBef>
                <a:spcPct val="0"/>
              </a:spcBef>
            </a:pPr>
            <a:endParaRPr lang="en-GB" dirty="0" smtClean="0"/>
          </a:p>
          <a:p>
            <a:pPr eaLnBrk="1" hangingPunct="1">
              <a:spcBef>
                <a:spcPct val="0"/>
              </a:spcBef>
            </a:pPr>
            <a:endParaRPr lang="en-GB" dirty="0" smtClean="0"/>
          </a:p>
        </p:txBody>
      </p:sp>
      <p:sp>
        <p:nvSpPr>
          <p:cNvPr id="235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587146A-715D-437C-9367-F319F016D7A7}" type="slidenum">
              <a:rPr lang="en-GB" sz="1200">
                <a:latin typeface="+mn-lt"/>
                <a:cs typeface="+mn-cs"/>
              </a:rPr>
              <a:pPr algn="r">
                <a:defRPr/>
              </a:pPr>
              <a:t>12</a:t>
            </a:fld>
            <a:endParaRPr lang="en-GB"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Scratchpads</a:t>
            </a:r>
            <a:r>
              <a:rPr lang="en-GB" baseline="0" dirty="0" smtClean="0"/>
              <a:t> are built to facilitate the development of online communities through a single, integrated and open access environment and allow for handling biodiversity related data from the collection and generation stage to the online </a:t>
            </a:r>
            <a:r>
              <a:rPr lang="en-GB" baseline="0" dirty="0" err="1" smtClean="0"/>
              <a:t>curation</a:t>
            </a:r>
            <a:r>
              <a:rPr lang="en-GB" baseline="0" dirty="0" smtClean="0"/>
              <a:t>, analysis and publication. </a:t>
            </a:r>
          </a:p>
          <a:p>
            <a:endParaRPr lang="en-GB" dirty="0" smtClean="0"/>
          </a:p>
          <a:p>
            <a:r>
              <a:rPr lang="en-GB" dirty="0" smtClean="0"/>
              <a:t>Scratchpads can</a:t>
            </a:r>
            <a:r>
              <a:rPr lang="en-GB" baseline="0" dirty="0" smtClean="0"/>
              <a:t> be considered as one of the most successful services supported in the </a:t>
            </a:r>
            <a:r>
              <a:rPr lang="en-GB" baseline="0" dirty="0" err="1" smtClean="0"/>
              <a:t>ViBRANT</a:t>
            </a:r>
            <a:r>
              <a:rPr lang="en-GB" baseline="0" dirty="0" smtClean="0"/>
              <a:t> project. And of course as the project comes to a completion it would be very useful to examine the whys and wherefores of this… In the next few slides I will summarise the primary practical elements that we believe underpinned this success</a:t>
            </a: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ambassadors</a:t>
            </a:r>
            <a:r>
              <a:rPr lang="en-GB" baseline="0" dirty="0" smtClean="0"/>
              <a:t> programme can be considered as the </a:t>
            </a:r>
            <a:r>
              <a:rPr lang="en-GB" dirty="0" smtClean="0"/>
              <a:t>cornerstone to</a:t>
            </a:r>
            <a:r>
              <a:rPr lang="en-GB" baseline="0" dirty="0" smtClean="0"/>
              <a:t> our efforts. Scratchpads ambassadors are experienced users that share the same enthusiasm and vision. Over the last years we have attracted 20 ambassadors spread across all continents (except Antarctica). </a:t>
            </a:r>
          </a:p>
          <a:p>
            <a:endParaRPr lang="en-GB" baseline="0" dirty="0" smtClean="0"/>
          </a:p>
          <a:p>
            <a:r>
              <a:rPr lang="en-GB" baseline="0" dirty="0" smtClean="0"/>
              <a:t>Most of them maintain more than one Scratchpads and have been actively participating in the commons culture of Scratchpads before they applied.   </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14</a:t>
            </a:fld>
            <a:endParaRPr lang="en-GB"/>
          </a:p>
        </p:txBody>
      </p:sp>
    </p:spTree>
    <p:extLst>
      <p:ext uri="{BB962C8B-B14F-4D97-AF65-F5344CB8AC3E}">
        <p14:creationId xmlns:p14="http://schemas.microsoft.com/office/powerpoint/2010/main" val="420176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Their contribution towards</a:t>
            </a:r>
            <a:r>
              <a:rPr lang="en-GB" baseline="0" dirty="0" smtClean="0"/>
              <a:t> a post-funding sustainability model is arguably crucial as they: </a:t>
            </a:r>
          </a:p>
          <a:p>
            <a:r>
              <a:rPr lang="en-GB" baseline="0" dirty="0" smtClean="0"/>
              <a:t>1</a:t>
            </a:r>
          </a:p>
          <a:p>
            <a:r>
              <a:rPr lang="en-GB" baseline="0" dirty="0" smtClean="0"/>
              <a:t>2</a:t>
            </a:r>
          </a:p>
          <a:p>
            <a:r>
              <a:rPr lang="en-GB" baseline="0" dirty="0" smtClean="0"/>
              <a:t>3</a:t>
            </a:r>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15</a:t>
            </a:fld>
            <a:endParaRPr lang="en-GB"/>
          </a:p>
        </p:txBody>
      </p:sp>
    </p:spTree>
    <p:extLst>
      <p:ext uri="{BB962C8B-B14F-4D97-AF65-F5344CB8AC3E}">
        <p14:creationId xmlns:p14="http://schemas.microsoft.com/office/powerpoint/2010/main" val="104090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Their</a:t>
            </a:r>
            <a:r>
              <a:rPr lang="en-GB" baseline="0" dirty="0" smtClean="0"/>
              <a:t> active involvement is also obvious by the fact that they plan and organise local training courses for their respective communities. During this year we already run 2, in Ukraine and Malaysia and next week another one is planned in Yaoundé, Cameroon</a:t>
            </a:r>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16</a:t>
            </a:fld>
            <a:endParaRPr lang="en-GB"/>
          </a:p>
        </p:txBody>
      </p:sp>
    </p:spTree>
    <p:extLst>
      <p:ext uri="{BB962C8B-B14F-4D97-AF65-F5344CB8AC3E}">
        <p14:creationId xmlns:p14="http://schemas.microsoft.com/office/powerpoint/2010/main" val="105831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Training courses raise awareness</a:t>
            </a:r>
            <a:r>
              <a:rPr lang="en-GB" baseline="0" dirty="0" smtClean="0"/>
              <a:t> and of course promote the platform to different communities. However they also play an important role in training users that eventually become trainers for their research group members of small communities. </a:t>
            </a:r>
          </a:p>
          <a:p>
            <a:endParaRPr lang="en-GB" baseline="0" dirty="0" smtClean="0"/>
          </a:p>
          <a:p>
            <a:r>
              <a:rPr lang="en-GB" baseline="0" dirty="0" smtClean="0"/>
              <a:t>On-site training is aimed at addressing different communities in different countries. In 2013 we’ve run (or are scheduled) 16 courses in 11 countries in Europe, Africa, Asia and America.  </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17</a:t>
            </a:fld>
            <a:endParaRPr lang="en-GB"/>
          </a:p>
        </p:txBody>
      </p:sp>
    </p:spTree>
    <p:extLst>
      <p:ext uri="{BB962C8B-B14F-4D97-AF65-F5344CB8AC3E}">
        <p14:creationId xmlns:p14="http://schemas.microsoft.com/office/powerpoint/2010/main" val="17110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Recently</a:t>
            </a:r>
            <a:r>
              <a:rPr lang="en-GB" baseline="0" dirty="0" smtClean="0"/>
              <a:t> we’ve started organising online training courses. Online courses can have a global reach and are low in cost compared to on-site training. In the two previous courses we had participants joining from Australia, Africa and Europe. We’ve planned one more for next month. </a:t>
            </a:r>
          </a:p>
          <a:p>
            <a:endParaRPr lang="en-GB" dirty="0" smtClean="0"/>
          </a:p>
          <a:p>
            <a:r>
              <a:rPr lang="en-GB" dirty="0" smtClean="0"/>
              <a:t>The</a:t>
            </a:r>
            <a:r>
              <a:rPr lang="en-GB" baseline="0" dirty="0" smtClean="0"/>
              <a:t> platform we use is Google hangouts and we keep the number of participants to a maximum of 8 people.</a:t>
            </a:r>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18</a:t>
            </a:fld>
            <a:endParaRPr lang="en-GB"/>
          </a:p>
        </p:txBody>
      </p:sp>
    </p:spTree>
    <p:extLst>
      <p:ext uri="{BB962C8B-B14F-4D97-AF65-F5344CB8AC3E}">
        <p14:creationId xmlns:p14="http://schemas.microsoft.com/office/powerpoint/2010/main" val="122325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front of maximising</a:t>
            </a:r>
            <a:r>
              <a:rPr lang="en-GB" baseline="0" dirty="0" smtClean="0"/>
              <a:t> our support structures efficiency, our first step was to use an open sourced integrated project management system. Through this dedicated Issues queue platform we are able to track all Bug reports, feature requests and support queries through a single environment. </a:t>
            </a:r>
          </a:p>
          <a:p>
            <a:endParaRPr lang="en-GB" baseline="0" dirty="0" smtClean="0"/>
          </a:p>
          <a:p>
            <a:r>
              <a:rPr lang="en-GB" baseline="0" dirty="0" smtClean="0"/>
              <a:t>The efficiency of using a system like that has been previously documented for Scratchpads in a paper published in 2011. 61% of all tickets were processed within a day, while 81% within a week. Less than 5% of all raised issues have a processing time of more than 30 days. </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19</a:t>
            </a:fld>
            <a:endParaRPr lang="en-GB"/>
          </a:p>
        </p:txBody>
      </p:sp>
    </p:spTree>
    <p:extLst>
      <p:ext uri="{BB962C8B-B14F-4D97-AF65-F5344CB8AC3E}">
        <p14:creationId xmlns:p14="http://schemas.microsoft.com/office/powerpoint/2010/main" val="422455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workflow</a:t>
            </a:r>
            <a:r>
              <a:rPr lang="en-GB" baseline="0" dirty="0" smtClean="0"/>
              <a:t> facilitates fast processing time, provides the necessary metrics for performance monitoring  and also enables users to act in a co-learning open environment. </a:t>
            </a:r>
          </a:p>
          <a:p>
            <a:endParaRPr lang="en-GB" baseline="0" dirty="0" smtClean="0"/>
          </a:p>
          <a:p>
            <a:r>
              <a:rPr lang="en-GB" b="1" baseline="0" dirty="0" smtClean="0"/>
              <a:t>[Describe the process and highlight user participation]</a:t>
            </a:r>
          </a:p>
          <a:p>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F58D24BB-BA34-4536-B4AA-C7DB0A17937D}" type="slidenum">
              <a:rPr lang="en-GB" smtClean="0"/>
              <a:t>20</a:t>
            </a:fld>
            <a:endParaRPr lang="en-GB"/>
          </a:p>
        </p:txBody>
      </p:sp>
    </p:spTree>
    <p:extLst>
      <p:ext uri="{BB962C8B-B14F-4D97-AF65-F5344CB8AC3E}">
        <p14:creationId xmlns:p14="http://schemas.microsoft.com/office/powerpoint/2010/main" val="55271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Ribes</a:t>
            </a:r>
            <a:r>
              <a:rPr lang="en-GB" dirty="0" smtClean="0"/>
              <a:t> and</a:t>
            </a:r>
            <a:r>
              <a:rPr lang="en-GB" baseline="0" dirty="0" smtClean="0"/>
              <a:t> </a:t>
            </a:r>
            <a:r>
              <a:rPr lang="en-GB" baseline="0" dirty="0" err="1" smtClean="0"/>
              <a:t>Finholt</a:t>
            </a:r>
            <a:r>
              <a:rPr lang="en-GB" baseline="0" dirty="0" smtClean="0"/>
              <a:t> in 2007, describe that e-infrastructures should be as stable and reliable as any infrastructure. </a:t>
            </a:r>
          </a:p>
          <a:p>
            <a:endParaRPr lang="en-GB" baseline="0" dirty="0" smtClean="0"/>
          </a:p>
          <a:p>
            <a:r>
              <a:rPr lang="en-GB" sz="1200" dirty="0" smtClean="0"/>
              <a:t>Telephones do not crash; power supplies do not fluctuate; and clocks do not halt (in general). Similarly, </a:t>
            </a:r>
            <a:r>
              <a:rPr lang="en-GB" sz="1200" b="1" dirty="0" smtClean="0"/>
              <a:t>a computational tool </a:t>
            </a:r>
            <a:r>
              <a:rPr lang="en-GB" sz="1200" dirty="0" smtClean="0"/>
              <a:t>(…) must be reliable across time, it</a:t>
            </a:r>
            <a:r>
              <a:rPr lang="en-GB" sz="1200" b="1" dirty="0" smtClean="0"/>
              <a:t> must be maintained</a:t>
            </a:r>
            <a:endParaRPr lang="en-GB" sz="1200" b="0" dirty="0" smtClean="0"/>
          </a:p>
          <a:p>
            <a:endParaRPr lang="en-GB" sz="1200" b="0" dirty="0" smtClean="0"/>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3</a:t>
            </a:fld>
            <a:endParaRPr lang="en-GB"/>
          </a:p>
        </p:txBody>
      </p:sp>
    </p:spTree>
    <p:extLst>
      <p:ext uri="{BB962C8B-B14F-4D97-AF65-F5344CB8AC3E}">
        <p14:creationId xmlns:p14="http://schemas.microsoft.com/office/powerpoint/2010/main" val="1480972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Scratchpads instead of the traditional documentation solution, all help material is organised throug</a:t>
            </a:r>
            <a:r>
              <a:rPr lang="en-GB" baseline="0" dirty="0" smtClean="0"/>
              <a:t>h a </a:t>
            </a:r>
            <a:r>
              <a:rPr lang="en-GB" baseline="0" dirty="0" err="1" smtClean="0"/>
              <a:t>mediawiki</a:t>
            </a:r>
            <a:r>
              <a:rPr lang="en-GB" baseline="0" dirty="0" smtClean="0"/>
              <a:t> site. Team members, as well as users, can contribute to the wiki improving the quality of the information in a collaborative environment. Currently the site holds around 100 help articles organised in different content categories. Screencasts are also provided to facilitate the self-training process.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21</a:t>
            </a:fld>
            <a:endParaRPr lang="en-GB"/>
          </a:p>
        </p:txBody>
      </p:sp>
    </p:spTree>
    <p:extLst>
      <p:ext uri="{BB962C8B-B14F-4D97-AF65-F5344CB8AC3E}">
        <p14:creationId xmlns:p14="http://schemas.microsoft.com/office/powerpoint/2010/main" val="211345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Consistent</a:t>
            </a:r>
            <a:r>
              <a:rPr lang="en-GB" baseline="0" dirty="0" smtClean="0"/>
              <a:t> theming is important to maximise the efficiency of the tool. Pages than are outdated due to programmatic changes in Scratchpads are marked as such until they get updated. Related pages are also provided to help people browse through the content.</a:t>
            </a:r>
            <a:endParaRPr lang="en-GB" dirty="0" smtClean="0"/>
          </a:p>
          <a:p>
            <a:endParaRPr lang="en-GB" dirty="0" smtClean="0"/>
          </a:p>
          <a:p>
            <a:r>
              <a:rPr lang="en-GB" dirty="0" smtClean="0"/>
              <a:t>The wiki based</a:t>
            </a:r>
            <a:r>
              <a:rPr lang="en-GB" baseline="0" dirty="0" smtClean="0"/>
              <a:t> documentation site is arguably contributing towards sustaining an efficient documentation resource, as new features, bug fixes and constant changes can be reflected to the documentation with the minimum of effort.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22</a:t>
            </a:fld>
            <a:endParaRPr lang="en-GB"/>
          </a:p>
        </p:txBody>
      </p:sp>
    </p:spTree>
    <p:extLst>
      <p:ext uri="{BB962C8B-B14F-4D97-AF65-F5344CB8AC3E}">
        <p14:creationId xmlns:p14="http://schemas.microsoft.com/office/powerpoint/2010/main" val="171772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23</a:t>
            </a:fld>
            <a:endParaRPr lang="en-GB"/>
          </a:p>
        </p:txBody>
      </p:sp>
    </p:spTree>
    <p:extLst>
      <p:ext uri="{BB962C8B-B14F-4D97-AF65-F5344CB8AC3E}">
        <p14:creationId xmlns:p14="http://schemas.microsoft.com/office/powerpoint/2010/main" val="2299651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err="1" smtClean="0"/>
              <a:t>Ribes</a:t>
            </a:r>
            <a:r>
              <a:rPr lang="en-GB" dirty="0" smtClean="0"/>
              <a:t> and </a:t>
            </a:r>
            <a:r>
              <a:rPr lang="en-GB" dirty="0" err="1" smtClean="0"/>
              <a:t>Finholt</a:t>
            </a:r>
            <a:r>
              <a:rPr lang="en-GB" baseline="0" dirty="0" smtClean="0"/>
              <a:t> in their paper titled: Planning infrastructure for the long-term propose that </a:t>
            </a:r>
            <a:r>
              <a:rPr lang="en-GB" i="1" dirty="0" smtClean="0"/>
              <a:t>In order to support research, development and maintenance we must either </a:t>
            </a:r>
            <a:r>
              <a:rPr lang="en-GB" sz="1600" b="1" i="1" dirty="0" smtClean="0"/>
              <a:t>change reward structures </a:t>
            </a:r>
            <a:r>
              <a:rPr lang="en-GB" i="1" dirty="0" smtClean="0"/>
              <a:t>or </a:t>
            </a:r>
            <a:r>
              <a:rPr lang="en-GB" sz="1600" b="1" i="1" dirty="0" smtClean="0"/>
              <a:t>incorporate new kinds of participants</a:t>
            </a:r>
            <a:r>
              <a:rPr lang="en-GB" sz="1400" i="1" dirty="0" smtClean="0"/>
              <a:t> </a:t>
            </a:r>
            <a:r>
              <a:rPr lang="en-GB" i="1" dirty="0" smtClean="0"/>
              <a:t>in Cyber-infrastructure efforts.</a:t>
            </a:r>
          </a:p>
          <a:p>
            <a:pPr>
              <a:lnSpc>
                <a:spcPct val="150000"/>
              </a:lnSpc>
            </a:pPr>
            <a:endParaRPr lang="en-GB" i="1" dirty="0" smtClean="0"/>
          </a:p>
          <a:p>
            <a:pPr>
              <a:lnSpc>
                <a:spcPct val="150000"/>
              </a:lnSpc>
            </a:pPr>
            <a:r>
              <a:rPr lang="en-GB" i="0" dirty="0" smtClean="0"/>
              <a:t>However</a:t>
            </a:r>
            <a:r>
              <a:rPr lang="en-GB" i="0" baseline="0" dirty="0" smtClean="0"/>
              <a:t> experience, at least from the Scratchpads project, suggests that balance between these two has to be pursued. New funding models need to compliment the development of a commons mentality in e-infrastructure projects.  </a:t>
            </a:r>
            <a:endParaRPr lang="en-GB" i="0" dirty="0"/>
          </a:p>
        </p:txBody>
      </p:sp>
      <p:sp>
        <p:nvSpPr>
          <p:cNvPr id="4" name="Slide Number Placeholder 3"/>
          <p:cNvSpPr>
            <a:spLocks noGrp="1"/>
          </p:cNvSpPr>
          <p:nvPr>
            <p:ph type="sldNum" sz="quarter" idx="10"/>
          </p:nvPr>
        </p:nvSpPr>
        <p:spPr/>
        <p:txBody>
          <a:bodyPr/>
          <a:lstStyle/>
          <a:p>
            <a:fld id="{F58D24BB-BA34-4536-B4AA-C7DB0A17937D}" type="slidenum">
              <a:rPr lang="en-GB" smtClean="0"/>
              <a:t>26</a:t>
            </a:fld>
            <a:endParaRPr lang="en-GB"/>
          </a:p>
        </p:txBody>
      </p:sp>
    </p:spTree>
    <p:extLst>
      <p:ext uri="{BB962C8B-B14F-4D97-AF65-F5344CB8AC3E}">
        <p14:creationId xmlns:p14="http://schemas.microsoft.com/office/powerpoint/2010/main" val="165981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many of our projects in biodiversity informatics world the vision still remains:</a:t>
            </a:r>
          </a:p>
          <a:p>
            <a:endParaRPr lang="en-GB" dirty="0" smtClean="0"/>
          </a:p>
          <a:p>
            <a:r>
              <a:rPr lang="en-GB" dirty="0" smtClean="0"/>
              <a:t>How</a:t>
            </a:r>
            <a:r>
              <a:rPr lang="en-GB" baseline="0" dirty="0" smtClean="0"/>
              <a:t> to move from the level of a funded research project, which is based on discovery to a system that is communal and agreed, rather than individualistic. Covers for essential needs of the many rather than being optional. Is robust and reliable rather minimising the risk of failure. And most importantly is persistent rather than ephemeral. </a:t>
            </a:r>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4</a:t>
            </a:fld>
            <a:endParaRPr lang="en-GB"/>
          </a:p>
        </p:txBody>
      </p:sp>
    </p:spTree>
    <p:extLst>
      <p:ext uri="{BB962C8B-B14F-4D97-AF65-F5344CB8AC3E}">
        <p14:creationId xmlns:p14="http://schemas.microsoft.com/office/powerpoint/2010/main" val="139882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post-project sustainability is always a major concern when we plan and apply for funding. But, how can we predict whether</a:t>
            </a:r>
            <a:r>
              <a:rPr lang="en-GB" baseline="0" dirty="0" smtClean="0"/>
              <a:t> a project’s product is going to be sustained in perpetuity? Are there established indexes that can accurately estimate an e-infrastructure project maturation? Are there any widely accepted criteria that need to be fulfilled in order to enhance the chances of our projects becoming self-sustainable in the future?</a:t>
            </a:r>
          </a:p>
          <a:p>
            <a:endParaRPr lang="en-GB" baseline="0" dirty="0" smtClean="0"/>
          </a:p>
          <a:p>
            <a:r>
              <a:rPr lang="en-GB" baseline="0" dirty="0" smtClean="0"/>
              <a:t>And finally if no further development is planned is there widely available funding to maintain the existing e-infrastructures? </a:t>
            </a:r>
          </a:p>
          <a:p>
            <a:endParaRPr lang="en-GB" baseline="0" dirty="0" smtClean="0"/>
          </a:p>
          <a:p>
            <a:r>
              <a:rPr lang="en-GB" baseline="0" dirty="0" smtClean="0"/>
              <a:t>So… </a:t>
            </a:r>
          </a:p>
          <a:p>
            <a:r>
              <a:rPr lang="en-GB" baseline="0" dirty="0" smtClean="0"/>
              <a:t>If non of the above is available, what can we do to </a:t>
            </a:r>
            <a:r>
              <a:rPr lang="en-GB" sz="1200" dirty="0" smtClean="0"/>
              <a:t>help </a:t>
            </a:r>
            <a:r>
              <a:rPr lang="en-GB" sz="1400" b="1" dirty="0" smtClean="0"/>
              <a:t>securing </a:t>
            </a:r>
            <a:r>
              <a:rPr lang="en-GB" sz="1200" dirty="0" smtClean="0"/>
              <a:t>the </a:t>
            </a:r>
            <a:r>
              <a:rPr lang="en-GB" sz="1400" b="1" dirty="0" smtClean="0"/>
              <a:t>future </a:t>
            </a:r>
            <a:r>
              <a:rPr lang="en-GB" sz="1200" dirty="0" smtClean="0"/>
              <a:t>of our </a:t>
            </a:r>
            <a:r>
              <a:rPr lang="en-GB" sz="1400" b="1" dirty="0" smtClean="0"/>
              <a:t>projects</a:t>
            </a:r>
            <a:r>
              <a:rPr lang="en-GB" sz="1200" dirty="0" smtClean="0"/>
              <a:t>?</a:t>
            </a:r>
          </a:p>
          <a:p>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F58D24BB-BA34-4536-B4AA-C7DB0A17937D}" type="slidenum">
              <a:rPr lang="en-GB" smtClean="0"/>
              <a:t>5</a:t>
            </a:fld>
            <a:endParaRPr lang="en-GB"/>
          </a:p>
        </p:txBody>
      </p:sp>
    </p:spTree>
    <p:extLst>
      <p:ext uri="{BB962C8B-B14F-4D97-AF65-F5344CB8AC3E}">
        <p14:creationId xmlns:p14="http://schemas.microsoft.com/office/powerpoint/2010/main" val="188410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if we could shift our approach</a:t>
            </a:r>
            <a:r>
              <a:rPr lang="en-GB" baseline="0" dirty="0" smtClean="0"/>
              <a:t> to what can contribute to a sustainable infrastructure? Instead of looking to create a fixed solid system aim at maintaining infrastructures by transforming them to dynamic and open processes. This could be achieved by enabling the end user communities, that benefit from its use, to actively participate in further developing and provide support facilities.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6</a:t>
            </a:fld>
            <a:endParaRPr lang="en-GB"/>
          </a:p>
        </p:txBody>
      </p:sp>
    </p:spTree>
    <p:extLst>
      <p:ext uri="{BB962C8B-B14F-4D97-AF65-F5344CB8AC3E}">
        <p14:creationId xmlns:p14="http://schemas.microsoft.com/office/powerpoint/2010/main" val="340491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we were to plan towards this end, we would need to set up, during the development phase, the necessary environment that will attract and facilitate community participation. We will need to nurture this community throughout the project.</a:t>
            </a:r>
          </a:p>
          <a:p>
            <a:endParaRPr lang="en-GB" dirty="0" smtClean="0"/>
          </a:p>
          <a:p>
            <a:r>
              <a:rPr lang="en-GB" dirty="0" smtClean="0"/>
              <a:t>Arguably</a:t>
            </a:r>
            <a:r>
              <a:rPr lang="en-GB" baseline="0" dirty="0" smtClean="0"/>
              <a:t> there are three major virtues that can attract and build a vibrant community of users:</a:t>
            </a:r>
          </a:p>
          <a:p>
            <a:r>
              <a:rPr lang="en-GB" baseline="0" dirty="0" smtClean="0"/>
              <a:t>Confidence that can be built </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7</a:t>
            </a:fld>
            <a:endParaRPr lang="en-GB"/>
          </a:p>
        </p:txBody>
      </p:sp>
    </p:spTree>
    <p:extLst>
      <p:ext uri="{BB962C8B-B14F-4D97-AF65-F5344CB8AC3E}">
        <p14:creationId xmlns:p14="http://schemas.microsoft.com/office/powerpoint/2010/main" val="140617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enough to attract a large user base? No</a:t>
            </a:r>
            <a:endParaRPr lang="en-GB" baseline="0" dirty="0" smtClean="0"/>
          </a:p>
          <a:p>
            <a:endParaRPr lang="en-GB" baseline="0" dirty="0" smtClean="0"/>
          </a:p>
          <a:p>
            <a:r>
              <a:rPr lang="en-GB" baseline="0" dirty="0" smtClean="0"/>
              <a:t>To develop a community based sustainability model we will have to actively get each and every one of the users involved in the project. </a:t>
            </a:r>
            <a:r>
              <a:rPr lang="en-GB" dirty="0" smtClean="0"/>
              <a:t> </a:t>
            </a:r>
          </a:p>
          <a:p>
            <a:endParaRPr lang="en-GB" dirty="0" smtClean="0"/>
          </a:p>
          <a:p>
            <a:r>
              <a:rPr lang="en-GB" dirty="0" smtClean="0"/>
              <a:t>Participation</a:t>
            </a:r>
            <a:r>
              <a:rPr lang="en-GB" baseline="0" dirty="0" smtClean="0"/>
              <a:t> – Inspiration  </a:t>
            </a:r>
            <a:endParaRPr lang="en-GB" dirty="0" smtClean="0"/>
          </a:p>
          <a:p>
            <a:endParaRPr lang="en-GB" dirty="0" smtClean="0"/>
          </a:p>
          <a:p>
            <a:r>
              <a:rPr lang="en-GB" dirty="0" smtClean="0"/>
              <a:t>In</a:t>
            </a:r>
            <a:r>
              <a:rPr lang="en-GB" baseline="0" dirty="0" smtClean="0"/>
              <a:t> a community based model Crowdsourcing support activities and maximising the efficiency of the existing support structures can be considered as the two basic pillars that underpin a successful co-learning support schema. </a:t>
            </a:r>
          </a:p>
          <a:p>
            <a:endParaRPr lang="en-GB" baseline="0" dirty="0" smtClean="0"/>
          </a:p>
          <a:p>
            <a:r>
              <a:rPr lang="en-GB" baseline="0" dirty="0" smtClean="0"/>
              <a:t>Although a community based technical maintenance and development model is of equal importance, I will concentrate on the primary tools used that build these two pillars in Scratchpads.</a:t>
            </a:r>
          </a:p>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8</a:t>
            </a:fld>
            <a:endParaRPr lang="en-GB"/>
          </a:p>
        </p:txBody>
      </p:sp>
    </p:spTree>
    <p:extLst>
      <p:ext uri="{BB962C8B-B14F-4D97-AF65-F5344CB8AC3E}">
        <p14:creationId xmlns:p14="http://schemas.microsoft.com/office/powerpoint/2010/main" val="369400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How easy is to build a community around an e-infrastructure?</a:t>
            </a:r>
          </a:p>
          <a:p>
            <a:r>
              <a:rPr lang="en-GB" sz="1200" b="0" i="0" u="none" strike="noStrike" kern="1200" baseline="0" dirty="0" smtClean="0">
                <a:solidFill>
                  <a:schemeClr val="tx1"/>
                </a:solidFill>
                <a:latin typeface="+mn-lt"/>
                <a:ea typeface="+mn-ea"/>
                <a:cs typeface="+mn-cs"/>
              </a:rPr>
              <a:t>Our experience in the </a:t>
            </a:r>
            <a:r>
              <a:rPr lang="en-GB" sz="1200" b="0" i="0" u="none" strike="noStrike" kern="1200" baseline="0" dirty="0" err="1" smtClean="0">
                <a:solidFill>
                  <a:schemeClr val="tx1"/>
                </a:solidFill>
                <a:latin typeface="+mn-lt"/>
                <a:ea typeface="+mn-ea"/>
                <a:cs typeface="+mn-cs"/>
              </a:rPr>
              <a:t>ViBRANT</a:t>
            </a:r>
            <a:r>
              <a:rPr lang="en-GB" sz="1200" b="0" i="0" u="none" strike="noStrike" kern="1200" baseline="0" dirty="0" smtClean="0">
                <a:solidFill>
                  <a:schemeClr val="tx1"/>
                </a:solidFill>
                <a:latin typeface="+mn-lt"/>
                <a:ea typeface="+mn-ea"/>
                <a:cs typeface="+mn-cs"/>
              </a:rPr>
              <a:t> project has demonstrated that building a solid user base is more difficult that it sounds.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t>
            </a:r>
            <a:r>
              <a:rPr lang="en-GB" sz="1200" b="0" i="0" u="none" strike="noStrike" kern="1200" baseline="0" dirty="0" err="1" smtClean="0">
                <a:solidFill>
                  <a:schemeClr val="tx1"/>
                </a:solidFill>
                <a:latin typeface="+mn-lt"/>
                <a:ea typeface="+mn-ea"/>
                <a:cs typeface="+mn-cs"/>
              </a:rPr>
              <a:t>ViBRANT</a:t>
            </a:r>
            <a:r>
              <a:rPr lang="en-GB" sz="1200" b="0" i="0" u="none" strike="noStrike" kern="1200" baseline="0" dirty="0" smtClean="0">
                <a:solidFill>
                  <a:schemeClr val="tx1"/>
                </a:solidFill>
                <a:latin typeface="+mn-lt"/>
                <a:ea typeface="+mn-ea"/>
                <a:cs typeface="+mn-cs"/>
              </a:rPr>
              <a:t> project was designed to be a network of compatible services rather than a single resource.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Such a design benefits from robustness of many linked nodes and no single point of failure. The research landscape in biodiversity informatics is accelerating, like so many others in modern science. This pace of</a:t>
            </a:r>
          </a:p>
          <a:p>
            <a:r>
              <a:rPr lang="en-GB" sz="1200" b="0" i="0" u="none" strike="noStrike" kern="1200" baseline="0" dirty="0" smtClean="0">
                <a:solidFill>
                  <a:schemeClr val="tx1"/>
                </a:solidFill>
                <a:latin typeface="+mn-lt"/>
                <a:ea typeface="+mn-ea"/>
                <a:cs typeface="+mn-cs"/>
              </a:rPr>
              <a:t>change means that a static design is likely to have a short useful life. It is therefore appropriate to review the</a:t>
            </a:r>
          </a:p>
          <a:p>
            <a:r>
              <a:rPr lang="en-GB" sz="1200" b="0" i="0" u="none" strike="noStrike" kern="1200" baseline="0" dirty="0" smtClean="0">
                <a:solidFill>
                  <a:schemeClr val="tx1"/>
                </a:solidFill>
                <a:latin typeface="+mn-lt"/>
                <a:ea typeface="+mn-ea"/>
                <a:cs typeface="+mn-cs"/>
              </a:rPr>
              <a:t>context within which the services developed by </a:t>
            </a:r>
            <a:r>
              <a:rPr lang="en-GB" sz="1200" b="0" i="0" u="none" strike="noStrike" kern="1200" baseline="0" dirty="0" err="1" smtClean="0">
                <a:solidFill>
                  <a:schemeClr val="tx1"/>
                </a:solidFill>
                <a:latin typeface="+mn-lt"/>
                <a:ea typeface="+mn-ea"/>
                <a:cs typeface="+mn-cs"/>
              </a:rPr>
              <a:t>ViBRANT</a:t>
            </a:r>
            <a:r>
              <a:rPr lang="en-GB" sz="1200" b="0" i="0" u="none" strike="noStrike" kern="1200" baseline="0" dirty="0" smtClean="0">
                <a:solidFill>
                  <a:schemeClr val="tx1"/>
                </a:solidFill>
                <a:latin typeface="+mn-lt"/>
                <a:ea typeface="+mn-ea"/>
                <a:cs typeface="+mn-cs"/>
              </a:rPr>
              <a:t> will be sustained.</a:t>
            </a:r>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9</a:t>
            </a:fld>
            <a:endParaRPr lang="en-GB"/>
          </a:p>
        </p:txBody>
      </p:sp>
    </p:spTree>
    <p:extLst>
      <p:ext uri="{BB962C8B-B14F-4D97-AF65-F5344CB8AC3E}">
        <p14:creationId xmlns:p14="http://schemas.microsoft.com/office/powerpoint/2010/main" val="371994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8D24BB-BA34-4536-B4AA-C7DB0A17937D}" type="slidenum">
              <a:rPr lang="en-GB" smtClean="0"/>
              <a:t>10</a:t>
            </a:fld>
            <a:endParaRPr lang="en-GB"/>
          </a:p>
        </p:txBody>
      </p:sp>
    </p:spTree>
    <p:extLst>
      <p:ext uri="{BB962C8B-B14F-4D97-AF65-F5344CB8AC3E}">
        <p14:creationId xmlns:p14="http://schemas.microsoft.com/office/powerpoint/2010/main" val="97364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539F31-143E-4E97-8644-E2BC9A64BFC4}" type="datetimeFigureOut">
              <a:rPr lang="en-GB" smtClean="0"/>
              <a:t>27/10/2013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328663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539F31-143E-4E97-8644-E2BC9A64BFC4}" type="datetimeFigureOut">
              <a:rPr lang="en-GB" smtClean="0"/>
              <a:t>27/10/2013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382099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539F31-143E-4E97-8644-E2BC9A64BFC4}" type="datetimeFigureOut">
              <a:rPr lang="en-GB" smtClean="0"/>
              <a:t>27/10/2013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129265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3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69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5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539F31-143E-4E97-8644-E2BC9A64BFC4}" type="datetimeFigureOut">
              <a:rPr lang="en-GB" smtClean="0"/>
              <a:t>27/10/2013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189492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39F31-143E-4E97-8644-E2BC9A64BFC4}" type="datetimeFigureOut">
              <a:rPr lang="en-GB" smtClean="0"/>
              <a:t>27/10/2013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260933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539F31-143E-4E97-8644-E2BC9A64BFC4}" type="datetimeFigureOut">
              <a:rPr lang="en-GB" smtClean="0"/>
              <a:t>27/10/2013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385391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539F31-143E-4E97-8644-E2BC9A64BFC4}" type="datetimeFigureOut">
              <a:rPr lang="en-GB" smtClean="0"/>
              <a:t>27/10/2013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14266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539F31-143E-4E97-8644-E2BC9A64BFC4}" type="datetimeFigureOut">
              <a:rPr lang="en-GB" smtClean="0"/>
              <a:t>27/10/2013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8539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39F31-143E-4E97-8644-E2BC9A64BFC4}" type="datetimeFigureOut">
              <a:rPr lang="en-GB" smtClean="0"/>
              <a:t>27/10/2013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117893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39F31-143E-4E97-8644-E2BC9A64BFC4}" type="datetimeFigureOut">
              <a:rPr lang="en-GB" smtClean="0"/>
              <a:t>27/10/2013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20279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39F31-143E-4E97-8644-E2BC9A64BFC4}" type="datetimeFigureOut">
              <a:rPr lang="en-GB" smtClean="0"/>
              <a:t>27/10/2013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0544B-E7B4-4882-9D53-B28D93A53E26}" type="slidenum">
              <a:rPr lang="en-GB" smtClean="0"/>
              <a:t>‹#›</a:t>
            </a:fld>
            <a:endParaRPr lang="en-GB"/>
          </a:p>
        </p:txBody>
      </p:sp>
    </p:spTree>
    <p:extLst>
      <p:ext uri="{BB962C8B-B14F-4D97-AF65-F5344CB8AC3E}">
        <p14:creationId xmlns:p14="http://schemas.microsoft.com/office/powerpoint/2010/main" val="299836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39F31-143E-4E97-8644-E2BC9A64BFC4}" type="datetimeFigureOut">
              <a:rPr lang="en-GB" smtClean="0"/>
              <a:t>27/10/2013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0544B-E7B4-4882-9D53-B28D93A53E26}" type="slidenum">
              <a:rPr lang="en-GB" smtClean="0"/>
              <a:t>‹#›</a:t>
            </a:fld>
            <a:endParaRPr lang="en-GB"/>
          </a:p>
        </p:txBody>
      </p:sp>
    </p:spTree>
    <p:extLst>
      <p:ext uri="{BB962C8B-B14F-4D97-AF65-F5344CB8AC3E}">
        <p14:creationId xmlns:p14="http://schemas.microsoft.com/office/powerpoint/2010/main" val="355255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5950611"/>
            <a:ext cx="819374" cy="71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7938"/>
            <a:ext cx="9144000" cy="9159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12" name="Picture 40" descr="FP7-gen-White"/>
          <p:cNvPicPr>
            <a:picLocks noChangeAspect="1" noChangeArrowheads="1"/>
          </p:cNvPicPr>
          <p:nvPr/>
        </p:nvPicPr>
        <p:blipFill>
          <a:blip r:embed="rId3" cstate="screen">
            <a:lum bright="-100000"/>
            <a:grayscl/>
            <a:biLevel thresh="50000"/>
            <a:extLst>
              <a:ext uri="{28A0092B-C50C-407E-A947-70E740481C1C}">
                <a14:useLocalDpi xmlns:a14="http://schemas.microsoft.com/office/drawing/2010/main"/>
              </a:ext>
            </a:extLst>
          </a:blip>
          <a:srcRect/>
          <a:stretch>
            <a:fillRect/>
          </a:stretch>
        </p:blipFill>
        <p:spPr bwMode="auto">
          <a:xfrm>
            <a:off x="1370013" y="93663"/>
            <a:ext cx="10001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EU Flag White"/>
          <p:cNvPicPr>
            <a:picLocks noChangeAspect="1" noChangeArrowheads="1"/>
          </p:cNvPicPr>
          <p:nvPr/>
        </p:nvPicPr>
        <p:blipFill>
          <a:blip r:embed="rId4" cstate="screen">
            <a:lum bright="-100000"/>
            <a:grayscl/>
            <a:biLevel thresh="50000"/>
            <a:extLst>
              <a:ext uri="{28A0092B-C50C-407E-A947-70E740481C1C}">
                <a14:useLocalDpi xmlns:a14="http://schemas.microsoft.com/office/drawing/2010/main"/>
              </a:ext>
            </a:extLst>
          </a:blip>
          <a:srcRect/>
          <a:stretch>
            <a:fillRect/>
          </a:stretch>
        </p:blipFill>
        <p:spPr bwMode="auto">
          <a:xfrm>
            <a:off x="81882" y="112007"/>
            <a:ext cx="989012" cy="641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2" descr="e-infrastructure-logoWhite"/>
          <p:cNvPicPr>
            <a:picLocks noChangeAspect="1" noChangeArrowheads="1"/>
          </p:cNvPicPr>
          <p:nvPr/>
        </p:nvPicPr>
        <p:blipFill>
          <a:blip r:embed="rId5" cstate="screen">
            <a:lum bright="-100000"/>
            <a:grayscl/>
            <a:biLevel thresh="50000"/>
            <a:extLst>
              <a:ext uri="{28A0092B-C50C-407E-A947-70E740481C1C}">
                <a14:useLocalDpi xmlns:a14="http://schemas.microsoft.com/office/drawing/2010/main"/>
              </a:ext>
            </a:extLst>
          </a:blip>
          <a:srcRect/>
          <a:stretch>
            <a:fillRect/>
          </a:stretch>
        </p:blipFill>
        <p:spPr bwMode="auto">
          <a:xfrm>
            <a:off x="2662238" y="139700"/>
            <a:ext cx="18573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576388" y="1070734"/>
            <a:ext cx="8460109"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lnSpc>
                <a:spcPct val="200000"/>
              </a:lnSpc>
            </a:pPr>
            <a:r>
              <a:rPr lang="en-GB" sz="3600" b="1" dirty="0"/>
              <a:t>Use it or lose it: </a:t>
            </a:r>
            <a:endParaRPr lang="en-GB" sz="2400" b="1" dirty="0" smtClean="0"/>
          </a:p>
          <a:p>
            <a:pPr algn="r" eaLnBrk="1" hangingPunct="1">
              <a:lnSpc>
                <a:spcPct val="150000"/>
              </a:lnSpc>
            </a:pPr>
            <a:r>
              <a:rPr lang="en-GB" sz="2400" b="1" dirty="0" smtClean="0"/>
              <a:t>Crowdsourcing </a:t>
            </a:r>
            <a:r>
              <a:rPr lang="en-GB" sz="2400" b="1" dirty="0"/>
              <a:t>support and outreach activities </a:t>
            </a:r>
            <a:r>
              <a:rPr lang="en-GB" sz="2400" b="1" dirty="0" smtClean="0"/>
              <a:t>in </a:t>
            </a:r>
            <a:r>
              <a:rPr lang="en-GB" sz="2400" b="1" dirty="0"/>
              <a:t>a hybrid sustainability model for e-infrastructures </a:t>
            </a:r>
            <a:r>
              <a:rPr lang="en-GB" sz="2400" b="1" dirty="0" smtClean="0"/>
              <a:t> </a:t>
            </a:r>
          </a:p>
          <a:p>
            <a:pPr algn="r" eaLnBrk="1" hangingPunct="1">
              <a:lnSpc>
                <a:spcPct val="150000"/>
              </a:lnSpc>
            </a:pPr>
            <a:r>
              <a:rPr lang="en-GB" sz="2000" i="1" dirty="0"/>
              <a:t>The </a:t>
            </a:r>
            <a:r>
              <a:rPr lang="en-GB" sz="2000" i="1" dirty="0" err="1"/>
              <a:t>ViBRANT</a:t>
            </a:r>
            <a:r>
              <a:rPr lang="en-GB" sz="2000" i="1" dirty="0"/>
              <a:t> project case studies</a:t>
            </a:r>
          </a:p>
        </p:txBody>
      </p:sp>
      <p:sp>
        <p:nvSpPr>
          <p:cNvPr id="2" name="TextBox 1"/>
          <p:cNvSpPr txBox="1"/>
          <p:nvPr/>
        </p:nvSpPr>
        <p:spPr>
          <a:xfrm>
            <a:off x="4380093" y="4293096"/>
            <a:ext cx="4656403" cy="369332"/>
          </a:xfrm>
          <a:prstGeom prst="rect">
            <a:avLst/>
          </a:prstGeom>
          <a:noFill/>
        </p:spPr>
        <p:txBody>
          <a:bodyPr wrap="none" rtlCol="0">
            <a:spAutoFit/>
          </a:bodyPr>
          <a:lstStyle/>
          <a:p>
            <a:r>
              <a:rPr lang="en-GB" b="1" u="sng" dirty="0" smtClean="0"/>
              <a:t>Koureas D</a:t>
            </a:r>
            <a:r>
              <a:rPr lang="en-GB" b="1" dirty="0" smtClean="0"/>
              <a:t>., Livermore L., Roberts D. &amp; Smith V.</a:t>
            </a:r>
            <a:endParaRPr lang="en-GB" b="1" u="sng" dirty="0"/>
          </a:p>
        </p:txBody>
      </p:sp>
      <p:sp>
        <p:nvSpPr>
          <p:cNvPr id="3" name="TextBox 2"/>
          <p:cNvSpPr txBox="1"/>
          <p:nvPr/>
        </p:nvSpPr>
        <p:spPr>
          <a:xfrm>
            <a:off x="3176109" y="4734436"/>
            <a:ext cx="5860387" cy="646331"/>
          </a:xfrm>
          <a:prstGeom prst="rect">
            <a:avLst/>
          </a:prstGeom>
          <a:noFill/>
        </p:spPr>
        <p:txBody>
          <a:bodyPr wrap="none" rtlCol="0">
            <a:spAutoFit/>
          </a:bodyPr>
          <a:lstStyle/>
          <a:p>
            <a:pPr algn="r"/>
            <a:r>
              <a:rPr lang="en-GB" dirty="0" smtClean="0"/>
              <a:t>Biodiversity Informatics Group | Department of Life Sciences</a:t>
            </a:r>
          </a:p>
          <a:p>
            <a:pPr algn="r"/>
            <a:r>
              <a:rPr lang="en-GB" b="1" dirty="0" smtClean="0"/>
              <a:t>Natural History Museum, London</a:t>
            </a:r>
            <a:endParaRPr lang="en-GB" b="1" dirty="0"/>
          </a:p>
        </p:txBody>
      </p:sp>
      <p:pic>
        <p:nvPicPr>
          <p:cNvPr id="10" name="Picture 2" descr="http://vbrant.eu/sites/vbrant.eu/files/acquia_prosper_logo.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60232" y="0"/>
            <a:ext cx="1979712" cy="855347"/>
          </a:xfrm>
          <a:prstGeom prst="rect">
            <a:avLst/>
          </a:prstGeom>
          <a:noFill/>
        </p:spPr>
      </p:pic>
      <p:sp>
        <p:nvSpPr>
          <p:cNvPr id="4" name="TextBox 3"/>
          <p:cNvSpPr txBox="1"/>
          <p:nvPr/>
        </p:nvSpPr>
        <p:spPr>
          <a:xfrm>
            <a:off x="1139864" y="6021288"/>
            <a:ext cx="2084994" cy="400110"/>
          </a:xfrm>
          <a:prstGeom prst="rect">
            <a:avLst/>
          </a:prstGeom>
          <a:noFill/>
        </p:spPr>
        <p:txBody>
          <a:bodyPr wrap="none" rtlCol="0">
            <a:spAutoFit/>
          </a:bodyPr>
          <a:lstStyle/>
          <a:p>
            <a:r>
              <a:rPr lang="en-GB" sz="2000" b="1" dirty="0" smtClean="0"/>
              <a:t>@</a:t>
            </a:r>
            <a:r>
              <a:rPr lang="en-GB" sz="2000" dirty="0" err="1" smtClean="0"/>
              <a:t>dimitriskoureas</a:t>
            </a:r>
            <a:r>
              <a:rPr lang="en-GB" sz="2000" dirty="0" smtClean="0"/>
              <a:t> </a:t>
            </a:r>
            <a:endParaRPr lang="en-GB" sz="2000" dirty="0"/>
          </a:p>
        </p:txBody>
      </p:sp>
      <p:sp>
        <p:nvSpPr>
          <p:cNvPr id="5" name="Rectangle 4"/>
          <p:cNvSpPr/>
          <p:nvPr/>
        </p:nvSpPr>
        <p:spPr>
          <a:xfrm>
            <a:off x="5659064" y="5995469"/>
            <a:ext cx="3408469" cy="369332"/>
          </a:xfrm>
          <a:prstGeom prst="rect">
            <a:avLst/>
          </a:prstGeom>
        </p:spPr>
        <p:txBody>
          <a:bodyPr wrap="square">
            <a:spAutoFit/>
          </a:bodyPr>
          <a:lstStyle/>
          <a:p>
            <a:r>
              <a:rPr lang="en-GB" dirty="0" err="1" smtClean="0"/>
              <a:t>doi</a:t>
            </a:r>
            <a:r>
              <a:rPr lang="en-GB" dirty="0" smtClean="0"/>
              <a:t>: </a:t>
            </a:r>
            <a:r>
              <a:rPr lang="en-GB" b="1" dirty="0" smtClean="0"/>
              <a:t>10.6084/m9.figshare.830497</a:t>
            </a:r>
            <a:endParaRPr lang="nl-NL" b="1" dirty="0"/>
          </a:p>
        </p:txBody>
      </p:sp>
      <p:pic>
        <p:nvPicPr>
          <p:cNvPr id="102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04048" y="5834925"/>
            <a:ext cx="690419" cy="69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945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722822809"/>
              </p:ext>
            </p:extLst>
          </p:nvPr>
        </p:nvGraphicFramePr>
        <p:xfrm>
          <a:off x="1638536" y="2420888"/>
          <a:ext cx="7397960" cy="4328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909266" y="1916832"/>
            <a:ext cx="1327030"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a:t>Scratchpads</a:t>
            </a:r>
            <a:endParaRPr lang="en-GB" dirty="0"/>
          </a:p>
        </p:txBody>
      </p:sp>
      <p:sp>
        <p:nvSpPr>
          <p:cNvPr id="3" name="Rectangle 2"/>
          <p:cNvSpPr/>
          <p:nvPr/>
        </p:nvSpPr>
        <p:spPr>
          <a:xfrm>
            <a:off x="1167214" y="3483672"/>
            <a:ext cx="2017219"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a:t>Platform </a:t>
            </a:r>
            <a:endParaRPr lang="en-GB" b="1" dirty="0" smtClean="0"/>
          </a:p>
          <a:p>
            <a:r>
              <a:rPr lang="en-GB" b="1" dirty="0" smtClean="0"/>
              <a:t>for </a:t>
            </a:r>
            <a:r>
              <a:rPr lang="en-GB" b="1" dirty="0" err="1" smtClean="0"/>
              <a:t>Cybertaxonomy</a:t>
            </a:r>
            <a:endParaRPr lang="en-GB" dirty="0"/>
          </a:p>
        </p:txBody>
      </p:sp>
      <p:sp>
        <p:nvSpPr>
          <p:cNvPr id="4" name="Rectangle 3"/>
          <p:cNvSpPr/>
          <p:nvPr/>
        </p:nvSpPr>
        <p:spPr>
          <a:xfrm>
            <a:off x="2886462" y="3437199"/>
            <a:ext cx="1341073"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err="1"/>
              <a:t>Biowikifarm</a:t>
            </a:r>
            <a:endParaRPr lang="en-GB" dirty="0"/>
          </a:p>
        </p:txBody>
      </p:sp>
      <p:sp>
        <p:nvSpPr>
          <p:cNvPr id="5" name="Rectangle 4"/>
          <p:cNvSpPr/>
          <p:nvPr/>
        </p:nvSpPr>
        <p:spPr>
          <a:xfrm>
            <a:off x="3066252" y="2925991"/>
            <a:ext cx="631904"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a:t>PWT</a:t>
            </a:r>
            <a:endParaRPr lang="en-GB" dirty="0"/>
          </a:p>
        </p:txBody>
      </p:sp>
      <p:sp>
        <p:nvSpPr>
          <p:cNvPr id="6" name="Rectangle 5"/>
          <p:cNvSpPr/>
          <p:nvPr/>
        </p:nvSpPr>
        <p:spPr>
          <a:xfrm>
            <a:off x="2059786" y="2762897"/>
            <a:ext cx="573490"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smtClean="0"/>
              <a:t>NPT</a:t>
            </a:r>
            <a:endParaRPr lang="en-GB" dirty="0"/>
          </a:p>
        </p:txBody>
      </p:sp>
      <p:sp>
        <p:nvSpPr>
          <p:cNvPr id="7" name="Rectangle 6"/>
          <p:cNvSpPr/>
          <p:nvPr/>
        </p:nvSpPr>
        <p:spPr>
          <a:xfrm>
            <a:off x="951190" y="4780680"/>
            <a:ext cx="737702"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a:t>OBOE</a:t>
            </a:r>
            <a:endParaRPr lang="en-GB" dirty="0"/>
          </a:p>
        </p:txBody>
      </p:sp>
      <p:sp>
        <p:nvSpPr>
          <p:cNvPr id="8" name="Rectangle 7"/>
          <p:cNvSpPr/>
          <p:nvPr/>
        </p:nvSpPr>
        <p:spPr>
          <a:xfrm>
            <a:off x="1858384" y="4420640"/>
            <a:ext cx="976293"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err="1"/>
              <a:t>RefBank</a:t>
            </a:r>
            <a:endParaRPr lang="en-GB" dirty="0"/>
          </a:p>
        </p:txBody>
      </p:sp>
      <p:sp>
        <p:nvSpPr>
          <p:cNvPr id="9" name="Rectangle 8"/>
          <p:cNvSpPr/>
          <p:nvPr/>
        </p:nvSpPr>
        <p:spPr>
          <a:xfrm>
            <a:off x="3986979" y="3001600"/>
            <a:ext cx="1368901"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err="1"/>
              <a:t>GoldenGATE</a:t>
            </a:r>
            <a:endParaRPr lang="en-GB" dirty="0"/>
          </a:p>
        </p:txBody>
      </p:sp>
      <p:sp>
        <p:nvSpPr>
          <p:cNvPr id="10" name="Rectangle 9"/>
          <p:cNvSpPr/>
          <p:nvPr/>
        </p:nvSpPr>
        <p:spPr>
          <a:xfrm>
            <a:off x="3478612" y="2250682"/>
            <a:ext cx="748923"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a:t>Xper2</a:t>
            </a:r>
            <a:endParaRPr lang="en-GB" dirty="0"/>
          </a:p>
        </p:txBody>
      </p:sp>
      <p:sp>
        <p:nvSpPr>
          <p:cNvPr id="11" name="Rectangle 10"/>
          <p:cNvSpPr/>
          <p:nvPr/>
        </p:nvSpPr>
        <p:spPr>
          <a:xfrm>
            <a:off x="4734873" y="2438002"/>
            <a:ext cx="928075"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err="1"/>
              <a:t>GeoCAT</a:t>
            </a:r>
            <a:endParaRPr lang="en-GB" dirty="0"/>
          </a:p>
        </p:txBody>
      </p:sp>
      <p:sp>
        <p:nvSpPr>
          <p:cNvPr id="12" name="Rectangle 11"/>
          <p:cNvSpPr/>
          <p:nvPr/>
        </p:nvSpPr>
        <p:spPr>
          <a:xfrm>
            <a:off x="6083224" y="2564359"/>
            <a:ext cx="979114"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GB" b="1" dirty="0" err="1"/>
              <a:t>CartoDB</a:t>
            </a:r>
            <a:endParaRPr lang="en-GB" dirty="0"/>
          </a:p>
        </p:txBody>
      </p:sp>
      <p:sp>
        <p:nvSpPr>
          <p:cNvPr id="17" name="TextBox 16"/>
          <p:cNvSpPr txBox="1"/>
          <p:nvPr/>
        </p:nvSpPr>
        <p:spPr>
          <a:xfrm>
            <a:off x="4644008" y="5162547"/>
            <a:ext cx="2798780" cy="400110"/>
          </a:xfrm>
          <a:prstGeom prst="rect">
            <a:avLst/>
          </a:prstGeom>
          <a:noFill/>
        </p:spPr>
        <p:txBody>
          <a:bodyPr wrap="none" rtlCol="0">
            <a:spAutoFit/>
          </a:bodyPr>
          <a:lstStyle/>
          <a:p>
            <a:r>
              <a:rPr lang="en-GB" sz="2000" b="1" dirty="0" smtClean="0"/>
              <a:t>ESTABLISHED USER BASE</a:t>
            </a:r>
            <a:endParaRPr lang="en-GB" sz="2000" b="1" dirty="0"/>
          </a:p>
        </p:txBody>
      </p:sp>
      <p:pic>
        <p:nvPicPr>
          <p:cNvPr id="18"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02519" y="893261"/>
            <a:ext cx="2513940" cy="121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0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7889613"/>
              </p:ext>
            </p:extLst>
          </p:nvPr>
        </p:nvGraphicFramePr>
        <p:xfrm>
          <a:off x="1638536" y="2420888"/>
          <a:ext cx="7397960" cy="4328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644008" y="5162547"/>
            <a:ext cx="2798780" cy="400110"/>
          </a:xfrm>
          <a:prstGeom prst="rect">
            <a:avLst/>
          </a:prstGeom>
          <a:noFill/>
        </p:spPr>
        <p:txBody>
          <a:bodyPr wrap="none" rtlCol="0">
            <a:spAutoFit/>
          </a:bodyPr>
          <a:lstStyle/>
          <a:p>
            <a:r>
              <a:rPr lang="en-GB" sz="2000" b="1" dirty="0" smtClean="0"/>
              <a:t>ESTABLISHED USER BASE</a:t>
            </a:r>
            <a:endParaRPr lang="en-GB" sz="2000" b="1" dirty="0"/>
          </a:p>
        </p:txBody>
      </p:sp>
      <p:sp>
        <p:nvSpPr>
          <p:cNvPr id="8" name="TextBox 7"/>
          <p:cNvSpPr txBox="1"/>
          <p:nvPr/>
        </p:nvSpPr>
        <p:spPr>
          <a:xfrm>
            <a:off x="827584" y="1916832"/>
            <a:ext cx="2488823" cy="1938992"/>
          </a:xfrm>
          <a:prstGeom prst="rect">
            <a:avLst/>
          </a:prstGeom>
          <a:noFill/>
        </p:spPr>
        <p:txBody>
          <a:bodyPr wrap="none" rtlCol="0">
            <a:spAutoFit/>
          </a:bodyPr>
          <a:lstStyle/>
          <a:p>
            <a:pPr>
              <a:lnSpc>
                <a:spcPct val="200000"/>
              </a:lnSpc>
            </a:pPr>
            <a:r>
              <a:rPr lang="en-GB" sz="2000" b="1" dirty="0"/>
              <a:t>Supporting structures</a:t>
            </a:r>
          </a:p>
          <a:p>
            <a:pPr>
              <a:lnSpc>
                <a:spcPct val="200000"/>
              </a:lnSpc>
            </a:pPr>
            <a:r>
              <a:rPr lang="en-GB" sz="2000" b="1" dirty="0"/>
              <a:t>Outreach activities</a:t>
            </a:r>
          </a:p>
          <a:p>
            <a:pPr>
              <a:lnSpc>
                <a:spcPct val="200000"/>
              </a:lnSpc>
            </a:pPr>
            <a:r>
              <a:rPr lang="en-GB" sz="2000" b="1" dirty="0" smtClean="0"/>
              <a:t>Time of service run</a:t>
            </a:r>
          </a:p>
        </p:txBody>
      </p:sp>
      <p:sp>
        <p:nvSpPr>
          <p:cNvPr id="9" name="TextBox 8"/>
          <p:cNvSpPr txBox="1"/>
          <p:nvPr/>
        </p:nvSpPr>
        <p:spPr>
          <a:xfrm>
            <a:off x="827584" y="1412776"/>
            <a:ext cx="3849965" cy="369332"/>
          </a:xfrm>
          <a:prstGeom prst="rect">
            <a:avLst/>
          </a:prstGeom>
          <a:noFill/>
        </p:spPr>
        <p:txBody>
          <a:bodyPr wrap="none" rtlCol="0">
            <a:spAutoFit/>
          </a:bodyPr>
          <a:lstStyle/>
          <a:p>
            <a:r>
              <a:rPr lang="en-GB" dirty="0" smtClean="0"/>
              <a:t>Factors for building a healthy user base</a:t>
            </a:r>
            <a:endParaRPr lang="en-GB" dirty="0"/>
          </a:p>
        </p:txBody>
      </p:sp>
    </p:spTree>
    <p:extLst>
      <p:ext uri="{BB962C8B-B14F-4D97-AF65-F5344CB8AC3E}">
        <p14:creationId xmlns:p14="http://schemas.microsoft.com/office/powerpoint/2010/main" val="24809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0" y="692150"/>
            <a:ext cx="8807450" cy="1657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6000" smtClean="0">
                <a:latin typeface="Arial" pitchFamily="34" charset="0"/>
                <a:ea typeface="ＭＳ Ｐゴシック" pitchFamily="34" charset="-128"/>
              </a:rPr>
              <a:t>Scratchpads</a:t>
            </a:r>
            <a:br>
              <a:rPr lang="en-US" sz="6000" smtClean="0">
                <a:latin typeface="Arial" pitchFamily="34" charset="0"/>
                <a:ea typeface="ＭＳ Ｐゴシック" pitchFamily="34" charset="-128"/>
              </a:rPr>
            </a:br>
            <a:r>
              <a:rPr lang="en-US" sz="3600" smtClean="0">
                <a:latin typeface="Arial" pitchFamily="34" charset="0"/>
                <a:ea typeface="ＭＳ Ｐゴシック" pitchFamily="34" charset="-128"/>
              </a:rPr>
              <a:t>Virtual Research Environments</a:t>
            </a:r>
            <a:endParaRPr lang="en-US" smtClean="0">
              <a:latin typeface="Arial" pitchFamily="34" charset="0"/>
              <a:ea typeface="ＭＳ Ｐゴシック" pitchFamily="34" charset="-128"/>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95525" y="2420938"/>
            <a:ext cx="4432300" cy="3455987"/>
          </a:xfrm>
          <a:prstGeom prst="rect">
            <a:avLst/>
          </a:prstGeom>
          <a:ln>
            <a:noFill/>
          </a:ln>
          <a:effectLst>
            <a:outerShdw blurRad="292100" dist="139700" dir="2700000" algn="tl" rotWithShape="0">
              <a:srgbClr val="333333">
                <a:alpha val="65000"/>
              </a:srgbClr>
            </a:outerShdw>
          </a:effectLst>
          <a:extLst/>
        </p:spPr>
      </p:pic>
      <p:sp>
        <p:nvSpPr>
          <p:cNvPr id="3" name="Rectangle 2"/>
          <p:cNvSpPr/>
          <p:nvPr/>
        </p:nvSpPr>
        <p:spPr>
          <a:xfrm>
            <a:off x="23540" y="3509114"/>
            <a:ext cx="1834156" cy="369332"/>
          </a:xfrm>
          <a:prstGeom prst="rect">
            <a:avLst/>
          </a:prstGeom>
          <a:solidFill>
            <a:schemeClr val="tx1"/>
          </a:solidFill>
        </p:spPr>
        <p:txBody>
          <a:bodyPr wrap="none">
            <a:spAutoFit/>
          </a:bodyPr>
          <a:lstStyle/>
          <a:p>
            <a:r>
              <a:rPr lang="en-GB" b="1" dirty="0" smtClean="0">
                <a:solidFill>
                  <a:schemeClr val="bg1"/>
                </a:solidFill>
              </a:rPr>
              <a:t>600 </a:t>
            </a:r>
            <a:r>
              <a:rPr lang="en-GB" dirty="0" smtClean="0">
                <a:solidFill>
                  <a:schemeClr val="bg1"/>
                </a:solidFill>
              </a:rPr>
              <a:t>communities</a:t>
            </a:r>
            <a:endParaRPr lang="en-GB" dirty="0">
              <a:solidFill>
                <a:schemeClr val="bg1"/>
              </a:solidFill>
            </a:endParaRPr>
          </a:p>
        </p:txBody>
      </p:sp>
      <p:sp>
        <p:nvSpPr>
          <p:cNvPr id="4" name="Rectangle 3"/>
          <p:cNvSpPr/>
          <p:nvPr/>
        </p:nvSpPr>
        <p:spPr>
          <a:xfrm>
            <a:off x="23540" y="4283804"/>
            <a:ext cx="2100188" cy="369332"/>
          </a:xfrm>
          <a:prstGeom prst="rect">
            <a:avLst/>
          </a:prstGeom>
          <a:solidFill>
            <a:schemeClr val="tx1"/>
          </a:solidFill>
        </p:spPr>
        <p:txBody>
          <a:bodyPr wrap="square">
            <a:spAutoFit/>
          </a:bodyPr>
          <a:lstStyle/>
          <a:p>
            <a:r>
              <a:rPr lang="en-GB" b="1" dirty="0" smtClean="0">
                <a:solidFill>
                  <a:schemeClr val="bg1"/>
                </a:solidFill>
              </a:rPr>
              <a:t>7,100 </a:t>
            </a:r>
            <a:r>
              <a:rPr lang="en-GB" dirty="0" smtClean="0">
                <a:solidFill>
                  <a:schemeClr val="bg1"/>
                </a:solidFill>
              </a:rPr>
              <a:t>active </a:t>
            </a:r>
            <a:r>
              <a:rPr lang="en-GB" dirty="0">
                <a:solidFill>
                  <a:schemeClr val="bg1"/>
                </a:solidFill>
              </a:rPr>
              <a:t>users </a:t>
            </a:r>
          </a:p>
        </p:txBody>
      </p:sp>
    </p:spTree>
    <p:extLst>
      <p:ext uri="{BB962C8B-B14F-4D97-AF65-F5344CB8AC3E}">
        <p14:creationId xmlns:p14="http://schemas.microsoft.com/office/powerpoint/2010/main" val="24426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ircular Arrow 29"/>
          <p:cNvSpPr/>
          <p:nvPr/>
        </p:nvSpPr>
        <p:spPr>
          <a:xfrm rot="10206226">
            <a:off x="3672387" y="2423644"/>
            <a:ext cx="2778095" cy="2681389"/>
          </a:xfrm>
          <a:prstGeom prst="circularArrow">
            <a:avLst>
              <a:gd name="adj1" fmla="val 4620"/>
              <a:gd name="adj2" fmla="val 228798"/>
              <a:gd name="adj3" fmla="val 21322322"/>
              <a:gd name="adj4" fmla="val 610763"/>
              <a:gd name="adj5" fmla="val 2310"/>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solidFill>
                <a:schemeClr val="tx1"/>
              </a:solidFill>
            </a:endParaRPr>
          </a:p>
        </p:txBody>
      </p:sp>
      <p:sp>
        <p:nvSpPr>
          <p:cNvPr id="24" name="Circular Arrow 23"/>
          <p:cNvSpPr/>
          <p:nvPr/>
        </p:nvSpPr>
        <p:spPr>
          <a:xfrm rot="10206226">
            <a:off x="2298814" y="1007872"/>
            <a:ext cx="5571312" cy="5377374"/>
          </a:xfrm>
          <a:prstGeom prst="circularArrow">
            <a:avLst>
              <a:gd name="adj1" fmla="val 4620"/>
              <a:gd name="adj2" fmla="val 228798"/>
              <a:gd name="adj3" fmla="val 21322322"/>
              <a:gd name="adj4" fmla="val 861911"/>
              <a:gd name="adj5" fmla="val 2310"/>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solidFill>
                <a:schemeClr val="tx1"/>
              </a:solidFill>
            </a:endParaRPr>
          </a:p>
        </p:txBody>
      </p:sp>
      <p:sp>
        <p:nvSpPr>
          <p:cNvPr id="12" name="Freeform 11"/>
          <p:cNvSpPr/>
          <p:nvPr/>
        </p:nvSpPr>
        <p:spPr bwMode="auto">
          <a:xfrm>
            <a:off x="7151885" y="3422129"/>
            <a:ext cx="1452563" cy="94297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lnRef>
          <a:fillRef idx="1">
            <a:schemeClr val="dk1"/>
          </a:fillRef>
          <a:effectRef idx="1">
            <a:schemeClr val="dk1"/>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2000" b="1" dirty="0" err="1"/>
              <a:t>curation</a:t>
            </a:r>
            <a:endParaRPr lang="en-GB" sz="1600" b="1" dirty="0"/>
          </a:p>
        </p:txBody>
      </p:sp>
      <p:sp>
        <p:nvSpPr>
          <p:cNvPr id="15" name="Freeform 14"/>
          <p:cNvSpPr/>
          <p:nvPr/>
        </p:nvSpPr>
        <p:spPr bwMode="auto">
          <a:xfrm>
            <a:off x="4427984" y="5796805"/>
            <a:ext cx="1452563" cy="944563"/>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lnRef>
          <a:fillRef idx="1">
            <a:schemeClr val="dk1"/>
          </a:fillRef>
          <a:effectRef idx="1">
            <a:schemeClr val="dk1"/>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2000" b="1" dirty="0"/>
              <a:t>analysis</a:t>
            </a:r>
            <a:endParaRPr lang="en-GB" sz="1600" b="1" dirty="0"/>
          </a:p>
        </p:txBody>
      </p:sp>
      <p:sp>
        <p:nvSpPr>
          <p:cNvPr id="17" name="Freeform 16"/>
          <p:cNvSpPr/>
          <p:nvPr/>
        </p:nvSpPr>
        <p:spPr>
          <a:xfrm>
            <a:off x="1763688" y="3420542"/>
            <a:ext cx="1452562" cy="944562"/>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lnRef>
          <a:fillRef idx="1">
            <a:schemeClr val="dk1"/>
          </a:fillRef>
          <a:effectRef idx="1">
            <a:schemeClr val="dk1"/>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2000" b="1" dirty="0"/>
              <a:t>publishing</a:t>
            </a:r>
            <a:endParaRPr lang="en-GB" sz="1600" b="1" dirty="0"/>
          </a:p>
        </p:txBody>
      </p:sp>
      <p:sp>
        <p:nvSpPr>
          <p:cNvPr id="10" name="Freeform 9"/>
          <p:cNvSpPr/>
          <p:nvPr/>
        </p:nvSpPr>
        <p:spPr bwMode="auto">
          <a:xfrm>
            <a:off x="4211365" y="692696"/>
            <a:ext cx="1728787" cy="1081088"/>
          </a:xfrm>
          <a:custGeom>
            <a:avLst/>
            <a:gdLst>
              <a:gd name="connsiteX0" fmla="*/ 0 w 1728157"/>
              <a:gd name="connsiteY0" fmla="*/ 180053 h 1080295"/>
              <a:gd name="connsiteX1" fmla="*/ 180053 w 1728157"/>
              <a:gd name="connsiteY1" fmla="*/ 0 h 1080295"/>
              <a:gd name="connsiteX2" fmla="*/ 1548104 w 1728157"/>
              <a:gd name="connsiteY2" fmla="*/ 0 h 1080295"/>
              <a:gd name="connsiteX3" fmla="*/ 1728157 w 1728157"/>
              <a:gd name="connsiteY3" fmla="*/ 180053 h 1080295"/>
              <a:gd name="connsiteX4" fmla="*/ 1728157 w 1728157"/>
              <a:gd name="connsiteY4" fmla="*/ 900242 h 1080295"/>
              <a:gd name="connsiteX5" fmla="*/ 1548104 w 1728157"/>
              <a:gd name="connsiteY5" fmla="*/ 1080295 h 1080295"/>
              <a:gd name="connsiteX6" fmla="*/ 180053 w 1728157"/>
              <a:gd name="connsiteY6" fmla="*/ 1080295 h 1080295"/>
              <a:gd name="connsiteX7" fmla="*/ 0 w 1728157"/>
              <a:gd name="connsiteY7" fmla="*/ 900242 h 1080295"/>
              <a:gd name="connsiteX8" fmla="*/ 0 w 1728157"/>
              <a:gd name="connsiteY8" fmla="*/ 180053 h 108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157" h="1080295">
                <a:moveTo>
                  <a:pt x="0" y="180053"/>
                </a:moveTo>
                <a:cubicBezTo>
                  <a:pt x="0" y="80612"/>
                  <a:pt x="80612" y="0"/>
                  <a:pt x="180053" y="0"/>
                </a:cubicBezTo>
                <a:lnTo>
                  <a:pt x="1548104" y="0"/>
                </a:lnTo>
                <a:cubicBezTo>
                  <a:pt x="1647545" y="0"/>
                  <a:pt x="1728157" y="80612"/>
                  <a:pt x="1728157" y="180053"/>
                </a:cubicBezTo>
                <a:lnTo>
                  <a:pt x="1728157" y="900242"/>
                </a:lnTo>
                <a:cubicBezTo>
                  <a:pt x="1728157" y="999683"/>
                  <a:pt x="1647545" y="1080295"/>
                  <a:pt x="1548104" y="1080295"/>
                </a:cubicBezTo>
                <a:lnTo>
                  <a:pt x="180053" y="1080295"/>
                </a:lnTo>
                <a:cubicBezTo>
                  <a:pt x="80612" y="1080295"/>
                  <a:pt x="0" y="999683"/>
                  <a:pt x="0" y="900242"/>
                </a:cubicBezTo>
                <a:lnTo>
                  <a:pt x="0" y="180053"/>
                </a:lnTo>
                <a:close/>
              </a:path>
            </a:pathLst>
          </a:custGeom>
        </p:spPr>
        <p:style>
          <a:lnRef idx="3">
            <a:schemeClr val="lt1"/>
          </a:lnRef>
          <a:fillRef idx="1">
            <a:schemeClr val="dk1"/>
          </a:fillRef>
          <a:effectRef idx="1">
            <a:schemeClr val="dk1"/>
          </a:effectRef>
          <a:fontRef idx="minor">
            <a:schemeClr val="lt1"/>
          </a:fontRef>
        </p:style>
        <p:txBody>
          <a:bodyPr lIns="113696" tIns="113696" rIns="113696" bIns="113696"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b="1" dirty="0"/>
              <a:t>collection &amp;</a:t>
            </a:r>
          </a:p>
          <a:p>
            <a:pPr algn="ctr" defTabSz="711200">
              <a:lnSpc>
                <a:spcPct val="90000"/>
              </a:lnSpc>
              <a:spcAft>
                <a:spcPct val="35000"/>
              </a:spcAft>
              <a:defRPr/>
            </a:pPr>
            <a:r>
              <a:rPr lang="en-GB" b="1" dirty="0"/>
              <a:t>generation</a:t>
            </a:r>
          </a:p>
        </p:txBody>
      </p:sp>
      <p:sp>
        <p:nvSpPr>
          <p:cNvPr id="19465" name="TextBox 4"/>
          <p:cNvSpPr txBox="1">
            <a:spLocks noChangeArrowheads="1"/>
          </p:cNvSpPr>
          <p:nvPr/>
        </p:nvSpPr>
        <p:spPr bwMode="auto">
          <a:xfrm>
            <a:off x="107950" y="723900"/>
            <a:ext cx="2327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dirty="0">
                <a:latin typeface="Calibri" pitchFamily="34" charset="0"/>
              </a:rPr>
              <a:t>a</a:t>
            </a:r>
          </a:p>
          <a:p>
            <a:pPr eaLnBrk="1" hangingPunct="1"/>
            <a:r>
              <a:rPr lang="en-GB" sz="2800" dirty="0">
                <a:latin typeface="Calibri" pitchFamily="34" charset="0"/>
              </a:rPr>
              <a:t>seamless </a:t>
            </a:r>
          </a:p>
          <a:p>
            <a:pPr eaLnBrk="1" hangingPunct="1"/>
            <a:r>
              <a:rPr lang="en-GB" sz="4000" b="1" dirty="0">
                <a:latin typeface="Calibri" pitchFamily="34" charset="0"/>
              </a:rPr>
              <a:t>workflow </a:t>
            </a:r>
            <a:endParaRPr lang="en-GB" sz="2800" b="1" dirty="0">
              <a:latin typeface="Calibri" pitchFamily="34" charset="0"/>
            </a:endParaRPr>
          </a:p>
        </p:txBody>
      </p:sp>
      <p:grpSp>
        <p:nvGrpSpPr>
          <p:cNvPr id="16" name="Group 15"/>
          <p:cNvGrpSpPr/>
          <p:nvPr/>
        </p:nvGrpSpPr>
        <p:grpSpPr>
          <a:xfrm>
            <a:off x="4879916" y="2224491"/>
            <a:ext cx="359984" cy="628445"/>
            <a:chOff x="1509564" y="2459947"/>
            <a:chExt cx="720080" cy="1257085"/>
          </a:xfrm>
        </p:grpSpPr>
        <p:sp>
          <p:nvSpPr>
            <p:cNvPr id="18" name="Rounded Rectangle 1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9" name="Oval 1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3" name="Group 22"/>
          <p:cNvGrpSpPr/>
          <p:nvPr/>
        </p:nvGrpSpPr>
        <p:grpSpPr>
          <a:xfrm>
            <a:off x="4902853" y="4730198"/>
            <a:ext cx="359984" cy="628445"/>
            <a:chOff x="1509564" y="2459947"/>
            <a:chExt cx="720080" cy="1257085"/>
          </a:xfrm>
        </p:grpSpPr>
        <p:sp>
          <p:nvSpPr>
            <p:cNvPr id="25" name="Rounded Rectangle 2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 name="Oval 2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7" name="Group 26"/>
          <p:cNvGrpSpPr/>
          <p:nvPr/>
        </p:nvGrpSpPr>
        <p:grpSpPr>
          <a:xfrm>
            <a:off x="3606653" y="3436420"/>
            <a:ext cx="359984" cy="628445"/>
            <a:chOff x="1509564" y="2459947"/>
            <a:chExt cx="720080" cy="1257085"/>
          </a:xfrm>
        </p:grpSpPr>
        <p:sp>
          <p:nvSpPr>
            <p:cNvPr id="28" name="Rounded Rectangle 2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9" name="Oval 2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 name="Group 30"/>
          <p:cNvGrpSpPr/>
          <p:nvPr/>
        </p:nvGrpSpPr>
        <p:grpSpPr>
          <a:xfrm>
            <a:off x="3678717" y="3501008"/>
            <a:ext cx="359984" cy="628445"/>
            <a:chOff x="1509564" y="2459947"/>
            <a:chExt cx="720080" cy="1257085"/>
          </a:xfrm>
        </p:grpSpPr>
        <p:sp>
          <p:nvSpPr>
            <p:cNvPr id="32" name="Rounded Rectangle 3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3" name="Oval 3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7" name="Group 36"/>
          <p:cNvGrpSpPr/>
          <p:nvPr/>
        </p:nvGrpSpPr>
        <p:grpSpPr>
          <a:xfrm>
            <a:off x="5007071" y="4684436"/>
            <a:ext cx="359984" cy="628445"/>
            <a:chOff x="1509564" y="2459947"/>
            <a:chExt cx="720080" cy="1257085"/>
          </a:xfrm>
        </p:grpSpPr>
        <p:sp>
          <p:nvSpPr>
            <p:cNvPr id="38" name="Rounded Rectangle 3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9" name="Oval 3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0" name="Group 39"/>
          <p:cNvGrpSpPr/>
          <p:nvPr/>
        </p:nvGrpSpPr>
        <p:grpSpPr>
          <a:xfrm>
            <a:off x="4957864" y="2350485"/>
            <a:ext cx="359984" cy="628445"/>
            <a:chOff x="1509564" y="2459947"/>
            <a:chExt cx="720080" cy="1257085"/>
          </a:xfrm>
        </p:grpSpPr>
        <p:sp>
          <p:nvSpPr>
            <p:cNvPr id="41" name="Rounded Rectangle 4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2" name="Oval 4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3" name="Group 42"/>
          <p:cNvGrpSpPr/>
          <p:nvPr/>
        </p:nvGrpSpPr>
        <p:grpSpPr>
          <a:xfrm>
            <a:off x="6126933" y="3436420"/>
            <a:ext cx="359984" cy="628445"/>
            <a:chOff x="1509564" y="2459947"/>
            <a:chExt cx="720080" cy="1257085"/>
          </a:xfrm>
        </p:grpSpPr>
        <p:sp>
          <p:nvSpPr>
            <p:cNvPr id="44" name="Rounded Rectangle 4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5" name="Oval 4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6" name="Group 45"/>
          <p:cNvGrpSpPr/>
          <p:nvPr/>
        </p:nvGrpSpPr>
        <p:grpSpPr>
          <a:xfrm>
            <a:off x="6231151" y="3390658"/>
            <a:ext cx="359984" cy="628445"/>
            <a:chOff x="1509564" y="2459947"/>
            <a:chExt cx="720080" cy="1257085"/>
          </a:xfrm>
        </p:grpSpPr>
        <p:sp>
          <p:nvSpPr>
            <p:cNvPr id="47" name="Rounded Rectangle 4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8" name="Oval 4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pic>
        <p:nvPicPr>
          <p:cNvPr id="49" name="Picture 2" descr="E:\Archives &amp; Backups\Dropbox\SP Homepage REDESIGN\READY TO USE\SP Presentation Templates\green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6846" y="3642647"/>
            <a:ext cx="1595866" cy="38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941" y="5661248"/>
            <a:ext cx="3496535" cy="1200329"/>
          </a:xfrm>
          <a:prstGeom prst="rect">
            <a:avLst/>
          </a:prstGeom>
          <a:noFill/>
        </p:spPr>
        <p:txBody>
          <a:bodyPr wrap="none" rtlCol="0">
            <a:spAutoFit/>
          </a:bodyPr>
          <a:lstStyle/>
          <a:p>
            <a:r>
              <a:rPr lang="en-GB" sz="2000" b="1" dirty="0" smtClean="0">
                <a:solidFill>
                  <a:schemeClr val="bg1">
                    <a:lumMod val="50000"/>
                  </a:schemeClr>
                </a:solidFill>
              </a:rPr>
              <a:t>One of the most successful </a:t>
            </a:r>
          </a:p>
          <a:p>
            <a:r>
              <a:rPr lang="en-GB" sz="2000" b="1" dirty="0" smtClean="0">
                <a:solidFill>
                  <a:schemeClr val="bg1">
                    <a:lumMod val="50000"/>
                  </a:schemeClr>
                </a:solidFill>
              </a:rPr>
              <a:t>e-infrastructures under Vibrant</a:t>
            </a:r>
          </a:p>
          <a:p>
            <a:r>
              <a:rPr lang="en-GB" sz="3200" b="1" dirty="0" smtClean="0">
                <a:solidFill>
                  <a:schemeClr val="tx1">
                    <a:lumMod val="95000"/>
                    <a:lumOff val="5000"/>
                  </a:schemeClr>
                </a:solidFill>
              </a:rPr>
              <a:t>But why?</a:t>
            </a:r>
            <a:r>
              <a:rPr lang="en-GB" sz="2000" b="1" dirty="0" smtClean="0">
                <a:solidFill>
                  <a:schemeClr val="tx1">
                    <a:lumMod val="95000"/>
                    <a:lumOff val="5000"/>
                  </a:schemeClr>
                </a:solidFill>
              </a:rPr>
              <a:t> </a:t>
            </a:r>
            <a:endParaRPr lang="en-GB" sz="2000" b="1" dirty="0">
              <a:solidFill>
                <a:schemeClr val="tx1">
                  <a:lumMod val="95000"/>
                  <a:lumOff val="5000"/>
                </a:schemeClr>
              </a:solidFill>
            </a:endParaRPr>
          </a:p>
        </p:txBody>
      </p:sp>
    </p:spTree>
    <p:extLst>
      <p:ext uri="{BB962C8B-B14F-4D97-AF65-F5344CB8AC3E}">
        <p14:creationId xmlns:p14="http://schemas.microsoft.com/office/powerpoint/2010/main" val="3686400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21"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3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21" presetClass="entr" presetSubtype="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3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0"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176" y="548680"/>
            <a:ext cx="2913875" cy="400110"/>
          </a:xfrm>
          <a:prstGeom prst="rect">
            <a:avLst/>
          </a:prstGeom>
          <a:noFill/>
        </p:spPr>
        <p:txBody>
          <a:bodyPr wrap="none" rtlCol="0">
            <a:spAutoFit/>
          </a:bodyPr>
          <a:lstStyle/>
          <a:p>
            <a:r>
              <a:rPr lang="en-GB" sz="2000" b="1" dirty="0" smtClean="0"/>
              <a:t>Ambassadors programme</a:t>
            </a:r>
            <a:endParaRPr lang="en-GB" sz="2000" b="1" dirty="0"/>
          </a:p>
        </p:txBody>
      </p:sp>
      <p:sp>
        <p:nvSpPr>
          <p:cNvPr id="3" name="TextBox 2"/>
          <p:cNvSpPr txBox="1"/>
          <p:nvPr/>
        </p:nvSpPr>
        <p:spPr>
          <a:xfrm>
            <a:off x="19080" y="1823006"/>
            <a:ext cx="2854949" cy="369332"/>
          </a:xfrm>
          <a:prstGeom prst="rect">
            <a:avLst/>
          </a:prstGeom>
          <a:noFill/>
        </p:spPr>
        <p:txBody>
          <a:bodyPr wrap="none" rtlCol="0">
            <a:spAutoFit/>
          </a:bodyPr>
          <a:lstStyle/>
          <a:p>
            <a:r>
              <a:rPr lang="en-GB" dirty="0" smtClean="0"/>
              <a:t>Share enthusiasm and vision</a:t>
            </a:r>
            <a:endParaRPr lang="en-GB" dirty="0"/>
          </a:p>
        </p:txBody>
      </p:sp>
      <p:sp>
        <p:nvSpPr>
          <p:cNvPr id="4" name="TextBox 3"/>
          <p:cNvSpPr txBox="1"/>
          <p:nvPr/>
        </p:nvSpPr>
        <p:spPr>
          <a:xfrm>
            <a:off x="2874029" y="1836024"/>
            <a:ext cx="1945789" cy="369332"/>
          </a:xfrm>
          <a:prstGeom prst="rect">
            <a:avLst/>
          </a:prstGeom>
          <a:noFill/>
        </p:spPr>
        <p:txBody>
          <a:bodyPr wrap="none" rtlCol="0">
            <a:spAutoFit/>
          </a:bodyPr>
          <a:lstStyle/>
          <a:p>
            <a:pPr algn="ctr"/>
            <a:r>
              <a:rPr lang="en-GB" dirty="0" smtClean="0"/>
              <a:t>Usage experience </a:t>
            </a:r>
            <a:endParaRPr lang="en-GB" dirty="0"/>
          </a:p>
        </p:txBody>
      </p:sp>
      <p:sp>
        <p:nvSpPr>
          <p:cNvPr id="5" name="TextBox 4"/>
          <p:cNvSpPr txBox="1"/>
          <p:nvPr/>
        </p:nvSpPr>
        <p:spPr>
          <a:xfrm>
            <a:off x="4819818" y="1836024"/>
            <a:ext cx="4375493" cy="369332"/>
          </a:xfrm>
          <a:prstGeom prst="rect">
            <a:avLst/>
          </a:prstGeom>
          <a:noFill/>
        </p:spPr>
        <p:txBody>
          <a:bodyPr wrap="none" rtlCol="0">
            <a:spAutoFit/>
          </a:bodyPr>
          <a:lstStyle/>
          <a:p>
            <a:r>
              <a:rPr lang="en-GB" dirty="0" smtClean="0"/>
              <a:t>Geographically distributed and cross-domain</a:t>
            </a:r>
            <a:endParaRPr lang="en-GB"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9" y="2392844"/>
            <a:ext cx="9175226" cy="446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7544" y="5589240"/>
            <a:ext cx="6077632"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3600" b="1" dirty="0" smtClean="0">
                <a:solidFill>
                  <a:schemeClr val="bg1"/>
                </a:solidFill>
                <a:effectLst>
                  <a:outerShdw blurRad="38100" dist="38100" dir="2700000" algn="tl">
                    <a:srgbClr val="000000">
                      <a:alpha val="43137"/>
                    </a:srgbClr>
                  </a:outerShdw>
                </a:effectLst>
              </a:rPr>
              <a:t>20</a:t>
            </a:r>
            <a:r>
              <a:rPr lang="en-GB" sz="3600" dirty="0" smtClean="0">
                <a:solidFill>
                  <a:schemeClr val="bg1"/>
                </a:solidFill>
                <a:effectLst>
                  <a:outerShdw blurRad="38100" dist="38100" dir="2700000" algn="tl">
                    <a:srgbClr val="000000">
                      <a:alpha val="43137"/>
                    </a:srgbClr>
                  </a:outerShdw>
                </a:effectLst>
              </a:rPr>
              <a:t> </a:t>
            </a:r>
            <a:r>
              <a:rPr lang="en-GB" sz="2400" dirty="0" smtClean="0">
                <a:solidFill>
                  <a:schemeClr val="bg1"/>
                </a:solidFill>
                <a:effectLst>
                  <a:outerShdw blurRad="38100" dist="38100" dir="2700000" algn="tl">
                    <a:srgbClr val="000000">
                      <a:alpha val="43137"/>
                    </a:srgbClr>
                  </a:outerShdw>
                </a:effectLst>
              </a:rPr>
              <a:t>ambassadors in </a:t>
            </a:r>
            <a:r>
              <a:rPr lang="en-GB" sz="3200" b="1" dirty="0" smtClean="0">
                <a:solidFill>
                  <a:schemeClr val="bg1"/>
                </a:solidFill>
                <a:effectLst>
                  <a:outerShdw blurRad="38100" dist="38100" dir="2700000" algn="tl">
                    <a:srgbClr val="000000">
                      <a:alpha val="43137"/>
                    </a:srgbClr>
                  </a:outerShdw>
                </a:effectLst>
              </a:rPr>
              <a:t>16</a:t>
            </a:r>
            <a:r>
              <a:rPr lang="en-GB" sz="3200" dirty="0" smtClean="0">
                <a:solidFill>
                  <a:schemeClr val="bg1"/>
                </a:solidFill>
                <a:effectLst>
                  <a:outerShdw blurRad="38100" dist="38100" dir="2700000" algn="tl">
                    <a:srgbClr val="000000">
                      <a:alpha val="43137"/>
                    </a:srgbClr>
                  </a:outerShdw>
                </a:effectLst>
              </a:rPr>
              <a:t> </a:t>
            </a:r>
            <a:r>
              <a:rPr lang="en-GB" sz="2400" dirty="0" smtClean="0">
                <a:solidFill>
                  <a:schemeClr val="bg1"/>
                </a:solidFill>
                <a:effectLst>
                  <a:outerShdw blurRad="38100" dist="38100" dir="2700000" algn="tl">
                    <a:srgbClr val="000000">
                      <a:alpha val="43137"/>
                    </a:srgbClr>
                  </a:outerShdw>
                </a:effectLst>
              </a:rPr>
              <a:t>countries</a:t>
            </a:r>
            <a:endParaRPr lang="en-GB" sz="2400" dirty="0">
              <a:solidFill>
                <a:schemeClr val="bg1"/>
              </a:solidFill>
              <a:effectLst>
                <a:outerShdw blurRad="38100" dist="38100" dir="2700000" algn="tl">
                  <a:srgbClr val="000000">
                    <a:alpha val="43137"/>
                  </a:srgbClr>
                </a:outerShdw>
              </a:effectLst>
            </a:endParaRPr>
          </a:p>
        </p:txBody>
      </p:sp>
      <p:cxnSp>
        <p:nvCxnSpPr>
          <p:cNvPr id="10" name="Straight Connector 9"/>
          <p:cNvCxnSpPr/>
          <p:nvPr/>
        </p:nvCxnSpPr>
        <p:spPr>
          <a:xfrm>
            <a:off x="4788024" y="1876674"/>
            <a:ext cx="0" cy="288032"/>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2843808" y="1863656"/>
            <a:ext cx="0" cy="288032"/>
          </a:xfrm>
          <a:prstGeom prst="line">
            <a:avLst/>
          </a:prstGeom>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5036031" y="220578"/>
            <a:ext cx="4053161" cy="400110"/>
          </a:xfrm>
          <a:prstGeom prst="rect">
            <a:avLst/>
          </a:prstGeom>
          <a:noFill/>
        </p:spPr>
        <p:txBody>
          <a:bodyPr wrap="none" rtlCol="0">
            <a:spAutoFit/>
          </a:bodyPr>
          <a:lstStyle/>
          <a:p>
            <a:r>
              <a:rPr lang="en-GB" sz="2000" b="1" dirty="0" smtClean="0">
                <a:solidFill>
                  <a:schemeClr val="bg1">
                    <a:lumMod val="95000"/>
                  </a:schemeClr>
                </a:solidFill>
              </a:rPr>
              <a:t>Crowdsourcing</a:t>
            </a:r>
            <a:r>
              <a:rPr lang="en-GB" sz="2000" dirty="0" smtClean="0">
                <a:solidFill>
                  <a:schemeClr val="bg1">
                    <a:lumMod val="95000"/>
                  </a:schemeClr>
                </a:solidFill>
              </a:rPr>
              <a:t> the </a:t>
            </a:r>
            <a:r>
              <a:rPr lang="en-GB" sz="2000" b="1" dirty="0" smtClean="0">
                <a:solidFill>
                  <a:schemeClr val="bg1">
                    <a:lumMod val="95000"/>
                  </a:schemeClr>
                </a:solidFill>
              </a:rPr>
              <a:t>support</a:t>
            </a:r>
            <a:r>
              <a:rPr lang="en-GB" sz="2000" dirty="0" smtClean="0">
                <a:solidFill>
                  <a:schemeClr val="bg1">
                    <a:lumMod val="95000"/>
                  </a:schemeClr>
                </a:solidFill>
              </a:rPr>
              <a:t> activities</a:t>
            </a:r>
            <a:endParaRPr lang="en-GB" sz="2000" dirty="0">
              <a:solidFill>
                <a:schemeClr val="bg1">
                  <a:lumMod val="95000"/>
                </a:schemeClr>
              </a:solidFill>
            </a:endParaRPr>
          </a:p>
        </p:txBody>
      </p:sp>
      <p:grpSp>
        <p:nvGrpSpPr>
          <p:cNvPr id="11" name="Group 10"/>
          <p:cNvGrpSpPr/>
          <p:nvPr/>
        </p:nvGrpSpPr>
        <p:grpSpPr>
          <a:xfrm>
            <a:off x="1547664" y="3573016"/>
            <a:ext cx="258363" cy="230833"/>
            <a:chOff x="6820576" y="1460748"/>
            <a:chExt cx="258363" cy="230833"/>
          </a:xfrm>
        </p:grpSpPr>
        <p:sp>
          <p:nvSpPr>
            <p:cNvPr id="13" name="Oval 12"/>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5" name="Oval 14"/>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16" name="Group 15"/>
          <p:cNvGrpSpPr/>
          <p:nvPr/>
        </p:nvGrpSpPr>
        <p:grpSpPr>
          <a:xfrm>
            <a:off x="1673993" y="3746140"/>
            <a:ext cx="258363" cy="230833"/>
            <a:chOff x="6820576" y="1460748"/>
            <a:chExt cx="258363" cy="230833"/>
          </a:xfrm>
        </p:grpSpPr>
        <p:sp>
          <p:nvSpPr>
            <p:cNvPr id="17" name="Oval 16"/>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8" name="Oval 17"/>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19" name="Group 18"/>
          <p:cNvGrpSpPr/>
          <p:nvPr/>
        </p:nvGrpSpPr>
        <p:grpSpPr>
          <a:xfrm>
            <a:off x="1446554" y="3733078"/>
            <a:ext cx="258363" cy="230833"/>
            <a:chOff x="6820576" y="1460748"/>
            <a:chExt cx="258363" cy="230833"/>
          </a:xfrm>
        </p:grpSpPr>
        <p:sp>
          <p:nvSpPr>
            <p:cNvPr id="20" name="Oval 19"/>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1" name="Oval 20"/>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22" name="Group 21"/>
          <p:cNvGrpSpPr/>
          <p:nvPr/>
        </p:nvGrpSpPr>
        <p:grpSpPr>
          <a:xfrm>
            <a:off x="1219115" y="3720016"/>
            <a:ext cx="258363" cy="230833"/>
            <a:chOff x="6820576" y="1460748"/>
            <a:chExt cx="258363" cy="230833"/>
          </a:xfrm>
        </p:grpSpPr>
        <p:sp>
          <p:nvSpPr>
            <p:cNvPr id="23" name="Oval 22"/>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4" name="Oval 23"/>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25" name="Group 24"/>
          <p:cNvGrpSpPr/>
          <p:nvPr/>
        </p:nvGrpSpPr>
        <p:grpSpPr>
          <a:xfrm>
            <a:off x="0" y="3746140"/>
            <a:ext cx="258363" cy="230833"/>
            <a:chOff x="6820576" y="1460748"/>
            <a:chExt cx="258363" cy="230833"/>
          </a:xfrm>
        </p:grpSpPr>
        <p:sp>
          <p:nvSpPr>
            <p:cNvPr id="26" name="Oval 25"/>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7" name="Oval 26"/>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28" name="Group 27"/>
          <p:cNvGrpSpPr/>
          <p:nvPr/>
        </p:nvGrpSpPr>
        <p:grpSpPr>
          <a:xfrm>
            <a:off x="3932923" y="3313155"/>
            <a:ext cx="258363" cy="230833"/>
            <a:chOff x="6820576" y="1460748"/>
            <a:chExt cx="258363" cy="230833"/>
          </a:xfrm>
        </p:grpSpPr>
        <p:sp>
          <p:nvSpPr>
            <p:cNvPr id="29" name="Oval 28"/>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0" name="Oval 29"/>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31" name="Group 30"/>
          <p:cNvGrpSpPr/>
          <p:nvPr/>
        </p:nvGrpSpPr>
        <p:grpSpPr>
          <a:xfrm>
            <a:off x="4136225" y="3197738"/>
            <a:ext cx="258363" cy="230833"/>
            <a:chOff x="6820576" y="1460748"/>
            <a:chExt cx="258363" cy="230833"/>
          </a:xfrm>
        </p:grpSpPr>
        <p:sp>
          <p:nvSpPr>
            <p:cNvPr id="32" name="Oval 31"/>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3" name="Oval 32"/>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34" name="Group 33"/>
          <p:cNvGrpSpPr/>
          <p:nvPr/>
        </p:nvGrpSpPr>
        <p:grpSpPr>
          <a:xfrm>
            <a:off x="4136225" y="3375455"/>
            <a:ext cx="258363" cy="230833"/>
            <a:chOff x="6820576" y="1460748"/>
            <a:chExt cx="258363" cy="230833"/>
          </a:xfrm>
        </p:grpSpPr>
        <p:sp>
          <p:nvSpPr>
            <p:cNvPr id="35" name="Oval 34"/>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6" name="Oval 35"/>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37" name="Group 36"/>
          <p:cNvGrpSpPr/>
          <p:nvPr/>
        </p:nvGrpSpPr>
        <p:grpSpPr>
          <a:xfrm>
            <a:off x="4355976" y="3198167"/>
            <a:ext cx="258363" cy="230833"/>
            <a:chOff x="6820576" y="1460748"/>
            <a:chExt cx="258363" cy="230833"/>
          </a:xfrm>
        </p:grpSpPr>
        <p:sp>
          <p:nvSpPr>
            <p:cNvPr id="38" name="Oval 37"/>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9" name="Oval 38"/>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40" name="Group 39"/>
          <p:cNvGrpSpPr/>
          <p:nvPr/>
        </p:nvGrpSpPr>
        <p:grpSpPr>
          <a:xfrm>
            <a:off x="4768179" y="3376663"/>
            <a:ext cx="258363" cy="230833"/>
            <a:chOff x="6820576" y="1460748"/>
            <a:chExt cx="258363" cy="230833"/>
          </a:xfrm>
        </p:grpSpPr>
        <p:sp>
          <p:nvSpPr>
            <p:cNvPr id="41" name="Oval 40"/>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42" name="Oval 41"/>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43" name="Group 42"/>
          <p:cNvGrpSpPr/>
          <p:nvPr/>
        </p:nvGrpSpPr>
        <p:grpSpPr>
          <a:xfrm>
            <a:off x="4160883" y="3690584"/>
            <a:ext cx="258363" cy="230833"/>
            <a:chOff x="6820576" y="1460748"/>
            <a:chExt cx="258363" cy="230833"/>
          </a:xfrm>
        </p:grpSpPr>
        <p:sp>
          <p:nvSpPr>
            <p:cNvPr id="44" name="Oval 43"/>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45" name="Oval 44"/>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46" name="Group 45"/>
          <p:cNvGrpSpPr/>
          <p:nvPr/>
        </p:nvGrpSpPr>
        <p:grpSpPr>
          <a:xfrm>
            <a:off x="4766858" y="3716428"/>
            <a:ext cx="258363" cy="230833"/>
            <a:chOff x="6820576" y="1460748"/>
            <a:chExt cx="258363" cy="230833"/>
          </a:xfrm>
        </p:grpSpPr>
        <p:sp>
          <p:nvSpPr>
            <p:cNvPr id="47" name="Oval 46"/>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48" name="Oval 47"/>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49" name="Group 48"/>
          <p:cNvGrpSpPr/>
          <p:nvPr/>
        </p:nvGrpSpPr>
        <p:grpSpPr>
          <a:xfrm>
            <a:off x="6415994" y="4511395"/>
            <a:ext cx="258363" cy="230833"/>
            <a:chOff x="6820576" y="1460748"/>
            <a:chExt cx="258363" cy="230833"/>
          </a:xfrm>
        </p:grpSpPr>
        <p:sp>
          <p:nvSpPr>
            <p:cNvPr id="50" name="Oval 49"/>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1" name="Oval 50"/>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52" name="Group 51"/>
          <p:cNvGrpSpPr/>
          <p:nvPr/>
        </p:nvGrpSpPr>
        <p:grpSpPr>
          <a:xfrm>
            <a:off x="7806767" y="3854990"/>
            <a:ext cx="258363" cy="230833"/>
            <a:chOff x="6820576" y="1460748"/>
            <a:chExt cx="258363" cy="230833"/>
          </a:xfrm>
        </p:grpSpPr>
        <p:sp>
          <p:nvSpPr>
            <p:cNvPr id="53" name="Oval 52"/>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4" name="Oval 53"/>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55" name="Group 54"/>
          <p:cNvGrpSpPr/>
          <p:nvPr/>
        </p:nvGrpSpPr>
        <p:grpSpPr>
          <a:xfrm>
            <a:off x="8719998" y="4840132"/>
            <a:ext cx="258363" cy="230833"/>
            <a:chOff x="6820576" y="1460748"/>
            <a:chExt cx="258363" cy="230833"/>
          </a:xfrm>
        </p:grpSpPr>
        <p:sp>
          <p:nvSpPr>
            <p:cNvPr id="56" name="Oval 55"/>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7" name="Oval 56"/>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58" name="Group 57"/>
          <p:cNvGrpSpPr/>
          <p:nvPr/>
        </p:nvGrpSpPr>
        <p:grpSpPr>
          <a:xfrm>
            <a:off x="7308304" y="5157192"/>
            <a:ext cx="258363" cy="230833"/>
            <a:chOff x="6820576" y="1460748"/>
            <a:chExt cx="258363" cy="230833"/>
          </a:xfrm>
        </p:grpSpPr>
        <p:sp>
          <p:nvSpPr>
            <p:cNvPr id="59" name="Oval 58"/>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0" name="Oval 59"/>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61" name="Group 60"/>
          <p:cNvGrpSpPr/>
          <p:nvPr/>
        </p:nvGrpSpPr>
        <p:grpSpPr>
          <a:xfrm>
            <a:off x="8915708" y="6178961"/>
            <a:ext cx="258363" cy="230833"/>
            <a:chOff x="6820576" y="1460748"/>
            <a:chExt cx="258363" cy="230833"/>
          </a:xfrm>
        </p:grpSpPr>
        <p:sp>
          <p:nvSpPr>
            <p:cNvPr id="62" name="Oval 61"/>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3" name="Oval 62"/>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64" name="Group 63"/>
          <p:cNvGrpSpPr/>
          <p:nvPr/>
        </p:nvGrpSpPr>
        <p:grpSpPr>
          <a:xfrm>
            <a:off x="4894719" y="6410739"/>
            <a:ext cx="258363" cy="230833"/>
            <a:chOff x="6820576" y="1460748"/>
            <a:chExt cx="258363" cy="230833"/>
          </a:xfrm>
        </p:grpSpPr>
        <p:sp>
          <p:nvSpPr>
            <p:cNvPr id="65" name="Oval 64"/>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6" name="Oval 65"/>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67" name="Group 66"/>
          <p:cNvGrpSpPr/>
          <p:nvPr/>
        </p:nvGrpSpPr>
        <p:grpSpPr>
          <a:xfrm>
            <a:off x="1608081" y="5099483"/>
            <a:ext cx="258363" cy="230833"/>
            <a:chOff x="6820576" y="1460748"/>
            <a:chExt cx="258363" cy="230833"/>
          </a:xfrm>
        </p:grpSpPr>
        <p:sp>
          <p:nvSpPr>
            <p:cNvPr id="68" name="Oval 67"/>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9" name="Oval 68"/>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7793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5272" y="1340768"/>
            <a:ext cx="6063774" cy="4135106"/>
          </a:xfrm>
          <a:prstGeom prst="rect">
            <a:avLst/>
          </a:prstGeom>
          <a:noFill/>
        </p:spPr>
        <p:txBody>
          <a:bodyPr wrap="square" rtlCol="0">
            <a:spAutoFit/>
          </a:bodyPr>
          <a:lstStyle/>
          <a:p>
            <a:pPr>
              <a:lnSpc>
                <a:spcPct val="250000"/>
              </a:lnSpc>
            </a:pPr>
            <a:r>
              <a:rPr lang="en-GB" dirty="0" smtClean="0"/>
              <a:t>Give </a:t>
            </a:r>
            <a:r>
              <a:rPr lang="en-GB" dirty="0"/>
              <a:t>talks </a:t>
            </a:r>
            <a:r>
              <a:rPr lang="en-GB" dirty="0" smtClean="0"/>
              <a:t>about Scratchpads</a:t>
            </a:r>
          </a:p>
          <a:p>
            <a:pPr>
              <a:lnSpc>
                <a:spcPct val="250000"/>
              </a:lnSpc>
            </a:pPr>
            <a:r>
              <a:rPr lang="en-GB" dirty="0"/>
              <a:t>A</a:t>
            </a:r>
            <a:r>
              <a:rPr lang="en-GB" dirty="0" smtClean="0"/>
              <a:t>rrange </a:t>
            </a:r>
            <a:r>
              <a:rPr lang="en-GB" dirty="0"/>
              <a:t>for or give </a:t>
            </a:r>
            <a:r>
              <a:rPr lang="en-GB" dirty="0" smtClean="0"/>
              <a:t>training courses</a:t>
            </a:r>
          </a:p>
          <a:p>
            <a:pPr>
              <a:lnSpc>
                <a:spcPct val="250000"/>
              </a:lnSpc>
            </a:pPr>
            <a:r>
              <a:rPr lang="en-GB" dirty="0" smtClean="0"/>
              <a:t>Act as focal </a:t>
            </a:r>
            <a:r>
              <a:rPr lang="en-GB" dirty="0"/>
              <a:t>point of local Scratchpad </a:t>
            </a:r>
            <a:r>
              <a:rPr lang="en-GB" dirty="0" smtClean="0"/>
              <a:t>expertise</a:t>
            </a:r>
          </a:p>
          <a:p>
            <a:pPr>
              <a:lnSpc>
                <a:spcPct val="250000"/>
              </a:lnSpc>
            </a:pPr>
            <a:r>
              <a:rPr lang="en-GB" dirty="0" smtClean="0"/>
              <a:t>Promote </a:t>
            </a:r>
            <a:r>
              <a:rPr lang="en-GB" dirty="0"/>
              <a:t>the use of Scratchpads in </a:t>
            </a:r>
            <a:r>
              <a:rPr lang="en-GB" dirty="0" smtClean="0"/>
              <a:t>their community</a:t>
            </a:r>
          </a:p>
          <a:p>
            <a:pPr>
              <a:lnSpc>
                <a:spcPct val="250000"/>
              </a:lnSpc>
            </a:pPr>
            <a:r>
              <a:rPr lang="en-GB" dirty="0" smtClean="0"/>
              <a:t>Provide </a:t>
            </a:r>
            <a:r>
              <a:rPr lang="en-GB" dirty="0"/>
              <a:t>support to new local Scratchpad user </a:t>
            </a:r>
            <a:r>
              <a:rPr lang="en-GB" dirty="0" smtClean="0"/>
              <a:t>communities</a:t>
            </a:r>
          </a:p>
          <a:p>
            <a:pPr>
              <a:lnSpc>
                <a:spcPct val="250000"/>
              </a:lnSpc>
            </a:pPr>
            <a:r>
              <a:rPr lang="en-GB" dirty="0" smtClean="0"/>
              <a:t>Provide </a:t>
            </a:r>
            <a:r>
              <a:rPr lang="en-GB" dirty="0"/>
              <a:t>support to local users in languages other than </a:t>
            </a:r>
            <a:r>
              <a:rPr lang="en-GB" dirty="0" smtClean="0"/>
              <a:t>English </a:t>
            </a:r>
            <a:endParaRPr lang="en-GB" dirty="0"/>
          </a:p>
        </p:txBody>
      </p:sp>
      <p:sp>
        <p:nvSpPr>
          <p:cNvPr id="5" name="TextBox 4"/>
          <p:cNvSpPr txBox="1"/>
          <p:nvPr/>
        </p:nvSpPr>
        <p:spPr>
          <a:xfrm>
            <a:off x="755576" y="1556792"/>
            <a:ext cx="393056" cy="584775"/>
          </a:xfrm>
          <a:prstGeom prst="rect">
            <a:avLst/>
          </a:prstGeom>
          <a:noFill/>
        </p:spPr>
        <p:txBody>
          <a:bodyPr wrap="none" rtlCol="0">
            <a:spAutoFit/>
          </a:bodyPr>
          <a:lstStyle/>
          <a:p>
            <a:r>
              <a:rPr lang="en-GB" sz="3200" b="1" dirty="0" smtClean="0">
                <a:solidFill>
                  <a:schemeClr val="bg1">
                    <a:lumMod val="85000"/>
                  </a:schemeClr>
                </a:solidFill>
              </a:rPr>
              <a:t>1</a:t>
            </a:r>
            <a:endParaRPr lang="en-GB" sz="1200" b="1" dirty="0">
              <a:solidFill>
                <a:schemeClr val="bg1">
                  <a:lumMod val="85000"/>
                </a:schemeClr>
              </a:solidFill>
            </a:endParaRPr>
          </a:p>
        </p:txBody>
      </p:sp>
      <p:sp>
        <p:nvSpPr>
          <p:cNvPr id="6" name="TextBox 5"/>
          <p:cNvSpPr txBox="1"/>
          <p:nvPr/>
        </p:nvSpPr>
        <p:spPr>
          <a:xfrm>
            <a:off x="755576" y="2204864"/>
            <a:ext cx="393056" cy="584775"/>
          </a:xfrm>
          <a:prstGeom prst="rect">
            <a:avLst/>
          </a:prstGeom>
          <a:noFill/>
        </p:spPr>
        <p:txBody>
          <a:bodyPr wrap="none" rtlCol="0">
            <a:spAutoFit/>
          </a:bodyPr>
          <a:lstStyle/>
          <a:p>
            <a:r>
              <a:rPr lang="en-GB" sz="3200" b="1" dirty="0" smtClean="0">
                <a:solidFill>
                  <a:schemeClr val="bg1">
                    <a:lumMod val="85000"/>
                  </a:schemeClr>
                </a:solidFill>
              </a:rPr>
              <a:t>2</a:t>
            </a:r>
            <a:endParaRPr lang="en-GB" sz="1200" b="1" dirty="0">
              <a:solidFill>
                <a:schemeClr val="bg1">
                  <a:lumMod val="85000"/>
                </a:schemeClr>
              </a:solidFill>
            </a:endParaRPr>
          </a:p>
        </p:txBody>
      </p:sp>
      <p:sp>
        <p:nvSpPr>
          <p:cNvPr id="7" name="TextBox 6"/>
          <p:cNvSpPr txBox="1"/>
          <p:nvPr/>
        </p:nvSpPr>
        <p:spPr>
          <a:xfrm>
            <a:off x="755576" y="2924944"/>
            <a:ext cx="393056" cy="584775"/>
          </a:xfrm>
          <a:prstGeom prst="rect">
            <a:avLst/>
          </a:prstGeom>
          <a:noFill/>
        </p:spPr>
        <p:txBody>
          <a:bodyPr wrap="none" rtlCol="0">
            <a:spAutoFit/>
          </a:bodyPr>
          <a:lstStyle/>
          <a:p>
            <a:r>
              <a:rPr lang="en-GB" sz="3200" b="1" dirty="0" smtClean="0">
                <a:solidFill>
                  <a:schemeClr val="bg1">
                    <a:lumMod val="85000"/>
                  </a:schemeClr>
                </a:solidFill>
              </a:rPr>
              <a:t>3</a:t>
            </a:r>
            <a:endParaRPr lang="en-GB" sz="1200" b="1" dirty="0">
              <a:solidFill>
                <a:schemeClr val="bg1">
                  <a:lumMod val="85000"/>
                </a:schemeClr>
              </a:solidFill>
            </a:endParaRPr>
          </a:p>
        </p:txBody>
      </p:sp>
      <p:sp>
        <p:nvSpPr>
          <p:cNvPr id="8" name="TextBox 7"/>
          <p:cNvSpPr txBox="1"/>
          <p:nvPr/>
        </p:nvSpPr>
        <p:spPr>
          <a:xfrm>
            <a:off x="755576" y="3636313"/>
            <a:ext cx="393056" cy="584775"/>
          </a:xfrm>
          <a:prstGeom prst="rect">
            <a:avLst/>
          </a:prstGeom>
          <a:noFill/>
        </p:spPr>
        <p:txBody>
          <a:bodyPr wrap="none" rtlCol="0">
            <a:spAutoFit/>
          </a:bodyPr>
          <a:lstStyle/>
          <a:p>
            <a:r>
              <a:rPr lang="en-GB" sz="3200" b="1" dirty="0" smtClean="0">
                <a:solidFill>
                  <a:schemeClr val="bg1">
                    <a:lumMod val="85000"/>
                  </a:schemeClr>
                </a:solidFill>
              </a:rPr>
              <a:t>4</a:t>
            </a:r>
            <a:endParaRPr lang="en-GB" sz="1200" b="1" dirty="0">
              <a:solidFill>
                <a:schemeClr val="bg1">
                  <a:lumMod val="85000"/>
                </a:schemeClr>
              </a:solidFill>
            </a:endParaRPr>
          </a:p>
        </p:txBody>
      </p:sp>
      <p:sp>
        <p:nvSpPr>
          <p:cNvPr id="9" name="TextBox 8"/>
          <p:cNvSpPr txBox="1"/>
          <p:nvPr/>
        </p:nvSpPr>
        <p:spPr>
          <a:xfrm>
            <a:off x="755576" y="4284385"/>
            <a:ext cx="393056" cy="584775"/>
          </a:xfrm>
          <a:prstGeom prst="rect">
            <a:avLst/>
          </a:prstGeom>
          <a:noFill/>
        </p:spPr>
        <p:txBody>
          <a:bodyPr wrap="none" rtlCol="0">
            <a:spAutoFit/>
          </a:bodyPr>
          <a:lstStyle/>
          <a:p>
            <a:r>
              <a:rPr lang="en-GB" sz="3200" b="1" dirty="0">
                <a:solidFill>
                  <a:schemeClr val="bg1">
                    <a:lumMod val="85000"/>
                  </a:schemeClr>
                </a:solidFill>
              </a:rPr>
              <a:t>5</a:t>
            </a:r>
            <a:endParaRPr lang="en-GB" sz="1200" b="1" dirty="0">
              <a:solidFill>
                <a:schemeClr val="bg1">
                  <a:lumMod val="85000"/>
                </a:schemeClr>
              </a:solidFill>
            </a:endParaRPr>
          </a:p>
        </p:txBody>
      </p:sp>
      <p:sp>
        <p:nvSpPr>
          <p:cNvPr id="10" name="TextBox 9"/>
          <p:cNvSpPr txBox="1"/>
          <p:nvPr/>
        </p:nvSpPr>
        <p:spPr>
          <a:xfrm>
            <a:off x="755576" y="5004465"/>
            <a:ext cx="393056" cy="584775"/>
          </a:xfrm>
          <a:prstGeom prst="rect">
            <a:avLst/>
          </a:prstGeom>
          <a:noFill/>
        </p:spPr>
        <p:txBody>
          <a:bodyPr wrap="none" rtlCol="0">
            <a:spAutoFit/>
          </a:bodyPr>
          <a:lstStyle/>
          <a:p>
            <a:r>
              <a:rPr lang="en-GB" sz="3200" b="1" dirty="0" smtClean="0">
                <a:solidFill>
                  <a:schemeClr val="bg1">
                    <a:lumMod val="85000"/>
                  </a:schemeClr>
                </a:solidFill>
              </a:rPr>
              <a:t>6</a:t>
            </a:r>
            <a:endParaRPr lang="en-GB" sz="1200" b="1" dirty="0">
              <a:solidFill>
                <a:schemeClr val="bg1">
                  <a:lumMod val="85000"/>
                </a:schemeClr>
              </a:solidFill>
            </a:endParaRPr>
          </a:p>
        </p:txBody>
      </p:sp>
      <p:sp>
        <p:nvSpPr>
          <p:cNvPr id="12" name="TextBox 11"/>
          <p:cNvSpPr txBox="1"/>
          <p:nvPr/>
        </p:nvSpPr>
        <p:spPr>
          <a:xfrm>
            <a:off x="6156176" y="548680"/>
            <a:ext cx="2913875" cy="400110"/>
          </a:xfrm>
          <a:prstGeom prst="rect">
            <a:avLst/>
          </a:prstGeom>
          <a:noFill/>
        </p:spPr>
        <p:txBody>
          <a:bodyPr wrap="none" rtlCol="0">
            <a:spAutoFit/>
          </a:bodyPr>
          <a:lstStyle/>
          <a:p>
            <a:r>
              <a:rPr lang="en-GB" sz="2000" b="1" dirty="0" smtClean="0"/>
              <a:t>Ambassadors programme</a:t>
            </a:r>
            <a:endParaRPr lang="en-GB" sz="2000" b="1" dirty="0"/>
          </a:p>
        </p:txBody>
      </p:sp>
      <p:sp>
        <p:nvSpPr>
          <p:cNvPr id="13" name="TextBox 12"/>
          <p:cNvSpPr txBox="1"/>
          <p:nvPr/>
        </p:nvSpPr>
        <p:spPr>
          <a:xfrm>
            <a:off x="5036031" y="220578"/>
            <a:ext cx="4053161" cy="400110"/>
          </a:xfrm>
          <a:prstGeom prst="rect">
            <a:avLst/>
          </a:prstGeom>
          <a:noFill/>
        </p:spPr>
        <p:txBody>
          <a:bodyPr wrap="none" rtlCol="0">
            <a:spAutoFit/>
          </a:bodyPr>
          <a:lstStyle/>
          <a:p>
            <a:r>
              <a:rPr lang="en-GB" sz="2000" b="1" dirty="0" smtClean="0">
                <a:solidFill>
                  <a:schemeClr val="bg1">
                    <a:lumMod val="95000"/>
                  </a:schemeClr>
                </a:solidFill>
              </a:rPr>
              <a:t>Crowdsourcing</a:t>
            </a:r>
            <a:r>
              <a:rPr lang="en-GB" sz="2000" dirty="0" smtClean="0">
                <a:solidFill>
                  <a:schemeClr val="bg1">
                    <a:lumMod val="95000"/>
                  </a:schemeClr>
                </a:solidFill>
              </a:rPr>
              <a:t> the </a:t>
            </a:r>
            <a:r>
              <a:rPr lang="en-GB" sz="2000" b="1" dirty="0" smtClean="0">
                <a:solidFill>
                  <a:schemeClr val="bg1">
                    <a:lumMod val="95000"/>
                  </a:schemeClr>
                </a:solidFill>
              </a:rPr>
              <a:t>support</a:t>
            </a:r>
            <a:r>
              <a:rPr lang="en-GB" sz="2000" dirty="0" smtClean="0">
                <a:solidFill>
                  <a:schemeClr val="bg1">
                    <a:lumMod val="95000"/>
                  </a:schemeClr>
                </a:solidFill>
              </a:rPr>
              <a:t> activities</a:t>
            </a:r>
            <a:endParaRPr lang="en-GB" sz="2000" dirty="0">
              <a:solidFill>
                <a:schemeClr val="bg1">
                  <a:lumMod val="95000"/>
                </a:schemeClr>
              </a:solidFill>
            </a:endParaRPr>
          </a:p>
        </p:txBody>
      </p:sp>
    </p:spTree>
    <p:extLst>
      <p:ext uri="{BB962C8B-B14F-4D97-AF65-F5344CB8AC3E}">
        <p14:creationId xmlns:p14="http://schemas.microsoft.com/office/powerpoint/2010/main" val="23747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12" y="2315041"/>
            <a:ext cx="9160312" cy="454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a:endCxn id="10" idx="0"/>
          </p:cNvCxnSpPr>
          <p:nvPr/>
        </p:nvCxnSpPr>
        <p:spPr>
          <a:xfrm>
            <a:off x="4961955" y="3356992"/>
            <a:ext cx="410470" cy="376927"/>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156176" y="548680"/>
            <a:ext cx="2913875" cy="400110"/>
          </a:xfrm>
          <a:prstGeom prst="rect">
            <a:avLst/>
          </a:prstGeom>
          <a:noFill/>
        </p:spPr>
        <p:txBody>
          <a:bodyPr wrap="none" rtlCol="0">
            <a:spAutoFit/>
          </a:bodyPr>
          <a:lstStyle/>
          <a:p>
            <a:r>
              <a:rPr lang="en-GB" sz="2000" b="1" dirty="0" smtClean="0"/>
              <a:t>Ambassadors programme</a:t>
            </a:r>
            <a:endParaRPr lang="en-GB" sz="2000" b="1" dirty="0"/>
          </a:p>
        </p:txBody>
      </p:sp>
      <p:sp>
        <p:nvSpPr>
          <p:cNvPr id="3" name="TextBox 2"/>
          <p:cNvSpPr txBox="1"/>
          <p:nvPr/>
        </p:nvSpPr>
        <p:spPr>
          <a:xfrm>
            <a:off x="5036031" y="220578"/>
            <a:ext cx="4053161" cy="400110"/>
          </a:xfrm>
          <a:prstGeom prst="rect">
            <a:avLst/>
          </a:prstGeom>
          <a:noFill/>
        </p:spPr>
        <p:txBody>
          <a:bodyPr wrap="none" rtlCol="0">
            <a:spAutoFit/>
          </a:bodyPr>
          <a:lstStyle/>
          <a:p>
            <a:r>
              <a:rPr lang="en-GB" sz="2000" b="1" dirty="0" smtClean="0">
                <a:solidFill>
                  <a:schemeClr val="bg1">
                    <a:lumMod val="95000"/>
                  </a:schemeClr>
                </a:solidFill>
              </a:rPr>
              <a:t>Crowdsourcing</a:t>
            </a:r>
            <a:r>
              <a:rPr lang="en-GB" sz="2000" dirty="0" smtClean="0">
                <a:solidFill>
                  <a:schemeClr val="bg1">
                    <a:lumMod val="95000"/>
                  </a:schemeClr>
                </a:solidFill>
              </a:rPr>
              <a:t> the </a:t>
            </a:r>
            <a:r>
              <a:rPr lang="en-GB" sz="2000" b="1" dirty="0" smtClean="0">
                <a:solidFill>
                  <a:schemeClr val="bg1">
                    <a:lumMod val="95000"/>
                  </a:schemeClr>
                </a:solidFill>
              </a:rPr>
              <a:t>support</a:t>
            </a:r>
            <a:r>
              <a:rPr lang="en-GB" sz="2000" dirty="0" smtClean="0">
                <a:solidFill>
                  <a:schemeClr val="bg1">
                    <a:lumMod val="95000"/>
                  </a:schemeClr>
                </a:solidFill>
              </a:rPr>
              <a:t> activities</a:t>
            </a:r>
            <a:endParaRPr lang="en-GB" sz="2000" dirty="0">
              <a:solidFill>
                <a:schemeClr val="bg1">
                  <a:lumMod val="95000"/>
                </a:schemeClr>
              </a:solidFill>
            </a:endParaRPr>
          </a:p>
        </p:txBody>
      </p:sp>
      <p:sp>
        <p:nvSpPr>
          <p:cNvPr id="4" name="TextBox 3"/>
          <p:cNvSpPr txBox="1"/>
          <p:nvPr/>
        </p:nvSpPr>
        <p:spPr>
          <a:xfrm>
            <a:off x="69830" y="1506292"/>
            <a:ext cx="6086346" cy="461665"/>
          </a:xfrm>
          <a:prstGeom prst="rect">
            <a:avLst/>
          </a:prstGeom>
          <a:noFill/>
        </p:spPr>
        <p:txBody>
          <a:bodyPr wrap="none" rtlCol="0">
            <a:spAutoFit/>
          </a:bodyPr>
          <a:lstStyle/>
          <a:p>
            <a:r>
              <a:rPr lang="en-GB" sz="2400" b="1" dirty="0"/>
              <a:t>P</a:t>
            </a:r>
            <a:r>
              <a:rPr lang="en-GB" sz="2400" b="1" dirty="0" smtClean="0"/>
              <a:t>lanned</a:t>
            </a:r>
            <a:r>
              <a:rPr lang="en-GB" sz="2400" dirty="0" smtClean="0"/>
              <a:t> </a:t>
            </a:r>
            <a:r>
              <a:rPr lang="en-GB" dirty="0" smtClean="0"/>
              <a:t>and </a:t>
            </a:r>
            <a:r>
              <a:rPr lang="en-GB" sz="2400" b="1" dirty="0" smtClean="0"/>
              <a:t>organised </a:t>
            </a:r>
            <a:r>
              <a:rPr lang="en-GB" dirty="0" smtClean="0"/>
              <a:t>training courses by Ambassadors</a:t>
            </a:r>
            <a:endParaRPr lang="en-GB" dirty="0"/>
          </a:p>
        </p:txBody>
      </p:sp>
      <p:grpSp>
        <p:nvGrpSpPr>
          <p:cNvPr id="9" name="Group 8"/>
          <p:cNvGrpSpPr/>
          <p:nvPr/>
        </p:nvGrpSpPr>
        <p:grpSpPr>
          <a:xfrm>
            <a:off x="5244564" y="3676212"/>
            <a:ext cx="258363" cy="230833"/>
            <a:chOff x="6820576" y="1460748"/>
            <a:chExt cx="258363" cy="230833"/>
          </a:xfrm>
        </p:grpSpPr>
        <p:sp>
          <p:nvSpPr>
            <p:cNvPr id="8" name="Oval 7"/>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0" name="Oval 9"/>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sp>
        <p:nvSpPr>
          <p:cNvPr id="11" name="Rectangle 10"/>
          <p:cNvSpPr/>
          <p:nvPr/>
        </p:nvSpPr>
        <p:spPr>
          <a:xfrm>
            <a:off x="3953843" y="3212976"/>
            <a:ext cx="1008112" cy="288032"/>
          </a:xfrm>
          <a:prstGeom prst="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Ukraine</a:t>
            </a:r>
            <a:endParaRPr lang="en-GB" b="1" dirty="0"/>
          </a:p>
        </p:txBody>
      </p:sp>
      <p:sp>
        <p:nvSpPr>
          <p:cNvPr id="19" name="Rectangle 18"/>
          <p:cNvSpPr/>
          <p:nvPr/>
        </p:nvSpPr>
        <p:spPr>
          <a:xfrm>
            <a:off x="3563889" y="5589240"/>
            <a:ext cx="1334796" cy="288032"/>
          </a:xfrm>
          <a:prstGeom prst="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Cameroon</a:t>
            </a:r>
            <a:endParaRPr lang="en-GB" b="1" dirty="0"/>
          </a:p>
        </p:txBody>
      </p:sp>
      <p:sp>
        <p:nvSpPr>
          <p:cNvPr id="20" name="Rectangle 19"/>
          <p:cNvSpPr/>
          <p:nvPr/>
        </p:nvSpPr>
        <p:spPr>
          <a:xfrm>
            <a:off x="5796136" y="4442504"/>
            <a:ext cx="1334796" cy="288032"/>
          </a:xfrm>
          <a:prstGeom prst="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Malaysia</a:t>
            </a:r>
            <a:endParaRPr lang="en-GB" b="1" dirty="0"/>
          </a:p>
        </p:txBody>
      </p:sp>
      <p:cxnSp>
        <p:nvCxnSpPr>
          <p:cNvPr id="24" name="Straight Connector 23"/>
          <p:cNvCxnSpPr>
            <a:stCxn id="17" idx="4"/>
            <a:endCxn id="19" idx="3"/>
          </p:cNvCxnSpPr>
          <p:nvPr/>
        </p:nvCxnSpPr>
        <p:spPr>
          <a:xfrm flipH="1">
            <a:off x="4898685" y="5330316"/>
            <a:ext cx="127861" cy="40294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endCxn id="14" idx="0"/>
          </p:cNvCxnSpPr>
          <p:nvPr/>
        </p:nvCxnSpPr>
        <p:spPr>
          <a:xfrm>
            <a:off x="7130933" y="4586520"/>
            <a:ext cx="364887" cy="628379"/>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a:off x="4898685" y="5157192"/>
            <a:ext cx="258363" cy="230833"/>
            <a:chOff x="6820576" y="1460748"/>
            <a:chExt cx="258363" cy="230833"/>
          </a:xfrm>
        </p:grpSpPr>
        <p:sp>
          <p:nvSpPr>
            <p:cNvPr id="16" name="Oval 15"/>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7" name="Oval 16"/>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grpSp>
        <p:nvGrpSpPr>
          <p:cNvPr id="12" name="Group 11"/>
          <p:cNvGrpSpPr/>
          <p:nvPr/>
        </p:nvGrpSpPr>
        <p:grpSpPr>
          <a:xfrm>
            <a:off x="7367959" y="5157192"/>
            <a:ext cx="258363" cy="230833"/>
            <a:chOff x="6820576" y="1460748"/>
            <a:chExt cx="258363" cy="230833"/>
          </a:xfrm>
        </p:grpSpPr>
        <p:sp>
          <p:nvSpPr>
            <p:cNvPr id="13" name="Oval 12"/>
            <p:cNvSpPr/>
            <p:nvPr/>
          </p:nvSpPr>
          <p:spPr>
            <a:xfrm>
              <a:off x="6820576" y="1460748"/>
              <a:ext cx="258363" cy="2308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4" name="Oval 13"/>
            <p:cNvSpPr/>
            <p:nvPr/>
          </p:nvSpPr>
          <p:spPr>
            <a:xfrm>
              <a:off x="6883846" y="1518455"/>
              <a:ext cx="129182" cy="1154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388419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2648413" y="362415"/>
            <a:ext cx="3847171" cy="914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3402558"/>
            <a:ext cx="1584176" cy="461665"/>
          </a:xfrm>
          <a:prstGeom prst="rect">
            <a:avLst/>
          </a:prstGeom>
          <a:solidFill>
            <a:schemeClr val="bg1"/>
          </a:solidFill>
        </p:spPr>
        <p:txBody>
          <a:bodyPr wrap="square" rtlCol="0">
            <a:spAutoFit/>
          </a:bodyPr>
          <a:lstStyle/>
          <a:p>
            <a:r>
              <a:rPr lang="en-GB" sz="2400" dirty="0" smtClean="0"/>
              <a:t>Train users</a:t>
            </a:r>
            <a:endParaRPr lang="en-GB" sz="2400" dirty="0"/>
          </a:p>
        </p:txBody>
      </p:sp>
      <p:sp>
        <p:nvSpPr>
          <p:cNvPr id="5" name="TextBox 4"/>
          <p:cNvSpPr txBox="1"/>
          <p:nvPr/>
        </p:nvSpPr>
        <p:spPr>
          <a:xfrm>
            <a:off x="2163326" y="2001385"/>
            <a:ext cx="4817344" cy="461665"/>
          </a:xfrm>
          <a:prstGeom prst="rect">
            <a:avLst/>
          </a:prstGeom>
          <a:noFill/>
        </p:spPr>
        <p:txBody>
          <a:bodyPr wrap="none" rtlCol="0">
            <a:spAutoFit/>
          </a:bodyPr>
          <a:lstStyle/>
          <a:p>
            <a:r>
              <a:rPr lang="en-GB" sz="2400" dirty="0" smtClean="0"/>
              <a:t>Raise awareness | Promote platform </a:t>
            </a:r>
            <a:endParaRPr lang="en-GB" sz="2400" dirty="0"/>
          </a:p>
        </p:txBody>
      </p:sp>
      <p:sp>
        <p:nvSpPr>
          <p:cNvPr id="7" name="TextBox 6"/>
          <p:cNvSpPr txBox="1"/>
          <p:nvPr/>
        </p:nvSpPr>
        <p:spPr>
          <a:xfrm>
            <a:off x="8172400" y="1043444"/>
            <a:ext cx="870303" cy="369332"/>
          </a:xfrm>
          <a:prstGeom prst="rect">
            <a:avLst/>
          </a:prstGeom>
          <a:noFill/>
        </p:spPr>
        <p:txBody>
          <a:bodyPr wrap="none" rtlCol="0">
            <a:spAutoFit/>
          </a:bodyPr>
          <a:lstStyle/>
          <a:p>
            <a:r>
              <a:rPr lang="en-GB" b="1" i="1" dirty="0" smtClean="0">
                <a:solidFill>
                  <a:schemeClr val="bg1">
                    <a:lumMod val="50000"/>
                  </a:schemeClr>
                </a:solidFill>
              </a:rPr>
              <a:t>On-site</a:t>
            </a:r>
            <a:endParaRPr lang="en-GB" b="1" i="1" dirty="0">
              <a:solidFill>
                <a:schemeClr val="bg1">
                  <a:lumMod val="50000"/>
                </a:schemeClr>
              </a:solidFill>
            </a:endParaRPr>
          </a:p>
        </p:txBody>
      </p:sp>
      <p:sp>
        <p:nvSpPr>
          <p:cNvPr id="9" name="TextBox 8"/>
          <p:cNvSpPr txBox="1"/>
          <p:nvPr/>
        </p:nvSpPr>
        <p:spPr>
          <a:xfrm>
            <a:off x="7567313" y="580618"/>
            <a:ext cx="1541191" cy="584775"/>
          </a:xfrm>
          <a:prstGeom prst="rect">
            <a:avLst/>
          </a:prstGeom>
          <a:noFill/>
        </p:spPr>
        <p:txBody>
          <a:bodyPr wrap="none" rtlCol="0">
            <a:spAutoFit/>
          </a:bodyPr>
          <a:lstStyle/>
          <a:p>
            <a:r>
              <a:rPr lang="en-GB" sz="3200" b="1" dirty="0" smtClean="0"/>
              <a:t>Training</a:t>
            </a:r>
            <a:endParaRPr lang="en-GB" sz="3200" b="1" dirty="0"/>
          </a:p>
        </p:txBody>
      </p:sp>
      <p:sp>
        <p:nvSpPr>
          <p:cNvPr id="10" name="TextBox 9"/>
          <p:cNvSpPr txBox="1"/>
          <p:nvPr/>
        </p:nvSpPr>
        <p:spPr>
          <a:xfrm>
            <a:off x="5036031" y="220578"/>
            <a:ext cx="4053161" cy="400110"/>
          </a:xfrm>
          <a:prstGeom prst="rect">
            <a:avLst/>
          </a:prstGeom>
          <a:noFill/>
        </p:spPr>
        <p:txBody>
          <a:bodyPr wrap="none" rtlCol="0">
            <a:spAutoFit/>
          </a:bodyPr>
          <a:lstStyle/>
          <a:p>
            <a:r>
              <a:rPr lang="en-GB" sz="2000" b="1" dirty="0" smtClean="0">
                <a:solidFill>
                  <a:schemeClr val="bg1">
                    <a:lumMod val="95000"/>
                  </a:schemeClr>
                </a:solidFill>
              </a:rPr>
              <a:t>Crowdsourcing</a:t>
            </a:r>
            <a:r>
              <a:rPr lang="en-GB" sz="2000" dirty="0" smtClean="0">
                <a:solidFill>
                  <a:schemeClr val="bg1">
                    <a:lumMod val="95000"/>
                  </a:schemeClr>
                </a:solidFill>
              </a:rPr>
              <a:t> the </a:t>
            </a:r>
            <a:r>
              <a:rPr lang="en-GB" sz="2000" b="1" dirty="0" smtClean="0">
                <a:solidFill>
                  <a:schemeClr val="bg1">
                    <a:lumMod val="95000"/>
                  </a:schemeClr>
                </a:solidFill>
              </a:rPr>
              <a:t>support</a:t>
            </a:r>
            <a:r>
              <a:rPr lang="en-GB" sz="2000" dirty="0" smtClean="0">
                <a:solidFill>
                  <a:schemeClr val="bg1">
                    <a:lumMod val="95000"/>
                  </a:schemeClr>
                </a:solidFill>
              </a:rPr>
              <a:t> activities</a:t>
            </a:r>
            <a:endParaRPr lang="en-GB" sz="2000" dirty="0">
              <a:solidFill>
                <a:schemeClr val="bg1">
                  <a:lumMod val="95000"/>
                </a:schemeClr>
              </a:solidFill>
            </a:endParaRPr>
          </a:p>
        </p:txBody>
      </p:sp>
      <p:sp>
        <p:nvSpPr>
          <p:cNvPr id="11" name="TextBox 10"/>
          <p:cNvSpPr txBox="1"/>
          <p:nvPr/>
        </p:nvSpPr>
        <p:spPr>
          <a:xfrm>
            <a:off x="251520" y="4116685"/>
            <a:ext cx="1944216" cy="461665"/>
          </a:xfrm>
          <a:prstGeom prst="rect">
            <a:avLst/>
          </a:prstGeom>
          <a:solidFill>
            <a:schemeClr val="bg1"/>
          </a:solidFill>
        </p:spPr>
        <p:txBody>
          <a:bodyPr wrap="square" rtlCol="0">
            <a:spAutoFit/>
          </a:bodyPr>
          <a:lstStyle/>
          <a:p>
            <a:r>
              <a:rPr lang="en-GB" sz="2400" dirty="0" smtClean="0"/>
              <a:t>Train trainers</a:t>
            </a:r>
            <a:endParaRPr lang="en-GB" sz="2400" dirty="0"/>
          </a:p>
        </p:txBody>
      </p:sp>
      <p:sp>
        <p:nvSpPr>
          <p:cNvPr id="8" name="Rectangle 7"/>
          <p:cNvSpPr/>
          <p:nvPr/>
        </p:nvSpPr>
        <p:spPr>
          <a:xfrm>
            <a:off x="6372200" y="3284984"/>
            <a:ext cx="2617279" cy="6480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r"/>
            <a:r>
              <a:rPr lang="en-GB" sz="2400" b="1" dirty="0" smtClean="0"/>
              <a:t>16</a:t>
            </a:r>
            <a:r>
              <a:rPr lang="en-GB" sz="2400" dirty="0" smtClean="0"/>
              <a:t> courses in </a:t>
            </a:r>
            <a:r>
              <a:rPr lang="en-GB" sz="2400" b="1" dirty="0" smtClean="0"/>
              <a:t>2013</a:t>
            </a:r>
          </a:p>
          <a:p>
            <a:pPr algn="r"/>
            <a:r>
              <a:rPr lang="en-GB" sz="2400" dirty="0" smtClean="0"/>
              <a:t>in </a:t>
            </a:r>
            <a:r>
              <a:rPr lang="en-GB" sz="2400" b="1" dirty="0" smtClean="0"/>
              <a:t>9 countries</a:t>
            </a:r>
            <a:endParaRPr lang="en-GB" sz="2400" b="1" dirty="0"/>
          </a:p>
        </p:txBody>
      </p:sp>
    </p:spTree>
    <p:extLst>
      <p:ext uri="{BB962C8B-B14F-4D97-AF65-F5344CB8AC3E}">
        <p14:creationId xmlns:p14="http://schemas.microsoft.com/office/powerpoint/2010/main" val="13662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311042"/>
            <a:ext cx="9089193" cy="4440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036031" y="220578"/>
            <a:ext cx="4053161" cy="400110"/>
          </a:xfrm>
          <a:prstGeom prst="rect">
            <a:avLst/>
          </a:prstGeom>
          <a:noFill/>
        </p:spPr>
        <p:txBody>
          <a:bodyPr wrap="none" rtlCol="0">
            <a:spAutoFit/>
          </a:bodyPr>
          <a:lstStyle/>
          <a:p>
            <a:r>
              <a:rPr lang="en-GB" sz="2000" b="1" dirty="0" smtClean="0">
                <a:solidFill>
                  <a:schemeClr val="bg1">
                    <a:lumMod val="95000"/>
                  </a:schemeClr>
                </a:solidFill>
              </a:rPr>
              <a:t>Crowdsourcing</a:t>
            </a:r>
            <a:r>
              <a:rPr lang="en-GB" sz="2000" dirty="0" smtClean="0">
                <a:solidFill>
                  <a:schemeClr val="bg1">
                    <a:lumMod val="95000"/>
                  </a:schemeClr>
                </a:solidFill>
              </a:rPr>
              <a:t> the </a:t>
            </a:r>
            <a:r>
              <a:rPr lang="en-GB" sz="2000" b="1" dirty="0" smtClean="0">
                <a:solidFill>
                  <a:schemeClr val="bg1">
                    <a:lumMod val="95000"/>
                  </a:schemeClr>
                </a:solidFill>
              </a:rPr>
              <a:t>support</a:t>
            </a:r>
            <a:r>
              <a:rPr lang="en-GB" sz="2000" dirty="0" smtClean="0">
                <a:solidFill>
                  <a:schemeClr val="bg1">
                    <a:lumMod val="95000"/>
                  </a:schemeClr>
                </a:solidFill>
              </a:rPr>
              <a:t> activities</a:t>
            </a:r>
            <a:endParaRPr lang="en-GB" sz="2000" dirty="0">
              <a:solidFill>
                <a:schemeClr val="bg1">
                  <a:lumMod val="95000"/>
                </a:schemeClr>
              </a:solidFill>
            </a:endParaRPr>
          </a:p>
        </p:txBody>
      </p:sp>
      <p:sp>
        <p:nvSpPr>
          <p:cNvPr id="6" name="TextBox 5"/>
          <p:cNvSpPr txBox="1"/>
          <p:nvPr/>
        </p:nvSpPr>
        <p:spPr>
          <a:xfrm>
            <a:off x="8172400" y="1052736"/>
            <a:ext cx="878767" cy="369332"/>
          </a:xfrm>
          <a:prstGeom prst="rect">
            <a:avLst/>
          </a:prstGeom>
          <a:noFill/>
        </p:spPr>
        <p:txBody>
          <a:bodyPr wrap="none" rtlCol="0">
            <a:spAutoFit/>
          </a:bodyPr>
          <a:lstStyle/>
          <a:p>
            <a:r>
              <a:rPr lang="en-GB" b="1" i="1" dirty="0" smtClean="0">
                <a:solidFill>
                  <a:schemeClr val="bg1">
                    <a:lumMod val="50000"/>
                  </a:schemeClr>
                </a:solidFill>
              </a:rPr>
              <a:t>On-line</a:t>
            </a:r>
            <a:endParaRPr lang="en-GB" i="1" dirty="0">
              <a:solidFill>
                <a:schemeClr val="bg1">
                  <a:lumMod val="50000"/>
                </a:schemeClr>
              </a:solidFill>
            </a:endParaRPr>
          </a:p>
        </p:txBody>
      </p:sp>
      <p:sp>
        <p:nvSpPr>
          <p:cNvPr id="2" name="TextBox 1"/>
          <p:cNvSpPr txBox="1"/>
          <p:nvPr/>
        </p:nvSpPr>
        <p:spPr>
          <a:xfrm>
            <a:off x="899592" y="1383159"/>
            <a:ext cx="3198504" cy="461665"/>
          </a:xfrm>
          <a:prstGeom prst="rect">
            <a:avLst/>
          </a:prstGeom>
          <a:noFill/>
        </p:spPr>
        <p:txBody>
          <a:bodyPr wrap="none" rtlCol="0">
            <a:spAutoFit/>
          </a:bodyPr>
          <a:lstStyle/>
          <a:p>
            <a:r>
              <a:rPr lang="en-GB" sz="2400" b="1" dirty="0" smtClean="0"/>
              <a:t>3</a:t>
            </a:r>
            <a:r>
              <a:rPr lang="en-GB" sz="2400" dirty="0" smtClean="0"/>
              <a:t> online courses in 2013</a:t>
            </a:r>
            <a:endParaRPr lang="en-GB" sz="2400" dirty="0"/>
          </a:p>
        </p:txBody>
      </p:sp>
      <p:sp>
        <p:nvSpPr>
          <p:cNvPr id="9" name="Rectangle 8"/>
          <p:cNvSpPr/>
          <p:nvPr/>
        </p:nvSpPr>
        <p:spPr>
          <a:xfrm>
            <a:off x="0" y="4623519"/>
            <a:ext cx="2627352" cy="461665"/>
          </a:xfrm>
          <a:prstGeom prst="rect">
            <a:avLst/>
          </a:prstGeom>
          <a:solidFill>
            <a:schemeClr val="tx1">
              <a:lumMod val="95000"/>
              <a:lumOff val="5000"/>
            </a:schemeClr>
          </a:solidFill>
          <a:ln>
            <a:solidFill>
              <a:schemeClr val="bg1">
                <a:lumMod val="95000"/>
              </a:schemeClr>
            </a:solidFill>
          </a:ln>
        </p:spPr>
        <p:txBody>
          <a:bodyPr wrap="square">
            <a:spAutoFit/>
          </a:bodyPr>
          <a:lstStyle/>
          <a:p>
            <a:r>
              <a:rPr lang="en-GB" sz="2400" dirty="0">
                <a:solidFill>
                  <a:schemeClr val="bg1"/>
                </a:solidFill>
              </a:rPr>
              <a:t>Global reach</a:t>
            </a:r>
          </a:p>
        </p:txBody>
      </p:sp>
      <p:sp>
        <p:nvSpPr>
          <p:cNvPr id="11" name="Rectangle 10"/>
          <p:cNvSpPr/>
          <p:nvPr/>
        </p:nvSpPr>
        <p:spPr>
          <a:xfrm>
            <a:off x="0" y="5301208"/>
            <a:ext cx="2627352" cy="461665"/>
          </a:xfrm>
          <a:prstGeom prst="rect">
            <a:avLst/>
          </a:prstGeom>
          <a:solidFill>
            <a:schemeClr val="tx1">
              <a:lumMod val="95000"/>
              <a:lumOff val="5000"/>
            </a:schemeClr>
          </a:solidFill>
          <a:ln>
            <a:solidFill>
              <a:schemeClr val="bg1">
                <a:lumMod val="95000"/>
              </a:schemeClr>
            </a:solidFill>
          </a:ln>
        </p:spPr>
        <p:txBody>
          <a:bodyPr wrap="square">
            <a:spAutoFit/>
          </a:bodyPr>
          <a:lstStyle/>
          <a:p>
            <a:r>
              <a:rPr lang="en-GB" sz="2400" dirty="0" smtClean="0">
                <a:solidFill>
                  <a:schemeClr val="bg1"/>
                </a:solidFill>
              </a:rPr>
              <a:t>Low cost</a:t>
            </a:r>
            <a:endParaRPr lang="en-GB" sz="2400" dirty="0">
              <a:solidFill>
                <a:schemeClr val="bg1"/>
              </a:solidFill>
            </a:endParaRPr>
          </a:p>
        </p:txBody>
      </p:sp>
      <p:sp>
        <p:nvSpPr>
          <p:cNvPr id="10" name="TextBox 9"/>
          <p:cNvSpPr txBox="1"/>
          <p:nvPr/>
        </p:nvSpPr>
        <p:spPr>
          <a:xfrm>
            <a:off x="899592" y="1772816"/>
            <a:ext cx="3107646" cy="369332"/>
          </a:xfrm>
          <a:prstGeom prst="rect">
            <a:avLst/>
          </a:prstGeom>
          <a:noFill/>
        </p:spPr>
        <p:txBody>
          <a:bodyPr wrap="none" rtlCol="0">
            <a:spAutoFit/>
          </a:bodyPr>
          <a:lstStyle/>
          <a:p>
            <a:r>
              <a:rPr lang="en-GB" dirty="0" smtClean="0"/>
              <a:t>Participants from all continents</a:t>
            </a:r>
            <a:endParaRPr lang="en-GB" dirty="0"/>
          </a:p>
        </p:txBody>
      </p:sp>
      <p:sp>
        <p:nvSpPr>
          <p:cNvPr id="12" name="TextBox 11"/>
          <p:cNvSpPr txBox="1"/>
          <p:nvPr/>
        </p:nvSpPr>
        <p:spPr>
          <a:xfrm>
            <a:off x="7567313" y="580618"/>
            <a:ext cx="1541191" cy="584775"/>
          </a:xfrm>
          <a:prstGeom prst="rect">
            <a:avLst/>
          </a:prstGeom>
          <a:noFill/>
        </p:spPr>
        <p:txBody>
          <a:bodyPr wrap="none" rtlCol="0">
            <a:spAutoFit/>
          </a:bodyPr>
          <a:lstStyle/>
          <a:p>
            <a:r>
              <a:rPr lang="en-GB" sz="3200" b="1" dirty="0" smtClean="0"/>
              <a:t>Training</a:t>
            </a:r>
            <a:endParaRPr lang="en-GB" sz="3200" b="1" dirty="0"/>
          </a:p>
        </p:txBody>
      </p:sp>
    </p:spTree>
    <p:extLst>
      <p:ext uri="{BB962C8B-B14F-4D97-AF65-F5344CB8AC3E}">
        <p14:creationId xmlns:p14="http://schemas.microsoft.com/office/powerpoint/2010/main" val="2507061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795" y="611396"/>
            <a:ext cx="4789709" cy="461665"/>
          </a:xfrm>
          <a:prstGeom prst="rect">
            <a:avLst/>
          </a:prstGeom>
          <a:noFill/>
        </p:spPr>
        <p:txBody>
          <a:bodyPr wrap="none" rtlCol="0">
            <a:spAutoFit/>
          </a:bodyPr>
          <a:lstStyle/>
          <a:p>
            <a:r>
              <a:rPr lang="en-GB" sz="2400" b="1" dirty="0" smtClean="0">
                <a:solidFill>
                  <a:schemeClr val="tx1">
                    <a:lumMod val="95000"/>
                    <a:lumOff val="5000"/>
                  </a:schemeClr>
                </a:solidFill>
              </a:rPr>
              <a:t>Project management – Issues queue</a:t>
            </a:r>
            <a:endParaRPr lang="en-GB" sz="2400" b="1" dirty="0">
              <a:solidFill>
                <a:schemeClr val="tx1">
                  <a:lumMod val="95000"/>
                  <a:lumOff val="5000"/>
                </a:schemeClr>
              </a:solidFill>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9850"/>
          <a:stretch/>
        </p:blipFill>
        <p:spPr bwMode="auto">
          <a:xfrm>
            <a:off x="0" y="3140969"/>
            <a:ext cx="9127920" cy="371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7177" y="4293096"/>
            <a:ext cx="1637756" cy="461665"/>
          </a:xfrm>
          <a:prstGeom prst="rect">
            <a:avLst/>
          </a:prstGeom>
          <a:solidFill>
            <a:schemeClr val="tx1"/>
          </a:solidFill>
        </p:spPr>
        <p:txBody>
          <a:bodyPr wrap="none" rtlCol="0">
            <a:spAutoFit/>
          </a:bodyPr>
          <a:lstStyle/>
          <a:p>
            <a:r>
              <a:rPr lang="en-GB" sz="2400" b="1" dirty="0" smtClean="0">
                <a:solidFill>
                  <a:schemeClr val="bg1"/>
                </a:solidFill>
              </a:rPr>
              <a:t>Bug</a:t>
            </a:r>
            <a:r>
              <a:rPr lang="en-GB" sz="2400" dirty="0" smtClean="0">
                <a:solidFill>
                  <a:schemeClr val="bg1"/>
                </a:solidFill>
              </a:rPr>
              <a:t> reports</a:t>
            </a:r>
            <a:endParaRPr lang="en-GB" sz="2400" dirty="0">
              <a:solidFill>
                <a:schemeClr val="bg1"/>
              </a:solidFill>
            </a:endParaRPr>
          </a:p>
        </p:txBody>
      </p:sp>
      <p:sp>
        <p:nvSpPr>
          <p:cNvPr id="5" name="TextBox 4"/>
          <p:cNvSpPr txBox="1"/>
          <p:nvPr/>
        </p:nvSpPr>
        <p:spPr>
          <a:xfrm>
            <a:off x="-17177" y="4825652"/>
            <a:ext cx="2284921" cy="461665"/>
          </a:xfrm>
          <a:prstGeom prst="rect">
            <a:avLst/>
          </a:prstGeom>
          <a:solidFill>
            <a:schemeClr val="tx1"/>
          </a:solidFill>
        </p:spPr>
        <p:txBody>
          <a:bodyPr wrap="none" rtlCol="0">
            <a:spAutoFit/>
          </a:bodyPr>
          <a:lstStyle/>
          <a:p>
            <a:r>
              <a:rPr lang="en-GB" sz="2400" b="1" dirty="0" smtClean="0">
                <a:solidFill>
                  <a:schemeClr val="bg1"/>
                </a:solidFill>
              </a:rPr>
              <a:t>Feature</a:t>
            </a:r>
            <a:r>
              <a:rPr lang="en-GB" sz="2400" dirty="0" smtClean="0">
                <a:solidFill>
                  <a:schemeClr val="bg1"/>
                </a:solidFill>
              </a:rPr>
              <a:t> requests</a:t>
            </a:r>
            <a:endParaRPr lang="en-GB" sz="2400" dirty="0">
              <a:solidFill>
                <a:schemeClr val="bg1"/>
              </a:solidFill>
            </a:endParaRPr>
          </a:p>
        </p:txBody>
      </p:sp>
      <p:sp>
        <p:nvSpPr>
          <p:cNvPr id="7" name="TextBox 6"/>
          <p:cNvSpPr txBox="1"/>
          <p:nvPr/>
        </p:nvSpPr>
        <p:spPr>
          <a:xfrm>
            <a:off x="-17177" y="5401716"/>
            <a:ext cx="2206053" cy="461665"/>
          </a:xfrm>
          <a:prstGeom prst="rect">
            <a:avLst/>
          </a:prstGeom>
          <a:solidFill>
            <a:schemeClr val="tx1"/>
          </a:solidFill>
        </p:spPr>
        <p:txBody>
          <a:bodyPr wrap="none" rtlCol="0">
            <a:spAutoFit/>
          </a:bodyPr>
          <a:lstStyle/>
          <a:p>
            <a:r>
              <a:rPr lang="en-GB" sz="2400" b="1" dirty="0" smtClean="0">
                <a:solidFill>
                  <a:schemeClr val="bg1"/>
                </a:solidFill>
              </a:rPr>
              <a:t>Support</a:t>
            </a:r>
            <a:r>
              <a:rPr lang="en-GB" sz="2400" dirty="0" smtClean="0">
                <a:solidFill>
                  <a:schemeClr val="bg1"/>
                </a:solidFill>
              </a:rPr>
              <a:t> queries</a:t>
            </a:r>
            <a:endParaRPr lang="en-GB" sz="2400" dirty="0">
              <a:solidFill>
                <a:schemeClr val="bg1"/>
              </a:solidFill>
            </a:endParaRPr>
          </a:p>
        </p:txBody>
      </p:sp>
      <p:sp>
        <p:nvSpPr>
          <p:cNvPr id="6" name="TextBox 5"/>
          <p:cNvSpPr txBox="1"/>
          <p:nvPr/>
        </p:nvSpPr>
        <p:spPr>
          <a:xfrm>
            <a:off x="4968332" y="1784877"/>
            <a:ext cx="4060663" cy="738664"/>
          </a:xfrm>
          <a:prstGeom prst="rect">
            <a:avLst/>
          </a:prstGeom>
          <a:noFill/>
        </p:spPr>
        <p:txBody>
          <a:bodyPr wrap="none" rtlCol="0">
            <a:spAutoFit/>
          </a:bodyPr>
          <a:lstStyle/>
          <a:p>
            <a:pPr algn="r"/>
            <a:r>
              <a:rPr lang="en-GB" sz="2400" b="1" dirty="0" smtClean="0"/>
              <a:t>Redmine </a:t>
            </a:r>
            <a:endParaRPr lang="en-GB" b="1" dirty="0" smtClean="0"/>
          </a:p>
          <a:p>
            <a:pPr algn="r"/>
            <a:r>
              <a:rPr lang="en-GB" dirty="0" smtClean="0"/>
              <a:t>open source project management system</a:t>
            </a:r>
            <a:endParaRPr lang="en-GB" dirty="0"/>
          </a:p>
        </p:txBody>
      </p:sp>
      <p:sp>
        <p:nvSpPr>
          <p:cNvPr id="8" name="TextBox 7"/>
          <p:cNvSpPr txBox="1"/>
          <p:nvPr/>
        </p:nvSpPr>
        <p:spPr>
          <a:xfrm>
            <a:off x="683568" y="1412776"/>
            <a:ext cx="3389518" cy="646331"/>
          </a:xfrm>
          <a:prstGeom prst="rect">
            <a:avLst/>
          </a:prstGeom>
          <a:noFill/>
        </p:spPr>
        <p:txBody>
          <a:bodyPr wrap="none" rtlCol="0">
            <a:spAutoFit/>
          </a:bodyPr>
          <a:lstStyle/>
          <a:p>
            <a:r>
              <a:rPr lang="en-GB" sz="2800" dirty="0" smtClean="0"/>
              <a:t>&gt; </a:t>
            </a:r>
            <a:r>
              <a:rPr lang="en-GB" sz="3600" b="1" dirty="0" smtClean="0"/>
              <a:t>1,200</a:t>
            </a:r>
            <a:r>
              <a:rPr lang="en-GB" sz="2800" dirty="0" smtClean="0"/>
              <a:t> issues / year</a:t>
            </a:r>
            <a:endParaRPr lang="en-GB" sz="2800" dirty="0"/>
          </a:p>
        </p:txBody>
      </p:sp>
      <p:sp>
        <p:nvSpPr>
          <p:cNvPr id="12" name="TextBox 11"/>
          <p:cNvSpPr txBox="1"/>
          <p:nvPr/>
        </p:nvSpPr>
        <p:spPr>
          <a:xfrm>
            <a:off x="5727657" y="201181"/>
            <a:ext cx="3380028" cy="400110"/>
          </a:xfrm>
          <a:prstGeom prst="rect">
            <a:avLst/>
          </a:prstGeom>
          <a:noFill/>
        </p:spPr>
        <p:txBody>
          <a:bodyPr wrap="none" rtlCol="0">
            <a:spAutoFit/>
          </a:bodyPr>
          <a:lstStyle/>
          <a:p>
            <a:r>
              <a:rPr lang="en-GB" sz="2000" dirty="0" smtClean="0">
                <a:solidFill>
                  <a:schemeClr val="bg1">
                    <a:lumMod val="95000"/>
                  </a:schemeClr>
                </a:solidFill>
              </a:rPr>
              <a:t>Maximising</a:t>
            </a:r>
            <a:r>
              <a:rPr lang="en-GB" sz="2000" b="1" dirty="0" smtClean="0">
                <a:solidFill>
                  <a:schemeClr val="bg1">
                    <a:lumMod val="95000"/>
                  </a:schemeClr>
                </a:solidFill>
              </a:rPr>
              <a:t> support efficiency</a:t>
            </a:r>
            <a:endParaRPr lang="en-GB" sz="2000" b="1" dirty="0">
              <a:solidFill>
                <a:schemeClr val="bg1">
                  <a:lumMod val="95000"/>
                </a:schemeClr>
              </a:solidFill>
            </a:endParaRPr>
          </a:p>
        </p:txBody>
      </p:sp>
      <p:sp>
        <p:nvSpPr>
          <p:cNvPr id="11" name="TextBox 10"/>
          <p:cNvSpPr txBox="1"/>
          <p:nvPr/>
        </p:nvSpPr>
        <p:spPr>
          <a:xfrm>
            <a:off x="6217152" y="5445224"/>
            <a:ext cx="2906693" cy="369332"/>
          </a:xfrm>
          <a:prstGeom prst="rect">
            <a:avLst/>
          </a:prstGeom>
          <a:solidFill>
            <a:schemeClr val="tx1"/>
          </a:solidFill>
        </p:spPr>
        <p:txBody>
          <a:bodyPr wrap="none" rtlCol="0">
            <a:spAutoFit/>
          </a:bodyPr>
          <a:lstStyle/>
          <a:p>
            <a:r>
              <a:rPr lang="en-GB" b="1" dirty="0" smtClean="0">
                <a:solidFill>
                  <a:schemeClr val="bg1"/>
                </a:solidFill>
              </a:rPr>
              <a:t>61</a:t>
            </a:r>
            <a:r>
              <a:rPr lang="en-GB" dirty="0" smtClean="0">
                <a:solidFill>
                  <a:schemeClr val="bg1"/>
                </a:solidFill>
              </a:rPr>
              <a:t>% processed within a </a:t>
            </a:r>
            <a:r>
              <a:rPr lang="en-GB" b="1" dirty="0" smtClean="0">
                <a:solidFill>
                  <a:schemeClr val="bg1"/>
                </a:solidFill>
              </a:rPr>
              <a:t>day</a:t>
            </a:r>
            <a:r>
              <a:rPr lang="en-GB" b="1" baseline="30000" dirty="0" smtClean="0">
                <a:solidFill>
                  <a:schemeClr val="bg1"/>
                </a:solidFill>
              </a:rPr>
              <a:t>1</a:t>
            </a:r>
            <a:endParaRPr lang="en-GB" b="1" baseline="30000" dirty="0">
              <a:solidFill>
                <a:schemeClr val="bg1"/>
              </a:solidFill>
            </a:endParaRPr>
          </a:p>
        </p:txBody>
      </p:sp>
      <p:sp>
        <p:nvSpPr>
          <p:cNvPr id="14" name="TextBox 13"/>
          <p:cNvSpPr txBox="1"/>
          <p:nvPr/>
        </p:nvSpPr>
        <p:spPr>
          <a:xfrm>
            <a:off x="6059676" y="5948252"/>
            <a:ext cx="3075778" cy="369332"/>
          </a:xfrm>
          <a:prstGeom prst="rect">
            <a:avLst/>
          </a:prstGeom>
          <a:solidFill>
            <a:schemeClr val="tx1"/>
          </a:solidFill>
        </p:spPr>
        <p:txBody>
          <a:bodyPr wrap="none" rtlCol="0">
            <a:spAutoFit/>
          </a:bodyPr>
          <a:lstStyle/>
          <a:p>
            <a:r>
              <a:rPr lang="en-GB" b="1" dirty="0" smtClean="0">
                <a:solidFill>
                  <a:schemeClr val="bg1"/>
                </a:solidFill>
              </a:rPr>
              <a:t>81</a:t>
            </a:r>
            <a:r>
              <a:rPr lang="en-GB" dirty="0" smtClean="0">
                <a:solidFill>
                  <a:schemeClr val="bg1"/>
                </a:solidFill>
              </a:rPr>
              <a:t>% processed within a </a:t>
            </a:r>
            <a:r>
              <a:rPr lang="en-GB" b="1" dirty="0" smtClean="0">
                <a:solidFill>
                  <a:schemeClr val="bg1"/>
                </a:solidFill>
              </a:rPr>
              <a:t>week</a:t>
            </a:r>
            <a:r>
              <a:rPr lang="en-GB" b="1" baseline="30000" dirty="0" smtClean="0">
                <a:solidFill>
                  <a:schemeClr val="bg1"/>
                </a:solidFill>
              </a:rPr>
              <a:t>1</a:t>
            </a:r>
            <a:endParaRPr lang="en-GB" b="1" baseline="30000" dirty="0">
              <a:solidFill>
                <a:schemeClr val="bg1"/>
              </a:solidFill>
            </a:endParaRPr>
          </a:p>
        </p:txBody>
      </p:sp>
      <p:sp>
        <p:nvSpPr>
          <p:cNvPr id="13" name="TextBox 12"/>
          <p:cNvSpPr txBox="1"/>
          <p:nvPr/>
        </p:nvSpPr>
        <p:spPr>
          <a:xfrm>
            <a:off x="3491880" y="6500091"/>
            <a:ext cx="5636040" cy="338554"/>
          </a:xfrm>
          <a:prstGeom prst="rect">
            <a:avLst/>
          </a:prstGeom>
          <a:solidFill>
            <a:schemeClr val="bg1"/>
          </a:solidFill>
          <a:ln>
            <a:noFill/>
          </a:ln>
        </p:spPr>
        <p:txBody>
          <a:bodyPr wrap="square" rtlCol="0">
            <a:spAutoFit/>
          </a:bodyPr>
          <a:lstStyle/>
          <a:p>
            <a:r>
              <a:rPr lang="en-GB" sz="1600" baseline="30000" dirty="0" smtClean="0">
                <a:solidFill>
                  <a:schemeClr val="bg1">
                    <a:lumMod val="50000"/>
                  </a:schemeClr>
                </a:solidFill>
              </a:rPr>
              <a:t>1 </a:t>
            </a:r>
            <a:r>
              <a:rPr lang="en-GB" sz="1600" dirty="0" smtClean="0">
                <a:solidFill>
                  <a:schemeClr val="bg1">
                    <a:lumMod val="50000"/>
                  </a:schemeClr>
                </a:solidFill>
              </a:rPr>
              <a:t>Brake I. et al. 2011. </a:t>
            </a:r>
            <a:r>
              <a:rPr lang="en-GB" sz="1600" dirty="0" err="1" smtClean="0">
                <a:solidFill>
                  <a:schemeClr val="bg1">
                    <a:lumMod val="50000"/>
                  </a:schemeClr>
                </a:solidFill>
              </a:rPr>
              <a:t>Zookeys</a:t>
            </a:r>
            <a:r>
              <a:rPr lang="en-GB" sz="1600" dirty="0" smtClean="0">
                <a:solidFill>
                  <a:schemeClr val="bg1">
                    <a:lumMod val="50000"/>
                  </a:schemeClr>
                </a:solidFill>
              </a:rPr>
              <a:t> 150 </a:t>
            </a:r>
            <a:r>
              <a:rPr lang="en-GB" sz="1600" b="1" dirty="0" smtClean="0">
                <a:solidFill>
                  <a:schemeClr val="bg1">
                    <a:lumMod val="50000"/>
                  </a:schemeClr>
                </a:solidFill>
              </a:rPr>
              <a:t>doi:10.3897/zookeys.150.2191</a:t>
            </a:r>
            <a:endParaRPr lang="en-GB" sz="1600" b="1" dirty="0">
              <a:solidFill>
                <a:schemeClr val="bg1">
                  <a:lumMod val="50000"/>
                </a:schemeClr>
              </a:solidFill>
            </a:endParaRPr>
          </a:p>
        </p:txBody>
      </p:sp>
    </p:spTree>
    <p:extLst>
      <p:ext uri="{BB962C8B-B14F-4D97-AF65-F5344CB8AC3E}">
        <p14:creationId xmlns:p14="http://schemas.microsoft.com/office/powerpoint/2010/main" val="23283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a:off x="2927511" y="2751900"/>
            <a:ext cx="2711421" cy="2347236"/>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lumMod val="95000"/>
                    <a:lumOff val="5000"/>
                  </a:schemeClr>
                </a:solidFill>
              </a:rPr>
              <a:t>Maintenance</a:t>
            </a:r>
            <a:endParaRPr lang="en-GB" sz="2400" dirty="0">
              <a:solidFill>
                <a:schemeClr val="tx1">
                  <a:lumMod val="95000"/>
                  <a:lumOff val="5000"/>
                </a:schemeClr>
              </a:solidFill>
            </a:endParaRPr>
          </a:p>
        </p:txBody>
      </p:sp>
      <p:sp>
        <p:nvSpPr>
          <p:cNvPr id="44" name="Donut 43"/>
          <p:cNvSpPr/>
          <p:nvPr/>
        </p:nvSpPr>
        <p:spPr>
          <a:xfrm>
            <a:off x="1619672" y="1484785"/>
            <a:ext cx="5293342" cy="4896544"/>
          </a:xfrm>
          <a:prstGeom prst="donut">
            <a:avLst>
              <a:gd name="adj" fmla="val 2687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Circular Arrow 40"/>
          <p:cNvSpPr/>
          <p:nvPr/>
        </p:nvSpPr>
        <p:spPr>
          <a:xfrm>
            <a:off x="1800443" y="1760496"/>
            <a:ext cx="4423715" cy="4423715"/>
          </a:xfrm>
          <a:prstGeom prst="circularArrow">
            <a:avLst>
              <a:gd name="adj1" fmla="val 8248"/>
              <a:gd name="adj2" fmla="val 576038"/>
              <a:gd name="adj3" fmla="val 9922037"/>
              <a:gd name="adj4" fmla="val 6686036"/>
              <a:gd name="adj5" fmla="val 9622"/>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8" name="Freeform 37"/>
          <p:cNvSpPr/>
          <p:nvPr/>
        </p:nvSpPr>
        <p:spPr>
          <a:xfrm>
            <a:off x="5221270" y="2260694"/>
            <a:ext cx="1871012" cy="1871012"/>
          </a:xfrm>
          <a:custGeom>
            <a:avLst/>
            <a:gdLst>
              <a:gd name="connsiteX0" fmla="*/ 0 w 1871012"/>
              <a:gd name="connsiteY0" fmla="*/ 0 h 1871012"/>
              <a:gd name="connsiteX1" fmla="*/ 1871012 w 1871012"/>
              <a:gd name="connsiteY1" fmla="*/ 0 h 1871012"/>
              <a:gd name="connsiteX2" fmla="*/ 1871012 w 1871012"/>
              <a:gd name="connsiteY2" fmla="*/ 1871012 h 1871012"/>
              <a:gd name="connsiteX3" fmla="*/ 0 w 1871012"/>
              <a:gd name="connsiteY3" fmla="*/ 1871012 h 1871012"/>
              <a:gd name="connsiteX4" fmla="*/ 0 w 1871012"/>
              <a:gd name="connsiteY4" fmla="*/ 0 h 187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12" h="1871012">
                <a:moveTo>
                  <a:pt x="0" y="0"/>
                </a:moveTo>
                <a:lnTo>
                  <a:pt x="1871012" y="0"/>
                </a:lnTo>
                <a:lnTo>
                  <a:pt x="1871012" y="1871012"/>
                </a:lnTo>
                <a:lnTo>
                  <a:pt x="0" y="18710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GB" sz="2400" b="1" kern="1200" dirty="0" smtClean="0"/>
              <a:t>Funding application</a:t>
            </a:r>
            <a:endParaRPr lang="en-GB" sz="2400" b="1" kern="1200" dirty="0"/>
          </a:p>
        </p:txBody>
      </p:sp>
      <p:sp>
        <p:nvSpPr>
          <p:cNvPr id="39" name="Circular Arrow 38"/>
          <p:cNvSpPr/>
          <p:nvPr/>
        </p:nvSpPr>
        <p:spPr>
          <a:xfrm>
            <a:off x="2343778" y="1760496"/>
            <a:ext cx="4423715" cy="4423715"/>
          </a:xfrm>
          <a:prstGeom prst="circularArrow">
            <a:avLst>
              <a:gd name="adj1" fmla="val 8248"/>
              <a:gd name="adj2" fmla="val 576038"/>
              <a:gd name="adj3" fmla="val 3537927"/>
              <a:gd name="adj4" fmla="val 301950"/>
              <a:gd name="adj5" fmla="val 9622"/>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Freeform 39"/>
          <p:cNvSpPr/>
          <p:nvPr/>
        </p:nvSpPr>
        <p:spPr>
          <a:xfrm>
            <a:off x="3348461" y="4986987"/>
            <a:ext cx="1871012" cy="1871012"/>
          </a:xfrm>
          <a:custGeom>
            <a:avLst/>
            <a:gdLst>
              <a:gd name="connsiteX0" fmla="*/ 0 w 1871012"/>
              <a:gd name="connsiteY0" fmla="*/ 0 h 1871012"/>
              <a:gd name="connsiteX1" fmla="*/ 1871012 w 1871012"/>
              <a:gd name="connsiteY1" fmla="*/ 0 h 1871012"/>
              <a:gd name="connsiteX2" fmla="*/ 1871012 w 1871012"/>
              <a:gd name="connsiteY2" fmla="*/ 1871012 h 1871012"/>
              <a:gd name="connsiteX3" fmla="*/ 0 w 1871012"/>
              <a:gd name="connsiteY3" fmla="*/ 1871012 h 1871012"/>
              <a:gd name="connsiteX4" fmla="*/ 0 w 1871012"/>
              <a:gd name="connsiteY4" fmla="*/ 0 h 187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12" h="1871012">
                <a:moveTo>
                  <a:pt x="0" y="0"/>
                </a:moveTo>
                <a:lnTo>
                  <a:pt x="1871012" y="0"/>
                </a:lnTo>
                <a:lnTo>
                  <a:pt x="1871012" y="1871012"/>
                </a:lnTo>
                <a:lnTo>
                  <a:pt x="0" y="18710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GB" sz="2400" b="1" kern="1200" dirty="0" smtClean="0"/>
              <a:t>Project starts</a:t>
            </a:r>
            <a:endParaRPr lang="en-GB" sz="2400" b="1" kern="1200" dirty="0"/>
          </a:p>
        </p:txBody>
      </p:sp>
      <p:sp>
        <p:nvSpPr>
          <p:cNvPr id="42" name="Freeform 41"/>
          <p:cNvSpPr/>
          <p:nvPr/>
        </p:nvSpPr>
        <p:spPr>
          <a:xfrm>
            <a:off x="1475659" y="2260681"/>
            <a:ext cx="1871012" cy="1871012"/>
          </a:xfrm>
          <a:custGeom>
            <a:avLst/>
            <a:gdLst>
              <a:gd name="connsiteX0" fmla="*/ 0 w 1871012"/>
              <a:gd name="connsiteY0" fmla="*/ 0 h 1871012"/>
              <a:gd name="connsiteX1" fmla="*/ 1871012 w 1871012"/>
              <a:gd name="connsiteY1" fmla="*/ 0 h 1871012"/>
              <a:gd name="connsiteX2" fmla="*/ 1871012 w 1871012"/>
              <a:gd name="connsiteY2" fmla="*/ 1871012 h 1871012"/>
              <a:gd name="connsiteX3" fmla="*/ 0 w 1871012"/>
              <a:gd name="connsiteY3" fmla="*/ 1871012 h 1871012"/>
              <a:gd name="connsiteX4" fmla="*/ 0 w 1871012"/>
              <a:gd name="connsiteY4" fmla="*/ 0 h 187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12" h="1871012">
                <a:moveTo>
                  <a:pt x="0" y="0"/>
                </a:moveTo>
                <a:lnTo>
                  <a:pt x="1871012" y="0"/>
                </a:lnTo>
                <a:lnTo>
                  <a:pt x="1871012" y="1871012"/>
                </a:lnTo>
                <a:lnTo>
                  <a:pt x="0" y="18710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GB" sz="2400" b="1" kern="1200" dirty="0" smtClean="0"/>
              <a:t>Project ends</a:t>
            </a:r>
            <a:endParaRPr lang="en-GB" sz="2400" b="1" kern="1200" dirty="0"/>
          </a:p>
        </p:txBody>
      </p:sp>
      <p:sp>
        <p:nvSpPr>
          <p:cNvPr id="43" name="Circular Arrow 42"/>
          <p:cNvSpPr/>
          <p:nvPr/>
        </p:nvSpPr>
        <p:spPr>
          <a:xfrm>
            <a:off x="2072112" y="1587431"/>
            <a:ext cx="4423715" cy="4423715"/>
          </a:xfrm>
          <a:prstGeom prst="circularArrow">
            <a:avLst>
              <a:gd name="adj1" fmla="val 8248"/>
              <a:gd name="adj2" fmla="val 576038"/>
              <a:gd name="adj3" fmla="val 17551005"/>
              <a:gd name="adj4" fmla="val 14273003"/>
              <a:gd name="adj5" fmla="val 9622"/>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endParaRPr lang="en-GB" dirty="0"/>
          </a:p>
        </p:txBody>
      </p:sp>
      <p:sp>
        <p:nvSpPr>
          <p:cNvPr id="45" name="TextBox 44"/>
          <p:cNvSpPr txBox="1"/>
          <p:nvPr/>
        </p:nvSpPr>
        <p:spPr>
          <a:xfrm>
            <a:off x="6917252" y="1891349"/>
            <a:ext cx="2088200" cy="369332"/>
          </a:xfrm>
          <a:prstGeom prst="rect">
            <a:avLst/>
          </a:prstGeom>
          <a:noFill/>
        </p:spPr>
        <p:txBody>
          <a:bodyPr wrap="none" rtlCol="0">
            <a:spAutoFit/>
          </a:bodyPr>
          <a:lstStyle/>
          <a:p>
            <a:r>
              <a:rPr lang="en-GB" b="1" i="1" dirty="0" smtClean="0"/>
              <a:t>Development phase</a:t>
            </a:r>
            <a:endParaRPr lang="en-GB" b="1" i="1" dirty="0"/>
          </a:p>
        </p:txBody>
      </p:sp>
      <p:cxnSp>
        <p:nvCxnSpPr>
          <p:cNvPr id="47" name="Straight Connector 46"/>
          <p:cNvCxnSpPr>
            <a:stCxn id="44" idx="7"/>
            <a:endCxn id="45" idx="1"/>
          </p:cNvCxnSpPr>
          <p:nvPr/>
        </p:nvCxnSpPr>
        <p:spPr>
          <a:xfrm flipV="1">
            <a:off x="6137822" y="2076015"/>
            <a:ext cx="779430" cy="12585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948264" y="3284984"/>
            <a:ext cx="2239716" cy="1015663"/>
          </a:xfrm>
          <a:prstGeom prst="rect">
            <a:avLst/>
          </a:prstGeom>
          <a:noFill/>
        </p:spPr>
        <p:txBody>
          <a:bodyPr wrap="none" rtlCol="0">
            <a:spAutoFit/>
          </a:bodyPr>
          <a:lstStyle/>
          <a:p>
            <a:r>
              <a:rPr lang="en-GB" sz="2000" b="1" dirty="0" smtClean="0"/>
              <a:t>No further funding </a:t>
            </a:r>
          </a:p>
          <a:p>
            <a:r>
              <a:rPr lang="en-GB" sz="2000" b="1" dirty="0" smtClean="0"/>
              <a:t>or gap in funding </a:t>
            </a:r>
          </a:p>
          <a:p>
            <a:r>
              <a:rPr lang="en-GB" sz="2000" b="1" dirty="0" smtClean="0"/>
              <a:t>for development</a:t>
            </a:r>
            <a:endParaRPr lang="en-GB" sz="2000" b="1" dirty="0"/>
          </a:p>
        </p:txBody>
      </p:sp>
      <p:sp>
        <p:nvSpPr>
          <p:cNvPr id="50" name="TextBox 49"/>
          <p:cNvSpPr txBox="1"/>
          <p:nvPr/>
        </p:nvSpPr>
        <p:spPr>
          <a:xfrm>
            <a:off x="3993952" y="4074255"/>
            <a:ext cx="505267" cy="923330"/>
          </a:xfrm>
          <a:prstGeom prst="rect">
            <a:avLst/>
          </a:prstGeom>
          <a:noFill/>
        </p:spPr>
        <p:txBody>
          <a:bodyPr wrap="none" rtlCol="0">
            <a:spAutoFit/>
          </a:bodyPr>
          <a:lstStyle/>
          <a:p>
            <a:r>
              <a:rPr lang="en-GB" sz="5400" b="1" dirty="0" smtClean="0"/>
              <a:t>?</a:t>
            </a:r>
            <a:endParaRPr lang="en-GB" sz="5400" b="1" dirty="0"/>
          </a:p>
        </p:txBody>
      </p:sp>
      <p:sp>
        <p:nvSpPr>
          <p:cNvPr id="3" name="TextBox 2"/>
          <p:cNvSpPr txBox="1"/>
          <p:nvPr/>
        </p:nvSpPr>
        <p:spPr>
          <a:xfrm>
            <a:off x="4427984" y="6423719"/>
            <a:ext cx="4727000" cy="461665"/>
          </a:xfrm>
          <a:prstGeom prst="rect">
            <a:avLst/>
          </a:prstGeom>
          <a:noFill/>
        </p:spPr>
        <p:txBody>
          <a:bodyPr wrap="none" rtlCol="0">
            <a:spAutoFit/>
          </a:bodyPr>
          <a:lstStyle/>
          <a:p>
            <a:r>
              <a:rPr lang="en-GB" sz="2400" b="1" dirty="0" smtClean="0"/>
              <a:t>The ephemeral lifecycle of a project</a:t>
            </a:r>
            <a:endParaRPr lang="en-GB" sz="2400" b="1" dirty="0"/>
          </a:p>
        </p:txBody>
      </p:sp>
      <p:sp>
        <p:nvSpPr>
          <p:cNvPr id="6" name="TextBox 5"/>
          <p:cNvSpPr txBox="1"/>
          <p:nvPr/>
        </p:nvSpPr>
        <p:spPr>
          <a:xfrm>
            <a:off x="35496" y="674112"/>
            <a:ext cx="3248966" cy="738664"/>
          </a:xfrm>
          <a:prstGeom prst="rect">
            <a:avLst/>
          </a:prstGeom>
          <a:noFill/>
        </p:spPr>
        <p:txBody>
          <a:bodyPr wrap="none" rtlCol="0">
            <a:spAutoFit/>
          </a:bodyPr>
          <a:lstStyle/>
          <a:p>
            <a:r>
              <a:rPr lang="en-GB" sz="2400" b="1" dirty="0" smtClean="0"/>
              <a:t>680 </a:t>
            </a:r>
            <a:endParaRPr lang="en-GB" b="1" dirty="0" smtClean="0"/>
          </a:p>
          <a:p>
            <a:r>
              <a:rPr lang="en-GB" dirty="0" smtClean="0"/>
              <a:t>Biodiversity Information projects</a:t>
            </a:r>
            <a:endParaRPr lang="en-GB" dirty="0"/>
          </a:p>
        </p:txBody>
      </p:sp>
    </p:spTree>
    <p:extLst>
      <p:ext uri="{BB962C8B-B14F-4D97-AF65-F5344CB8AC3E}">
        <p14:creationId xmlns:p14="http://schemas.microsoft.com/office/powerpoint/2010/main" val="134280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40"/>
                                        </p:tgtEl>
                                      </p:cBhvr>
                                    </p:animEffect>
                                    <p:set>
                                      <p:cBhvr>
                                        <p:cTn id="61" dur="1" fill="hold">
                                          <p:stCondLst>
                                            <p:cond delay="499"/>
                                          </p:stCondLst>
                                        </p:cTn>
                                        <p:tgtEl>
                                          <p:spTgt spid="4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7"/>
                                        </p:tgtEl>
                                      </p:cBhvr>
                                    </p:animEffect>
                                    <p:set>
                                      <p:cBhvr>
                                        <p:cTn id="72" dur="1" fill="hold">
                                          <p:stCondLst>
                                            <p:cond delay="499"/>
                                          </p:stCondLst>
                                        </p:cTn>
                                        <p:tgtEl>
                                          <p:spTgt spid="4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5"/>
                                        </p:tgtEl>
                                      </p:cBhvr>
                                    </p:animEffect>
                                    <p:set>
                                      <p:cBhvr>
                                        <p:cTn id="75" dur="1" fill="hold">
                                          <p:stCondLst>
                                            <p:cond delay="499"/>
                                          </p:stCondLst>
                                        </p:cTn>
                                        <p:tgtEl>
                                          <p:spTgt spid="45"/>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4" grpId="0" animBg="1"/>
      <p:bldP spid="44" grpId="1" animBg="1"/>
      <p:bldP spid="38" grpId="0"/>
      <p:bldP spid="38" grpId="1"/>
      <p:bldP spid="40" grpId="0"/>
      <p:bldP spid="40" grpId="1"/>
      <p:bldP spid="42" grpId="0"/>
      <p:bldP spid="42" grpId="1"/>
      <p:bldP spid="43" grpId="0" animBg="1"/>
      <p:bldP spid="45" grpId="0"/>
      <p:bldP spid="45" grpId="1"/>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ecision 6"/>
          <p:cNvSpPr/>
          <p:nvPr/>
        </p:nvSpPr>
        <p:spPr>
          <a:xfrm>
            <a:off x="2771800" y="3356993"/>
            <a:ext cx="2290524" cy="1355596"/>
          </a:xfrm>
          <a:prstGeom prst="flowChartDecision">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Issue</a:t>
            </a:r>
            <a:endParaRPr lang="en-GB" sz="1400" dirty="0"/>
          </a:p>
        </p:txBody>
      </p:sp>
      <p:sp>
        <p:nvSpPr>
          <p:cNvPr id="9" name="Rectangle 8"/>
          <p:cNvSpPr/>
          <p:nvPr/>
        </p:nvSpPr>
        <p:spPr>
          <a:xfrm>
            <a:off x="7164288" y="2492897"/>
            <a:ext cx="1584176" cy="864096"/>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Development Team</a:t>
            </a:r>
            <a:endParaRPr lang="en-GB" dirty="0"/>
          </a:p>
        </p:txBody>
      </p:sp>
      <p:sp>
        <p:nvSpPr>
          <p:cNvPr id="10" name="Rectangle 9"/>
          <p:cNvSpPr/>
          <p:nvPr/>
        </p:nvSpPr>
        <p:spPr>
          <a:xfrm>
            <a:off x="7164288" y="4666829"/>
            <a:ext cx="1584176" cy="864096"/>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Support</a:t>
            </a:r>
          </a:p>
          <a:p>
            <a:pPr algn="ctr"/>
            <a:r>
              <a:rPr lang="en-GB" dirty="0" smtClean="0"/>
              <a:t>Team</a:t>
            </a:r>
            <a:endParaRPr lang="en-GB" dirty="0"/>
          </a:p>
        </p:txBody>
      </p:sp>
      <p:cxnSp>
        <p:nvCxnSpPr>
          <p:cNvPr id="12" name="Elbow Connector 11"/>
          <p:cNvCxnSpPr>
            <a:endCxn id="7" idx="1"/>
          </p:cNvCxnSpPr>
          <p:nvPr/>
        </p:nvCxnSpPr>
        <p:spPr>
          <a:xfrm flipV="1">
            <a:off x="1509564" y="4034791"/>
            <a:ext cx="1262236" cy="1656"/>
          </a:xfrm>
          <a:prstGeom prst="bentConnector3">
            <a:avLst>
              <a:gd name="adj1" fmla="val 83203"/>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5652120" y="3731909"/>
            <a:ext cx="1224136" cy="609076"/>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Team member</a:t>
            </a:r>
            <a:endParaRPr lang="en-GB" dirty="0"/>
          </a:p>
        </p:txBody>
      </p:sp>
      <p:cxnSp>
        <p:nvCxnSpPr>
          <p:cNvPr id="19" name="Straight Arrow Connector 18"/>
          <p:cNvCxnSpPr>
            <a:stCxn id="7" idx="3"/>
            <a:endCxn id="17" idx="1"/>
          </p:cNvCxnSpPr>
          <p:nvPr/>
        </p:nvCxnSpPr>
        <p:spPr>
          <a:xfrm>
            <a:off x="5062324" y="4034791"/>
            <a:ext cx="589796" cy="16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Elbow Connector 20"/>
          <p:cNvCxnSpPr>
            <a:stCxn id="17" idx="0"/>
            <a:endCxn id="9" idx="1"/>
          </p:cNvCxnSpPr>
          <p:nvPr/>
        </p:nvCxnSpPr>
        <p:spPr>
          <a:xfrm rot="5400000" flipH="1" flipV="1">
            <a:off x="6310756" y="2878377"/>
            <a:ext cx="806964" cy="9001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3" name="Elbow Connector 22"/>
          <p:cNvCxnSpPr>
            <a:stCxn id="17" idx="2"/>
            <a:endCxn id="10" idx="1"/>
          </p:cNvCxnSpPr>
          <p:nvPr/>
        </p:nvCxnSpPr>
        <p:spPr>
          <a:xfrm rot="16200000" flipH="1">
            <a:off x="6335292" y="4269881"/>
            <a:ext cx="757892" cy="9001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5" name="Elbow Connector 24"/>
          <p:cNvCxnSpPr>
            <a:stCxn id="9" idx="0"/>
            <a:endCxn id="7" idx="0"/>
          </p:cNvCxnSpPr>
          <p:nvPr/>
        </p:nvCxnSpPr>
        <p:spPr>
          <a:xfrm rot="16200000" flipH="1" flipV="1">
            <a:off x="5504671" y="905288"/>
            <a:ext cx="864096" cy="4039314"/>
          </a:xfrm>
          <a:prstGeom prst="bentConnector3">
            <a:avLst>
              <a:gd name="adj1" fmla="val -26455"/>
            </a:avLst>
          </a:prstGeom>
          <a:ln>
            <a:tailEnd type="arrow"/>
          </a:ln>
        </p:spPr>
        <p:style>
          <a:lnRef idx="2">
            <a:schemeClr val="dk1"/>
          </a:lnRef>
          <a:fillRef idx="0">
            <a:schemeClr val="dk1"/>
          </a:fillRef>
          <a:effectRef idx="1">
            <a:schemeClr val="dk1"/>
          </a:effectRef>
          <a:fontRef idx="minor">
            <a:schemeClr val="tx1"/>
          </a:fontRef>
        </p:style>
      </p:cxnSp>
      <p:cxnSp>
        <p:nvCxnSpPr>
          <p:cNvPr id="27" name="Elbow Connector 26"/>
          <p:cNvCxnSpPr>
            <a:stCxn id="10" idx="2"/>
            <a:endCxn id="7" idx="2"/>
          </p:cNvCxnSpPr>
          <p:nvPr/>
        </p:nvCxnSpPr>
        <p:spPr>
          <a:xfrm rot="5400000" flipH="1">
            <a:off x="5527551" y="3102100"/>
            <a:ext cx="818336" cy="4039314"/>
          </a:xfrm>
          <a:prstGeom prst="bentConnector3">
            <a:avLst>
              <a:gd name="adj1" fmla="val -27935"/>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1"/>
          </p:cNvCxnSpPr>
          <p:nvPr/>
        </p:nvCxnSpPr>
        <p:spPr>
          <a:xfrm flipH="1">
            <a:off x="1509564" y="4034791"/>
            <a:ext cx="1262236" cy="16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5" name="Group 34"/>
          <p:cNvGrpSpPr/>
          <p:nvPr/>
        </p:nvGrpSpPr>
        <p:grpSpPr>
          <a:xfrm>
            <a:off x="539552" y="3232409"/>
            <a:ext cx="720080" cy="1257085"/>
            <a:chOff x="1509564" y="2459947"/>
            <a:chExt cx="720080" cy="1257085"/>
          </a:xfrm>
        </p:grpSpPr>
        <p:sp>
          <p:nvSpPr>
            <p:cNvPr id="32" name="Rounded Rectangle 31"/>
            <p:cNvSpPr/>
            <p:nvPr/>
          </p:nvSpPr>
          <p:spPr>
            <a:xfrm>
              <a:off x="1509564" y="2996952"/>
              <a:ext cx="720080" cy="72008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34" name="Oval 33"/>
            <p:cNvSpPr/>
            <p:nvPr/>
          </p:nvSpPr>
          <p:spPr>
            <a:xfrm>
              <a:off x="1602944" y="2459947"/>
              <a:ext cx="521010"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49" name="Group 48"/>
          <p:cNvGrpSpPr/>
          <p:nvPr/>
        </p:nvGrpSpPr>
        <p:grpSpPr>
          <a:xfrm>
            <a:off x="1404519" y="4637889"/>
            <a:ext cx="658685" cy="1049445"/>
            <a:chOff x="2075794" y="4822729"/>
            <a:chExt cx="1177280" cy="1714285"/>
          </a:xfrm>
          <a:solidFill>
            <a:schemeClr val="accent3">
              <a:lumMod val="60000"/>
              <a:lumOff val="40000"/>
            </a:schemeClr>
          </a:solidFill>
        </p:grpSpPr>
        <p:grpSp>
          <p:nvGrpSpPr>
            <p:cNvPr id="50" name="Group 49"/>
            <p:cNvGrpSpPr/>
            <p:nvPr/>
          </p:nvGrpSpPr>
          <p:grpSpPr>
            <a:xfrm>
              <a:off x="2075794" y="4822729"/>
              <a:ext cx="720080" cy="1257085"/>
              <a:chOff x="1509564" y="2459947"/>
              <a:chExt cx="720080" cy="1257085"/>
            </a:xfrm>
            <a:grpFill/>
          </p:grpSpPr>
          <p:sp>
            <p:nvSpPr>
              <p:cNvPr id="60" name="Rounded Rectangle 59"/>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61" name="Oval 60"/>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51" name="Group 50"/>
            <p:cNvGrpSpPr/>
            <p:nvPr/>
          </p:nvGrpSpPr>
          <p:grpSpPr>
            <a:xfrm>
              <a:off x="2228194" y="4975129"/>
              <a:ext cx="720080" cy="1257085"/>
              <a:chOff x="1509564" y="2459947"/>
              <a:chExt cx="720080" cy="1257085"/>
            </a:xfrm>
            <a:grpFill/>
          </p:grpSpPr>
          <p:sp>
            <p:nvSpPr>
              <p:cNvPr id="58" name="Rounded Rectangle 57"/>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9" name="Oval 58"/>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52" name="Group 51"/>
            <p:cNvGrpSpPr/>
            <p:nvPr/>
          </p:nvGrpSpPr>
          <p:grpSpPr>
            <a:xfrm>
              <a:off x="2380594" y="5127529"/>
              <a:ext cx="720080" cy="1257085"/>
              <a:chOff x="1509564" y="2459947"/>
              <a:chExt cx="720080" cy="1257085"/>
            </a:xfrm>
            <a:grpFill/>
          </p:grpSpPr>
          <p:sp>
            <p:nvSpPr>
              <p:cNvPr id="56" name="Rounded Rectangle 55"/>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7" name="Oval 56"/>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53" name="Group 52"/>
            <p:cNvGrpSpPr/>
            <p:nvPr/>
          </p:nvGrpSpPr>
          <p:grpSpPr>
            <a:xfrm>
              <a:off x="2532994" y="5279929"/>
              <a:ext cx="720080" cy="1257085"/>
              <a:chOff x="1509564" y="2459947"/>
              <a:chExt cx="720080" cy="1257085"/>
            </a:xfrm>
            <a:grpFill/>
          </p:grpSpPr>
          <p:sp>
            <p:nvSpPr>
              <p:cNvPr id="54" name="Rounded Rectangle 53"/>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5" name="Oval 54"/>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cxnSp>
        <p:nvCxnSpPr>
          <p:cNvPr id="65" name="Straight Arrow Connector 64"/>
          <p:cNvCxnSpPr/>
          <p:nvPr/>
        </p:nvCxnSpPr>
        <p:spPr>
          <a:xfrm flipV="1">
            <a:off x="2315785" y="4437113"/>
            <a:ext cx="816055" cy="60973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70" name="TextBox 69"/>
          <p:cNvSpPr txBox="1"/>
          <p:nvPr/>
        </p:nvSpPr>
        <p:spPr>
          <a:xfrm>
            <a:off x="597522" y="4492788"/>
            <a:ext cx="591829" cy="369332"/>
          </a:xfrm>
          <a:prstGeom prst="rect">
            <a:avLst/>
          </a:prstGeom>
          <a:noFill/>
        </p:spPr>
        <p:txBody>
          <a:bodyPr wrap="none" rtlCol="0">
            <a:spAutoFit/>
          </a:bodyPr>
          <a:lstStyle/>
          <a:p>
            <a:r>
              <a:rPr lang="en-GB" dirty="0" smtClean="0"/>
              <a:t>user</a:t>
            </a:r>
            <a:endParaRPr lang="en-GB" dirty="0"/>
          </a:p>
        </p:txBody>
      </p:sp>
      <p:sp>
        <p:nvSpPr>
          <p:cNvPr id="77" name="TextBox 76"/>
          <p:cNvSpPr txBox="1"/>
          <p:nvPr/>
        </p:nvSpPr>
        <p:spPr>
          <a:xfrm>
            <a:off x="5727657" y="201181"/>
            <a:ext cx="3380028" cy="400110"/>
          </a:xfrm>
          <a:prstGeom prst="rect">
            <a:avLst/>
          </a:prstGeom>
          <a:noFill/>
        </p:spPr>
        <p:txBody>
          <a:bodyPr wrap="none" rtlCol="0">
            <a:spAutoFit/>
          </a:bodyPr>
          <a:lstStyle/>
          <a:p>
            <a:r>
              <a:rPr lang="en-GB" sz="2000" dirty="0" smtClean="0">
                <a:solidFill>
                  <a:schemeClr val="bg1">
                    <a:lumMod val="95000"/>
                  </a:schemeClr>
                </a:solidFill>
              </a:rPr>
              <a:t>Maximising</a:t>
            </a:r>
            <a:r>
              <a:rPr lang="en-GB" sz="2000" b="1" dirty="0" smtClean="0">
                <a:solidFill>
                  <a:schemeClr val="bg1">
                    <a:lumMod val="95000"/>
                  </a:schemeClr>
                </a:solidFill>
              </a:rPr>
              <a:t> support efficiency</a:t>
            </a:r>
            <a:endParaRPr lang="en-GB" sz="2000" b="1" dirty="0">
              <a:solidFill>
                <a:schemeClr val="bg1">
                  <a:lumMod val="95000"/>
                </a:schemeClr>
              </a:solidFill>
            </a:endParaRPr>
          </a:p>
        </p:txBody>
      </p:sp>
      <p:sp>
        <p:nvSpPr>
          <p:cNvPr id="36" name="TextBox 35"/>
          <p:cNvSpPr txBox="1"/>
          <p:nvPr/>
        </p:nvSpPr>
        <p:spPr>
          <a:xfrm>
            <a:off x="6186420" y="591071"/>
            <a:ext cx="2850076" cy="461665"/>
          </a:xfrm>
          <a:prstGeom prst="rect">
            <a:avLst/>
          </a:prstGeom>
          <a:noFill/>
        </p:spPr>
        <p:txBody>
          <a:bodyPr wrap="none" rtlCol="0">
            <a:spAutoFit/>
          </a:bodyPr>
          <a:lstStyle/>
          <a:p>
            <a:r>
              <a:rPr lang="en-GB" sz="2400" b="1" dirty="0" smtClean="0">
                <a:solidFill>
                  <a:schemeClr val="tx1">
                    <a:lumMod val="95000"/>
                    <a:lumOff val="5000"/>
                  </a:schemeClr>
                </a:solidFill>
              </a:rPr>
              <a:t>Project management</a:t>
            </a:r>
            <a:endParaRPr lang="en-GB" sz="2400" b="1" dirty="0">
              <a:solidFill>
                <a:schemeClr val="tx1">
                  <a:lumMod val="95000"/>
                  <a:lumOff val="5000"/>
                </a:schemeClr>
              </a:solidFill>
            </a:endParaRPr>
          </a:p>
        </p:txBody>
      </p:sp>
      <p:sp>
        <p:nvSpPr>
          <p:cNvPr id="2" name="TextBox 1"/>
          <p:cNvSpPr txBox="1"/>
          <p:nvPr/>
        </p:nvSpPr>
        <p:spPr>
          <a:xfrm>
            <a:off x="107504" y="716503"/>
            <a:ext cx="3475503" cy="1200329"/>
          </a:xfrm>
          <a:prstGeom prst="rect">
            <a:avLst/>
          </a:prstGeom>
          <a:noFill/>
        </p:spPr>
        <p:txBody>
          <a:bodyPr wrap="none" rtlCol="0">
            <a:spAutoFit/>
          </a:bodyPr>
          <a:lstStyle/>
          <a:p>
            <a:pPr>
              <a:lnSpc>
                <a:spcPct val="150000"/>
              </a:lnSpc>
            </a:pPr>
            <a:r>
              <a:rPr lang="en-GB" sz="2400" dirty="0" smtClean="0"/>
              <a:t>Straight-forward workflow</a:t>
            </a:r>
          </a:p>
          <a:p>
            <a:pPr>
              <a:lnSpc>
                <a:spcPct val="150000"/>
              </a:lnSpc>
            </a:pPr>
            <a:r>
              <a:rPr lang="en-GB" sz="2400" b="1" dirty="0" smtClean="0"/>
              <a:t>Co-learning environment</a:t>
            </a:r>
            <a:endParaRPr lang="en-GB" sz="2400" b="1" dirty="0"/>
          </a:p>
        </p:txBody>
      </p:sp>
      <p:grpSp>
        <p:nvGrpSpPr>
          <p:cNvPr id="37" name="Group 36"/>
          <p:cNvGrpSpPr/>
          <p:nvPr/>
        </p:nvGrpSpPr>
        <p:grpSpPr>
          <a:xfrm>
            <a:off x="1753075" y="2060848"/>
            <a:ext cx="658685" cy="1049445"/>
            <a:chOff x="2075794" y="4822729"/>
            <a:chExt cx="1177280" cy="1714285"/>
          </a:xfrm>
          <a:solidFill>
            <a:schemeClr val="accent3">
              <a:lumMod val="60000"/>
              <a:lumOff val="40000"/>
            </a:schemeClr>
          </a:solidFill>
        </p:grpSpPr>
        <p:grpSp>
          <p:nvGrpSpPr>
            <p:cNvPr id="38" name="Group 37"/>
            <p:cNvGrpSpPr/>
            <p:nvPr/>
          </p:nvGrpSpPr>
          <p:grpSpPr>
            <a:xfrm>
              <a:off x="2075794" y="4822729"/>
              <a:ext cx="720080" cy="1257085"/>
              <a:chOff x="1509564" y="2459947"/>
              <a:chExt cx="720080" cy="1257085"/>
            </a:xfrm>
            <a:grpFill/>
          </p:grpSpPr>
          <p:sp>
            <p:nvSpPr>
              <p:cNvPr id="48" name="Rounded Rectangle 47"/>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62" name="Oval 61"/>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39" name="Group 38"/>
            <p:cNvGrpSpPr/>
            <p:nvPr/>
          </p:nvGrpSpPr>
          <p:grpSpPr>
            <a:xfrm>
              <a:off x="2228194" y="4975129"/>
              <a:ext cx="720080" cy="1257085"/>
              <a:chOff x="1509564" y="2459947"/>
              <a:chExt cx="720080" cy="1257085"/>
            </a:xfrm>
            <a:grpFill/>
          </p:grpSpPr>
          <p:sp>
            <p:nvSpPr>
              <p:cNvPr id="46" name="Rounded Rectangle 45"/>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47" name="Oval 46"/>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40" name="Group 39"/>
            <p:cNvGrpSpPr/>
            <p:nvPr/>
          </p:nvGrpSpPr>
          <p:grpSpPr>
            <a:xfrm>
              <a:off x="2380594" y="5127529"/>
              <a:ext cx="720080" cy="1257085"/>
              <a:chOff x="1509564" y="2459947"/>
              <a:chExt cx="720080" cy="1257085"/>
            </a:xfrm>
            <a:grpFill/>
          </p:grpSpPr>
          <p:sp>
            <p:nvSpPr>
              <p:cNvPr id="44" name="Rounded Rectangle 43"/>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45" name="Oval 44"/>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nvGrpSpPr>
            <p:cNvPr id="41" name="Group 40"/>
            <p:cNvGrpSpPr/>
            <p:nvPr/>
          </p:nvGrpSpPr>
          <p:grpSpPr>
            <a:xfrm>
              <a:off x="2532994" y="5279929"/>
              <a:ext cx="720080" cy="1257085"/>
              <a:chOff x="1509564" y="2459947"/>
              <a:chExt cx="720080" cy="1257085"/>
            </a:xfrm>
            <a:grpFill/>
          </p:grpSpPr>
          <p:sp>
            <p:nvSpPr>
              <p:cNvPr id="42" name="Rounded Rectangle 41"/>
              <p:cNvSpPr/>
              <p:nvPr/>
            </p:nvSpPr>
            <p:spPr>
              <a:xfrm>
                <a:off x="1509564" y="2996952"/>
                <a:ext cx="720080" cy="720080"/>
              </a:xfrm>
              <a:prstGeom prst="roundRect">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43" name="Oval 42"/>
              <p:cNvSpPr/>
              <p:nvPr/>
            </p:nvSpPr>
            <p:spPr>
              <a:xfrm>
                <a:off x="1602944" y="2459947"/>
                <a:ext cx="521010" cy="504056"/>
              </a:xfrm>
              <a:prstGeom prst="ellipse">
                <a:avLst/>
              </a:prstGeom>
              <a:grp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grpSp>
      <p:cxnSp>
        <p:nvCxnSpPr>
          <p:cNvPr id="63" name="Straight Arrow Connector 62"/>
          <p:cNvCxnSpPr/>
          <p:nvPr/>
        </p:nvCxnSpPr>
        <p:spPr>
          <a:xfrm>
            <a:off x="2626992" y="2901854"/>
            <a:ext cx="648864" cy="6404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04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7" grpId="0" animBg="1"/>
      <p:bldP spid="7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520" y="2281468"/>
            <a:ext cx="8999984" cy="4531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3" name="TextBox 2"/>
          <p:cNvSpPr txBox="1"/>
          <p:nvPr/>
        </p:nvSpPr>
        <p:spPr>
          <a:xfrm>
            <a:off x="811610" y="1160241"/>
            <a:ext cx="4115935" cy="461665"/>
          </a:xfrm>
          <a:prstGeom prst="rect">
            <a:avLst/>
          </a:prstGeom>
          <a:noFill/>
        </p:spPr>
        <p:txBody>
          <a:bodyPr wrap="none" rtlCol="0">
            <a:spAutoFit/>
          </a:bodyPr>
          <a:lstStyle/>
          <a:p>
            <a:r>
              <a:rPr lang="en-GB" sz="2400" b="1" dirty="0" smtClean="0"/>
              <a:t>Wiki</a:t>
            </a:r>
            <a:r>
              <a:rPr lang="en-GB" sz="2400" dirty="0" smtClean="0"/>
              <a:t> based </a:t>
            </a:r>
            <a:r>
              <a:rPr lang="en-GB" sz="2400" b="1" dirty="0" smtClean="0"/>
              <a:t>documentation</a:t>
            </a:r>
            <a:r>
              <a:rPr lang="en-GB" sz="2400" dirty="0" smtClean="0"/>
              <a:t> site</a:t>
            </a:r>
            <a:endParaRPr lang="en-GB" sz="2400" dirty="0"/>
          </a:p>
        </p:txBody>
      </p:sp>
      <p:sp>
        <p:nvSpPr>
          <p:cNvPr id="5" name="TextBox 4"/>
          <p:cNvSpPr txBox="1"/>
          <p:nvPr/>
        </p:nvSpPr>
        <p:spPr>
          <a:xfrm>
            <a:off x="6936884" y="591071"/>
            <a:ext cx="2171620" cy="461665"/>
          </a:xfrm>
          <a:prstGeom prst="rect">
            <a:avLst/>
          </a:prstGeom>
          <a:noFill/>
        </p:spPr>
        <p:txBody>
          <a:bodyPr wrap="none" rtlCol="0">
            <a:spAutoFit/>
          </a:bodyPr>
          <a:lstStyle/>
          <a:p>
            <a:r>
              <a:rPr lang="en-GB" sz="2400" b="1" dirty="0" smtClean="0">
                <a:solidFill>
                  <a:schemeClr val="tx1">
                    <a:lumMod val="95000"/>
                    <a:lumOff val="5000"/>
                  </a:schemeClr>
                </a:solidFill>
              </a:rPr>
              <a:t>Documentation</a:t>
            </a:r>
            <a:endParaRPr lang="en-GB" sz="2400" b="1" dirty="0">
              <a:solidFill>
                <a:schemeClr val="tx1">
                  <a:lumMod val="95000"/>
                  <a:lumOff val="5000"/>
                </a:schemeClr>
              </a:solidFill>
            </a:endParaRPr>
          </a:p>
        </p:txBody>
      </p:sp>
      <p:sp>
        <p:nvSpPr>
          <p:cNvPr id="6" name="TextBox 5"/>
          <p:cNvSpPr txBox="1"/>
          <p:nvPr/>
        </p:nvSpPr>
        <p:spPr>
          <a:xfrm>
            <a:off x="5727657" y="201181"/>
            <a:ext cx="3380028" cy="400110"/>
          </a:xfrm>
          <a:prstGeom prst="rect">
            <a:avLst/>
          </a:prstGeom>
          <a:noFill/>
        </p:spPr>
        <p:txBody>
          <a:bodyPr wrap="none" rtlCol="0">
            <a:spAutoFit/>
          </a:bodyPr>
          <a:lstStyle/>
          <a:p>
            <a:r>
              <a:rPr lang="en-GB" sz="2000" dirty="0" smtClean="0">
                <a:solidFill>
                  <a:schemeClr val="bg1">
                    <a:lumMod val="95000"/>
                  </a:schemeClr>
                </a:solidFill>
              </a:rPr>
              <a:t>Maximising</a:t>
            </a:r>
            <a:r>
              <a:rPr lang="en-GB" sz="2000" b="1" dirty="0" smtClean="0">
                <a:solidFill>
                  <a:schemeClr val="bg1">
                    <a:lumMod val="95000"/>
                  </a:schemeClr>
                </a:solidFill>
              </a:rPr>
              <a:t> support efficiency</a:t>
            </a:r>
            <a:endParaRPr lang="en-GB" sz="2000" b="1" dirty="0">
              <a:solidFill>
                <a:schemeClr val="bg1">
                  <a:lumMod val="95000"/>
                </a:schemeClr>
              </a:solidFill>
            </a:endParaRPr>
          </a:p>
        </p:txBody>
      </p:sp>
      <p:sp>
        <p:nvSpPr>
          <p:cNvPr id="7" name="TextBox 6"/>
          <p:cNvSpPr txBox="1"/>
          <p:nvPr/>
        </p:nvSpPr>
        <p:spPr>
          <a:xfrm>
            <a:off x="6228184" y="3409836"/>
            <a:ext cx="2915816" cy="523220"/>
          </a:xfrm>
          <a:prstGeom prst="rect">
            <a:avLst/>
          </a:prstGeom>
          <a:solidFill>
            <a:schemeClr val="tx1"/>
          </a:solidFill>
        </p:spPr>
        <p:txBody>
          <a:bodyPr wrap="square" rtlCol="0">
            <a:spAutoFit/>
          </a:bodyPr>
          <a:lstStyle/>
          <a:p>
            <a:r>
              <a:rPr lang="en-GB" sz="2400" dirty="0" smtClean="0">
                <a:solidFill>
                  <a:schemeClr val="bg1"/>
                </a:solidFill>
              </a:rPr>
              <a:t>&gt; </a:t>
            </a:r>
            <a:r>
              <a:rPr lang="en-GB" sz="2800" b="1" dirty="0" smtClean="0">
                <a:solidFill>
                  <a:schemeClr val="bg1"/>
                </a:solidFill>
              </a:rPr>
              <a:t>115,000</a:t>
            </a:r>
            <a:r>
              <a:rPr lang="en-GB" dirty="0" smtClean="0">
                <a:solidFill>
                  <a:schemeClr val="bg1"/>
                </a:solidFill>
              </a:rPr>
              <a:t> views</a:t>
            </a:r>
            <a:endParaRPr lang="en-GB" dirty="0">
              <a:solidFill>
                <a:schemeClr val="bg1"/>
              </a:solidFill>
            </a:endParaRPr>
          </a:p>
        </p:txBody>
      </p:sp>
      <p:sp>
        <p:nvSpPr>
          <p:cNvPr id="8" name="TextBox 7"/>
          <p:cNvSpPr txBox="1"/>
          <p:nvPr/>
        </p:nvSpPr>
        <p:spPr>
          <a:xfrm>
            <a:off x="6228184" y="2780928"/>
            <a:ext cx="2915816" cy="523220"/>
          </a:xfrm>
          <a:prstGeom prst="rect">
            <a:avLst/>
          </a:prstGeom>
          <a:solidFill>
            <a:schemeClr val="tx1"/>
          </a:solidFill>
        </p:spPr>
        <p:txBody>
          <a:bodyPr wrap="square" rtlCol="0">
            <a:spAutoFit/>
          </a:bodyPr>
          <a:lstStyle/>
          <a:p>
            <a:r>
              <a:rPr lang="en-GB" sz="2000" dirty="0" smtClean="0">
                <a:solidFill>
                  <a:schemeClr val="bg1"/>
                </a:solidFill>
              </a:rPr>
              <a:t>ca.</a:t>
            </a:r>
            <a:r>
              <a:rPr lang="en-GB" sz="2400" dirty="0" smtClean="0">
                <a:solidFill>
                  <a:schemeClr val="bg1"/>
                </a:solidFill>
              </a:rPr>
              <a:t> </a:t>
            </a:r>
            <a:r>
              <a:rPr lang="en-GB" sz="2800" b="1" dirty="0" smtClean="0">
                <a:solidFill>
                  <a:schemeClr val="bg1"/>
                </a:solidFill>
              </a:rPr>
              <a:t>100 </a:t>
            </a:r>
            <a:r>
              <a:rPr lang="en-GB" sz="2000" dirty="0" smtClean="0">
                <a:solidFill>
                  <a:schemeClr val="bg1"/>
                </a:solidFill>
              </a:rPr>
              <a:t>articles</a:t>
            </a:r>
            <a:endParaRPr lang="en-GB" dirty="0">
              <a:solidFill>
                <a:schemeClr val="bg1"/>
              </a:solidFill>
            </a:endParaRPr>
          </a:p>
        </p:txBody>
      </p:sp>
    </p:spTree>
    <p:extLst>
      <p:ext uri="{BB962C8B-B14F-4D97-AF65-F5344CB8AC3E}">
        <p14:creationId xmlns:p14="http://schemas.microsoft.com/office/powerpoint/2010/main" val="4088185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74" y="2132856"/>
            <a:ext cx="8969722" cy="4375740"/>
          </a:xfrm>
          <a:prstGeom prst="rect">
            <a:avLst/>
          </a:prstGeom>
          <a:ln w="127000" cap="sq">
            <a:solidFill>
              <a:srgbClr val="000000"/>
            </a:solidFill>
            <a:miter lim="800000"/>
          </a:ln>
          <a:effectLst>
            <a:outerShdw blurRad="57150" dist="50800" dir="2700000" algn="tl" rotWithShape="0">
              <a:srgbClr val="000000">
                <a:alpha val="40000"/>
              </a:srgbClr>
            </a:outerShdw>
          </a:effectLst>
          <a:extLst/>
        </p:spPr>
      </p:pic>
      <p:sp>
        <p:nvSpPr>
          <p:cNvPr id="3" name="TextBox 2"/>
          <p:cNvSpPr txBox="1"/>
          <p:nvPr/>
        </p:nvSpPr>
        <p:spPr>
          <a:xfrm>
            <a:off x="2222283" y="1444714"/>
            <a:ext cx="4221925" cy="400110"/>
          </a:xfrm>
          <a:prstGeom prst="rect">
            <a:avLst/>
          </a:prstGeom>
          <a:noFill/>
        </p:spPr>
        <p:txBody>
          <a:bodyPr wrap="none" rtlCol="0">
            <a:spAutoFit/>
          </a:bodyPr>
          <a:lstStyle/>
          <a:p>
            <a:r>
              <a:rPr lang="en-GB" sz="2000" dirty="0" smtClean="0"/>
              <a:t>Consistent theming | Constant update </a:t>
            </a:r>
            <a:endParaRPr lang="en-GB" sz="2000" dirty="0"/>
          </a:p>
        </p:txBody>
      </p:sp>
      <p:sp>
        <p:nvSpPr>
          <p:cNvPr id="13" name="TextBox 12"/>
          <p:cNvSpPr txBox="1"/>
          <p:nvPr/>
        </p:nvSpPr>
        <p:spPr>
          <a:xfrm>
            <a:off x="5727657" y="201181"/>
            <a:ext cx="3380028" cy="400110"/>
          </a:xfrm>
          <a:prstGeom prst="rect">
            <a:avLst/>
          </a:prstGeom>
          <a:noFill/>
        </p:spPr>
        <p:txBody>
          <a:bodyPr wrap="none" rtlCol="0">
            <a:spAutoFit/>
          </a:bodyPr>
          <a:lstStyle/>
          <a:p>
            <a:r>
              <a:rPr lang="en-GB" sz="2000" dirty="0" smtClean="0">
                <a:solidFill>
                  <a:schemeClr val="bg1">
                    <a:lumMod val="95000"/>
                  </a:schemeClr>
                </a:solidFill>
              </a:rPr>
              <a:t>Maximising</a:t>
            </a:r>
            <a:r>
              <a:rPr lang="en-GB" sz="2000" b="1" dirty="0" smtClean="0">
                <a:solidFill>
                  <a:schemeClr val="bg1">
                    <a:lumMod val="95000"/>
                  </a:schemeClr>
                </a:solidFill>
              </a:rPr>
              <a:t> support efficiency</a:t>
            </a:r>
            <a:endParaRPr lang="en-GB" sz="2000" b="1" dirty="0">
              <a:solidFill>
                <a:schemeClr val="bg1">
                  <a:lumMod val="95000"/>
                </a:schemeClr>
              </a:solidFill>
            </a:endParaRPr>
          </a:p>
        </p:txBody>
      </p:sp>
      <p:sp>
        <p:nvSpPr>
          <p:cNvPr id="4" name="Rectangle 3"/>
          <p:cNvSpPr/>
          <p:nvPr/>
        </p:nvSpPr>
        <p:spPr>
          <a:xfrm>
            <a:off x="107504" y="2204864"/>
            <a:ext cx="3168352" cy="10081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452320" y="2996952"/>
            <a:ext cx="1584176" cy="25202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936884" y="591071"/>
            <a:ext cx="2171620" cy="461665"/>
          </a:xfrm>
          <a:prstGeom prst="rect">
            <a:avLst/>
          </a:prstGeom>
          <a:noFill/>
        </p:spPr>
        <p:txBody>
          <a:bodyPr wrap="none" rtlCol="0">
            <a:spAutoFit/>
          </a:bodyPr>
          <a:lstStyle/>
          <a:p>
            <a:r>
              <a:rPr lang="en-GB" sz="2400" b="1" dirty="0" smtClean="0">
                <a:solidFill>
                  <a:schemeClr val="tx1">
                    <a:lumMod val="95000"/>
                    <a:lumOff val="5000"/>
                  </a:schemeClr>
                </a:solidFill>
              </a:rPr>
              <a:t>Documentation</a:t>
            </a:r>
            <a:endParaRPr lang="en-GB" sz="2400" b="1" dirty="0">
              <a:solidFill>
                <a:schemeClr val="tx1">
                  <a:lumMod val="95000"/>
                  <a:lumOff val="5000"/>
                </a:schemeClr>
              </a:solidFill>
            </a:endParaRPr>
          </a:p>
        </p:txBody>
      </p:sp>
    </p:spTree>
    <p:extLst>
      <p:ext uri="{BB962C8B-B14F-4D97-AF65-F5344CB8AC3E}">
        <p14:creationId xmlns:p14="http://schemas.microsoft.com/office/powerpoint/2010/main" val="2853670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464" y="1052736"/>
            <a:ext cx="6123791" cy="861774"/>
          </a:xfrm>
          <a:prstGeom prst="rect">
            <a:avLst/>
          </a:prstGeom>
          <a:noFill/>
        </p:spPr>
        <p:txBody>
          <a:bodyPr wrap="square" rtlCol="0">
            <a:spAutoFit/>
          </a:bodyPr>
          <a:lstStyle/>
          <a:p>
            <a:r>
              <a:rPr lang="en-GB" sz="3200" b="1" dirty="0" smtClean="0">
                <a:solidFill>
                  <a:schemeClr val="bg1">
                    <a:lumMod val="50000"/>
                  </a:schemeClr>
                </a:solidFill>
              </a:rPr>
              <a:t>1</a:t>
            </a:r>
            <a:r>
              <a:rPr lang="en-GB" sz="2400" dirty="0" smtClean="0"/>
              <a:t> Embracing a </a:t>
            </a:r>
            <a:r>
              <a:rPr lang="en-GB" sz="2800" b="1" dirty="0" smtClean="0"/>
              <a:t>commons</a:t>
            </a:r>
            <a:r>
              <a:rPr lang="en-GB" sz="2800" dirty="0" smtClean="0"/>
              <a:t> </a:t>
            </a:r>
            <a:r>
              <a:rPr lang="en-GB" sz="2800" b="1" dirty="0" smtClean="0"/>
              <a:t>philosophy</a:t>
            </a:r>
            <a:endParaRPr lang="en-GB" sz="2400" b="1" dirty="0" smtClean="0"/>
          </a:p>
          <a:p>
            <a:r>
              <a:rPr lang="en-GB" dirty="0" smtClean="0"/>
              <a:t>Adopt CC0/CC-BY  licences for all support and outreach material</a:t>
            </a:r>
            <a:endParaRPr lang="en-GB" dirty="0"/>
          </a:p>
        </p:txBody>
      </p:sp>
      <p:sp>
        <p:nvSpPr>
          <p:cNvPr id="8" name="TextBox 7"/>
          <p:cNvSpPr txBox="1"/>
          <p:nvPr/>
        </p:nvSpPr>
        <p:spPr>
          <a:xfrm>
            <a:off x="5727657" y="201181"/>
            <a:ext cx="3380028" cy="400110"/>
          </a:xfrm>
          <a:prstGeom prst="rect">
            <a:avLst/>
          </a:prstGeom>
          <a:noFill/>
        </p:spPr>
        <p:txBody>
          <a:bodyPr wrap="none" rtlCol="0">
            <a:spAutoFit/>
          </a:bodyPr>
          <a:lstStyle/>
          <a:p>
            <a:r>
              <a:rPr lang="en-GB" sz="2000" dirty="0" smtClean="0">
                <a:solidFill>
                  <a:schemeClr val="bg1">
                    <a:lumMod val="95000"/>
                  </a:schemeClr>
                </a:solidFill>
              </a:rPr>
              <a:t>Maximising</a:t>
            </a:r>
            <a:r>
              <a:rPr lang="en-GB" sz="2000" b="1" dirty="0" smtClean="0">
                <a:solidFill>
                  <a:schemeClr val="bg1">
                    <a:lumMod val="95000"/>
                  </a:schemeClr>
                </a:solidFill>
              </a:rPr>
              <a:t> support efficiency</a:t>
            </a:r>
            <a:endParaRPr lang="en-GB" sz="2000" b="1" dirty="0">
              <a:solidFill>
                <a:schemeClr val="bg1">
                  <a:lumMod val="95000"/>
                </a:schemeClr>
              </a:solidFill>
            </a:endParaRPr>
          </a:p>
        </p:txBody>
      </p:sp>
      <p:sp>
        <p:nvSpPr>
          <p:cNvPr id="9" name="TextBox 8"/>
          <p:cNvSpPr txBox="1"/>
          <p:nvPr/>
        </p:nvSpPr>
        <p:spPr>
          <a:xfrm>
            <a:off x="752465" y="2239317"/>
            <a:ext cx="4975192" cy="861774"/>
          </a:xfrm>
          <a:prstGeom prst="rect">
            <a:avLst/>
          </a:prstGeom>
          <a:noFill/>
        </p:spPr>
        <p:txBody>
          <a:bodyPr wrap="square" rtlCol="0">
            <a:spAutoFit/>
          </a:bodyPr>
          <a:lstStyle/>
          <a:p>
            <a:r>
              <a:rPr lang="en-GB" sz="3200" b="1" dirty="0" smtClean="0">
                <a:solidFill>
                  <a:schemeClr val="bg1">
                    <a:lumMod val="50000"/>
                  </a:schemeClr>
                </a:solidFill>
              </a:rPr>
              <a:t>2</a:t>
            </a:r>
            <a:r>
              <a:rPr lang="en-GB" sz="2400" dirty="0" smtClean="0"/>
              <a:t> Improve </a:t>
            </a:r>
            <a:r>
              <a:rPr lang="en-GB" sz="2800" b="1" dirty="0" smtClean="0"/>
              <a:t>cost/benefit</a:t>
            </a:r>
            <a:r>
              <a:rPr lang="en-GB" sz="2400" dirty="0" smtClean="0"/>
              <a:t> </a:t>
            </a:r>
            <a:r>
              <a:rPr lang="en-GB" sz="2800" b="1" dirty="0" smtClean="0"/>
              <a:t>ratio</a:t>
            </a:r>
            <a:endParaRPr lang="en-GB" sz="2400" b="1" dirty="0" smtClean="0"/>
          </a:p>
          <a:p>
            <a:r>
              <a:rPr lang="en-GB" dirty="0" smtClean="0"/>
              <a:t>Adopt open-source support software</a:t>
            </a:r>
            <a:endParaRPr lang="en-GB" dirty="0"/>
          </a:p>
        </p:txBody>
      </p:sp>
      <p:sp>
        <p:nvSpPr>
          <p:cNvPr id="10" name="TextBox 9"/>
          <p:cNvSpPr txBox="1"/>
          <p:nvPr/>
        </p:nvSpPr>
        <p:spPr>
          <a:xfrm>
            <a:off x="752464" y="3425898"/>
            <a:ext cx="5907768" cy="861774"/>
          </a:xfrm>
          <a:prstGeom prst="rect">
            <a:avLst/>
          </a:prstGeom>
          <a:noFill/>
        </p:spPr>
        <p:txBody>
          <a:bodyPr wrap="square" rtlCol="0">
            <a:spAutoFit/>
          </a:bodyPr>
          <a:lstStyle/>
          <a:p>
            <a:r>
              <a:rPr lang="en-GB" sz="3200" b="1" dirty="0" smtClean="0">
                <a:solidFill>
                  <a:schemeClr val="bg1">
                    <a:lumMod val="50000"/>
                  </a:schemeClr>
                </a:solidFill>
              </a:rPr>
              <a:t>3</a:t>
            </a:r>
            <a:r>
              <a:rPr lang="en-GB" sz="2400" dirty="0" smtClean="0"/>
              <a:t> Keep open </a:t>
            </a:r>
            <a:r>
              <a:rPr lang="en-GB" sz="2800" b="1" dirty="0" smtClean="0"/>
              <a:t>communication</a:t>
            </a:r>
            <a:r>
              <a:rPr lang="en-GB" sz="2800" dirty="0" smtClean="0"/>
              <a:t> </a:t>
            </a:r>
            <a:r>
              <a:rPr lang="en-GB" sz="2800" b="1" dirty="0" smtClean="0"/>
              <a:t>channels</a:t>
            </a:r>
            <a:endParaRPr lang="en-GB" sz="2400" b="1" dirty="0" smtClean="0"/>
          </a:p>
          <a:p>
            <a:r>
              <a:rPr lang="en-GB" dirty="0" smtClean="0"/>
              <a:t>Sustain intuitive communication tools </a:t>
            </a:r>
            <a:endParaRPr lang="en-GB" dirty="0"/>
          </a:p>
        </p:txBody>
      </p:sp>
      <p:sp>
        <p:nvSpPr>
          <p:cNvPr id="11" name="TextBox 10"/>
          <p:cNvSpPr txBox="1"/>
          <p:nvPr/>
        </p:nvSpPr>
        <p:spPr>
          <a:xfrm>
            <a:off x="752465" y="4612479"/>
            <a:ext cx="4975192" cy="861774"/>
          </a:xfrm>
          <a:prstGeom prst="rect">
            <a:avLst/>
          </a:prstGeom>
          <a:noFill/>
        </p:spPr>
        <p:txBody>
          <a:bodyPr wrap="square" rtlCol="0">
            <a:spAutoFit/>
          </a:bodyPr>
          <a:lstStyle/>
          <a:p>
            <a:r>
              <a:rPr lang="en-GB" sz="3200" b="1" dirty="0" smtClean="0">
                <a:solidFill>
                  <a:schemeClr val="bg1">
                    <a:lumMod val="50000"/>
                  </a:schemeClr>
                </a:solidFill>
              </a:rPr>
              <a:t>4</a:t>
            </a:r>
            <a:r>
              <a:rPr lang="en-GB" sz="2400" dirty="0" smtClean="0"/>
              <a:t> </a:t>
            </a:r>
            <a:r>
              <a:rPr lang="en-GB" sz="2800" b="1" dirty="0" smtClean="0"/>
              <a:t>Study</a:t>
            </a:r>
            <a:r>
              <a:rPr lang="en-GB" sz="2800" dirty="0" smtClean="0"/>
              <a:t> </a:t>
            </a:r>
            <a:r>
              <a:rPr lang="en-GB" sz="2400" dirty="0" smtClean="0"/>
              <a:t>your </a:t>
            </a:r>
            <a:r>
              <a:rPr lang="en-GB" sz="2800" b="1" dirty="0" smtClean="0"/>
              <a:t>end-user base</a:t>
            </a:r>
            <a:endParaRPr lang="en-GB" sz="2400" b="1" dirty="0" smtClean="0"/>
          </a:p>
          <a:p>
            <a:r>
              <a:rPr lang="en-GB" dirty="0" smtClean="0"/>
              <a:t>Perform sociological studies</a:t>
            </a:r>
            <a:endParaRPr lang="en-GB" dirty="0"/>
          </a:p>
        </p:txBody>
      </p:sp>
    </p:spTree>
    <p:extLst>
      <p:ext uri="{BB962C8B-B14F-4D97-AF65-F5344CB8AC3E}">
        <p14:creationId xmlns:p14="http://schemas.microsoft.com/office/powerpoint/2010/main" val="3325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304" y="3284984"/>
            <a:ext cx="1916989" cy="191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1599183"/>
            <a:ext cx="7982185" cy="461665"/>
          </a:xfrm>
          <a:prstGeom prst="rect">
            <a:avLst/>
          </a:prstGeom>
          <a:noFill/>
        </p:spPr>
        <p:txBody>
          <a:bodyPr wrap="none" rtlCol="0">
            <a:spAutoFit/>
          </a:bodyPr>
          <a:lstStyle/>
          <a:p>
            <a:r>
              <a:rPr lang="en-GB" sz="2400" dirty="0" smtClean="0"/>
              <a:t>Could a </a:t>
            </a:r>
            <a:r>
              <a:rPr lang="en-GB" sz="2400" b="1" dirty="0" smtClean="0"/>
              <a:t>community support model </a:t>
            </a:r>
            <a:r>
              <a:rPr lang="en-GB" sz="2400" i="1" dirty="0" smtClean="0"/>
              <a:t>on its own </a:t>
            </a:r>
            <a:r>
              <a:rPr lang="en-GB" sz="2400" dirty="0" smtClean="0"/>
              <a:t>be the solution?</a:t>
            </a:r>
            <a:endParaRPr lang="en-GB" sz="2400" dirty="0"/>
          </a:p>
        </p:txBody>
      </p:sp>
      <p:sp>
        <p:nvSpPr>
          <p:cNvPr id="3" name="TextBox 2"/>
          <p:cNvSpPr txBox="1"/>
          <p:nvPr/>
        </p:nvSpPr>
        <p:spPr>
          <a:xfrm>
            <a:off x="395536" y="2700209"/>
            <a:ext cx="8742073" cy="584775"/>
          </a:xfrm>
          <a:prstGeom prst="rect">
            <a:avLst/>
          </a:prstGeom>
          <a:noFill/>
        </p:spPr>
        <p:txBody>
          <a:bodyPr wrap="none" rtlCol="0">
            <a:spAutoFit/>
          </a:bodyPr>
          <a:lstStyle/>
          <a:p>
            <a:r>
              <a:rPr lang="en-GB" sz="2400" dirty="0" smtClean="0"/>
              <a:t>Could any our projects follow the </a:t>
            </a:r>
            <a:r>
              <a:rPr lang="en-GB" sz="3200" b="1" dirty="0" smtClean="0"/>
              <a:t>Wikipedia </a:t>
            </a:r>
            <a:r>
              <a:rPr lang="en-GB" sz="2400" b="1" dirty="0" smtClean="0"/>
              <a:t>business</a:t>
            </a:r>
            <a:r>
              <a:rPr lang="en-GB" sz="3200" b="1" dirty="0" smtClean="0"/>
              <a:t> </a:t>
            </a:r>
            <a:r>
              <a:rPr lang="en-GB" sz="2400" b="1" dirty="0" smtClean="0"/>
              <a:t>paradigm</a:t>
            </a:r>
            <a:r>
              <a:rPr lang="en-GB" sz="2400" dirty="0" smtClean="0"/>
              <a:t>?</a:t>
            </a:r>
            <a:endParaRPr lang="en-GB" sz="2400" dirty="0"/>
          </a:p>
        </p:txBody>
      </p:sp>
      <p:sp>
        <p:nvSpPr>
          <p:cNvPr id="8" name="TextBox 7"/>
          <p:cNvSpPr txBox="1"/>
          <p:nvPr/>
        </p:nvSpPr>
        <p:spPr>
          <a:xfrm>
            <a:off x="7380312" y="116632"/>
            <a:ext cx="1699504" cy="461665"/>
          </a:xfrm>
          <a:prstGeom prst="rect">
            <a:avLst/>
          </a:prstGeom>
          <a:noFill/>
        </p:spPr>
        <p:txBody>
          <a:bodyPr wrap="none" rtlCol="0">
            <a:spAutoFit/>
          </a:bodyPr>
          <a:lstStyle/>
          <a:p>
            <a:r>
              <a:rPr lang="en-GB" sz="2400" b="1" dirty="0" smtClean="0">
                <a:solidFill>
                  <a:schemeClr val="bg1">
                    <a:lumMod val="95000"/>
                  </a:schemeClr>
                </a:solidFill>
              </a:rPr>
              <a:t>Conclusions</a:t>
            </a:r>
            <a:endParaRPr lang="en-GB" sz="2000" b="1" dirty="0">
              <a:solidFill>
                <a:schemeClr val="bg1">
                  <a:lumMod val="95000"/>
                </a:schemeClr>
              </a:solidFill>
            </a:endParaRPr>
          </a:p>
        </p:txBody>
      </p:sp>
      <p:sp>
        <p:nvSpPr>
          <p:cNvPr id="9" name="TextBox 8"/>
          <p:cNvSpPr txBox="1"/>
          <p:nvPr/>
        </p:nvSpPr>
        <p:spPr>
          <a:xfrm>
            <a:off x="3940696" y="692696"/>
            <a:ext cx="1170513" cy="646331"/>
          </a:xfrm>
          <a:prstGeom prst="rect">
            <a:avLst/>
          </a:prstGeom>
          <a:noFill/>
        </p:spPr>
        <p:txBody>
          <a:bodyPr wrap="none" rtlCol="0">
            <a:spAutoFit/>
          </a:bodyPr>
          <a:lstStyle/>
          <a:p>
            <a:r>
              <a:rPr lang="en-GB" sz="3600" b="1" dirty="0" smtClean="0"/>
              <a:t>but…</a:t>
            </a:r>
            <a:endParaRPr lang="en-GB" sz="3600" b="1" dirty="0"/>
          </a:p>
        </p:txBody>
      </p:sp>
      <p:sp>
        <p:nvSpPr>
          <p:cNvPr id="11" name="TextBox 10"/>
          <p:cNvSpPr txBox="1"/>
          <p:nvPr/>
        </p:nvSpPr>
        <p:spPr>
          <a:xfrm>
            <a:off x="3353090" y="4725144"/>
            <a:ext cx="2155014"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b="1" dirty="0" smtClean="0">
                <a:solidFill>
                  <a:schemeClr val="bg1">
                    <a:lumMod val="50000"/>
                  </a:schemeClr>
                </a:solidFill>
              </a:rPr>
              <a:t>Probably not yet…</a:t>
            </a:r>
            <a:endParaRPr lang="en-GB" sz="2000" b="1" dirty="0">
              <a:solidFill>
                <a:schemeClr val="bg1">
                  <a:lumMod val="50000"/>
                </a:schemeClr>
              </a:solidFill>
            </a:endParaRPr>
          </a:p>
        </p:txBody>
      </p:sp>
    </p:spTree>
    <p:extLst>
      <p:ext uri="{BB962C8B-B14F-4D97-AF65-F5344CB8AC3E}">
        <p14:creationId xmlns:p14="http://schemas.microsoft.com/office/powerpoint/2010/main" val="24281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42" presetClass="exit" presetSubtype="0" fill="hold" nodeType="withEffect">
                                  <p:stCondLst>
                                    <p:cond delay="0"/>
                                  </p:stCondLst>
                                  <p:childTnLst>
                                    <p:animEffect transition="out" filter="fade">
                                      <p:cBhvr>
                                        <p:cTn id="22" dur="1000"/>
                                        <p:tgtEl>
                                          <p:spTgt spid="1026"/>
                                        </p:tgtEl>
                                      </p:cBhvr>
                                    </p:animEffect>
                                    <p:anim calcmode="lin" valueType="num">
                                      <p:cBhvr>
                                        <p:cTn id="23" dur="1000"/>
                                        <p:tgtEl>
                                          <p:spTgt spid="1026"/>
                                        </p:tgtEl>
                                        <p:attrNameLst>
                                          <p:attrName>ppt_x</p:attrName>
                                        </p:attrNameLst>
                                      </p:cBhvr>
                                      <p:tavLst>
                                        <p:tav tm="0">
                                          <p:val>
                                            <p:strVal val="ppt_x"/>
                                          </p:val>
                                        </p:tav>
                                        <p:tav tm="100000">
                                          <p:val>
                                            <p:strVal val="ppt_x"/>
                                          </p:val>
                                        </p:tav>
                                      </p:tavLst>
                                    </p:anim>
                                    <p:anim calcmode="lin" valueType="num">
                                      <p:cBhvr>
                                        <p:cTn id="24" dur="1000"/>
                                        <p:tgtEl>
                                          <p:spTgt spid="1026"/>
                                        </p:tgtEl>
                                        <p:attrNameLst>
                                          <p:attrName>ppt_y</p:attrName>
                                        </p:attrNameLst>
                                      </p:cBhvr>
                                      <p:tavLst>
                                        <p:tav tm="0">
                                          <p:val>
                                            <p:strVal val="ppt_y"/>
                                          </p:val>
                                        </p:tav>
                                        <p:tav tm="100000">
                                          <p:val>
                                            <p:strVal val="ppt_y+.1"/>
                                          </p:val>
                                        </p:tav>
                                      </p:tavLst>
                                    </p:anim>
                                    <p:set>
                                      <p:cBhvr>
                                        <p:cTn id="25"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79238" y="2012181"/>
            <a:ext cx="5027530" cy="461665"/>
          </a:xfrm>
          <a:prstGeom prst="rect">
            <a:avLst/>
          </a:prstGeom>
          <a:noFill/>
        </p:spPr>
        <p:txBody>
          <a:bodyPr wrap="none" rtlCol="0">
            <a:spAutoFit/>
          </a:bodyPr>
          <a:lstStyle/>
          <a:p>
            <a:r>
              <a:rPr lang="en-GB" sz="2400" b="1" dirty="0" smtClean="0"/>
              <a:t>Hybrid models will need to be applied</a:t>
            </a:r>
            <a:endParaRPr lang="en-GB" sz="2400" b="1" dirty="0"/>
          </a:p>
        </p:txBody>
      </p:sp>
      <p:sp>
        <p:nvSpPr>
          <p:cNvPr id="10" name="TextBox 9"/>
          <p:cNvSpPr txBox="1"/>
          <p:nvPr/>
        </p:nvSpPr>
        <p:spPr>
          <a:xfrm>
            <a:off x="2944391" y="2659559"/>
            <a:ext cx="2911374" cy="769441"/>
          </a:xfrm>
          <a:prstGeom prst="rect">
            <a:avLst/>
          </a:prstGeom>
          <a:noFill/>
        </p:spPr>
        <p:txBody>
          <a:bodyPr wrap="none" rtlCol="0">
            <a:spAutoFit/>
          </a:bodyPr>
          <a:lstStyle/>
          <a:p>
            <a:r>
              <a:rPr lang="en-GB" sz="4400" b="1" i="1" dirty="0" smtClean="0">
                <a:solidFill>
                  <a:schemeClr val="bg1">
                    <a:lumMod val="50000"/>
                  </a:schemeClr>
                </a:solidFill>
              </a:rPr>
              <a:t>Commons +</a:t>
            </a:r>
            <a:endParaRPr lang="en-GB" sz="4400" b="1" i="1" dirty="0">
              <a:solidFill>
                <a:schemeClr val="bg1">
                  <a:lumMod val="50000"/>
                </a:schemeClr>
              </a:solidFill>
            </a:endParaRPr>
          </a:p>
        </p:txBody>
      </p:sp>
      <p:sp>
        <p:nvSpPr>
          <p:cNvPr id="11" name="TextBox 10"/>
          <p:cNvSpPr txBox="1"/>
          <p:nvPr/>
        </p:nvSpPr>
        <p:spPr>
          <a:xfrm>
            <a:off x="338089" y="5549170"/>
            <a:ext cx="8437951" cy="400110"/>
          </a:xfrm>
          <a:prstGeom prst="rect">
            <a:avLst/>
          </a:prstGeom>
          <a:noFill/>
        </p:spPr>
        <p:txBody>
          <a:bodyPr wrap="none" rtlCol="0">
            <a:spAutoFit/>
          </a:bodyPr>
          <a:lstStyle/>
          <a:p>
            <a:r>
              <a:rPr lang="en-GB" sz="2000" dirty="0"/>
              <a:t>Maintain  through development </a:t>
            </a:r>
            <a:r>
              <a:rPr lang="en-GB" sz="2000" dirty="0" smtClean="0"/>
              <a:t> | Anchor to core funding | distributed scheme</a:t>
            </a:r>
            <a:endParaRPr lang="en-GB" sz="2000" dirty="0"/>
          </a:p>
        </p:txBody>
      </p:sp>
      <p:sp>
        <p:nvSpPr>
          <p:cNvPr id="12" name="TextBox 11"/>
          <p:cNvSpPr txBox="1"/>
          <p:nvPr/>
        </p:nvSpPr>
        <p:spPr>
          <a:xfrm>
            <a:off x="3551829" y="5075333"/>
            <a:ext cx="1548822" cy="369332"/>
          </a:xfrm>
          <a:prstGeom prst="rect">
            <a:avLst/>
          </a:prstGeom>
          <a:noFill/>
        </p:spPr>
        <p:txBody>
          <a:bodyPr wrap="none" rtlCol="0">
            <a:spAutoFit/>
          </a:bodyPr>
          <a:lstStyle/>
          <a:p>
            <a:r>
              <a:rPr lang="en-GB" dirty="0" smtClean="0"/>
              <a:t>Combine with:</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3801222" y="3531139"/>
            <a:ext cx="1511683" cy="46630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5645" b="-1"/>
          <a:stretch/>
        </p:blipFill>
        <p:spPr>
          <a:xfrm>
            <a:off x="3131840" y="4077072"/>
            <a:ext cx="1560447" cy="569876"/>
          </a:xfrm>
          <a:prstGeom prst="rect">
            <a:avLst/>
          </a:prstGeom>
        </p:spPr>
      </p:pic>
    </p:spTree>
    <p:extLst>
      <p:ext uri="{BB962C8B-B14F-4D97-AF65-F5344CB8AC3E}">
        <p14:creationId xmlns:p14="http://schemas.microsoft.com/office/powerpoint/2010/main" val="22971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2564904"/>
            <a:ext cx="7488832" cy="3416320"/>
          </a:xfrm>
          <a:prstGeom prst="rect">
            <a:avLst/>
          </a:prstGeom>
          <a:solidFill>
            <a:schemeClr val="bg1">
              <a:lumMod val="95000"/>
            </a:schemeClr>
          </a:solidFill>
        </p:spPr>
        <p:txBody>
          <a:bodyPr wrap="square" rtlCol="0">
            <a:spAutoFit/>
          </a:bodyPr>
          <a:lstStyle/>
          <a:p>
            <a:pPr>
              <a:lnSpc>
                <a:spcPct val="150000"/>
              </a:lnSpc>
            </a:pPr>
            <a:r>
              <a:rPr lang="en-GB" sz="2400" i="1" dirty="0" smtClean="0"/>
              <a:t>“In order to support research, development and maintenance we must either </a:t>
            </a:r>
          </a:p>
          <a:p>
            <a:pPr>
              <a:lnSpc>
                <a:spcPct val="150000"/>
              </a:lnSpc>
            </a:pPr>
            <a:r>
              <a:rPr lang="en-GB" sz="3600" b="1" i="1" dirty="0" smtClean="0"/>
              <a:t>change reward structures </a:t>
            </a:r>
            <a:r>
              <a:rPr lang="en-GB" sz="2400" i="1" dirty="0" smtClean="0"/>
              <a:t>or </a:t>
            </a:r>
          </a:p>
          <a:p>
            <a:pPr>
              <a:lnSpc>
                <a:spcPct val="150000"/>
              </a:lnSpc>
            </a:pPr>
            <a:r>
              <a:rPr lang="en-GB" sz="3600" b="1" i="1" dirty="0" smtClean="0"/>
              <a:t>incorporate new kinds of participants</a:t>
            </a:r>
            <a:r>
              <a:rPr lang="en-GB" sz="3200" i="1" dirty="0" smtClean="0"/>
              <a:t> </a:t>
            </a:r>
          </a:p>
          <a:p>
            <a:pPr>
              <a:lnSpc>
                <a:spcPct val="150000"/>
              </a:lnSpc>
            </a:pPr>
            <a:r>
              <a:rPr lang="en-GB" sz="2400" i="1" dirty="0" smtClean="0"/>
              <a:t>in Cyber-infrastructure efforts.”</a:t>
            </a:r>
            <a:endParaRPr lang="en-GB" sz="2400" i="1" dirty="0"/>
          </a:p>
        </p:txBody>
      </p:sp>
      <p:sp>
        <p:nvSpPr>
          <p:cNvPr id="5" name="TextBox 4"/>
          <p:cNvSpPr txBox="1"/>
          <p:nvPr/>
        </p:nvSpPr>
        <p:spPr>
          <a:xfrm>
            <a:off x="1691680" y="6505599"/>
            <a:ext cx="7401385" cy="307777"/>
          </a:xfrm>
          <a:prstGeom prst="rect">
            <a:avLst/>
          </a:prstGeom>
          <a:noFill/>
        </p:spPr>
        <p:txBody>
          <a:bodyPr wrap="none" rtlCol="0">
            <a:spAutoFit/>
          </a:bodyPr>
          <a:lstStyle/>
          <a:p>
            <a:pPr algn="r"/>
            <a:r>
              <a:rPr lang="en-GB" sz="1400" b="1" dirty="0" err="1" smtClean="0">
                <a:solidFill>
                  <a:schemeClr val="bg1">
                    <a:lumMod val="50000"/>
                  </a:schemeClr>
                </a:solidFill>
              </a:rPr>
              <a:t>Ribes</a:t>
            </a:r>
            <a:r>
              <a:rPr lang="en-GB" sz="1400" b="1" dirty="0" smtClean="0">
                <a:solidFill>
                  <a:schemeClr val="bg1">
                    <a:lumMod val="50000"/>
                  </a:schemeClr>
                </a:solidFill>
              </a:rPr>
              <a:t> D., </a:t>
            </a:r>
            <a:r>
              <a:rPr lang="en-GB" sz="1400" b="1" dirty="0" err="1" smtClean="0">
                <a:solidFill>
                  <a:schemeClr val="bg1">
                    <a:lumMod val="50000"/>
                  </a:schemeClr>
                </a:solidFill>
              </a:rPr>
              <a:t>Finholt</a:t>
            </a:r>
            <a:r>
              <a:rPr lang="en-GB" sz="1400" b="1" dirty="0" smtClean="0">
                <a:solidFill>
                  <a:schemeClr val="bg1">
                    <a:lumMod val="50000"/>
                  </a:schemeClr>
                </a:solidFill>
              </a:rPr>
              <a:t> T.A.  2007 </a:t>
            </a:r>
            <a:r>
              <a:rPr lang="en-GB" sz="1400" dirty="0" smtClean="0">
                <a:solidFill>
                  <a:schemeClr val="bg1">
                    <a:lumMod val="50000"/>
                  </a:schemeClr>
                </a:solidFill>
              </a:rPr>
              <a:t>Proceedings of the third International Conference on e-Social Science</a:t>
            </a:r>
            <a:endParaRPr lang="en-GB" sz="1400" dirty="0">
              <a:solidFill>
                <a:schemeClr val="bg1">
                  <a:lumMod val="50000"/>
                </a:schemeClr>
              </a:solidFill>
            </a:endParaRPr>
          </a:p>
        </p:txBody>
      </p:sp>
    </p:spTree>
    <p:extLst>
      <p:ext uri="{BB962C8B-B14F-4D97-AF65-F5344CB8AC3E}">
        <p14:creationId xmlns:p14="http://schemas.microsoft.com/office/powerpoint/2010/main" val="363988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44478858"/>
              </p:ext>
            </p:extLst>
          </p:nvPr>
        </p:nvGraphicFramePr>
        <p:xfrm>
          <a:off x="-20538" y="1196752"/>
          <a:ext cx="450515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076056" y="3429000"/>
            <a:ext cx="1949957" cy="584775"/>
          </a:xfrm>
          <a:prstGeom prst="rect">
            <a:avLst/>
          </a:prstGeom>
          <a:noFill/>
        </p:spPr>
        <p:txBody>
          <a:bodyPr wrap="none" rtlCol="0">
            <a:spAutoFit/>
          </a:bodyPr>
          <a:lstStyle/>
          <a:p>
            <a:r>
              <a:rPr lang="en-GB" sz="3200" b="1" i="1" dirty="0" smtClean="0">
                <a:solidFill>
                  <a:schemeClr val="bg1">
                    <a:lumMod val="50000"/>
                  </a:schemeClr>
                </a:solidFill>
              </a:rPr>
              <a:t>Thank you</a:t>
            </a:r>
            <a:endParaRPr lang="en-GB" sz="3200" b="1" i="1" dirty="0">
              <a:solidFill>
                <a:schemeClr val="bg1">
                  <a:lumMod val="50000"/>
                </a:schemeClr>
              </a:solidFill>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05562" y="5805264"/>
            <a:ext cx="14954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73156" y="5805264"/>
            <a:ext cx="8096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7900987" y="5805264"/>
            <a:ext cx="0" cy="809625"/>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2195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317382"/>
            <a:ext cx="6984776" cy="2492990"/>
          </a:xfrm>
          <a:prstGeom prst="rect">
            <a:avLst/>
          </a:prstGeom>
          <a:noFill/>
        </p:spPr>
        <p:txBody>
          <a:bodyPr wrap="square" rtlCol="0">
            <a:spAutoFit/>
          </a:bodyPr>
          <a:lstStyle/>
          <a:p>
            <a:pPr>
              <a:lnSpc>
                <a:spcPct val="150000"/>
              </a:lnSpc>
            </a:pPr>
            <a:r>
              <a:rPr lang="en-GB" sz="2400" dirty="0" smtClean="0"/>
              <a:t>“…telephones do not crash; power supplies do not fluctuate; and clocks do not halt (in general). Similarly, </a:t>
            </a:r>
            <a:r>
              <a:rPr lang="en-GB" sz="2800" b="1" dirty="0" smtClean="0"/>
              <a:t>a computational tool </a:t>
            </a:r>
            <a:r>
              <a:rPr lang="en-GB" sz="2400" dirty="0" smtClean="0"/>
              <a:t>(…) must be reliable across time, it</a:t>
            </a:r>
            <a:r>
              <a:rPr lang="en-GB" sz="2400" b="1" dirty="0" smtClean="0"/>
              <a:t> </a:t>
            </a:r>
            <a:r>
              <a:rPr lang="en-GB" sz="2800" b="1" dirty="0" smtClean="0"/>
              <a:t>must be maintained</a:t>
            </a:r>
            <a:r>
              <a:rPr lang="en-GB" sz="2400" dirty="0" smtClean="0"/>
              <a:t>.”</a:t>
            </a:r>
            <a:r>
              <a:rPr lang="en-GB" sz="2400" baseline="30000" dirty="0" smtClean="0"/>
              <a:t>1</a:t>
            </a:r>
            <a:endParaRPr lang="en-GB" sz="2400" baseline="30000" dirty="0"/>
          </a:p>
        </p:txBody>
      </p:sp>
      <p:sp>
        <p:nvSpPr>
          <p:cNvPr id="4" name="TextBox 3"/>
          <p:cNvSpPr txBox="1"/>
          <p:nvPr/>
        </p:nvSpPr>
        <p:spPr>
          <a:xfrm>
            <a:off x="1737247" y="6460152"/>
            <a:ext cx="7401385" cy="307777"/>
          </a:xfrm>
          <a:prstGeom prst="rect">
            <a:avLst/>
          </a:prstGeom>
          <a:noFill/>
        </p:spPr>
        <p:txBody>
          <a:bodyPr wrap="none" rtlCol="0">
            <a:spAutoFit/>
          </a:bodyPr>
          <a:lstStyle/>
          <a:p>
            <a:pPr algn="r"/>
            <a:r>
              <a:rPr lang="en-GB" sz="1400" baseline="30000" dirty="0" smtClean="0">
                <a:solidFill>
                  <a:schemeClr val="bg1">
                    <a:lumMod val="50000"/>
                  </a:schemeClr>
                </a:solidFill>
              </a:rPr>
              <a:t>1</a:t>
            </a:r>
            <a:r>
              <a:rPr lang="en-GB" sz="1400" dirty="0" smtClean="0">
                <a:solidFill>
                  <a:schemeClr val="bg1">
                    <a:lumMod val="50000"/>
                  </a:schemeClr>
                </a:solidFill>
              </a:rPr>
              <a:t> </a:t>
            </a:r>
            <a:r>
              <a:rPr lang="en-GB" sz="1400" b="1" dirty="0" err="1" smtClean="0">
                <a:solidFill>
                  <a:schemeClr val="bg1">
                    <a:lumMod val="50000"/>
                  </a:schemeClr>
                </a:solidFill>
              </a:rPr>
              <a:t>Ribes</a:t>
            </a:r>
            <a:r>
              <a:rPr lang="en-GB" sz="1400" b="1" dirty="0">
                <a:solidFill>
                  <a:schemeClr val="bg1">
                    <a:lumMod val="50000"/>
                  </a:schemeClr>
                </a:solidFill>
              </a:rPr>
              <a:t> </a:t>
            </a:r>
            <a:r>
              <a:rPr lang="en-GB" sz="1400" b="1" dirty="0" smtClean="0">
                <a:solidFill>
                  <a:schemeClr val="bg1">
                    <a:lumMod val="50000"/>
                  </a:schemeClr>
                </a:solidFill>
              </a:rPr>
              <a:t>D., </a:t>
            </a:r>
            <a:r>
              <a:rPr lang="en-GB" sz="1400" b="1" dirty="0" err="1" smtClean="0">
                <a:solidFill>
                  <a:schemeClr val="bg1">
                    <a:lumMod val="50000"/>
                  </a:schemeClr>
                </a:solidFill>
              </a:rPr>
              <a:t>Finholt</a:t>
            </a:r>
            <a:r>
              <a:rPr lang="en-GB" sz="1400" b="1" dirty="0" smtClean="0">
                <a:solidFill>
                  <a:schemeClr val="bg1">
                    <a:lumMod val="50000"/>
                  </a:schemeClr>
                </a:solidFill>
              </a:rPr>
              <a:t> T.A</a:t>
            </a:r>
            <a:r>
              <a:rPr lang="en-GB" sz="1400" dirty="0" smtClean="0">
                <a:solidFill>
                  <a:schemeClr val="bg1">
                    <a:lumMod val="50000"/>
                  </a:schemeClr>
                </a:solidFill>
              </a:rPr>
              <a:t>.  </a:t>
            </a:r>
            <a:r>
              <a:rPr lang="en-GB" sz="1400" b="1" dirty="0" smtClean="0">
                <a:solidFill>
                  <a:schemeClr val="bg1">
                    <a:lumMod val="50000"/>
                  </a:schemeClr>
                </a:solidFill>
              </a:rPr>
              <a:t>2007</a:t>
            </a:r>
            <a:r>
              <a:rPr lang="en-GB" sz="1400" dirty="0" smtClean="0">
                <a:solidFill>
                  <a:schemeClr val="bg1">
                    <a:lumMod val="50000"/>
                  </a:schemeClr>
                </a:solidFill>
              </a:rPr>
              <a:t> Proceedings of the third International Conference on e-Social Science</a:t>
            </a:r>
            <a:endParaRPr lang="en-GB" sz="1400" dirty="0">
              <a:solidFill>
                <a:schemeClr val="bg1">
                  <a:lumMod val="50000"/>
                </a:schemeClr>
              </a:solidFill>
            </a:endParaRPr>
          </a:p>
        </p:txBody>
      </p:sp>
    </p:spTree>
    <p:extLst>
      <p:ext uri="{BB962C8B-B14F-4D97-AF65-F5344CB8AC3E}">
        <p14:creationId xmlns:p14="http://schemas.microsoft.com/office/powerpoint/2010/main" val="97021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914" y="2175629"/>
            <a:ext cx="7442486" cy="646331"/>
          </a:xfrm>
          <a:prstGeom prst="rect">
            <a:avLst/>
          </a:prstGeom>
          <a:noFill/>
        </p:spPr>
        <p:txBody>
          <a:bodyPr wrap="none" rtlCol="0">
            <a:spAutoFit/>
          </a:bodyPr>
          <a:lstStyle/>
          <a:p>
            <a:pPr algn="ctr"/>
            <a:r>
              <a:rPr lang="en-GB" sz="3600" b="1" dirty="0" smtClean="0"/>
              <a:t>Project  		</a:t>
            </a:r>
            <a:r>
              <a:rPr lang="en-GB" sz="2800" b="1" dirty="0" smtClean="0">
                <a:solidFill>
                  <a:schemeClr val="bg1">
                    <a:lumMod val="50000"/>
                  </a:schemeClr>
                </a:solidFill>
              </a:rPr>
              <a:t>		</a:t>
            </a:r>
            <a:r>
              <a:rPr lang="en-GB" sz="3600" b="1" dirty="0" smtClean="0"/>
              <a:t>Infrastructure</a:t>
            </a:r>
            <a:endParaRPr lang="en-GB" sz="2800" b="1" dirty="0"/>
          </a:p>
        </p:txBody>
      </p:sp>
      <p:sp>
        <p:nvSpPr>
          <p:cNvPr id="5" name="TextBox 4"/>
          <p:cNvSpPr txBox="1"/>
          <p:nvPr/>
        </p:nvSpPr>
        <p:spPr>
          <a:xfrm>
            <a:off x="765839" y="2765440"/>
            <a:ext cx="2592288" cy="1887696"/>
          </a:xfrm>
          <a:prstGeom prst="rect">
            <a:avLst/>
          </a:prstGeom>
          <a:noFill/>
        </p:spPr>
        <p:txBody>
          <a:bodyPr wrap="square" rtlCol="0">
            <a:spAutoFit/>
          </a:bodyPr>
          <a:lstStyle/>
          <a:p>
            <a:pPr lvl="0">
              <a:spcBef>
                <a:spcPts val="500"/>
              </a:spcBef>
              <a:buClr>
                <a:schemeClr val="bg1">
                  <a:lumMod val="65000"/>
                </a:schemeClr>
              </a:buClr>
              <a:buSzPct val="99000"/>
              <a:defRPr/>
            </a:pPr>
            <a:r>
              <a:rPr lang="en-US" dirty="0">
                <a:solidFill>
                  <a:schemeClr val="tx1">
                    <a:lumMod val="65000"/>
                    <a:lumOff val="35000"/>
                  </a:schemeClr>
                </a:solidFill>
                <a:cs typeface="Arial" pitchFamily="34" charset="0"/>
              </a:rPr>
              <a:t>Discovery</a:t>
            </a:r>
          </a:p>
          <a:p>
            <a:pPr lvl="0">
              <a:spcBef>
                <a:spcPts val="500"/>
              </a:spcBef>
              <a:buClr>
                <a:schemeClr val="bg1">
                  <a:lumMod val="65000"/>
                </a:schemeClr>
              </a:buClr>
              <a:buSzPct val="99000"/>
              <a:defRPr/>
            </a:pPr>
            <a:r>
              <a:rPr lang="en-US" dirty="0" smtClean="0">
                <a:solidFill>
                  <a:schemeClr val="tx1">
                    <a:lumMod val="65000"/>
                    <a:lumOff val="35000"/>
                  </a:schemeClr>
                </a:solidFill>
                <a:cs typeface="Arial" pitchFamily="34" charset="0"/>
              </a:rPr>
              <a:t>Individualistic</a:t>
            </a:r>
          </a:p>
          <a:p>
            <a:pPr lvl="0">
              <a:spcBef>
                <a:spcPts val="500"/>
              </a:spcBef>
              <a:buClr>
                <a:schemeClr val="bg1">
                  <a:lumMod val="65000"/>
                </a:schemeClr>
              </a:buClr>
              <a:buSzPct val="99000"/>
              <a:defRPr/>
            </a:pPr>
            <a:r>
              <a:rPr lang="en-US" sz="2800" b="1" dirty="0" smtClean="0">
                <a:solidFill>
                  <a:schemeClr val="tx1">
                    <a:lumMod val="65000"/>
                    <a:lumOff val="35000"/>
                  </a:schemeClr>
                </a:solidFill>
                <a:cs typeface="Arial" pitchFamily="34" charset="0"/>
              </a:rPr>
              <a:t>Ephemeral</a:t>
            </a:r>
            <a:endParaRPr lang="en-US" dirty="0" smtClean="0">
              <a:solidFill>
                <a:schemeClr val="tx1">
                  <a:lumMod val="65000"/>
                  <a:lumOff val="35000"/>
                </a:schemeClr>
              </a:solidFill>
              <a:cs typeface="Arial" pitchFamily="34" charset="0"/>
            </a:endParaRPr>
          </a:p>
          <a:p>
            <a:pPr lvl="0">
              <a:spcBef>
                <a:spcPts val="500"/>
              </a:spcBef>
              <a:buClr>
                <a:schemeClr val="bg1">
                  <a:lumMod val="65000"/>
                </a:schemeClr>
              </a:buClr>
              <a:buSzPct val="99000"/>
              <a:defRPr/>
            </a:pPr>
            <a:r>
              <a:rPr lang="en-US" dirty="0" smtClean="0">
                <a:solidFill>
                  <a:schemeClr val="tx1">
                    <a:lumMod val="65000"/>
                    <a:lumOff val="35000"/>
                  </a:schemeClr>
                </a:solidFill>
                <a:cs typeface="Arial" pitchFamily="34" charset="0"/>
              </a:rPr>
              <a:t>Optional</a:t>
            </a:r>
            <a:endParaRPr lang="en-US" dirty="0">
              <a:solidFill>
                <a:schemeClr val="tx1">
                  <a:lumMod val="65000"/>
                  <a:lumOff val="35000"/>
                </a:schemeClr>
              </a:solidFill>
              <a:cs typeface="Arial" pitchFamily="34" charset="0"/>
            </a:endParaRPr>
          </a:p>
          <a:p>
            <a:pPr lvl="0">
              <a:spcBef>
                <a:spcPts val="500"/>
              </a:spcBef>
              <a:buClr>
                <a:schemeClr val="bg1">
                  <a:lumMod val="65000"/>
                </a:schemeClr>
              </a:buClr>
              <a:buSzPct val="99000"/>
              <a:defRPr/>
            </a:pPr>
            <a:r>
              <a:rPr lang="en-US" dirty="0">
                <a:solidFill>
                  <a:schemeClr val="tx1">
                    <a:lumMod val="65000"/>
                    <a:lumOff val="35000"/>
                  </a:schemeClr>
                </a:solidFill>
                <a:cs typeface="Arial" pitchFamily="34" charset="0"/>
              </a:rPr>
              <a:t>Risk </a:t>
            </a:r>
            <a:r>
              <a:rPr lang="en-US" dirty="0" smtClean="0">
                <a:solidFill>
                  <a:schemeClr val="tx1">
                    <a:lumMod val="65000"/>
                    <a:lumOff val="35000"/>
                  </a:schemeClr>
                </a:solidFill>
                <a:cs typeface="Arial" pitchFamily="34" charset="0"/>
              </a:rPr>
              <a:t>taking</a:t>
            </a:r>
            <a:endParaRPr lang="en-GB" dirty="0">
              <a:solidFill>
                <a:schemeClr val="tx1">
                  <a:lumMod val="65000"/>
                  <a:lumOff val="35000"/>
                </a:schemeClr>
              </a:solidFill>
            </a:endParaRPr>
          </a:p>
        </p:txBody>
      </p:sp>
      <p:sp>
        <p:nvSpPr>
          <p:cNvPr id="6" name="TextBox 5"/>
          <p:cNvSpPr txBox="1"/>
          <p:nvPr/>
        </p:nvSpPr>
        <p:spPr>
          <a:xfrm>
            <a:off x="5201040" y="2749952"/>
            <a:ext cx="2868468" cy="1887696"/>
          </a:xfrm>
          <a:prstGeom prst="rect">
            <a:avLst/>
          </a:prstGeom>
          <a:noFill/>
        </p:spPr>
        <p:txBody>
          <a:bodyPr wrap="square" rtlCol="0">
            <a:spAutoFit/>
          </a:bodyPr>
          <a:lstStyle/>
          <a:p>
            <a:pPr algn="r">
              <a:spcBef>
                <a:spcPts val="500"/>
              </a:spcBef>
              <a:buClr>
                <a:schemeClr val="tx1">
                  <a:lumMod val="50000"/>
                  <a:lumOff val="50000"/>
                </a:schemeClr>
              </a:buClr>
              <a:buSzPct val="100000"/>
            </a:pPr>
            <a:r>
              <a:rPr lang="en-US" dirty="0" smtClean="0">
                <a:solidFill>
                  <a:schemeClr val="tx1">
                    <a:lumMod val="65000"/>
                    <a:lumOff val="35000"/>
                  </a:schemeClr>
                </a:solidFill>
              </a:rPr>
              <a:t>Implementation</a:t>
            </a:r>
          </a:p>
          <a:p>
            <a:pPr algn="r">
              <a:spcBef>
                <a:spcPts val="500"/>
              </a:spcBef>
              <a:buClr>
                <a:schemeClr val="tx1">
                  <a:lumMod val="50000"/>
                  <a:lumOff val="50000"/>
                </a:schemeClr>
              </a:buClr>
              <a:buSzPct val="100000"/>
            </a:pPr>
            <a:r>
              <a:rPr lang="en-US" dirty="0" smtClean="0">
                <a:solidFill>
                  <a:schemeClr val="tx1">
                    <a:lumMod val="65000"/>
                    <a:lumOff val="35000"/>
                  </a:schemeClr>
                </a:solidFill>
              </a:rPr>
              <a:t>Communal / agreed</a:t>
            </a:r>
          </a:p>
          <a:p>
            <a:pPr algn="r">
              <a:spcBef>
                <a:spcPts val="500"/>
              </a:spcBef>
              <a:buClr>
                <a:schemeClr val="tx1">
                  <a:lumMod val="50000"/>
                  <a:lumOff val="50000"/>
                </a:schemeClr>
              </a:buClr>
              <a:buSzPct val="100000"/>
            </a:pPr>
            <a:r>
              <a:rPr lang="en-US" sz="2800" b="1" dirty="0" smtClean="0">
                <a:solidFill>
                  <a:schemeClr val="tx1">
                    <a:lumMod val="65000"/>
                    <a:lumOff val="35000"/>
                  </a:schemeClr>
                </a:solidFill>
              </a:rPr>
              <a:t>Persistent</a:t>
            </a:r>
            <a:endParaRPr lang="en-US" sz="2400" b="1" dirty="0" smtClean="0">
              <a:solidFill>
                <a:schemeClr val="tx1">
                  <a:lumMod val="65000"/>
                  <a:lumOff val="35000"/>
                </a:schemeClr>
              </a:solidFill>
            </a:endParaRPr>
          </a:p>
          <a:p>
            <a:pPr algn="r">
              <a:spcBef>
                <a:spcPts val="500"/>
              </a:spcBef>
              <a:buClr>
                <a:schemeClr val="tx1">
                  <a:lumMod val="50000"/>
                  <a:lumOff val="50000"/>
                </a:schemeClr>
              </a:buClr>
              <a:buSzPct val="100000"/>
            </a:pPr>
            <a:r>
              <a:rPr lang="en-US" dirty="0">
                <a:solidFill>
                  <a:schemeClr val="tx1">
                    <a:lumMod val="65000"/>
                    <a:lumOff val="35000"/>
                  </a:schemeClr>
                </a:solidFill>
              </a:rPr>
              <a:t>Essential</a:t>
            </a:r>
            <a:endParaRPr lang="en-US" b="1" dirty="0" smtClean="0">
              <a:solidFill>
                <a:schemeClr val="tx1">
                  <a:lumMod val="65000"/>
                  <a:lumOff val="35000"/>
                </a:schemeClr>
              </a:solidFill>
            </a:endParaRPr>
          </a:p>
          <a:p>
            <a:pPr algn="r">
              <a:spcBef>
                <a:spcPts val="500"/>
              </a:spcBef>
              <a:buClr>
                <a:schemeClr val="tx1">
                  <a:lumMod val="50000"/>
                  <a:lumOff val="50000"/>
                </a:schemeClr>
              </a:buClr>
              <a:buSzPct val="100000"/>
            </a:pPr>
            <a:r>
              <a:rPr lang="en-US" dirty="0" smtClean="0">
                <a:solidFill>
                  <a:schemeClr val="tx1">
                    <a:lumMod val="65000"/>
                    <a:lumOff val="35000"/>
                  </a:schemeClr>
                </a:solidFill>
              </a:rPr>
              <a:t>Robust &amp; reliable</a:t>
            </a:r>
            <a:endParaRPr lang="en-GB" dirty="0">
              <a:solidFill>
                <a:schemeClr val="tx1">
                  <a:lumMod val="65000"/>
                  <a:lumOff val="35000"/>
                </a:schemeClr>
              </a:solidFill>
            </a:endParaRPr>
          </a:p>
        </p:txBody>
      </p:sp>
      <p:sp>
        <p:nvSpPr>
          <p:cNvPr id="7" name="Rectangle 6"/>
          <p:cNvSpPr/>
          <p:nvPr/>
        </p:nvSpPr>
        <p:spPr>
          <a:xfrm>
            <a:off x="2291691" y="6544528"/>
            <a:ext cx="6852309" cy="338554"/>
          </a:xfrm>
          <a:prstGeom prst="rect">
            <a:avLst/>
          </a:prstGeom>
        </p:spPr>
        <p:txBody>
          <a:bodyPr wrap="square">
            <a:spAutoFit/>
          </a:bodyPr>
          <a:lstStyle/>
          <a:p>
            <a:pPr algn="r"/>
            <a:r>
              <a:rPr lang="en-GB" sz="1600" dirty="0" smtClean="0">
                <a:solidFill>
                  <a:schemeClr val="bg1">
                    <a:lumMod val="50000"/>
                  </a:schemeClr>
                </a:solidFill>
              </a:rPr>
              <a:t>Adapted from </a:t>
            </a:r>
            <a:r>
              <a:rPr lang="en-GB" sz="1600" b="1" dirty="0" smtClean="0">
                <a:solidFill>
                  <a:schemeClr val="bg1">
                    <a:lumMod val="50000"/>
                  </a:schemeClr>
                </a:solidFill>
              </a:rPr>
              <a:t>Patterson D. 2013</a:t>
            </a:r>
            <a:r>
              <a:rPr lang="en-GB" sz="1600" dirty="0" smtClean="0">
                <a:solidFill>
                  <a:schemeClr val="bg1">
                    <a:lumMod val="50000"/>
                  </a:schemeClr>
                </a:solidFill>
              </a:rPr>
              <a:t>, Tempe, Arizona</a:t>
            </a:r>
            <a:endParaRPr lang="en-GB" sz="1600" dirty="0">
              <a:solidFill>
                <a:schemeClr val="bg1">
                  <a:lumMod val="50000"/>
                </a:schemeClr>
              </a:solidFill>
            </a:endParaRPr>
          </a:p>
        </p:txBody>
      </p:sp>
      <p:sp>
        <p:nvSpPr>
          <p:cNvPr id="3" name="TextBox 2"/>
          <p:cNvSpPr txBox="1"/>
          <p:nvPr/>
        </p:nvSpPr>
        <p:spPr>
          <a:xfrm>
            <a:off x="729914" y="1340768"/>
            <a:ext cx="2467150" cy="523220"/>
          </a:xfrm>
          <a:prstGeom prst="rect">
            <a:avLst/>
          </a:prstGeom>
          <a:noFill/>
        </p:spPr>
        <p:txBody>
          <a:bodyPr wrap="none" rtlCol="0">
            <a:spAutoFit/>
          </a:bodyPr>
          <a:lstStyle/>
          <a:p>
            <a:r>
              <a:rPr lang="en-GB" sz="2800" b="1" dirty="0" smtClean="0">
                <a:solidFill>
                  <a:schemeClr val="bg1">
                    <a:lumMod val="50000"/>
                  </a:schemeClr>
                </a:solidFill>
              </a:rPr>
              <a:t>Transition from</a:t>
            </a:r>
            <a:endParaRPr lang="en-GB" sz="2800" b="1" dirty="0">
              <a:solidFill>
                <a:schemeClr val="bg1">
                  <a:lumMod val="50000"/>
                </a:schemeClr>
              </a:solidFill>
            </a:endParaRPr>
          </a:p>
        </p:txBody>
      </p:sp>
      <p:sp>
        <p:nvSpPr>
          <p:cNvPr id="4" name="Right Arrow 3"/>
          <p:cNvSpPr/>
          <p:nvPr/>
        </p:nvSpPr>
        <p:spPr>
          <a:xfrm>
            <a:off x="2627784" y="2175629"/>
            <a:ext cx="2573256" cy="58981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8977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471" y="2678937"/>
            <a:ext cx="2748638" cy="461665"/>
          </a:xfrm>
          <a:prstGeom prst="rect">
            <a:avLst/>
          </a:prstGeom>
          <a:noFill/>
        </p:spPr>
        <p:txBody>
          <a:bodyPr wrap="none" rtlCol="0">
            <a:spAutoFit/>
          </a:bodyPr>
          <a:lstStyle/>
          <a:p>
            <a:r>
              <a:rPr lang="en-GB" sz="2400" dirty="0" smtClean="0"/>
              <a:t>Maturation indices? </a:t>
            </a:r>
            <a:endParaRPr lang="en-GB" sz="2400" b="1" dirty="0"/>
          </a:p>
        </p:txBody>
      </p:sp>
      <p:sp>
        <p:nvSpPr>
          <p:cNvPr id="5" name="TextBox 4"/>
          <p:cNvSpPr txBox="1"/>
          <p:nvPr/>
        </p:nvSpPr>
        <p:spPr>
          <a:xfrm>
            <a:off x="833470" y="3399017"/>
            <a:ext cx="3013004" cy="461665"/>
          </a:xfrm>
          <a:prstGeom prst="rect">
            <a:avLst/>
          </a:prstGeom>
          <a:noFill/>
        </p:spPr>
        <p:txBody>
          <a:bodyPr wrap="none" rtlCol="0">
            <a:spAutoFit/>
          </a:bodyPr>
          <a:lstStyle/>
          <a:p>
            <a:r>
              <a:rPr lang="en-GB" sz="2400" dirty="0" smtClean="0"/>
              <a:t>Sustainability criteria? </a:t>
            </a:r>
            <a:endParaRPr lang="en-GB" sz="2400" b="1" dirty="0"/>
          </a:p>
        </p:txBody>
      </p:sp>
      <p:sp>
        <p:nvSpPr>
          <p:cNvPr id="6" name="TextBox 5"/>
          <p:cNvSpPr txBox="1"/>
          <p:nvPr/>
        </p:nvSpPr>
        <p:spPr>
          <a:xfrm>
            <a:off x="833471" y="4119097"/>
            <a:ext cx="3525452" cy="461665"/>
          </a:xfrm>
          <a:prstGeom prst="rect">
            <a:avLst/>
          </a:prstGeom>
          <a:noFill/>
        </p:spPr>
        <p:txBody>
          <a:bodyPr wrap="none" rtlCol="0">
            <a:spAutoFit/>
          </a:bodyPr>
          <a:lstStyle/>
          <a:p>
            <a:r>
              <a:rPr lang="en-GB" sz="2400" dirty="0" smtClean="0"/>
              <a:t>Funding for maintenance? </a:t>
            </a:r>
            <a:endParaRPr lang="en-GB" sz="2400" b="1" dirty="0"/>
          </a:p>
        </p:txBody>
      </p:sp>
      <p:sp>
        <p:nvSpPr>
          <p:cNvPr id="11" name="TextBox 10"/>
          <p:cNvSpPr txBox="1"/>
          <p:nvPr/>
        </p:nvSpPr>
        <p:spPr>
          <a:xfrm>
            <a:off x="849520" y="5872336"/>
            <a:ext cx="7426135" cy="584775"/>
          </a:xfrm>
          <a:prstGeom prst="rect">
            <a:avLst/>
          </a:prstGeom>
          <a:noFill/>
        </p:spPr>
        <p:txBody>
          <a:bodyPr wrap="none" rtlCol="0">
            <a:spAutoFit/>
          </a:bodyPr>
          <a:lstStyle/>
          <a:p>
            <a:r>
              <a:rPr lang="en-GB" sz="2800" dirty="0" smtClean="0"/>
              <a:t>How can we </a:t>
            </a:r>
            <a:r>
              <a:rPr lang="en-GB" sz="3200" b="1" dirty="0" smtClean="0"/>
              <a:t>secure</a:t>
            </a:r>
            <a:r>
              <a:rPr lang="en-GB" sz="2800" dirty="0" smtClean="0"/>
              <a:t> the </a:t>
            </a:r>
            <a:r>
              <a:rPr lang="en-GB" sz="3200" b="1" dirty="0" smtClean="0"/>
              <a:t>future </a:t>
            </a:r>
            <a:r>
              <a:rPr lang="en-GB" sz="2800" dirty="0" smtClean="0"/>
              <a:t>of our </a:t>
            </a:r>
            <a:r>
              <a:rPr lang="en-GB" sz="3200" b="1" dirty="0" smtClean="0"/>
              <a:t>projects</a:t>
            </a:r>
            <a:r>
              <a:rPr lang="en-GB" sz="2800" dirty="0" smtClean="0"/>
              <a:t>?</a:t>
            </a:r>
            <a:endParaRPr lang="en-GB" sz="2800" dirty="0"/>
          </a:p>
        </p:txBody>
      </p:sp>
      <p:sp>
        <p:nvSpPr>
          <p:cNvPr id="12" name="TextBox 11"/>
          <p:cNvSpPr txBox="1"/>
          <p:nvPr/>
        </p:nvSpPr>
        <p:spPr>
          <a:xfrm>
            <a:off x="833470" y="1827213"/>
            <a:ext cx="841897" cy="461665"/>
          </a:xfrm>
          <a:prstGeom prst="rect">
            <a:avLst/>
          </a:prstGeom>
          <a:noFill/>
        </p:spPr>
        <p:txBody>
          <a:bodyPr wrap="none" rtlCol="0">
            <a:spAutoFit/>
          </a:bodyPr>
          <a:lstStyle/>
          <a:p>
            <a:r>
              <a:rPr lang="en-GB" sz="2400" b="1" dirty="0" smtClean="0">
                <a:solidFill>
                  <a:schemeClr val="bg1">
                    <a:lumMod val="50000"/>
                  </a:schemeClr>
                </a:solidFill>
              </a:rPr>
              <a:t>but…</a:t>
            </a:r>
            <a:endParaRPr lang="en-GB" sz="2400" b="1" dirty="0">
              <a:solidFill>
                <a:schemeClr val="bg1">
                  <a:lumMod val="50000"/>
                </a:schemeClr>
              </a:solidFill>
            </a:endParaRPr>
          </a:p>
        </p:txBody>
      </p:sp>
      <p:sp>
        <p:nvSpPr>
          <p:cNvPr id="13" name="TextBox 12"/>
          <p:cNvSpPr txBox="1"/>
          <p:nvPr/>
        </p:nvSpPr>
        <p:spPr>
          <a:xfrm>
            <a:off x="849520" y="5085183"/>
            <a:ext cx="692818" cy="461665"/>
          </a:xfrm>
          <a:prstGeom prst="rect">
            <a:avLst/>
          </a:prstGeom>
          <a:noFill/>
        </p:spPr>
        <p:txBody>
          <a:bodyPr wrap="none" rtlCol="0">
            <a:spAutoFit/>
          </a:bodyPr>
          <a:lstStyle/>
          <a:p>
            <a:r>
              <a:rPr lang="en-GB" sz="2400" b="1" dirty="0" smtClean="0">
                <a:solidFill>
                  <a:schemeClr val="bg1">
                    <a:lumMod val="50000"/>
                  </a:schemeClr>
                </a:solidFill>
              </a:rPr>
              <a:t>so…</a:t>
            </a:r>
            <a:endParaRPr lang="en-GB" sz="2400" b="1" dirty="0">
              <a:solidFill>
                <a:schemeClr val="bg1">
                  <a:lumMod val="50000"/>
                </a:schemeClr>
              </a:solidFill>
            </a:endParaRPr>
          </a:p>
        </p:txBody>
      </p:sp>
      <p:sp>
        <p:nvSpPr>
          <p:cNvPr id="14" name="TextBox 13"/>
          <p:cNvSpPr txBox="1"/>
          <p:nvPr/>
        </p:nvSpPr>
        <p:spPr>
          <a:xfrm>
            <a:off x="833470" y="1084094"/>
            <a:ext cx="6700489" cy="461665"/>
          </a:xfrm>
          <a:prstGeom prst="rect">
            <a:avLst/>
          </a:prstGeom>
          <a:noFill/>
        </p:spPr>
        <p:txBody>
          <a:bodyPr wrap="none" rtlCol="0">
            <a:spAutoFit/>
          </a:bodyPr>
          <a:lstStyle/>
          <a:p>
            <a:r>
              <a:rPr lang="en-GB" sz="2400" b="1" dirty="0" smtClean="0"/>
              <a:t>Post-project</a:t>
            </a:r>
            <a:r>
              <a:rPr lang="en-GB" sz="2400" dirty="0" smtClean="0"/>
              <a:t> sustainability is always a major concern</a:t>
            </a:r>
            <a:endParaRPr lang="en-GB" sz="2400" dirty="0"/>
          </a:p>
        </p:txBody>
      </p:sp>
    </p:spTree>
    <p:extLst>
      <p:ext uri="{BB962C8B-B14F-4D97-AF65-F5344CB8AC3E}">
        <p14:creationId xmlns:p14="http://schemas.microsoft.com/office/powerpoint/2010/main" val="269408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398" y="5949280"/>
            <a:ext cx="8149106" cy="646331"/>
          </a:xfrm>
          <a:prstGeom prst="rect">
            <a:avLst/>
          </a:prstGeom>
          <a:noFill/>
        </p:spPr>
        <p:txBody>
          <a:bodyPr wrap="square" rtlCol="0">
            <a:spAutoFit/>
          </a:bodyPr>
          <a:lstStyle/>
          <a:p>
            <a:pPr algn="r">
              <a:lnSpc>
                <a:spcPct val="150000"/>
              </a:lnSpc>
            </a:pPr>
            <a:r>
              <a:rPr lang="en-GB" sz="2000" dirty="0" smtClean="0"/>
              <a:t>“An infrastructure must be taken as a </a:t>
            </a:r>
            <a:r>
              <a:rPr lang="en-GB" sz="2400" b="1" dirty="0" smtClean="0"/>
              <a:t>process</a:t>
            </a:r>
            <a:r>
              <a:rPr lang="en-GB" sz="2400" dirty="0" smtClean="0"/>
              <a:t> </a:t>
            </a:r>
            <a:r>
              <a:rPr lang="en-GB" sz="2000" dirty="0" smtClean="0"/>
              <a:t>instead of a </a:t>
            </a:r>
            <a:r>
              <a:rPr lang="en-GB" sz="2400" b="1" dirty="0" smtClean="0"/>
              <a:t>system</a:t>
            </a:r>
            <a:r>
              <a:rPr lang="en-GB" sz="2000" dirty="0" smtClean="0"/>
              <a:t>.”</a:t>
            </a:r>
            <a:endParaRPr lang="en-GB" sz="2000" baseline="30000" dirty="0"/>
          </a:p>
        </p:txBody>
      </p:sp>
      <p:sp>
        <p:nvSpPr>
          <p:cNvPr id="4" name="TextBox 3"/>
          <p:cNvSpPr txBox="1"/>
          <p:nvPr/>
        </p:nvSpPr>
        <p:spPr>
          <a:xfrm>
            <a:off x="755576" y="764704"/>
            <a:ext cx="5916684" cy="954107"/>
          </a:xfrm>
          <a:prstGeom prst="rect">
            <a:avLst/>
          </a:prstGeom>
          <a:noFill/>
        </p:spPr>
        <p:txBody>
          <a:bodyPr wrap="none" rtlCol="0">
            <a:spAutoFit/>
          </a:bodyPr>
          <a:lstStyle/>
          <a:p>
            <a:r>
              <a:rPr lang="en-GB" sz="2800" b="1" dirty="0" smtClean="0"/>
              <a:t>Shift </a:t>
            </a:r>
            <a:r>
              <a:rPr lang="en-GB" sz="2000" dirty="0" smtClean="0"/>
              <a:t>in the </a:t>
            </a:r>
            <a:r>
              <a:rPr lang="en-GB" sz="3200" b="1" dirty="0" smtClean="0"/>
              <a:t>way we think </a:t>
            </a:r>
          </a:p>
          <a:p>
            <a:r>
              <a:rPr lang="en-GB" sz="2000" dirty="0" smtClean="0"/>
              <a:t>of </a:t>
            </a:r>
            <a:r>
              <a:rPr lang="en-GB" sz="2400" b="1" dirty="0" smtClean="0"/>
              <a:t>e-infrastructures</a:t>
            </a:r>
            <a:r>
              <a:rPr lang="en-GB" sz="2400" dirty="0" smtClean="0"/>
              <a:t> </a:t>
            </a:r>
            <a:r>
              <a:rPr lang="en-GB" sz="2000" dirty="0" smtClean="0"/>
              <a:t>and </a:t>
            </a:r>
            <a:r>
              <a:rPr lang="en-GB" sz="2400" b="1" dirty="0" smtClean="0"/>
              <a:t>information resources</a:t>
            </a:r>
            <a:endParaRPr lang="en-GB" sz="2000" b="1" dirty="0"/>
          </a:p>
        </p:txBody>
      </p:sp>
      <p:sp>
        <p:nvSpPr>
          <p:cNvPr id="11" name="Arc 10"/>
          <p:cNvSpPr/>
          <p:nvPr/>
        </p:nvSpPr>
        <p:spPr>
          <a:xfrm>
            <a:off x="6613624" y="2886843"/>
            <a:ext cx="1423417" cy="1423417"/>
          </a:xfrm>
          <a:prstGeom prst="arc">
            <a:avLst>
              <a:gd name="adj1" fmla="val 11567716"/>
              <a:gd name="adj2" fmla="val 9361104"/>
            </a:avLst>
          </a:prstGeom>
          <a:ln w="127000" cap="flat">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10071" y="2276872"/>
            <a:ext cx="2489721" cy="523220"/>
          </a:xfrm>
          <a:prstGeom prst="rect">
            <a:avLst/>
          </a:prstGeom>
          <a:noFill/>
        </p:spPr>
        <p:txBody>
          <a:bodyPr wrap="none" rtlCol="0">
            <a:spAutoFit/>
          </a:bodyPr>
          <a:lstStyle/>
          <a:p>
            <a:r>
              <a:rPr lang="en-GB" sz="2000" dirty="0" smtClean="0"/>
              <a:t>Stable/rigid </a:t>
            </a:r>
            <a:r>
              <a:rPr lang="en-GB" sz="2800" b="1" dirty="0" smtClean="0"/>
              <a:t>system</a:t>
            </a:r>
            <a:endParaRPr lang="en-GB" sz="2000" b="1" dirty="0"/>
          </a:p>
        </p:txBody>
      </p:sp>
      <p:sp>
        <p:nvSpPr>
          <p:cNvPr id="13" name="TextBox 12"/>
          <p:cNvSpPr txBox="1"/>
          <p:nvPr/>
        </p:nvSpPr>
        <p:spPr>
          <a:xfrm>
            <a:off x="5868144" y="2257708"/>
            <a:ext cx="2899448" cy="523220"/>
          </a:xfrm>
          <a:prstGeom prst="rect">
            <a:avLst/>
          </a:prstGeom>
          <a:noFill/>
        </p:spPr>
        <p:txBody>
          <a:bodyPr wrap="none" rtlCol="0">
            <a:spAutoFit/>
          </a:bodyPr>
          <a:lstStyle/>
          <a:p>
            <a:r>
              <a:rPr lang="en-GB" sz="2000" dirty="0" smtClean="0"/>
              <a:t>Dynamic/open </a:t>
            </a:r>
            <a:r>
              <a:rPr lang="en-GB" sz="2800" b="1" dirty="0" smtClean="0"/>
              <a:t>process</a:t>
            </a:r>
            <a:endParaRPr lang="en-GB" sz="2000" b="1" dirty="0"/>
          </a:p>
        </p:txBody>
      </p:sp>
      <p:cxnSp>
        <p:nvCxnSpPr>
          <p:cNvPr id="14" name="Straight Arrow Connector 13"/>
          <p:cNvCxnSpPr/>
          <p:nvPr/>
        </p:nvCxnSpPr>
        <p:spPr>
          <a:xfrm flipV="1">
            <a:off x="2267744" y="3592277"/>
            <a:ext cx="4320480" cy="167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6791548" y="3246489"/>
            <a:ext cx="1080120" cy="635767"/>
            <a:chOff x="5292080" y="3302298"/>
            <a:chExt cx="1027911" cy="630758"/>
          </a:xfrm>
        </p:grpSpPr>
        <p:grpSp>
          <p:nvGrpSpPr>
            <p:cNvPr id="19" name="Group 18"/>
            <p:cNvGrpSpPr/>
            <p:nvPr/>
          </p:nvGrpSpPr>
          <p:grpSpPr>
            <a:xfrm>
              <a:off x="5292080" y="3302298"/>
              <a:ext cx="359984" cy="628445"/>
              <a:chOff x="1509564" y="2459947"/>
              <a:chExt cx="720080" cy="1257085"/>
            </a:xfrm>
          </p:grpSpPr>
          <p:sp>
            <p:nvSpPr>
              <p:cNvPr id="20" name="Rounded Rectangle 1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1" name="Oval 2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2" name="Group 21"/>
            <p:cNvGrpSpPr/>
            <p:nvPr/>
          </p:nvGrpSpPr>
          <p:grpSpPr>
            <a:xfrm>
              <a:off x="5534883" y="3302298"/>
              <a:ext cx="359984" cy="628445"/>
              <a:chOff x="1509564" y="2459947"/>
              <a:chExt cx="720080" cy="1257085"/>
            </a:xfrm>
          </p:grpSpPr>
          <p:sp>
            <p:nvSpPr>
              <p:cNvPr id="23" name="Rounded Rectangle 2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4" name="Oval 2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8" name="Group 27"/>
            <p:cNvGrpSpPr/>
            <p:nvPr/>
          </p:nvGrpSpPr>
          <p:grpSpPr>
            <a:xfrm>
              <a:off x="5717204" y="3304611"/>
              <a:ext cx="359984" cy="628445"/>
              <a:chOff x="1509564" y="2459947"/>
              <a:chExt cx="720080" cy="1257085"/>
            </a:xfrm>
          </p:grpSpPr>
          <p:sp>
            <p:nvSpPr>
              <p:cNvPr id="29" name="Rounded Rectangle 2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0" name="Oval 2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 name="Group 30"/>
            <p:cNvGrpSpPr/>
            <p:nvPr/>
          </p:nvGrpSpPr>
          <p:grpSpPr>
            <a:xfrm>
              <a:off x="5960007" y="3304611"/>
              <a:ext cx="359984" cy="628445"/>
              <a:chOff x="1509564" y="2459947"/>
              <a:chExt cx="720080" cy="1257085"/>
            </a:xfrm>
          </p:grpSpPr>
          <p:sp>
            <p:nvSpPr>
              <p:cNvPr id="32" name="Rounded Rectangle 3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3" name="Oval 3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sp>
        <p:nvSpPr>
          <p:cNvPr id="9221" name="TextBox 9220"/>
          <p:cNvSpPr txBox="1"/>
          <p:nvPr/>
        </p:nvSpPr>
        <p:spPr>
          <a:xfrm>
            <a:off x="2438901" y="3172906"/>
            <a:ext cx="3824317" cy="830997"/>
          </a:xfrm>
          <a:prstGeom prst="rect">
            <a:avLst/>
          </a:prstGeom>
          <a:noFill/>
        </p:spPr>
        <p:txBody>
          <a:bodyPr wrap="none" rtlCol="0">
            <a:spAutoFit/>
          </a:bodyPr>
          <a:lstStyle/>
          <a:p>
            <a:pPr algn="ctr"/>
            <a:r>
              <a:rPr lang="en-GB" sz="2400" b="1" dirty="0" smtClean="0"/>
              <a:t>Outsource</a:t>
            </a:r>
            <a:r>
              <a:rPr lang="en-GB" sz="2400" dirty="0" smtClean="0"/>
              <a:t> </a:t>
            </a:r>
            <a:r>
              <a:rPr lang="en-GB" sz="2400" b="1" dirty="0" smtClean="0"/>
              <a:t>to</a:t>
            </a:r>
            <a:r>
              <a:rPr lang="en-GB" sz="2400" dirty="0" smtClean="0"/>
              <a:t> and </a:t>
            </a:r>
            <a:r>
              <a:rPr lang="en-GB" sz="2400" b="1" dirty="0" smtClean="0"/>
              <a:t>involve</a:t>
            </a:r>
            <a:r>
              <a:rPr lang="en-GB" sz="2400" dirty="0" smtClean="0"/>
              <a:t> </a:t>
            </a:r>
            <a:r>
              <a:rPr lang="en-GB" sz="2000" dirty="0" smtClean="0"/>
              <a:t>the </a:t>
            </a:r>
          </a:p>
          <a:p>
            <a:pPr algn="ctr"/>
            <a:r>
              <a:rPr lang="en-GB" sz="2000" dirty="0" smtClean="0"/>
              <a:t>end user </a:t>
            </a:r>
            <a:r>
              <a:rPr lang="en-GB" sz="2400" b="1" dirty="0" smtClean="0"/>
              <a:t>community</a:t>
            </a:r>
            <a:endParaRPr lang="en-GB" sz="2000" b="1" dirty="0"/>
          </a:p>
        </p:txBody>
      </p:sp>
      <p:sp>
        <p:nvSpPr>
          <p:cNvPr id="9223" name="TextBox 9222"/>
          <p:cNvSpPr txBox="1"/>
          <p:nvPr/>
        </p:nvSpPr>
        <p:spPr>
          <a:xfrm>
            <a:off x="0" y="4767535"/>
            <a:ext cx="9228488" cy="461665"/>
          </a:xfrm>
          <a:prstGeom prst="rect">
            <a:avLst/>
          </a:prstGeom>
          <a:noFill/>
        </p:spPr>
        <p:txBody>
          <a:bodyPr wrap="none" rtlCol="0">
            <a:spAutoFit/>
          </a:bodyPr>
          <a:lstStyle/>
          <a:p>
            <a:r>
              <a:rPr lang="en-GB" sz="2000" dirty="0" smtClean="0"/>
              <a:t>We need to </a:t>
            </a:r>
            <a:r>
              <a:rPr lang="en-GB" sz="2400" b="1" dirty="0" smtClean="0"/>
              <a:t>set up the environment </a:t>
            </a:r>
            <a:r>
              <a:rPr lang="en-GB" sz="2000" dirty="0" smtClean="0"/>
              <a:t>that will enable the community contribution</a:t>
            </a:r>
            <a:endParaRPr lang="en-GB" sz="2000" dirty="0"/>
          </a:p>
        </p:txBody>
      </p:sp>
      <p:sp>
        <p:nvSpPr>
          <p:cNvPr id="9224" name="TextBox 9223"/>
          <p:cNvSpPr txBox="1"/>
          <p:nvPr/>
        </p:nvSpPr>
        <p:spPr>
          <a:xfrm>
            <a:off x="1547664" y="6525344"/>
            <a:ext cx="7589192" cy="307777"/>
          </a:xfrm>
          <a:prstGeom prst="rect">
            <a:avLst/>
          </a:prstGeom>
          <a:noFill/>
        </p:spPr>
        <p:txBody>
          <a:bodyPr wrap="none" rtlCol="0">
            <a:spAutoFit/>
          </a:bodyPr>
          <a:lstStyle/>
          <a:p>
            <a:pPr algn="r"/>
            <a:r>
              <a:rPr lang="en-GB" sz="1400" baseline="30000" dirty="0" smtClean="0">
                <a:solidFill>
                  <a:schemeClr val="bg1">
                    <a:lumMod val="50000"/>
                  </a:schemeClr>
                </a:solidFill>
              </a:rPr>
              <a:t> </a:t>
            </a:r>
            <a:r>
              <a:rPr lang="en-GB" sz="1400" b="1" dirty="0" smtClean="0">
                <a:solidFill>
                  <a:schemeClr val="bg1">
                    <a:lumMod val="50000"/>
                  </a:schemeClr>
                </a:solidFill>
              </a:rPr>
              <a:t>Koerten</a:t>
            </a:r>
            <a:r>
              <a:rPr lang="en-GB" sz="1400" b="1" dirty="0">
                <a:solidFill>
                  <a:schemeClr val="bg1">
                    <a:lumMod val="50000"/>
                  </a:schemeClr>
                </a:solidFill>
              </a:rPr>
              <a:t>, H. </a:t>
            </a:r>
            <a:r>
              <a:rPr lang="en-GB" sz="1400" b="1" dirty="0" smtClean="0">
                <a:solidFill>
                  <a:schemeClr val="bg1">
                    <a:lumMod val="50000"/>
                  </a:schemeClr>
                </a:solidFill>
              </a:rPr>
              <a:t>&amp;  van </a:t>
            </a:r>
            <a:r>
              <a:rPr lang="en-GB" sz="1400" b="1" dirty="0">
                <a:solidFill>
                  <a:schemeClr val="bg1">
                    <a:lumMod val="50000"/>
                  </a:schemeClr>
                </a:solidFill>
              </a:rPr>
              <a:t>den Besselaar </a:t>
            </a:r>
            <a:r>
              <a:rPr lang="en-GB" sz="1400" b="1" dirty="0" smtClean="0">
                <a:solidFill>
                  <a:schemeClr val="bg1">
                    <a:lumMod val="50000"/>
                  </a:schemeClr>
                </a:solidFill>
              </a:rPr>
              <a:t>P. 2013. </a:t>
            </a:r>
            <a:r>
              <a:rPr lang="en-GB" sz="1400" dirty="0">
                <a:solidFill>
                  <a:schemeClr val="bg1">
                    <a:lumMod val="50000"/>
                  </a:schemeClr>
                </a:solidFill>
              </a:rPr>
              <a:t>Sustainable Taxonomic Infrastructures: System or Process? </a:t>
            </a:r>
            <a:endParaRPr lang="en-GB" sz="1400" dirty="0" smtClean="0">
              <a:solidFill>
                <a:schemeClr val="bg1">
                  <a:lumMod val="50000"/>
                </a:schemeClr>
              </a:solidFill>
            </a:endParaRPr>
          </a:p>
        </p:txBody>
      </p:sp>
      <p:sp>
        <p:nvSpPr>
          <p:cNvPr id="2" name="AutoShape 2" descr="data:image/jpeg;base64,/9j/4AAQSkZJRgABAQAAAQABAAD/2wCEAAkGBhMPEBEQDQ8QDxAQEBEQEg4QFBMQEBAPFRMWFRUQEhIYJyYfFxkjGhISIC8gIycpLzgtFR49NTAqNSgrLSkBCQoKBQUFDQUFDSkYEhgpKSkpKSkpKSkpKSkpKSkpKSkpKSkpKSkpKSkpKSkpKSkpKSkpKSkpKSkpKSkpKSkpKf/AABEIAQwAvAMBIgACEQEDEQH/xAAcAAEBAAMBAQEBAAAAAAAAAAAACAUGBwMEAQL/xABMEAABAwIBBQsFDQYFBQAAAAABAAIDBBEFBgcSITEIFzVBUVVhcXSRshMigaHRFBUjMjNScnOCkpOxwSRCQ2Kis1Njg+HxRFRkwsP/xAAUAQEAAAAAAAAAAAAAAAAAAAAA/8QAFBEBAAAAAAAAAAAAAAAAAAAAAP/aAAwDAQACEQMRAD8A7iiIgIiICIiAiLSMtM7tFhZdEXGpqW/9NCQdB3JLJsZ1az0IN3Xw4njtPSDSq6mGnB2GaRkd+rSOtTblLnrxGt0mxyiiiP8ADprtfb+aY+df6Oj1LRJpnPcXPc57jrLnEucT0k6ygqOtz04TEbe7PKkcUMcsg+8Bo+tYt+6CwwGwFW7pEIt63AqbUQU1T5+sKebOlnj6XwvIH3brP4ZnJwypIEOIU5cdjXu8i4nkDZNElSMiC3WuBAIIIOsEawR0L9UcYFlbWUDr0VVLBruWNdeI/Siddp9IXVskt0OdUeLwdHuqnHrfCfzafsoO4oviwjGYKyJs9JMyeJ2x7DcX+aRtaeg2K+1AREQEREBERAREQEREBeVXVshY6WZ7Y442lz5HkNa1o1lxJ2Bf1PO2NrnyODGMaXOe4gNa0C5cSdgABKmbOtnQfispgpnOZQRu81utpqHA/KvHJ81p6zr2Bls4+e+SqLqbCnPgptbXVIuyecfyccbP6j0awuTkoiAi/qGFz3BjGue5xDWsaC5znHYABrJXScmMwtdVgPqyygjPFIC+cjl8kLaPU5wPQg5oipHC9z7h0VvLuqap1tenJ5Nl+hsYBHeVmWZm8IAt73sPSZJ3HvLkEqoqhrMx+EyAhtK+E/OimmBHSA4uHqWn47ucBYuw6tIPFFVNBBP1sYFvuFBw5FnMpsiKzDHWrad8bSbNmHnwv+jINV+g2PQsGgy+TOVdThswmopjG7VpMOuKVo/dkZscPWOIhUlm7znwYwzR1QVbG3kpnG9xxyRH95vrHHxEysvehrpKeRk0EjopY3BzJGGzmuHGCgtdFo2a7OSzF4NCXRZWwtHloxqD27PLxj5pNrjiJ5CCd5QEREBERAREQERYTLPKRuG0M9W+xMbPg2n9+Z3mxs9LiL9F0HKc/WcA396qV1gA11W8cd/ObT9Wxzuto5QuJL1q6t80j5ZXF8kj3Pe87XPcbuceskryQFm8kcj6jFagU9Iy/HJK64jhZ895/IbTxL58msnZcRqoqWmbeSV1tI/FjYNbpHniaBr/ANyFV+R+SMGFUzKambs86SUgB80ltcj/ANBxCwQY3IbNnSYQwGJomqSLPq5APKG+0MH8NvQPSStuREBERAREQeVVSMlY6OZjJI3jRdG9ocxzeRzTqIXEM5GYvQD6rBmuc0Xc+h1ucBxmnJ1n6B18h2Bd0RBEJHKi7pntzYBzX4pQMs9t3VcLRqe3jqWgfvD97lGvaDfhaDI5PY9LQVMVVTO0ZInXF/ivbsdG8cbSLg9arjJfKKPEaSGrg+LK25aTcxvGp8bukOBH/KjZdXzAZX+56t9BK74Kr86IHY2paNg5NNgI62NQUOiIgIiICIiAuF7o3KG76WgYdTQaqUcWkbsiHoAlP2gu6KS86WLe6sXrZOJkxgbyaMIEWrrLCfSg1VEWeyDye98MRpaUi7JJQZeL4FgL5NfFdrSOshB3XMdkSKKiFXM39prWtfrGuOm2xs6NL45628i6WvxjQAAAAALADUAOQL9QEREBERAREQEREH45oIIIBBFiDrBHIQpRzpZHe9eISRRginlHl4OQRuJvHf8AlcHN6tHlVXrle6FwITYfHVAefSTAE/5M1mOH3xEgnVe1DWPgljmiOjJFIyRjuR7HBzT3gLxRBaGB4s2spoKmP4k8TJQOTSaDonpBuPQvuXOMwmLGfCGxnbSzyw9OibSt/ukfZXR0BERAREQfjjYX5FFFdUmWWSR3xpJHyHrc4uP5q0qw2jkPIx35FROgLre5yw3TraqoP8GmbGOh0r737onD0rki7luah5uInj0qUei03+6DtiIiAiIgIiICIiAiIgLTM8TL4JXD/LjPdNGf0W5rVs6EWlg+IDkpnu+7Z36IJKRCiDuW5rqiWYhETqa6nkA6XCRp8De5dsXB9zY74avHLFTnufJ7V3hAREQEREHhXfJSfVv8JUUewK1675KT6t/hKij2BAXZtzZVWnr4uJ0UEnpY97f/AKLjK65ucD+21fZW/wB1qCgkREBERAREQEREBERAWAy+ZpYViI/8Gp/tOKz6w2Wbb4bXjloqr+y9BHSL8C/UHZdzZ8vX/UweN67yuDbmz5ev+pg8b13lAREQEWgZ68cnosNEtHM+CT3TEzTZYHRLX3b6h3LhO+jivOVR3t9iCrq75KT6t/hKij2BbQ7OfihBBxGoIIsRduzuWroC61ucT+31XZB/eYuSrIYLlDUUL3SUU76d726DnRkAllwdE36QEFnIpK30cV5yqO9vsTfRxXnKo72+xBWqKSt9HFecqjvb7E30cV5yqO9vsQVqikrfRxXnKo72+xN9HFecqjvb7EFaopK30cV5yqO9vsTfRxXnKo72+xBWqKSt9HFecqjvb7E30cV5yqO9vsQVqsXlQ3SoawctLUDvicpe30cV5yqO9vsX8TZzMTe1zH4jUOa5pa5pLbFpFiDq5Cg1gL9REHZdzb8vX/UweN67yo0wTKWpoS91FUSU5kADzGQNIC5AN+s96y2+jivOVR3t9iCtUUy5EZxcRnxKhimr55I5KqFj2OIs5hcAWnVsVNBBzLdB8EN7ZB4ZFNypHdB8EN7ZB4ZFNyAiIgIiICIiAiIgIiICIiAiIgIiICIiAiIg2HN3wth3bIPGFXoUhZu+FsO7ZB4wq9CDmW6D4Ib2yDwyKblSO6D4Ib2yDwyKbkBERAREQEREBERARAL6hrJ1ADaTyBZymyFxGVodHh1Y5pFw7yEgBHKLjWgwaL7MSwWelOjVU81O47BNG+O/VpAXXxoCIiAiIgIiICIiDYc3fC2Hdsg8YVehSFm74Ww7tkHjCr0IOZboPghvbIPDIpuVI7oPghvbIPDIpuQEREBERAREQFmMlMlpsTqmUtKBpO85zz8SKMW0pHnkFx1kgcaw6pHMJk02mw33UR8LWvL9IjWIWOLGM6rhzvtjkQbFkZm2o8KY3yEYkqLedVygOmcePRP8NvQ3032ra7IiDxrKKOZjo542SxvFnRyND2OHIWnUVwrOtmZbTRvrsKa7yTLvnpNbvJN2mWI7dEbS3XbaNQsO9r8c0EEEAgixB1gjkIQREi2XONk4MOxOppmC0QeJIhyQyDTa37Ny37K1pAREQEREBERBsObvhbDu2QeMKvQpCzd8LYd2yDxhV6EHMt0HwQ3tkHhkU3Kkd0HwQ3tkHhkU3ICIiAiIgIiIAVdZuHA4Rh2js9xwD7QYA713UiqiNz/lU2eidQvcPLUjnOY07XU73aQcOXRe5wPJdvKg6siIgIi86idsbHPkcGMY0vc9xs1rWi5cTxAAEoJx3Qbh77Nta4o4dLr05Tr9BC5ms9l1lH744hU1Y1MkktGDqIhYAyO44iWtBPSSsCgIiICIiAiIg2HN3wth3bIPGFXoUhZu+FsO7ZB4wq9CDmW6D4Ib2yDwyKblSO6D4Ib2yDwyKbkBERAREQEREBZDAcdmoaiOppH6EsZuDtDgdrHDjaRqIWPWUyVoPdFdRwHWJaqBh+iZGg+q6CxaZzixhkADy1pcBsDrawOi916oiAuObojHqiGKmpYnaFPVCUy6PxpDGWWjJ+b54NuNdjXJd0bQaVBTTW1xVWh1Nkjdf1xtQT2iIgIiICIiAiIg2HN3wth3bIPGFXoUhZu+FsO7ZB4wq9CDmW6D4Ib2yDwyKblSO6D4Ib2uDwyKbkBERAREQEREBbvmXoPLY1SXFxF5WY9GjE7RP3nNWkLre5yoNKuqp7aoqUR35HSyNP5ROQUGiIgLSM89B5bBauwuYxFMOjQlaXH7ukt3WMynw/3RRVcFrmamnjA6XRuA9ZCCNEREBERAREQEREGw5u+FsO7ZB4wq9CkLN3wth3bIPGFXoQc2z/xXwcn5tTA7xN/9lNSrDO1hxqMGrmNFyyITD/Re2U+pjlJ6AiIgIiICIiAu/bm+g0aSsn/xahkXoij0vzmK4CqhzH0HksFpzaxmfNMfTI5oP3WNQb6iIgIiIIxyioPc9ZVQf4NTNF6GyOaPUAsetzzxUHkcarABYSOjmHT5SJrnH72ktMQEREBERAREQbLm0j0sXw8D/uo3fdOl+irkKYMxmHGbGYHAXFPHNM7o8wxj+qVqp9B5VVM2Vj45BpMka5jm8rXCxHcSo1x/B3UVVPSyX0oJXx3OrSDT5r+oix9Ks9cL3QmRpD48Uhb5rg2CpsNjhqilPWPMJ/lZyoOKoiICIiAiIgLYqHOJiNPGyGCunjijaGsjaW6LWjYBqWuog2nfSxXnKo72+xN9LFecqjvb7FqyINp30sV5yqO9vsTfSxXnKo72+xasiD7sYxuetk8tWTPnl0Qzyj7aWiL2GrrK+FEQEREBERARF9eEYVJVzxU1O3Slme2Ng4rk7TyAC5J5AUHbdzlk/ow1Vc9uuVzaeIn5jPOkI6C5zR/pldmWNybwJlBSQUkPxIIwzS2F7trnkcrnFx9KySAvlxTDY6qGSnqGB8UrCx7DxtI9R4weUBfUiCRsvsiJcIqnQS3fE67oJ7apY7+p41Aj9CFrSsfKjJaDE6d1NWM0mHW141SRP4pI3cThf8wbgqZsu82lVhDyZGmalLrR1bB5hvsbIP4b+g6uQlBqKIiAiIgIiICIiAiIgIiICIiAiL1pKR8z2xwsdJI86LI2Aue53I1o1koPJUTmUzamhj931rLVU7LRROHnU8J13I4nu1XHENW0kL5c12ZYUrmVuKtDqhtnRUupzIHcT5Dsc8cQGodJtbr6AiIgIiIC854GyNcyRrXscC1zHAOa5p2gg6iF6Ig5blTmBo6kukoXuoZDr0GjylOT9WbFv2TboXN8VzDYpCfgo4apvzoZWtNulsmjr6rqmkQSPLmyxRuo4bVH6LNL1tuv43uMT5srPwnKu7JZBIm9xifNlZ+E5N7jE+bKz8JyruyWQSJvcYnzZWfhOTe4xPmys/Ccq7slkEib3GJ82Vn4Tk3uMT5srPwnKu7JZBIm9xifNlZ+E5N7jE+bKz8JyruyWQSJvcYnzZV/hOX20eaHFpT5tBIzpldFEP6nAqrrIg4JgG5zneQ7EauOFu0x04Msh6NNwDWnps5dayVyDo8LbajgDXkWdO/z539ch2DoFh0LYUQEREBER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0631" y="2997437"/>
            <a:ext cx="858041" cy="122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2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500"/>
                                        <p:tgtEl>
                                          <p:spTgt spid="92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21"/>
                                        </p:tgtEl>
                                        <p:attrNameLst>
                                          <p:attrName>style.visibility</p:attrName>
                                        </p:attrNameLst>
                                      </p:cBhvr>
                                      <p:to>
                                        <p:strVal val="visible"/>
                                      </p:to>
                                    </p:set>
                                    <p:animEffect transition="in" filter="fade">
                                      <p:cBhvr>
                                        <p:cTn id="37" dur="500"/>
                                        <p:tgtEl>
                                          <p:spTgt spid="92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fade">
                                      <p:cBhvr>
                                        <p:cTn id="4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7" grpId="0"/>
      <p:bldP spid="13" grpId="0"/>
      <p:bldP spid="9221" grpId="0"/>
      <p:bldP spid="9223"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rapezoid 512"/>
          <p:cNvSpPr/>
          <p:nvPr/>
        </p:nvSpPr>
        <p:spPr>
          <a:xfrm rot="10800000">
            <a:off x="61906" y="4724465"/>
            <a:ext cx="9113861" cy="1363032"/>
          </a:xfrm>
          <a:prstGeom prst="trapezoid">
            <a:avLst>
              <a:gd name="adj" fmla="val 167354"/>
            </a:avLst>
          </a:prstGeom>
          <a:gradFill flip="none" rotWithShape="1">
            <a:gsLst>
              <a:gs pos="0">
                <a:schemeClr val="bg1">
                  <a:lumMod val="95000"/>
                  <a:shade val="30000"/>
                  <a:satMod val="11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Trapezoid 510"/>
          <p:cNvSpPr/>
          <p:nvPr/>
        </p:nvSpPr>
        <p:spPr>
          <a:xfrm>
            <a:off x="0" y="2534447"/>
            <a:ext cx="9113861" cy="2186952"/>
          </a:xfrm>
          <a:prstGeom prst="trapezoid">
            <a:avLst>
              <a:gd name="adj" fmla="val 645409"/>
            </a:avLst>
          </a:prstGeom>
          <a:gradFill flip="none" rotWithShape="1">
            <a:gsLst>
              <a:gs pos="0">
                <a:schemeClr val="bg1">
                  <a:lumMod val="95000"/>
                  <a:shade val="30000"/>
                  <a:satMod val="11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47655" y="620688"/>
            <a:ext cx="5859617" cy="1138773"/>
          </a:xfrm>
          <a:prstGeom prst="rect">
            <a:avLst/>
          </a:prstGeom>
          <a:noFill/>
        </p:spPr>
        <p:txBody>
          <a:bodyPr wrap="none" rtlCol="0">
            <a:spAutoFit/>
          </a:bodyPr>
          <a:lstStyle/>
          <a:p>
            <a:r>
              <a:rPr lang="en-GB" sz="2800" dirty="0" smtClean="0"/>
              <a:t>For your </a:t>
            </a:r>
            <a:r>
              <a:rPr lang="en-GB" sz="3200" b="1" dirty="0" smtClean="0"/>
              <a:t>community</a:t>
            </a:r>
            <a:r>
              <a:rPr lang="en-GB" sz="3200" dirty="0" smtClean="0"/>
              <a:t> </a:t>
            </a:r>
            <a:r>
              <a:rPr lang="en-GB" sz="2800" dirty="0" smtClean="0"/>
              <a:t>to </a:t>
            </a:r>
            <a:r>
              <a:rPr lang="en-GB" sz="3200" b="1" dirty="0" smtClean="0"/>
              <a:t>support</a:t>
            </a:r>
            <a:r>
              <a:rPr lang="en-GB" sz="3200" dirty="0" smtClean="0"/>
              <a:t> </a:t>
            </a:r>
            <a:r>
              <a:rPr lang="en-GB" sz="2800" dirty="0" smtClean="0"/>
              <a:t>you</a:t>
            </a:r>
            <a:endParaRPr lang="en-GB" sz="2800" b="1" dirty="0" smtClean="0"/>
          </a:p>
          <a:p>
            <a:r>
              <a:rPr lang="en-GB" sz="2800" dirty="0" smtClean="0"/>
              <a:t>you </a:t>
            </a:r>
            <a:r>
              <a:rPr lang="en-GB" sz="3600" b="1" dirty="0" smtClean="0"/>
              <a:t>first</a:t>
            </a:r>
            <a:r>
              <a:rPr lang="en-GB" sz="3600" dirty="0" smtClean="0"/>
              <a:t> </a:t>
            </a:r>
            <a:r>
              <a:rPr lang="en-GB" sz="2800" dirty="0" smtClean="0"/>
              <a:t>have to </a:t>
            </a:r>
            <a:r>
              <a:rPr lang="en-GB" sz="3600" b="1" dirty="0" smtClean="0"/>
              <a:t>build one</a:t>
            </a:r>
            <a:endParaRPr lang="en-GB" sz="2800" b="1" dirty="0"/>
          </a:p>
        </p:txBody>
      </p:sp>
      <p:grpSp>
        <p:nvGrpSpPr>
          <p:cNvPr id="29" name="Group 28"/>
          <p:cNvGrpSpPr/>
          <p:nvPr/>
        </p:nvGrpSpPr>
        <p:grpSpPr>
          <a:xfrm>
            <a:off x="0" y="3233015"/>
            <a:ext cx="2860488" cy="1492129"/>
            <a:chOff x="0" y="3233015"/>
            <a:chExt cx="2860488" cy="1492129"/>
          </a:xfrm>
        </p:grpSpPr>
        <p:grpSp>
          <p:nvGrpSpPr>
            <p:cNvPr id="3" name="Group 2"/>
            <p:cNvGrpSpPr/>
            <p:nvPr/>
          </p:nvGrpSpPr>
          <p:grpSpPr>
            <a:xfrm>
              <a:off x="0" y="3233015"/>
              <a:ext cx="2860488" cy="720070"/>
              <a:chOff x="0" y="3233015"/>
              <a:chExt cx="2860488" cy="720070"/>
            </a:xfrm>
          </p:grpSpPr>
          <p:sp>
            <p:nvSpPr>
              <p:cNvPr id="83" name="Rectangle 82"/>
              <p:cNvSpPr/>
              <p:nvPr/>
            </p:nvSpPr>
            <p:spPr>
              <a:xfrm>
                <a:off x="0" y="3233015"/>
                <a:ext cx="2860488" cy="720070"/>
              </a:xfrm>
              <a:prstGeom prst="rect">
                <a:avLst/>
              </a:prstGeom>
              <a:solidFill>
                <a:schemeClr val="bg1">
                  <a:lumMod val="8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p:cNvSpPr txBox="1"/>
              <p:nvPr/>
            </p:nvSpPr>
            <p:spPr>
              <a:xfrm>
                <a:off x="739061" y="3392995"/>
                <a:ext cx="1382366" cy="400110"/>
              </a:xfrm>
              <a:prstGeom prst="rect">
                <a:avLst/>
              </a:prstGeom>
              <a:noFill/>
            </p:spPr>
            <p:txBody>
              <a:bodyPr wrap="none" rtlCol="0">
                <a:spAutoFit/>
              </a:bodyPr>
              <a:lstStyle/>
              <a:p>
                <a:r>
                  <a:rPr lang="en-GB" sz="2000" b="1" dirty="0" smtClean="0"/>
                  <a:t>Confidence</a:t>
                </a:r>
                <a:endParaRPr lang="en-GB" sz="2000" b="1" dirty="0"/>
              </a:p>
            </p:txBody>
          </p:sp>
        </p:grpSp>
        <p:grpSp>
          <p:nvGrpSpPr>
            <p:cNvPr id="16" name="Group 15"/>
            <p:cNvGrpSpPr/>
            <p:nvPr/>
          </p:nvGrpSpPr>
          <p:grpSpPr>
            <a:xfrm>
              <a:off x="0" y="4005074"/>
              <a:ext cx="2860488" cy="720070"/>
              <a:chOff x="0" y="4005074"/>
              <a:chExt cx="2860488" cy="720070"/>
            </a:xfrm>
          </p:grpSpPr>
          <p:sp>
            <p:nvSpPr>
              <p:cNvPr id="78" name="Rectangle 77"/>
              <p:cNvSpPr/>
              <p:nvPr/>
            </p:nvSpPr>
            <p:spPr>
              <a:xfrm>
                <a:off x="0" y="4005074"/>
                <a:ext cx="2860488" cy="720070"/>
              </a:xfrm>
              <a:prstGeom prst="rect">
                <a:avLst/>
              </a:prstGeom>
              <a:solidFill>
                <a:schemeClr val="bg1">
                  <a:lumMod val="9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764196" y="4026073"/>
                <a:ext cx="1332096" cy="584775"/>
              </a:xfrm>
              <a:prstGeom prst="rect">
                <a:avLst/>
              </a:prstGeom>
              <a:noFill/>
            </p:spPr>
            <p:txBody>
              <a:bodyPr wrap="none" rtlCol="0">
                <a:spAutoFit/>
              </a:bodyPr>
              <a:lstStyle/>
              <a:p>
                <a:pPr algn="ctr"/>
                <a:r>
                  <a:rPr lang="en-GB" sz="1600" dirty="0" smtClean="0"/>
                  <a:t>Commitment </a:t>
                </a:r>
              </a:p>
              <a:p>
                <a:pPr algn="ctr"/>
                <a:r>
                  <a:rPr lang="en-GB" sz="1600" dirty="0" smtClean="0"/>
                  <a:t>Longevity</a:t>
                </a:r>
                <a:endParaRPr lang="en-GB" sz="1600" dirty="0"/>
              </a:p>
            </p:txBody>
          </p:sp>
        </p:grpSp>
      </p:grpSp>
      <p:grpSp>
        <p:nvGrpSpPr>
          <p:cNvPr id="42" name="Group 41"/>
          <p:cNvGrpSpPr/>
          <p:nvPr/>
        </p:nvGrpSpPr>
        <p:grpSpPr>
          <a:xfrm>
            <a:off x="3158619" y="3229270"/>
            <a:ext cx="2860488" cy="1492129"/>
            <a:chOff x="3158619" y="3229270"/>
            <a:chExt cx="2860488" cy="1492129"/>
          </a:xfrm>
        </p:grpSpPr>
        <p:sp>
          <p:nvSpPr>
            <p:cNvPr id="82" name="Rectangle 81"/>
            <p:cNvSpPr/>
            <p:nvPr/>
          </p:nvSpPr>
          <p:spPr>
            <a:xfrm>
              <a:off x="3158619" y="3229270"/>
              <a:ext cx="2860488" cy="720070"/>
            </a:xfrm>
            <a:prstGeom prst="rect">
              <a:avLst/>
            </a:prstGeom>
            <a:solidFill>
              <a:schemeClr val="bg1">
                <a:lumMod val="8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158619" y="4001329"/>
              <a:ext cx="2860488" cy="720070"/>
            </a:xfrm>
            <a:prstGeom prst="rect">
              <a:avLst/>
            </a:prstGeom>
            <a:solidFill>
              <a:schemeClr val="bg1">
                <a:lumMod val="9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4159098" y="3356991"/>
              <a:ext cx="859531" cy="400110"/>
            </a:xfrm>
            <a:prstGeom prst="rect">
              <a:avLst/>
            </a:prstGeom>
            <a:noFill/>
          </p:spPr>
          <p:txBody>
            <a:bodyPr wrap="none" rtlCol="0">
              <a:spAutoFit/>
            </a:bodyPr>
            <a:lstStyle/>
            <a:p>
              <a:r>
                <a:rPr lang="en-GB" sz="2000" b="1" dirty="0" smtClean="0"/>
                <a:t>Agility</a:t>
              </a:r>
              <a:endParaRPr lang="en-GB" sz="2000" b="1" dirty="0"/>
            </a:p>
          </p:txBody>
        </p:sp>
        <p:sp>
          <p:nvSpPr>
            <p:cNvPr id="76" name="TextBox 75"/>
            <p:cNvSpPr txBox="1"/>
            <p:nvPr/>
          </p:nvSpPr>
          <p:spPr>
            <a:xfrm>
              <a:off x="3824378" y="4023065"/>
              <a:ext cx="1542025" cy="584775"/>
            </a:xfrm>
            <a:prstGeom prst="rect">
              <a:avLst/>
            </a:prstGeom>
            <a:noFill/>
          </p:spPr>
          <p:txBody>
            <a:bodyPr wrap="none" rtlCol="0">
              <a:spAutoFit/>
            </a:bodyPr>
            <a:lstStyle/>
            <a:p>
              <a:pPr algn="ctr"/>
              <a:r>
                <a:rPr lang="en-GB" sz="1600" dirty="0" smtClean="0"/>
                <a:t>Adaptability</a:t>
              </a:r>
            </a:p>
            <a:p>
              <a:pPr algn="ctr"/>
              <a:r>
                <a:rPr lang="en-GB" sz="1600" dirty="0" smtClean="0"/>
                <a:t>User monitoring</a:t>
              </a:r>
              <a:endParaRPr lang="en-GB" sz="1600" dirty="0"/>
            </a:p>
          </p:txBody>
        </p:sp>
      </p:grpSp>
      <p:grpSp>
        <p:nvGrpSpPr>
          <p:cNvPr id="55" name="Group 54"/>
          <p:cNvGrpSpPr/>
          <p:nvPr/>
        </p:nvGrpSpPr>
        <p:grpSpPr>
          <a:xfrm>
            <a:off x="6253373" y="3229270"/>
            <a:ext cx="2860488" cy="1492129"/>
            <a:chOff x="6253373" y="3229270"/>
            <a:chExt cx="2860488" cy="1492129"/>
          </a:xfrm>
        </p:grpSpPr>
        <p:sp>
          <p:nvSpPr>
            <p:cNvPr id="81" name="Rectangle 80"/>
            <p:cNvSpPr/>
            <p:nvPr/>
          </p:nvSpPr>
          <p:spPr>
            <a:xfrm>
              <a:off x="6253373" y="3229270"/>
              <a:ext cx="2860488" cy="720070"/>
            </a:xfrm>
            <a:prstGeom prst="rect">
              <a:avLst/>
            </a:prstGeom>
            <a:solidFill>
              <a:schemeClr val="bg1">
                <a:lumMod val="8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6253373" y="4001329"/>
              <a:ext cx="2860488" cy="720070"/>
            </a:xfrm>
            <a:prstGeom prst="rect">
              <a:avLst/>
            </a:prstGeom>
            <a:solidFill>
              <a:schemeClr val="bg1">
                <a:lumMod val="9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7027204" y="3356991"/>
              <a:ext cx="1282018" cy="400110"/>
            </a:xfrm>
            <a:prstGeom prst="rect">
              <a:avLst/>
            </a:prstGeom>
            <a:noFill/>
          </p:spPr>
          <p:txBody>
            <a:bodyPr wrap="none" rtlCol="0">
              <a:spAutoFit/>
            </a:bodyPr>
            <a:lstStyle/>
            <a:p>
              <a:r>
                <a:rPr lang="en-GB" sz="2000" b="1" dirty="0" smtClean="0"/>
                <a:t>Marketing</a:t>
              </a:r>
              <a:endParaRPr lang="en-GB" sz="2000" b="1" dirty="0"/>
            </a:p>
          </p:txBody>
        </p:sp>
        <p:sp>
          <p:nvSpPr>
            <p:cNvPr id="77" name="TextBox 76"/>
            <p:cNvSpPr txBox="1"/>
            <p:nvPr/>
          </p:nvSpPr>
          <p:spPr>
            <a:xfrm>
              <a:off x="6834308" y="4001329"/>
              <a:ext cx="1705083" cy="584775"/>
            </a:xfrm>
            <a:prstGeom prst="rect">
              <a:avLst/>
            </a:prstGeom>
            <a:noFill/>
          </p:spPr>
          <p:txBody>
            <a:bodyPr wrap="none" rtlCol="0">
              <a:spAutoFit/>
            </a:bodyPr>
            <a:lstStyle/>
            <a:p>
              <a:pPr algn="ctr"/>
              <a:r>
                <a:rPr lang="en-GB" sz="1600" dirty="0" smtClean="0"/>
                <a:t>Visibility</a:t>
              </a:r>
            </a:p>
            <a:p>
              <a:pPr algn="ctr"/>
              <a:r>
                <a:rPr lang="en-GB" sz="1600" dirty="0" smtClean="0"/>
                <a:t>Intuitive interface </a:t>
              </a:r>
              <a:endParaRPr lang="en-GB" sz="1600" dirty="0"/>
            </a:p>
          </p:txBody>
        </p:sp>
      </p:grpSp>
      <p:grpSp>
        <p:nvGrpSpPr>
          <p:cNvPr id="512" name="Group 511"/>
          <p:cNvGrpSpPr/>
          <p:nvPr/>
        </p:nvGrpSpPr>
        <p:grpSpPr>
          <a:xfrm>
            <a:off x="729931" y="5417653"/>
            <a:ext cx="7676220" cy="1339689"/>
            <a:chOff x="755576" y="5329671"/>
            <a:chExt cx="7676220" cy="1339689"/>
          </a:xfrm>
        </p:grpSpPr>
        <p:grpSp>
          <p:nvGrpSpPr>
            <p:cNvPr id="90" name="Group 89"/>
            <p:cNvGrpSpPr/>
            <p:nvPr/>
          </p:nvGrpSpPr>
          <p:grpSpPr>
            <a:xfrm>
              <a:off x="5025734" y="5342365"/>
              <a:ext cx="378268" cy="633436"/>
              <a:chOff x="1509564" y="2459947"/>
              <a:chExt cx="720080" cy="1257085"/>
            </a:xfrm>
          </p:grpSpPr>
          <p:sp>
            <p:nvSpPr>
              <p:cNvPr id="91" name="Rounded Rectangle 9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92" name="Oval 9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93" name="Group 92"/>
            <p:cNvGrpSpPr/>
            <p:nvPr/>
          </p:nvGrpSpPr>
          <p:grpSpPr>
            <a:xfrm>
              <a:off x="5280869" y="5342365"/>
              <a:ext cx="378268" cy="633436"/>
              <a:chOff x="1509564" y="2459947"/>
              <a:chExt cx="720080" cy="1257085"/>
            </a:xfrm>
          </p:grpSpPr>
          <p:sp>
            <p:nvSpPr>
              <p:cNvPr id="94" name="Rounded Rectangle 9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95" name="Oval 9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96" name="Group 95"/>
            <p:cNvGrpSpPr/>
            <p:nvPr/>
          </p:nvGrpSpPr>
          <p:grpSpPr>
            <a:xfrm>
              <a:off x="5472451" y="5344696"/>
              <a:ext cx="378268" cy="633436"/>
              <a:chOff x="1509564" y="2459947"/>
              <a:chExt cx="720080" cy="1257085"/>
            </a:xfrm>
          </p:grpSpPr>
          <p:sp>
            <p:nvSpPr>
              <p:cNvPr id="97" name="Rounded Rectangle 9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98" name="Oval 9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99" name="Group 98"/>
            <p:cNvGrpSpPr/>
            <p:nvPr/>
          </p:nvGrpSpPr>
          <p:grpSpPr>
            <a:xfrm>
              <a:off x="5727586" y="5344696"/>
              <a:ext cx="378268" cy="633436"/>
              <a:chOff x="1509564" y="2459947"/>
              <a:chExt cx="720080" cy="1257085"/>
            </a:xfrm>
          </p:grpSpPr>
          <p:sp>
            <p:nvSpPr>
              <p:cNvPr id="100" name="Rounded Rectangle 9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01" name="Oval 10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02" name="Group 101"/>
            <p:cNvGrpSpPr/>
            <p:nvPr/>
          </p:nvGrpSpPr>
          <p:grpSpPr>
            <a:xfrm>
              <a:off x="5178134" y="5494765"/>
              <a:ext cx="378268" cy="633436"/>
              <a:chOff x="1509564" y="2459947"/>
              <a:chExt cx="720080" cy="1257085"/>
            </a:xfrm>
          </p:grpSpPr>
          <p:sp>
            <p:nvSpPr>
              <p:cNvPr id="103" name="Rounded Rectangle 10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04" name="Oval 10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05" name="Group 104"/>
            <p:cNvGrpSpPr/>
            <p:nvPr/>
          </p:nvGrpSpPr>
          <p:grpSpPr>
            <a:xfrm>
              <a:off x="5433269" y="5494765"/>
              <a:ext cx="378268" cy="633436"/>
              <a:chOff x="1509564" y="2459947"/>
              <a:chExt cx="720080" cy="1257085"/>
            </a:xfrm>
          </p:grpSpPr>
          <p:sp>
            <p:nvSpPr>
              <p:cNvPr id="106" name="Rounded Rectangle 10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07" name="Oval 10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08" name="Group 107"/>
            <p:cNvGrpSpPr/>
            <p:nvPr/>
          </p:nvGrpSpPr>
          <p:grpSpPr>
            <a:xfrm>
              <a:off x="5624851" y="5497096"/>
              <a:ext cx="378268" cy="633436"/>
              <a:chOff x="1509564" y="2459947"/>
              <a:chExt cx="720080" cy="1257085"/>
            </a:xfrm>
          </p:grpSpPr>
          <p:sp>
            <p:nvSpPr>
              <p:cNvPr id="109" name="Rounded Rectangle 10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10" name="Oval 10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11" name="Group 110"/>
            <p:cNvGrpSpPr/>
            <p:nvPr/>
          </p:nvGrpSpPr>
          <p:grpSpPr>
            <a:xfrm>
              <a:off x="5879986" y="5497096"/>
              <a:ext cx="378268" cy="633436"/>
              <a:chOff x="1509564" y="2459947"/>
              <a:chExt cx="720080" cy="1257085"/>
            </a:xfrm>
          </p:grpSpPr>
          <p:sp>
            <p:nvSpPr>
              <p:cNvPr id="112" name="Rounded Rectangle 11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13" name="Oval 11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14" name="Group 113"/>
            <p:cNvGrpSpPr/>
            <p:nvPr/>
          </p:nvGrpSpPr>
          <p:grpSpPr>
            <a:xfrm>
              <a:off x="5330534" y="5647165"/>
              <a:ext cx="378268" cy="633436"/>
              <a:chOff x="1509564" y="2459947"/>
              <a:chExt cx="720080" cy="1257085"/>
            </a:xfrm>
          </p:grpSpPr>
          <p:sp>
            <p:nvSpPr>
              <p:cNvPr id="115" name="Rounded Rectangle 11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16" name="Oval 11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17" name="Group 116"/>
            <p:cNvGrpSpPr/>
            <p:nvPr/>
          </p:nvGrpSpPr>
          <p:grpSpPr>
            <a:xfrm>
              <a:off x="5585669" y="5647165"/>
              <a:ext cx="378268" cy="633436"/>
              <a:chOff x="1509564" y="2459947"/>
              <a:chExt cx="720080" cy="1257085"/>
            </a:xfrm>
          </p:grpSpPr>
          <p:sp>
            <p:nvSpPr>
              <p:cNvPr id="118" name="Rounded Rectangle 11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19" name="Oval 11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20" name="Group 119"/>
            <p:cNvGrpSpPr/>
            <p:nvPr/>
          </p:nvGrpSpPr>
          <p:grpSpPr>
            <a:xfrm>
              <a:off x="5777251" y="5649496"/>
              <a:ext cx="378268" cy="633436"/>
              <a:chOff x="1509564" y="2459947"/>
              <a:chExt cx="720080" cy="1257085"/>
            </a:xfrm>
          </p:grpSpPr>
          <p:sp>
            <p:nvSpPr>
              <p:cNvPr id="121" name="Rounded Rectangle 12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22" name="Oval 12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23" name="Group 122"/>
            <p:cNvGrpSpPr/>
            <p:nvPr/>
          </p:nvGrpSpPr>
          <p:grpSpPr>
            <a:xfrm>
              <a:off x="6032386" y="5675968"/>
              <a:ext cx="378268" cy="633436"/>
              <a:chOff x="1509564" y="2459947"/>
              <a:chExt cx="720080" cy="1257085"/>
            </a:xfrm>
          </p:grpSpPr>
          <p:sp>
            <p:nvSpPr>
              <p:cNvPr id="124" name="Rounded Rectangle 12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25" name="Oval 12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26" name="Group 125"/>
            <p:cNvGrpSpPr/>
            <p:nvPr/>
          </p:nvGrpSpPr>
          <p:grpSpPr>
            <a:xfrm>
              <a:off x="5482934" y="5799565"/>
              <a:ext cx="378268" cy="633436"/>
              <a:chOff x="1509564" y="2459947"/>
              <a:chExt cx="720080" cy="1257085"/>
            </a:xfrm>
          </p:grpSpPr>
          <p:sp>
            <p:nvSpPr>
              <p:cNvPr id="127" name="Rounded Rectangle 12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28" name="Oval 12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29" name="Group 128"/>
            <p:cNvGrpSpPr/>
            <p:nvPr/>
          </p:nvGrpSpPr>
          <p:grpSpPr>
            <a:xfrm>
              <a:off x="5738069" y="5799565"/>
              <a:ext cx="378268" cy="633436"/>
              <a:chOff x="1509564" y="2459947"/>
              <a:chExt cx="720080" cy="1257085"/>
            </a:xfrm>
          </p:grpSpPr>
          <p:sp>
            <p:nvSpPr>
              <p:cNvPr id="130" name="Rounded Rectangle 12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31" name="Oval 13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32" name="Group 131"/>
            <p:cNvGrpSpPr/>
            <p:nvPr/>
          </p:nvGrpSpPr>
          <p:grpSpPr>
            <a:xfrm>
              <a:off x="5929651" y="5828368"/>
              <a:ext cx="378268" cy="633436"/>
              <a:chOff x="1509564" y="2459947"/>
              <a:chExt cx="720080" cy="1257085"/>
            </a:xfrm>
          </p:grpSpPr>
          <p:sp>
            <p:nvSpPr>
              <p:cNvPr id="133" name="Rounded Rectangle 13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34" name="Oval 13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35" name="Group 134"/>
            <p:cNvGrpSpPr/>
            <p:nvPr/>
          </p:nvGrpSpPr>
          <p:grpSpPr>
            <a:xfrm>
              <a:off x="6184786" y="5828368"/>
              <a:ext cx="378268" cy="633436"/>
              <a:chOff x="1509564" y="2459947"/>
              <a:chExt cx="720080" cy="1257085"/>
            </a:xfrm>
          </p:grpSpPr>
          <p:sp>
            <p:nvSpPr>
              <p:cNvPr id="136" name="Rounded Rectangle 13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37" name="Oval 13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38" name="Group 137"/>
            <p:cNvGrpSpPr/>
            <p:nvPr/>
          </p:nvGrpSpPr>
          <p:grpSpPr>
            <a:xfrm>
              <a:off x="5635334" y="5951965"/>
              <a:ext cx="378268" cy="633436"/>
              <a:chOff x="1509564" y="2459947"/>
              <a:chExt cx="720080" cy="1257085"/>
            </a:xfrm>
          </p:grpSpPr>
          <p:sp>
            <p:nvSpPr>
              <p:cNvPr id="139" name="Rounded Rectangle 13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40" name="Oval 13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41" name="Group 140"/>
            <p:cNvGrpSpPr/>
            <p:nvPr/>
          </p:nvGrpSpPr>
          <p:grpSpPr>
            <a:xfrm>
              <a:off x="5890469" y="5951965"/>
              <a:ext cx="378268" cy="633436"/>
              <a:chOff x="1509564" y="2459947"/>
              <a:chExt cx="720080" cy="1257085"/>
            </a:xfrm>
          </p:grpSpPr>
          <p:sp>
            <p:nvSpPr>
              <p:cNvPr id="142" name="Rounded Rectangle 14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43" name="Oval 14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44" name="Group 143"/>
            <p:cNvGrpSpPr/>
            <p:nvPr/>
          </p:nvGrpSpPr>
          <p:grpSpPr>
            <a:xfrm>
              <a:off x="6082051" y="5980768"/>
              <a:ext cx="378268" cy="633436"/>
              <a:chOff x="1509564" y="2459947"/>
              <a:chExt cx="720080" cy="1257085"/>
            </a:xfrm>
          </p:grpSpPr>
          <p:sp>
            <p:nvSpPr>
              <p:cNvPr id="145" name="Rounded Rectangle 14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46" name="Oval 14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47" name="Group 146"/>
            <p:cNvGrpSpPr/>
            <p:nvPr/>
          </p:nvGrpSpPr>
          <p:grpSpPr>
            <a:xfrm>
              <a:off x="6337186" y="5980768"/>
              <a:ext cx="378268" cy="633436"/>
              <a:chOff x="1509564" y="2459947"/>
              <a:chExt cx="720080" cy="1257085"/>
            </a:xfrm>
          </p:grpSpPr>
          <p:sp>
            <p:nvSpPr>
              <p:cNvPr id="148" name="Rounded Rectangle 14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49" name="Oval 14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 name="Group 3"/>
            <p:cNvGrpSpPr/>
            <p:nvPr/>
          </p:nvGrpSpPr>
          <p:grpSpPr>
            <a:xfrm>
              <a:off x="4161638" y="5363596"/>
              <a:ext cx="378268" cy="633436"/>
              <a:chOff x="1509564" y="2459947"/>
              <a:chExt cx="720080" cy="1257085"/>
            </a:xfrm>
          </p:grpSpPr>
          <p:sp>
            <p:nvSpPr>
              <p:cNvPr id="14" name="Rounded Rectangle 1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5" name="Oval 1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 name="Group 4"/>
            <p:cNvGrpSpPr/>
            <p:nvPr/>
          </p:nvGrpSpPr>
          <p:grpSpPr>
            <a:xfrm>
              <a:off x="4416773" y="5363596"/>
              <a:ext cx="378268" cy="633436"/>
              <a:chOff x="1509564" y="2459947"/>
              <a:chExt cx="720080" cy="1257085"/>
            </a:xfrm>
          </p:grpSpPr>
          <p:sp>
            <p:nvSpPr>
              <p:cNvPr id="12" name="Rounded Rectangle 1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3" name="Oval 1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6" name="Group 5"/>
            <p:cNvGrpSpPr/>
            <p:nvPr/>
          </p:nvGrpSpPr>
          <p:grpSpPr>
            <a:xfrm>
              <a:off x="4608355" y="5365927"/>
              <a:ext cx="378268" cy="633436"/>
              <a:chOff x="1509564" y="2459947"/>
              <a:chExt cx="720080" cy="1257085"/>
            </a:xfrm>
          </p:grpSpPr>
          <p:sp>
            <p:nvSpPr>
              <p:cNvPr id="10" name="Rounded Rectangle 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1" name="Oval 1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7" name="Group 6"/>
            <p:cNvGrpSpPr/>
            <p:nvPr/>
          </p:nvGrpSpPr>
          <p:grpSpPr>
            <a:xfrm>
              <a:off x="4863490" y="5365927"/>
              <a:ext cx="378268" cy="633436"/>
              <a:chOff x="1509564" y="2459947"/>
              <a:chExt cx="720080" cy="1257085"/>
            </a:xfrm>
          </p:grpSpPr>
          <p:sp>
            <p:nvSpPr>
              <p:cNvPr id="8" name="Rounded Rectangle 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9" name="Oval 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7" name="Group 16"/>
            <p:cNvGrpSpPr/>
            <p:nvPr/>
          </p:nvGrpSpPr>
          <p:grpSpPr>
            <a:xfrm>
              <a:off x="4314038" y="5515996"/>
              <a:ext cx="378268" cy="633436"/>
              <a:chOff x="1509564" y="2459947"/>
              <a:chExt cx="720080" cy="1257085"/>
            </a:xfrm>
          </p:grpSpPr>
          <p:sp>
            <p:nvSpPr>
              <p:cNvPr id="27" name="Rounded Rectangle 2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8" name="Oval 2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8" name="Group 17"/>
            <p:cNvGrpSpPr/>
            <p:nvPr/>
          </p:nvGrpSpPr>
          <p:grpSpPr>
            <a:xfrm>
              <a:off x="4569173" y="5515996"/>
              <a:ext cx="378268" cy="633436"/>
              <a:chOff x="1509564" y="2459947"/>
              <a:chExt cx="720080" cy="1257085"/>
            </a:xfrm>
          </p:grpSpPr>
          <p:sp>
            <p:nvSpPr>
              <p:cNvPr id="25" name="Rounded Rectangle 2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 name="Oval 2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9" name="Group 18"/>
            <p:cNvGrpSpPr/>
            <p:nvPr/>
          </p:nvGrpSpPr>
          <p:grpSpPr>
            <a:xfrm>
              <a:off x="4760755" y="5518327"/>
              <a:ext cx="378268" cy="633436"/>
              <a:chOff x="1509564" y="2459947"/>
              <a:chExt cx="720080" cy="1257085"/>
            </a:xfrm>
          </p:grpSpPr>
          <p:sp>
            <p:nvSpPr>
              <p:cNvPr id="23" name="Rounded Rectangle 2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4" name="Oval 2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0" name="Group 19"/>
            <p:cNvGrpSpPr/>
            <p:nvPr/>
          </p:nvGrpSpPr>
          <p:grpSpPr>
            <a:xfrm>
              <a:off x="5015890" y="5518327"/>
              <a:ext cx="378268" cy="633436"/>
              <a:chOff x="1509564" y="2459947"/>
              <a:chExt cx="720080" cy="1257085"/>
            </a:xfrm>
          </p:grpSpPr>
          <p:sp>
            <p:nvSpPr>
              <p:cNvPr id="21" name="Rounded Rectangle 2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2" name="Oval 2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0" name="Group 29"/>
            <p:cNvGrpSpPr/>
            <p:nvPr/>
          </p:nvGrpSpPr>
          <p:grpSpPr>
            <a:xfrm>
              <a:off x="4466438" y="5668396"/>
              <a:ext cx="378268" cy="633436"/>
              <a:chOff x="1509564" y="2459947"/>
              <a:chExt cx="720080" cy="1257085"/>
            </a:xfrm>
          </p:grpSpPr>
          <p:sp>
            <p:nvSpPr>
              <p:cNvPr id="40" name="Rounded Rectangle 3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1" name="Oval 4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 name="Group 30"/>
            <p:cNvGrpSpPr/>
            <p:nvPr/>
          </p:nvGrpSpPr>
          <p:grpSpPr>
            <a:xfrm>
              <a:off x="4721573" y="5668396"/>
              <a:ext cx="378268" cy="633436"/>
              <a:chOff x="1509564" y="2459947"/>
              <a:chExt cx="720080" cy="1257085"/>
            </a:xfrm>
          </p:grpSpPr>
          <p:sp>
            <p:nvSpPr>
              <p:cNvPr id="38" name="Rounded Rectangle 3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9" name="Oval 3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2" name="Group 31"/>
            <p:cNvGrpSpPr/>
            <p:nvPr/>
          </p:nvGrpSpPr>
          <p:grpSpPr>
            <a:xfrm>
              <a:off x="4913155" y="5670727"/>
              <a:ext cx="378268" cy="633436"/>
              <a:chOff x="1509564" y="2459947"/>
              <a:chExt cx="720080" cy="1257085"/>
            </a:xfrm>
          </p:grpSpPr>
          <p:sp>
            <p:nvSpPr>
              <p:cNvPr id="36" name="Rounded Rectangle 3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7" name="Oval 3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3" name="Group 32"/>
            <p:cNvGrpSpPr/>
            <p:nvPr/>
          </p:nvGrpSpPr>
          <p:grpSpPr>
            <a:xfrm>
              <a:off x="5168290" y="5670727"/>
              <a:ext cx="378268" cy="633436"/>
              <a:chOff x="1509564" y="2459947"/>
              <a:chExt cx="720080" cy="1257085"/>
            </a:xfrm>
          </p:grpSpPr>
          <p:sp>
            <p:nvSpPr>
              <p:cNvPr id="34" name="Rounded Rectangle 3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5" name="Oval 3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3" name="Group 42"/>
            <p:cNvGrpSpPr/>
            <p:nvPr/>
          </p:nvGrpSpPr>
          <p:grpSpPr>
            <a:xfrm>
              <a:off x="4618838" y="5820796"/>
              <a:ext cx="378268" cy="633436"/>
              <a:chOff x="1509564" y="2459947"/>
              <a:chExt cx="720080" cy="1257085"/>
            </a:xfrm>
          </p:grpSpPr>
          <p:sp>
            <p:nvSpPr>
              <p:cNvPr id="53" name="Rounded Rectangle 5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4" name="Oval 5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4" name="Group 43"/>
            <p:cNvGrpSpPr/>
            <p:nvPr/>
          </p:nvGrpSpPr>
          <p:grpSpPr>
            <a:xfrm>
              <a:off x="4873973" y="5820796"/>
              <a:ext cx="378268" cy="633436"/>
              <a:chOff x="1509564" y="2459947"/>
              <a:chExt cx="720080" cy="1257085"/>
            </a:xfrm>
          </p:grpSpPr>
          <p:sp>
            <p:nvSpPr>
              <p:cNvPr id="51" name="Rounded Rectangle 5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2" name="Oval 5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5" name="Group 44"/>
            <p:cNvGrpSpPr/>
            <p:nvPr/>
          </p:nvGrpSpPr>
          <p:grpSpPr>
            <a:xfrm>
              <a:off x="5065555" y="5823127"/>
              <a:ext cx="378268" cy="633436"/>
              <a:chOff x="1509564" y="2459947"/>
              <a:chExt cx="720080" cy="1257085"/>
            </a:xfrm>
          </p:grpSpPr>
          <p:sp>
            <p:nvSpPr>
              <p:cNvPr id="49" name="Rounded Rectangle 4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0" name="Oval 4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6" name="Group 45"/>
            <p:cNvGrpSpPr/>
            <p:nvPr/>
          </p:nvGrpSpPr>
          <p:grpSpPr>
            <a:xfrm>
              <a:off x="5320690" y="5823127"/>
              <a:ext cx="378268" cy="633436"/>
              <a:chOff x="1509564" y="2459947"/>
              <a:chExt cx="720080" cy="1257085"/>
            </a:xfrm>
          </p:grpSpPr>
          <p:sp>
            <p:nvSpPr>
              <p:cNvPr id="47" name="Rounded Rectangle 4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8" name="Oval 4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6" name="Group 55"/>
            <p:cNvGrpSpPr/>
            <p:nvPr/>
          </p:nvGrpSpPr>
          <p:grpSpPr>
            <a:xfrm>
              <a:off x="4771238" y="5973196"/>
              <a:ext cx="378268" cy="633436"/>
              <a:chOff x="1509564" y="2459947"/>
              <a:chExt cx="720080" cy="1257085"/>
            </a:xfrm>
          </p:grpSpPr>
          <p:sp>
            <p:nvSpPr>
              <p:cNvPr id="66" name="Rounded Rectangle 6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7" name="Oval 6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7" name="Group 56"/>
            <p:cNvGrpSpPr/>
            <p:nvPr/>
          </p:nvGrpSpPr>
          <p:grpSpPr>
            <a:xfrm>
              <a:off x="5026373" y="5973196"/>
              <a:ext cx="378268" cy="633436"/>
              <a:chOff x="1509564" y="2459947"/>
              <a:chExt cx="720080" cy="1257085"/>
            </a:xfrm>
          </p:grpSpPr>
          <p:sp>
            <p:nvSpPr>
              <p:cNvPr id="64" name="Rounded Rectangle 6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5" name="Oval 6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8" name="Group 57"/>
            <p:cNvGrpSpPr/>
            <p:nvPr/>
          </p:nvGrpSpPr>
          <p:grpSpPr>
            <a:xfrm>
              <a:off x="5217955" y="5975527"/>
              <a:ext cx="378268" cy="633436"/>
              <a:chOff x="1509564" y="2459947"/>
              <a:chExt cx="720080" cy="1257085"/>
            </a:xfrm>
          </p:grpSpPr>
          <p:sp>
            <p:nvSpPr>
              <p:cNvPr id="62" name="Rounded Rectangle 6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3" name="Oval 6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9" name="Group 58"/>
            <p:cNvGrpSpPr/>
            <p:nvPr/>
          </p:nvGrpSpPr>
          <p:grpSpPr>
            <a:xfrm>
              <a:off x="5473090" y="5975527"/>
              <a:ext cx="378268" cy="633436"/>
              <a:chOff x="1509564" y="2459947"/>
              <a:chExt cx="720080" cy="1257085"/>
            </a:xfrm>
          </p:grpSpPr>
          <p:sp>
            <p:nvSpPr>
              <p:cNvPr id="60" name="Rounded Rectangle 5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1" name="Oval 6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50" name="Group 149"/>
            <p:cNvGrpSpPr/>
            <p:nvPr/>
          </p:nvGrpSpPr>
          <p:grpSpPr>
            <a:xfrm>
              <a:off x="6742076" y="5329671"/>
              <a:ext cx="378268" cy="633436"/>
              <a:chOff x="1509564" y="2459947"/>
              <a:chExt cx="720080" cy="1257085"/>
            </a:xfrm>
          </p:grpSpPr>
          <p:sp>
            <p:nvSpPr>
              <p:cNvPr id="151" name="Rounded Rectangle 15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52" name="Oval 15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53" name="Group 152"/>
            <p:cNvGrpSpPr/>
            <p:nvPr/>
          </p:nvGrpSpPr>
          <p:grpSpPr>
            <a:xfrm>
              <a:off x="6997211" y="5329671"/>
              <a:ext cx="378268" cy="633436"/>
              <a:chOff x="1509564" y="2459947"/>
              <a:chExt cx="720080" cy="1257085"/>
            </a:xfrm>
          </p:grpSpPr>
          <p:sp>
            <p:nvSpPr>
              <p:cNvPr id="154" name="Rounded Rectangle 15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55" name="Oval 15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56" name="Group 155"/>
            <p:cNvGrpSpPr/>
            <p:nvPr/>
          </p:nvGrpSpPr>
          <p:grpSpPr>
            <a:xfrm>
              <a:off x="7188793" y="5332002"/>
              <a:ext cx="378268" cy="633436"/>
              <a:chOff x="1509564" y="2459947"/>
              <a:chExt cx="720080" cy="1257085"/>
            </a:xfrm>
          </p:grpSpPr>
          <p:sp>
            <p:nvSpPr>
              <p:cNvPr id="157" name="Rounded Rectangle 15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58" name="Oval 15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59" name="Group 158"/>
            <p:cNvGrpSpPr/>
            <p:nvPr/>
          </p:nvGrpSpPr>
          <p:grpSpPr>
            <a:xfrm>
              <a:off x="7443928" y="5332002"/>
              <a:ext cx="378268" cy="633436"/>
              <a:chOff x="1509564" y="2459947"/>
              <a:chExt cx="720080" cy="1257085"/>
            </a:xfrm>
          </p:grpSpPr>
          <p:sp>
            <p:nvSpPr>
              <p:cNvPr id="160" name="Rounded Rectangle 15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61" name="Oval 16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62" name="Group 161"/>
            <p:cNvGrpSpPr/>
            <p:nvPr/>
          </p:nvGrpSpPr>
          <p:grpSpPr>
            <a:xfrm>
              <a:off x="6894476" y="5482071"/>
              <a:ext cx="378268" cy="633436"/>
              <a:chOff x="1509564" y="2459947"/>
              <a:chExt cx="720080" cy="1257085"/>
            </a:xfrm>
          </p:grpSpPr>
          <p:sp>
            <p:nvSpPr>
              <p:cNvPr id="163" name="Rounded Rectangle 16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64" name="Oval 16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65" name="Group 164"/>
            <p:cNvGrpSpPr/>
            <p:nvPr/>
          </p:nvGrpSpPr>
          <p:grpSpPr>
            <a:xfrm>
              <a:off x="7149611" y="5482071"/>
              <a:ext cx="378268" cy="633436"/>
              <a:chOff x="1509564" y="2459947"/>
              <a:chExt cx="720080" cy="1257085"/>
            </a:xfrm>
          </p:grpSpPr>
          <p:sp>
            <p:nvSpPr>
              <p:cNvPr id="166" name="Rounded Rectangle 16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67" name="Oval 16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68" name="Group 167"/>
            <p:cNvGrpSpPr/>
            <p:nvPr/>
          </p:nvGrpSpPr>
          <p:grpSpPr>
            <a:xfrm>
              <a:off x="7341193" y="5484402"/>
              <a:ext cx="378268" cy="633436"/>
              <a:chOff x="1509564" y="2459947"/>
              <a:chExt cx="720080" cy="1257085"/>
            </a:xfrm>
          </p:grpSpPr>
          <p:sp>
            <p:nvSpPr>
              <p:cNvPr id="169" name="Rounded Rectangle 16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70" name="Oval 16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71" name="Group 170"/>
            <p:cNvGrpSpPr/>
            <p:nvPr/>
          </p:nvGrpSpPr>
          <p:grpSpPr>
            <a:xfrm>
              <a:off x="7596328" y="5484402"/>
              <a:ext cx="378268" cy="633436"/>
              <a:chOff x="1509564" y="2459947"/>
              <a:chExt cx="720080" cy="1257085"/>
            </a:xfrm>
          </p:grpSpPr>
          <p:sp>
            <p:nvSpPr>
              <p:cNvPr id="172" name="Rounded Rectangle 17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73" name="Oval 17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74" name="Group 173"/>
            <p:cNvGrpSpPr/>
            <p:nvPr/>
          </p:nvGrpSpPr>
          <p:grpSpPr>
            <a:xfrm>
              <a:off x="7046876" y="5634471"/>
              <a:ext cx="378268" cy="633436"/>
              <a:chOff x="1509564" y="2459947"/>
              <a:chExt cx="720080" cy="1257085"/>
            </a:xfrm>
          </p:grpSpPr>
          <p:sp>
            <p:nvSpPr>
              <p:cNvPr id="175" name="Rounded Rectangle 17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76" name="Oval 17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77" name="Group 176"/>
            <p:cNvGrpSpPr/>
            <p:nvPr/>
          </p:nvGrpSpPr>
          <p:grpSpPr>
            <a:xfrm>
              <a:off x="7302011" y="5634471"/>
              <a:ext cx="378268" cy="633436"/>
              <a:chOff x="1509564" y="2459947"/>
              <a:chExt cx="720080" cy="1257085"/>
            </a:xfrm>
          </p:grpSpPr>
          <p:sp>
            <p:nvSpPr>
              <p:cNvPr id="178" name="Rounded Rectangle 17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79" name="Oval 17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80" name="Group 179"/>
            <p:cNvGrpSpPr/>
            <p:nvPr/>
          </p:nvGrpSpPr>
          <p:grpSpPr>
            <a:xfrm>
              <a:off x="7493593" y="5636802"/>
              <a:ext cx="378268" cy="633436"/>
              <a:chOff x="1509564" y="2459947"/>
              <a:chExt cx="720080" cy="1257085"/>
            </a:xfrm>
          </p:grpSpPr>
          <p:sp>
            <p:nvSpPr>
              <p:cNvPr id="181" name="Rounded Rectangle 18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82" name="Oval 18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83" name="Group 182"/>
            <p:cNvGrpSpPr/>
            <p:nvPr/>
          </p:nvGrpSpPr>
          <p:grpSpPr>
            <a:xfrm>
              <a:off x="7748728" y="5636802"/>
              <a:ext cx="378268" cy="633436"/>
              <a:chOff x="1509564" y="2459947"/>
              <a:chExt cx="720080" cy="1257085"/>
            </a:xfrm>
          </p:grpSpPr>
          <p:sp>
            <p:nvSpPr>
              <p:cNvPr id="184" name="Rounded Rectangle 18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85" name="Oval 18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86" name="Group 185"/>
            <p:cNvGrpSpPr/>
            <p:nvPr/>
          </p:nvGrpSpPr>
          <p:grpSpPr>
            <a:xfrm>
              <a:off x="7199276" y="5786871"/>
              <a:ext cx="378268" cy="633436"/>
              <a:chOff x="1509564" y="2459947"/>
              <a:chExt cx="720080" cy="1257085"/>
            </a:xfrm>
          </p:grpSpPr>
          <p:sp>
            <p:nvSpPr>
              <p:cNvPr id="187" name="Rounded Rectangle 18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88" name="Oval 18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89" name="Group 188"/>
            <p:cNvGrpSpPr/>
            <p:nvPr/>
          </p:nvGrpSpPr>
          <p:grpSpPr>
            <a:xfrm>
              <a:off x="7454411" y="5786871"/>
              <a:ext cx="378268" cy="633436"/>
              <a:chOff x="1509564" y="2459947"/>
              <a:chExt cx="720080" cy="1257085"/>
            </a:xfrm>
          </p:grpSpPr>
          <p:sp>
            <p:nvSpPr>
              <p:cNvPr id="190" name="Rounded Rectangle 18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91" name="Oval 19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92" name="Group 191"/>
            <p:cNvGrpSpPr/>
            <p:nvPr/>
          </p:nvGrpSpPr>
          <p:grpSpPr>
            <a:xfrm>
              <a:off x="7645993" y="5789202"/>
              <a:ext cx="378268" cy="633436"/>
              <a:chOff x="1509564" y="2459947"/>
              <a:chExt cx="720080" cy="1257085"/>
            </a:xfrm>
          </p:grpSpPr>
          <p:sp>
            <p:nvSpPr>
              <p:cNvPr id="193" name="Rounded Rectangle 19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94" name="Oval 19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95" name="Group 194"/>
            <p:cNvGrpSpPr/>
            <p:nvPr/>
          </p:nvGrpSpPr>
          <p:grpSpPr>
            <a:xfrm>
              <a:off x="7901128" y="5789202"/>
              <a:ext cx="378268" cy="633436"/>
              <a:chOff x="1509564" y="2459947"/>
              <a:chExt cx="720080" cy="1257085"/>
            </a:xfrm>
          </p:grpSpPr>
          <p:sp>
            <p:nvSpPr>
              <p:cNvPr id="196" name="Rounded Rectangle 19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197" name="Oval 19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198" name="Group 197"/>
            <p:cNvGrpSpPr/>
            <p:nvPr/>
          </p:nvGrpSpPr>
          <p:grpSpPr>
            <a:xfrm>
              <a:off x="7351676" y="5939271"/>
              <a:ext cx="378268" cy="633436"/>
              <a:chOff x="1509564" y="2459947"/>
              <a:chExt cx="720080" cy="1257085"/>
            </a:xfrm>
          </p:grpSpPr>
          <p:sp>
            <p:nvSpPr>
              <p:cNvPr id="199" name="Rounded Rectangle 19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00" name="Oval 19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01" name="Group 200"/>
            <p:cNvGrpSpPr/>
            <p:nvPr/>
          </p:nvGrpSpPr>
          <p:grpSpPr>
            <a:xfrm>
              <a:off x="7606811" y="5939271"/>
              <a:ext cx="378268" cy="633436"/>
              <a:chOff x="1509564" y="2459947"/>
              <a:chExt cx="720080" cy="1257085"/>
            </a:xfrm>
          </p:grpSpPr>
          <p:sp>
            <p:nvSpPr>
              <p:cNvPr id="202" name="Rounded Rectangle 20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03" name="Oval 20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04" name="Group 203"/>
            <p:cNvGrpSpPr/>
            <p:nvPr/>
          </p:nvGrpSpPr>
          <p:grpSpPr>
            <a:xfrm>
              <a:off x="7798393" y="5941602"/>
              <a:ext cx="378268" cy="633436"/>
              <a:chOff x="1509564" y="2459947"/>
              <a:chExt cx="720080" cy="1257085"/>
            </a:xfrm>
          </p:grpSpPr>
          <p:sp>
            <p:nvSpPr>
              <p:cNvPr id="205" name="Rounded Rectangle 20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06" name="Oval 20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07" name="Group 206"/>
            <p:cNvGrpSpPr/>
            <p:nvPr/>
          </p:nvGrpSpPr>
          <p:grpSpPr>
            <a:xfrm>
              <a:off x="8053528" y="5941602"/>
              <a:ext cx="378268" cy="633436"/>
              <a:chOff x="1509564" y="2459947"/>
              <a:chExt cx="720080" cy="1257085"/>
            </a:xfrm>
          </p:grpSpPr>
          <p:sp>
            <p:nvSpPr>
              <p:cNvPr id="208" name="Rounded Rectangle 20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09" name="Oval 20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10" name="Group 209"/>
            <p:cNvGrpSpPr/>
            <p:nvPr/>
          </p:nvGrpSpPr>
          <p:grpSpPr>
            <a:xfrm>
              <a:off x="5921924" y="5387851"/>
              <a:ext cx="378268" cy="633437"/>
              <a:chOff x="1593217" y="2585815"/>
              <a:chExt cx="720080" cy="1257089"/>
            </a:xfrm>
          </p:grpSpPr>
          <p:sp>
            <p:nvSpPr>
              <p:cNvPr id="211" name="Rounded Rectangle 210"/>
              <p:cNvSpPr/>
              <p:nvPr/>
            </p:nvSpPr>
            <p:spPr>
              <a:xfrm>
                <a:off x="1593217" y="3122823"/>
                <a:ext cx="720080" cy="72008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12" name="Oval 211"/>
              <p:cNvSpPr/>
              <p:nvPr/>
            </p:nvSpPr>
            <p:spPr>
              <a:xfrm>
                <a:off x="1686597" y="2585815"/>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13" name="Group 212"/>
            <p:cNvGrpSpPr/>
            <p:nvPr/>
          </p:nvGrpSpPr>
          <p:grpSpPr>
            <a:xfrm>
              <a:off x="6133115" y="5350902"/>
              <a:ext cx="378268" cy="633436"/>
              <a:chOff x="1509564" y="2459947"/>
              <a:chExt cx="720080" cy="1257085"/>
            </a:xfrm>
          </p:grpSpPr>
          <p:sp>
            <p:nvSpPr>
              <p:cNvPr id="214" name="Rounded Rectangle 21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15" name="Oval 21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16" name="Group 215"/>
            <p:cNvGrpSpPr/>
            <p:nvPr/>
          </p:nvGrpSpPr>
          <p:grpSpPr>
            <a:xfrm>
              <a:off x="6324697" y="5353233"/>
              <a:ext cx="378268" cy="633436"/>
              <a:chOff x="1509564" y="2459947"/>
              <a:chExt cx="720080" cy="1257085"/>
            </a:xfrm>
          </p:grpSpPr>
          <p:sp>
            <p:nvSpPr>
              <p:cNvPr id="217" name="Rounded Rectangle 21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18" name="Oval 21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19" name="Group 218"/>
            <p:cNvGrpSpPr/>
            <p:nvPr/>
          </p:nvGrpSpPr>
          <p:grpSpPr>
            <a:xfrm>
              <a:off x="6579832" y="5353233"/>
              <a:ext cx="378268" cy="633436"/>
              <a:chOff x="1509564" y="2459947"/>
              <a:chExt cx="720080" cy="1257085"/>
            </a:xfrm>
          </p:grpSpPr>
          <p:sp>
            <p:nvSpPr>
              <p:cNvPr id="220" name="Rounded Rectangle 21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21" name="Oval 22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22" name="Group 221"/>
            <p:cNvGrpSpPr/>
            <p:nvPr/>
          </p:nvGrpSpPr>
          <p:grpSpPr>
            <a:xfrm>
              <a:off x="6030380" y="5503302"/>
              <a:ext cx="378268" cy="633436"/>
              <a:chOff x="1509564" y="2459947"/>
              <a:chExt cx="720080" cy="1257085"/>
            </a:xfrm>
          </p:grpSpPr>
          <p:sp>
            <p:nvSpPr>
              <p:cNvPr id="223" name="Rounded Rectangle 22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24" name="Oval 22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25" name="Group 224"/>
            <p:cNvGrpSpPr/>
            <p:nvPr/>
          </p:nvGrpSpPr>
          <p:grpSpPr>
            <a:xfrm>
              <a:off x="6285515" y="5503302"/>
              <a:ext cx="378268" cy="633436"/>
              <a:chOff x="1509564" y="2459947"/>
              <a:chExt cx="720080" cy="1257085"/>
            </a:xfrm>
          </p:grpSpPr>
          <p:sp>
            <p:nvSpPr>
              <p:cNvPr id="226" name="Rounded Rectangle 22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27" name="Oval 22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28" name="Group 227"/>
            <p:cNvGrpSpPr/>
            <p:nvPr/>
          </p:nvGrpSpPr>
          <p:grpSpPr>
            <a:xfrm>
              <a:off x="6477097" y="5505633"/>
              <a:ext cx="378268" cy="633436"/>
              <a:chOff x="1509564" y="2459947"/>
              <a:chExt cx="720080" cy="1257085"/>
            </a:xfrm>
          </p:grpSpPr>
          <p:sp>
            <p:nvSpPr>
              <p:cNvPr id="229" name="Rounded Rectangle 22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30" name="Oval 22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31" name="Group 230"/>
            <p:cNvGrpSpPr/>
            <p:nvPr/>
          </p:nvGrpSpPr>
          <p:grpSpPr>
            <a:xfrm>
              <a:off x="6732232" y="5505633"/>
              <a:ext cx="378268" cy="633436"/>
              <a:chOff x="1509564" y="2459947"/>
              <a:chExt cx="720080" cy="1257085"/>
            </a:xfrm>
          </p:grpSpPr>
          <p:sp>
            <p:nvSpPr>
              <p:cNvPr id="232" name="Rounded Rectangle 23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33" name="Oval 23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34" name="Group 233"/>
            <p:cNvGrpSpPr/>
            <p:nvPr/>
          </p:nvGrpSpPr>
          <p:grpSpPr>
            <a:xfrm>
              <a:off x="6182780" y="5655702"/>
              <a:ext cx="378268" cy="633436"/>
              <a:chOff x="1509564" y="2459947"/>
              <a:chExt cx="720080" cy="1257085"/>
            </a:xfrm>
          </p:grpSpPr>
          <p:sp>
            <p:nvSpPr>
              <p:cNvPr id="235" name="Rounded Rectangle 23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36" name="Oval 23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37" name="Group 236"/>
            <p:cNvGrpSpPr/>
            <p:nvPr/>
          </p:nvGrpSpPr>
          <p:grpSpPr>
            <a:xfrm>
              <a:off x="6437915" y="5655702"/>
              <a:ext cx="378268" cy="633436"/>
              <a:chOff x="1509564" y="2459947"/>
              <a:chExt cx="720080" cy="1257085"/>
            </a:xfrm>
          </p:grpSpPr>
          <p:sp>
            <p:nvSpPr>
              <p:cNvPr id="238" name="Rounded Rectangle 23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39" name="Oval 23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40" name="Group 239"/>
            <p:cNvGrpSpPr/>
            <p:nvPr/>
          </p:nvGrpSpPr>
          <p:grpSpPr>
            <a:xfrm>
              <a:off x="6629497" y="5658033"/>
              <a:ext cx="378268" cy="633436"/>
              <a:chOff x="1509564" y="2459947"/>
              <a:chExt cx="720080" cy="1257085"/>
            </a:xfrm>
          </p:grpSpPr>
          <p:sp>
            <p:nvSpPr>
              <p:cNvPr id="241" name="Rounded Rectangle 24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42" name="Oval 24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43" name="Group 242"/>
            <p:cNvGrpSpPr/>
            <p:nvPr/>
          </p:nvGrpSpPr>
          <p:grpSpPr>
            <a:xfrm>
              <a:off x="6884632" y="5658033"/>
              <a:ext cx="378268" cy="633436"/>
              <a:chOff x="1509564" y="2459947"/>
              <a:chExt cx="720080" cy="1257085"/>
            </a:xfrm>
          </p:grpSpPr>
          <p:sp>
            <p:nvSpPr>
              <p:cNvPr id="244" name="Rounded Rectangle 24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45" name="Oval 24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46" name="Group 245"/>
            <p:cNvGrpSpPr/>
            <p:nvPr/>
          </p:nvGrpSpPr>
          <p:grpSpPr>
            <a:xfrm>
              <a:off x="6335180" y="5808102"/>
              <a:ext cx="378268" cy="633436"/>
              <a:chOff x="1509564" y="2459947"/>
              <a:chExt cx="720080" cy="1257085"/>
            </a:xfrm>
          </p:grpSpPr>
          <p:sp>
            <p:nvSpPr>
              <p:cNvPr id="247" name="Rounded Rectangle 24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48" name="Oval 24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49" name="Group 248"/>
            <p:cNvGrpSpPr/>
            <p:nvPr/>
          </p:nvGrpSpPr>
          <p:grpSpPr>
            <a:xfrm>
              <a:off x="6590315" y="5808102"/>
              <a:ext cx="378268" cy="633436"/>
              <a:chOff x="1509564" y="2459947"/>
              <a:chExt cx="720080" cy="1257085"/>
            </a:xfrm>
          </p:grpSpPr>
          <p:sp>
            <p:nvSpPr>
              <p:cNvPr id="250" name="Rounded Rectangle 24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51" name="Oval 25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52" name="Group 251"/>
            <p:cNvGrpSpPr/>
            <p:nvPr/>
          </p:nvGrpSpPr>
          <p:grpSpPr>
            <a:xfrm>
              <a:off x="6781897" y="5810433"/>
              <a:ext cx="378268" cy="633436"/>
              <a:chOff x="1509564" y="2459947"/>
              <a:chExt cx="720080" cy="1257085"/>
            </a:xfrm>
          </p:grpSpPr>
          <p:sp>
            <p:nvSpPr>
              <p:cNvPr id="253" name="Rounded Rectangle 25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54" name="Oval 25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55" name="Group 254"/>
            <p:cNvGrpSpPr/>
            <p:nvPr/>
          </p:nvGrpSpPr>
          <p:grpSpPr>
            <a:xfrm>
              <a:off x="7037032" y="5810433"/>
              <a:ext cx="378268" cy="633436"/>
              <a:chOff x="1509564" y="2459947"/>
              <a:chExt cx="720080" cy="1257085"/>
            </a:xfrm>
          </p:grpSpPr>
          <p:sp>
            <p:nvSpPr>
              <p:cNvPr id="256" name="Rounded Rectangle 25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57" name="Oval 25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58" name="Group 257"/>
            <p:cNvGrpSpPr/>
            <p:nvPr/>
          </p:nvGrpSpPr>
          <p:grpSpPr>
            <a:xfrm>
              <a:off x="6487580" y="5960502"/>
              <a:ext cx="378268" cy="633436"/>
              <a:chOff x="1509564" y="2459947"/>
              <a:chExt cx="720080" cy="1257085"/>
            </a:xfrm>
          </p:grpSpPr>
          <p:sp>
            <p:nvSpPr>
              <p:cNvPr id="259" name="Rounded Rectangle 25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0" name="Oval 25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61" name="Group 260"/>
            <p:cNvGrpSpPr/>
            <p:nvPr/>
          </p:nvGrpSpPr>
          <p:grpSpPr>
            <a:xfrm>
              <a:off x="6742715" y="5960502"/>
              <a:ext cx="378268" cy="633436"/>
              <a:chOff x="1509564" y="2459947"/>
              <a:chExt cx="720080" cy="1257085"/>
            </a:xfrm>
          </p:grpSpPr>
          <p:sp>
            <p:nvSpPr>
              <p:cNvPr id="262" name="Rounded Rectangle 26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3" name="Oval 26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64" name="Group 263"/>
            <p:cNvGrpSpPr/>
            <p:nvPr/>
          </p:nvGrpSpPr>
          <p:grpSpPr>
            <a:xfrm>
              <a:off x="6934297" y="5962833"/>
              <a:ext cx="378268" cy="633436"/>
              <a:chOff x="1509564" y="2459947"/>
              <a:chExt cx="720080" cy="1257085"/>
            </a:xfrm>
          </p:grpSpPr>
          <p:sp>
            <p:nvSpPr>
              <p:cNvPr id="265" name="Rounded Rectangle 26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6" name="Oval 26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67" name="Group 266"/>
            <p:cNvGrpSpPr/>
            <p:nvPr/>
          </p:nvGrpSpPr>
          <p:grpSpPr>
            <a:xfrm>
              <a:off x="7189432" y="5962833"/>
              <a:ext cx="378268" cy="633436"/>
              <a:chOff x="1509564" y="2459947"/>
              <a:chExt cx="720080" cy="1257085"/>
            </a:xfrm>
          </p:grpSpPr>
          <p:sp>
            <p:nvSpPr>
              <p:cNvPr id="268" name="Rounded Rectangle 26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9" name="Oval 26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70" name="Group 269"/>
            <p:cNvGrpSpPr/>
            <p:nvPr/>
          </p:nvGrpSpPr>
          <p:grpSpPr>
            <a:xfrm>
              <a:off x="1619672" y="5402762"/>
              <a:ext cx="378268" cy="633436"/>
              <a:chOff x="1509564" y="2459947"/>
              <a:chExt cx="720080" cy="1257085"/>
            </a:xfrm>
          </p:grpSpPr>
          <p:sp>
            <p:nvSpPr>
              <p:cNvPr id="271" name="Rounded Rectangle 27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72" name="Oval 27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73" name="Group 272"/>
            <p:cNvGrpSpPr/>
            <p:nvPr/>
          </p:nvGrpSpPr>
          <p:grpSpPr>
            <a:xfrm>
              <a:off x="1874807" y="5402762"/>
              <a:ext cx="378268" cy="633436"/>
              <a:chOff x="1509564" y="2459947"/>
              <a:chExt cx="720080" cy="1257085"/>
            </a:xfrm>
          </p:grpSpPr>
          <p:sp>
            <p:nvSpPr>
              <p:cNvPr id="274" name="Rounded Rectangle 27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75" name="Oval 27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76" name="Group 275"/>
            <p:cNvGrpSpPr/>
            <p:nvPr/>
          </p:nvGrpSpPr>
          <p:grpSpPr>
            <a:xfrm>
              <a:off x="2066389" y="5405093"/>
              <a:ext cx="378268" cy="633436"/>
              <a:chOff x="1509564" y="2459947"/>
              <a:chExt cx="720080" cy="1257085"/>
            </a:xfrm>
          </p:grpSpPr>
          <p:sp>
            <p:nvSpPr>
              <p:cNvPr id="277" name="Rounded Rectangle 27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78" name="Oval 27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79" name="Group 278"/>
            <p:cNvGrpSpPr/>
            <p:nvPr/>
          </p:nvGrpSpPr>
          <p:grpSpPr>
            <a:xfrm>
              <a:off x="2321524" y="5405093"/>
              <a:ext cx="378268" cy="633436"/>
              <a:chOff x="1509564" y="2459947"/>
              <a:chExt cx="720080" cy="1257085"/>
            </a:xfrm>
          </p:grpSpPr>
          <p:sp>
            <p:nvSpPr>
              <p:cNvPr id="280" name="Rounded Rectangle 27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81" name="Oval 28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82" name="Group 281"/>
            <p:cNvGrpSpPr/>
            <p:nvPr/>
          </p:nvGrpSpPr>
          <p:grpSpPr>
            <a:xfrm>
              <a:off x="1772072" y="5555162"/>
              <a:ext cx="378268" cy="633436"/>
              <a:chOff x="1509564" y="2459947"/>
              <a:chExt cx="720080" cy="1257085"/>
            </a:xfrm>
          </p:grpSpPr>
          <p:sp>
            <p:nvSpPr>
              <p:cNvPr id="283" name="Rounded Rectangle 28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84" name="Oval 28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85" name="Group 284"/>
            <p:cNvGrpSpPr/>
            <p:nvPr/>
          </p:nvGrpSpPr>
          <p:grpSpPr>
            <a:xfrm>
              <a:off x="2027207" y="5555162"/>
              <a:ext cx="378268" cy="633436"/>
              <a:chOff x="1509564" y="2459947"/>
              <a:chExt cx="720080" cy="1257085"/>
            </a:xfrm>
          </p:grpSpPr>
          <p:sp>
            <p:nvSpPr>
              <p:cNvPr id="286" name="Rounded Rectangle 28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87" name="Oval 28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88" name="Group 287"/>
            <p:cNvGrpSpPr/>
            <p:nvPr/>
          </p:nvGrpSpPr>
          <p:grpSpPr>
            <a:xfrm>
              <a:off x="2218789" y="5557493"/>
              <a:ext cx="378268" cy="633436"/>
              <a:chOff x="1509564" y="2459947"/>
              <a:chExt cx="720080" cy="1257085"/>
            </a:xfrm>
          </p:grpSpPr>
          <p:sp>
            <p:nvSpPr>
              <p:cNvPr id="289" name="Rounded Rectangle 28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90" name="Oval 28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91" name="Group 290"/>
            <p:cNvGrpSpPr/>
            <p:nvPr/>
          </p:nvGrpSpPr>
          <p:grpSpPr>
            <a:xfrm>
              <a:off x="2473924" y="5557493"/>
              <a:ext cx="378268" cy="633436"/>
              <a:chOff x="1509564" y="2459947"/>
              <a:chExt cx="720080" cy="1257085"/>
            </a:xfrm>
          </p:grpSpPr>
          <p:sp>
            <p:nvSpPr>
              <p:cNvPr id="292" name="Rounded Rectangle 29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93" name="Oval 29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94" name="Group 293"/>
            <p:cNvGrpSpPr/>
            <p:nvPr/>
          </p:nvGrpSpPr>
          <p:grpSpPr>
            <a:xfrm>
              <a:off x="1924472" y="5707562"/>
              <a:ext cx="378268" cy="633436"/>
              <a:chOff x="1509564" y="2459947"/>
              <a:chExt cx="720080" cy="1257085"/>
            </a:xfrm>
          </p:grpSpPr>
          <p:sp>
            <p:nvSpPr>
              <p:cNvPr id="295" name="Rounded Rectangle 29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96" name="Oval 29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297" name="Group 296"/>
            <p:cNvGrpSpPr/>
            <p:nvPr/>
          </p:nvGrpSpPr>
          <p:grpSpPr>
            <a:xfrm>
              <a:off x="2179607" y="5707562"/>
              <a:ext cx="378268" cy="633436"/>
              <a:chOff x="1509564" y="2459947"/>
              <a:chExt cx="720080" cy="1257085"/>
            </a:xfrm>
          </p:grpSpPr>
          <p:sp>
            <p:nvSpPr>
              <p:cNvPr id="298" name="Rounded Rectangle 29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99" name="Oval 29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00" name="Group 299"/>
            <p:cNvGrpSpPr/>
            <p:nvPr/>
          </p:nvGrpSpPr>
          <p:grpSpPr>
            <a:xfrm>
              <a:off x="2371189" y="5709893"/>
              <a:ext cx="378268" cy="633436"/>
              <a:chOff x="1509564" y="2459947"/>
              <a:chExt cx="720080" cy="1257085"/>
            </a:xfrm>
          </p:grpSpPr>
          <p:sp>
            <p:nvSpPr>
              <p:cNvPr id="301" name="Rounded Rectangle 30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02" name="Oval 30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03" name="Group 302"/>
            <p:cNvGrpSpPr/>
            <p:nvPr/>
          </p:nvGrpSpPr>
          <p:grpSpPr>
            <a:xfrm>
              <a:off x="2626324" y="5709893"/>
              <a:ext cx="378268" cy="633436"/>
              <a:chOff x="1509564" y="2459947"/>
              <a:chExt cx="720080" cy="1257085"/>
            </a:xfrm>
          </p:grpSpPr>
          <p:sp>
            <p:nvSpPr>
              <p:cNvPr id="304" name="Rounded Rectangle 30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05" name="Oval 30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06" name="Group 305"/>
            <p:cNvGrpSpPr/>
            <p:nvPr/>
          </p:nvGrpSpPr>
          <p:grpSpPr>
            <a:xfrm>
              <a:off x="2076872" y="5859962"/>
              <a:ext cx="378268" cy="633436"/>
              <a:chOff x="1509564" y="2459947"/>
              <a:chExt cx="720080" cy="1257085"/>
            </a:xfrm>
          </p:grpSpPr>
          <p:sp>
            <p:nvSpPr>
              <p:cNvPr id="307" name="Rounded Rectangle 30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08" name="Oval 30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09" name="Group 308"/>
            <p:cNvGrpSpPr/>
            <p:nvPr/>
          </p:nvGrpSpPr>
          <p:grpSpPr>
            <a:xfrm>
              <a:off x="2332007" y="5859962"/>
              <a:ext cx="378268" cy="633436"/>
              <a:chOff x="1509564" y="2459947"/>
              <a:chExt cx="720080" cy="1257085"/>
            </a:xfrm>
          </p:grpSpPr>
          <p:sp>
            <p:nvSpPr>
              <p:cNvPr id="310" name="Rounded Rectangle 30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11" name="Oval 31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2" name="Group 311"/>
            <p:cNvGrpSpPr/>
            <p:nvPr/>
          </p:nvGrpSpPr>
          <p:grpSpPr>
            <a:xfrm>
              <a:off x="2523589" y="5862293"/>
              <a:ext cx="378268" cy="633436"/>
              <a:chOff x="1509564" y="2459947"/>
              <a:chExt cx="720080" cy="1257085"/>
            </a:xfrm>
          </p:grpSpPr>
          <p:sp>
            <p:nvSpPr>
              <p:cNvPr id="313" name="Rounded Rectangle 31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14" name="Oval 31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5" name="Group 314"/>
            <p:cNvGrpSpPr/>
            <p:nvPr/>
          </p:nvGrpSpPr>
          <p:grpSpPr>
            <a:xfrm>
              <a:off x="2778724" y="5862293"/>
              <a:ext cx="378268" cy="633436"/>
              <a:chOff x="1509564" y="2459947"/>
              <a:chExt cx="720080" cy="1257085"/>
            </a:xfrm>
          </p:grpSpPr>
          <p:sp>
            <p:nvSpPr>
              <p:cNvPr id="316" name="Rounded Rectangle 31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17" name="Oval 31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8" name="Group 317"/>
            <p:cNvGrpSpPr/>
            <p:nvPr/>
          </p:nvGrpSpPr>
          <p:grpSpPr>
            <a:xfrm>
              <a:off x="2229272" y="6012362"/>
              <a:ext cx="378268" cy="633436"/>
              <a:chOff x="1509564" y="2459947"/>
              <a:chExt cx="720080" cy="1257085"/>
            </a:xfrm>
          </p:grpSpPr>
          <p:sp>
            <p:nvSpPr>
              <p:cNvPr id="319" name="Rounded Rectangle 31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20" name="Oval 31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21" name="Group 320"/>
            <p:cNvGrpSpPr/>
            <p:nvPr/>
          </p:nvGrpSpPr>
          <p:grpSpPr>
            <a:xfrm>
              <a:off x="2484407" y="6012362"/>
              <a:ext cx="378268" cy="633436"/>
              <a:chOff x="1509564" y="2459947"/>
              <a:chExt cx="720080" cy="1257085"/>
            </a:xfrm>
          </p:grpSpPr>
          <p:sp>
            <p:nvSpPr>
              <p:cNvPr id="322" name="Rounded Rectangle 32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23" name="Oval 32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24" name="Group 323"/>
            <p:cNvGrpSpPr/>
            <p:nvPr/>
          </p:nvGrpSpPr>
          <p:grpSpPr>
            <a:xfrm>
              <a:off x="2675989" y="6014693"/>
              <a:ext cx="378268" cy="633436"/>
              <a:chOff x="1509564" y="2459947"/>
              <a:chExt cx="720080" cy="1257085"/>
            </a:xfrm>
          </p:grpSpPr>
          <p:sp>
            <p:nvSpPr>
              <p:cNvPr id="325" name="Rounded Rectangle 32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26" name="Oval 32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27" name="Group 326"/>
            <p:cNvGrpSpPr/>
            <p:nvPr/>
          </p:nvGrpSpPr>
          <p:grpSpPr>
            <a:xfrm>
              <a:off x="2931124" y="6014693"/>
              <a:ext cx="378268" cy="633436"/>
              <a:chOff x="1509564" y="2459947"/>
              <a:chExt cx="720080" cy="1257085"/>
            </a:xfrm>
          </p:grpSpPr>
          <p:sp>
            <p:nvSpPr>
              <p:cNvPr id="328" name="Rounded Rectangle 32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29" name="Oval 32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30" name="Group 329"/>
            <p:cNvGrpSpPr/>
            <p:nvPr/>
          </p:nvGrpSpPr>
          <p:grpSpPr>
            <a:xfrm>
              <a:off x="755576" y="5423993"/>
              <a:ext cx="378268" cy="633436"/>
              <a:chOff x="1509564" y="2459947"/>
              <a:chExt cx="720080" cy="1257085"/>
            </a:xfrm>
          </p:grpSpPr>
          <p:sp>
            <p:nvSpPr>
              <p:cNvPr id="331" name="Rounded Rectangle 33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32" name="Oval 33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33" name="Group 332"/>
            <p:cNvGrpSpPr/>
            <p:nvPr/>
          </p:nvGrpSpPr>
          <p:grpSpPr>
            <a:xfrm>
              <a:off x="1010711" y="5423993"/>
              <a:ext cx="378268" cy="633436"/>
              <a:chOff x="1509564" y="2459947"/>
              <a:chExt cx="720080" cy="1257085"/>
            </a:xfrm>
          </p:grpSpPr>
          <p:sp>
            <p:nvSpPr>
              <p:cNvPr id="334" name="Rounded Rectangle 33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35" name="Oval 33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36" name="Group 335"/>
            <p:cNvGrpSpPr/>
            <p:nvPr/>
          </p:nvGrpSpPr>
          <p:grpSpPr>
            <a:xfrm>
              <a:off x="1202293" y="5426324"/>
              <a:ext cx="378268" cy="633436"/>
              <a:chOff x="1509564" y="2459947"/>
              <a:chExt cx="720080" cy="1257085"/>
            </a:xfrm>
          </p:grpSpPr>
          <p:sp>
            <p:nvSpPr>
              <p:cNvPr id="337" name="Rounded Rectangle 33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38" name="Oval 33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39" name="Group 338"/>
            <p:cNvGrpSpPr/>
            <p:nvPr/>
          </p:nvGrpSpPr>
          <p:grpSpPr>
            <a:xfrm>
              <a:off x="1457428" y="5426324"/>
              <a:ext cx="378268" cy="633436"/>
              <a:chOff x="1509564" y="2459947"/>
              <a:chExt cx="720080" cy="1257085"/>
            </a:xfrm>
          </p:grpSpPr>
          <p:sp>
            <p:nvSpPr>
              <p:cNvPr id="340" name="Rounded Rectangle 33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41" name="Oval 34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42" name="Group 341"/>
            <p:cNvGrpSpPr/>
            <p:nvPr/>
          </p:nvGrpSpPr>
          <p:grpSpPr>
            <a:xfrm>
              <a:off x="907976" y="5576393"/>
              <a:ext cx="378268" cy="633436"/>
              <a:chOff x="1509564" y="2459947"/>
              <a:chExt cx="720080" cy="1257085"/>
            </a:xfrm>
          </p:grpSpPr>
          <p:sp>
            <p:nvSpPr>
              <p:cNvPr id="343" name="Rounded Rectangle 34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44" name="Oval 34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45" name="Group 344"/>
            <p:cNvGrpSpPr/>
            <p:nvPr/>
          </p:nvGrpSpPr>
          <p:grpSpPr>
            <a:xfrm>
              <a:off x="1163111" y="5576393"/>
              <a:ext cx="378268" cy="633436"/>
              <a:chOff x="1509564" y="2459947"/>
              <a:chExt cx="720080" cy="1257085"/>
            </a:xfrm>
          </p:grpSpPr>
          <p:sp>
            <p:nvSpPr>
              <p:cNvPr id="346" name="Rounded Rectangle 34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47" name="Oval 34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48" name="Group 347"/>
            <p:cNvGrpSpPr/>
            <p:nvPr/>
          </p:nvGrpSpPr>
          <p:grpSpPr>
            <a:xfrm>
              <a:off x="1354693" y="5578724"/>
              <a:ext cx="378268" cy="633436"/>
              <a:chOff x="1509564" y="2459947"/>
              <a:chExt cx="720080" cy="1257085"/>
            </a:xfrm>
          </p:grpSpPr>
          <p:sp>
            <p:nvSpPr>
              <p:cNvPr id="349" name="Rounded Rectangle 34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50" name="Oval 34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51" name="Group 350"/>
            <p:cNvGrpSpPr/>
            <p:nvPr/>
          </p:nvGrpSpPr>
          <p:grpSpPr>
            <a:xfrm>
              <a:off x="1609828" y="5578724"/>
              <a:ext cx="378268" cy="633436"/>
              <a:chOff x="1509564" y="2459947"/>
              <a:chExt cx="720080" cy="1257085"/>
            </a:xfrm>
          </p:grpSpPr>
          <p:sp>
            <p:nvSpPr>
              <p:cNvPr id="352" name="Rounded Rectangle 35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53" name="Oval 35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54" name="Group 353"/>
            <p:cNvGrpSpPr/>
            <p:nvPr/>
          </p:nvGrpSpPr>
          <p:grpSpPr>
            <a:xfrm>
              <a:off x="1060376" y="5728793"/>
              <a:ext cx="378268" cy="633436"/>
              <a:chOff x="1509564" y="2459947"/>
              <a:chExt cx="720080" cy="1257085"/>
            </a:xfrm>
          </p:grpSpPr>
          <p:sp>
            <p:nvSpPr>
              <p:cNvPr id="355" name="Rounded Rectangle 35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56" name="Oval 35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57" name="Group 356"/>
            <p:cNvGrpSpPr/>
            <p:nvPr/>
          </p:nvGrpSpPr>
          <p:grpSpPr>
            <a:xfrm>
              <a:off x="1315511" y="5728793"/>
              <a:ext cx="378268" cy="633436"/>
              <a:chOff x="1509564" y="2459947"/>
              <a:chExt cx="720080" cy="1257085"/>
            </a:xfrm>
          </p:grpSpPr>
          <p:sp>
            <p:nvSpPr>
              <p:cNvPr id="358" name="Rounded Rectangle 35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59" name="Oval 35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60" name="Group 359"/>
            <p:cNvGrpSpPr/>
            <p:nvPr/>
          </p:nvGrpSpPr>
          <p:grpSpPr>
            <a:xfrm>
              <a:off x="1507093" y="5731124"/>
              <a:ext cx="378268" cy="633436"/>
              <a:chOff x="1509564" y="2459947"/>
              <a:chExt cx="720080" cy="1257085"/>
            </a:xfrm>
          </p:grpSpPr>
          <p:sp>
            <p:nvSpPr>
              <p:cNvPr id="361" name="Rounded Rectangle 36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62" name="Oval 36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63" name="Group 362"/>
            <p:cNvGrpSpPr/>
            <p:nvPr/>
          </p:nvGrpSpPr>
          <p:grpSpPr>
            <a:xfrm>
              <a:off x="1762228" y="5731124"/>
              <a:ext cx="378268" cy="633436"/>
              <a:chOff x="1509564" y="2459947"/>
              <a:chExt cx="720080" cy="1257085"/>
            </a:xfrm>
          </p:grpSpPr>
          <p:sp>
            <p:nvSpPr>
              <p:cNvPr id="364" name="Rounded Rectangle 36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65" name="Oval 36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66" name="Group 365"/>
            <p:cNvGrpSpPr/>
            <p:nvPr/>
          </p:nvGrpSpPr>
          <p:grpSpPr>
            <a:xfrm>
              <a:off x="1212776" y="5881193"/>
              <a:ext cx="378268" cy="633436"/>
              <a:chOff x="1509564" y="2459947"/>
              <a:chExt cx="720080" cy="1257085"/>
            </a:xfrm>
          </p:grpSpPr>
          <p:sp>
            <p:nvSpPr>
              <p:cNvPr id="367" name="Rounded Rectangle 36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68" name="Oval 36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69" name="Group 368"/>
            <p:cNvGrpSpPr/>
            <p:nvPr/>
          </p:nvGrpSpPr>
          <p:grpSpPr>
            <a:xfrm>
              <a:off x="1467911" y="5881193"/>
              <a:ext cx="378268" cy="633436"/>
              <a:chOff x="1509564" y="2459947"/>
              <a:chExt cx="720080" cy="1257085"/>
            </a:xfrm>
          </p:grpSpPr>
          <p:sp>
            <p:nvSpPr>
              <p:cNvPr id="370" name="Rounded Rectangle 36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71" name="Oval 37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72" name="Group 371"/>
            <p:cNvGrpSpPr/>
            <p:nvPr/>
          </p:nvGrpSpPr>
          <p:grpSpPr>
            <a:xfrm>
              <a:off x="1659493" y="5883524"/>
              <a:ext cx="378268" cy="633436"/>
              <a:chOff x="1509564" y="2459947"/>
              <a:chExt cx="720080" cy="1257085"/>
            </a:xfrm>
          </p:grpSpPr>
          <p:sp>
            <p:nvSpPr>
              <p:cNvPr id="373" name="Rounded Rectangle 37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74" name="Oval 37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75" name="Group 374"/>
            <p:cNvGrpSpPr/>
            <p:nvPr/>
          </p:nvGrpSpPr>
          <p:grpSpPr>
            <a:xfrm>
              <a:off x="1914628" y="5883524"/>
              <a:ext cx="378268" cy="633436"/>
              <a:chOff x="1509564" y="2459947"/>
              <a:chExt cx="720080" cy="1257085"/>
            </a:xfrm>
          </p:grpSpPr>
          <p:sp>
            <p:nvSpPr>
              <p:cNvPr id="376" name="Rounded Rectangle 37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77" name="Oval 37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78" name="Group 377"/>
            <p:cNvGrpSpPr/>
            <p:nvPr/>
          </p:nvGrpSpPr>
          <p:grpSpPr>
            <a:xfrm>
              <a:off x="1365176" y="6033593"/>
              <a:ext cx="378268" cy="633436"/>
              <a:chOff x="1509564" y="2459947"/>
              <a:chExt cx="720080" cy="1257085"/>
            </a:xfrm>
          </p:grpSpPr>
          <p:sp>
            <p:nvSpPr>
              <p:cNvPr id="379" name="Rounded Rectangle 37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80" name="Oval 37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81" name="Group 380"/>
            <p:cNvGrpSpPr/>
            <p:nvPr/>
          </p:nvGrpSpPr>
          <p:grpSpPr>
            <a:xfrm>
              <a:off x="1620311" y="6033593"/>
              <a:ext cx="378268" cy="633436"/>
              <a:chOff x="1509564" y="2459947"/>
              <a:chExt cx="720080" cy="1257085"/>
            </a:xfrm>
          </p:grpSpPr>
          <p:sp>
            <p:nvSpPr>
              <p:cNvPr id="382" name="Rounded Rectangle 38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83" name="Oval 38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84" name="Group 383"/>
            <p:cNvGrpSpPr/>
            <p:nvPr/>
          </p:nvGrpSpPr>
          <p:grpSpPr>
            <a:xfrm>
              <a:off x="1811893" y="6035924"/>
              <a:ext cx="378268" cy="633436"/>
              <a:chOff x="1509564" y="2459947"/>
              <a:chExt cx="720080" cy="1257085"/>
            </a:xfrm>
          </p:grpSpPr>
          <p:sp>
            <p:nvSpPr>
              <p:cNvPr id="385" name="Rounded Rectangle 38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86" name="Oval 38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87" name="Group 386"/>
            <p:cNvGrpSpPr/>
            <p:nvPr/>
          </p:nvGrpSpPr>
          <p:grpSpPr>
            <a:xfrm>
              <a:off x="2067028" y="6035924"/>
              <a:ext cx="378268" cy="633436"/>
              <a:chOff x="1509564" y="2459947"/>
              <a:chExt cx="720080" cy="1257085"/>
            </a:xfrm>
          </p:grpSpPr>
          <p:sp>
            <p:nvSpPr>
              <p:cNvPr id="388" name="Rounded Rectangle 38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89" name="Oval 38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90" name="Group 389"/>
            <p:cNvGrpSpPr/>
            <p:nvPr/>
          </p:nvGrpSpPr>
          <p:grpSpPr>
            <a:xfrm>
              <a:off x="3336014" y="5363596"/>
              <a:ext cx="378268" cy="633436"/>
              <a:chOff x="1509564" y="2459947"/>
              <a:chExt cx="720080" cy="1257085"/>
            </a:xfrm>
          </p:grpSpPr>
          <p:sp>
            <p:nvSpPr>
              <p:cNvPr id="391" name="Rounded Rectangle 39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92" name="Oval 39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93" name="Group 392"/>
            <p:cNvGrpSpPr/>
            <p:nvPr/>
          </p:nvGrpSpPr>
          <p:grpSpPr>
            <a:xfrm>
              <a:off x="3591149" y="5363596"/>
              <a:ext cx="378268" cy="633436"/>
              <a:chOff x="1509564" y="2459947"/>
              <a:chExt cx="720080" cy="1257085"/>
            </a:xfrm>
          </p:grpSpPr>
          <p:sp>
            <p:nvSpPr>
              <p:cNvPr id="394" name="Rounded Rectangle 39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95" name="Oval 39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96" name="Group 395"/>
            <p:cNvGrpSpPr/>
            <p:nvPr/>
          </p:nvGrpSpPr>
          <p:grpSpPr>
            <a:xfrm>
              <a:off x="3782731" y="5365927"/>
              <a:ext cx="378268" cy="633436"/>
              <a:chOff x="1509564" y="2459947"/>
              <a:chExt cx="720080" cy="1257085"/>
            </a:xfrm>
          </p:grpSpPr>
          <p:sp>
            <p:nvSpPr>
              <p:cNvPr id="397" name="Rounded Rectangle 39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98" name="Oval 39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99" name="Group 398"/>
            <p:cNvGrpSpPr/>
            <p:nvPr/>
          </p:nvGrpSpPr>
          <p:grpSpPr>
            <a:xfrm>
              <a:off x="4037866" y="5365927"/>
              <a:ext cx="378268" cy="633436"/>
              <a:chOff x="1509564" y="2459947"/>
              <a:chExt cx="720080" cy="1257085"/>
            </a:xfrm>
          </p:grpSpPr>
          <p:sp>
            <p:nvSpPr>
              <p:cNvPr id="400" name="Rounded Rectangle 39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01" name="Oval 40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02" name="Group 401"/>
            <p:cNvGrpSpPr/>
            <p:nvPr/>
          </p:nvGrpSpPr>
          <p:grpSpPr>
            <a:xfrm>
              <a:off x="3488414" y="5515996"/>
              <a:ext cx="378268" cy="633436"/>
              <a:chOff x="1509564" y="2459947"/>
              <a:chExt cx="720080" cy="1257085"/>
            </a:xfrm>
          </p:grpSpPr>
          <p:sp>
            <p:nvSpPr>
              <p:cNvPr id="403" name="Rounded Rectangle 40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04" name="Oval 40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05" name="Group 404"/>
            <p:cNvGrpSpPr/>
            <p:nvPr/>
          </p:nvGrpSpPr>
          <p:grpSpPr>
            <a:xfrm>
              <a:off x="3743549" y="5515996"/>
              <a:ext cx="378268" cy="633436"/>
              <a:chOff x="1509564" y="2459947"/>
              <a:chExt cx="720080" cy="1257085"/>
            </a:xfrm>
          </p:grpSpPr>
          <p:sp>
            <p:nvSpPr>
              <p:cNvPr id="406" name="Rounded Rectangle 40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07" name="Oval 40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08" name="Group 407"/>
            <p:cNvGrpSpPr/>
            <p:nvPr/>
          </p:nvGrpSpPr>
          <p:grpSpPr>
            <a:xfrm>
              <a:off x="3935131" y="5518327"/>
              <a:ext cx="378268" cy="633436"/>
              <a:chOff x="1509564" y="2459947"/>
              <a:chExt cx="720080" cy="1257085"/>
            </a:xfrm>
          </p:grpSpPr>
          <p:sp>
            <p:nvSpPr>
              <p:cNvPr id="409" name="Rounded Rectangle 40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10" name="Oval 40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11" name="Group 410"/>
            <p:cNvGrpSpPr/>
            <p:nvPr/>
          </p:nvGrpSpPr>
          <p:grpSpPr>
            <a:xfrm>
              <a:off x="4190266" y="5518327"/>
              <a:ext cx="378268" cy="633436"/>
              <a:chOff x="1509564" y="2459947"/>
              <a:chExt cx="720080" cy="1257085"/>
            </a:xfrm>
          </p:grpSpPr>
          <p:sp>
            <p:nvSpPr>
              <p:cNvPr id="412" name="Rounded Rectangle 41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13" name="Oval 41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14" name="Group 413"/>
            <p:cNvGrpSpPr/>
            <p:nvPr/>
          </p:nvGrpSpPr>
          <p:grpSpPr>
            <a:xfrm>
              <a:off x="3640814" y="5668396"/>
              <a:ext cx="378268" cy="633436"/>
              <a:chOff x="1509564" y="2459947"/>
              <a:chExt cx="720080" cy="1257085"/>
            </a:xfrm>
          </p:grpSpPr>
          <p:sp>
            <p:nvSpPr>
              <p:cNvPr id="415" name="Rounded Rectangle 41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16" name="Oval 41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17" name="Group 416"/>
            <p:cNvGrpSpPr/>
            <p:nvPr/>
          </p:nvGrpSpPr>
          <p:grpSpPr>
            <a:xfrm>
              <a:off x="3895949" y="5668396"/>
              <a:ext cx="378268" cy="633436"/>
              <a:chOff x="1509564" y="2459947"/>
              <a:chExt cx="720080" cy="1257085"/>
            </a:xfrm>
          </p:grpSpPr>
          <p:sp>
            <p:nvSpPr>
              <p:cNvPr id="418" name="Rounded Rectangle 41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19" name="Oval 41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20" name="Group 419"/>
            <p:cNvGrpSpPr/>
            <p:nvPr/>
          </p:nvGrpSpPr>
          <p:grpSpPr>
            <a:xfrm>
              <a:off x="4087531" y="5670727"/>
              <a:ext cx="378268" cy="633436"/>
              <a:chOff x="1509564" y="2459947"/>
              <a:chExt cx="720080" cy="1257085"/>
            </a:xfrm>
          </p:grpSpPr>
          <p:sp>
            <p:nvSpPr>
              <p:cNvPr id="421" name="Rounded Rectangle 42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22" name="Oval 42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23" name="Group 422"/>
            <p:cNvGrpSpPr/>
            <p:nvPr/>
          </p:nvGrpSpPr>
          <p:grpSpPr>
            <a:xfrm>
              <a:off x="4342666" y="5670727"/>
              <a:ext cx="378268" cy="633436"/>
              <a:chOff x="1509564" y="2459947"/>
              <a:chExt cx="720080" cy="1257085"/>
            </a:xfrm>
          </p:grpSpPr>
          <p:sp>
            <p:nvSpPr>
              <p:cNvPr id="424" name="Rounded Rectangle 42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25" name="Oval 42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26" name="Group 425"/>
            <p:cNvGrpSpPr/>
            <p:nvPr/>
          </p:nvGrpSpPr>
          <p:grpSpPr>
            <a:xfrm>
              <a:off x="3793214" y="5820796"/>
              <a:ext cx="378268" cy="633436"/>
              <a:chOff x="1509564" y="2459947"/>
              <a:chExt cx="720080" cy="1257085"/>
            </a:xfrm>
          </p:grpSpPr>
          <p:sp>
            <p:nvSpPr>
              <p:cNvPr id="427" name="Rounded Rectangle 42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28" name="Oval 42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29" name="Group 428"/>
            <p:cNvGrpSpPr/>
            <p:nvPr/>
          </p:nvGrpSpPr>
          <p:grpSpPr>
            <a:xfrm>
              <a:off x="4048349" y="5820796"/>
              <a:ext cx="378268" cy="633436"/>
              <a:chOff x="1509564" y="2459947"/>
              <a:chExt cx="720080" cy="1257085"/>
            </a:xfrm>
          </p:grpSpPr>
          <p:sp>
            <p:nvSpPr>
              <p:cNvPr id="430" name="Rounded Rectangle 42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31" name="Oval 43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32" name="Group 431"/>
            <p:cNvGrpSpPr/>
            <p:nvPr/>
          </p:nvGrpSpPr>
          <p:grpSpPr>
            <a:xfrm>
              <a:off x="4239931" y="5823127"/>
              <a:ext cx="378268" cy="633436"/>
              <a:chOff x="1509564" y="2459947"/>
              <a:chExt cx="720080" cy="1257085"/>
            </a:xfrm>
          </p:grpSpPr>
          <p:sp>
            <p:nvSpPr>
              <p:cNvPr id="433" name="Rounded Rectangle 43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34" name="Oval 43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35" name="Group 434"/>
            <p:cNvGrpSpPr/>
            <p:nvPr/>
          </p:nvGrpSpPr>
          <p:grpSpPr>
            <a:xfrm>
              <a:off x="4495066" y="5823127"/>
              <a:ext cx="378268" cy="633436"/>
              <a:chOff x="1509564" y="2459947"/>
              <a:chExt cx="720080" cy="1257085"/>
            </a:xfrm>
          </p:grpSpPr>
          <p:sp>
            <p:nvSpPr>
              <p:cNvPr id="436" name="Rounded Rectangle 43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37" name="Oval 43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38" name="Group 437"/>
            <p:cNvGrpSpPr/>
            <p:nvPr/>
          </p:nvGrpSpPr>
          <p:grpSpPr>
            <a:xfrm>
              <a:off x="3945614" y="5973196"/>
              <a:ext cx="378268" cy="633436"/>
              <a:chOff x="1509564" y="2459947"/>
              <a:chExt cx="720080" cy="1257085"/>
            </a:xfrm>
          </p:grpSpPr>
          <p:sp>
            <p:nvSpPr>
              <p:cNvPr id="439" name="Rounded Rectangle 43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40" name="Oval 43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41" name="Group 440"/>
            <p:cNvGrpSpPr/>
            <p:nvPr/>
          </p:nvGrpSpPr>
          <p:grpSpPr>
            <a:xfrm>
              <a:off x="4200749" y="5973196"/>
              <a:ext cx="378268" cy="633436"/>
              <a:chOff x="1509564" y="2459947"/>
              <a:chExt cx="720080" cy="1257085"/>
            </a:xfrm>
          </p:grpSpPr>
          <p:sp>
            <p:nvSpPr>
              <p:cNvPr id="442" name="Rounded Rectangle 44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43" name="Oval 44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44" name="Group 443"/>
            <p:cNvGrpSpPr/>
            <p:nvPr/>
          </p:nvGrpSpPr>
          <p:grpSpPr>
            <a:xfrm>
              <a:off x="4392331" y="5975527"/>
              <a:ext cx="378268" cy="633436"/>
              <a:chOff x="1509564" y="2459947"/>
              <a:chExt cx="720080" cy="1257085"/>
            </a:xfrm>
          </p:grpSpPr>
          <p:sp>
            <p:nvSpPr>
              <p:cNvPr id="445" name="Rounded Rectangle 44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46" name="Oval 44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47" name="Group 446"/>
            <p:cNvGrpSpPr/>
            <p:nvPr/>
          </p:nvGrpSpPr>
          <p:grpSpPr>
            <a:xfrm>
              <a:off x="4647466" y="5975527"/>
              <a:ext cx="378268" cy="633436"/>
              <a:chOff x="1509564" y="2459947"/>
              <a:chExt cx="720080" cy="1257085"/>
            </a:xfrm>
          </p:grpSpPr>
          <p:sp>
            <p:nvSpPr>
              <p:cNvPr id="448" name="Rounded Rectangle 44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49" name="Oval 44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50" name="Group 449"/>
            <p:cNvGrpSpPr/>
            <p:nvPr/>
          </p:nvGrpSpPr>
          <p:grpSpPr>
            <a:xfrm>
              <a:off x="2471918" y="5384827"/>
              <a:ext cx="378268" cy="633436"/>
              <a:chOff x="1509564" y="2459947"/>
              <a:chExt cx="720080" cy="1257085"/>
            </a:xfrm>
          </p:grpSpPr>
          <p:sp>
            <p:nvSpPr>
              <p:cNvPr id="451" name="Rounded Rectangle 45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52" name="Oval 45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53" name="Group 452"/>
            <p:cNvGrpSpPr/>
            <p:nvPr/>
          </p:nvGrpSpPr>
          <p:grpSpPr>
            <a:xfrm>
              <a:off x="2727053" y="5384827"/>
              <a:ext cx="378268" cy="633436"/>
              <a:chOff x="1509564" y="2459947"/>
              <a:chExt cx="720080" cy="1257085"/>
            </a:xfrm>
          </p:grpSpPr>
          <p:sp>
            <p:nvSpPr>
              <p:cNvPr id="454" name="Rounded Rectangle 45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55" name="Oval 45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56" name="Group 455"/>
            <p:cNvGrpSpPr/>
            <p:nvPr/>
          </p:nvGrpSpPr>
          <p:grpSpPr>
            <a:xfrm>
              <a:off x="2918635" y="5387158"/>
              <a:ext cx="378268" cy="633436"/>
              <a:chOff x="1509564" y="2459947"/>
              <a:chExt cx="720080" cy="1257085"/>
            </a:xfrm>
          </p:grpSpPr>
          <p:sp>
            <p:nvSpPr>
              <p:cNvPr id="457" name="Rounded Rectangle 45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58" name="Oval 45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59" name="Group 458"/>
            <p:cNvGrpSpPr/>
            <p:nvPr/>
          </p:nvGrpSpPr>
          <p:grpSpPr>
            <a:xfrm>
              <a:off x="3173770" y="5387158"/>
              <a:ext cx="378268" cy="633436"/>
              <a:chOff x="1509564" y="2459947"/>
              <a:chExt cx="720080" cy="1257085"/>
            </a:xfrm>
          </p:grpSpPr>
          <p:sp>
            <p:nvSpPr>
              <p:cNvPr id="460" name="Rounded Rectangle 45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61" name="Oval 46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62" name="Group 461"/>
            <p:cNvGrpSpPr/>
            <p:nvPr/>
          </p:nvGrpSpPr>
          <p:grpSpPr>
            <a:xfrm>
              <a:off x="2624318" y="5537227"/>
              <a:ext cx="378268" cy="633436"/>
              <a:chOff x="1509564" y="2459947"/>
              <a:chExt cx="720080" cy="1257085"/>
            </a:xfrm>
          </p:grpSpPr>
          <p:sp>
            <p:nvSpPr>
              <p:cNvPr id="463" name="Rounded Rectangle 46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64" name="Oval 463"/>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65" name="Group 464"/>
            <p:cNvGrpSpPr/>
            <p:nvPr/>
          </p:nvGrpSpPr>
          <p:grpSpPr>
            <a:xfrm>
              <a:off x="2879453" y="5537227"/>
              <a:ext cx="378268" cy="633436"/>
              <a:chOff x="1509564" y="2459947"/>
              <a:chExt cx="720080" cy="1257085"/>
            </a:xfrm>
          </p:grpSpPr>
          <p:sp>
            <p:nvSpPr>
              <p:cNvPr id="466" name="Rounded Rectangle 46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67" name="Oval 46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68" name="Group 467"/>
            <p:cNvGrpSpPr/>
            <p:nvPr/>
          </p:nvGrpSpPr>
          <p:grpSpPr>
            <a:xfrm>
              <a:off x="3071035" y="5539558"/>
              <a:ext cx="378268" cy="633436"/>
              <a:chOff x="1509564" y="2459947"/>
              <a:chExt cx="720080" cy="1257085"/>
            </a:xfrm>
          </p:grpSpPr>
          <p:sp>
            <p:nvSpPr>
              <p:cNvPr id="469" name="Rounded Rectangle 46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70" name="Oval 46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71" name="Group 470"/>
            <p:cNvGrpSpPr/>
            <p:nvPr/>
          </p:nvGrpSpPr>
          <p:grpSpPr>
            <a:xfrm>
              <a:off x="3326170" y="5539558"/>
              <a:ext cx="378268" cy="633436"/>
              <a:chOff x="1509564" y="2459947"/>
              <a:chExt cx="720080" cy="1257085"/>
            </a:xfrm>
          </p:grpSpPr>
          <p:sp>
            <p:nvSpPr>
              <p:cNvPr id="472" name="Rounded Rectangle 47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73" name="Oval 47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74" name="Group 473"/>
            <p:cNvGrpSpPr/>
            <p:nvPr/>
          </p:nvGrpSpPr>
          <p:grpSpPr>
            <a:xfrm>
              <a:off x="2776718" y="5689627"/>
              <a:ext cx="378268" cy="633436"/>
              <a:chOff x="1509564" y="2459947"/>
              <a:chExt cx="720080" cy="1257085"/>
            </a:xfrm>
          </p:grpSpPr>
          <p:sp>
            <p:nvSpPr>
              <p:cNvPr id="475" name="Rounded Rectangle 47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76" name="Oval 47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77" name="Group 476"/>
            <p:cNvGrpSpPr/>
            <p:nvPr/>
          </p:nvGrpSpPr>
          <p:grpSpPr>
            <a:xfrm>
              <a:off x="3031853" y="5689627"/>
              <a:ext cx="378268" cy="633436"/>
              <a:chOff x="1509564" y="2459947"/>
              <a:chExt cx="720080" cy="1257085"/>
            </a:xfrm>
          </p:grpSpPr>
          <p:sp>
            <p:nvSpPr>
              <p:cNvPr id="478" name="Rounded Rectangle 47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79" name="Oval 47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80" name="Group 479"/>
            <p:cNvGrpSpPr/>
            <p:nvPr/>
          </p:nvGrpSpPr>
          <p:grpSpPr>
            <a:xfrm>
              <a:off x="3223435" y="5691958"/>
              <a:ext cx="378268" cy="633436"/>
              <a:chOff x="1509564" y="2459947"/>
              <a:chExt cx="720080" cy="1257085"/>
            </a:xfrm>
          </p:grpSpPr>
          <p:sp>
            <p:nvSpPr>
              <p:cNvPr id="481" name="Rounded Rectangle 480"/>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82" name="Oval 481"/>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83" name="Group 482"/>
            <p:cNvGrpSpPr/>
            <p:nvPr/>
          </p:nvGrpSpPr>
          <p:grpSpPr>
            <a:xfrm>
              <a:off x="3478570" y="5691958"/>
              <a:ext cx="378268" cy="633436"/>
              <a:chOff x="1509564" y="2459947"/>
              <a:chExt cx="720080" cy="1257085"/>
            </a:xfrm>
          </p:grpSpPr>
          <p:sp>
            <p:nvSpPr>
              <p:cNvPr id="484" name="Rounded Rectangle 483"/>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85" name="Oval 484"/>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86" name="Group 485"/>
            <p:cNvGrpSpPr/>
            <p:nvPr/>
          </p:nvGrpSpPr>
          <p:grpSpPr>
            <a:xfrm>
              <a:off x="2929118" y="5842027"/>
              <a:ext cx="378268" cy="633436"/>
              <a:chOff x="1509564" y="2459947"/>
              <a:chExt cx="720080" cy="1257085"/>
            </a:xfrm>
          </p:grpSpPr>
          <p:sp>
            <p:nvSpPr>
              <p:cNvPr id="487" name="Rounded Rectangle 486"/>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88" name="Oval 487"/>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89" name="Group 488"/>
            <p:cNvGrpSpPr/>
            <p:nvPr/>
          </p:nvGrpSpPr>
          <p:grpSpPr>
            <a:xfrm>
              <a:off x="3184253" y="5842027"/>
              <a:ext cx="378268" cy="633436"/>
              <a:chOff x="1509564" y="2459947"/>
              <a:chExt cx="720080" cy="1257085"/>
            </a:xfrm>
          </p:grpSpPr>
          <p:sp>
            <p:nvSpPr>
              <p:cNvPr id="490" name="Rounded Rectangle 489"/>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91" name="Oval 490"/>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92" name="Group 491"/>
            <p:cNvGrpSpPr/>
            <p:nvPr/>
          </p:nvGrpSpPr>
          <p:grpSpPr>
            <a:xfrm>
              <a:off x="3375835" y="5839306"/>
              <a:ext cx="378268" cy="638484"/>
              <a:chOff x="1509564" y="2449927"/>
              <a:chExt cx="720080" cy="1267105"/>
            </a:xfrm>
          </p:grpSpPr>
          <p:sp>
            <p:nvSpPr>
              <p:cNvPr id="493" name="Rounded Rectangle 492"/>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94" name="Oval 493"/>
              <p:cNvSpPr/>
              <p:nvPr/>
            </p:nvSpPr>
            <p:spPr>
              <a:xfrm>
                <a:off x="1602944" y="2449927"/>
                <a:ext cx="521010" cy="50405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grpSp>
        <p:grpSp>
          <p:nvGrpSpPr>
            <p:cNvPr id="495" name="Group 494"/>
            <p:cNvGrpSpPr/>
            <p:nvPr/>
          </p:nvGrpSpPr>
          <p:grpSpPr>
            <a:xfrm>
              <a:off x="3630970" y="5844358"/>
              <a:ext cx="378268" cy="633436"/>
              <a:chOff x="1509564" y="2459947"/>
              <a:chExt cx="720080" cy="1257085"/>
            </a:xfrm>
          </p:grpSpPr>
          <p:sp>
            <p:nvSpPr>
              <p:cNvPr id="496" name="Rounded Rectangle 495"/>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97" name="Oval 496"/>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498" name="Group 497"/>
            <p:cNvGrpSpPr/>
            <p:nvPr/>
          </p:nvGrpSpPr>
          <p:grpSpPr>
            <a:xfrm>
              <a:off x="3081518" y="5994427"/>
              <a:ext cx="378268" cy="633436"/>
              <a:chOff x="1509564" y="2459947"/>
              <a:chExt cx="720080" cy="1257085"/>
            </a:xfrm>
          </p:grpSpPr>
          <p:sp>
            <p:nvSpPr>
              <p:cNvPr id="499" name="Rounded Rectangle 498"/>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00" name="Oval 499"/>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01" name="Group 500"/>
            <p:cNvGrpSpPr/>
            <p:nvPr/>
          </p:nvGrpSpPr>
          <p:grpSpPr>
            <a:xfrm>
              <a:off x="3336653" y="5994427"/>
              <a:ext cx="378268" cy="633436"/>
              <a:chOff x="1509564" y="2459947"/>
              <a:chExt cx="720080" cy="1257085"/>
            </a:xfrm>
          </p:grpSpPr>
          <p:sp>
            <p:nvSpPr>
              <p:cNvPr id="502" name="Rounded Rectangle 501"/>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03" name="Oval 502"/>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04" name="Group 503"/>
            <p:cNvGrpSpPr/>
            <p:nvPr/>
          </p:nvGrpSpPr>
          <p:grpSpPr>
            <a:xfrm>
              <a:off x="3528235" y="5996758"/>
              <a:ext cx="378268" cy="633436"/>
              <a:chOff x="1509564" y="2459947"/>
              <a:chExt cx="720080" cy="1257085"/>
            </a:xfrm>
          </p:grpSpPr>
          <p:sp>
            <p:nvSpPr>
              <p:cNvPr id="505" name="Rounded Rectangle 504"/>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06" name="Oval 505"/>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07" name="Group 506"/>
            <p:cNvGrpSpPr/>
            <p:nvPr/>
          </p:nvGrpSpPr>
          <p:grpSpPr>
            <a:xfrm>
              <a:off x="3783370" y="5996758"/>
              <a:ext cx="378268" cy="633436"/>
              <a:chOff x="1509564" y="2459947"/>
              <a:chExt cx="720080" cy="1257085"/>
            </a:xfrm>
          </p:grpSpPr>
          <p:sp>
            <p:nvSpPr>
              <p:cNvPr id="508" name="Rounded Rectangle 507"/>
              <p:cNvSpPr/>
              <p:nvPr/>
            </p:nvSpPr>
            <p:spPr>
              <a:xfrm>
                <a:off x="1509564" y="2996952"/>
                <a:ext cx="720080"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09" name="Oval 508"/>
              <p:cNvSpPr/>
              <p:nvPr/>
            </p:nvSpPr>
            <p:spPr>
              <a:xfrm>
                <a:off x="1602944" y="2459947"/>
                <a:ext cx="521010" cy="5040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grpSp>
        <p:nvGrpSpPr>
          <p:cNvPr id="84" name="Group 83"/>
          <p:cNvGrpSpPr/>
          <p:nvPr/>
        </p:nvGrpSpPr>
        <p:grpSpPr>
          <a:xfrm>
            <a:off x="4382140" y="1928847"/>
            <a:ext cx="378268" cy="633436"/>
            <a:chOff x="1509564" y="2459947"/>
            <a:chExt cx="720080" cy="1257085"/>
          </a:xfrm>
        </p:grpSpPr>
        <p:sp>
          <p:nvSpPr>
            <p:cNvPr id="85" name="Rounded Rectangle 84"/>
            <p:cNvSpPr/>
            <p:nvPr/>
          </p:nvSpPr>
          <p:spPr>
            <a:xfrm>
              <a:off x="1509564" y="2996952"/>
              <a:ext cx="720080"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86" name="Oval 85"/>
            <p:cNvSpPr/>
            <p:nvPr/>
          </p:nvSpPr>
          <p:spPr>
            <a:xfrm>
              <a:off x="1602944" y="2459947"/>
              <a:ext cx="521010" cy="50405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68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0"/>
                                        <p:tgtEl>
                                          <p:spTgt spid="84"/>
                                        </p:tgtEl>
                                      </p:cBhvr>
                                    </p:animEffect>
                                  </p:childTnLst>
                                  <p:subTnLst>
                                    <p:animClr clrSpc="rgb" dir="cw">
                                      <p:cBhvr override="childStyle">
                                        <p:cTn dur="1" fill="hold" display="0" masterRel="nextClick" afterEffect="1"/>
                                        <p:tgtEl>
                                          <p:spTgt spid="84"/>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1"/>
                                        </p:tgtEl>
                                        <p:attrNameLst>
                                          <p:attrName>style.visibility</p:attrName>
                                        </p:attrNameLst>
                                      </p:cBhvr>
                                      <p:to>
                                        <p:strVal val="visible"/>
                                      </p:to>
                                    </p:set>
                                    <p:animEffect transition="in" filter="fade">
                                      <p:cBhvr>
                                        <p:cTn id="12" dur="500"/>
                                        <p:tgtEl>
                                          <p:spTgt spid="511"/>
                                        </p:tgtEl>
                                      </p:cBhvr>
                                    </p:animEffect>
                                  </p:childTnLst>
                                </p:cTn>
                              </p:par>
                              <p:par>
                                <p:cTn id="13" presetID="22" presetClass="entr" presetSubtype="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par>
                                <p:cTn id="16" presetID="22" presetClass="entr" presetSubtype="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par>
                                <p:cTn id="19" presetID="22" presetClass="entr" presetSubtype="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3"/>
                                        </p:tgtEl>
                                        <p:attrNameLst>
                                          <p:attrName>style.visibility</p:attrName>
                                        </p:attrNameLst>
                                      </p:cBhvr>
                                      <p:to>
                                        <p:strVal val="visible"/>
                                      </p:to>
                                    </p:set>
                                    <p:animEffect transition="in" filter="fade">
                                      <p:cBhvr>
                                        <p:cTn id="26" dur="500"/>
                                        <p:tgtEl>
                                          <p:spTgt spid="513"/>
                                        </p:tgtEl>
                                      </p:cBhvr>
                                    </p:animEffect>
                                  </p:childTnLst>
                                </p:cTn>
                              </p:par>
                              <p:par>
                                <p:cTn id="27" presetID="22" presetClass="entr" presetSubtype="1" fill="hold" nodeType="withEffect">
                                  <p:stCondLst>
                                    <p:cond delay="0"/>
                                  </p:stCondLst>
                                  <p:childTnLst>
                                    <p:set>
                                      <p:cBhvr>
                                        <p:cTn id="28" dur="1" fill="hold">
                                          <p:stCondLst>
                                            <p:cond delay="0"/>
                                          </p:stCondLst>
                                        </p:cTn>
                                        <p:tgtEl>
                                          <p:spTgt spid="512"/>
                                        </p:tgtEl>
                                        <p:attrNameLst>
                                          <p:attrName>style.visibility</p:attrName>
                                        </p:attrNameLst>
                                      </p:cBhvr>
                                      <p:to>
                                        <p:strVal val="visible"/>
                                      </p:to>
                                    </p:set>
                                    <p:animEffect transition="in" filter="wipe(up)">
                                      <p:cBhvr>
                                        <p:cTn id="29" dur="10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476435" y="2136382"/>
            <a:ext cx="6094441" cy="749866"/>
          </a:xfrm>
          <a:custGeom>
            <a:avLst/>
            <a:gdLst>
              <a:gd name="connsiteX0" fmla="*/ 0 w 6094441"/>
              <a:gd name="connsiteY0" fmla="*/ 74987 h 749866"/>
              <a:gd name="connsiteX1" fmla="*/ 74987 w 6094441"/>
              <a:gd name="connsiteY1" fmla="*/ 0 h 749866"/>
              <a:gd name="connsiteX2" fmla="*/ 6019454 w 6094441"/>
              <a:gd name="connsiteY2" fmla="*/ 0 h 749866"/>
              <a:gd name="connsiteX3" fmla="*/ 6094441 w 6094441"/>
              <a:gd name="connsiteY3" fmla="*/ 74987 h 749866"/>
              <a:gd name="connsiteX4" fmla="*/ 6094441 w 6094441"/>
              <a:gd name="connsiteY4" fmla="*/ 674879 h 749866"/>
              <a:gd name="connsiteX5" fmla="*/ 6019454 w 6094441"/>
              <a:gd name="connsiteY5" fmla="*/ 749866 h 749866"/>
              <a:gd name="connsiteX6" fmla="*/ 74987 w 6094441"/>
              <a:gd name="connsiteY6" fmla="*/ 749866 h 749866"/>
              <a:gd name="connsiteX7" fmla="*/ 0 w 6094441"/>
              <a:gd name="connsiteY7" fmla="*/ 674879 h 749866"/>
              <a:gd name="connsiteX8" fmla="*/ 0 w 6094441"/>
              <a:gd name="connsiteY8" fmla="*/ 74987 h 7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4441" h="749866">
                <a:moveTo>
                  <a:pt x="0" y="74987"/>
                </a:moveTo>
                <a:cubicBezTo>
                  <a:pt x="0" y="33573"/>
                  <a:pt x="33573" y="0"/>
                  <a:pt x="74987" y="0"/>
                </a:cubicBezTo>
                <a:lnTo>
                  <a:pt x="6019454" y="0"/>
                </a:lnTo>
                <a:cubicBezTo>
                  <a:pt x="6060868" y="0"/>
                  <a:pt x="6094441" y="33573"/>
                  <a:pt x="6094441" y="74987"/>
                </a:cubicBezTo>
                <a:lnTo>
                  <a:pt x="6094441" y="674879"/>
                </a:lnTo>
                <a:cubicBezTo>
                  <a:pt x="6094441" y="716293"/>
                  <a:pt x="6060868" y="749866"/>
                  <a:pt x="6019454" y="749866"/>
                </a:cubicBezTo>
                <a:lnTo>
                  <a:pt x="74987" y="749866"/>
                </a:lnTo>
                <a:cubicBezTo>
                  <a:pt x="33573" y="749866"/>
                  <a:pt x="0" y="716293"/>
                  <a:pt x="0" y="674879"/>
                </a:cubicBezTo>
                <a:lnTo>
                  <a:pt x="0" y="74987"/>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3883" tIns="143883" rIns="143883" bIns="143883" numCol="1" spcCol="1270" anchor="ctr" anchorCtr="0">
            <a:noAutofit/>
          </a:bodyPr>
          <a:lstStyle/>
          <a:p>
            <a:pPr lvl="0" algn="ctr" defTabSz="1422400">
              <a:lnSpc>
                <a:spcPct val="90000"/>
              </a:lnSpc>
              <a:spcBef>
                <a:spcPct val="0"/>
              </a:spcBef>
              <a:spcAft>
                <a:spcPct val="35000"/>
              </a:spcAft>
            </a:pPr>
            <a:r>
              <a:rPr lang="en-GB" sz="3200" kern="1200" dirty="0" smtClean="0"/>
              <a:t>Infrastructure maintenance</a:t>
            </a:r>
            <a:endParaRPr lang="en-GB" sz="3200" kern="1200" dirty="0"/>
          </a:p>
        </p:txBody>
      </p:sp>
      <p:sp>
        <p:nvSpPr>
          <p:cNvPr id="6" name="Freeform 5"/>
          <p:cNvSpPr/>
          <p:nvPr/>
        </p:nvSpPr>
        <p:spPr>
          <a:xfrm>
            <a:off x="1482384" y="2990095"/>
            <a:ext cx="1945842" cy="1314286"/>
          </a:xfrm>
          <a:custGeom>
            <a:avLst/>
            <a:gdLst>
              <a:gd name="connsiteX0" fmla="*/ 0 w 1945842"/>
              <a:gd name="connsiteY0" fmla="*/ 131429 h 1314286"/>
              <a:gd name="connsiteX1" fmla="*/ 131429 w 1945842"/>
              <a:gd name="connsiteY1" fmla="*/ 0 h 1314286"/>
              <a:gd name="connsiteX2" fmla="*/ 1814413 w 1945842"/>
              <a:gd name="connsiteY2" fmla="*/ 0 h 1314286"/>
              <a:gd name="connsiteX3" fmla="*/ 1945842 w 1945842"/>
              <a:gd name="connsiteY3" fmla="*/ 131429 h 1314286"/>
              <a:gd name="connsiteX4" fmla="*/ 1945842 w 1945842"/>
              <a:gd name="connsiteY4" fmla="*/ 1182857 h 1314286"/>
              <a:gd name="connsiteX5" fmla="*/ 1814413 w 1945842"/>
              <a:gd name="connsiteY5" fmla="*/ 1314286 h 1314286"/>
              <a:gd name="connsiteX6" fmla="*/ 131429 w 1945842"/>
              <a:gd name="connsiteY6" fmla="*/ 1314286 h 1314286"/>
              <a:gd name="connsiteX7" fmla="*/ 0 w 1945842"/>
              <a:gd name="connsiteY7" fmla="*/ 1182857 h 1314286"/>
              <a:gd name="connsiteX8" fmla="*/ 0 w 1945842"/>
              <a:gd name="connsiteY8" fmla="*/ 131429 h 131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842" h="1314286">
                <a:moveTo>
                  <a:pt x="0" y="131429"/>
                </a:moveTo>
                <a:cubicBezTo>
                  <a:pt x="0" y="58843"/>
                  <a:pt x="58843" y="0"/>
                  <a:pt x="131429" y="0"/>
                </a:cubicBezTo>
                <a:lnTo>
                  <a:pt x="1814413" y="0"/>
                </a:lnTo>
                <a:cubicBezTo>
                  <a:pt x="1886999" y="0"/>
                  <a:pt x="1945842" y="58843"/>
                  <a:pt x="1945842" y="131429"/>
                </a:cubicBezTo>
                <a:lnTo>
                  <a:pt x="1945842" y="1182857"/>
                </a:lnTo>
                <a:cubicBezTo>
                  <a:pt x="1945842" y="1255443"/>
                  <a:pt x="1886999" y="1314286"/>
                  <a:pt x="1814413" y="1314286"/>
                </a:cubicBezTo>
                <a:lnTo>
                  <a:pt x="131429" y="1314286"/>
                </a:lnTo>
                <a:cubicBezTo>
                  <a:pt x="58843" y="1314286"/>
                  <a:pt x="0" y="1255443"/>
                  <a:pt x="0" y="1182857"/>
                </a:cubicBezTo>
                <a:lnTo>
                  <a:pt x="0" y="131429"/>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9934" tIns="129934" rIns="129934" bIns="129934" numCol="1" spcCol="1270" anchor="ctr" anchorCtr="0">
            <a:noAutofit/>
          </a:bodyPr>
          <a:lstStyle/>
          <a:p>
            <a:pPr lvl="0" algn="ctr" defTabSz="1066800">
              <a:lnSpc>
                <a:spcPct val="90000"/>
              </a:lnSpc>
              <a:spcBef>
                <a:spcPct val="0"/>
              </a:spcBef>
              <a:spcAft>
                <a:spcPct val="35000"/>
              </a:spcAft>
            </a:pPr>
            <a:r>
              <a:rPr lang="en-GB" sz="2400" b="0" kern="1200" dirty="0" smtClean="0"/>
              <a:t>Technical maintenance</a:t>
            </a:r>
            <a:endParaRPr lang="en-GB" sz="2400" b="0" kern="1200" dirty="0"/>
          </a:p>
        </p:txBody>
      </p:sp>
      <p:sp>
        <p:nvSpPr>
          <p:cNvPr id="7" name="Freeform 6"/>
          <p:cNvSpPr/>
          <p:nvPr/>
        </p:nvSpPr>
        <p:spPr>
          <a:xfrm>
            <a:off x="1487125" y="4408228"/>
            <a:ext cx="1936359" cy="1746332"/>
          </a:xfrm>
          <a:custGeom>
            <a:avLst/>
            <a:gdLst>
              <a:gd name="connsiteX0" fmla="*/ 0 w 1936359"/>
              <a:gd name="connsiteY0" fmla="*/ 174633 h 1746332"/>
              <a:gd name="connsiteX1" fmla="*/ 174633 w 1936359"/>
              <a:gd name="connsiteY1" fmla="*/ 0 h 1746332"/>
              <a:gd name="connsiteX2" fmla="*/ 1761726 w 1936359"/>
              <a:gd name="connsiteY2" fmla="*/ 0 h 1746332"/>
              <a:gd name="connsiteX3" fmla="*/ 1936359 w 1936359"/>
              <a:gd name="connsiteY3" fmla="*/ 174633 h 1746332"/>
              <a:gd name="connsiteX4" fmla="*/ 1936359 w 1936359"/>
              <a:gd name="connsiteY4" fmla="*/ 1571699 h 1746332"/>
              <a:gd name="connsiteX5" fmla="*/ 1761726 w 1936359"/>
              <a:gd name="connsiteY5" fmla="*/ 1746332 h 1746332"/>
              <a:gd name="connsiteX6" fmla="*/ 174633 w 1936359"/>
              <a:gd name="connsiteY6" fmla="*/ 1746332 h 1746332"/>
              <a:gd name="connsiteX7" fmla="*/ 0 w 1936359"/>
              <a:gd name="connsiteY7" fmla="*/ 1571699 h 1746332"/>
              <a:gd name="connsiteX8" fmla="*/ 0 w 1936359"/>
              <a:gd name="connsiteY8" fmla="*/ 174633 h 174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359" h="1746332">
                <a:moveTo>
                  <a:pt x="0" y="174633"/>
                </a:moveTo>
                <a:cubicBezTo>
                  <a:pt x="0" y="78186"/>
                  <a:pt x="78186" y="0"/>
                  <a:pt x="174633" y="0"/>
                </a:cubicBezTo>
                <a:lnTo>
                  <a:pt x="1761726" y="0"/>
                </a:lnTo>
                <a:cubicBezTo>
                  <a:pt x="1858173" y="0"/>
                  <a:pt x="1936359" y="78186"/>
                  <a:pt x="1936359" y="174633"/>
                </a:cubicBezTo>
                <a:lnTo>
                  <a:pt x="1936359" y="1571699"/>
                </a:lnTo>
                <a:cubicBezTo>
                  <a:pt x="1936359" y="1668146"/>
                  <a:pt x="1858173" y="1746332"/>
                  <a:pt x="1761726" y="1746332"/>
                </a:cubicBezTo>
                <a:lnTo>
                  <a:pt x="174633" y="1746332"/>
                </a:lnTo>
                <a:cubicBezTo>
                  <a:pt x="78186" y="1746332"/>
                  <a:pt x="0" y="1668146"/>
                  <a:pt x="0" y="1571699"/>
                </a:cubicBezTo>
                <a:lnTo>
                  <a:pt x="0" y="174633"/>
                </a:lnTo>
                <a:close/>
              </a:path>
            </a:pathLst>
          </a:custGeom>
          <a:solidFill>
            <a:schemeClr val="bg1">
              <a:lumMod val="50000"/>
            </a:schemeClr>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131158" tIns="131158" rIns="131158" bIns="131158" numCol="1" spcCol="1270" anchor="ctr" anchorCtr="0">
            <a:noAutofit/>
          </a:bodyPr>
          <a:lstStyle/>
          <a:p>
            <a:pPr lvl="0" algn="ctr" defTabSz="933450">
              <a:lnSpc>
                <a:spcPct val="90000"/>
              </a:lnSpc>
              <a:spcBef>
                <a:spcPct val="0"/>
              </a:spcBef>
              <a:spcAft>
                <a:spcPct val="35000"/>
              </a:spcAft>
            </a:pPr>
            <a:r>
              <a:rPr lang="en-GB" sz="2100" b="0" kern="1200" dirty="0" smtClean="0"/>
              <a:t>Open source &amp; modular</a:t>
            </a:r>
            <a:endParaRPr lang="en-GB" sz="2100" b="0" kern="1200" dirty="0"/>
          </a:p>
        </p:txBody>
      </p:sp>
      <p:sp>
        <p:nvSpPr>
          <p:cNvPr id="8" name="Freeform 7"/>
          <p:cNvSpPr/>
          <p:nvPr/>
        </p:nvSpPr>
        <p:spPr>
          <a:xfrm>
            <a:off x="3591517" y="2990095"/>
            <a:ext cx="3973410" cy="1314286"/>
          </a:xfrm>
          <a:custGeom>
            <a:avLst/>
            <a:gdLst>
              <a:gd name="connsiteX0" fmla="*/ 0 w 3973410"/>
              <a:gd name="connsiteY0" fmla="*/ 131429 h 1314286"/>
              <a:gd name="connsiteX1" fmla="*/ 131429 w 3973410"/>
              <a:gd name="connsiteY1" fmla="*/ 0 h 1314286"/>
              <a:gd name="connsiteX2" fmla="*/ 3841981 w 3973410"/>
              <a:gd name="connsiteY2" fmla="*/ 0 h 1314286"/>
              <a:gd name="connsiteX3" fmla="*/ 3973410 w 3973410"/>
              <a:gd name="connsiteY3" fmla="*/ 131429 h 1314286"/>
              <a:gd name="connsiteX4" fmla="*/ 3973410 w 3973410"/>
              <a:gd name="connsiteY4" fmla="*/ 1182857 h 1314286"/>
              <a:gd name="connsiteX5" fmla="*/ 3841981 w 3973410"/>
              <a:gd name="connsiteY5" fmla="*/ 1314286 h 1314286"/>
              <a:gd name="connsiteX6" fmla="*/ 131429 w 3973410"/>
              <a:gd name="connsiteY6" fmla="*/ 1314286 h 1314286"/>
              <a:gd name="connsiteX7" fmla="*/ 0 w 3973410"/>
              <a:gd name="connsiteY7" fmla="*/ 1182857 h 1314286"/>
              <a:gd name="connsiteX8" fmla="*/ 0 w 3973410"/>
              <a:gd name="connsiteY8" fmla="*/ 131429 h 131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3410" h="1314286">
                <a:moveTo>
                  <a:pt x="0" y="131429"/>
                </a:moveTo>
                <a:cubicBezTo>
                  <a:pt x="0" y="58843"/>
                  <a:pt x="58843" y="0"/>
                  <a:pt x="131429" y="0"/>
                </a:cubicBezTo>
                <a:lnTo>
                  <a:pt x="3841981" y="0"/>
                </a:lnTo>
                <a:cubicBezTo>
                  <a:pt x="3914567" y="0"/>
                  <a:pt x="3973410" y="58843"/>
                  <a:pt x="3973410" y="131429"/>
                </a:cubicBezTo>
                <a:lnTo>
                  <a:pt x="3973410" y="1182857"/>
                </a:lnTo>
                <a:cubicBezTo>
                  <a:pt x="3973410" y="1255443"/>
                  <a:pt x="3914567" y="1314286"/>
                  <a:pt x="3841981" y="1314286"/>
                </a:cubicBezTo>
                <a:lnTo>
                  <a:pt x="131429" y="1314286"/>
                </a:lnTo>
                <a:cubicBezTo>
                  <a:pt x="58843" y="1314286"/>
                  <a:pt x="0" y="1255443"/>
                  <a:pt x="0" y="1182857"/>
                </a:cubicBezTo>
                <a:lnTo>
                  <a:pt x="0" y="131429"/>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9934" tIns="129934" rIns="129934" bIns="129934" numCol="1" spcCol="1270" anchor="ctr" anchorCtr="0">
            <a:noAutofit/>
          </a:bodyPr>
          <a:lstStyle/>
          <a:p>
            <a:pPr lvl="0" algn="ctr" defTabSz="1066800">
              <a:lnSpc>
                <a:spcPct val="90000"/>
              </a:lnSpc>
              <a:spcBef>
                <a:spcPct val="0"/>
              </a:spcBef>
              <a:spcAft>
                <a:spcPct val="35000"/>
              </a:spcAft>
            </a:pPr>
            <a:r>
              <a:rPr lang="en-GB" sz="2400" b="1" kern="1200" dirty="0" smtClean="0"/>
              <a:t>User support</a:t>
            </a:r>
            <a:endParaRPr lang="en-GB" sz="2400" b="1" kern="1200" dirty="0"/>
          </a:p>
        </p:txBody>
      </p:sp>
      <p:sp>
        <p:nvSpPr>
          <p:cNvPr id="9" name="Freeform 8"/>
          <p:cNvSpPr/>
          <p:nvPr/>
        </p:nvSpPr>
        <p:spPr>
          <a:xfrm>
            <a:off x="3599266" y="4408228"/>
            <a:ext cx="1938252" cy="2045108"/>
          </a:xfrm>
          <a:custGeom>
            <a:avLst/>
            <a:gdLst>
              <a:gd name="connsiteX0" fmla="*/ 0 w 1938252"/>
              <a:gd name="connsiteY0" fmla="*/ 193825 h 2045108"/>
              <a:gd name="connsiteX1" fmla="*/ 193825 w 1938252"/>
              <a:gd name="connsiteY1" fmla="*/ 0 h 2045108"/>
              <a:gd name="connsiteX2" fmla="*/ 1744427 w 1938252"/>
              <a:gd name="connsiteY2" fmla="*/ 0 h 2045108"/>
              <a:gd name="connsiteX3" fmla="*/ 1938252 w 1938252"/>
              <a:gd name="connsiteY3" fmla="*/ 193825 h 2045108"/>
              <a:gd name="connsiteX4" fmla="*/ 1938252 w 1938252"/>
              <a:gd name="connsiteY4" fmla="*/ 1851283 h 2045108"/>
              <a:gd name="connsiteX5" fmla="*/ 1744427 w 1938252"/>
              <a:gd name="connsiteY5" fmla="*/ 2045108 h 2045108"/>
              <a:gd name="connsiteX6" fmla="*/ 193825 w 1938252"/>
              <a:gd name="connsiteY6" fmla="*/ 2045108 h 2045108"/>
              <a:gd name="connsiteX7" fmla="*/ 0 w 1938252"/>
              <a:gd name="connsiteY7" fmla="*/ 1851283 h 2045108"/>
              <a:gd name="connsiteX8" fmla="*/ 0 w 1938252"/>
              <a:gd name="connsiteY8" fmla="*/ 193825 h 204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252" h="2045108">
                <a:moveTo>
                  <a:pt x="0" y="193825"/>
                </a:moveTo>
                <a:cubicBezTo>
                  <a:pt x="0" y="86778"/>
                  <a:pt x="86778" y="0"/>
                  <a:pt x="193825" y="0"/>
                </a:cubicBezTo>
                <a:lnTo>
                  <a:pt x="1744427" y="0"/>
                </a:lnTo>
                <a:cubicBezTo>
                  <a:pt x="1851474" y="0"/>
                  <a:pt x="1938252" y="86778"/>
                  <a:pt x="1938252" y="193825"/>
                </a:cubicBezTo>
                <a:lnTo>
                  <a:pt x="1938252" y="1851283"/>
                </a:lnTo>
                <a:cubicBezTo>
                  <a:pt x="1938252" y="1958330"/>
                  <a:pt x="1851474" y="2045108"/>
                  <a:pt x="1744427" y="2045108"/>
                </a:cubicBezTo>
                <a:lnTo>
                  <a:pt x="193825" y="2045108"/>
                </a:lnTo>
                <a:cubicBezTo>
                  <a:pt x="86778" y="2045108"/>
                  <a:pt x="0" y="1958330"/>
                  <a:pt x="0" y="1851283"/>
                </a:cubicBezTo>
                <a:lnTo>
                  <a:pt x="0" y="19382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36779" tIns="136779" rIns="136779" bIns="136779" numCol="1" spcCol="1270" anchor="ctr" anchorCtr="0">
            <a:noAutofit/>
          </a:bodyPr>
          <a:lstStyle/>
          <a:p>
            <a:pPr lvl="0" algn="ctr" defTabSz="933450">
              <a:lnSpc>
                <a:spcPct val="90000"/>
              </a:lnSpc>
              <a:spcBef>
                <a:spcPct val="0"/>
              </a:spcBef>
              <a:spcAft>
                <a:spcPct val="35000"/>
              </a:spcAft>
            </a:pPr>
            <a:r>
              <a:rPr lang="en-GB" sz="2100" b="1" kern="1200" dirty="0" smtClean="0"/>
              <a:t>Crowdsourcing</a:t>
            </a:r>
            <a:r>
              <a:rPr lang="en-GB" sz="2100" kern="1200" dirty="0" smtClean="0"/>
              <a:t> </a:t>
            </a:r>
            <a:r>
              <a:rPr lang="en-GB" sz="2100" b="1" kern="1200" dirty="0" smtClean="0"/>
              <a:t>support</a:t>
            </a:r>
            <a:r>
              <a:rPr lang="en-GB" sz="2100" kern="1200" dirty="0" smtClean="0"/>
              <a:t> activities</a:t>
            </a:r>
            <a:endParaRPr lang="en-GB" sz="2100" kern="1200" dirty="0"/>
          </a:p>
        </p:txBody>
      </p:sp>
      <p:sp>
        <p:nvSpPr>
          <p:cNvPr id="10" name="Freeform 9"/>
          <p:cNvSpPr/>
          <p:nvPr/>
        </p:nvSpPr>
        <p:spPr>
          <a:xfrm>
            <a:off x="5618926" y="4408228"/>
            <a:ext cx="1938252" cy="2045108"/>
          </a:xfrm>
          <a:custGeom>
            <a:avLst/>
            <a:gdLst>
              <a:gd name="connsiteX0" fmla="*/ 0 w 1938252"/>
              <a:gd name="connsiteY0" fmla="*/ 193825 h 2045108"/>
              <a:gd name="connsiteX1" fmla="*/ 193825 w 1938252"/>
              <a:gd name="connsiteY1" fmla="*/ 0 h 2045108"/>
              <a:gd name="connsiteX2" fmla="*/ 1744427 w 1938252"/>
              <a:gd name="connsiteY2" fmla="*/ 0 h 2045108"/>
              <a:gd name="connsiteX3" fmla="*/ 1938252 w 1938252"/>
              <a:gd name="connsiteY3" fmla="*/ 193825 h 2045108"/>
              <a:gd name="connsiteX4" fmla="*/ 1938252 w 1938252"/>
              <a:gd name="connsiteY4" fmla="*/ 1851283 h 2045108"/>
              <a:gd name="connsiteX5" fmla="*/ 1744427 w 1938252"/>
              <a:gd name="connsiteY5" fmla="*/ 2045108 h 2045108"/>
              <a:gd name="connsiteX6" fmla="*/ 193825 w 1938252"/>
              <a:gd name="connsiteY6" fmla="*/ 2045108 h 2045108"/>
              <a:gd name="connsiteX7" fmla="*/ 0 w 1938252"/>
              <a:gd name="connsiteY7" fmla="*/ 1851283 h 2045108"/>
              <a:gd name="connsiteX8" fmla="*/ 0 w 1938252"/>
              <a:gd name="connsiteY8" fmla="*/ 193825 h 204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252" h="2045108">
                <a:moveTo>
                  <a:pt x="0" y="193825"/>
                </a:moveTo>
                <a:cubicBezTo>
                  <a:pt x="0" y="86778"/>
                  <a:pt x="86778" y="0"/>
                  <a:pt x="193825" y="0"/>
                </a:cubicBezTo>
                <a:lnTo>
                  <a:pt x="1744427" y="0"/>
                </a:lnTo>
                <a:cubicBezTo>
                  <a:pt x="1851474" y="0"/>
                  <a:pt x="1938252" y="86778"/>
                  <a:pt x="1938252" y="193825"/>
                </a:cubicBezTo>
                <a:lnTo>
                  <a:pt x="1938252" y="1851283"/>
                </a:lnTo>
                <a:cubicBezTo>
                  <a:pt x="1938252" y="1958330"/>
                  <a:pt x="1851474" y="2045108"/>
                  <a:pt x="1744427" y="2045108"/>
                </a:cubicBezTo>
                <a:lnTo>
                  <a:pt x="193825" y="2045108"/>
                </a:lnTo>
                <a:cubicBezTo>
                  <a:pt x="86778" y="2045108"/>
                  <a:pt x="0" y="1958330"/>
                  <a:pt x="0" y="1851283"/>
                </a:cubicBezTo>
                <a:lnTo>
                  <a:pt x="0" y="19382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36779" tIns="136779" rIns="136779" bIns="136779" numCol="1" spcCol="1270" anchor="ctr" anchorCtr="0">
            <a:noAutofit/>
          </a:bodyPr>
          <a:lstStyle/>
          <a:p>
            <a:pPr lvl="0" algn="ctr" defTabSz="933450">
              <a:lnSpc>
                <a:spcPct val="90000"/>
              </a:lnSpc>
              <a:spcBef>
                <a:spcPct val="0"/>
              </a:spcBef>
              <a:spcAft>
                <a:spcPct val="35000"/>
              </a:spcAft>
            </a:pPr>
            <a:r>
              <a:rPr lang="en-GB" sz="2100" kern="1200" dirty="0" smtClean="0"/>
              <a:t>Maximising</a:t>
            </a:r>
            <a:r>
              <a:rPr lang="en-GB" sz="2100" b="1" kern="1200" dirty="0" smtClean="0"/>
              <a:t> support efficiency</a:t>
            </a:r>
            <a:endParaRPr lang="en-GB" sz="2100" kern="1200" dirty="0"/>
          </a:p>
        </p:txBody>
      </p:sp>
      <p:sp>
        <p:nvSpPr>
          <p:cNvPr id="27" name="TextBox 26"/>
          <p:cNvSpPr txBox="1"/>
          <p:nvPr/>
        </p:nvSpPr>
        <p:spPr>
          <a:xfrm>
            <a:off x="742883" y="620688"/>
            <a:ext cx="7330148" cy="1015663"/>
          </a:xfrm>
          <a:prstGeom prst="rect">
            <a:avLst/>
          </a:prstGeom>
          <a:noFill/>
        </p:spPr>
        <p:txBody>
          <a:bodyPr wrap="none" rtlCol="0">
            <a:spAutoFit/>
          </a:bodyPr>
          <a:lstStyle/>
          <a:p>
            <a:r>
              <a:rPr lang="en-GB" sz="2000" dirty="0" smtClean="0"/>
              <a:t>Is building your user base enough?</a:t>
            </a:r>
          </a:p>
          <a:p>
            <a:endParaRPr lang="en-GB" sz="2000" b="1" dirty="0" smtClean="0"/>
          </a:p>
          <a:p>
            <a:r>
              <a:rPr lang="en-GB" sz="2000" b="1" dirty="0" smtClean="0"/>
              <a:t>Not if you want to nurture a community based sustainability model</a:t>
            </a:r>
            <a:endParaRPr lang="en-GB" sz="2000" b="1" dirty="0"/>
          </a:p>
        </p:txBody>
      </p:sp>
    </p:spTree>
    <p:extLst>
      <p:ext uri="{BB962C8B-B14F-4D97-AF65-F5344CB8AC3E}">
        <p14:creationId xmlns:p14="http://schemas.microsoft.com/office/powerpoint/2010/main" val="321027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1560" y="764704"/>
            <a:ext cx="3010662" cy="145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1518" y="692696"/>
            <a:ext cx="3686866" cy="6120680"/>
          </a:xfrm>
          <a:prstGeom prst="roundRect">
            <a:avLst>
              <a:gd name="adj" fmla="val 6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1432" y="2780928"/>
            <a:ext cx="4080604" cy="523220"/>
          </a:xfrm>
          <a:prstGeom prst="rect">
            <a:avLst/>
          </a:prstGeom>
        </p:spPr>
        <p:txBody>
          <a:bodyPr wrap="none">
            <a:spAutoFit/>
          </a:bodyPr>
          <a:lstStyle/>
          <a:p>
            <a:pPr algn="r"/>
            <a:r>
              <a:rPr lang="en-GB" sz="2000" dirty="0" smtClean="0"/>
              <a:t>A </a:t>
            </a:r>
            <a:r>
              <a:rPr lang="en-GB" sz="2800" b="1" dirty="0"/>
              <a:t>network</a:t>
            </a:r>
            <a:r>
              <a:rPr lang="en-GB" sz="2800" dirty="0"/>
              <a:t> </a:t>
            </a:r>
            <a:r>
              <a:rPr lang="en-GB" sz="2000" dirty="0"/>
              <a:t>of compatible services </a:t>
            </a:r>
          </a:p>
        </p:txBody>
      </p:sp>
      <p:sp>
        <p:nvSpPr>
          <p:cNvPr id="6" name="TextBox 5"/>
          <p:cNvSpPr txBox="1"/>
          <p:nvPr/>
        </p:nvSpPr>
        <p:spPr>
          <a:xfrm>
            <a:off x="1259632" y="3212976"/>
            <a:ext cx="2933816" cy="369332"/>
          </a:xfrm>
          <a:prstGeom prst="rect">
            <a:avLst/>
          </a:prstGeom>
          <a:noFill/>
        </p:spPr>
        <p:txBody>
          <a:bodyPr wrap="none" rtlCol="0">
            <a:spAutoFit/>
          </a:bodyPr>
          <a:lstStyle/>
          <a:p>
            <a:pPr algn="r"/>
            <a:r>
              <a:rPr lang="en-GB" dirty="0"/>
              <a:t>w</a:t>
            </a:r>
            <a:r>
              <a:rPr lang="en-GB" dirty="0" smtClean="0"/>
              <a:t>ith </a:t>
            </a:r>
            <a:r>
              <a:rPr lang="en-GB" i="1" dirty="0" smtClean="0"/>
              <a:t>no single point of failure</a:t>
            </a:r>
            <a:endParaRPr lang="en-GB" i="1" dirty="0"/>
          </a:p>
        </p:txBody>
      </p:sp>
      <p:sp>
        <p:nvSpPr>
          <p:cNvPr id="7" name="TextBox 6"/>
          <p:cNvSpPr txBox="1"/>
          <p:nvPr/>
        </p:nvSpPr>
        <p:spPr>
          <a:xfrm>
            <a:off x="517334" y="5661248"/>
            <a:ext cx="3465885" cy="461665"/>
          </a:xfrm>
          <a:prstGeom prst="rect">
            <a:avLst/>
          </a:prstGeom>
          <a:noFill/>
        </p:spPr>
        <p:txBody>
          <a:bodyPr wrap="none" rtlCol="0">
            <a:spAutoFit/>
          </a:bodyPr>
          <a:lstStyle/>
          <a:p>
            <a:r>
              <a:rPr lang="en-GB" sz="2400" dirty="0" smtClean="0"/>
              <a:t>So… how did </a:t>
            </a:r>
            <a:r>
              <a:rPr lang="en-GB" sz="2400" dirty="0" err="1" smtClean="0"/>
              <a:t>ViBRANT</a:t>
            </a:r>
            <a:r>
              <a:rPr lang="en-GB" sz="2400" dirty="0" smtClean="0"/>
              <a:t> go?</a:t>
            </a:r>
            <a:endParaRPr lang="en-GB" sz="2400" dirty="0"/>
          </a:p>
        </p:txBody>
      </p:sp>
    </p:spTree>
    <p:extLst>
      <p:ext uri="{BB962C8B-B14F-4D97-AF65-F5344CB8AC3E}">
        <p14:creationId xmlns:p14="http://schemas.microsoft.com/office/powerpoint/2010/main" val="396234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22785</TotalTime>
  <Words>2290</Words>
  <Application>Microsoft Office PowerPoint</Application>
  <PresentationFormat>On-screen Show (4:3)</PresentationFormat>
  <Paragraphs>309</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Scratchpads Virtual Research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Natural History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Koureas</dc:creator>
  <cp:lastModifiedBy>Deborah L. Paul</cp:lastModifiedBy>
  <cp:revision>156</cp:revision>
  <dcterms:created xsi:type="dcterms:W3CDTF">2013-08-19T16:26:34Z</dcterms:created>
  <dcterms:modified xsi:type="dcterms:W3CDTF">2013-10-27T12:34:05Z</dcterms:modified>
</cp:coreProperties>
</file>