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2"/>
  </p:notesMasterIdLst>
  <p:sldIdLst>
    <p:sldId id="346" r:id="rId2"/>
    <p:sldId id="464" r:id="rId3"/>
    <p:sldId id="450" r:id="rId4"/>
    <p:sldId id="463" r:id="rId5"/>
    <p:sldId id="459" r:id="rId6"/>
    <p:sldId id="452" r:id="rId7"/>
    <p:sldId id="460" r:id="rId8"/>
    <p:sldId id="453" r:id="rId9"/>
    <p:sldId id="454" r:id="rId10"/>
    <p:sldId id="411" r:id="rId11"/>
    <p:sldId id="465" r:id="rId12"/>
    <p:sldId id="466" r:id="rId13"/>
    <p:sldId id="458" r:id="rId14"/>
    <p:sldId id="462" r:id="rId15"/>
    <p:sldId id="445" r:id="rId16"/>
    <p:sldId id="467" r:id="rId17"/>
    <p:sldId id="469" r:id="rId18"/>
    <p:sldId id="457" r:id="rId19"/>
    <p:sldId id="470" r:id="rId20"/>
    <p:sldId id="38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1349"/>
    <a:srgbClr val="002E6C"/>
    <a:srgbClr val="1A2E6C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4" autoAdjust="0"/>
    <p:restoredTop sz="92838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C821A-CCF3-44FC-BC39-88CB2BB69861}" type="doc">
      <dgm:prSet loTypeId="urn:microsoft.com/office/officeart/2011/layout/InterconnectedBlock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608487-89BD-4081-910F-FEB9E27EAB3B}">
      <dgm:prSet phldrT="[Text]"/>
      <dgm:spPr/>
      <dgm:t>
        <a:bodyPr/>
        <a:lstStyle/>
        <a:p>
          <a:r>
            <a:rPr lang="en-US" dirty="0" smtClean="0"/>
            <a:t>Initial design</a:t>
          </a:r>
          <a:endParaRPr lang="en-US" dirty="0"/>
        </a:p>
      </dgm:t>
    </dgm:pt>
    <dgm:pt modelId="{E9D11D14-FEAE-49C5-BD5D-91559A782486}" type="parTrans" cxnId="{4511F340-B0A9-4BAF-8B9C-8E16234A1843}">
      <dgm:prSet/>
      <dgm:spPr/>
      <dgm:t>
        <a:bodyPr/>
        <a:lstStyle/>
        <a:p>
          <a:endParaRPr lang="en-US"/>
        </a:p>
      </dgm:t>
    </dgm:pt>
    <dgm:pt modelId="{F7912002-4C75-4E12-B442-859B5208B9E1}" type="sibTrans" cxnId="{4511F340-B0A9-4BAF-8B9C-8E16234A1843}">
      <dgm:prSet/>
      <dgm:spPr/>
      <dgm:t>
        <a:bodyPr/>
        <a:lstStyle/>
        <a:p>
          <a:endParaRPr lang="en-US"/>
        </a:p>
      </dgm:t>
    </dgm:pt>
    <dgm:pt modelId="{693C656C-321F-47C2-9E9D-9EE7CDA012C8}">
      <dgm:prSet phldrT="[Text]"/>
      <dgm:spPr/>
      <dgm:t>
        <a:bodyPr/>
        <a:lstStyle/>
        <a:p>
          <a:pPr algn="ctr"/>
          <a:r>
            <a:rPr lang="en-US" dirty="0" smtClean="0"/>
            <a:t>2010</a:t>
          </a:r>
        </a:p>
        <a:p>
          <a:pPr algn="ctr"/>
          <a:endParaRPr lang="en-US" dirty="0" smtClean="0"/>
        </a:p>
        <a:p>
          <a:pPr algn="r"/>
          <a:r>
            <a:rPr lang="en-US" dirty="0" smtClean="0"/>
            <a:t>Tiger teams &amp;</a:t>
          </a:r>
        </a:p>
        <a:p>
          <a:pPr algn="r"/>
          <a:r>
            <a:rPr lang="en-US" dirty="0" smtClean="0"/>
            <a:t>Community workshops</a:t>
          </a:r>
        </a:p>
      </dgm:t>
    </dgm:pt>
    <dgm:pt modelId="{14627CD8-543F-47A5-9491-5B3726C116C1}" type="parTrans" cxnId="{B3C577B2-68B6-4AC7-A649-BFAD70A7D3EF}">
      <dgm:prSet/>
      <dgm:spPr/>
      <dgm:t>
        <a:bodyPr/>
        <a:lstStyle/>
        <a:p>
          <a:endParaRPr lang="en-US"/>
        </a:p>
      </dgm:t>
    </dgm:pt>
    <dgm:pt modelId="{75399F00-79DA-46BB-88E8-72F69FEA44A7}" type="sibTrans" cxnId="{B3C577B2-68B6-4AC7-A649-BFAD70A7D3EF}">
      <dgm:prSet/>
      <dgm:spPr/>
      <dgm:t>
        <a:bodyPr/>
        <a:lstStyle/>
        <a:p>
          <a:endParaRPr lang="en-US"/>
        </a:p>
      </dgm:t>
    </dgm:pt>
    <dgm:pt modelId="{F067E4F7-8F3F-420A-B39B-97A14E363A37}">
      <dgm:prSet phldrT="[Text]"/>
      <dgm:spPr/>
      <dgm:t>
        <a:bodyPr/>
        <a:lstStyle/>
        <a:p>
          <a:r>
            <a:rPr lang="en-US" dirty="0" smtClean="0"/>
            <a:t>Science Designs 1.0</a:t>
          </a:r>
          <a:endParaRPr lang="en-US" dirty="0"/>
        </a:p>
      </dgm:t>
    </dgm:pt>
    <dgm:pt modelId="{2FF8FB96-8FAF-4E69-B91E-82F0301CF30D}" type="parTrans" cxnId="{D157788E-559C-4B8B-92A5-EC32BAB71AAD}">
      <dgm:prSet/>
      <dgm:spPr/>
      <dgm:t>
        <a:bodyPr/>
        <a:lstStyle/>
        <a:p>
          <a:endParaRPr lang="en-US"/>
        </a:p>
      </dgm:t>
    </dgm:pt>
    <dgm:pt modelId="{250891A5-90F7-4E96-BD7B-EF9529A420B4}" type="sibTrans" cxnId="{D157788E-559C-4B8B-92A5-EC32BAB71AAD}">
      <dgm:prSet/>
      <dgm:spPr/>
      <dgm:t>
        <a:bodyPr/>
        <a:lstStyle/>
        <a:p>
          <a:endParaRPr lang="en-US"/>
        </a:p>
      </dgm:t>
    </dgm:pt>
    <dgm:pt modelId="{AD51F031-CA60-4C1F-95CB-E9A9AE389E5D}">
      <dgm:prSet phldrT="[Text]"/>
      <dgm:spPr/>
      <dgm:t>
        <a:bodyPr/>
        <a:lstStyle/>
        <a:p>
          <a:pPr algn="ctr"/>
          <a:r>
            <a:rPr lang="en-US" dirty="0" smtClean="0"/>
            <a:t>Fall 2012</a:t>
          </a:r>
        </a:p>
        <a:p>
          <a:pPr algn="ctr"/>
          <a:endParaRPr lang="en-US" dirty="0" smtClean="0"/>
        </a:p>
        <a:p>
          <a:pPr algn="r"/>
          <a:r>
            <a:rPr lang="en-US" dirty="0" smtClean="0"/>
            <a:t>Technical Working Groups</a:t>
          </a:r>
          <a:endParaRPr lang="en-US" dirty="0"/>
        </a:p>
      </dgm:t>
    </dgm:pt>
    <dgm:pt modelId="{B966491B-D9E6-4D42-8262-F0D829C2A31C}" type="parTrans" cxnId="{06D4018C-0B9F-4F36-9AED-F5173BE980DD}">
      <dgm:prSet/>
      <dgm:spPr/>
      <dgm:t>
        <a:bodyPr/>
        <a:lstStyle/>
        <a:p>
          <a:endParaRPr lang="en-US"/>
        </a:p>
      </dgm:t>
    </dgm:pt>
    <dgm:pt modelId="{03E21489-4CAF-42B9-ACC5-97A7FB425615}" type="sibTrans" cxnId="{06D4018C-0B9F-4F36-9AED-F5173BE980DD}">
      <dgm:prSet/>
      <dgm:spPr/>
      <dgm:t>
        <a:bodyPr/>
        <a:lstStyle/>
        <a:p>
          <a:endParaRPr lang="en-US"/>
        </a:p>
      </dgm:t>
    </dgm:pt>
    <dgm:pt modelId="{6079ACBF-F0F3-439A-8192-874401139534}">
      <dgm:prSet phldrT="[Text]"/>
      <dgm:spPr/>
      <dgm:t>
        <a:bodyPr/>
        <a:lstStyle/>
        <a:p>
          <a:r>
            <a:rPr lang="en-US" dirty="0" smtClean="0"/>
            <a:t>Science Designs 2.0</a:t>
          </a:r>
          <a:endParaRPr lang="en-US" dirty="0"/>
        </a:p>
      </dgm:t>
    </dgm:pt>
    <dgm:pt modelId="{E8A02D36-0748-4068-9217-6AD4197A717E}" type="parTrans" cxnId="{B8EED2A7-EB90-463A-9F4F-C334B8D000B9}">
      <dgm:prSet/>
      <dgm:spPr/>
      <dgm:t>
        <a:bodyPr/>
        <a:lstStyle/>
        <a:p>
          <a:endParaRPr lang="en-US"/>
        </a:p>
      </dgm:t>
    </dgm:pt>
    <dgm:pt modelId="{80A35E34-072A-4695-8B64-037C5BA4DF53}" type="sibTrans" cxnId="{B8EED2A7-EB90-463A-9F4F-C334B8D000B9}">
      <dgm:prSet/>
      <dgm:spPr/>
      <dgm:t>
        <a:bodyPr/>
        <a:lstStyle/>
        <a:p>
          <a:endParaRPr lang="en-US"/>
        </a:p>
      </dgm:t>
    </dgm:pt>
    <dgm:pt modelId="{C2A7A705-E919-40A8-976F-74622F056B41}">
      <dgm:prSet phldrT="[Text]"/>
      <dgm:spPr/>
      <dgm:t>
        <a:bodyPr/>
        <a:lstStyle/>
        <a:p>
          <a:pPr algn="ctr"/>
          <a:r>
            <a:rPr lang="en-US" dirty="0" smtClean="0"/>
            <a:t>Summer 2013</a:t>
          </a:r>
        </a:p>
        <a:p>
          <a:pPr algn="ctr"/>
          <a:endParaRPr lang="en-US" dirty="0" smtClean="0"/>
        </a:p>
        <a:p>
          <a:pPr algn="ctr"/>
          <a:r>
            <a:rPr lang="en-US" dirty="0" smtClean="0"/>
            <a:t>Internal &amp; NSF review</a:t>
          </a:r>
        </a:p>
        <a:p>
          <a:pPr algn="r"/>
          <a:endParaRPr lang="en-US" dirty="0" smtClean="0"/>
        </a:p>
        <a:p>
          <a:pPr algn="r"/>
          <a:endParaRPr lang="en-US" dirty="0"/>
        </a:p>
      </dgm:t>
    </dgm:pt>
    <dgm:pt modelId="{04288CBF-8DE6-4811-A4DC-A3F76E5FAFFF}" type="parTrans" cxnId="{928FE5A7-066E-40D7-A503-97BD7AD03C35}">
      <dgm:prSet/>
      <dgm:spPr/>
      <dgm:t>
        <a:bodyPr/>
        <a:lstStyle/>
        <a:p>
          <a:endParaRPr lang="en-US"/>
        </a:p>
      </dgm:t>
    </dgm:pt>
    <dgm:pt modelId="{0AA3171C-8216-407A-8410-47143FA1AA52}" type="sibTrans" cxnId="{928FE5A7-066E-40D7-A503-97BD7AD03C35}">
      <dgm:prSet/>
      <dgm:spPr/>
      <dgm:t>
        <a:bodyPr/>
        <a:lstStyle/>
        <a:p>
          <a:endParaRPr lang="en-US"/>
        </a:p>
      </dgm:t>
    </dgm:pt>
    <dgm:pt modelId="{67397BEC-E830-4D27-BBA8-7E14B7B50361}">
      <dgm:prSet/>
      <dgm:spPr/>
      <dgm:t>
        <a:bodyPr/>
        <a:lstStyle/>
        <a:p>
          <a:r>
            <a:rPr lang="en-US" dirty="0" smtClean="0"/>
            <a:t>Science Designs 3.0</a:t>
          </a:r>
          <a:endParaRPr lang="en-US" dirty="0"/>
        </a:p>
      </dgm:t>
    </dgm:pt>
    <dgm:pt modelId="{7751F6B8-CA59-4772-BA10-D712BF0A6D60}" type="parTrans" cxnId="{030AD75F-35CE-471D-B4DE-DBA13A96241A}">
      <dgm:prSet/>
      <dgm:spPr/>
      <dgm:t>
        <a:bodyPr/>
        <a:lstStyle/>
        <a:p>
          <a:endParaRPr lang="en-US"/>
        </a:p>
      </dgm:t>
    </dgm:pt>
    <dgm:pt modelId="{9CE1FBEE-2B00-4C36-8950-F26422C516B6}" type="sibTrans" cxnId="{030AD75F-35CE-471D-B4DE-DBA13A96241A}">
      <dgm:prSet/>
      <dgm:spPr/>
      <dgm:t>
        <a:bodyPr/>
        <a:lstStyle/>
        <a:p>
          <a:endParaRPr lang="en-US"/>
        </a:p>
      </dgm:t>
    </dgm:pt>
    <dgm:pt modelId="{E9F04364-CC89-412F-A37F-02BF71B907A3}">
      <dgm:prSet/>
      <dgm:spPr/>
      <dgm:t>
        <a:bodyPr/>
        <a:lstStyle/>
        <a:p>
          <a:pPr algn="ctr"/>
          <a:r>
            <a:rPr lang="en-US" dirty="0" smtClean="0"/>
            <a:t>Fall-Winter 2013-2014</a:t>
          </a:r>
        </a:p>
        <a:p>
          <a:pPr algn="ctr"/>
          <a:endParaRPr lang="en-US" dirty="0" smtClean="0"/>
        </a:p>
        <a:p>
          <a:pPr algn="ctr"/>
          <a:r>
            <a:rPr lang="en-US" dirty="0" smtClean="0"/>
            <a:t>Official Release</a:t>
          </a:r>
        </a:p>
      </dgm:t>
    </dgm:pt>
    <dgm:pt modelId="{5FA101C7-B192-489F-836A-C8169CD0FBA8}" type="parTrans" cxnId="{50006914-6E57-4C89-8546-E3DBAB54EDE0}">
      <dgm:prSet/>
      <dgm:spPr/>
      <dgm:t>
        <a:bodyPr/>
        <a:lstStyle/>
        <a:p>
          <a:endParaRPr lang="en-US"/>
        </a:p>
      </dgm:t>
    </dgm:pt>
    <dgm:pt modelId="{E8218FE6-D677-4D2D-BF0B-1DD0B1DF20BF}" type="sibTrans" cxnId="{50006914-6E57-4C89-8546-E3DBAB54EDE0}">
      <dgm:prSet/>
      <dgm:spPr/>
      <dgm:t>
        <a:bodyPr/>
        <a:lstStyle/>
        <a:p>
          <a:endParaRPr lang="en-US"/>
        </a:p>
      </dgm:t>
    </dgm:pt>
    <dgm:pt modelId="{5A3AE30B-5684-4D02-9D52-DEED90B0C3D2}" type="pres">
      <dgm:prSet presAssocID="{4FDC821A-CCF3-44FC-BC39-88CB2BB69861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4191AC-4B8F-4925-BD5D-D530EE34C640}" type="pres">
      <dgm:prSet presAssocID="{67397BEC-E830-4D27-BBA8-7E14B7B50361}" presName="ChildAccent4" presStyleCnt="0"/>
      <dgm:spPr/>
    </dgm:pt>
    <dgm:pt modelId="{0AC9B6E0-0009-439C-A7FF-3A82F9AAD393}" type="pres">
      <dgm:prSet presAssocID="{67397BEC-E830-4D27-BBA8-7E14B7B50361}" presName="ChildAccent" presStyleLbl="alignImgPlace1" presStyleIdx="0" presStyleCnt="4"/>
      <dgm:spPr/>
      <dgm:t>
        <a:bodyPr/>
        <a:lstStyle/>
        <a:p>
          <a:endParaRPr lang="en-US"/>
        </a:p>
      </dgm:t>
    </dgm:pt>
    <dgm:pt modelId="{3C3046D8-EEC3-4C30-98B4-1AF30A8EFBD9}" type="pres">
      <dgm:prSet presAssocID="{67397BEC-E830-4D27-BBA8-7E14B7B50361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125DD-6B84-40FC-89E0-EA975FD561D5}" type="pres">
      <dgm:prSet presAssocID="{67397BEC-E830-4D27-BBA8-7E14B7B50361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DCD49-E47E-4A4A-A3D3-C9D9212BBC54}" type="pres">
      <dgm:prSet presAssocID="{6079ACBF-F0F3-439A-8192-874401139534}" presName="ChildAccent3" presStyleCnt="0"/>
      <dgm:spPr/>
    </dgm:pt>
    <dgm:pt modelId="{40183A49-964D-4808-AF44-E5BFCA9C8048}" type="pres">
      <dgm:prSet presAssocID="{6079ACBF-F0F3-439A-8192-874401139534}" presName="ChildAccent" presStyleLbl="alignImgPlace1" presStyleIdx="1" presStyleCnt="4"/>
      <dgm:spPr/>
      <dgm:t>
        <a:bodyPr/>
        <a:lstStyle/>
        <a:p>
          <a:endParaRPr lang="en-US"/>
        </a:p>
      </dgm:t>
    </dgm:pt>
    <dgm:pt modelId="{CED2E866-F478-4B12-9D96-5620C4AD4EFB}" type="pres">
      <dgm:prSet presAssocID="{6079ACBF-F0F3-439A-8192-874401139534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19605-59AC-4C22-9424-5F0CB6D9FF97}" type="pres">
      <dgm:prSet presAssocID="{6079ACBF-F0F3-439A-8192-874401139534}" presName="Parent3" presStyleLbl="node1" presStyleIdx="1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61978-6416-42AE-97B3-6990D02B9CE8}" type="pres">
      <dgm:prSet presAssocID="{F067E4F7-8F3F-420A-B39B-97A14E363A37}" presName="ChildAccent2" presStyleCnt="0"/>
      <dgm:spPr/>
    </dgm:pt>
    <dgm:pt modelId="{533F0D02-4C8F-4908-856B-1E8B902759B0}" type="pres">
      <dgm:prSet presAssocID="{F067E4F7-8F3F-420A-B39B-97A14E363A37}" presName="ChildAccent" presStyleLbl="alignImgPlace1" presStyleIdx="2" presStyleCnt="4"/>
      <dgm:spPr/>
      <dgm:t>
        <a:bodyPr/>
        <a:lstStyle/>
        <a:p>
          <a:endParaRPr lang="en-US"/>
        </a:p>
      </dgm:t>
    </dgm:pt>
    <dgm:pt modelId="{AA6C4C45-4BF0-4EF0-A2D8-FA2D74764C42}" type="pres">
      <dgm:prSet presAssocID="{F067E4F7-8F3F-420A-B39B-97A14E363A37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64D12-6C97-42E3-B7EB-43054FBA93FC}" type="pres">
      <dgm:prSet presAssocID="{F067E4F7-8F3F-420A-B39B-97A14E363A37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47FEF-7EDC-4FFE-A4E5-F683A8C14748}" type="pres">
      <dgm:prSet presAssocID="{82608487-89BD-4081-910F-FEB9E27EAB3B}" presName="ChildAccent1" presStyleCnt="0"/>
      <dgm:spPr/>
    </dgm:pt>
    <dgm:pt modelId="{E082A581-25DB-4B86-83FC-4343C1BFB664}" type="pres">
      <dgm:prSet presAssocID="{82608487-89BD-4081-910F-FEB9E27EAB3B}" presName="ChildAccent" presStyleLbl="alignImgPlace1" presStyleIdx="3" presStyleCnt="4"/>
      <dgm:spPr/>
      <dgm:t>
        <a:bodyPr/>
        <a:lstStyle/>
        <a:p>
          <a:endParaRPr lang="en-US"/>
        </a:p>
      </dgm:t>
    </dgm:pt>
    <dgm:pt modelId="{16C37BE3-B056-4EAD-81F9-D1FEB74A2191}" type="pres">
      <dgm:prSet presAssocID="{82608487-89BD-4081-910F-FEB9E27EAB3B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0F975-72E2-4D8C-A12A-FD48CCB5E6EE}" type="pres">
      <dgm:prSet presAssocID="{82608487-89BD-4081-910F-FEB9E27EAB3B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EED2A7-EB90-463A-9F4F-C334B8D000B9}" srcId="{4FDC821A-CCF3-44FC-BC39-88CB2BB69861}" destId="{6079ACBF-F0F3-439A-8192-874401139534}" srcOrd="2" destOrd="0" parTransId="{E8A02D36-0748-4068-9217-6AD4197A717E}" sibTransId="{80A35E34-072A-4695-8B64-037C5BA4DF53}"/>
    <dgm:cxn modelId="{9E07544A-5FB0-D949-BE7A-B3CB2AA03D3A}" type="presOf" srcId="{F067E4F7-8F3F-420A-B39B-97A14E363A37}" destId="{C8B64D12-6C97-42E3-B7EB-43054FBA93FC}" srcOrd="0" destOrd="0" presId="urn:microsoft.com/office/officeart/2011/layout/InterconnectedBlockProcess"/>
    <dgm:cxn modelId="{A307E740-7FAF-D745-8836-447098FB112F}" type="presOf" srcId="{693C656C-321F-47C2-9E9D-9EE7CDA012C8}" destId="{E082A581-25DB-4B86-83FC-4343C1BFB664}" srcOrd="0" destOrd="0" presId="urn:microsoft.com/office/officeart/2011/layout/InterconnectedBlockProcess"/>
    <dgm:cxn modelId="{7DDCCBBB-3376-9240-A63C-14C59F72B2A9}" type="presOf" srcId="{E9F04364-CC89-412F-A37F-02BF71B907A3}" destId="{0AC9B6E0-0009-439C-A7FF-3A82F9AAD393}" srcOrd="0" destOrd="0" presId="urn:microsoft.com/office/officeart/2011/layout/InterconnectedBlockProcess"/>
    <dgm:cxn modelId="{D84704DA-E4E3-E142-B640-885E5F443D36}" type="presOf" srcId="{693C656C-321F-47C2-9E9D-9EE7CDA012C8}" destId="{16C37BE3-B056-4EAD-81F9-D1FEB74A2191}" srcOrd="1" destOrd="0" presId="urn:microsoft.com/office/officeart/2011/layout/InterconnectedBlockProcess"/>
    <dgm:cxn modelId="{82E1CD5B-BBCF-BD4F-872E-4507C6006A4B}" type="presOf" srcId="{67397BEC-E830-4D27-BBA8-7E14B7B50361}" destId="{682125DD-6B84-40FC-89E0-EA975FD561D5}" srcOrd="0" destOrd="0" presId="urn:microsoft.com/office/officeart/2011/layout/InterconnectedBlockProcess"/>
    <dgm:cxn modelId="{928FE5A7-066E-40D7-A503-97BD7AD03C35}" srcId="{6079ACBF-F0F3-439A-8192-874401139534}" destId="{C2A7A705-E919-40A8-976F-74622F056B41}" srcOrd="0" destOrd="0" parTransId="{04288CBF-8DE6-4811-A4DC-A3F76E5FAFFF}" sibTransId="{0AA3171C-8216-407A-8410-47143FA1AA52}"/>
    <dgm:cxn modelId="{859D26E6-4950-EB44-85A8-9822676567D3}" type="presOf" srcId="{AD51F031-CA60-4C1F-95CB-E9A9AE389E5D}" destId="{AA6C4C45-4BF0-4EF0-A2D8-FA2D74764C42}" srcOrd="1" destOrd="0" presId="urn:microsoft.com/office/officeart/2011/layout/InterconnectedBlockProcess"/>
    <dgm:cxn modelId="{827AB4CB-5B0A-C64A-950E-064A7725B53B}" type="presOf" srcId="{82608487-89BD-4081-910F-FEB9E27EAB3B}" destId="{9660F975-72E2-4D8C-A12A-FD48CCB5E6EE}" srcOrd="0" destOrd="0" presId="urn:microsoft.com/office/officeart/2011/layout/InterconnectedBlockProcess"/>
    <dgm:cxn modelId="{A0A9332B-682F-7C40-A9DF-CA1F5E2860CF}" type="presOf" srcId="{C2A7A705-E919-40A8-976F-74622F056B41}" destId="{40183A49-964D-4808-AF44-E5BFCA9C8048}" srcOrd="0" destOrd="0" presId="urn:microsoft.com/office/officeart/2011/layout/InterconnectedBlockProcess"/>
    <dgm:cxn modelId="{030AD75F-35CE-471D-B4DE-DBA13A96241A}" srcId="{4FDC821A-CCF3-44FC-BC39-88CB2BB69861}" destId="{67397BEC-E830-4D27-BBA8-7E14B7B50361}" srcOrd="3" destOrd="0" parTransId="{7751F6B8-CA59-4772-BA10-D712BF0A6D60}" sibTransId="{9CE1FBEE-2B00-4C36-8950-F26422C516B6}"/>
    <dgm:cxn modelId="{239E09D1-AE0C-744E-A072-7552E58BF4B3}" type="presOf" srcId="{AD51F031-CA60-4C1F-95CB-E9A9AE389E5D}" destId="{533F0D02-4C8F-4908-856B-1E8B902759B0}" srcOrd="0" destOrd="0" presId="urn:microsoft.com/office/officeart/2011/layout/InterconnectedBlockProcess"/>
    <dgm:cxn modelId="{B3C577B2-68B6-4AC7-A649-BFAD70A7D3EF}" srcId="{82608487-89BD-4081-910F-FEB9E27EAB3B}" destId="{693C656C-321F-47C2-9E9D-9EE7CDA012C8}" srcOrd="0" destOrd="0" parTransId="{14627CD8-543F-47A5-9491-5B3726C116C1}" sibTransId="{75399F00-79DA-46BB-88E8-72F69FEA44A7}"/>
    <dgm:cxn modelId="{66484E98-427F-3A49-9EAC-7ABDFEC4E8CE}" type="presOf" srcId="{6079ACBF-F0F3-439A-8192-874401139534}" destId="{50219605-59AC-4C22-9424-5F0CB6D9FF97}" srcOrd="0" destOrd="0" presId="urn:microsoft.com/office/officeart/2011/layout/InterconnectedBlockProcess"/>
    <dgm:cxn modelId="{50006914-6E57-4C89-8546-E3DBAB54EDE0}" srcId="{67397BEC-E830-4D27-BBA8-7E14B7B50361}" destId="{E9F04364-CC89-412F-A37F-02BF71B907A3}" srcOrd="0" destOrd="0" parTransId="{5FA101C7-B192-489F-836A-C8169CD0FBA8}" sibTransId="{E8218FE6-D677-4D2D-BF0B-1DD0B1DF20BF}"/>
    <dgm:cxn modelId="{46206FFF-594D-6B49-A876-21A1DCD955A9}" type="presOf" srcId="{4FDC821A-CCF3-44FC-BC39-88CB2BB69861}" destId="{5A3AE30B-5684-4D02-9D52-DEED90B0C3D2}" srcOrd="0" destOrd="0" presId="urn:microsoft.com/office/officeart/2011/layout/InterconnectedBlockProcess"/>
    <dgm:cxn modelId="{9ECA334B-1DD1-4747-8F89-290C19F5D2B4}" type="presOf" srcId="{C2A7A705-E919-40A8-976F-74622F056B41}" destId="{CED2E866-F478-4B12-9D96-5620C4AD4EFB}" srcOrd="1" destOrd="0" presId="urn:microsoft.com/office/officeart/2011/layout/InterconnectedBlockProcess"/>
    <dgm:cxn modelId="{E7DB7E0C-2BD5-4245-96D8-4CAD32622B5B}" type="presOf" srcId="{E9F04364-CC89-412F-A37F-02BF71B907A3}" destId="{3C3046D8-EEC3-4C30-98B4-1AF30A8EFBD9}" srcOrd="1" destOrd="0" presId="urn:microsoft.com/office/officeart/2011/layout/InterconnectedBlockProcess"/>
    <dgm:cxn modelId="{06D4018C-0B9F-4F36-9AED-F5173BE980DD}" srcId="{F067E4F7-8F3F-420A-B39B-97A14E363A37}" destId="{AD51F031-CA60-4C1F-95CB-E9A9AE389E5D}" srcOrd="0" destOrd="0" parTransId="{B966491B-D9E6-4D42-8262-F0D829C2A31C}" sibTransId="{03E21489-4CAF-42B9-ACC5-97A7FB425615}"/>
    <dgm:cxn modelId="{D157788E-559C-4B8B-92A5-EC32BAB71AAD}" srcId="{4FDC821A-CCF3-44FC-BC39-88CB2BB69861}" destId="{F067E4F7-8F3F-420A-B39B-97A14E363A37}" srcOrd="1" destOrd="0" parTransId="{2FF8FB96-8FAF-4E69-B91E-82F0301CF30D}" sibTransId="{250891A5-90F7-4E96-BD7B-EF9529A420B4}"/>
    <dgm:cxn modelId="{4511F340-B0A9-4BAF-8B9C-8E16234A1843}" srcId="{4FDC821A-CCF3-44FC-BC39-88CB2BB69861}" destId="{82608487-89BD-4081-910F-FEB9E27EAB3B}" srcOrd="0" destOrd="0" parTransId="{E9D11D14-FEAE-49C5-BD5D-91559A782486}" sibTransId="{F7912002-4C75-4E12-B442-859B5208B9E1}"/>
    <dgm:cxn modelId="{354B406B-B429-C049-A3CE-099AF73633F3}" type="presParOf" srcId="{5A3AE30B-5684-4D02-9D52-DEED90B0C3D2}" destId="{E84191AC-4B8F-4925-BD5D-D530EE34C640}" srcOrd="0" destOrd="0" presId="urn:microsoft.com/office/officeart/2011/layout/InterconnectedBlockProcess"/>
    <dgm:cxn modelId="{7DB9B09A-6416-3F4C-BCB1-BA140C439F47}" type="presParOf" srcId="{E84191AC-4B8F-4925-BD5D-D530EE34C640}" destId="{0AC9B6E0-0009-439C-A7FF-3A82F9AAD393}" srcOrd="0" destOrd="0" presId="urn:microsoft.com/office/officeart/2011/layout/InterconnectedBlockProcess"/>
    <dgm:cxn modelId="{8D33B0CC-A436-E748-A78B-07ADF418E382}" type="presParOf" srcId="{5A3AE30B-5684-4D02-9D52-DEED90B0C3D2}" destId="{3C3046D8-EEC3-4C30-98B4-1AF30A8EFBD9}" srcOrd="1" destOrd="0" presId="urn:microsoft.com/office/officeart/2011/layout/InterconnectedBlockProcess"/>
    <dgm:cxn modelId="{9BA5919B-12D8-CA4C-A1CD-4F590936138E}" type="presParOf" srcId="{5A3AE30B-5684-4D02-9D52-DEED90B0C3D2}" destId="{682125DD-6B84-40FC-89E0-EA975FD561D5}" srcOrd="2" destOrd="0" presId="urn:microsoft.com/office/officeart/2011/layout/InterconnectedBlockProcess"/>
    <dgm:cxn modelId="{E93A8556-C3E5-3E44-B722-9C6C048EBE43}" type="presParOf" srcId="{5A3AE30B-5684-4D02-9D52-DEED90B0C3D2}" destId="{084DCD49-E47E-4A4A-A3D3-C9D9212BBC54}" srcOrd="3" destOrd="0" presId="urn:microsoft.com/office/officeart/2011/layout/InterconnectedBlockProcess"/>
    <dgm:cxn modelId="{24ADD818-D068-AB4D-BE53-3CF26E18D0D7}" type="presParOf" srcId="{084DCD49-E47E-4A4A-A3D3-C9D9212BBC54}" destId="{40183A49-964D-4808-AF44-E5BFCA9C8048}" srcOrd="0" destOrd="0" presId="urn:microsoft.com/office/officeart/2011/layout/InterconnectedBlockProcess"/>
    <dgm:cxn modelId="{8731F210-1C0A-9A46-958E-8474E16F393D}" type="presParOf" srcId="{5A3AE30B-5684-4D02-9D52-DEED90B0C3D2}" destId="{CED2E866-F478-4B12-9D96-5620C4AD4EFB}" srcOrd="4" destOrd="0" presId="urn:microsoft.com/office/officeart/2011/layout/InterconnectedBlockProcess"/>
    <dgm:cxn modelId="{0D8B121D-167F-AC4F-B291-4A9AE386EFA1}" type="presParOf" srcId="{5A3AE30B-5684-4D02-9D52-DEED90B0C3D2}" destId="{50219605-59AC-4C22-9424-5F0CB6D9FF97}" srcOrd="5" destOrd="0" presId="urn:microsoft.com/office/officeart/2011/layout/InterconnectedBlockProcess"/>
    <dgm:cxn modelId="{13218A91-F035-0847-A996-6D88810EA4F1}" type="presParOf" srcId="{5A3AE30B-5684-4D02-9D52-DEED90B0C3D2}" destId="{A7D61978-6416-42AE-97B3-6990D02B9CE8}" srcOrd="6" destOrd="0" presId="urn:microsoft.com/office/officeart/2011/layout/InterconnectedBlockProcess"/>
    <dgm:cxn modelId="{46B186A4-043D-4645-94EF-D60FE0E1F7EE}" type="presParOf" srcId="{A7D61978-6416-42AE-97B3-6990D02B9CE8}" destId="{533F0D02-4C8F-4908-856B-1E8B902759B0}" srcOrd="0" destOrd="0" presId="urn:microsoft.com/office/officeart/2011/layout/InterconnectedBlockProcess"/>
    <dgm:cxn modelId="{0A71CC74-F7D4-1549-9C92-E1203233333A}" type="presParOf" srcId="{5A3AE30B-5684-4D02-9D52-DEED90B0C3D2}" destId="{AA6C4C45-4BF0-4EF0-A2D8-FA2D74764C42}" srcOrd="7" destOrd="0" presId="urn:microsoft.com/office/officeart/2011/layout/InterconnectedBlockProcess"/>
    <dgm:cxn modelId="{CCEFF493-3ABA-FD40-85EE-FCEAF01667C7}" type="presParOf" srcId="{5A3AE30B-5684-4D02-9D52-DEED90B0C3D2}" destId="{C8B64D12-6C97-42E3-B7EB-43054FBA93FC}" srcOrd="8" destOrd="0" presId="urn:microsoft.com/office/officeart/2011/layout/InterconnectedBlockProcess"/>
    <dgm:cxn modelId="{048D2AC3-362D-E447-B128-9191E29C7CA2}" type="presParOf" srcId="{5A3AE30B-5684-4D02-9D52-DEED90B0C3D2}" destId="{21A47FEF-7EDC-4FFE-A4E5-F683A8C14748}" srcOrd="9" destOrd="0" presId="urn:microsoft.com/office/officeart/2011/layout/InterconnectedBlockProcess"/>
    <dgm:cxn modelId="{391110F9-A398-794A-ADDE-998EE0DA64A5}" type="presParOf" srcId="{21A47FEF-7EDC-4FFE-A4E5-F683A8C14748}" destId="{E082A581-25DB-4B86-83FC-4343C1BFB664}" srcOrd="0" destOrd="0" presId="urn:microsoft.com/office/officeart/2011/layout/InterconnectedBlockProcess"/>
    <dgm:cxn modelId="{84A70B29-65E0-624F-A05A-8205D201A72B}" type="presParOf" srcId="{5A3AE30B-5684-4D02-9D52-DEED90B0C3D2}" destId="{16C37BE3-B056-4EAD-81F9-D1FEB74A2191}" srcOrd="10" destOrd="0" presId="urn:microsoft.com/office/officeart/2011/layout/InterconnectedBlockProcess"/>
    <dgm:cxn modelId="{896B8235-D320-D643-9535-7AF76705459A}" type="presParOf" srcId="{5A3AE30B-5684-4D02-9D52-DEED90B0C3D2}" destId="{9660F975-72E2-4D8C-A12A-FD48CCB5E6EE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9B6E0-0009-439C-A7FF-3A82F9AAD393}">
      <dsp:nvSpPr>
        <dsp:cNvPr id="0" name=""/>
        <dsp:cNvSpPr/>
      </dsp:nvSpPr>
      <dsp:spPr>
        <a:xfrm>
          <a:off x="6184193" y="980358"/>
          <a:ext cx="1764593" cy="4201241"/>
        </a:xfrm>
        <a:prstGeom prst="wedgeRectCallout">
          <a:avLst>
            <a:gd name="adj1" fmla="val 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Fall-Winter 2013-2014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Official Release</a:t>
          </a:r>
        </a:p>
      </dsp:txBody>
      <dsp:txXfrm>
        <a:off x="6407944" y="980358"/>
        <a:ext cx="1540843" cy="4201241"/>
      </dsp:txXfrm>
    </dsp:sp>
    <dsp:sp modelId="{682125DD-6B84-40FC-89E0-EA975FD561D5}">
      <dsp:nvSpPr>
        <dsp:cNvPr id="0" name=""/>
        <dsp:cNvSpPr/>
      </dsp:nvSpPr>
      <dsp:spPr>
        <a:xfrm>
          <a:off x="6184193" y="0"/>
          <a:ext cx="1764593" cy="9803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Science Designs 3.0</a:t>
          </a:r>
          <a:endParaRPr lang="en-US" sz="2000" kern="1200" dirty="0"/>
        </a:p>
      </dsp:txBody>
      <dsp:txXfrm>
        <a:off x="6184193" y="0"/>
        <a:ext cx="1764593" cy="980358"/>
      </dsp:txXfrm>
    </dsp:sp>
    <dsp:sp modelId="{40183A49-964D-4808-AF44-E5BFCA9C8048}">
      <dsp:nvSpPr>
        <dsp:cNvPr id="0" name=""/>
        <dsp:cNvSpPr/>
      </dsp:nvSpPr>
      <dsp:spPr>
        <a:xfrm>
          <a:off x="4419599" y="980358"/>
          <a:ext cx="1764593" cy="3921434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-816231"/>
            <a:satOff val="-5956"/>
            <a:lumOff val="42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Summer 2013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Internal &amp; NSF review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643350" y="980358"/>
        <a:ext cx="1540843" cy="3921434"/>
      </dsp:txXfrm>
    </dsp:sp>
    <dsp:sp modelId="{50219605-59AC-4C22-9424-5F0CB6D9FF97}">
      <dsp:nvSpPr>
        <dsp:cNvPr id="0" name=""/>
        <dsp:cNvSpPr/>
      </dsp:nvSpPr>
      <dsp:spPr>
        <a:xfrm>
          <a:off x="4419599" y="142493"/>
          <a:ext cx="1764593" cy="840455"/>
        </a:xfrm>
        <a:prstGeom prst="rect">
          <a:avLst/>
        </a:prstGeom>
        <a:gradFill rotWithShape="0">
          <a:gsLst>
            <a:gs pos="0">
              <a:schemeClr val="accent2">
                <a:hueOff val="-451424"/>
                <a:satOff val="0"/>
                <a:lumOff val="-5229"/>
                <a:alphaOff val="0"/>
                <a:shade val="51000"/>
                <a:satMod val="130000"/>
              </a:schemeClr>
            </a:gs>
            <a:gs pos="80000">
              <a:schemeClr val="accent2">
                <a:hueOff val="-451424"/>
                <a:satOff val="0"/>
                <a:lumOff val="-5229"/>
                <a:alphaOff val="0"/>
                <a:shade val="93000"/>
                <a:satMod val="130000"/>
              </a:schemeClr>
            </a:gs>
            <a:gs pos="100000">
              <a:schemeClr val="accent2">
                <a:hueOff val="-451424"/>
                <a:satOff val="0"/>
                <a:lumOff val="-5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Science Designs 2.0</a:t>
          </a:r>
          <a:endParaRPr lang="en-US" sz="2000" kern="1200" dirty="0"/>
        </a:p>
      </dsp:txBody>
      <dsp:txXfrm>
        <a:off x="4419599" y="142493"/>
        <a:ext cx="1764593" cy="840455"/>
      </dsp:txXfrm>
    </dsp:sp>
    <dsp:sp modelId="{533F0D02-4C8F-4908-856B-1E8B902759B0}">
      <dsp:nvSpPr>
        <dsp:cNvPr id="0" name=""/>
        <dsp:cNvSpPr/>
      </dsp:nvSpPr>
      <dsp:spPr>
        <a:xfrm>
          <a:off x="2655006" y="980358"/>
          <a:ext cx="1764593" cy="364111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-1632462"/>
            <a:satOff val="-11911"/>
            <a:lumOff val="85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Fall 2012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Technical Working Groups</a:t>
          </a:r>
          <a:endParaRPr lang="en-US" sz="2000" kern="1200" dirty="0"/>
        </a:p>
      </dsp:txBody>
      <dsp:txXfrm>
        <a:off x="2878756" y="980358"/>
        <a:ext cx="1540843" cy="3641110"/>
      </dsp:txXfrm>
    </dsp:sp>
    <dsp:sp modelId="{C8B64D12-6C97-42E3-B7EB-43054FBA93FC}">
      <dsp:nvSpPr>
        <dsp:cNvPr id="0" name=""/>
        <dsp:cNvSpPr/>
      </dsp:nvSpPr>
      <dsp:spPr>
        <a:xfrm>
          <a:off x="2655006" y="280324"/>
          <a:ext cx="1764593" cy="700034"/>
        </a:xfrm>
        <a:prstGeom prst="rect">
          <a:avLst/>
        </a:prstGeom>
        <a:gradFill rotWithShape="0">
          <a:gsLst>
            <a:gs pos="0">
              <a:schemeClr val="accent2">
                <a:hueOff val="-902848"/>
                <a:satOff val="0"/>
                <a:lumOff val="-10457"/>
                <a:alphaOff val="0"/>
                <a:shade val="51000"/>
                <a:satMod val="130000"/>
              </a:schemeClr>
            </a:gs>
            <a:gs pos="80000">
              <a:schemeClr val="accent2">
                <a:hueOff val="-902848"/>
                <a:satOff val="0"/>
                <a:lumOff val="-10457"/>
                <a:alphaOff val="0"/>
                <a:shade val="93000"/>
                <a:satMod val="130000"/>
              </a:schemeClr>
            </a:gs>
            <a:gs pos="100000">
              <a:schemeClr val="accent2">
                <a:hueOff val="-902848"/>
                <a:satOff val="0"/>
                <a:lumOff val="-104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Science Designs 1.0</a:t>
          </a:r>
          <a:endParaRPr lang="en-US" sz="2000" kern="1200" dirty="0"/>
        </a:p>
      </dsp:txBody>
      <dsp:txXfrm>
        <a:off x="2655006" y="280324"/>
        <a:ext cx="1764593" cy="700034"/>
      </dsp:txXfrm>
    </dsp:sp>
    <dsp:sp modelId="{E082A581-25DB-4B86-83FC-4343C1BFB664}">
      <dsp:nvSpPr>
        <dsp:cNvPr id="0" name=""/>
        <dsp:cNvSpPr/>
      </dsp:nvSpPr>
      <dsp:spPr>
        <a:xfrm>
          <a:off x="890412" y="980358"/>
          <a:ext cx="1764593" cy="336078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-2448692"/>
            <a:satOff val="-17867"/>
            <a:lumOff val="127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Tiger teams &amp;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Community workshops</a:t>
          </a:r>
        </a:p>
      </dsp:txBody>
      <dsp:txXfrm>
        <a:off x="1114162" y="980358"/>
        <a:ext cx="1540843" cy="3360785"/>
      </dsp:txXfrm>
    </dsp:sp>
    <dsp:sp modelId="{9660F975-72E2-4D8C-A12A-FD48CCB5E6EE}">
      <dsp:nvSpPr>
        <dsp:cNvPr id="0" name=""/>
        <dsp:cNvSpPr/>
      </dsp:nvSpPr>
      <dsp:spPr>
        <a:xfrm>
          <a:off x="890412" y="420227"/>
          <a:ext cx="1764593" cy="560130"/>
        </a:xfrm>
        <a:prstGeom prst="rect">
          <a:avLst/>
        </a:prstGeom>
        <a:gradFill rotWithShape="0">
          <a:gsLst>
            <a:gs pos="0">
              <a:schemeClr val="accent2">
                <a:hueOff val="-1354272"/>
                <a:satOff val="0"/>
                <a:lumOff val="-15686"/>
                <a:alphaOff val="0"/>
                <a:shade val="51000"/>
                <a:satMod val="130000"/>
              </a:schemeClr>
            </a:gs>
            <a:gs pos="80000">
              <a:schemeClr val="accent2">
                <a:hueOff val="-1354272"/>
                <a:satOff val="0"/>
                <a:lumOff val="-15686"/>
                <a:alphaOff val="0"/>
                <a:shade val="93000"/>
                <a:satMod val="130000"/>
              </a:schemeClr>
            </a:gs>
            <a:gs pos="100000">
              <a:schemeClr val="accent2">
                <a:hueOff val="-1354272"/>
                <a:satOff val="0"/>
                <a:lumOff val="-15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Initial design</a:t>
          </a:r>
          <a:endParaRPr lang="en-US" sz="2000" kern="1200" dirty="0"/>
        </a:p>
      </dsp:txBody>
      <dsp:txXfrm>
        <a:off x="890412" y="420227"/>
        <a:ext cx="1764593" cy="56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8968A-D807-2D43-AA67-AF3D0BB504D4}" type="datetimeFigureOut">
              <a:rPr lang="en-US" smtClean="0"/>
              <a:pPr/>
              <a:t>10/28/13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9EDD4-76B0-2144-883C-A0FB16EB0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3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ts val="1200"/>
              </a:spcBef>
              <a:buNone/>
            </a:pPr>
            <a:r>
              <a:rPr lang="en-US" sz="1200" dirty="0" smtClean="0">
                <a:ea typeface="ＭＳ Ｐゴシック" charset="-128"/>
              </a:rPr>
              <a:t>… to </a:t>
            </a:r>
            <a:r>
              <a:rPr lang="en-US" sz="1200" i="1" dirty="0" smtClean="0">
                <a:ea typeface="ＭＳ Ｐゴシック" charset="-128"/>
              </a:rPr>
              <a:t>enable</a:t>
            </a:r>
            <a:r>
              <a:rPr lang="en-US" sz="1200" dirty="0" smtClean="0">
                <a:ea typeface="ＭＳ Ｐゴシック" charset="-128"/>
              </a:rPr>
              <a:t> </a:t>
            </a:r>
            <a:r>
              <a:rPr lang="en-US" sz="1200" i="1" dirty="0" smtClean="0">
                <a:ea typeface="ＭＳ Ｐゴシック" charset="-128"/>
              </a:rPr>
              <a:t>understanding</a:t>
            </a:r>
            <a:r>
              <a:rPr lang="en-US" sz="1200" dirty="0" smtClean="0">
                <a:ea typeface="ＭＳ Ｐゴシック" charset="-128"/>
              </a:rPr>
              <a:t> and </a:t>
            </a:r>
            <a:r>
              <a:rPr lang="en-US" sz="1200" i="1" dirty="0" smtClean="0">
                <a:ea typeface="ＭＳ Ｐゴシック" charset="-128"/>
              </a:rPr>
              <a:t>forecasting </a:t>
            </a:r>
            <a:r>
              <a:rPr lang="en-US" sz="1200" dirty="0" smtClean="0">
                <a:ea typeface="ＭＳ Ｐゴシック" charset="-128"/>
              </a:rPr>
              <a:t>of the </a:t>
            </a:r>
            <a:r>
              <a:rPr lang="en-US" sz="1200" i="1" dirty="0" smtClean="0">
                <a:ea typeface="ＭＳ Ｐゴシック" charset="-128"/>
              </a:rPr>
              <a:t>impacts</a:t>
            </a:r>
            <a:r>
              <a:rPr lang="en-US" sz="1200" dirty="0" smtClean="0">
                <a:ea typeface="ＭＳ Ｐゴシック" charset="-128"/>
              </a:rPr>
              <a:t> of </a:t>
            </a:r>
            <a:r>
              <a:rPr lang="en-US" sz="1200" i="1" dirty="0" smtClean="0">
                <a:ea typeface="ＭＳ Ｐゴシック" charset="-128"/>
              </a:rPr>
              <a:t>climate change, land use change </a:t>
            </a:r>
            <a:r>
              <a:rPr lang="en-US" sz="1200" dirty="0" smtClean="0">
                <a:ea typeface="ＭＳ Ｐゴシック" charset="-128"/>
              </a:rPr>
              <a:t>and </a:t>
            </a:r>
            <a:r>
              <a:rPr lang="en-US" sz="1200" i="1" dirty="0" smtClean="0">
                <a:ea typeface="ＭＳ Ｐゴシック" charset="-128"/>
              </a:rPr>
              <a:t>invasive species</a:t>
            </a:r>
            <a:r>
              <a:rPr lang="en-US" sz="1200" dirty="0" smtClean="0">
                <a:ea typeface="ＭＳ Ｐゴシック" charset="-128"/>
              </a:rPr>
              <a:t> on </a:t>
            </a:r>
            <a:r>
              <a:rPr lang="en-US" sz="1200" i="1" dirty="0" smtClean="0">
                <a:ea typeface="ＭＳ Ｐゴシック" charset="-128"/>
              </a:rPr>
              <a:t>continental-scale</a:t>
            </a:r>
            <a:r>
              <a:rPr lang="en-US" sz="1200" dirty="0" smtClean="0">
                <a:ea typeface="ＭＳ Ｐゴシック" charset="-128"/>
              </a:rPr>
              <a:t> </a:t>
            </a:r>
            <a:r>
              <a:rPr lang="en-US" sz="1200" i="1" dirty="0" smtClean="0">
                <a:ea typeface="ＭＳ Ｐゴシック" charset="-128"/>
              </a:rPr>
              <a:t>ecology</a:t>
            </a:r>
          </a:p>
          <a:p>
            <a:pPr algn="ctr">
              <a:spcBef>
                <a:spcPts val="1200"/>
              </a:spcBef>
              <a:buNone/>
            </a:pPr>
            <a:r>
              <a:rPr lang="en-US" sz="1200" i="1" dirty="0" smtClean="0">
                <a:ea typeface="ＭＳ Ｐゴシック" charset="-128"/>
              </a:rPr>
              <a:t>…</a:t>
            </a:r>
            <a:r>
              <a:rPr lang="en-US" sz="1200" dirty="0" smtClean="0">
                <a:ea typeface="ＭＳ Ｐゴシック" charset="-128"/>
              </a:rPr>
              <a:t>by providing infrastructure to support research, education and environmental management in these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0E78C-09EF-4A43-887C-B2BC7904FB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200" dirty="0" smtClean="0"/>
              <a:t>Representative sampling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200" dirty="0" smtClean="0"/>
              <a:t>Comprehensive set of biological observations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200" dirty="0" smtClean="0"/>
              <a:t>Sentinel taxa -- terrestrial and aquatic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200" dirty="0" smtClean="0"/>
              <a:t>Field and lab analyses state-of-the-art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200" dirty="0" smtClean="0"/>
              <a:t>Standardized and transparent protocols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200" dirty="0" smtClean="0"/>
              <a:t>QA/QC -- data quality and uncertainty</a:t>
            </a:r>
            <a:endParaRPr lang="en-US" sz="105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0E78C-09EF-4A43-887C-B2BC7904FB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2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34" indent="0">
              <a:buNone/>
            </a:pP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 Challenge (Tier 0)</a:t>
            </a:r>
          </a:p>
          <a:p>
            <a:pPr marL="57134" indent="0">
              <a:buNone/>
            </a:pP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Biodiversity: NEON shall improve the understanding of the factors affecting biological diversity and ecosystem structure and functioning, including the role of human activity.</a:t>
            </a:r>
          </a:p>
          <a:p>
            <a:pPr marL="57134" indent="0">
              <a:buNone/>
            </a:pP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Observatory Design (Tier 1)</a:t>
            </a:r>
          </a:p>
          <a:p>
            <a:pPr marL="57134" indent="0">
              <a:buNone/>
            </a:pP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NEON’s measurement strategy shall include coordinated and co-located measurements of drivers of environmental change …</a:t>
            </a:r>
          </a:p>
          <a:p>
            <a:pPr marL="57134" indent="0">
              <a:buNone/>
            </a:pP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(Tier 2)</a:t>
            </a:r>
          </a:p>
          <a:p>
            <a:pPr marL="57134" indent="0">
              <a:buNone/>
            </a:pP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Collection System shall provide the capability to:</a:t>
            </a:r>
          </a:p>
          <a:p>
            <a:pPr marL="57134" indent="0">
              <a:buNone/>
            </a:pP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detect differences and trends within and among its ecosystems, and among domains at the continental scale …</a:t>
            </a:r>
          </a:p>
          <a:p>
            <a:pPr marL="57134" indent="0">
              <a:buNone/>
            </a:pP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Collection System (Tier 3)</a:t>
            </a:r>
          </a:p>
          <a:p>
            <a:pPr marL="57134" indent="0">
              <a:buNone/>
            </a:pP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system shall provide a Terrestrial Observation Systems (TOS) element to measure the effects of climate change, land use change and disturbance on ecosystem structure and function in the following measurement areas…</a:t>
            </a:r>
          </a:p>
          <a:p>
            <a:pPr marL="57134" indent="0">
              <a:buNone/>
            </a:pP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Terrestrial Observation System (Tier 4)</a:t>
            </a:r>
          </a:p>
          <a:p>
            <a:pPr marL="57134" indent="0">
              <a:buNone/>
            </a:pPr>
            <a:r>
              <a:rPr lang="en-US" sz="1000" kern="12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Data on plant abundance and richness shall be quantified based on successive surveys of sampling units...</a:t>
            </a:r>
            <a:endParaRPr lang="en-US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EDD4-76B0-2144-883C-A0FB16EB04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38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4000"/>
              </a:lnSpc>
              <a:spcAft>
                <a:spcPts val="594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EDD4-76B0-2144-883C-A0FB16EB04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1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Sampling occurs throughout a site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4 soil cores per plot (2.5” diameter x 30” depth), 4-10 plots are sampled monthly every year,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Samples also used for soil nutrient analyses</a:t>
            </a:r>
          </a:p>
          <a:p>
            <a:r>
              <a:rPr lang="en-US" sz="1200" dirty="0" smtClean="0"/>
              <a:t>40 plots sampled every 5 years</a:t>
            </a:r>
          </a:p>
          <a:p>
            <a:endParaRPr lang="en-US" dirty="0" smtClean="0"/>
          </a:p>
          <a:p>
            <a:r>
              <a:rPr lang="en-US" dirty="0" smtClean="0"/>
              <a:t>Although</a:t>
            </a:r>
            <a:r>
              <a:rPr lang="en-US" baseline="0" dirty="0" smtClean="0"/>
              <a:t> the mRNA approach costs more $, we are now not sampling as often, thus balancing the costs</a:t>
            </a:r>
          </a:p>
          <a:p>
            <a:r>
              <a:rPr lang="en-US" baseline="0" dirty="0" err="1" smtClean="0"/>
              <a:t>qPRC</a:t>
            </a:r>
            <a:r>
              <a:rPr lang="en-US" baseline="0" dirty="0" smtClean="0"/>
              <a:t> would be on 16S and ITS; community currently </a:t>
            </a:r>
            <a:r>
              <a:rPr lang="en-US" baseline="0" dirty="0" err="1" smtClean="0"/>
              <a:t>devleoping</a:t>
            </a:r>
            <a:r>
              <a:rPr lang="en-US" baseline="0" dirty="0" smtClean="0"/>
              <a:t> high-throughput PLFA.  PLFA has the advantage of measuring something different, so if had </a:t>
            </a:r>
            <a:r>
              <a:rPr lang="en-US" baseline="0" dirty="0" err="1" smtClean="0"/>
              <a:t>anomolies</a:t>
            </a:r>
            <a:r>
              <a:rPr lang="en-US" baseline="0" dirty="0" smtClean="0"/>
              <a:t> in the data, would not have bad data for both diversity and abundance.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EDD4-76B0-2144-883C-A0FB16EB04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the different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platfomrs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EDD4-76B0-2144-883C-A0FB16EB04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7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445846" y="1006230"/>
            <a:ext cx="6270655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15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15840"/>
            <a:ext cx="9144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1445846" y="6532922"/>
            <a:ext cx="74961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FFDDBFD-5FB0-6846-9D7E-B92FEB14341C}" type="datetimeFigureOut">
              <a:rPr lang="en-US" smtClean="0"/>
              <a:pPr/>
              <a:t>10/28/13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69667" y="653292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53518" y="6532922"/>
            <a:ext cx="65191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6D6F7B0-F2CD-7E47-8ADC-5FFE04B52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769"/>
            <a:ext cx="8229600" cy="7815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5840"/>
            <a:ext cx="9144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5800" y="1207008"/>
            <a:ext cx="7772400" cy="457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76"/>
              </a:spcBef>
              <a:buFontTx/>
              <a:buNone/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60146" y="6492875"/>
            <a:ext cx="4163021" cy="36512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Observatory Operations Review</a:t>
            </a: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68754" y="6532922"/>
            <a:ext cx="65191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6D6F7B0-F2CD-7E47-8ADC-5FFE04B522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>
          <a:xfrm>
            <a:off x="1445846" y="6532923"/>
            <a:ext cx="1633158" cy="32507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January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6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with green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76923" y="1261440"/>
            <a:ext cx="7326923" cy="39076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76"/>
              </a:spcBef>
              <a:buFontTx/>
              <a:buNone/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5840"/>
            <a:ext cx="9144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769"/>
            <a:ext cx="8229600" cy="7815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1486271" y="6437882"/>
            <a:ext cx="74961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FFDDBFD-5FB0-6846-9D7E-B92FEB14341C}" type="datetimeFigureOut">
              <a:rPr lang="en-US" smtClean="0"/>
              <a:pPr/>
              <a:t>10/28/13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7272" y="653292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92083" y="6532922"/>
            <a:ext cx="65191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6D6F7B0-F2CD-7E47-8ADC-5FFE04B522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15840"/>
            <a:ext cx="9144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80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F7B0-F2CD-7E47-8ADC-5FFE04B52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76923" y="1074615"/>
            <a:ext cx="7326923" cy="39076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76"/>
              </a:spcBef>
              <a:buFontTx/>
              <a:buNone/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769"/>
            <a:ext cx="8229600" cy="7815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1445846" y="6532922"/>
            <a:ext cx="74961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FFDDBFD-5FB0-6846-9D7E-B92FEB14341C}" type="datetimeFigureOut">
              <a:rPr lang="en-US" smtClean="0"/>
              <a:pPr/>
              <a:t>10/28/13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69667" y="653292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53518" y="6532922"/>
            <a:ext cx="65191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6D6F7B0-F2CD-7E47-8ADC-5FFE04B52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1445846" y="6532922"/>
            <a:ext cx="74961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FFDDBFD-5FB0-6846-9D7E-B92FEB14341C}" type="datetimeFigureOut">
              <a:rPr lang="en-US" smtClean="0"/>
              <a:pPr/>
              <a:t>10/28/13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F7B0-F2CD-7E47-8ADC-5FFE04B52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59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354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59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0354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10010"/>
            <a:ext cx="8229600" cy="639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003DA5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1445846" y="6532922"/>
            <a:ext cx="74961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FFDDBFD-5FB0-6846-9D7E-B92FEB14341C}" type="datetimeFigureOut">
              <a:rPr lang="en-US" smtClean="0"/>
              <a:pPr/>
              <a:t>10/28/13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F7B0-F2CD-7E47-8ADC-5FFE04B52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199" y="5269524"/>
            <a:ext cx="4427415" cy="43375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200" b="1" i="0">
                <a:solidFill>
                  <a:srgbClr val="003DA5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4462" y="1215232"/>
            <a:ext cx="33723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5314462" y="1995426"/>
            <a:ext cx="3372338" cy="38108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1215232"/>
            <a:ext cx="4720492" cy="3951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14462" y="1917274"/>
            <a:ext cx="33723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81440"/>
            <a:ext cx="8229600" cy="7516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003DA5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>
          <a:xfrm>
            <a:off x="1445846" y="6532922"/>
            <a:ext cx="74961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FFDDBFD-5FB0-6846-9D7E-B92FEB14341C}" type="datetimeFigureOut">
              <a:rPr lang="en-US" smtClean="0"/>
              <a:pPr/>
              <a:t>10/28/13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5846" y="6532923"/>
            <a:ext cx="1633158" cy="3250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1DFCCF-FA9F-4125-AEE0-95D656DE50B4}" type="datetime1">
              <a:rPr lang="en-US"/>
              <a:pPr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E7031-1A32-41A6-822A-A13651D3A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6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13620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1" i="0" cap="all">
                <a:solidFill>
                  <a:srgbClr val="003AB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84865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69667" y="653292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53518" y="6532922"/>
            <a:ext cx="65191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6D6F7B0-F2CD-7E47-8ADC-5FFE04B52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45846" y="6532922"/>
            <a:ext cx="74961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FFDDBFD-5FB0-6846-9D7E-B92FEB14341C}" type="datetimeFigureOut">
              <a:rPr lang="en-US" smtClean="0"/>
              <a:pPr/>
              <a:t>10/28/13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4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5800" y="1202787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1200"/>
              </a:spcAft>
              <a:defRPr sz="2000">
                <a:latin typeface="Arial"/>
                <a:cs typeface="Arial"/>
              </a:defRPr>
            </a:lvl1pPr>
            <a:lvl2pPr>
              <a:spcAft>
                <a:spcPts val="600"/>
              </a:spcAft>
              <a:defRPr sz="1800">
                <a:latin typeface="Arial"/>
                <a:cs typeface="Arial"/>
              </a:defRPr>
            </a:lvl2pPr>
            <a:lvl3pPr>
              <a:spcAft>
                <a:spcPts val="600"/>
              </a:spcAft>
              <a:defRPr sz="1800">
                <a:latin typeface="Arial"/>
                <a:cs typeface="Arial"/>
              </a:defRPr>
            </a:lvl3pPr>
            <a:lvl4pPr>
              <a:spcAft>
                <a:spcPts val="600"/>
              </a:spcAft>
              <a:defRPr sz="1800">
                <a:latin typeface="Arial"/>
                <a:cs typeface="Arial"/>
              </a:defRPr>
            </a:lvl4pPr>
            <a:lvl5pPr>
              <a:spcAft>
                <a:spcPts val="600"/>
              </a:spcAft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15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0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15840"/>
            <a:ext cx="9144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09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centered w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6F7B0-F2CD-7E47-8ADC-5FFE04B522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1445846" y="6532923"/>
            <a:ext cx="1633158" cy="325078"/>
          </a:xfrm>
          <a:prstGeom prst="rect">
            <a:avLst/>
          </a:prstGeom>
        </p:spPr>
        <p:txBody>
          <a:bodyPr/>
          <a:lstStyle/>
          <a:p>
            <a:fld id="{9FFDDBFD-5FB0-6846-9D7E-B92FEB14341C}" type="datetimeFigureOut">
              <a:rPr lang="en-US" smtClean="0"/>
              <a:pPr/>
              <a:t>10/28/13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769"/>
            <a:ext cx="8229600" cy="7815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3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15840"/>
            <a:ext cx="9144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23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screen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6425300"/>
            <a:ext cx="9144001" cy="457200"/>
          </a:xfrm>
          <a:prstGeom prst="rect">
            <a:avLst/>
          </a:prstGeom>
          <a:solidFill>
            <a:srgbClr val="00134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600" b="1" baseline="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25300"/>
            <a:ext cx="9144000" cy="1588"/>
          </a:xfrm>
          <a:prstGeom prst="line">
            <a:avLst/>
          </a:prstGeom>
          <a:ln w="349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469667" y="653292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44268" y="6532922"/>
            <a:ext cx="65191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6D6F7B0-F2CD-7E47-8ADC-5FFE04B522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lobe_NEON_white_PPT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47" y="6511756"/>
            <a:ext cx="973667" cy="302427"/>
          </a:xfrm>
          <a:prstGeom prst="rect">
            <a:avLst/>
          </a:prstGeom>
          <a:effectLst>
            <a:outerShdw blurRad="12700" dist="12700" dir="10020000">
              <a:srgbClr val="000000">
                <a:alpha val="37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9" r:id="rId2"/>
    <p:sldLayoutId id="2147483662" r:id="rId3"/>
    <p:sldLayoutId id="2147483667" r:id="rId4"/>
    <p:sldLayoutId id="2147483668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140" rtl="0" eaLnBrk="1" latinLnBrk="0" hangingPunct="1">
        <a:spcBef>
          <a:spcPct val="0"/>
        </a:spcBef>
        <a:buNone/>
        <a:defRPr sz="1200" b="1" i="0" kern="1200">
          <a:solidFill>
            <a:schemeClr val="bg1"/>
          </a:solidFill>
          <a:latin typeface="Century Gothic"/>
          <a:ea typeface="+mj-ea"/>
          <a:cs typeface="Century Gothic"/>
        </a:defRPr>
      </a:lvl1pPr>
    </p:titleStyle>
    <p:bodyStyle>
      <a:lvl1pPr marL="342803" indent="-342803" algn="l" defTabSz="914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9" indent="-285669" algn="l" defTabSz="9141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5" indent="-228535" algn="l" defTabSz="9141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6" indent="-228535" algn="l" defTabSz="9141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6" indent="-228535" algn="l" defTabSz="9141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86" indent="-228535" algn="l" defTabSz="9141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56" indent="-228535" algn="l" defTabSz="9141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7" indent="-228535" algn="l" defTabSz="9141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97" indent="-228535" algn="l" defTabSz="9141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0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1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2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62" algn="l" defTabSz="914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751" y="1432570"/>
            <a:ext cx="8120497" cy="1362075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/>
                <a:cs typeface="Arial"/>
              </a:rPr>
              <a:t>NEON’s collections program: Developing a collaborative network of museums and a resource in support of biodiversity research.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3146741"/>
            <a:ext cx="7772400" cy="150018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Michael W. Denslow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Assistant Director for Scientific Research Collections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TDWG 2013</a:t>
            </a:r>
          </a:p>
          <a:p>
            <a:r>
              <a:rPr lang="en-US" dirty="0">
                <a:solidFill>
                  <a:srgbClr val="000000"/>
                </a:solidFill>
              </a:rPr>
              <a:t>Empowering International e-Collaboration for Sustainability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057989"/>
            <a:ext cx="9144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2535" y="5697412"/>
            <a:ext cx="79341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The National Ecological Observatory Network is a project sponsored by the National Science Foundation </a:t>
            </a:r>
          </a:p>
          <a:p>
            <a:pPr algn="ctr"/>
            <a:r>
              <a:rPr lang="en-US" sz="1050" dirty="0" smtClean="0"/>
              <a:t>and managed under cooperative agreement by NEON Inc.</a:t>
            </a:r>
          </a:p>
          <a:p>
            <a:pPr algn="ctr"/>
            <a:endParaRPr lang="en-US" sz="1050" dirty="0"/>
          </a:p>
        </p:txBody>
      </p:sp>
      <p:pic>
        <p:nvPicPr>
          <p:cNvPr id="9" name="Picture 8" descr="NS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41" y="5652079"/>
            <a:ext cx="521359" cy="5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4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TERN (Terrestrial Ecosystem Research </a:t>
            </a:r>
            <a:r>
              <a:rPr lang="en-US" dirty="0" smtClean="0"/>
              <a:t>Network)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Memorandum </a:t>
            </a:r>
            <a:r>
              <a:rPr lang="en-US" dirty="0"/>
              <a:t>of understanding to foster collaboration and interoperability</a:t>
            </a:r>
          </a:p>
          <a:p>
            <a:pPr lvl="2"/>
            <a:r>
              <a:rPr lang="en-US" dirty="0" smtClean="0"/>
              <a:t>Science requirements</a:t>
            </a:r>
            <a:endParaRPr lang="en-US" dirty="0"/>
          </a:p>
          <a:p>
            <a:pPr lvl="2"/>
            <a:r>
              <a:rPr lang="en-US" dirty="0"/>
              <a:t>S</a:t>
            </a:r>
            <a:r>
              <a:rPr lang="en-US" dirty="0" smtClean="0"/>
              <a:t>ampling protocols</a:t>
            </a:r>
            <a:endParaRPr lang="en-US" dirty="0"/>
          </a:p>
          <a:p>
            <a:pPr lvl="2"/>
            <a:r>
              <a:rPr lang="en-US" dirty="0" smtClean="0"/>
              <a:t>Data products</a:t>
            </a:r>
            <a:endParaRPr lang="en-US" dirty="0"/>
          </a:p>
          <a:p>
            <a:pPr lvl="2"/>
            <a:r>
              <a:rPr lang="en-US" dirty="0"/>
              <a:t>E</a:t>
            </a:r>
            <a:r>
              <a:rPr lang="en-US" dirty="0" smtClean="0"/>
              <a:t>ducation programs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roject management</a:t>
            </a:r>
          </a:p>
          <a:p>
            <a:r>
              <a:rPr lang="en-US" dirty="0" smtClean="0"/>
              <a:t>COOPEUS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Bringing together NEON, </a:t>
            </a:r>
            <a:r>
              <a:rPr lang="en-US" dirty="0" err="1" smtClean="0"/>
              <a:t>LifeWATCH</a:t>
            </a:r>
            <a:r>
              <a:rPr lang="en-US" dirty="0" smtClean="0"/>
              <a:t>, ICOS, 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International Collaboration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5" name="Picture 4" descr="TERN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67" y="2347705"/>
            <a:ext cx="2063996" cy="18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2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NEON Collections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7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Aquatic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630354"/>
            <a:ext cx="2712370" cy="395128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b="1" dirty="0" smtClean="0"/>
              <a:t>Algae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b="1" dirty="0" err="1" smtClean="0"/>
              <a:t>Macrophytes</a:t>
            </a:r>
            <a:endParaRPr lang="en-US" sz="2000" b="1" dirty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b="1" dirty="0" smtClean="0"/>
              <a:t>Bryophytes</a:t>
            </a:r>
            <a:endParaRPr lang="en-US" sz="2000" b="1" dirty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b="1" dirty="0"/>
              <a:t>M</a:t>
            </a:r>
            <a:r>
              <a:rPr lang="en-US" sz="2000" b="1" dirty="0" smtClean="0"/>
              <a:t>icrobes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b="1" dirty="0" smtClean="0"/>
              <a:t>Zooplankton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b="1" dirty="0" smtClean="0"/>
              <a:t>Invertebrates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b="1" dirty="0" smtClean="0"/>
              <a:t>Fish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039290" y="990592"/>
            <a:ext cx="2838059" cy="639762"/>
          </a:xfrm>
        </p:spPr>
        <p:txBody>
          <a:bodyPr/>
          <a:lstStyle/>
          <a:p>
            <a:r>
              <a:rPr lang="en-US" sz="3000" dirty="0">
                <a:solidFill>
                  <a:srgbClr val="002C8B"/>
                </a:solidFill>
              </a:rPr>
              <a:t>Terrestrial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091766" y="1630354"/>
            <a:ext cx="3079489" cy="395128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</a:pPr>
            <a:r>
              <a:rPr lang="en-US" sz="2000" b="1" dirty="0"/>
              <a:t>Ground beetles</a:t>
            </a:r>
            <a:endParaRPr lang="en-US" sz="2000" dirty="0"/>
          </a:p>
          <a:p>
            <a:pPr marL="285750" indent="-285750">
              <a:lnSpc>
                <a:spcPct val="114000"/>
              </a:lnSpc>
              <a:spcAft>
                <a:spcPts val="600"/>
              </a:spcAft>
            </a:pPr>
            <a:r>
              <a:rPr lang="en-US" sz="2000" b="1" dirty="0"/>
              <a:t>Mosquitoes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</a:pPr>
            <a:r>
              <a:rPr lang="en-US" sz="2000" b="1" dirty="0"/>
              <a:t>Ticks</a:t>
            </a:r>
            <a:endParaRPr lang="en-US" sz="2000" dirty="0"/>
          </a:p>
          <a:p>
            <a:pPr marL="285750" indent="-285750">
              <a:lnSpc>
                <a:spcPct val="114000"/>
              </a:lnSpc>
              <a:spcAft>
                <a:spcPts val="600"/>
              </a:spcAft>
            </a:pPr>
            <a:r>
              <a:rPr lang="en-US" sz="2000" b="1" dirty="0"/>
              <a:t>Small mammals</a:t>
            </a:r>
            <a:endParaRPr lang="en-US" sz="2000" dirty="0"/>
          </a:p>
          <a:p>
            <a:pPr marL="285750" indent="-285750">
              <a:lnSpc>
                <a:spcPct val="114000"/>
              </a:lnSpc>
              <a:spcAft>
                <a:spcPts val="600"/>
              </a:spcAft>
            </a:pPr>
            <a:r>
              <a:rPr lang="en-US" sz="2000" b="1" dirty="0"/>
              <a:t>Soil </a:t>
            </a:r>
            <a:r>
              <a:rPr lang="en-US" sz="2000" b="1" dirty="0" smtClean="0"/>
              <a:t>microorganisms</a:t>
            </a:r>
            <a:endParaRPr lang="en-US" sz="2000" b="1" dirty="0"/>
          </a:p>
          <a:p>
            <a:pPr marL="285750" indent="-285750">
              <a:lnSpc>
                <a:spcPct val="114000"/>
              </a:lnSpc>
              <a:spcAft>
                <a:spcPts val="600"/>
              </a:spcAft>
            </a:pPr>
            <a:r>
              <a:rPr lang="en-US" sz="2000" b="1" dirty="0"/>
              <a:t>Plants</a:t>
            </a:r>
          </a:p>
          <a:p>
            <a:endParaRPr lang="en-US" sz="2000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013787" y="985552"/>
            <a:ext cx="3153967" cy="639762"/>
          </a:xfrm>
          <a:prstGeom prst="rect">
            <a:avLst/>
          </a:prstGeom>
        </p:spPr>
        <p:txBody>
          <a:bodyPr anchor="b"/>
          <a:lstStyle>
            <a:lvl1pPr marL="0" indent="0" algn="l" defTabSz="91414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14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14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14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14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14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14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14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14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002C8B"/>
                </a:solidFill>
              </a:rPr>
              <a:t>Non-organismal</a:t>
            </a:r>
            <a:endParaRPr lang="en-US" sz="3000" dirty="0">
              <a:solidFill>
                <a:srgbClr val="002C8B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035836" y="1635810"/>
            <a:ext cx="3079489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803" indent="-342803" algn="l" defTabSz="914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739" indent="-285669" algn="l" defTabSz="914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675" indent="-228535" algn="l" defTabSz="914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99746" indent="-228535" algn="l" defTabSz="914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6816" indent="-228535" algn="l" defTabSz="914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3886" indent="-228535" algn="l" defTabSz="914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56" indent="-228535" algn="l" defTabSz="914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27" indent="-228535" algn="l" defTabSz="914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97" indent="-228535" algn="l" defTabSz="914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4000"/>
              </a:lnSpc>
              <a:spcAft>
                <a:spcPts val="600"/>
              </a:spcAft>
            </a:pPr>
            <a:r>
              <a:rPr lang="en-US" sz="2000" b="1" dirty="0" smtClean="0"/>
              <a:t>Soil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</a:pPr>
            <a:r>
              <a:rPr lang="en-US" sz="2000" b="1" dirty="0" smtClean="0"/>
              <a:t>Wet Deposition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</a:pPr>
            <a:r>
              <a:rPr lang="en-US" sz="2000" b="1" dirty="0" smtClean="0"/>
              <a:t>Dust</a:t>
            </a:r>
          </a:p>
          <a:p>
            <a:endParaRPr lang="en-US" sz="2000" dirty="0"/>
          </a:p>
        </p:txBody>
      </p:sp>
      <p:pic>
        <p:nvPicPr>
          <p:cNvPr id="10" name="Picture 9" descr="Diatomeas-Haeck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65" y="5087799"/>
            <a:ext cx="1912033" cy="1271502"/>
          </a:xfrm>
          <a:prstGeom prst="rect">
            <a:avLst/>
          </a:prstGeom>
        </p:spPr>
      </p:pic>
      <p:pic>
        <p:nvPicPr>
          <p:cNvPr id="11" name="Picture 1" descr="mosquito_566p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25" y="4719431"/>
            <a:ext cx="1639870" cy="163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255" y="4273499"/>
            <a:ext cx="2716857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Mammal Collections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092" y="1009765"/>
            <a:ext cx="8229600" cy="514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Small mammals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Whole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Hair/whiskers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Ear punch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Feces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lood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Research uses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Taxonomy/Systematics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Infectious disease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Population Genetics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Endocrinology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Isotopic Analysis</a:t>
            </a:r>
          </a:p>
        </p:txBody>
      </p:sp>
      <p:pic>
        <p:nvPicPr>
          <p:cNvPr id="6" name="Picture 5" descr="peromys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97" y="4652609"/>
            <a:ext cx="2256973" cy="1545536"/>
          </a:xfrm>
          <a:prstGeom prst="rect">
            <a:avLst/>
          </a:prstGeom>
        </p:spPr>
      </p:pic>
      <p:pic>
        <p:nvPicPr>
          <p:cNvPr id="7" name="Picture 6" descr="psychedelickate_w_mouse.jp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58" y="1208788"/>
            <a:ext cx="2438117" cy="40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9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Approach – </a:t>
            </a:r>
            <a:r>
              <a:rPr lang="en-US" i="1" dirty="0" smtClean="0">
                <a:latin typeface="Arial"/>
                <a:cs typeface="Arial"/>
              </a:rPr>
              <a:t>Work with Existing </a:t>
            </a:r>
            <a:r>
              <a:rPr lang="en-US" i="1" dirty="0">
                <a:latin typeface="Arial"/>
                <a:cs typeface="Arial"/>
              </a:rPr>
              <a:t>C</a:t>
            </a:r>
            <a:r>
              <a:rPr lang="en-US" i="1" dirty="0" smtClean="0">
                <a:latin typeface="Arial"/>
                <a:cs typeface="Arial"/>
              </a:rPr>
              <a:t>ollections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06401" y="1202267"/>
            <a:ext cx="8145928" cy="4842937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Benefits </a:t>
            </a:r>
            <a:r>
              <a:rPr lang="en-US" sz="2000" dirty="0"/>
              <a:t>to </a:t>
            </a:r>
            <a:r>
              <a:rPr lang="en-US" sz="2000" dirty="0" smtClean="0"/>
              <a:t>NEON</a:t>
            </a:r>
            <a:endParaRPr lang="en-US" sz="2000" dirty="0"/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Greater efficiency afforded by using existing infrastructure</a:t>
            </a:r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Fostering collaborations with external </a:t>
            </a:r>
            <a:r>
              <a:rPr lang="en-US" sz="2000" dirty="0" smtClean="0"/>
              <a:t>community</a:t>
            </a:r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Expertise</a:t>
            </a:r>
            <a:endParaRPr 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Benefits to collections:</a:t>
            </a:r>
          </a:p>
          <a:p>
            <a:pPr marL="8572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National exposure and promotion of collections</a:t>
            </a:r>
          </a:p>
          <a:p>
            <a:pPr marL="8572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Value of </a:t>
            </a:r>
            <a:r>
              <a:rPr lang="en-US" sz="2000" dirty="0" smtClean="0"/>
              <a:t>collections institutions tends </a:t>
            </a:r>
            <a:r>
              <a:rPr lang="en-US" sz="2000" dirty="0"/>
              <a:t>to increase with holdings</a:t>
            </a:r>
          </a:p>
          <a:p>
            <a:pPr marL="8572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Financial support for museum </a:t>
            </a:r>
            <a:r>
              <a:rPr lang="en-US" sz="2000" dirty="0" smtClean="0"/>
              <a:t>costs</a:t>
            </a:r>
          </a:p>
          <a:p>
            <a:pPr marL="11451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*** Early stages of development ***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3584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06230"/>
            <a:ext cx="8605520" cy="479513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NEON collected specimens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Add additional value to human observations (vouchers)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Research resource for community use  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Wide range of community uses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en-US" sz="2000" dirty="0"/>
              <a:t>Resource for future </a:t>
            </a:r>
            <a:r>
              <a:rPr lang="en-US" sz="2000" dirty="0" smtClean="0"/>
              <a:t>analysis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/>
              <a:t>Use with </a:t>
            </a:r>
            <a:r>
              <a:rPr lang="en-US" sz="2000" dirty="0"/>
              <a:t>NEON data </a:t>
            </a:r>
            <a:r>
              <a:rPr lang="en-US" sz="2000" dirty="0" smtClean="0"/>
              <a:t>products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endParaRPr lang="en-US" sz="2000" dirty="0" smtClean="0"/>
          </a:p>
          <a:p>
            <a:pPr lvl="1">
              <a:lnSpc>
                <a:spcPct val="13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Example: Evolutionary Ecology</a:t>
            </a:r>
            <a:endParaRPr lang="en-US" sz="2000" dirty="0"/>
          </a:p>
          <a:p>
            <a:pPr lvl="1">
              <a:buFont typeface="Arial"/>
              <a:buChar char="•"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Community Resource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634" y="3680190"/>
            <a:ext cx="3643618" cy="251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73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Standards AT NEON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8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Challenges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Identify Standards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Internal / External 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Use of terms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Cross disciplines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Geospatial, specimens, genomics, multimedia, …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TDWG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Interest Groups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Documentation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Development of new standards</a:t>
            </a:r>
          </a:p>
          <a:p>
            <a:pPr lvl="2">
              <a:buFont typeface="Arial"/>
              <a:buChar char="•"/>
            </a:pPr>
            <a:endParaRPr lang="en-US" sz="2000" dirty="0" smtClean="0"/>
          </a:p>
          <a:p>
            <a:pPr lvl="1">
              <a:buFont typeface="Arial"/>
              <a:buChar char="•"/>
            </a:pPr>
            <a:endParaRPr lang="en-US" sz="2000" dirty="0" smtClean="0"/>
          </a:p>
          <a:p>
            <a:pPr lvl="1">
              <a:buFont typeface="Arial"/>
              <a:buChar char="•"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1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4"/>
          <a:stretch/>
        </p:blipFill>
        <p:spPr bwMode="auto">
          <a:xfrm>
            <a:off x="152400" y="1905000"/>
            <a:ext cx="289210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Soil </a:t>
            </a:r>
            <a:r>
              <a:rPr lang="en-US" dirty="0" smtClean="0">
                <a:latin typeface="Arial"/>
                <a:cs typeface="Arial"/>
              </a:rPr>
              <a:t>&amp; Aquatic Microbes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8980" y="1028672"/>
            <a:ext cx="41246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Abundance</a:t>
            </a:r>
          </a:p>
          <a:p>
            <a:r>
              <a:rPr lang="en-US" sz="2000" dirty="0" smtClean="0"/>
              <a:t>		Cell counts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/>
              <a:t>qpcr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Activity</a:t>
            </a:r>
          </a:p>
          <a:p>
            <a:r>
              <a:rPr lang="en-US" sz="2000" dirty="0" smtClean="0"/>
              <a:t>		mRNA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Diversity</a:t>
            </a:r>
          </a:p>
          <a:p>
            <a:r>
              <a:rPr lang="en-US" sz="2000" dirty="0" smtClean="0"/>
              <a:t>		16S </a:t>
            </a:r>
            <a:r>
              <a:rPr lang="en-US" sz="2000" dirty="0" err="1" smtClean="0"/>
              <a:t>rDNA</a:t>
            </a:r>
            <a:endParaRPr lang="en-US" sz="2000" dirty="0" smtClean="0"/>
          </a:p>
          <a:p>
            <a:r>
              <a:rPr lang="en-US" sz="2000" dirty="0" smtClean="0"/>
              <a:t>		ITS </a:t>
            </a:r>
            <a:r>
              <a:rPr lang="en-US" sz="2000" dirty="0" err="1" smtClean="0"/>
              <a:t>rDNA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Metagenomics</a:t>
            </a:r>
            <a:endParaRPr lang="en-US" sz="2000" dirty="0" smtClean="0"/>
          </a:p>
          <a:p>
            <a:r>
              <a:rPr lang="en-US" sz="2000" dirty="0" smtClean="0"/>
              <a:t>		DNA </a:t>
            </a:r>
            <a:r>
              <a:rPr lang="en-US" sz="2000" dirty="0" err="1" smtClean="0"/>
              <a:t>metagonome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Community use</a:t>
            </a:r>
            <a:endParaRPr lang="en-US" sz="2000" dirty="0"/>
          </a:p>
          <a:p>
            <a:r>
              <a:rPr lang="en-US" sz="2000" dirty="0" smtClean="0"/>
              <a:t>		Link to place and time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Other Data Products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526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</a:t>
            </a:r>
            <a:r>
              <a:rPr lang="en-US" dirty="0" smtClean="0"/>
              <a:t>within the </a:t>
            </a:r>
            <a:r>
              <a:rPr lang="en-US" dirty="0" smtClean="0"/>
              <a:t>scope of NEON project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Identify specific challenges</a:t>
            </a:r>
          </a:p>
          <a:p>
            <a:r>
              <a:rPr lang="en-US" dirty="0" smtClean="0"/>
              <a:t>Multidisciplinary teams and issues</a:t>
            </a:r>
          </a:p>
          <a:p>
            <a:r>
              <a:rPr lang="en-US" dirty="0" smtClean="0"/>
              <a:t>Resources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Community workshops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Technical </a:t>
            </a:r>
            <a:r>
              <a:rPr lang="en-US" dirty="0" smtClean="0"/>
              <a:t>effort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smtClean="0"/>
              <a:t>Standards / best practice development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Education / outreach activities</a:t>
            </a:r>
          </a:p>
          <a:p>
            <a:pPr>
              <a:buFont typeface="Arial"/>
              <a:buChar char="•"/>
            </a:pPr>
            <a:r>
              <a:rPr lang="en-US" dirty="0" smtClean="0"/>
              <a:t>Challenges of sustainability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 / TDWG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0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What is NEON?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Thank you</a:t>
            </a:r>
            <a:endParaRPr lang="en-US" sz="32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mdenslow@neoninc.org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@</a:t>
            </a:r>
            <a:r>
              <a:rPr lang="en-US" dirty="0" err="1" smtClean="0">
                <a:solidFill>
                  <a:schemeClr val="tx1"/>
                </a:solidFill>
              </a:rPr>
              <a:t>mwdenslow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7983089" y="6492875"/>
            <a:ext cx="65191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38991A-270D-3A41-B2FE-CA3E84D6D77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8" name="Picture 27" descr="NSF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41" y="5652079"/>
            <a:ext cx="521359" cy="52135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42535" y="5697412"/>
            <a:ext cx="79341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The National Ecological Observatory Network is a project sponsored by the National Science Foundation </a:t>
            </a:r>
          </a:p>
          <a:p>
            <a:pPr algn="ctr"/>
            <a:r>
              <a:rPr lang="en-US" sz="1050" dirty="0" smtClean="0"/>
              <a:t>and managed under cooperative agreement by NEON Inc.</a:t>
            </a:r>
          </a:p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66689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.aolcdn.com/dims-global/dims3/GLOB/resize/550x600/http:/www.blogcdn.com/weather.aol.com/media/2013/09/highway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r="13751"/>
          <a:stretch/>
        </p:blipFill>
        <p:spPr bwMode="auto">
          <a:xfrm rot="5400000">
            <a:off x="1104902" y="-1104900"/>
            <a:ext cx="69341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lobe_NEON_blue29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44" y="289880"/>
            <a:ext cx="2087995" cy="9490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7595" y="2206226"/>
            <a:ext cx="3143251" cy="221337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b="1" u="sng" baseline="0" dirty="0" smtClean="0">
                <a:solidFill>
                  <a:schemeClr val="bg1"/>
                </a:solidFill>
                <a:latin typeface="Calibri" pitchFamily="34" charset="0"/>
              </a:rPr>
              <a:t>Causes</a:t>
            </a:r>
            <a:r>
              <a:rPr lang="en-US" sz="2800" b="1" u="sng" dirty="0" smtClean="0">
                <a:solidFill>
                  <a:schemeClr val="bg1"/>
                </a:solidFill>
                <a:latin typeface="Calibri" pitchFamily="34" charset="0"/>
              </a:rPr>
              <a:t> of Change</a:t>
            </a:r>
          </a:p>
          <a:p>
            <a:pPr algn="ctr"/>
            <a:r>
              <a:rPr lang="en-US" sz="2400" b="1" i="1" baseline="0" dirty="0" smtClean="0">
                <a:solidFill>
                  <a:schemeClr val="bg1"/>
                </a:solidFill>
                <a:latin typeface="Calibri" pitchFamily="34" charset="0"/>
              </a:rPr>
              <a:t>Climate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Land Use</a:t>
            </a:r>
          </a:p>
          <a:p>
            <a:pPr algn="ctr"/>
            <a:r>
              <a:rPr lang="en-US" sz="2400" b="1" i="1" baseline="0" dirty="0" smtClean="0">
                <a:solidFill>
                  <a:schemeClr val="bg1"/>
                </a:solidFill>
                <a:latin typeface="Calibri" pitchFamily="34" charset="0"/>
              </a:rPr>
              <a:t>Invasive Species</a:t>
            </a:r>
          </a:p>
          <a:p>
            <a:pPr algn="ctr"/>
            <a:endParaRPr lang="en-US" sz="2400" b="1" i="1" baseline="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31496" y="2206226"/>
            <a:ext cx="3448050" cy="221337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Calibri" pitchFamily="34" charset="0"/>
              </a:rPr>
              <a:t>Response to Change</a:t>
            </a:r>
          </a:p>
          <a:p>
            <a:pPr algn="ctr"/>
            <a:r>
              <a:rPr lang="en-US" sz="2400" b="1" i="1" baseline="0" dirty="0" smtClean="0">
                <a:solidFill>
                  <a:schemeClr val="bg1"/>
                </a:solidFill>
                <a:latin typeface="Calibri" pitchFamily="34" charset="0"/>
              </a:rPr>
              <a:t>Biodiversity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Biogeochemistry</a:t>
            </a:r>
          </a:p>
          <a:p>
            <a:pPr algn="ctr"/>
            <a:r>
              <a:rPr lang="en-US" sz="2400" b="1" i="1" dirty="0" err="1" smtClean="0">
                <a:solidFill>
                  <a:schemeClr val="bg1"/>
                </a:solidFill>
                <a:latin typeface="Calibri" pitchFamily="34" charset="0"/>
              </a:rPr>
              <a:t>Ecohydrology</a:t>
            </a:r>
            <a:endParaRPr lang="en-US" sz="2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Infectious Disease</a:t>
            </a:r>
            <a:endParaRPr lang="en-US" sz="2400" b="1" i="1" baseline="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3807521" y="3082525"/>
            <a:ext cx="1259676" cy="487561"/>
          </a:xfrm>
          <a:prstGeom prst="leftRightArrow">
            <a:avLst>
              <a:gd name="adj1" fmla="val 50000"/>
              <a:gd name="adj2" fmla="val 51954"/>
            </a:avLst>
          </a:prstGeom>
          <a:solidFill>
            <a:schemeClr val="accent1"/>
          </a:solidFill>
          <a:ln w="12700" cmpd="sng">
            <a:solidFill>
              <a:schemeClr val="tx1"/>
            </a:solidFill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b="1" baseline="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400800"/>
            <a:ext cx="2314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AP Photos/John </a:t>
            </a:r>
            <a:r>
              <a:rPr lang="en-US" sz="1600" b="1" dirty="0" err="1"/>
              <a:t>Wark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1137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What are the impacts of climate change on continental scale ecology? </a:t>
            </a:r>
          </a:p>
          <a:p>
            <a:pPr marL="0" indent="0">
              <a:buNone/>
            </a:pPr>
            <a:r>
              <a:rPr lang="en-US" dirty="0" smtClean="0"/>
              <a:t>2. What are the impacts of land use change on continental-scale ecology?</a:t>
            </a:r>
          </a:p>
          <a:p>
            <a:pPr marL="0" indent="0">
              <a:buNone/>
            </a:pPr>
            <a:r>
              <a:rPr lang="en-US" dirty="0" smtClean="0"/>
              <a:t>3. What are the impacts of invasive species on continental-scale ecology?</a:t>
            </a:r>
          </a:p>
          <a:p>
            <a:pPr marL="0" indent="0">
              <a:buNone/>
            </a:pPr>
            <a:r>
              <a:rPr lang="en-US" dirty="0" smtClean="0"/>
              <a:t>4. What are the interactive effects of climate, land use change and </a:t>
            </a:r>
            <a:r>
              <a:rPr lang="en-US" dirty="0" err="1" smtClean="0"/>
              <a:t>invasives</a:t>
            </a:r>
            <a:r>
              <a:rPr lang="en-US" dirty="0" smtClean="0"/>
              <a:t> on continental-scale ecology?</a:t>
            </a:r>
          </a:p>
          <a:p>
            <a:pPr marL="0" indent="0">
              <a:buNone/>
            </a:pPr>
            <a:r>
              <a:rPr lang="en-US" dirty="0" smtClean="0"/>
              <a:t>5. How does transportation and mobility of energy, matter and organisms affect continental-scale ecology?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Challenge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ONsnap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" y="437545"/>
            <a:ext cx="8378220" cy="608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1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common\EDU\Photos\Sci team field images\AQU photos from Heather - actionyshots\D6.Kings_conductivitystation4_201106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4" t="11589"/>
          <a:stretch/>
        </p:blipFill>
        <p:spPr bwMode="auto">
          <a:xfrm>
            <a:off x="72572" y="96615"/>
            <a:ext cx="3326999" cy="22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everhart\AppData\Local\Microsoft\Windows\Temporary Internet Files\Content.Outlook\275ICB81\P5290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11942" r="12744" b="15839"/>
          <a:stretch/>
        </p:blipFill>
        <p:spPr bwMode="auto">
          <a:xfrm>
            <a:off x="3913186" y="550742"/>
            <a:ext cx="2362979" cy="29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everhart\AppData\Local\Microsoft\Windows\Temporary Internet Files\Content.Outlook\275ICB81\P52901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21" y="96615"/>
            <a:ext cx="2550135" cy="340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thorpe\Downloads\IMG_1624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35" y="3570269"/>
            <a:ext cx="3780971" cy="28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thorpe\Downloads\IMG_159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8988" r="53650" b="26726"/>
          <a:stretch/>
        </p:blipFill>
        <p:spPr bwMode="auto">
          <a:xfrm>
            <a:off x="72572" y="2428191"/>
            <a:ext cx="3614057" cy="39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91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7200" y="2929884"/>
            <a:ext cx="8229600" cy="257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Active Sites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Harvard Forest, MA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Disney Wilderness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Preserve, FL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Ordway-Swisher Biological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Station, FL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North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Sterling,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Central Plains Experimental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Range, CO</a:t>
            </a:r>
          </a:p>
        </p:txBody>
      </p:sp>
      <p:pic>
        <p:nvPicPr>
          <p:cNvPr id="5" name="Picture 4" descr="PlannedLife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45554"/>
            <a:ext cx="8299206" cy="129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1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Science Designs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8982097"/>
              </p:ext>
            </p:extLst>
          </p:nvPr>
        </p:nvGraphicFramePr>
        <p:xfrm>
          <a:off x="152400" y="9906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238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861970"/>
            <a:ext cx="8229600" cy="5050232"/>
          </a:xfrm>
        </p:spPr>
        <p:txBody>
          <a:bodyPr>
            <a:noAutofit/>
          </a:bodyPr>
          <a:lstStyle/>
          <a:p>
            <a:pPr marL="400034" indent="-342900"/>
            <a:endParaRPr lang="en-US" sz="2000" dirty="0" smtClean="0"/>
          </a:p>
          <a:p>
            <a:pPr marL="400034" indent="-342900"/>
            <a:r>
              <a:rPr lang="en-US" sz="2000" dirty="0" smtClean="0"/>
              <a:t>Requirements</a:t>
            </a:r>
            <a:endParaRPr lang="en-US" sz="2000" b="1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074"/>
            <a:ext cx="8229600" cy="63936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Systems </a:t>
            </a:r>
            <a:r>
              <a:rPr lang="en-US" sz="3000" dirty="0" smtClean="0">
                <a:latin typeface="Arial"/>
                <a:cs typeface="Arial"/>
              </a:rPr>
              <a:t>Engineering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1440849" y="2312366"/>
            <a:ext cx="2230625" cy="1913687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chemeClr val="tx1"/>
            </a:solidFill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b="1" baseline="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10" descr="IMG_20130611_101839_285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2"/>
          <a:stretch/>
        </p:blipFill>
        <p:spPr>
          <a:xfrm>
            <a:off x="4785917" y="1427574"/>
            <a:ext cx="2813182" cy="419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4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ON_2011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3865"/>
      </a:accent1>
      <a:accent2>
        <a:srgbClr val="007396"/>
      </a:accent2>
      <a:accent3>
        <a:srgbClr val="00463C"/>
      </a:accent3>
      <a:accent4>
        <a:srgbClr val="003AB9"/>
      </a:accent4>
      <a:accent5>
        <a:srgbClr val="7A9A01"/>
      </a:accent5>
      <a:accent6>
        <a:srgbClr val="C3000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75000"/>
          </a:schemeClr>
        </a:solidFill>
        <a:ln w="12700" cmpd="sng">
          <a:solidFill>
            <a:schemeClr val="tx1"/>
          </a:solidFill>
          <a:miter lim="800000"/>
        </a:ln>
      </a:spPr>
      <a:bodyPr wrap="square">
        <a:spAutoFit/>
      </a:bodyPr>
      <a:lstStyle>
        <a:defPPr algn="ctr">
          <a:defRPr sz="3600" b="1" baseline="0" dirty="0" smtClean="0">
            <a:solidFill>
              <a:schemeClr val="bg1"/>
            </a:solidFill>
            <a:latin typeface="Calibri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8424</TotalTime>
  <Words>882</Words>
  <Application>Microsoft Macintosh PowerPoint</Application>
  <PresentationFormat>On-screen Show (4:3)</PresentationFormat>
  <Paragraphs>203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NEON_2011</vt:lpstr>
      <vt:lpstr>NEON’s collections program: Developing a collaborative network of museums and a resource in support of biodiversity research.</vt:lpstr>
      <vt:lpstr>What is NEON?</vt:lpstr>
      <vt:lpstr>PowerPoint Presentation</vt:lpstr>
      <vt:lpstr>Grand Challenge Questions</vt:lpstr>
      <vt:lpstr>PowerPoint Presentation</vt:lpstr>
      <vt:lpstr>PowerPoint Presentation</vt:lpstr>
      <vt:lpstr>Current Status</vt:lpstr>
      <vt:lpstr>Science Designs</vt:lpstr>
      <vt:lpstr>Systems Engineering</vt:lpstr>
      <vt:lpstr>International Collaboration</vt:lpstr>
      <vt:lpstr>NEON Collections</vt:lpstr>
      <vt:lpstr>PowerPoint Presentation</vt:lpstr>
      <vt:lpstr>Mammal Collections</vt:lpstr>
      <vt:lpstr>Approach – Work with Existing Collections</vt:lpstr>
      <vt:lpstr>Community Resource</vt:lpstr>
      <vt:lpstr>Standards AT NEON</vt:lpstr>
      <vt:lpstr>Standards</vt:lpstr>
      <vt:lpstr>Soil &amp; Aquatic Microbes</vt:lpstr>
      <vt:lpstr>NEON / TDWG Collaboration</vt:lpstr>
      <vt:lpstr>Thank you</vt:lpstr>
    </vt:vector>
  </TitlesOfParts>
  <Company>NEON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Leslie Goldman</dc:creator>
  <cp:lastModifiedBy>Michael Denslow</cp:lastModifiedBy>
  <cp:revision>227</cp:revision>
  <dcterms:created xsi:type="dcterms:W3CDTF">2012-09-06T03:13:28Z</dcterms:created>
  <dcterms:modified xsi:type="dcterms:W3CDTF">2013-10-28T14:38:25Z</dcterms:modified>
</cp:coreProperties>
</file>