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E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985C3-EFAE-41BF-B2C7-4D4EE8E1B0A1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D2187-BA66-42BC-BD61-85FCF8764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7777A-8413-444F-91E1-514876109543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C1E53-FB91-438B-843A-BF9B8A7A141B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12F7D-1E34-4635-8990-7D083C557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Elements of Collaboration </a:t>
            </a:r>
            <a:br>
              <a:rPr lang="en-US" dirty="0" smtClean="0"/>
            </a:br>
            <a:r>
              <a:rPr lang="en-US" dirty="0" smtClean="0"/>
              <a:t>in TDWG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Stanley Blum</a:t>
            </a:r>
          </a:p>
          <a:p>
            <a:r>
              <a:rPr lang="en-US" dirty="0" smtClean="0"/>
              <a:t>California Academy of Sciences</a:t>
            </a:r>
          </a:p>
          <a:p>
            <a:r>
              <a:rPr lang="en-US" dirty="0" smtClean="0"/>
              <a:t>@TDWG 2013   Florence, Italy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TDWG Process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Review and Approval </a:t>
            </a:r>
            <a:br>
              <a:rPr lang="en-US" sz="3100" dirty="0" smtClean="0"/>
            </a:br>
            <a:r>
              <a:rPr lang="en-US" sz="3100" dirty="0" smtClean="0"/>
              <a:t>of Standard </a:t>
            </a:r>
            <a:endParaRPr lang="en-US" dirty="0"/>
          </a:p>
        </p:txBody>
      </p:sp>
      <p:sp>
        <p:nvSpPr>
          <p:cNvPr id="110" name="Content Placeholder 109"/>
          <p:cNvSpPr>
            <a:spLocks noGrp="1"/>
          </p:cNvSpPr>
          <p:nvPr>
            <p:ph idx="1"/>
          </p:nvPr>
        </p:nvSpPr>
        <p:spPr>
          <a:xfrm>
            <a:off x="457200" y="1570037"/>
            <a:ext cx="35814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Expert and Public Review</a:t>
            </a:r>
          </a:p>
          <a:p>
            <a:r>
              <a:rPr lang="en-US" sz="2400" dirty="0" smtClean="0"/>
              <a:t>Consultation with TAG ensures coordination with other standards</a:t>
            </a:r>
          </a:p>
          <a:p>
            <a:r>
              <a:rPr lang="en-US" sz="2400" dirty="0" smtClean="0"/>
              <a:t>Based on consensus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 infrastructure for public review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Time consuming and a lot of effort for Rev Mgr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Coordinating Exec Com (volunteers) is hard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4724400" y="914400"/>
            <a:ext cx="3586120" cy="4908550"/>
            <a:chOff x="2509880" y="838200"/>
            <a:chExt cx="3586120" cy="4908550"/>
          </a:xfrm>
        </p:grpSpPr>
        <p:sp>
          <p:nvSpPr>
            <p:cNvPr id="77" name="AutoShape 9"/>
            <p:cNvSpPr>
              <a:spLocks noChangeArrowheads="1"/>
            </p:cNvSpPr>
            <p:nvPr/>
          </p:nvSpPr>
          <p:spPr bwMode="auto">
            <a:xfrm>
              <a:off x="4738688" y="4448175"/>
              <a:ext cx="623887" cy="393700"/>
            </a:xfrm>
            <a:prstGeom prst="flowChartTerminator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900"/>
                <a:t>Public</a:t>
              </a:r>
              <a:br>
                <a:rPr lang="en-US" sz="900"/>
              </a:br>
              <a:r>
                <a:rPr lang="en-US" sz="900"/>
                <a:t>Review</a:t>
              </a:r>
            </a:p>
          </p:txBody>
        </p:sp>
        <p:sp>
          <p:nvSpPr>
            <p:cNvPr id="78" name="AutoShape 5"/>
            <p:cNvSpPr>
              <a:spLocks noChangeArrowheads="1"/>
            </p:cNvSpPr>
            <p:nvPr/>
          </p:nvSpPr>
          <p:spPr bwMode="auto">
            <a:xfrm>
              <a:off x="3228975" y="838200"/>
              <a:ext cx="858838" cy="381000"/>
            </a:xfrm>
            <a:prstGeom prst="flowChartTerminator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900" dirty="0">
                  <a:latin typeface="Arial" pitchFamily="34" charset="0"/>
                  <a:cs typeface="Arial" pitchFamily="34" charset="0"/>
                </a:rPr>
                <a:t>Task Group</a:t>
              </a:r>
            </a:p>
          </p:txBody>
        </p:sp>
        <p:sp>
          <p:nvSpPr>
            <p:cNvPr id="79" name="AutoShape 6"/>
            <p:cNvSpPr>
              <a:spLocks noChangeArrowheads="1"/>
            </p:cNvSpPr>
            <p:nvPr/>
          </p:nvSpPr>
          <p:spPr bwMode="auto">
            <a:xfrm>
              <a:off x="4738688" y="2713038"/>
              <a:ext cx="623887" cy="392112"/>
            </a:xfrm>
            <a:prstGeom prst="flowChartTerminator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900" dirty="0">
                  <a:latin typeface="Arial" pitchFamily="34" charset="0"/>
                  <a:cs typeface="Arial" pitchFamily="34" charset="0"/>
                </a:rPr>
                <a:t>Expert</a:t>
              </a:r>
              <a:br>
                <a:rPr lang="en-US" sz="900" dirty="0">
                  <a:latin typeface="Arial" pitchFamily="34" charset="0"/>
                  <a:cs typeface="Arial" pitchFamily="34" charset="0"/>
                </a:rPr>
              </a:br>
              <a:r>
                <a:rPr lang="en-US" sz="900" dirty="0">
                  <a:latin typeface="Arial" pitchFamily="34" charset="0"/>
                  <a:cs typeface="Arial" pitchFamily="34" charset="0"/>
                </a:rPr>
                <a:t>Review</a:t>
              </a:r>
            </a:p>
          </p:txBody>
        </p:sp>
        <p:sp>
          <p:nvSpPr>
            <p:cNvPr id="80" name="AutoShape 7"/>
            <p:cNvSpPr>
              <a:spLocks noChangeArrowheads="1"/>
            </p:cNvSpPr>
            <p:nvPr/>
          </p:nvSpPr>
          <p:spPr bwMode="auto">
            <a:xfrm>
              <a:off x="3200400" y="2711450"/>
              <a:ext cx="915988" cy="396875"/>
            </a:xfrm>
            <a:prstGeom prst="flowChartTerminator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900" dirty="0">
                  <a:latin typeface="Arial" pitchFamily="34" charset="0"/>
                  <a:cs typeface="Arial" pitchFamily="34" charset="0"/>
                </a:rPr>
                <a:t>Review Manager</a:t>
              </a:r>
            </a:p>
          </p:txBody>
        </p:sp>
        <p:cxnSp>
          <p:nvCxnSpPr>
            <p:cNvPr id="81" name="AutoShape 11"/>
            <p:cNvCxnSpPr>
              <a:cxnSpLocks noChangeShapeType="1"/>
              <a:stCxn id="89" idx="3"/>
              <a:endCxn id="77" idx="1"/>
            </p:cNvCxnSpPr>
            <p:nvPr/>
          </p:nvCxnSpPr>
          <p:spPr bwMode="auto">
            <a:xfrm>
              <a:off x="4116388" y="4645025"/>
              <a:ext cx="6223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</p:spPr>
        </p:cxnSp>
        <p:cxnSp>
          <p:nvCxnSpPr>
            <p:cNvPr id="82" name="AutoShape 12"/>
            <p:cNvCxnSpPr>
              <a:cxnSpLocks noChangeShapeType="1"/>
              <a:stCxn id="86" idx="2"/>
              <a:endCxn id="89" idx="0"/>
            </p:cNvCxnSpPr>
            <p:nvPr/>
          </p:nvCxnSpPr>
          <p:spPr bwMode="auto">
            <a:xfrm rot="5400000">
              <a:off x="3457973" y="4245372"/>
              <a:ext cx="403225" cy="2381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8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83" name="AutoShape 13"/>
            <p:cNvCxnSpPr>
              <a:cxnSpLocks noChangeShapeType="1"/>
              <a:stCxn id="78" idx="2"/>
              <a:endCxn id="108" idx="0"/>
            </p:cNvCxnSpPr>
            <p:nvPr/>
          </p:nvCxnSpPr>
          <p:spPr bwMode="auto">
            <a:xfrm flipH="1">
              <a:off x="3657600" y="1219200"/>
              <a:ext cx="1588" cy="381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</p:spPr>
        </p:cxnSp>
        <p:cxnSp>
          <p:nvCxnSpPr>
            <p:cNvPr id="84" name="AutoShape 15"/>
            <p:cNvCxnSpPr>
              <a:cxnSpLocks noChangeShapeType="1"/>
              <a:stCxn id="108" idx="1"/>
              <a:endCxn id="78" idx="1"/>
            </p:cNvCxnSpPr>
            <p:nvPr/>
          </p:nvCxnSpPr>
          <p:spPr bwMode="auto">
            <a:xfrm rot="10800000" flipH="1">
              <a:off x="2978150" y="1028700"/>
              <a:ext cx="250825" cy="854075"/>
            </a:xfrm>
            <a:prstGeom prst="bentConnector3">
              <a:avLst>
                <a:gd name="adj1" fmla="val -91139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85" name="AutoShape 41"/>
            <p:cNvCxnSpPr>
              <a:cxnSpLocks noChangeShapeType="1"/>
              <a:stCxn id="80" idx="3"/>
              <a:endCxn id="79" idx="1"/>
            </p:cNvCxnSpPr>
            <p:nvPr/>
          </p:nvCxnSpPr>
          <p:spPr bwMode="auto">
            <a:xfrm>
              <a:off x="4116388" y="2909888"/>
              <a:ext cx="6223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86" name="AutoShape 42"/>
            <p:cNvSpPr>
              <a:spLocks noChangeArrowheads="1"/>
            </p:cNvSpPr>
            <p:nvPr/>
          </p:nvSpPr>
          <p:spPr bwMode="auto">
            <a:xfrm>
              <a:off x="2978150" y="3479800"/>
              <a:ext cx="1365250" cy="565150"/>
            </a:xfrm>
            <a:prstGeom prst="diamond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800" dirty="0">
                  <a:latin typeface="Arial" pitchFamily="34" charset="0"/>
                  <a:cs typeface="Arial" pitchFamily="34" charset="0"/>
                </a:rPr>
                <a:t>Executive</a:t>
              </a:r>
              <a:br>
                <a:rPr lang="en-US" sz="800" dirty="0">
                  <a:latin typeface="Arial" pitchFamily="34" charset="0"/>
                  <a:cs typeface="Arial" pitchFamily="34" charset="0"/>
                </a:rPr>
              </a:br>
              <a:r>
                <a:rPr lang="en-US" sz="800" dirty="0">
                  <a:latin typeface="Arial" pitchFamily="34" charset="0"/>
                  <a:cs typeface="Arial" pitchFamily="34" charset="0"/>
                </a:rPr>
                <a:t>Committee</a:t>
              </a:r>
            </a:p>
          </p:txBody>
        </p:sp>
        <p:cxnSp>
          <p:nvCxnSpPr>
            <p:cNvPr id="87" name="AutoShape 43"/>
            <p:cNvCxnSpPr>
              <a:cxnSpLocks noChangeShapeType="1"/>
              <a:stCxn id="80" idx="2"/>
              <a:endCxn id="86" idx="0"/>
            </p:cNvCxnSpPr>
            <p:nvPr/>
          </p:nvCxnSpPr>
          <p:spPr bwMode="auto">
            <a:xfrm rot="16200000" flipH="1">
              <a:off x="3473847" y="3292871"/>
              <a:ext cx="371475" cy="2381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88" name="AutoShape 44"/>
            <p:cNvCxnSpPr>
              <a:cxnSpLocks noChangeShapeType="1"/>
              <a:stCxn id="108" idx="2"/>
              <a:endCxn id="80" idx="0"/>
            </p:cNvCxnSpPr>
            <p:nvPr/>
          </p:nvCxnSpPr>
          <p:spPr bwMode="auto">
            <a:xfrm rot="16200000" flipH="1">
              <a:off x="3385344" y="2437606"/>
              <a:ext cx="546100" cy="1588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8000"/>
              </a:solidFill>
              <a:miter lim="800000"/>
              <a:headEnd/>
              <a:tailEnd type="triangle" w="lg" len="lg"/>
            </a:ln>
            <a:effectLst/>
          </p:spPr>
        </p:cxnSp>
        <p:sp>
          <p:nvSpPr>
            <p:cNvPr id="89" name="AutoShape 45"/>
            <p:cNvSpPr>
              <a:spLocks noChangeArrowheads="1"/>
            </p:cNvSpPr>
            <p:nvPr/>
          </p:nvSpPr>
          <p:spPr bwMode="auto">
            <a:xfrm>
              <a:off x="3200400" y="4448175"/>
              <a:ext cx="915988" cy="393700"/>
            </a:xfrm>
            <a:prstGeom prst="flowChartTerminator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900" dirty="0">
                  <a:latin typeface="Arial" pitchFamily="34" charset="0"/>
                  <a:cs typeface="Arial" pitchFamily="34" charset="0"/>
                </a:rPr>
                <a:t>Review Manager</a:t>
              </a:r>
            </a:p>
          </p:txBody>
        </p:sp>
        <p:cxnSp>
          <p:nvCxnSpPr>
            <p:cNvPr id="90" name="AutoShape 48"/>
            <p:cNvCxnSpPr>
              <a:cxnSpLocks noChangeShapeType="1"/>
              <a:stCxn id="89" idx="2"/>
              <a:endCxn id="109" idx="0"/>
            </p:cNvCxnSpPr>
            <p:nvPr/>
          </p:nvCxnSpPr>
          <p:spPr bwMode="auto">
            <a:xfrm rot="5400000">
              <a:off x="3488531" y="5010944"/>
              <a:ext cx="339725" cy="1588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91" name="AutoShape 50"/>
            <p:cNvCxnSpPr>
              <a:cxnSpLocks noChangeShapeType="1"/>
              <a:stCxn id="86" idx="1"/>
              <a:endCxn id="78" idx="1"/>
            </p:cNvCxnSpPr>
            <p:nvPr/>
          </p:nvCxnSpPr>
          <p:spPr bwMode="auto">
            <a:xfrm rot="10800000" flipH="1">
              <a:off x="2978149" y="1028701"/>
              <a:ext cx="250825" cy="2733675"/>
            </a:xfrm>
            <a:prstGeom prst="bentConnector3">
              <a:avLst>
                <a:gd name="adj1" fmla="val -91139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92" name="AutoShape 52"/>
            <p:cNvCxnSpPr>
              <a:cxnSpLocks noChangeShapeType="1"/>
              <a:stCxn id="109" idx="1"/>
              <a:endCxn id="78" idx="1"/>
            </p:cNvCxnSpPr>
            <p:nvPr/>
          </p:nvCxnSpPr>
          <p:spPr bwMode="auto">
            <a:xfrm rot="10800000" flipH="1">
              <a:off x="2978150" y="1028700"/>
              <a:ext cx="250825" cy="4435475"/>
            </a:xfrm>
            <a:prstGeom prst="bentConnector3">
              <a:avLst>
                <a:gd name="adj1" fmla="val -91139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93" name="AutoShape 53"/>
            <p:cNvCxnSpPr>
              <a:cxnSpLocks noChangeShapeType="1"/>
              <a:stCxn id="109" idx="3"/>
              <a:endCxn id="94" idx="1"/>
            </p:cNvCxnSpPr>
            <p:nvPr/>
          </p:nvCxnSpPr>
          <p:spPr bwMode="auto">
            <a:xfrm>
              <a:off x="4337050" y="5464175"/>
              <a:ext cx="1023938" cy="0"/>
            </a:xfrm>
            <a:prstGeom prst="straightConnector1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94" name="AutoShape 54"/>
            <p:cNvSpPr>
              <a:spLocks noChangeArrowheads="1"/>
            </p:cNvSpPr>
            <p:nvPr/>
          </p:nvSpPr>
          <p:spPr bwMode="auto">
            <a:xfrm>
              <a:off x="5360988" y="5272088"/>
              <a:ext cx="735012" cy="384175"/>
            </a:xfrm>
            <a:prstGeom prst="foldedCorner">
              <a:avLst>
                <a:gd name="adj" fmla="val 1250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>
              <a:noAutofit/>
            </a:bodyPr>
            <a:lstStyle/>
            <a:p>
              <a:pPr algn="ctr"/>
              <a:r>
                <a:rPr lang="en-US" sz="900" dirty="0"/>
                <a:t>TDWG</a:t>
              </a:r>
              <a:br>
                <a:rPr lang="en-US" sz="900" dirty="0"/>
              </a:br>
              <a:r>
                <a:rPr lang="en-US" sz="900" dirty="0"/>
                <a:t>Standard</a:t>
              </a:r>
            </a:p>
          </p:txBody>
        </p:sp>
        <p:sp>
          <p:nvSpPr>
            <p:cNvPr id="95" name="Text Box 55"/>
            <p:cNvSpPr txBox="1">
              <a:spLocks noChangeArrowheads="1"/>
            </p:cNvSpPr>
            <p:nvPr/>
          </p:nvSpPr>
          <p:spPr bwMode="auto">
            <a:xfrm>
              <a:off x="3663950" y="3187700"/>
              <a:ext cx="10795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900"/>
                <a:t>Recommendation</a:t>
              </a:r>
            </a:p>
          </p:txBody>
        </p:sp>
        <p:sp>
          <p:nvSpPr>
            <p:cNvPr id="96" name="Text Box 56"/>
            <p:cNvSpPr txBox="1">
              <a:spLocks noChangeArrowheads="1"/>
            </p:cNvSpPr>
            <p:nvPr/>
          </p:nvSpPr>
          <p:spPr bwMode="auto">
            <a:xfrm>
              <a:off x="3702050" y="4940300"/>
              <a:ext cx="107950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900"/>
                <a:t>Recommendation</a:t>
              </a:r>
            </a:p>
          </p:txBody>
        </p:sp>
        <p:sp>
          <p:nvSpPr>
            <p:cNvPr id="97" name="Text Box 57"/>
            <p:cNvSpPr txBox="1">
              <a:spLocks noChangeArrowheads="1"/>
            </p:cNvSpPr>
            <p:nvPr/>
          </p:nvSpPr>
          <p:spPr bwMode="auto">
            <a:xfrm>
              <a:off x="3768537" y="1295400"/>
              <a:ext cx="848309" cy="275481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l"/>
              <a:r>
                <a:rPr lang="en-US" sz="900" dirty="0"/>
                <a:t>Working Draft</a:t>
              </a:r>
            </a:p>
          </p:txBody>
        </p:sp>
        <p:sp>
          <p:nvSpPr>
            <p:cNvPr id="98" name="Text Box 59"/>
            <p:cNvSpPr txBox="1">
              <a:spLocks noChangeArrowheads="1"/>
            </p:cNvSpPr>
            <p:nvPr/>
          </p:nvSpPr>
          <p:spPr bwMode="auto">
            <a:xfrm>
              <a:off x="3695700" y="2133600"/>
              <a:ext cx="635000" cy="5016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900"/>
                <a:t>Appoint</a:t>
              </a:r>
              <a:br>
                <a:rPr lang="en-US" sz="900"/>
              </a:br>
              <a:r>
                <a:rPr lang="en-US" sz="900"/>
                <a:t>Review </a:t>
              </a:r>
              <a:br>
                <a:rPr lang="en-US" sz="900"/>
              </a:br>
              <a:r>
                <a:rPr lang="en-US" sz="900"/>
                <a:t>Manager</a:t>
              </a:r>
            </a:p>
          </p:txBody>
        </p:sp>
        <p:sp>
          <p:nvSpPr>
            <p:cNvPr id="99" name="Text Box 60"/>
            <p:cNvSpPr txBox="1">
              <a:spLocks noChangeArrowheads="1"/>
            </p:cNvSpPr>
            <p:nvPr/>
          </p:nvSpPr>
          <p:spPr bwMode="auto">
            <a:xfrm>
              <a:off x="3849544" y="4016082"/>
              <a:ext cx="630301" cy="380999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algn="ctr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>
              <a:noAutofit/>
            </a:bodyPr>
            <a:lstStyle/>
            <a:p>
              <a:pPr algn="l"/>
              <a:r>
                <a:rPr lang="en-US" sz="900" dirty="0"/>
                <a:t>Proposed</a:t>
              </a:r>
              <a:br>
                <a:rPr lang="en-US" sz="900" dirty="0"/>
              </a:br>
              <a:r>
                <a:rPr lang="en-US" sz="900" dirty="0"/>
                <a:t>Standard</a:t>
              </a:r>
            </a:p>
          </p:txBody>
        </p:sp>
        <p:sp>
          <p:nvSpPr>
            <p:cNvPr id="100" name="Text Box 61"/>
            <p:cNvSpPr txBox="1">
              <a:spLocks noChangeArrowheads="1"/>
            </p:cNvSpPr>
            <p:nvPr/>
          </p:nvSpPr>
          <p:spPr bwMode="auto">
            <a:xfrm>
              <a:off x="4238625" y="5467350"/>
              <a:ext cx="971550" cy="228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/>
                <a:t>Ratify Standard</a:t>
              </a:r>
            </a:p>
          </p:txBody>
        </p:sp>
        <p:sp>
          <p:nvSpPr>
            <p:cNvPr id="101" name="Text Box 62"/>
            <p:cNvSpPr txBox="1">
              <a:spLocks noChangeArrowheads="1"/>
            </p:cNvSpPr>
            <p:nvPr/>
          </p:nvSpPr>
          <p:spPr bwMode="auto">
            <a:xfrm rot="16200000">
              <a:off x="1521619" y="2713874"/>
              <a:ext cx="2230437" cy="2539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050" dirty="0">
                  <a:latin typeface="Arial" pitchFamily="34" charset="0"/>
                  <a:cs typeface="Arial" pitchFamily="34" charset="0"/>
                </a:rPr>
                <a:t>Requested Revision</a:t>
              </a:r>
            </a:p>
          </p:txBody>
        </p:sp>
        <p:sp>
          <p:nvSpPr>
            <p:cNvPr id="102" name="Text Box 64"/>
            <p:cNvSpPr txBox="1">
              <a:spLocks noChangeArrowheads="1"/>
            </p:cNvSpPr>
            <p:nvPr/>
          </p:nvSpPr>
          <p:spPr bwMode="auto">
            <a:xfrm>
              <a:off x="2870200" y="1657350"/>
              <a:ext cx="314325" cy="214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800"/>
                <a:t>No</a:t>
              </a:r>
            </a:p>
          </p:txBody>
        </p:sp>
        <p:sp>
          <p:nvSpPr>
            <p:cNvPr id="103" name="Text Box 65"/>
            <p:cNvSpPr txBox="1">
              <a:spLocks noChangeArrowheads="1"/>
            </p:cNvSpPr>
            <p:nvPr/>
          </p:nvSpPr>
          <p:spPr bwMode="auto">
            <a:xfrm>
              <a:off x="3314700" y="4048125"/>
              <a:ext cx="360363" cy="214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800"/>
                <a:t>Yes</a:t>
              </a:r>
            </a:p>
          </p:txBody>
        </p:sp>
        <p:sp>
          <p:nvSpPr>
            <p:cNvPr id="104" name="Text Box 66"/>
            <p:cNvSpPr txBox="1">
              <a:spLocks noChangeArrowheads="1"/>
            </p:cNvSpPr>
            <p:nvPr/>
          </p:nvSpPr>
          <p:spPr bwMode="auto">
            <a:xfrm>
              <a:off x="4108450" y="5224463"/>
              <a:ext cx="360363" cy="2143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800"/>
                <a:t>Yes</a:t>
              </a:r>
            </a:p>
          </p:txBody>
        </p:sp>
        <p:sp>
          <p:nvSpPr>
            <p:cNvPr id="105" name="Text Box 67"/>
            <p:cNvSpPr txBox="1">
              <a:spLocks noChangeArrowheads="1"/>
            </p:cNvSpPr>
            <p:nvPr/>
          </p:nvSpPr>
          <p:spPr bwMode="auto">
            <a:xfrm>
              <a:off x="2863850" y="3548063"/>
              <a:ext cx="314325" cy="2143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800"/>
                <a:t>No</a:t>
              </a:r>
            </a:p>
          </p:txBody>
        </p:sp>
        <p:sp>
          <p:nvSpPr>
            <p:cNvPr id="106" name="Text Box 68"/>
            <p:cNvSpPr txBox="1">
              <a:spLocks noChangeArrowheads="1"/>
            </p:cNvSpPr>
            <p:nvPr/>
          </p:nvSpPr>
          <p:spPr bwMode="auto">
            <a:xfrm>
              <a:off x="2886075" y="5224463"/>
              <a:ext cx="314325" cy="2143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800"/>
                <a:t>No</a:t>
              </a:r>
            </a:p>
          </p:txBody>
        </p:sp>
        <p:sp>
          <p:nvSpPr>
            <p:cNvPr id="107" name="Text Box 69"/>
            <p:cNvSpPr txBox="1">
              <a:spLocks noChangeArrowheads="1"/>
            </p:cNvSpPr>
            <p:nvPr/>
          </p:nvSpPr>
          <p:spPr bwMode="auto">
            <a:xfrm>
              <a:off x="3305175" y="2152650"/>
              <a:ext cx="360363" cy="214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800"/>
                <a:t>Yes</a:t>
              </a:r>
            </a:p>
          </p:txBody>
        </p:sp>
        <p:sp>
          <p:nvSpPr>
            <p:cNvPr id="108" name="AutoShape 71"/>
            <p:cNvSpPr>
              <a:spLocks noChangeArrowheads="1"/>
            </p:cNvSpPr>
            <p:nvPr/>
          </p:nvSpPr>
          <p:spPr bwMode="auto">
            <a:xfrm>
              <a:off x="2978150" y="1600200"/>
              <a:ext cx="1358900" cy="565150"/>
            </a:xfrm>
            <a:prstGeom prst="diamond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800" dirty="0">
                  <a:latin typeface="Arial" pitchFamily="34" charset="0"/>
                  <a:cs typeface="Arial" pitchFamily="34" charset="0"/>
                </a:rPr>
                <a:t>Executive</a:t>
              </a:r>
              <a:br>
                <a:rPr lang="en-US" sz="800" dirty="0">
                  <a:latin typeface="Arial" pitchFamily="34" charset="0"/>
                  <a:cs typeface="Arial" pitchFamily="34" charset="0"/>
                </a:rPr>
              </a:br>
              <a:r>
                <a:rPr lang="en-US" sz="800" dirty="0">
                  <a:latin typeface="Arial" pitchFamily="34" charset="0"/>
                  <a:cs typeface="Arial" pitchFamily="34" charset="0"/>
                </a:rPr>
                <a:t>Committee</a:t>
              </a:r>
            </a:p>
          </p:txBody>
        </p:sp>
        <p:sp>
          <p:nvSpPr>
            <p:cNvPr id="109" name="AutoShape 72"/>
            <p:cNvSpPr>
              <a:spLocks noChangeArrowheads="1"/>
            </p:cNvSpPr>
            <p:nvPr/>
          </p:nvSpPr>
          <p:spPr bwMode="auto">
            <a:xfrm>
              <a:off x="2978150" y="5181600"/>
              <a:ext cx="1358900" cy="565150"/>
            </a:xfrm>
            <a:prstGeom prst="diamond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800" dirty="0">
                  <a:latin typeface="Arial" pitchFamily="34" charset="0"/>
                  <a:cs typeface="Arial" pitchFamily="34" charset="0"/>
                </a:rPr>
                <a:t>Executive</a:t>
              </a:r>
              <a:br>
                <a:rPr lang="en-US" sz="800" dirty="0">
                  <a:latin typeface="Arial" pitchFamily="34" charset="0"/>
                  <a:cs typeface="Arial" pitchFamily="34" charset="0"/>
                </a:rPr>
              </a:br>
              <a:r>
                <a:rPr lang="en-US" sz="800" dirty="0">
                  <a:latin typeface="Arial" pitchFamily="34" charset="0"/>
                  <a:cs typeface="Arial" pitchFamily="34" charset="0"/>
                </a:rPr>
                <a:t>Committee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Elements of Collaboration in TDWG</a:t>
            </a:r>
            <a:br>
              <a:rPr lang="en-US" dirty="0" smtClean="0"/>
            </a:br>
            <a:r>
              <a:rPr lang="en-US" dirty="0" smtClean="0"/>
              <a:t>(summary)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To collaborate in supporting biodiversity science</a:t>
            </a:r>
          </a:p>
          <a:p>
            <a:r>
              <a:rPr lang="en-US" dirty="0" smtClean="0"/>
              <a:t>Organizational structure</a:t>
            </a:r>
          </a:p>
          <a:p>
            <a:r>
              <a:rPr lang="en-US" dirty="0" smtClean="0"/>
              <a:t>Process for creating standards – consensus based specifications that support information interoperability</a:t>
            </a:r>
          </a:p>
          <a:p>
            <a:r>
              <a:rPr lang="en-US" dirty="0" smtClean="0"/>
              <a:t>Infrastructure to support distributed collaboration for creating specifications</a:t>
            </a:r>
          </a:p>
          <a:p>
            <a:r>
              <a:rPr lang="en-US" dirty="0" smtClean="0"/>
              <a:t>Annual meeting to serve as forum and build this community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Participants at TDWG Meetings:</a:t>
            </a:r>
            <a:br>
              <a:rPr lang="en-US" dirty="0" smtClean="0"/>
            </a:br>
            <a:r>
              <a:rPr lang="en-US" dirty="0" smtClean="0"/>
              <a:t>the last 11 years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752600"/>
            <a:ext cx="57340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2209800"/>
          <a:ext cx="2286000" cy="3633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514"/>
                <a:gridCol w="1763486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Year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Location</a:t>
                      </a:r>
                      <a:endParaRPr lang="en-US" sz="1200" baseline="0" dirty="0"/>
                    </a:p>
                  </a:txBody>
                  <a:tcPr/>
                </a:tc>
              </a:tr>
              <a:tr h="287867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2003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Lisbon, Portugal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270934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2004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Christchurch, NZ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2005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St. Petersburg, Russia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276013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2006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St. Louis, Missouri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296335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2007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Bratislava, Slovakia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279402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2008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Perth, Australia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338669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2009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Montpellier, France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338660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2010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Woods Hole, Mass.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352213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2011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New Orleans, Louisiana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2012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Beijing, China</a:t>
                      </a:r>
                      <a:endParaRPr lang="en-US" sz="1200" b="1" baseline="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2013</a:t>
                      </a:r>
                      <a:endParaRPr lang="en-US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Florence, Italy</a:t>
                      </a:r>
                      <a:endParaRPr lang="en-US" sz="1200" b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in TDWG Meetings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295400"/>
            <a:ext cx="4343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1447800"/>
          <a:ext cx="2209800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133"/>
                <a:gridCol w="1227667"/>
              </a:tblGrid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588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143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913</a:t>
                      </a: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PersMtg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1785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TDWG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Founded in 1985 to promote sharing of </a:t>
            </a:r>
          </a:p>
          <a:p>
            <a:pPr>
              <a:buNone/>
            </a:pPr>
            <a:r>
              <a:rPr lang="en-US" dirty="0" smtClean="0"/>
              <a:t>biodiversity information, by: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Developing standards for recording and exchanging data about organisms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Serving as a forum for discussing </a:t>
            </a:r>
            <a:r>
              <a:rPr lang="en-US" b="1" i="1" dirty="0" smtClean="0"/>
              <a:t>how</a:t>
            </a:r>
            <a:r>
              <a:rPr lang="en-US" dirty="0" smtClean="0"/>
              <a:t> to share;</a:t>
            </a:r>
            <a:br>
              <a:rPr lang="en-US" dirty="0" smtClean="0"/>
            </a:br>
            <a:r>
              <a:rPr lang="en-US" sz="2400" dirty="0" smtClean="0"/>
              <a:t>create interoperability among biodiversity information resources</a:t>
            </a:r>
            <a:endParaRPr lang="en-US" dirty="0" smtClean="0"/>
          </a:p>
          <a:p>
            <a:pPr marL="1371600" lvl="2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methods </a:t>
            </a:r>
          </a:p>
          <a:p>
            <a:pPr marL="1371600" lvl="2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best-practices</a:t>
            </a:r>
          </a:p>
          <a:p>
            <a:pPr marL="1371600" lvl="2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technologies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evolving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need was recognized “pre-Internet”</a:t>
            </a:r>
          </a:p>
          <a:p>
            <a:r>
              <a:rPr lang="en-US" dirty="0" smtClean="0"/>
              <a:t>The Internet “happened” making the potential for information sharing a reality, but requires a more sophisticated understanding of interoperability </a:t>
            </a:r>
          </a:p>
          <a:p>
            <a:r>
              <a:rPr lang="en-US" dirty="0" smtClean="0"/>
              <a:t>How we develop standards</a:t>
            </a:r>
          </a:p>
          <a:p>
            <a:r>
              <a:rPr lang="en-US" dirty="0" smtClean="0"/>
              <a:t>Nature of our standards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evolving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Build upon more generic standards</a:t>
            </a:r>
          </a:p>
          <a:p>
            <a:pPr lvl="1"/>
            <a:r>
              <a:rPr lang="en-US" dirty="0" smtClean="0"/>
              <a:t>Frameworks for conceptual models</a:t>
            </a:r>
          </a:p>
          <a:p>
            <a:pPr lvl="1"/>
            <a:r>
              <a:rPr lang="en-US" dirty="0" smtClean="0"/>
              <a:t>Libraries for manipulating standard data formats</a:t>
            </a:r>
          </a:p>
          <a:p>
            <a:pPr lvl="1"/>
            <a:r>
              <a:rPr lang="en-US" dirty="0" smtClean="0"/>
              <a:t>Protocols for messaging and moving information between systems</a:t>
            </a:r>
          </a:p>
          <a:p>
            <a:r>
              <a:rPr lang="en-US" dirty="0" smtClean="0"/>
              <a:t>We needed to modernize how we collaborate to achieve our </a:t>
            </a:r>
            <a:r>
              <a:rPr lang="en-US" dirty="0" smtClean="0"/>
              <a:t>goals.</a:t>
            </a:r>
          </a:p>
          <a:p>
            <a:r>
              <a:rPr lang="en-US" dirty="0" smtClean="0"/>
              <a:t>TDWG was not born with a mailing list, web site wiki, version control system, etc.</a:t>
            </a:r>
            <a:endParaRPr lang="en-US" dirty="0" smtClean="0"/>
          </a:p>
          <a:p>
            <a:pPr lvl="1"/>
            <a:endParaRPr lang="en-US" dirty="0"/>
          </a:p>
          <a:p>
            <a:pPr>
              <a:buNone/>
            </a:pPr>
            <a:r>
              <a:rPr lang="en-US" dirty="0" smtClean="0"/>
              <a:t>	The TDWG Infrastructure Project (TIP)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TDWG Infrastructure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Gordon &amp; Betty Moore Foundation gave</a:t>
            </a:r>
            <a:br>
              <a:rPr lang="en-US" dirty="0" smtClean="0"/>
            </a:br>
            <a:r>
              <a:rPr lang="en-US" dirty="0" smtClean="0"/>
              <a:t>$1.5 M for 30 months; June 2005 – Dec 2007</a:t>
            </a:r>
          </a:p>
          <a:p>
            <a:r>
              <a:rPr lang="en-US" dirty="0" smtClean="0"/>
              <a:t>PI:  Donald </a:t>
            </a:r>
            <a:r>
              <a:rPr lang="en-US" dirty="0" err="1" smtClean="0"/>
              <a:t>Hobern</a:t>
            </a:r>
            <a:r>
              <a:rPr lang="en-US" dirty="0" smtClean="0"/>
              <a:t>, Program Officer GBIF</a:t>
            </a:r>
            <a:br>
              <a:rPr lang="en-US" dirty="0" smtClean="0"/>
            </a:br>
            <a:r>
              <a:rPr lang="en-US" dirty="0" smtClean="0"/>
              <a:t>Co-PI:  Stanley Blum, TDWG Treasurer</a:t>
            </a:r>
          </a:p>
          <a:p>
            <a:r>
              <a:rPr lang="en-US" dirty="0" smtClean="0"/>
              <a:t>Personnel:</a:t>
            </a:r>
          </a:p>
          <a:p>
            <a:pPr lvl="1"/>
            <a:r>
              <a:rPr lang="en-US" dirty="0" smtClean="0"/>
              <a:t>Lee </a:t>
            </a:r>
            <a:r>
              <a:rPr lang="en-US" dirty="0" err="1" smtClean="0"/>
              <a:t>Belbin</a:t>
            </a:r>
            <a:r>
              <a:rPr lang="en-US" dirty="0" smtClean="0"/>
              <a:t>:  Project Manager</a:t>
            </a:r>
          </a:p>
          <a:p>
            <a:pPr lvl="1"/>
            <a:r>
              <a:rPr lang="en-US" dirty="0" smtClean="0"/>
              <a:t>Roger </a:t>
            </a:r>
            <a:r>
              <a:rPr lang="en-US" dirty="0" err="1" smtClean="0"/>
              <a:t>Hyam</a:t>
            </a:r>
            <a:r>
              <a:rPr lang="en-US" dirty="0" smtClean="0"/>
              <a:t>:  Architect</a:t>
            </a:r>
          </a:p>
          <a:p>
            <a:pPr lvl="1"/>
            <a:r>
              <a:rPr lang="en-US" dirty="0" smtClean="0"/>
              <a:t>Ricardo Pereira:  Technical Lead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Revise TDWG structure and standards process</a:t>
            </a:r>
          </a:p>
          <a:p>
            <a:r>
              <a:rPr lang="en-US" dirty="0" smtClean="0"/>
              <a:t>Build </a:t>
            </a:r>
            <a:r>
              <a:rPr lang="en-US" dirty="0" smtClean="0"/>
              <a:t>TDWG’s </a:t>
            </a:r>
            <a:r>
              <a:rPr lang="en-US" dirty="0" smtClean="0"/>
              <a:t>collaboration </a:t>
            </a:r>
            <a:r>
              <a:rPr lang="en-US" dirty="0" smtClean="0"/>
              <a:t>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(comprehensive/unified)</a:t>
            </a:r>
            <a:endParaRPr lang="en-US" dirty="0" smtClean="0"/>
          </a:p>
          <a:p>
            <a:r>
              <a:rPr lang="en-US" dirty="0" smtClean="0"/>
              <a:t>Support TDWG subgroups in standards development</a:t>
            </a:r>
          </a:p>
          <a:p>
            <a:r>
              <a:rPr lang="en-US" dirty="0" smtClean="0"/>
              <a:t>Develop framework for Globally Unique Identifiers (GUIDs)</a:t>
            </a:r>
          </a:p>
          <a:p>
            <a:r>
              <a:rPr lang="en-US" dirty="0" smtClean="0"/>
              <a:t>Develop sustainable “business model” for TDWG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Accomplishments &amp;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TDWG Collaboration Infrastructure </a:t>
            </a:r>
            <a:br>
              <a:rPr lang="en-US" dirty="0" smtClean="0"/>
            </a:br>
            <a:r>
              <a:rPr lang="en-US" dirty="0" smtClean="0"/>
              <a:t>including “single sign-on” for:</a:t>
            </a:r>
          </a:p>
          <a:p>
            <a:pPr lvl="1"/>
            <a:r>
              <a:rPr lang="en-US" dirty="0" smtClean="0"/>
              <a:t>Web site based on content management system</a:t>
            </a:r>
          </a:p>
          <a:p>
            <a:pPr lvl="1"/>
            <a:r>
              <a:rPr lang="en-US" dirty="0" smtClean="0"/>
              <a:t>Wiki for collaborative document building</a:t>
            </a:r>
          </a:p>
          <a:p>
            <a:pPr lvl="1"/>
            <a:r>
              <a:rPr lang="en-US" dirty="0" smtClean="0"/>
              <a:t>Open Journal System to support reviews of:</a:t>
            </a:r>
          </a:p>
          <a:p>
            <a:pPr lvl="2"/>
            <a:r>
              <a:rPr lang="en-US" dirty="0" smtClean="0"/>
              <a:t>Charters</a:t>
            </a:r>
          </a:p>
          <a:p>
            <a:pPr lvl="2"/>
            <a:r>
              <a:rPr lang="en-US" dirty="0" smtClean="0"/>
              <a:t>Standards</a:t>
            </a:r>
          </a:p>
          <a:p>
            <a:pPr lvl="2"/>
            <a:r>
              <a:rPr lang="en-US" dirty="0" smtClean="0"/>
              <a:t>Abstracts for “Proceedings”</a:t>
            </a:r>
          </a:p>
          <a:p>
            <a:pPr lvl="1"/>
            <a:r>
              <a:rPr lang="en-US" dirty="0" smtClean="0"/>
              <a:t>Mailing lists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Accomplishments &amp;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Structure and Process</a:t>
            </a:r>
          </a:p>
          <a:p>
            <a:pPr lvl="1"/>
            <a:r>
              <a:rPr lang="en-US" dirty="0" smtClean="0"/>
              <a:t>Problems:</a:t>
            </a:r>
          </a:p>
          <a:p>
            <a:pPr lvl="2"/>
            <a:r>
              <a:rPr lang="en-US" dirty="0" smtClean="0"/>
              <a:t>Process bound to annual meeting, particularly review and approval (voting)</a:t>
            </a:r>
          </a:p>
          <a:p>
            <a:pPr lvl="2"/>
            <a:r>
              <a:rPr lang="en-US" dirty="0" smtClean="0"/>
              <a:t>Lack of visibility/transparency into standards development activities, lack of coordination</a:t>
            </a:r>
          </a:p>
          <a:p>
            <a:pPr lvl="1"/>
            <a:r>
              <a:rPr lang="en-US" dirty="0" smtClean="0"/>
              <a:t>Results: revised Constitution and Process</a:t>
            </a:r>
          </a:p>
          <a:p>
            <a:pPr lvl="2"/>
            <a:r>
              <a:rPr lang="en-US" dirty="0" smtClean="0"/>
              <a:t>No change to officers or kinds of members</a:t>
            </a:r>
          </a:p>
          <a:p>
            <a:pPr lvl="2"/>
            <a:r>
              <a:rPr lang="en-US" dirty="0" smtClean="0"/>
              <a:t>Articulated roles for Interest and Task Groups, and the Technical Architecture Group (TAG)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rocess designed to produce coordination and consensus through </a:t>
            </a:r>
            <a:r>
              <a:rPr lang="en-US" b="1" dirty="0" smtClean="0"/>
              <a:t>expert &amp; public reviews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AutoShape 5"/>
          <p:cNvSpPr>
            <a:spLocks noChangeArrowheads="1"/>
          </p:cNvSpPr>
          <p:nvPr/>
        </p:nvSpPr>
        <p:spPr bwMode="auto">
          <a:xfrm>
            <a:off x="5458258" y="802688"/>
            <a:ext cx="1079500" cy="381000"/>
          </a:xfrm>
          <a:prstGeom prst="flowChartTerminator">
            <a:avLst/>
          </a:prstGeom>
          <a:solidFill>
            <a:srgbClr val="B7DEE8">
              <a:alpha val="50196"/>
            </a:srgbClr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00" dirty="0" smtClean="0">
                <a:latin typeface="Arial" pitchFamily="34" charset="0"/>
                <a:cs typeface="Arial" pitchFamily="34" charset="0"/>
              </a:rPr>
              <a:t>Birds of a</a:t>
            </a:r>
            <a:br>
              <a:rPr lang="en-US" sz="900" dirty="0" smtClean="0">
                <a:latin typeface="Arial" pitchFamily="34" charset="0"/>
                <a:cs typeface="Arial" pitchFamily="34" charset="0"/>
              </a:rPr>
            </a:br>
            <a:r>
              <a:rPr lang="en-US" sz="900" dirty="0" smtClean="0">
                <a:latin typeface="Arial" pitchFamily="34" charset="0"/>
                <a:cs typeface="Arial" pitchFamily="34" charset="0"/>
              </a:rPr>
              <a:t>Feather (IG)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AutoShape 71"/>
          <p:cNvSpPr>
            <a:spLocks noChangeArrowheads="1"/>
          </p:cNvSpPr>
          <p:nvPr/>
        </p:nvSpPr>
        <p:spPr bwMode="auto">
          <a:xfrm>
            <a:off x="5318558" y="2079625"/>
            <a:ext cx="1358900" cy="565150"/>
          </a:xfrm>
          <a:prstGeom prst="diamond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800" dirty="0">
                <a:latin typeface="Arial" pitchFamily="34" charset="0"/>
                <a:cs typeface="Arial" pitchFamily="34" charset="0"/>
              </a:rPr>
              <a:t>Executive</a:t>
            </a:r>
            <a:br>
              <a:rPr lang="en-US" sz="800" dirty="0">
                <a:latin typeface="Arial" pitchFamily="34" charset="0"/>
                <a:cs typeface="Arial" pitchFamily="34" charset="0"/>
              </a:rPr>
            </a:br>
            <a:r>
              <a:rPr lang="en-US" sz="800" dirty="0">
                <a:latin typeface="Arial" pitchFamily="34" charset="0"/>
                <a:cs typeface="Arial" pitchFamily="34" charset="0"/>
              </a:rPr>
              <a:t>Committee</a:t>
            </a:r>
          </a:p>
        </p:txBody>
      </p:sp>
      <p:sp>
        <p:nvSpPr>
          <p:cNvPr id="61" name="Text Box 57"/>
          <p:cNvSpPr txBox="1">
            <a:spLocks noChangeArrowheads="1"/>
          </p:cNvSpPr>
          <p:nvPr/>
        </p:nvSpPr>
        <p:spPr bwMode="auto">
          <a:xfrm>
            <a:off x="5395716" y="1499601"/>
            <a:ext cx="1204584" cy="264112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  <a:prstDash val="dash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noAutofit/>
          </a:bodyPr>
          <a:lstStyle/>
          <a:p>
            <a:pPr algn="l"/>
            <a:r>
              <a:rPr lang="en-US" sz="1000" dirty="0" smtClean="0"/>
              <a:t>Proposed IG Charter</a:t>
            </a:r>
            <a:endParaRPr lang="en-US" sz="1000" dirty="0"/>
          </a:p>
        </p:txBody>
      </p:sp>
      <p:sp>
        <p:nvSpPr>
          <p:cNvPr id="62" name="AutoShape 5"/>
          <p:cNvSpPr>
            <a:spLocks noChangeArrowheads="1"/>
          </p:cNvSpPr>
          <p:nvPr/>
        </p:nvSpPr>
        <p:spPr bwMode="auto">
          <a:xfrm>
            <a:off x="5568589" y="3545887"/>
            <a:ext cx="858838" cy="381000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00" dirty="0">
                <a:latin typeface="Arial" pitchFamily="34" charset="0"/>
                <a:cs typeface="Arial" pitchFamily="34" charset="0"/>
              </a:rPr>
              <a:t>Interest Group</a:t>
            </a: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5293592" y="2960687"/>
            <a:ext cx="1408833" cy="269288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l"/>
            <a:r>
              <a:rPr lang="en-US" sz="1000" dirty="0" smtClean="0"/>
              <a:t>Interest Group Charter</a:t>
            </a:r>
            <a:endParaRPr lang="en-US" sz="1000" dirty="0"/>
          </a:p>
        </p:txBody>
      </p:sp>
      <p:sp>
        <p:nvSpPr>
          <p:cNvPr id="65" name="Text Box 57"/>
          <p:cNvSpPr txBox="1">
            <a:spLocks noChangeArrowheads="1"/>
          </p:cNvSpPr>
          <p:nvPr/>
        </p:nvSpPr>
        <p:spPr bwMode="auto">
          <a:xfrm>
            <a:off x="5369358" y="4242799"/>
            <a:ext cx="1257300" cy="228600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  <a:prstDash val="dash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noAutofit/>
          </a:bodyPr>
          <a:lstStyle/>
          <a:p>
            <a:r>
              <a:rPr lang="en-US" sz="1000" dirty="0" smtClean="0"/>
              <a:t>Proposed TG </a:t>
            </a:r>
            <a:r>
              <a:rPr lang="en-US" sz="1000" dirty="0"/>
              <a:t>Charter</a:t>
            </a:r>
          </a:p>
        </p:txBody>
      </p:sp>
      <p:sp>
        <p:nvSpPr>
          <p:cNvPr id="66" name="AutoShape 71"/>
          <p:cNvSpPr>
            <a:spLocks noChangeArrowheads="1"/>
          </p:cNvSpPr>
          <p:nvPr/>
        </p:nvSpPr>
        <p:spPr bwMode="auto">
          <a:xfrm>
            <a:off x="5318558" y="4787311"/>
            <a:ext cx="1358900" cy="565150"/>
          </a:xfrm>
          <a:prstGeom prst="diamond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800" dirty="0">
                <a:latin typeface="Arial" pitchFamily="34" charset="0"/>
                <a:cs typeface="Arial" pitchFamily="34" charset="0"/>
              </a:rPr>
              <a:t>Executive</a:t>
            </a:r>
            <a:br>
              <a:rPr lang="en-US" sz="800" dirty="0">
                <a:latin typeface="Arial" pitchFamily="34" charset="0"/>
                <a:cs typeface="Arial" pitchFamily="34" charset="0"/>
              </a:rPr>
            </a:br>
            <a:r>
              <a:rPr lang="en-US" sz="800" dirty="0">
                <a:latin typeface="Arial" pitchFamily="34" charset="0"/>
                <a:cs typeface="Arial" pitchFamily="34" charset="0"/>
              </a:rPr>
              <a:t>Committee</a:t>
            </a:r>
          </a:p>
        </p:txBody>
      </p:sp>
      <p:sp>
        <p:nvSpPr>
          <p:cNvPr id="67" name="Text Box 57"/>
          <p:cNvSpPr txBox="1">
            <a:spLocks noChangeArrowheads="1"/>
          </p:cNvSpPr>
          <p:nvPr/>
        </p:nvSpPr>
        <p:spPr bwMode="auto">
          <a:xfrm>
            <a:off x="5388408" y="5668373"/>
            <a:ext cx="1219200" cy="228600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r>
              <a:rPr lang="en-US" sz="1000" dirty="0"/>
              <a:t>Task </a:t>
            </a:r>
            <a:r>
              <a:rPr lang="en-US" sz="1000" dirty="0" smtClean="0"/>
              <a:t>Group</a:t>
            </a:r>
            <a:r>
              <a:rPr lang="en-US" sz="1000" dirty="0"/>
              <a:t> </a:t>
            </a:r>
            <a:r>
              <a:rPr lang="en-US" sz="1000" dirty="0" smtClean="0"/>
              <a:t>Charter</a:t>
            </a:r>
            <a:endParaRPr lang="en-US" sz="1000" dirty="0"/>
          </a:p>
        </p:txBody>
      </p:sp>
      <p:sp>
        <p:nvSpPr>
          <p:cNvPr id="68" name="AutoShape 5"/>
          <p:cNvSpPr>
            <a:spLocks noChangeArrowheads="1"/>
          </p:cNvSpPr>
          <p:nvPr/>
        </p:nvSpPr>
        <p:spPr bwMode="auto">
          <a:xfrm>
            <a:off x="5568589" y="6212888"/>
            <a:ext cx="858838" cy="381000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00" dirty="0">
                <a:latin typeface="Arial" pitchFamily="34" charset="0"/>
                <a:cs typeface="Arial" pitchFamily="34" charset="0"/>
              </a:rPr>
              <a:t>Task Group</a:t>
            </a:r>
          </a:p>
        </p:txBody>
      </p:sp>
      <p:cxnSp>
        <p:nvCxnSpPr>
          <p:cNvPr id="69" name="AutoShape 13"/>
          <p:cNvCxnSpPr>
            <a:cxnSpLocks noChangeShapeType="1"/>
            <a:stCxn id="59" idx="2"/>
            <a:endCxn id="61" idx="0"/>
          </p:cNvCxnSpPr>
          <p:nvPr/>
        </p:nvCxnSpPr>
        <p:spPr bwMode="auto">
          <a:xfrm>
            <a:off x="5998008" y="1183688"/>
            <a:ext cx="0" cy="3159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cxnSp>
        <p:nvCxnSpPr>
          <p:cNvPr id="72" name="AutoShape 13"/>
          <p:cNvCxnSpPr>
            <a:cxnSpLocks noChangeShapeType="1"/>
          </p:cNvCxnSpPr>
          <p:nvPr/>
        </p:nvCxnSpPr>
        <p:spPr bwMode="auto">
          <a:xfrm>
            <a:off x="5998008" y="1763713"/>
            <a:ext cx="0" cy="315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cxnSp>
        <p:nvCxnSpPr>
          <p:cNvPr id="75" name="AutoShape 13"/>
          <p:cNvCxnSpPr>
            <a:cxnSpLocks noChangeShapeType="1"/>
            <a:stCxn id="60" idx="2"/>
            <a:endCxn id="63" idx="0"/>
          </p:cNvCxnSpPr>
          <p:nvPr/>
        </p:nvCxnSpPr>
        <p:spPr bwMode="auto">
          <a:xfrm>
            <a:off x="5998008" y="2644775"/>
            <a:ext cx="1" cy="315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cxnSp>
        <p:nvCxnSpPr>
          <p:cNvPr id="78" name="AutoShape 13"/>
          <p:cNvCxnSpPr>
            <a:cxnSpLocks noChangeShapeType="1"/>
            <a:stCxn id="63" idx="2"/>
            <a:endCxn id="62" idx="0"/>
          </p:cNvCxnSpPr>
          <p:nvPr/>
        </p:nvCxnSpPr>
        <p:spPr bwMode="auto">
          <a:xfrm flipH="1">
            <a:off x="5998008" y="3229975"/>
            <a:ext cx="1" cy="315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cxnSp>
        <p:nvCxnSpPr>
          <p:cNvPr id="83" name="AutoShape 13"/>
          <p:cNvCxnSpPr>
            <a:cxnSpLocks noChangeShapeType="1"/>
            <a:stCxn id="62" idx="2"/>
            <a:endCxn id="65" idx="0"/>
          </p:cNvCxnSpPr>
          <p:nvPr/>
        </p:nvCxnSpPr>
        <p:spPr bwMode="auto">
          <a:xfrm>
            <a:off x="5998008" y="3926887"/>
            <a:ext cx="0" cy="315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cxnSp>
        <p:nvCxnSpPr>
          <p:cNvPr id="86" name="AutoShape 13"/>
          <p:cNvCxnSpPr>
            <a:cxnSpLocks noChangeShapeType="1"/>
            <a:stCxn id="65" idx="2"/>
            <a:endCxn id="66" idx="0"/>
          </p:cNvCxnSpPr>
          <p:nvPr/>
        </p:nvCxnSpPr>
        <p:spPr bwMode="auto">
          <a:xfrm>
            <a:off x="5998008" y="4471399"/>
            <a:ext cx="0" cy="315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cxnSp>
        <p:nvCxnSpPr>
          <p:cNvPr id="90" name="AutoShape 13"/>
          <p:cNvCxnSpPr>
            <a:cxnSpLocks noChangeShapeType="1"/>
            <a:stCxn id="66" idx="2"/>
            <a:endCxn id="67" idx="0"/>
          </p:cNvCxnSpPr>
          <p:nvPr/>
        </p:nvCxnSpPr>
        <p:spPr bwMode="auto">
          <a:xfrm>
            <a:off x="5998008" y="5352461"/>
            <a:ext cx="0" cy="3159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cxnSp>
        <p:nvCxnSpPr>
          <p:cNvPr id="96" name="AutoShape 13"/>
          <p:cNvCxnSpPr>
            <a:cxnSpLocks noChangeShapeType="1"/>
            <a:stCxn id="67" idx="2"/>
            <a:endCxn id="68" idx="0"/>
          </p:cNvCxnSpPr>
          <p:nvPr/>
        </p:nvCxnSpPr>
        <p:spPr bwMode="auto">
          <a:xfrm>
            <a:off x="5998008" y="5896973"/>
            <a:ext cx="0" cy="31591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</p:cxnSp>
      <p:sp>
        <p:nvSpPr>
          <p:cNvPr id="165" name="AutoShape 5"/>
          <p:cNvSpPr>
            <a:spLocks noChangeArrowheads="1"/>
          </p:cNvSpPr>
          <p:nvPr/>
        </p:nvSpPr>
        <p:spPr bwMode="auto">
          <a:xfrm>
            <a:off x="7315200" y="2057400"/>
            <a:ext cx="914400" cy="60960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00" dirty="0" smtClean="0">
                <a:latin typeface="Arial" pitchFamily="34" charset="0"/>
                <a:cs typeface="Arial" pitchFamily="34" charset="0"/>
              </a:rPr>
              <a:t>Technical</a:t>
            </a:r>
            <a:br>
              <a:rPr lang="en-US" sz="900" dirty="0" smtClean="0">
                <a:latin typeface="Arial" pitchFamily="34" charset="0"/>
                <a:cs typeface="Arial" pitchFamily="34" charset="0"/>
              </a:rPr>
            </a:br>
            <a:r>
              <a:rPr lang="en-US" sz="900" dirty="0" smtClean="0">
                <a:latin typeface="Arial" pitchFamily="34" charset="0"/>
                <a:cs typeface="Arial" pitchFamily="34" charset="0"/>
              </a:rPr>
              <a:t>Architecture 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Group</a:t>
            </a:r>
          </a:p>
        </p:txBody>
      </p:sp>
      <p:sp>
        <p:nvSpPr>
          <p:cNvPr id="166" name="AutoShape 5"/>
          <p:cNvSpPr>
            <a:spLocks noChangeArrowheads="1"/>
          </p:cNvSpPr>
          <p:nvPr/>
        </p:nvSpPr>
        <p:spPr bwMode="auto">
          <a:xfrm>
            <a:off x="7315200" y="4765088"/>
            <a:ext cx="914400" cy="60960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00" dirty="0" smtClean="0">
                <a:latin typeface="Arial" pitchFamily="34" charset="0"/>
                <a:cs typeface="Arial" pitchFamily="34" charset="0"/>
              </a:rPr>
              <a:t>Technical</a:t>
            </a:r>
            <a:br>
              <a:rPr lang="en-US" sz="900" dirty="0" smtClean="0">
                <a:latin typeface="Arial" pitchFamily="34" charset="0"/>
                <a:cs typeface="Arial" pitchFamily="34" charset="0"/>
              </a:rPr>
            </a:br>
            <a:r>
              <a:rPr lang="en-US" sz="900" dirty="0" smtClean="0">
                <a:latin typeface="Arial" pitchFamily="34" charset="0"/>
                <a:cs typeface="Arial" pitchFamily="34" charset="0"/>
              </a:rPr>
              <a:t>Architecture 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Group</a:t>
            </a:r>
          </a:p>
        </p:txBody>
      </p:sp>
      <p:cxnSp>
        <p:nvCxnSpPr>
          <p:cNvPr id="169" name="AutoShape 13"/>
          <p:cNvCxnSpPr>
            <a:cxnSpLocks noChangeShapeType="1"/>
            <a:stCxn id="60" idx="3"/>
            <a:endCxn id="165" idx="1"/>
          </p:cNvCxnSpPr>
          <p:nvPr/>
        </p:nvCxnSpPr>
        <p:spPr bwMode="auto">
          <a:xfrm>
            <a:off x="6677458" y="2362200"/>
            <a:ext cx="63774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cxnSp>
        <p:nvCxnSpPr>
          <p:cNvPr id="172" name="AutoShape 13"/>
          <p:cNvCxnSpPr>
            <a:cxnSpLocks noChangeShapeType="1"/>
            <a:stCxn id="66" idx="3"/>
            <a:endCxn id="166" idx="1"/>
          </p:cNvCxnSpPr>
          <p:nvPr/>
        </p:nvCxnSpPr>
        <p:spPr bwMode="auto">
          <a:xfrm>
            <a:off x="6677458" y="5069886"/>
            <a:ext cx="637742" cy="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75" name="Title 174"/>
          <p:cNvSpPr>
            <a:spLocks noGrp="1"/>
          </p:cNvSpPr>
          <p:nvPr>
            <p:ph type="title"/>
          </p:nvPr>
        </p:nvSpPr>
        <p:spPr>
          <a:xfrm>
            <a:off x="457200" y="228600"/>
            <a:ext cx="4267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TDWG Process</a:t>
            </a:r>
            <a:br>
              <a:rPr lang="en-US" dirty="0" smtClean="0"/>
            </a:br>
            <a:r>
              <a:rPr lang="en-US" sz="3100" dirty="0" smtClean="0"/>
              <a:t>Formation of Interest</a:t>
            </a:r>
            <a:br>
              <a:rPr lang="en-US" sz="3100" dirty="0" smtClean="0"/>
            </a:br>
            <a:r>
              <a:rPr lang="en-US" sz="3100" dirty="0" smtClean="0"/>
              <a:t>and Task Groups</a:t>
            </a:r>
            <a:endParaRPr lang="en-US" dirty="0"/>
          </a:p>
        </p:txBody>
      </p:sp>
      <p:sp>
        <p:nvSpPr>
          <p:cNvPr id="176" name="Content Placeholder 175"/>
          <p:cNvSpPr>
            <a:spLocks noGrp="1"/>
          </p:cNvSpPr>
          <p:nvPr>
            <p:ph idx="1"/>
          </p:nvPr>
        </p:nvSpPr>
        <p:spPr>
          <a:xfrm>
            <a:off x="228600" y="1874837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Consultation with TAG promotes good design and compatibility</a:t>
            </a:r>
          </a:p>
          <a:p>
            <a:r>
              <a:rPr lang="en-US" sz="2800" dirty="0" smtClean="0"/>
              <a:t>Charter = public interface</a:t>
            </a:r>
          </a:p>
          <a:p>
            <a:pPr lvl="1"/>
            <a:r>
              <a:rPr lang="en-US" sz="2400" dirty="0" smtClean="0"/>
              <a:t>Purpose</a:t>
            </a:r>
          </a:p>
          <a:p>
            <a:pPr lvl="1"/>
            <a:r>
              <a:rPr lang="en-US" sz="2400" dirty="0" smtClean="0"/>
              <a:t>Approach</a:t>
            </a:r>
          </a:p>
          <a:p>
            <a:pPr lvl="1"/>
            <a:r>
              <a:rPr lang="en-US" sz="2400" dirty="0" smtClean="0"/>
              <a:t>Points to collaboration resources</a:t>
            </a:r>
          </a:p>
          <a:p>
            <a:pPr lvl="1"/>
            <a:r>
              <a:rPr lang="en-US" sz="2400" dirty="0" smtClean="0"/>
              <a:t>Identifies key participants</a:t>
            </a:r>
          </a:p>
          <a:p>
            <a:pPr lvl="1"/>
            <a:r>
              <a:rPr lang="en-US" sz="2400" dirty="0" smtClean="0"/>
              <a:t>Tells how to participate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Infrastructure broken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505</Words>
  <Application>Microsoft Office PowerPoint</Application>
  <PresentationFormat>On-screen Show (4:3)</PresentationFormat>
  <Paragraphs>167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Elements of Collaboration  in TDWG</vt:lpstr>
      <vt:lpstr>History of TDWG</vt:lpstr>
      <vt:lpstr>The evolving context</vt:lpstr>
      <vt:lpstr>The evolving context</vt:lpstr>
      <vt:lpstr>TDWG Infrastructure Project</vt:lpstr>
      <vt:lpstr>TIP Goals</vt:lpstr>
      <vt:lpstr>Accomplishments &amp; Lessons Learned</vt:lpstr>
      <vt:lpstr>Accomplishments &amp; Lessons Learned</vt:lpstr>
      <vt:lpstr>TDWG Process Formation of Interest and Task Groups</vt:lpstr>
      <vt:lpstr>TDWG Process Review and Approval  of Standard </vt:lpstr>
      <vt:lpstr>Elements of Collaboration in TDWG (summary)</vt:lpstr>
      <vt:lpstr>Participants at TDWG Meetings: the last 11 years</vt:lpstr>
      <vt:lpstr>Participation in TDWG Meetings</vt:lpstr>
    </vt:vector>
  </TitlesOfParts>
  <Company>California Academy of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Elements of Collaboration  in TDWG</dc:title>
  <dc:creator>Stanley Blum</dc:creator>
  <cp:lastModifiedBy>Stanley Blum</cp:lastModifiedBy>
  <cp:revision>121</cp:revision>
  <dcterms:created xsi:type="dcterms:W3CDTF">2013-10-26T14:49:04Z</dcterms:created>
  <dcterms:modified xsi:type="dcterms:W3CDTF">2013-10-28T10:10:39Z</dcterms:modified>
</cp:coreProperties>
</file>