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3" r:id="rId4"/>
    <p:sldId id="274" r:id="rId5"/>
    <p:sldId id="277" r:id="rId6"/>
    <p:sldId id="275" r:id="rId7"/>
    <p:sldId id="278" r:id="rId8"/>
    <p:sldId id="276" r:id="rId9"/>
    <p:sldId id="258" r:id="rId10"/>
    <p:sldId id="259" r:id="rId11"/>
    <p:sldId id="257" r:id="rId12"/>
    <p:sldId id="269" r:id="rId13"/>
    <p:sldId id="260" r:id="rId14"/>
    <p:sldId id="261" r:id="rId15"/>
    <p:sldId id="262" r:id="rId16"/>
    <p:sldId id="263" r:id="rId17"/>
    <p:sldId id="264" r:id="rId18"/>
    <p:sldId id="265" r:id="rId19"/>
    <p:sldId id="266" r:id="rId20"/>
    <p:sldId id="267" r:id="rId21"/>
    <p:sldId id="268" r:id="rId22"/>
    <p:sldId id="271" r:id="rId23"/>
    <p:sldId id="272" r:id="rId24"/>
    <p:sldId id="281" r:id="rId25"/>
    <p:sldId id="280"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53"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FDC275-0B5E-4F6B-83E4-70C47EA50E93}"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F0D55-2474-4DFF-9B05-287C28421C1D}" type="slidenum">
              <a:rPr lang="en-US" smtClean="0"/>
              <a:t>‹#›</a:t>
            </a:fld>
            <a:endParaRPr lang="en-US"/>
          </a:p>
        </p:txBody>
      </p:sp>
    </p:spTree>
    <p:extLst>
      <p:ext uri="{BB962C8B-B14F-4D97-AF65-F5344CB8AC3E}">
        <p14:creationId xmlns:p14="http://schemas.microsoft.com/office/powerpoint/2010/main" val="210935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DC275-0B5E-4F6B-83E4-70C47EA50E93}"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F0D55-2474-4DFF-9B05-287C28421C1D}" type="slidenum">
              <a:rPr lang="en-US" smtClean="0"/>
              <a:t>‹#›</a:t>
            </a:fld>
            <a:endParaRPr lang="en-US"/>
          </a:p>
        </p:txBody>
      </p:sp>
    </p:spTree>
    <p:extLst>
      <p:ext uri="{BB962C8B-B14F-4D97-AF65-F5344CB8AC3E}">
        <p14:creationId xmlns:p14="http://schemas.microsoft.com/office/powerpoint/2010/main" val="310763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DC275-0B5E-4F6B-83E4-70C47EA50E93}"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F0D55-2474-4DFF-9B05-287C28421C1D}" type="slidenum">
              <a:rPr lang="en-US" smtClean="0"/>
              <a:t>‹#›</a:t>
            </a:fld>
            <a:endParaRPr lang="en-US"/>
          </a:p>
        </p:txBody>
      </p:sp>
    </p:spTree>
    <p:extLst>
      <p:ext uri="{BB962C8B-B14F-4D97-AF65-F5344CB8AC3E}">
        <p14:creationId xmlns:p14="http://schemas.microsoft.com/office/powerpoint/2010/main" val="295176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FDC275-0B5E-4F6B-83E4-70C47EA50E93}"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F0D55-2474-4DFF-9B05-287C28421C1D}" type="slidenum">
              <a:rPr lang="en-US" smtClean="0"/>
              <a:t>‹#›</a:t>
            </a:fld>
            <a:endParaRPr lang="en-US"/>
          </a:p>
        </p:txBody>
      </p:sp>
    </p:spTree>
    <p:extLst>
      <p:ext uri="{BB962C8B-B14F-4D97-AF65-F5344CB8AC3E}">
        <p14:creationId xmlns:p14="http://schemas.microsoft.com/office/powerpoint/2010/main" val="357447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FDC275-0B5E-4F6B-83E4-70C47EA50E93}" type="datetimeFigureOut">
              <a:rPr lang="en-US" smtClean="0"/>
              <a:t>10/28/2013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F0D55-2474-4DFF-9B05-287C28421C1D}" type="slidenum">
              <a:rPr lang="en-US" smtClean="0"/>
              <a:t>‹#›</a:t>
            </a:fld>
            <a:endParaRPr lang="en-US"/>
          </a:p>
        </p:txBody>
      </p:sp>
    </p:spTree>
    <p:extLst>
      <p:ext uri="{BB962C8B-B14F-4D97-AF65-F5344CB8AC3E}">
        <p14:creationId xmlns:p14="http://schemas.microsoft.com/office/powerpoint/2010/main" val="209144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FDC275-0B5E-4F6B-83E4-70C47EA50E93}"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F0D55-2474-4DFF-9B05-287C28421C1D}" type="slidenum">
              <a:rPr lang="en-US" smtClean="0"/>
              <a:t>‹#›</a:t>
            </a:fld>
            <a:endParaRPr lang="en-US"/>
          </a:p>
        </p:txBody>
      </p:sp>
    </p:spTree>
    <p:extLst>
      <p:ext uri="{BB962C8B-B14F-4D97-AF65-F5344CB8AC3E}">
        <p14:creationId xmlns:p14="http://schemas.microsoft.com/office/powerpoint/2010/main" val="18803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FDC275-0B5E-4F6B-83E4-70C47EA50E93}" type="datetimeFigureOut">
              <a:rPr lang="en-US" smtClean="0"/>
              <a:t>10/28/2013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AF0D55-2474-4DFF-9B05-287C28421C1D}" type="slidenum">
              <a:rPr lang="en-US" smtClean="0"/>
              <a:t>‹#›</a:t>
            </a:fld>
            <a:endParaRPr lang="en-US"/>
          </a:p>
        </p:txBody>
      </p:sp>
    </p:spTree>
    <p:extLst>
      <p:ext uri="{BB962C8B-B14F-4D97-AF65-F5344CB8AC3E}">
        <p14:creationId xmlns:p14="http://schemas.microsoft.com/office/powerpoint/2010/main" val="117018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FDC275-0B5E-4F6B-83E4-70C47EA50E93}" type="datetimeFigureOut">
              <a:rPr lang="en-US" smtClean="0"/>
              <a:t>10/28/2013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AF0D55-2474-4DFF-9B05-287C28421C1D}" type="slidenum">
              <a:rPr lang="en-US" smtClean="0"/>
              <a:t>‹#›</a:t>
            </a:fld>
            <a:endParaRPr lang="en-US"/>
          </a:p>
        </p:txBody>
      </p:sp>
    </p:spTree>
    <p:extLst>
      <p:ext uri="{BB962C8B-B14F-4D97-AF65-F5344CB8AC3E}">
        <p14:creationId xmlns:p14="http://schemas.microsoft.com/office/powerpoint/2010/main" val="1167314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DC275-0B5E-4F6B-83E4-70C47EA50E93}" type="datetimeFigureOut">
              <a:rPr lang="en-US" smtClean="0"/>
              <a:t>10/28/2013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AF0D55-2474-4DFF-9B05-287C28421C1D}" type="slidenum">
              <a:rPr lang="en-US" smtClean="0"/>
              <a:t>‹#›</a:t>
            </a:fld>
            <a:endParaRPr lang="en-US"/>
          </a:p>
        </p:txBody>
      </p:sp>
    </p:spTree>
    <p:extLst>
      <p:ext uri="{BB962C8B-B14F-4D97-AF65-F5344CB8AC3E}">
        <p14:creationId xmlns:p14="http://schemas.microsoft.com/office/powerpoint/2010/main" val="4005916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DC275-0B5E-4F6B-83E4-70C47EA50E93}"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F0D55-2474-4DFF-9B05-287C28421C1D}" type="slidenum">
              <a:rPr lang="en-US" smtClean="0"/>
              <a:t>‹#›</a:t>
            </a:fld>
            <a:endParaRPr lang="en-US"/>
          </a:p>
        </p:txBody>
      </p:sp>
    </p:spTree>
    <p:extLst>
      <p:ext uri="{BB962C8B-B14F-4D97-AF65-F5344CB8AC3E}">
        <p14:creationId xmlns:p14="http://schemas.microsoft.com/office/powerpoint/2010/main" val="401741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DC275-0B5E-4F6B-83E4-70C47EA50E93}" type="datetimeFigureOut">
              <a:rPr lang="en-US" smtClean="0"/>
              <a:t>10/28/2013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AF0D55-2474-4DFF-9B05-287C28421C1D}" type="slidenum">
              <a:rPr lang="en-US" smtClean="0"/>
              <a:t>‹#›</a:t>
            </a:fld>
            <a:endParaRPr lang="en-US"/>
          </a:p>
        </p:txBody>
      </p:sp>
    </p:spTree>
    <p:extLst>
      <p:ext uri="{BB962C8B-B14F-4D97-AF65-F5344CB8AC3E}">
        <p14:creationId xmlns:p14="http://schemas.microsoft.com/office/powerpoint/2010/main" val="327263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DC275-0B5E-4F6B-83E4-70C47EA50E93}" type="datetimeFigureOut">
              <a:rPr lang="en-US" smtClean="0"/>
              <a:t>10/28/2013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F0D55-2474-4DFF-9B05-287C28421C1D}" type="slidenum">
              <a:rPr lang="en-US" smtClean="0"/>
              <a:t>‹#›</a:t>
            </a:fld>
            <a:endParaRPr lang="en-US"/>
          </a:p>
        </p:txBody>
      </p:sp>
    </p:spTree>
    <p:extLst>
      <p:ext uri="{BB962C8B-B14F-4D97-AF65-F5344CB8AC3E}">
        <p14:creationId xmlns:p14="http://schemas.microsoft.com/office/powerpoint/2010/main" val="3528940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feature=player_embedded&amp;v=1dkPhUlZFn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jpeg"/><Relationship Id="rId34" Type="http://schemas.openxmlformats.org/officeDocument/2006/relationships/image" Target="../media/image40.png"/><Relationship Id="rId7" Type="http://schemas.openxmlformats.org/officeDocument/2006/relationships/image" Target="../media/image14.png"/><Relationship Id="rId12" Type="http://schemas.openxmlformats.org/officeDocument/2006/relationships/image" Target="../media/image19.gif"/><Relationship Id="rId17" Type="http://schemas.openxmlformats.org/officeDocument/2006/relationships/image" Target="../media/image24.gif"/><Relationship Id="rId25" Type="http://schemas.openxmlformats.org/officeDocument/2006/relationships/image" Target="../media/image32.jpeg"/><Relationship Id="rId33" Type="http://schemas.openxmlformats.org/officeDocument/2006/relationships/image" Target="../media/image39.png"/><Relationship Id="rId2" Type="http://schemas.openxmlformats.org/officeDocument/2006/relationships/image" Target="../media/image9.gif"/><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tiff"/><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8.png"/><Relationship Id="rId5" Type="http://schemas.openxmlformats.org/officeDocument/2006/relationships/image" Target="../media/image12.jpeg"/><Relationship Id="rId15" Type="http://schemas.openxmlformats.org/officeDocument/2006/relationships/image" Target="../media/image22.png"/><Relationship Id="rId23" Type="http://schemas.openxmlformats.org/officeDocument/2006/relationships/image" Target="../media/image30.jpeg"/><Relationship Id="rId28" Type="http://schemas.openxmlformats.org/officeDocument/2006/relationships/image" Target="../media/image35.gif"/><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7.pn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hyperlink" Target="http://fishnet2.net/aboutFishNet.html" TargetMode="External"/><Relationship Id="rId35" Type="http://schemas.openxmlformats.org/officeDocument/2006/relationships/image" Target="../media/image41.gif"/><Relationship Id="rId8"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jp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5" Type="http://schemas.openxmlformats.org/officeDocument/2006/relationships/image" Target="../media/image51.tiff"/><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image" Target="../media/image52.jpg"/><Relationship Id="rId1" Type="http://schemas.openxmlformats.org/officeDocument/2006/relationships/slideLayout" Target="../slideLayouts/slideLayout6.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 Id="rId9" Type="http://schemas.openxmlformats.org/officeDocument/2006/relationships/image" Target="../media/image5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6.xml"/><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g"/><Relationship Id="rId7" Type="http://schemas.openxmlformats.org/officeDocument/2006/relationships/image" Target="../media/image69.jpg"/><Relationship Id="rId2" Type="http://schemas.openxmlformats.org/officeDocument/2006/relationships/image" Target="../media/image64.jpg"/><Relationship Id="rId1" Type="http://schemas.openxmlformats.org/officeDocument/2006/relationships/slideLayout" Target="../slideLayouts/slideLayout6.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22.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3.png"/><Relationship Id="rId1" Type="http://schemas.openxmlformats.org/officeDocument/2006/relationships/slideLayout" Target="../slideLayouts/slideLayout6.xml"/><Relationship Id="rId5" Type="http://schemas.openxmlformats.org/officeDocument/2006/relationships/image" Target="../media/image75.GIF"/><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924050"/>
          </a:xfrm>
        </p:spPr>
        <p:txBody>
          <a:bodyPr>
            <a:normAutofit fontScale="90000"/>
          </a:bodyPr>
          <a:lstStyle/>
          <a:p>
            <a:r>
              <a:rPr lang="en-US" dirty="0">
                <a:solidFill>
                  <a:schemeClr val="tx2"/>
                </a:solidFill>
              </a:rPr>
              <a:t>Expanding and Sustaining </a:t>
            </a:r>
            <a:r>
              <a:rPr lang="en-US" dirty="0" smtClean="0">
                <a:solidFill>
                  <a:schemeClr val="tx2"/>
                </a:solidFill>
              </a:rPr>
              <a:t/>
            </a:r>
            <a:br>
              <a:rPr lang="en-US" dirty="0" smtClean="0">
                <a:solidFill>
                  <a:schemeClr val="tx2"/>
                </a:solidFill>
              </a:rPr>
            </a:br>
            <a:r>
              <a:rPr lang="en-US" dirty="0" smtClean="0">
                <a:solidFill>
                  <a:schemeClr val="tx2"/>
                </a:solidFill>
              </a:rPr>
              <a:t>Sub-Saharan </a:t>
            </a:r>
            <a:r>
              <a:rPr lang="en-US" dirty="0">
                <a:solidFill>
                  <a:schemeClr val="tx2"/>
                </a:solidFill>
              </a:rPr>
              <a:t>African Participation </a:t>
            </a:r>
            <a:r>
              <a:rPr lang="en-US" dirty="0" smtClean="0">
                <a:solidFill>
                  <a:schemeClr val="tx2"/>
                </a:solidFill>
              </a:rPr>
              <a:t/>
            </a:r>
            <a:br>
              <a:rPr lang="en-US" dirty="0" smtClean="0">
                <a:solidFill>
                  <a:schemeClr val="tx2"/>
                </a:solidFill>
              </a:rPr>
            </a:br>
            <a:r>
              <a:rPr lang="en-US" dirty="0" smtClean="0">
                <a:solidFill>
                  <a:schemeClr val="tx2"/>
                </a:solidFill>
              </a:rPr>
              <a:t>and </a:t>
            </a:r>
            <a:r>
              <a:rPr lang="en-US" dirty="0">
                <a:solidFill>
                  <a:schemeClr val="tx2"/>
                </a:solidFill>
              </a:rPr>
              <a:t>Collaboration with TDWG</a:t>
            </a:r>
          </a:p>
        </p:txBody>
      </p:sp>
      <p:sp>
        <p:nvSpPr>
          <p:cNvPr id="3" name="Subtitle 2"/>
          <p:cNvSpPr>
            <a:spLocks noGrp="1"/>
          </p:cNvSpPr>
          <p:nvPr>
            <p:ph type="subTitle" idx="1"/>
          </p:nvPr>
        </p:nvSpPr>
        <p:spPr>
          <a:xfrm>
            <a:off x="914400" y="3886200"/>
            <a:ext cx="7315200" cy="2209800"/>
          </a:xfrm>
        </p:spPr>
        <p:txBody>
          <a:bodyPr>
            <a:normAutofit fontScale="55000" lnSpcReduction="20000"/>
          </a:bodyPr>
          <a:lstStyle/>
          <a:p>
            <a:r>
              <a:rPr lang="en-US" sz="5100" dirty="0">
                <a:solidFill>
                  <a:schemeClr val="tx1"/>
                </a:solidFill>
              </a:rPr>
              <a:t>Henry L. Bart Jr.</a:t>
            </a:r>
          </a:p>
          <a:p>
            <a:r>
              <a:rPr lang="en-US" sz="3300" dirty="0">
                <a:solidFill>
                  <a:schemeClr val="tx1"/>
                </a:solidFill>
              </a:rPr>
              <a:t>Tulane University Biodiversity Research Institute, Belle Chasse, </a:t>
            </a:r>
            <a:r>
              <a:rPr lang="en-US" sz="3300" dirty="0" smtClean="0">
                <a:solidFill>
                  <a:schemeClr val="tx1"/>
                </a:solidFill>
              </a:rPr>
              <a:t>Louisiana </a:t>
            </a:r>
            <a:r>
              <a:rPr lang="en-US" sz="2900" dirty="0" smtClean="0">
                <a:solidFill>
                  <a:schemeClr val="tx1"/>
                </a:solidFill>
              </a:rPr>
              <a:t>USA</a:t>
            </a:r>
          </a:p>
          <a:p>
            <a:r>
              <a:rPr lang="en-US" sz="2900" dirty="0" smtClean="0">
                <a:solidFill>
                  <a:schemeClr val="tx1"/>
                </a:solidFill>
              </a:rPr>
              <a:t>hbartjr@tulane.edu</a:t>
            </a:r>
          </a:p>
          <a:p>
            <a:endParaRPr lang="en-US" dirty="0">
              <a:solidFill>
                <a:schemeClr val="tx1"/>
              </a:solidFill>
            </a:endParaRPr>
          </a:p>
          <a:p>
            <a:r>
              <a:rPr lang="en-US" sz="5100" dirty="0" smtClean="0">
                <a:solidFill>
                  <a:schemeClr val="tx1"/>
                </a:solidFill>
              </a:rPr>
              <a:t>Patricia </a:t>
            </a:r>
            <a:r>
              <a:rPr lang="en-US" sz="5100" dirty="0" err="1">
                <a:solidFill>
                  <a:schemeClr val="tx1"/>
                </a:solidFill>
              </a:rPr>
              <a:t>Mergen</a:t>
            </a:r>
            <a:endParaRPr lang="en-US" sz="5100" dirty="0">
              <a:solidFill>
                <a:schemeClr val="tx1"/>
              </a:solidFill>
            </a:endParaRPr>
          </a:p>
          <a:p>
            <a:r>
              <a:rPr lang="en-US" dirty="0">
                <a:solidFill>
                  <a:schemeClr val="tx1"/>
                </a:solidFill>
              </a:rPr>
              <a:t>Royal Museum for Central Africa, </a:t>
            </a:r>
            <a:r>
              <a:rPr lang="en-US" dirty="0" err="1">
                <a:solidFill>
                  <a:schemeClr val="tx1"/>
                </a:solidFill>
              </a:rPr>
              <a:t>Tervuren</a:t>
            </a:r>
            <a:r>
              <a:rPr lang="en-US" dirty="0">
                <a:solidFill>
                  <a:schemeClr val="tx1"/>
                </a:solidFill>
              </a:rPr>
              <a:t>, </a:t>
            </a:r>
            <a:r>
              <a:rPr lang="en-US" dirty="0" smtClean="0">
                <a:solidFill>
                  <a:schemeClr val="tx1"/>
                </a:solidFill>
              </a:rPr>
              <a:t>Belgium</a:t>
            </a:r>
          </a:p>
          <a:p>
            <a:r>
              <a:rPr lang="en-US" dirty="0">
                <a:solidFill>
                  <a:schemeClr val="tx1"/>
                </a:solidFill>
              </a:rPr>
              <a:t>patricia.mergen@africamuseum.be</a:t>
            </a:r>
          </a:p>
        </p:txBody>
      </p:sp>
    </p:spTree>
    <p:extLst>
      <p:ext uri="{BB962C8B-B14F-4D97-AF65-F5344CB8AC3E}">
        <p14:creationId xmlns:p14="http://schemas.microsoft.com/office/powerpoint/2010/main" val="2208702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Royal Museum of Central Africa</a:t>
            </a: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US" b="1" dirty="0"/>
              <a:t>Training courses and educational </a:t>
            </a:r>
            <a:r>
              <a:rPr lang="en-US" b="1" dirty="0" smtClean="0"/>
              <a:t>programs </a:t>
            </a:r>
            <a:r>
              <a:rPr lang="en-US" b="1" dirty="0"/>
              <a:t>for </a:t>
            </a:r>
            <a:r>
              <a:rPr lang="en-US" b="1" dirty="0" smtClean="0"/>
              <a:t>Africans</a:t>
            </a:r>
          </a:p>
          <a:p>
            <a:pPr lvl="1"/>
            <a:r>
              <a:rPr lang="en-US" dirty="0" smtClean="0"/>
              <a:t>By organizing training courses for professionals and students from African universities and scientific institutions, MRCA aspires to build local capacity and to satisfy the demand for training in fields of MRCA expertise. </a:t>
            </a:r>
          </a:p>
          <a:p>
            <a:pPr lvl="1"/>
            <a:r>
              <a:rPr lang="en-US" dirty="0" smtClean="0"/>
              <a:t>Biodiversity Informatics training </a:t>
            </a:r>
            <a:r>
              <a:rPr lang="en-US" dirty="0" smtClean="0"/>
              <a:t>(Pan-African)</a:t>
            </a:r>
            <a:endParaRPr lang="en-US" dirty="0" smtClean="0"/>
          </a:p>
          <a:p>
            <a:pPr lvl="1"/>
            <a:r>
              <a:rPr lang="en-US" dirty="0" smtClean="0">
                <a:hlinkClick r:id="rId2"/>
              </a:rPr>
              <a:t>Training program video</a:t>
            </a:r>
            <a:r>
              <a:rPr lang="en-US" dirty="0" smtClean="0"/>
              <a:t/>
            </a:r>
            <a:br>
              <a:rPr lang="en-US" dirty="0" smtClean="0"/>
            </a:br>
            <a:r>
              <a:rPr lang="en-US" dirty="0"/>
              <a:t> </a:t>
            </a:r>
            <a:r>
              <a:rPr lang="en-US" dirty="0" smtClean="0"/>
              <a:t/>
            </a:r>
            <a:br>
              <a:rPr lang="en-US" dirty="0" smtClean="0"/>
            </a:br>
            <a:endParaRPr lang="en-US" dirty="0"/>
          </a:p>
        </p:txBody>
      </p:sp>
    </p:spTree>
    <p:extLst>
      <p:ext uri="{BB962C8B-B14F-4D97-AF65-F5344CB8AC3E}">
        <p14:creationId xmlns:p14="http://schemas.microsoft.com/office/powerpoint/2010/main" val="500655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Royal Museum of Central Africa</a:t>
            </a:r>
            <a:endParaRPr lang="en-US" dirty="0">
              <a:solidFill>
                <a:schemeClr val="tx2"/>
              </a:solidFill>
            </a:endParaRPr>
          </a:p>
        </p:txBody>
      </p:sp>
      <p:sp>
        <p:nvSpPr>
          <p:cNvPr id="3" name="Content Placeholder 2"/>
          <p:cNvSpPr>
            <a:spLocks noGrp="1"/>
          </p:cNvSpPr>
          <p:nvPr>
            <p:ph idx="1"/>
          </p:nvPr>
        </p:nvSpPr>
        <p:spPr/>
        <p:txBody>
          <a:bodyPr>
            <a:normAutofit fontScale="85000" lnSpcReduction="10000"/>
          </a:bodyPr>
          <a:lstStyle/>
          <a:p>
            <a:r>
              <a:rPr lang="en-US" b="1" dirty="0"/>
              <a:t>Making digital information sources and systems accessible to </a:t>
            </a:r>
            <a:r>
              <a:rPr lang="en-US" b="1" dirty="0" smtClean="0"/>
              <a:t>Africans  for </a:t>
            </a:r>
            <a:r>
              <a:rPr lang="en-US" b="1" dirty="0"/>
              <a:t>development cooperation </a:t>
            </a:r>
            <a:r>
              <a:rPr lang="en-US" b="1" dirty="0" smtClean="0"/>
              <a:t>:</a:t>
            </a:r>
            <a:r>
              <a:rPr lang="en-US" b="1" dirty="0"/>
              <a:t/>
            </a:r>
            <a:br>
              <a:rPr lang="en-US" b="1" dirty="0"/>
            </a:br>
            <a:endParaRPr lang="en-US" dirty="0" smtClean="0"/>
          </a:p>
          <a:p>
            <a:pPr lvl="1"/>
            <a:r>
              <a:rPr lang="en-US" b="1" dirty="0" smtClean="0"/>
              <a:t>Knowledge Centre</a:t>
            </a:r>
            <a:r>
              <a:rPr lang="en-US" dirty="0" smtClean="0"/>
              <a:t>: dissemination of information and knowledge regarding Central Africa via, among other means, the Internet </a:t>
            </a:r>
          </a:p>
          <a:p>
            <a:pPr lvl="1"/>
            <a:r>
              <a:rPr lang="en-US" b="1" dirty="0" smtClean="0"/>
              <a:t>Central </a:t>
            </a:r>
            <a:r>
              <a:rPr lang="en-US" b="1" dirty="0"/>
              <a:t>African Biodiversity Information Network (CABIN)</a:t>
            </a:r>
            <a:r>
              <a:rPr lang="en-US" dirty="0"/>
              <a:t>: aims to develop a network of databanks on biodiversity, to be installed and supported in collaboration with institutions in the DRC, Rwanda and Burundi </a:t>
            </a:r>
          </a:p>
          <a:p>
            <a:pPr lvl="1"/>
            <a:r>
              <a:rPr lang="en-US" dirty="0"/>
              <a:t>Distribution of RMCA publications in the DRC (libraries</a:t>
            </a:r>
            <a:r>
              <a:rPr lang="en-US" dirty="0" smtClean="0"/>
              <a:t>).</a:t>
            </a:r>
          </a:p>
          <a:p>
            <a:pPr lvl="1"/>
            <a:r>
              <a:rPr lang="en-US" b="1" dirty="0" err="1"/>
              <a:t>FishBase</a:t>
            </a:r>
            <a:r>
              <a:rPr lang="en-US" b="1" dirty="0"/>
              <a:t> Taxonomy </a:t>
            </a:r>
            <a:r>
              <a:rPr lang="en-US" b="1" dirty="0" smtClean="0"/>
              <a:t>Training (All of Africa)</a:t>
            </a:r>
            <a:endParaRPr lang="en-US" dirty="0"/>
          </a:p>
          <a:p>
            <a:pPr lvl="1"/>
            <a:endParaRPr lang="en-US" dirty="0" smtClean="0"/>
          </a:p>
          <a:p>
            <a:pPr marL="457200" lvl="1" indent="0">
              <a:buNone/>
            </a:pPr>
            <a:endParaRPr lang="en-US" dirty="0"/>
          </a:p>
          <a:p>
            <a:endParaRPr lang="en-US" dirty="0"/>
          </a:p>
        </p:txBody>
      </p:sp>
    </p:spTree>
    <p:extLst>
      <p:ext uri="{BB962C8B-B14F-4D97-AF65-F5344CB8AC3E}">
        <p14:creationId xmlns:p14="http://schemas.microsoft.com/office/powerpoint/2010/main" val="456613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Central African Biodiversity Information Network (CABIN)</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t>Presentation on </a:t>
            </a:r>
            <a:r>
              <a:rPr lang="en-US" b="1" dirty="0" smtClean="0"/>
              <a:t>CABIN</a:t>
            </a:r>
            <a:r>
              <a:rPr lang="en-US" dirty="0" smtClean="0"/>
              <a:t> by Franck </a:t>
            </a:r>
            <a:r>
              <a:rPr lang="en-US" dirty="0" err="1" smtClean="0"/>
              <a:t>Theeten</a:t>
            </a:r>
            <a:r>
              <a:rPr lang="en-US" dirty="0" smtClean="0"/>
              <a:t>:</a:t>
            </a:r>
          </a:p>
          <a:p>
            <a:pPr marL="0" indent="0">
              <a:spcBef>
                <a:spcPts val="0"/>
              </a:spcBef>
              <a:buNone/>
            </a:pPr>
            <a:endParaRPr lang="en-US" i="1" dirty="0" smtClean="0"/>
          </a:p>
          <a:p>
            <a:pPr marL="0" indent="0">
              <a:spcBef>
                <a:spcPts val="0"/>
              </a:spcBef>
              <a:buNone/>
            </a:pPr>
            <a:r>
              <a:rPr lang="en-US" i="1" dirty="0" smtClean="0"/>
              <a:t>   Coping </a:t>
            </a:r>
            <a:r>
              <a:rPr lang="en-US" i="1" dirty="0"/>
              <a:t>with the technical and institutional </a:t>
            </a:r>
            <a:endParaRPr lang="en-US" i="1" dirty="0" smtClean="0"/>
          </a:p>
          <a:p>
            <a:pPr marL="0" indent="0">
              <a:spcBef>
                <a:spcPts val="0"/>
              </a:spcBef>
              <a:buNone/>
            </a:pPr>
            <a:r>
              <a:rPr lang="en-US" i="1" dirty="0" smtClean="0"/>
              <a:t>   changing </a:t>
            </a:r>
            <a:r>
              <a:rPr lang="en-US" i="1" dirty="0"/>
              <a:t>context in cooperation </a:t>
            </a:r>
            <a:r>
              <a:rPr lang="en-US" i="1" dirty="0" smtClean="0"/>
              <a:t>development</a:t>
            </a:r>
          </a:p>
          <a:p>
            <a:pPr marL="0" indent="0">
              <a:spcBef>
                <a:spcPts val="0"/>
              </a:spcBef>
              <a:buNone/>
            </a:pPr>
            <a:r>
              <a:rPr lang="en-US" i="1" dirty="0"/>
              <a:t> </a:t>
            </a:r>
            <a:r>
              <a:rPr lang="en-US" i="1" dirty="0" smtClean="0"/>
              <a:t>  projects</a:t>
            </a:r>
          </a:p>
          <a:p>
            <a:pPr marL="0" indent="0">
              <a:spcBef>
                <a:spcPts val="0"/>
              </a:spcBef>
              <a:buNone/>
            </a:pPr>
            <a:endParaRPr lang="en-US" i="1" dirty="0" smtClean="0"/>
          </a:p>
          <a:p>
            <a:pPr marL="0" indent="0">
              <a:buNone/>
            </a:pPr>
            <a:r>
              <a:rPr lang="en-US" b="1" dirty="0" smtClean="0"/>
              <a:t>   Mobilizing biodiversity information in Sub-</a:t>
            </a:r>
          </a:p>
          <a:p>
            <a:pPr marL="0" indent="0">
              <a:buNone/>
            </a:pPr>
            <a:r>
              <a:rPr lang="en-US" b="1" dirty="0"/>
              <a:t> </a:t>
            </a:r>
            <a:r>
              <a:rPr lang="en-US" b="1" dirty="0" smtClean="0"/>
              <a:t>  Saharan Africa</a:t>
            </a:r>
            <a:r>
              <a:rPr lang="en-US" dirty="0" smtClean="0"/>
              <a:t> session, Wednesday afternoon,</a:t>
            </a:r>
          </a:p>
          <a:p>
            <a:pPr marL="0" indent="0">
              <a:buNone/>
            </a:pPr>
            <a:r>
              <a:rPr lang="en-US" dirty="0"/>
              <a:t> </a:t>
            </a:r>
            <a:r>
              <a:rPr lang="en-US" dirty="0" smtClean="0"/>
              <a:t>  October 30</a:t>
            </a:r>
            <a:r>
              <a:rPr lang="en-US" baseline="30000" dirty="0" smtClean="0"/>
              <a:t>th</a:t>
            </a:r>
            <a:r>
              <a:rPr lang="en-US" dirty="0" smtClean="0"/>
              <a:t>.</a:t>
            </a:r>
          </a:p>
          <a:p>
            <a:endParaRPr lang="en-US" i="1" dirty="0"/>
          </a:p>
        </p:txBody>
      </p:sp>
    </p:spTree>
    <p:extLst>
      <p:ext uri="{BB962C8B-B14F-4D97-AF65-F5344CB8AC3E}">
        <p14:creationId xmlns:p14="http://schemas.microsoft.com/office/powerpoint/2010/main" val="63682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MRAC </a:t>
            </a:r>
            <a:r>
              <a:rPr lang="en-US" dirty="0" err="1" smtClean="0">
                <a:solidFill>
                  <a:schemeClr val="tx2"/>
                </a:solidFill>
              </a:rPr>
              <a:t>Fishbase</a:t>
            </a:r>
            <a:r>
              <a:rPr lang="en-US" dirty="0" smtClean="0">
                <a:solidFill>
                  <a:schemeClr val="tx2"/>
                </a:solidFill>
              </a:rPr>
              <a:t> Taxonomy Training</a:t>
            </a:r>
            <a:endParaRPr lang="en-US" dirty="0">
              <a:solidFill>
                <a:schemeClr val="tx2"/>
              </a:solidFill>
            </a:endParaRPr>
          </a:p>
        </p:txBody>
      </p:sp>
      <p:sp>
        <p:nvSpPr>
          <p:cNvPr id="3" name="Content Placeholder 2"/>
          <p:cNvSpPr>
            <a:spLocks noGrp="1"/>
          </p:cNvSpPr>
          <p:nvPr>
            <p:ph idx="1"/>
          </p:nvPr>
        </p:nvSpPr>
        <p:spPr>
          <a:xfrm>
            <a:off x="457200" y="1600200"/>
            <a:ext cx="8229600" cy="4953000"/>
          </a:xfrm>
        </p:spPr>
        <p:txBody>
          <a:bodyPr/>
          <a:lstStyle/>
          <a:p>
            <a:r>
              <a:rPr lang="en-US" dirty="0" smtClean="0"/>
              <a:t>Three month training course in taxonomy of African fishes for scientists and students.</a:t>
            </a:r>
            <a:endParaRPr lang="en-US" dirty="0"/>
          </a:p>
        </p:txBody>
      </p:sp>
      <p:pic>
        <p:nvPicPr>
          <p:cNvPr id="1026" name="Picture 2" descr="http://www.africamuseum.be/research/collaborations/training/img/photoFishbas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590800"/>
            <a:ext cx="16192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fricamuseum.be/research/collaborations/training/img/photoFishba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225" y="4800600"/>
            <a:ext cx="1828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fricamuseum.be/museum/research/img/fishbase-training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54495"/>
            <a:ext cx="5486400" cy="363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392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fontScale="90000"/>
          </a:bodyPr>
          <a:lstStyle/>
          <a:p>
            <a:r>
              <a:rPr lang="en-US" sz="3600" dirty="0" smtClean="0">
                <a:solidFill>
                  <a:schemeClr val="tx2"/>
                </a:solidFill>
              </a:rPr>
              <a:t>African Freshwater Fish Diversity Workshop </a:t>
            </a:r>
            <a:r>
              <a:rPr lang="en-US" sz="3100" dirty="0" smtClean="0">
                <a:solidFill>
                  <a:schemeClr val="tx2"/>
                </a:solidFill>
              </a:rPr>
              <a:t>Rhodes University, </a:t>
            </a:r>
            <a:r>
              <a:rPr lang="en-US" sz="3100" dirty="0" err="1" smtClean="0">
                <a:solidFill>
                  <a:schemeClr val="tx2"/>
                </a:solidFill>
              </a:rPr>
              <a:t>Grahamstown</a:t>
            </a:r>
            <a:r>
              <a:rPr lang="en-US" sz="3100" dirty="0" smtClean="0">
                <a:solidFill>
                  <a:schemeClr val="tx2"/>
                </a:solidFill>
              </a:rPr>
              <a:t>, South Africa, 2008</a:t>
            </a:r>
            <a:endParaRPr lang="en-US" sz="3100" dirty="0">
              <a:solidFill>
                <a:schemeClr val="tx2"/>
              </a:solidFill>
            </a:endParaRPr>
          </a:p>
        </p:txBody>
      </p:sp>
      <p:pic>
        <p:nvPicPr>
          <p:cNvPr id="5" name="Picture 2" descr="http://bio.slu.edu/mayden/cypriniformes/images/header.jpg"/>
          <p:cNvPicPr>
            <a:picLocks noChangeAspect="1" noChangeArrowheads="1"/>
          </p:cNvPicPr>
          <p:nvPr/>
        </p:nvPicPr>
        <p:blipFill>
          <a:blip r:embed="rId2" cstate="print"/>
          <a:srcRect/>
          <a:stretch>
            <a:fillRect/>
          </a:stretch>
        </p:blipFill>
        <p:spPr bwMode="auto">
          <a:xfrm>
            <a:off x="2971800" y="5942207"/>
            <a:ext cx="3919882" cy="839975"/>
          </a:xfrm>
          <a:prstGeom prst="rect">
            <a:avLst/>
          </a:prstGeom>
          <a:noFill/>
        </p:spPr>
      </p:pic>
      <p:pic>
        <p:nvPicPr>
          <p:cNvPr id="2052" name="Picture 4" descr="http://upload.wikimedia.org/wikipedia/en/2/26/Rhodes_University_logo-no_backgrou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942207"/>
            <a:ext cx="609600" cy="8481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fishwise.co.za/Portals/126/images/LinksLogos/saiab_log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001131"/>
            <a:ext cx="1905000" cy="7810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371600"/>
            <a:ext cx="5943600" cy="452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905000" y="2895600"/>
            <a:ext cx="914400" cy="2743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019800" y="2057400"/>
            <a:ext cx="304800" cy="1524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65886" y="1828800"/>
            <a:ext cx="1277914" cy="369332"/>
          </a:xfrm>
          <a:prstGeom prst="rect">
            <a:avLst/>
          </a:prstGeom>
          <a:noFill/>
        </p:spPr>
        <p:txBody>
          <a:bodyPr wrap="none" rtlCol="0">
            <a:spAutoFit/>
          </a:bodyPr>
          <a:lstStyle/>
          <a:p>
            <a:r>
              <a:rPr lang="en-US" dirty="0" smtClean="0">
                <a:solidFill>
                  <a:srgbClr val="FFFF00"/>
                </a:solidFill>
              </a:rPr>
              <a:t>Nelson Rios</a:t>
            </a:r>
            <a:endParaRPr lang="en-US" dirty="0">
              <a:solidFill>
                <a:srgbClr val="FFFF00"/>
              </a:solidFill>
            </a:endParaRPr>
          </a:p>
        </p:txBody>
      </p:sp>
    </p:spTree>
    <p:extLst>
      <p:ext uri="{BB962C8B-B14F-4D97-AF65-F5344CB8AC3E}">
        <p14:creationId xmlns:p14="http://schemas.microsoft.com/office/powerpoint/2010/main" val="320249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3" descr="C:\Users\nelson\Desktop\Partner_Logos\mczheade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9264" y="6212528"/>
            <a:ext cx="4729735" cy="645470"/>
          </a:xfrm>
          <a:prstGeom prst="rect">
            <a:avLst/>
          </a:prstGeom>
          <a:solidFill>
            <a:schemeClr val="tx1"/>
          </a:solidFill>
          <a:extLst/>
        </p:spPr>
      </p:pic>
      <p:pic>
        <p:nvPicPr>
          <p:cNvPr id="1048" name="Picture 24" descr="C:\Users\nelson\Desktop\Partner_Logos\Smithsonian Institution National Museum of Natural History NMN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731360" cy="6029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elson\Desktop\Partner_Logos\ansp-logo-horz.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33400"/>
            <a:ext cx="3200400" cy="5895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elson\Desktop\Partner_Logos\Bishop_Museum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419600"/>
            <a:ext cx="3155733" cy="5967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elson\Desktop\Partner_Logos\Can_Mus_of_Natu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2514600"/>
            <a:ext cx="2057400" cy="633045"/>
          </a:xfrm>
          <a:prstGeom prst="rect">
            <a:avLst/>
          </a:prstGeom>
          <a:solidFill>
            <a:schemeClr val="bg1"/>
          </a:solidFill>
          <a:extLst/>
        </p:spPr>
      </p:pic>
      <p:pic>
        <p:nvPicPr>
          <p:cNvPr id="1029" name="Picture 5" descr="C:\Users\nelson\Desktop\Partner_Logos\Cornell University Museum of Vertebrates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867400"/>
            <a:ext cx="2400040" cy="6364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elson\Desktop\Partner_Logos\Fulbright College of Arts &amp; Sciences.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6599" y="3124200"/>
            <a:ext cx="2057401" cy="5292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nelson\Desktop\Partner_Logos\hdr_scrippsOceanography.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2513"/>
          <a:stretch/>
        </p:blipFill>
        <p:spPr bwMode="auto">
          <a:xfrm>
            <a:off x="7010400" y="1371600"/>
            <a:ext cx="2133600" cy="6560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nelson\Desktop\Partner_Logos\KU_BI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6600" y="1981200"/>
            <a:ext cx="2057400" cy="544106"/>
          </a:xfrm>
          <a:prstGeom prst="rect">
            <a:avLst/>
          </a:prstGeom>
          <a:solidFill>
            <a:schemeClr val="tx1"/>
          </a:solidFill>
          <a:extLst/>
        </p:spPr>
      </p:pic>
      <p:pic>
        <p:nvPicPr>
          <p:cNvPr id="1035" name="Picture 11" descr="C:\Users\nelson\Desktop\Partner_Logos\logo-field_Museum.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95600" y="5562600"/>
            <a:ext cx="1524000" cy="508000"/>
          </a:xfrm>
          <a:prstGeom prst="rect">
            <a:avLst/>
          </a:prstGeom>
          <a:solidFill>
            <a:schemeClr val="bg1"/>
          </a:solidFill>
          <a:extLst/>
        </p:spPr>
      </p:pic>
      <p:pic>
        <p:nvPicPr>
          <p:cNvPr id="1036" name="Picture 12" descr="C:\Users\nelson\Desktop\Partner_Logos\logo-unsm.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72200" y="609600"/>
            <a:ext cx="860552"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nelson\Desktop\Partner_Logos\MSUMuseum.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27279" y="5562600"/>
            <a:ext cx="1581683" cy="7630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nelson\Desktop\Partner_Logos\Museum of Zoology - Department of Biological Sciences - University of Alberta.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1676400"/>
            <a:ext cx="1256831"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nelson\Desktop\Partner_Logos\Muséum national d'Histoire naturell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77420" y="3657600"/>
            <a:ext cx="2366580" cy="74028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nelson\Desktop\Partner_Logos\Natural History Museum of Los Angeles.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58959" y="0"/>
            <a:ext cx="1185041" cy="763693"/>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nelson\Desktop\Partner_Logos\NCMNS_logo.g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 y="3735765"/>
            <a:ext cx="1254630" cy="83432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nelson\Desktop\Partner_Logos\OZCAM.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10400" y="685800"/>
            <a:ext cx="2133600" cy="68275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nelson\Desktop\Partner_Logos\ROM_Logo.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43200" y="0"/>
            <a:ext cx="2044316"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nelson\Desktop\Partner_Logos\Sam Noble Museum of Natural History.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2971800"/>
            <a:ext cx="1143000" cy="769871"/>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nelson\Desktop\Partner_Logos\SBMNH_log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00600" y="0"/>
            <a:ext cx="2216726"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C:\Users\nelson\Desktop\Partner_Logos\sternberg_header3.jp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r="37998"/>
          <a:stretch/>
        </p:blipFill>
        <p:spPr bwMode="auto">
          <a:xfrm>
            <a:off x="0" y="5486400"/>
            <a:ext cx="2133600" cy="39300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nelson\Desktop\Partner_Logos\TCWC header.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791200" y="5638800"/>
            <a:ext cx="3429000" cy="49477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C:\Users\nelson\Desktop\Partner_Logos\Texas Natural Science Center.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1136668"/>
            <a:ext cx="2209800" cy="55116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C:\Users\nelson\Desktop\Partner_Logos\UCO_MuseumHeader1.jp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r="66000"/>
          <a:stretch/>
        </p:blipFill>
        <p:spPr bwMode="auto">
          <a:xfrm>
            <a:off x="0" y="2296970"/>
            <a:ext cx="1143000" cy="75103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C:\Users\nelson\Desktop\Partner_Logos\University Museum of Zoology, Cambridge.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033201" y="6172201"/>
            <a:ext cx="2187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nelson\Desktop\Partner_Logos\Yale Peabody Museum(Needs_Edit).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994162" y="5045211"/>
            <a:ext cx="3200400" cy="59358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nelson\Desktop\Partner_Logos\ummz_logo.gif"/>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010400" y="0"/>
            <a:ext cx="1006271" cy="718764"/>
          </a:xfrm>
          <a:prstGeom prst="rect">
            <a:avLst/>
          </a:prstGeom>
          <a:solidFill>
            <a:schemeClr val="bg1"/>
          </a:solidFill>
          <a:extLst/>
        </p:spPr>
      </p:pic>
      <p:pic>
        <p:nvPicPr>
          <p:cNvPr id="35" name="Picture 4" descr="C:\Users\nelson\Desktop\nsf1_transparent.tif"/>
          <p:cNvPicPr>
            <a:picLocks noChangeAspect="1" noChangeArrowheads="1"/>
          </p:cNvPicPr>
          <p:nvPr/>
        </p:nvPicPr>
        <p:blipFill>
          <a:blip r:embed="rId29" cstate="print"/>
          <a:srcRect/>
          <a:stretch>
            <a:fillRect/>
          </a:stretch>
        </p:blipFill>
        <p:spPr bwMode="auto">
          <a:xfrm>
            <a:off x="4062556" y="4648200"/>
            <a:ext cx="814244" cy="818532"/>
          </a:xfrm>
          <a:prstGeom prst="rect">
            <a:avLst/>
          </a:prstGeom>
          <a:noFill/>
        </p:spPr>
      </p:pic>
      <p:pic>
        <p:nvPicPr>
          <p:cNvPr id="15362" name="Picture 2" descr="FishNet Logo">
            <a:hlinkClick r:id="rId30" tooltip="Home"/>
          </p:cNvPr>
          <p:cNvPicPr>
            <a:picLocks noChangeAspect="1" noChangeArrowheads="1"/>
          </p:cNvPicPr>
          <p:nvPr/>
        </p:nvPicPr>
        <p:blipFill>
          <a:blip r:embed="rId31" cstate="print"/>
          <a:srcRect/>
          <a:stretch>
            <a:fillRect/>
          </a:stretch>
        </p:blipFill>
        <p:spPr bwMode="auto">
          <a:xfrm>
            <a:off x="2971800" y="1295400"/>
            <a:ext cx="2714625" cy="1047751"/>
          </a:xfrm>
          <a:prstGeom prst="rect">
            <a:avLst/>
          </a:prstGeom>
          <a:noFill/>
        </p:spPr>
      </p:pic>
      <p:sp>
        <p:nvSpPr>
          <p:cNvPr id="42" name="Content Placeholder 41"/>
          <p:cNvSpPr>
            <a:spLocks noGrp="1"/>
          </p:cNvSpPr>
          <p:nvPr>
            <p:ph idx="1"/>
          </p:nvPr>
        </p:nvSpPr>
        <p:spPr>
          <a:xfrm>
            <a:off x="1447800" y="1752601"/>
            <a:ext cx="5562600" cy="2971799"/>
          </a:xfrm>
        </p:spPr>
        <p:txBody>
          <a:bodyPr/>
          <a:lstStyle/>
          <a:p>
            <a:pPr marL="514350" indent="-514350">
              <a:buNone/>
            </a:pPr>
            <a:endParaRPr lang="en-US" dirty="0" smtClean="0"/>
          </a:p>
          <a:p>
            <a:pPr marL="514350" indent="-514350" algn="ctr">
              <a:buNone/>
            </a:pPr>
            <a:r>
              <a:rPr lang="en-US" dirty="0" smtClean="0"/>
              <a:t>71 institutional providers</a:t>
            </a:r>
          </a:p>
          <a:p>
            <a:pPr marL="514350" indent="-514350" algn="ctr">
              <a:buNone/>
            </a:pPr>
            <a:r>
              <a:rPr lang="en-US" dirty="0" smtClean="0"/>
              <a:t>3.7 million specimen lots</a:t>
            </a:r>
          </a:p>
          <a:p>
            <a:pPr marL="514350" indent="-514350" algn="ctr">
              <a:buNone/>
            </a:pPr>
            <a:r>
              <a:rPr lang="en-US" dirty="0" smtClean="0"/>
              <a:t>35+ million specimens</a:t>
            </a:r>
          </a:p>
          <a:p>
            <a:pPr marL="514350" indent="-514350" algn="ctr">
              <a:buNone/>
            </a:pPr>
            <a:r>
              <a:rPr lang="en-US" dirty="0" smtClean="0"/>
              <a:t>57% </a:t>
            </a:r>
            <a:r>
              <a:rPr lang="en-US" dirty="0" err="1" smtClean="0"/>
              <a:t>georeferenced</a:t>
            </a:r>
            <a:endParaRPr lang="en-US" dirty="0" smtClean="0"/>
          </a:p>
          <a:p>
            <a:pPr marL="514350" indent="-514350">
              <a:buNone/>
            </a:pPr>
            <a:endParaRPr lang="en-US" dirty="0" smtClean="0"/>
          </a:p>
        </p:txBody>
      </p:sp>
      <p:pic>
        <p:nvPicPr>
          <p:cNvPr id="1033" name="Picture 9" descr="C:\Users\nelson\Desktop\Partner_Logos\Ichthyology at the Burke - Burke Museum.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066800" y="4572000"/>
            <a:ext cx="76892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nelson\Desktop\Partner_Logos\Mississippi Museum of Natural Science.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133600" y="5486400"/>
            <a:ext cx="751331" cy="72243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C:\Users\nelson\Desktop\TUBRI_logoLLarge.png"/>
          <p:cNvPicPr>
            <a:picLocks noChangeAspect="1" noChangeArrowheads="1"/>
          </p:cNvPicPr>
          <p:nvPr/>
        </p:nvPicPr>
        <p:blipFill>
          <a:blip r:embed="rId34" cstate="print"/>
          <a:srcRect/>
          <a:stretch>
            <a:fillRect/>
          </a:stretch>
        </p:blipFill>
        <p:spPr bwMode="auto">
          <a:xfrm>
            <a:off x="0" y="4572000"/>
            <a:ext cx="1062480" cy="914400"/>
          </a:xfrm>
          <a:prstGeom prst="rect">
            <a:avLst/>
          </a:prstGeom>
          <a:solidFill>
            <a:schemeClr val="bg1"/>
          </a:solidFill>
        </p:spPr>
      </p:pic>
      <p:pic>
        <p:nvPicPr>
          <p:cNvPr id="1052" name="Picture 28" descr="C:\Users\nelson\Desktop\Partner_Logos\UAM_Logo.gif"/>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 y="6503260"/>
            <a:ext cx="2509265" cy="35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77811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 Data in Fishnet2</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094" t="28888" r="30662" b="22362"/>
          <a:stretch/>
        </p:blipFill>
        <p:spPr bwMode="auto">
          <a:xfrm>
            <a:off x="1752600" y="1360842"/>
            <a:ext cx="5768622" cy="54971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894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 y="228600"/>
            <a:ext cx="8915400" cy="934904"/>
          </a:xfrm>
        </p:spPr>
        <p:txBody>
          <a:bodyPr>
            <a:normAutofit/>
          </a:bodyPr>
          <a:lstStyle/>
          <a:p>
            <a:r>
              <a:rPr lang="fr-FR" dirty="0" smtClean="0">
                <a:solidFill>
                  <a:schemeClr val="tx2"/>
                </a:solidFill>
              </a:rPr>
              <a:t>Fish </a:t>
            </a:r>
            <a:r>
              <a:rPr lang="fr-FR" dirty="0" err="1" smtClean="0">
                <a:solidFill>
                  <a:schemeClr val="tx2"/>
                </a:solidFill>
              </a:rPr>
              <a:t>Biodiversity</a:t>
            </a:r>
            <a:r>
              <a:rPr lang="fr-FR" dirty="0" smtClean="0">
                <a:solidFill>
                  <a:schemeClr val="tx2"/>
                </a:solidFill>
              </a:rPr>
              <a:t> </a:t>
            </a:r>
            <a:r>
              <a:rPr lang="fr-FR" dirty="0" err="1" smtClean="0">
                <a:solidFill>
                  <a:schemeClr val="tx2"/>
                </a:solidFill>
              </a:rPr>
              <a:t>Research</a:t>
            </a:r>
            <a:r>
              <a:rPr lang="fr-FR" dirty="0" smtClean="0">
                <a:solidFill>
                  <a:schemeClr val="tx2"/>
                </a:solidFill>
              </a:rPr>
              <a:t> in </a:t>
            </a:r>
            <a:r>
              <a:rPr lang="fr-FR" dirty="0">
                <a:solidFill>
                  <a:schemeClr val="tx2"/>
                </a:solidFill>
              </a:rPr>
              <a:t>Kenya</a:t>
            </a:r>
            <a:endParaRPr lang="en-US" dirty="0" smtClean="0">
              <a:solidFill>
                <a:schemeClr val="tx2"/>
              </a:solidFill>
            </a:endParaRPr>
          </a:p>
        </p:txBody>
      </p:sp>
      <p:pic>
        <p:nvPicPr>
          <p:cNvPr id="8195" name="Picture 2" descr="NSF-IRES.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447800"/>
            <a:ext cx="6292849"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http://t2.gstatic.com/images?q=tbn:ANd9GcQAPWExMslMBJKZm_TqrbxGqHT0Vu7cBV_K14LHlMozhWgyy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199" y="1219200"/>
            <a:ext cx="2235201" cy="8382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descr="NMK Logo"/>
          <p:cNvPicPr>
            <a:picLocks noChangeAspect="1" noChangeArrowheads="1"/>
          </p:cNvPicPr>
          <p:nvPr/>
        </p:nvPicPr>
        <p:blipFill>
          <a:blip r:embed="rId4" cstate="print"/>
          <a:srcRect/>
          <a:stretch>
            <a:fillRect/>
          </a:stretch>
        </p:blipFill>
        <p:spPr bwMode="auto">
          <a:xfrm>
            <a:off x="6629400" y="2057400"/>
            <a:ext cx="2209800" cy="1163504"/>
          </a:xfrm>
          <a:prstGeom prst="rect">
            <a:avLst/>
          </a:prstGeom>
          <a:noFill/>
        </p:spPr>
      </p:pic>
      <p:pic>
        <p:nvPicPr>
          <p:cNvPr id="6" name="Content Placeholder 3" descr="KENWEB LOGO"/>
          <p:cNvPicPr>
            <a:picLocks/>
          </p:cNvPicPr>
          <p:nvPr/>
        </p:nvPicPr>
        <p:blipFill>
          <a:blip r:embed="rId5" cstate="print"/>
          <a:srcRect/>
          <a:stretch>
            <a:fillRect/>
          </a:stretch>
        </p:blipFill>
        <p:spPr bwMode="auto">
          <a:xfrm>
            <a:off x="6705600" y="5282022"/>
            <a:ext cx="2057400" cy="1347378"/>
          </a:xfrm>
          <a:prstGeom prst="rect">
            <a:avLst/>
          </a:prstGeom>
          <a:noFill/>
          <a:ln w="9525">
            <a:noFill/>
            <a:miter lim="800000"/>
            <a:headEnd/>
            <a:tailEnd/>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2449" y="3276600"/>
            <a:ext cx="1708151" cy="1816981"/>
          </a:xfrm>
          <a:prstGeom prst="rect">
            <a:avLst/>
          </a:prstGeom>
        </p:spPr>
      </p:pic>
      <p:sp>
        <p:nvSpPr>
          <p:cNvPr id="4" name="TextBox 3"/>
          <p:cNvSpPr txBox="1"/>
          <p:nvPr/>
        </p:nvSpPr>
        <p:spPr>
          <a:xfrm>
            <a:off x="6568347" y="5026223"/>
            <a:ext cx="2347053"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UNIVERSITY OF NAIROBI</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367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solidFill>
                  <a:schemeClr val="tx2"/>
                </a:solidFill>
              </a:rPr>
              <a:t>Three Trips to Kenya (2010-2012)</a:t>
            </a:r>
            <a:endParaRPr lang="en-US" dirty="0">
              <a:solidFill>
                <a:schemeClr val="tx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399" y="1524000"/>
            <a:ext cx="2761647" cy="191851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356" y="3048000"/>
            <a:ext cx="3534141" cy="1981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601570"/>
            <a:ext cx="2601150" cy="2209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028471"/>
            <a:ext cx="4724400" cy="5829529"/>
          </a:xfrm>
          <a:prstGeom prst="rect">
            <a:avLst/>
          </a:prstGeom>
        </p:spPr>
      </p:pic>
    </p:spTree>
    <p:extLst>
      <p:ext uri="{BB962C8B-B14F-4D97-AF65-F5344CB8AC3E}">
        <p14:creationId xmlns:p14="http://schemas.microsoft.com/office/powerpoint/2010/main" val="2863876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819399"/>
            <a:ext cx="2806700" cy="2105025"/>
          </a:xfrm>
          <a:prstGeom prst="rect">
            <a:avLst/>
          </a:prstGeom>
        </p:spPr>
      </p:pic>
      <p:sp>
        <p:nvSpPr>
          <p:cNvPr id="2" name="Title 1"/>
          <p:cNvSpPr>
            <a:spLocks noGrp="1"/>
          </p:cNvSpPr>
          <p:nvPr>
            <p:ph type="title"/>
          </p:nvPr>
        </p:nvSpPr>
        <p:spPr/>
        <p:txBody>
          <a:bodyPr>
            <a:normAutofit/>
          </a:bodyPr>
          <a:lstStyle/>
          <a:p>
            <a:r>
              <a:rPr lang="en-US" dirty="0" smtClean="0">
                <a:solidFill>
                  <a:schemeClr val="tx2"/>
                </a:solidFill>
              </a:rPr>
              <a:t>Sampling in the Field</a:t>
            </a:r>
            <a:endParaRPr lang="en-US"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429001"/>
            <a:ext cx="2438400" cy="3251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89" y="4788164"/>
            <a:ext cx="3276221" cy="18412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0204" y="4857882"/>
            <a:ext cx="2540000" cy="1905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6200" y="1427000"/>
            <a:ext cx="2540000" cy="19050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1185" y="1393591"/>
            <a:ext cx="2629090" cy="197181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950" y="1447800"/>
            <a:ext cx="2540000" cy="19050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98079" y="3184616"/>
            <a:ext cx="2540000" cy="1905000"/>
          </a:xfrm>
          <a:prstGeom prst="rect">
            <a:avLst/>
          </a:prstGeom>
        </p:spPr>
      </p:pic>
    </p:spTree>
    <p:extLst>
      <p:ext uri="{BB962C8B-B14F-4D97-AF65-F5344CB8AC3E}">
        <p14:creationId xmlns:p14="http://schemas.microsoft.com/office/powerpoint/2010/main" val="1583462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Annual TDWG Conferences</a:t>
            </a:r>
            <a:endParaRPr lang="en-US" dirty="0">
              <a:solidFill>
                <a:schemeClr val="tx2"/>
              </a:solidFill>
            </a:endParaRPr>
          </a:p>
        </p:txBody>
      </p:sp>
      <p:sp>
        <p:nvSpPr>
          <p:cNvPr id="3" name="Content Placeholder 2"/>
          <p:cNvSpPr>
            <a:spLocks noGrp="1"/>
          </p:cNvSpPr>
          <p:nvPr>
            <p:ph idx="1"/>
          </p:nvPr>
        </p:nvSpPr>
        <p:spPr/>
        <p:txBody>
          <a:bodyPr>
            <a:normAutofit fontScale="92500" lnSpcReduction="10000"/>
          </a:bodyPr>
          <a:lstStyle/>
          <a:p>
            <a:r>
              <a:rPr lang="en-US" b="1" i="1" dirty="0"/>
              <a:t>T</a:t>
            </a:r>
            <a:r>
              <a:rPr lang="en-US" b="1" i="1" dirty="0" smtClean="0"/>
              <a:t>he </a:t>
            </a:r>
            <a:r>
              <a:rPr lang="en-US" b="1" i="1" dirty="0"/>
              <a:t>place</a:t>
            </a:r>
            <a:r>
              <a:rPr lang="en-US" dirty="0"/>
              <a:t> to learn about the latest advances in biodiversity </a:t>
            </a:r>
            <a:r>
              <a:rPr lang="en-US" dirty="0" smtClean="0"/>
              <a:t>informatics (BI).</a:t>
            </a:r>
          </a:p>
          <a:p>
            <a:r>
              <a:rPr lang="en-US" dirty="0" smtClean="0"/>
              <a:t>Attract </a:t>
            </a:r>
            <a:r>
              <a:rPr lang="en-US" dirty="0"/>
              <a:t>a broad cross-section of </a:t>
            </a:r>
            <a:r>
              <a:rPr lang="en-US" dirty="0" smtClean="0"/>
              <a:t>the BI community (data </a:t>
            </a:r>
            <a:r>
              <a:rPr lang="en-US" dirty="0"/>
              <a:t>providers, data aggregators, data indexers, </a:t>
            </a:r>
            <a:r>
              <a:rPr lang="en-US" dirty="0" smtClean="0"/>
              <a:t>IT experts, end-users)</a:t>
            </a:r>
          </a:p>
          <a:p>
            <a:r>
              <a:rPr lang="en-US" dirty="0" smtClean="0"/>
              <a:t>Also taxonomists</a:t>
            </a:r>
            <a:r>
              <a:rPr lang="en-US" dirty="0"/>
              <a:t>, ecologists, computer programmers, geographers, </a:t>
            </a:r>
            <a:r>
              <a:rPr lang="en-US" dirty="0" smtClean="0"/>
              <a:t>librarians, leadership and staff of BI mega projects and portals.</a:t>
            </a:r>
          </a:p>
          <a:p>
            <a:r>
              <a:rPr lang="en-US" dirty="0"/>
              <a:t>P</a:t>
            </a:r>
            <a:r>
              <a:rPr lang="en-US" dirty="0" smtClean="0"/>
              <a:t>articipation </a:t>
            </a:r>
            <a:r>
              <a:rPr lang="en-US" dirty="0"/>
              <a:t>of </a:t>
            </a:r>
            <a:r>
              <a:rPr lang="en-US" dirty="0" smtClean="0"/>
              <a:t>BI </a:t>
            </a:r>
            <a:r>
              <a:rPr lang="en-US" dirty="0"/>
              <a:t>specialists from Sub-Saharan African countries </a:t>
            </a:r>
            <a:r>
              <a:rPr lang="en-US" dirty="0" smtClean="0"/>
              <a:t>has traditionally been low. </a:t>
            </a:r>
            <a:endParaRPr lang="en-US" dirty="0"/>
          </a:p>
        </p:txBody>
      </p:sp>
    </p:spTree>
    <p:extLst>
      <p:ext uri="{BB962C8B-B14F-4D97-AF65-F5344CB8AC3E}">
        <p14:creationId xmlns:p14="http://schemas.microsoft.com/office/powerpoint/2010/main" val="246155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Work in the Laboratory</a:t>
            </a:r>
            <a:endParaRPr lang="en-US" dirty="0">
              <a:solidFill>
                <a:schemeClr val="tx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883" y="1644554"/>
            <a:ext cx="3717517" cy="20892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00200"/>
            <a:ext cx="3796441" cy="2133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135120"/>
            <a:ext cx="3963666" cy="22275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3886200"/>
            <a:ext cx="3302000" cy="2476500"/>
          </a:xfrm>
          <a:prstGeom prst="rect">
            <a:avLst/>
          </a:prstGeom>
        </p:spPr>
      </p:pic>
    </p:spTree>
    <p:extLst>
      <p:ext uri="{BB962C8B-B14F-4D97-AF65-F5344CB8AC3E}">
        <p14:creationId xmlns:p14="http://schemas.microsoft.com/office/powerpoint/2010/main" val="3281747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04800"/>
            <a:ext cx="8229600" cy="1143000"/>
          </a:xfrm>
        </p:spPr>
        <p:txBody>
          <a:bodyPr/>
          <a:lstStyle/>
          <a:p>
            <a:r>
              <a:rPr lang="en-US" dirty="0" smtClean="0">
                <a:solidFill>
                  <a:schemeClr val="tx2"/>
                </a:solidFill>
              </a:rPr>
              <a:t>Social and Cultural Activities</a:t>
            </a:r>
            <a:endParaRPr lang="en-US" dirty="0">
              <a:solidFill>
                <a:schemeClr val="tx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16" y="3851337"/>
            <a:ext cx="2992884" cy="22446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86560"/>
            <a:ext cx="2971800" cy="16701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308" y="3869534"/>
            <a:ext cx="2916361" cy="218727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200" y="3771900"/>
            <a:ext cx="2895600" cy="21717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315" y="1686560"/>
            <a:ext cx="3153487" cy="177226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00" y="1610360"/>
            <a:ext cx="2971800" cy="1848460"/>
          </a:xfrm>
          <a:prstGeom prst="rect">
            <a:avLst/>
          </a:prstGeom>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0250" y="1981200"/>
            <a:ext cx="514350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422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i="1" dirty="0" err="1" smtClean="0">
                <a:solidFill>
                  <a:schemeClr val="tx2"/>
                </a:solidFill>
              </a:rPr>
              <a:t>Barbus</a:t>
            </a:r>
            <a:r>
              <a:rPr lang="en-US" i="1" dirty="0" smtClean="0">
                <a:solidFill>
                  <a:schemeClr val="tx2"/>
                </a:solidFill>
              </a:rPr>
              <a:t> </a:t>
            </a:r>
            <a:r>
              <a:rPr lang="en-US" i="1" dirty="0" err="1" smtClean="0">
                <a:solidFill>
                  <a:schemeClr val="tx2"/>
                </a:solidFill>
              </a:rPr>
              <a:t>kerstenii</a:t>
            </a:r>
            <a:r>
              <a:rPr lang="en-US" dirty="0" smtClean="0">
                <a:solidFill>
                  <a:schemeClr val="tx2"/>
                </a:solidFill>
              </a:rPr>
              <a:t> Peters 1868</a:t>
            </a:r>
            <a:endParaRPr lang="en-US" dirty="0">
              <a:solidFill>
                <a:schemeClr val="tx2"/>
              </a:solidFill>
            </a:endParaRPr>
          </a:p>
        </p:txBody>
      </p:sp>
      <p:sp>
        <p:nvSpPr>
          <p:cNvPr id="8" name="Content Placeholder 7"/>
          <p:cNvSpPr>
            <a:spLocks noGrp="1"/>
          </p:cNvSpPr>
          <p:nvPr>
            <p:ph sz="half" idx="1"/>
          </p:nvPr>
        </p:nvSpPr>
        <p:spPr>
          <a:xfrm>
            <a:off x="228600" y="2286000"/>
            <a:ext cx="4038600" cy="4525963"/>
          </a:xfrm>
        </p:spPr>
        <p:txBody>
          <a:bodyPr>
            <a:normAutofit fontScale="92500"/>
          </a:bodyPr>
          <a:lstStyle/>
          <a:p>
            <a:r>
              <a:rPr lang="en-US" sz="2400" dirty="0" err="1" smtClean="0"/>
              <a:t>Redspot</a:t>
            </a:r>
            <a:r>
              <a:rPr lang="en-US" sz="2400" dirty="0" smtClean="0"/>
              <a:t> Barb</a:t>
            </a:r>
          </a:p>
          <a:p>
            <a:r>
              <a:rPr lang="en-US" sz="2400" dirty="0" smtClean="0"/>
              <a:t>Type Locality – “Along the route from  Zanzibar to Mount Kilimanjaro, Tanzania” (</a:t>
            </a:r>
            <a:r>
              <a:rPr lang="en-US" sz="2400" dirty="0" err="1" smtClean="0"/>
              <a:t>Pangani</a:t>
            </a:r>
            <a:r>
              <a:rPr lang="en-US" sz="2400" dirty="0" smtClean="0"/>
              <a:t> River Basin).</a:t>
            </a:r>
          </a:p>
          <a:p>
            <a:r>
              <a:rPr lang="en-US" sz="2400" dirty="0" smtClean="0"/>
              <a:t>Eastern and Central Africa, including rivers draining into the Indian Ocean (</a:t>
            </a:r>
            <a:r>
              <a:rPr lang="en-US" sz="2400" dirty="0" err="1" smtClean="0"/>
              <a:t>Tana</a:t>
            </a:r>
            <a:r>
              <a:rPr lang="en-US" sz="2400" dirty="0" smtClean="0"/>
              <a:t> River of Kenya to Zambezi River of Mozambique) and lakes of the Great African Rift Valley (Lake Victoria to Lake Tanganyika).</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615" y="1516348"/>
            <a:ext cx="4576585" cy="4732052"/>
          </a:xfrm>
          <a:prstGeom prst="rect">
            <a:avLst/>
          </a:prstGeom>
        </p:spPr>
      </p:pic>
      <p:sp>
        <p:nvSpPr>
          <p:cNvPr id="7" name="Freeform 6"/>
          <p:cNvSpPr/>
          <p:nvPr/>
        </p:nvSpPr>
        <p:spPr>
          <a:xfrm>
            <a:off x="7166721" y="3896882"/>
            <a:ext cx="823597" cy="1085316"/>
          </a:xfrm>
          <a:custGeom>
            <a:avLst/>
            <a:gdLst>
              <a:gd name="connsiteX0" fmla="*/ 268120 w 823597"/>
              <a:gd name="connsiteY0" fmla="*/ 25638 h 1085316"/>
              <a:gd name="connsiteX1" fmla="*/ 481765 w 823597"/>
              <a:gd name="connsiteY1" fmla="*/ 0 h 1085316"/>
              <a:gd name="connsiteX2" fmla="*/ 524494 w 823597"/>
              <a:gd name="connsiteY2" fmla="*/ 17092 h 1085316"/>
              <a:gd name="connsiteX3" fmla="*/ 669772 w 823597"/>
              <a:gd name="connsiteY3" fmla="*/ 25638 h 1085316"/>
              <a:gd name="connsiteX4" fmla="*/ 695410 w 823597"/>
              <a:gd name="connsiteY4" fmla="*/ 34183 h 1085316"/>
              <a:gd name="connsiteX5" fmla="*/ 703956 w 823597"/>
              <a:gd name="connsiteY5" fmla="*/ 59821 h 1085316"/>
              <a:gd name="connsiteX6" fmla="*/ 772322 w 823597"/>
              <a:gd name="connsiteY6" fmla="*/ 94004 h 1085316"/>
              <a:gd name="connsiteX7" fmla="*/ 780868 w 823597"/>
              <a:gd name="connsiteY7" fmla="*/ 119641 h 1085316"/>
              <a:gd name="connsiteX8" fmla="*/ 797959 w 823597"/>
              <a:gd name="connsiteY8" fmla="*/ 145279 h 1085316"/>
              <a:gd name="connsiteX9" fmla="*/ 823597 w 823597"/>
              <a:gd name="connsiteY9" fmla="*/ 239282 h 1085316"/>
              <a:gd name="connsiteX10" fmla="*/ 815051 w 823597"/>
              <a:gd name="connsiteY10" fmla="*/ 376015 h 1085316"/>
              <a:gd name="connsiteX11" fmla="*/ 797959 w 823597"/>
              <a:gd name="connsiteY11" fmla="*/ 401653 h 1085316"/>
              <a:gd name="connsiteX12" fmla="*/ 780868 w 823597"/>
              <a:gd name="connsiteY12" fmla="*/ 452927 h 1085316"/>
              <a:gd name="connsiteX13" fmla="*/ 746685 w 823597"/>
              <a:gd name="connsiteY13" fmla="*/ 521294 h 1085316"/>
              <a:gd name="connsiteX14" fmla="*/ 738139 w 823597"/>
              <a:gd name="connsiteY14" fmla="*/ 546931 h 1085316"/>
              <a:gd name="connsiteX15" fmla="*/ 712501 w 823597"/>
              <a:gd name="connsiteY15" fmla="*/ 606752 h 1085316"/>
              <a:gd name="connsiteX16" fmla="*/ 678318 w 823597"/>
              <a:gd name="connsiteY16" fmla="*/ 623843 h 1085316"/>
              <a:gd name="connsiteX17" fmla="*/ 652681 w 823597"/>
              <a:gd name="connsiteY17" fmla="*/ 640935 h 1085316"/>
              <a:gd name="connsiteX18" fmla="*/ 618498 w 823597"/>
              <a:gd name="connsiteY18" fmla="*/ 658026 h 1085316"/>
              <a:gd name="connsiteX19" fmla="*/ 575769 w 823597"/>
              <a:gd name="connsiteY19" fmla="*/ 683664 h 1085316"/>
              <a:gd name="connsiteX20" fmla="*/ 515948 w 823597"/>
              <a:gd name="connsiteY20" fmla="*/ 700755 h 1085316"/>
              <a:gd name="connsiteX21" fmla="*/ 404853 w 823597"/>
              <a:gd name="connsiteY21" fmla="*/ 709301 h 1085316"/>
              <a:gd name="connsiteX22" fmla="*/ 387761 w 823597"/>
              <a:gd name="connsiteY22" fmla="*/ 752030 h 1085316"/>
              <a:gd name="connsiteX23" fmla="*/ 353578 w 823597"/>
              <a:gd name="connsiteY23" fmla="*/ 786213 h 1085316"/>
              <a:gd name="connsiteX24" fmla="*/ 327941 w 823597"/>
              <a:gd name="connsiteY24" fmla="*/ 914400 h 1085316"/>
              <a:gd name="connsiteX25" fmla="*/ 302303 w 823597"/>
              <a:gd name="connsiteY25" fmla="*/ 922946 h 1085316"/>
              <a:gd name="connsiteX26" fmla="*/ 251029 w 823597"/>
              <a:gd name="connsiteY26" fmla="*/ 965675 h 1085316"/>
              <a:gd name="connsiteX27" fmla="*/ 208300 w 823597"/>
              <a:gd name="connsiteY27" fmla="*/ 1008404 h 1085316"/>
              <a:gd name="connsiteX28" fmla="*/ 165571 w 823597"/>
              <a:gd name="connsiteY28" fmla="*/ 1051133 h 1085316"/>
              <a:gd name="connsiteX29" fmla="*/ 97204 w 823597"/>
              <a:gd name="connsiteY29" fmla="*/ 1085316 h 1085316"/>
              <a:gd name="connsiteX30" fmla="*/ 3200 w 823597"/>
              <a:gd name="connsiteY30" fmla="*/ 1076770 h 1085316"/>
              <a:gd name="connsiteX31" fmla="*/ 11746 w 823597"/>
              <a:gd name="connsiteY31" fmla="*/ 1051133 h 1085316"/>
              <a:gd name="connsiteX32" fmla="*/ 45929 w 823597"/>
              <a:gd name="connsiteY32" fmla="*/ 1042587 h 1085316"/>
              <a:gd name="connsiteX33" fmla="*/ 88658 w 823597"/>
              <a:gd name="connsiteY33" fmla="*/ 1034041 h 1085316"/>
              <a:gd name="connsiteX34" fmla="*/ 114296 w 823597"/>
              <a:gd name="connsiteY34" fmla="*/ 1025496 h 1085316"/>
              <a:gd name="connsiteX35" fmla="*/ 148479 w 823597"/>
              <a:gd name="connsiteY35" fmla="*/ 1016950 h 1085316"/>
              <a:gd name="connsiteX36" fmla="*/ 182662 w 823597"/>
              <a:gd name="connsiteY36" fmla="*/ 965675 h 1085316"/>
              <a:gd name="connsiteX37" fmla="*/ 225391 w 823597"/>
              <a:gd name="connsiteY37" fmla="*/ 914400 h 1085316"/>
              <a:gd name="connsiteX38" fmla="*/ 233937 w 823597"/>
              <a:gd name="connsiteY38" fmla="*/ 880217 h 1085316"/>
              <a:gd name="connsiteX39" fmla="*/ 242483 w 823597"/>
              <a:gd name="connsiteY39" fmla="*/ 777668 h 1085316"/>
              <a:gd name="connsiteX40" fmla="*/ 268120 w 823597"/>
              <a:gd name="connsiteY40" fmla="*/ 700755 h 1085316"/>
              <a:gd name="connsiteX41" fmla="*/ 285212 w 823597"/>
              <a:gd name="connsiteY41" fmla="*/ 623843 h 1085316"/>
              <a:gd name="connsiteX42" fmla="*/ 293758 w 823597"/>
              <a:gd name="connsiteY42" fmla="*/ 504202 h 1085316"/>
              <a:gd name="connsiteX43" fmla="*/ 302303 w 823597"/>
              <a:gd name="connsiteY43" fmla="*/ 478565 h 1085316"/>
              <a:gd name="connsiteX44" fmla="*/ 293758 w 823597"/>
              <a:gd name="connsiteY44" fmla="*/ 230737 h 1085316"/>
              <a:gd name="connsiteX45" fmla="*/ 251029 w 823597"/>
              <a:gd name="connsiteY45" fmla="*/ 136733 h 1085316"/>
              <a:gd name="connsiteX46" fmla="*/ 268120 w 823597"/>
              <a:gd name="connsiteY46" fmla="*/ 76912 h 1085316"/>
              <a:gd name="connsiteX47" fmla="*/ 268120 w 823597"/>
              <a:gd name="connsiteY47" fmla="*/ 25638 h 108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23597" h="1085316">
                <a:moveTo>
                  <a:pt x="268120" y="25638"/>
                </a:moveTo>
                <a:cubicBezTo>
                  <a:pt x="303727" y="12819"/>
                  <a:pt x="410039" y="0"/>
                  <a:pt x="481765" y="0"/>
                </a:cubicBezTo>
                <a:cubicBezTo>
                  <a:pt x="603249" y="0"/>
                  <a:pt x="401941" y="57945"/>
                  <a:pt x="524494" y="17092"/>
                </a:cubicBezTo>
                <a:cubicBezTo>
                  <a:pt x="572920" y="19941"/>
                  <a:pt x="621503" y="20811"/>
                  <a:pt x="669772" y="25638"/>
                </a:cubicBezTo>
                <a:cubicBezTo>
                  <a:pt x="678735" y="26534"/>
                  <a:pt x="689040" y="27813"/>
                  <a:pt x="695410" y="34183"/>
                </a:cubicBezTo>
                <a:cubicBezTo>
                  <a:pt x="701780" y="40553"/>
                  <a:pt x="698959" y="52326"/>
                  <a:pt x="703956" y="59821"/>
                </a:cubicBezTo>
                <a:cubicBezTo>
                  <a:pt x="726053" y="92967"/>
                  <a:pt x="734341" y="86408"/>
                  <a:pt x="772322" y="94004"/>
                </a:cubicBezTo>
                <a:cubicBezTo>
                  <a:pt x="775171" y="102550"/>
                  <a:pt x="776840" y="111584"/>
                  <a:pt x="780868" y="119641"/>
                </a:cubicBezTo>
                <a:cubicBezTo>
                  <a:pt x="785461" y="128828"/>
                  <a:pt x="795257" y="135370"/>
                  <a:pt x="797959" y="145279"/>
                </a:cubicBezTo>
                <a:cubicBezTo>
                  <a:pt x="827416" y="253291"/>
                  <a:pt x="784983" y="181364"/>
                  <a:pt x="823597" y="239282"/>
                </a:cubicBezTo>
                <a:cubicBezTo>
                  <a:pt x="820748" y="284860"/>
                  <a:pt x="822173" y="330907"/>
                  <a:pt x="815051" y="376015"/>
                </a:cubicBezTo>
                <a:cubicBezTo>
                  <a:pt x="813449" y="386160"/>
                  <a:pt x="802130" y="392267"/>
                  <a:pt x="797959" y="401653"/>
                </a:cubicBezTo>
                <a:cubicBezTo>
                  <a:pt x="790642" y="418116"/>
                  <a:pt x="790861" y="437937"/>
                  <a:pt x="780868" y="452927"/>
                </a:cubicBezTo>
                <a:cubicBezTo>
                  <a:pt x="757266" y="488330"/>
                  <a:pt x="764605" y="473507"/>
                  <a:pt x="746685" y="521294"/>
                </a:cubicBezTo>
                <a:cubicBezTo>
                  <a:pt x="743522" y="529728"/>
                  <a:pt x="740614" y="538270"/>
                  <a:pt x="738139" y="546931"/>
                </a:cubicBezTo>
                <a:cubicBezTo>
                  <a:pt x="731781" y="569182"/>
                  <a:pt x="732016" y="590490"/>
                  <a:pt x="712501" y="606752"/>
                </a:cubicBezTo>
                <a:cubicBezTo>
                  <a:pt x="702714" y="614907"/>
                  <a:pt x="689379" y="617523"/>
                  <a:pt x="678318" y="623843"/>
                </a:cubicBezTo>
                <a:cubicBezTo>
                  <a:pt x="669401" y="628939"/>
                  <a:pt x="661598" y="635839"/>
                  <a:pt x="652681" y="640935"/>
                </a:cubicBezTo>
                <a:cubicBezTo>
                  <a:pt x="641620" y="647255"/>
                  <a:pt x="629634" y="651839"/>
                  <a:pt x="618498" y="658026"/>
                </a:cubicBezTo>
                <a:cubicBezTo>
                  <a:pt x="603978" y="666093"/>
                  <a:pt x="590626" y="676236"/>
                  <a:pt x="575769" y="683664"/>
                </a:cubicBezTo>
                <a:cubicBezTo>
                  <a:pt x="566415" y="688341"/>
                  <a:pt x="523112" y="699912"/>
                  <a:pt x="515948" y="700755"/>
                </a:cubicBezTo>
                <a:cubicBezTo>
                  <a:pt x="479061" y="705094"/>
                  <a:pt x="441885" y="706452"/>
                  <a:pt x="404853" y="709301"/>
                </a:cubicBezTo>
                <a:cubicBezTo>
                  <a:pt x="399156" y="723544"/>
                  <a:pt x="397582" y="740245"/>
                  <a:pt x="387761" y="752030"/>
                </a:cubicBezTo>
                <a:cubicBezTo>
                  <a:pt x="337119" y="812801"/>
                  <a:pt x="381432" y="702654"/>
                  <a:pt x="353578" y="786213"/>
                </a:cubicBezTo>
                <a:cubicBezTo>
                  <a:pt x="351719" y="808523"/>
                  <a:pt x="361801" y="887312"/>
                  <a:pt x="327941" y="914400"/>
                </a:cubicBezTo>
                <a:cubicBezTo>
                  <a:pt x="320907" y="920027"/>
                  <a:pt x="310849" y="920097"/>
                  <a:pt x="302303" y="922946"/>
                </a:cubicBezTo>
                <a:cubicBezTo>
                  <a:pt x="277095" y="939752"/>
                  <a:pt x="271591" y="941001"/>
                  <a:pt x="251029" y="965675"/>
                </a:cubicBezTo>
                <a:cubicBezTo>
                  <a:pt x="215421" y="1008404"/>
                  <a:pt x="255301" y="977069"/>
                  <a:pt x="208300" y="1008404"/>
                </a:cubicBezTo>
                <a:cubicBezTo>
                  <a:pt x="189852" y="1036074"/>
                  <a:pt x="195412" y="1034856"/>
                  <a:pt x="165571" y="1051133"/>
                </a:cubicBezTo>
                <a:cubicBezTo>
                  <a:pt x="143203" y="1063334"/>
                  <a:pt x="97204" y="1085316"/>
                  <a:pt x="97204" y="1085316"/>
                </a:cubicBezTo>
                <a:cubicBezTo>
                  <a:pt x="65869" y="1082467"/>
                  <a:pt x="32414" y="1088455"/>
                  <a:pt x="3200" y="1076770"/>
                </a:cubicBezTo>
                <a:cubicBezTo>
                  <a:pt x="-5164" y="1073425"/>
                  <a:pt x="4712" y="1056760"/>
                  <a:pt x="11746" y="1051133"/>
                </a:cubicBezTo>
                <a:cubicBezTo>
                  <a:pt x="20917" y="1043796"/>
                  <a:pt x="34464" y="1045135"/>
                  <a:pt x="45929" y="1042587"/>
                </a:cubicBezTo>
                <a:cubicBezTo>
                  <a:pt x="60108" y="1039436"/>
                  <a:pt x="74567" y="1037564"/>
                  <a:pt x="88658" y="1034041"/>
                </a:cubicBezTo>
                <a:cubicBezTo>
                  <a:pt x="97397" y="1031856"/>
                  <a:pt x="105634" y="1027971"/>
                  <a:pt x="114296" y="1025496"/>
                </a:cubicBezTo>
                <a:cubicBezTo>
                  <a:pt x="125589" y="1022270"/>
                  <a:pt x="137085" y="1019799"/>
                  <a:pt x="148479" y="1016950"/>
                </a:cubicBezTo>
                <a:cubicBezTo>
                  <a:pt x="163497" y="971895"/>
                  <a:pt x="147099" y="1008350"/>
                  <a:pt x="182662" y="965675"/>
                </a:cubicBezTo>
                <a:cubicBezTo>
                  <a:pt x="242158" y="894281"/>
                  <a:pt x="150484" y="989310"/>
                  <a:pt x="225391" y="914400"/>
                </a:cubicBezTo>
                <a:cubicBezTo>
                  <a:pt x="228240" y="903006"/>
                  <a:pt x="232480" y="891871"/>
                  <a:pt x="233937" y="880217"/>
                </a:cubicBezTo>
                <a:cubicBezTo>
                  <a:pt x="238192" y="846180"/>
                  <a:pt x="236844" y="811503"/>
                  <a:pt x="242483" y="777668"/>
                </a:cubicBezTo>
                <a:cubicBezTo>
                  <a:pt x="259573" y="675125"/>
                  <a:pt x="255301" y="764846"/>
                  <a:pt x="268120" y="700755"/>
                </a:cubicBezTo>
                <a:cubicBezTo>
                  <a:pt x="278969" y="646509"/>
                  <a:pt x="273143" y="672117"/>
                  <a:pt x="285212" y="623843"/>
                </a:cubicBezTo>
                <a:cubicBezTo>
                  <a:pt x="288061" y="583963"/>
                  <a:pt x="289087" y="543910"/>
                  <a:pt x="293758" y="504202"/>
                </a:cubicBezTo>
                <a:cubicBezTo>
                  <a:pt x="294810" y="495256"/>
                  <a:pt x="302303" y="487573"/>
                  <a:pt x="302303" y="478565"/>
                </a:cubicBezTo>
                <a:cubicBezTo>
                  <a:pt x="302303" y="395907"/>
                  <a:pt x="297991" y="313287"/>
                  <a:pt x="293758" y="230737"/>
                </a:cubicBezTo>
                <a:cubicBezTo>
                  <a:pt x="288838" y="134791"/>
                  <a:pt x="311018" y="151731"/>
                  <a:pt x="251029" y="136733"/>
                </a:cubicBezTo>
                <a:cubicBezTo>
                  <a:pt x="256726" y="116793"/>
                  <a:pt x="255677" y="93503"/>
                  <a:pt x="268120" y="76912"/>
                </a:cubicBezTo>
                <a:cubicBezTo>
                  <a:pt x="307830" y="23964"/>
                  <a:pt x="232513" y="38457"/>
                  <a:pt x="268120" y="25638"/>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99465"/>
            <a:ext cx="2956560" cy="1010336"/>
          </a:xfrm>
          <a:prstGeom prst="rect">
            <a:avLst/>
          </a:prstGeom>
        </p:spPr>
      </p:pic>
    </p:spTree>
    <p:extLst>
      <p:ext uri="{BB962C8B-B14F-4D97-AF65-F5344CB8AC3E}">
        <p14:creationId xmlns:p14="http://schemas.microsoft.com/office/powerpoint/2010/main" val="2370155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solidFill>
                  <a:schemeClr val="tx2"/>
                </a:solidFill>
              </a:rPr>
              <a:t>Molecular Phylogeny of </a:t>
            </a:r>
            <a:r>
              <a:rPr lang="en-US" sz="3600" i="1" dirty="0" smtClean="0">
                <a:solidFill>
                  <a:schemeClr val="tx2"/>
                </a:solidFill>
              </a:rPr>
              <a:t>B. </a:t>
            </a:r>
            <a:r>
              <a:rPr lang="en-US" sz="3600" i="1" dirty="0" err="1" smtClean="0">
                <a:solidFill>
                  <a:schemeClr val="tx2"/>
                </a:solidFill>
              </a:rPr>
              <a:t>kerstenii</a:t>
            </a:r>
            <a:r>
              <a:rPr lang="en-US" sz="3600" dirty="0" smtClean="0">
                <a:solidFill>
                  <a:schemeClr val="tx2"/>
                </a:solidFill>
              </a:rPr>
              <a:t> clade</a:t>
            </a:r>
            <a:endParaRPr lang="en-US" sz="3600" dirty="0">
              <a:solidFill>
                <a:schemeClr val="tx2"/>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78" y="1302051"/>
            <a:ext cx="6905122" cy="5403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91000" y="1549638"/>
            <a:ext cx="2133600" cy="4572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636770" y="2308860"/>
            <a:ext cx="2667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19600" y="2057400"/>
            <a:ext cx="27432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36770" y="4386130"/>
            <a:ext cx="2068830" cy="9144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81400" y="2057400"/>
            <a:ext cx="3810000" cy="22860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403" y="2895600"/>
            <a:ext cx="2287605" cy="781736"/>
          </a:xfrm>
          <a:prstGeom prst="rect">
            <a:avLst/>
          </a:prstGeom>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306" y="1088498"/>
            <a:ext cx="2375702" cy="935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6737985" y="4450080"/>
            <a:ext cx="2253615" cy="731520"/>
            <a:chOff x="0" y="3314086"/>
            <a:chExt cx="3484819" cy="1139268"/>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14086"/>
              <a:ext cx="3484819" cy="1139268"/>
            </a:xfrm>
            <a:prstGeom prst="rect">
              <a:avLst/>
            </a:prstGeom>
          </p:spPr>
        </p:pic>
        <p:cxnSp>
          <p:nvCxnSpPr>
            <p:cNvPr id="13" name="Straight Connector 12"/>
            <p:cNvCxnSpPr/>
            <p:nvPr/>
          </p:nvCxnSpPr>
          <p:spPr>
            <a:xfrm>
              <a:off x="304800" y="4267200"/>
              <a:ext cx="42340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032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Fish Biodiversity Discovery in Kenya</a:t>
            </a:r>
            <a:endParaRPr lang="en-US" dirty="0">
              <a:solidFill>
                <a:schemeClr val="tx2"/>
              </a:solidFill>
            </a:endParaRPr>
          </a:p>
        </p:txBody>
      </p:sp>
      <p:sp>
        <p:nvSpPr>
          <p:cNvPr id="3" name="Content Placeholder 2"/>
          <p:cNvSpPr>
            <a:spLocks noGrp="1"/>
          </p:cNvSpPr>
          <p:nvPr>
            <p:ph idx="1"/>
          </p:nvPr>
        </p:nvSpPr>
        <p:spPr/>
        <p:txBody>
          <a:bodyPr>
            <a:normAutofit fontScale="92500"/>
          </a:bodyPr>
          <a:lstStyle/>
          <a:p>
            <a:r>
              <a:rPr lang="en-US" dirty="0" smtClean="0"/>
              <a:t>All fish groups studied thus far are 3-4 times more </a:t>
            </a:r>
            <a:r>
              <a:rPr lang="en-US" dirty="0" smtClean="0"/>
              <a:t>diverse </a:t>
            </a:r>
            <a:r>
              <a:rPr lang="en-US" dirty="0" smtClean="0"/>
              <a:t>than previously thought.</a:t>
            </a:r>
          </a:p>
          <a:p>
            <a:r>
              <a:rPr lang="en-US" dirty="0" smtClean="0"/>
              <a:t>Actively engaged in describing this diversity with our Kenyan collaborators (professionals and students).</a:t>
            </a:r>
          </a:p>
          <a:p>
            <a:r>
              <a:rPr lang="en-US" dirty="0" smtClean="0"/>
              <a:t>Building the capacity of Kenyans to do their own biodiversity discovery research by providing resources (for field sampling, museum archiving, molecular laboratory) and training.</a:t>
            </a:r>
            <a:endParaRPr lang="en-US" dirty="0"/>
          </a:p>
        </p:txBody>
      </p:sp>
    </p:spTree>
    <p:extLst>
      <p:ext uri="{BB962C8B-B14F-4D97-AF65-F5344CB8AC3E}">
        <p14:creationId xmlns:p14="http://schemas.microsoft.com/office/powerpoint/2010/main" val="1825223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Sustaining Engagement in Kenya</a:t>
            </a:r>
            <a:endParaRPr lang="en-US" dirty="0">
              <a:solidFill>
                <a:schemeClr val="tx2"/>
              </a:solidFill>
            </a:endParaRPr>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Kenya IRES project is ending.</a:t>
            </a:r>
          </a:p>
          <a:p>
            <a:r>
              <a:rPr lang="en-US" dirty="0" smtClean="0"/>
              <a:t>Looking for opportunities to sustain our work in Kenya.</a:t>
            </a:r>
          </a:p>
          <a:p>
            <a:endParaRPr lang="en-US" dirty="0"/>
          </a:p>
          <a:p>
            <a:endParaRPr lang="en-US" dirty="0" smtClean="0"/>
          </a:p>
          <a:p>
            <a:r>
              <a:rPr lang="en-US" dirty="0" smtClean="0"/>
              <a:t>Will be pursuing a NSF PIRE project on Kenya’s </a:t>
            </a:r>
            <a:r>
              <a:rPr lang="en-US" dirty="0" err="1" smtClean="0"/>
              <a:t>Tana</a:t>
            </a:r>
            <a:r>
              <a:rPr lang="en-US" dirty="0" smtClean="0"/>
              <a:t> River system in 2014.</a:t>
            </a:r>
          </a:p>
          <a:p>
            <a:r>
              <a:rPr lang="en-US" dirty="0" smtClean="0"/>
              <a:t>TDWG is holding its annual conference in Kenya in 2014…</a:t>
            </a:r>
            <a:endParaRPr lang="en-US" dirty="0"/>
          </a:p>
        </p:txBody>
      </p:sp>
      <p:pic>
        <p:nvPicPr>
          <p:cNvPr id="2050" name="Picture 2" descr="PEER Science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76600"/>
            <a:ext cx="6143625" cy="109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064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tx2"/>
                </a:solidFill>
              </a:rPr>
              <a:t>TDWG in Kenya</a:t>
            </a:r>
            <a:endParaRPr lang="en-US" dirty="0">
              <a:solidFill>
                <a:schemeClr val="tx2"/>
              </a:solidFill>
            </a:endParaRPr>
          </a:p>
        </p:txBody>
      </p:sp>
      <p:sp>
        <p:nvSpPr>
          <p:cNvPr id="3" name="Content Placeholder 2"/>
          <p:cNvSpPr>
            <a:spLocks noGrp="1"/>
          </p:cNvSpPr>
          <p:nvPr>
            <p:ph idx="1"/>
          </p:nvPr>
        </p:nvSpPr>
        <p:spPr>
          <a:xfrm>
            <a:off x="457200" y="1371600"/>
            <a:ext cx="8229600" cy="5105400"/>
          </a:xfrm>
        </p:spPr>
        <p:txBody>
          <a:bodyPr>
            <a:normAutofit fontScale="92500"/>
          </a:bodyPr>
          <a:lstStyle/>
          <a:p>
            <a:r>
              <a:rPr lang="en-US" dirty="0" smtClean="0"/>
              <a:t>TDWG conference in Kenya gives all of us the opportunity to engage in work in Sub-Saharan Africa.</a:t>
            </a:r>
          </a:p>
          <a:p>
            <a:r>
              <a:rPr lang="en-US" dirty="0" smtClean="0"/>
              <a:t>Seeking additional JRS/Belgian Cooperation funding to support an even larger contingent of Africans in the </a:t>
            </a:r>
            <a:r>
              <a:rPr lang="en-US" dirty="0" smtClean="0"/>
              <a:t>Kenyan conference</a:t>
            </a:r>
            <a:r>
              <a:rPr lang="en-US" dirty="0" smtClean="0"/>
              <a:t>.</a:t>
            </a:r>
          </a:p>
          <a:p>
            <a:r>
              <a:rPr lang="en-US" dirty="0" smtClean="0"/>
              <a:t>Organizing BI training activities in association with the conference.</a:t>
            </a:r>
          </a:p>
          <a:p>
            <a:r>
              <a:rPr lang="en-US" dirty="0" smtClean="0"/>
              <a:t>Let us know if you are interested in participating.</a:t>
            </a:r>
          </a:p>
          <a:p>
            <a:r>
              <a:rPr lang="en-US" dirty="0" smtClean="0"/>
              <a:t>Please engage with our 2013 Travel Awardees. </a:t>
            </a:r>
            <a:endParaRPr lang="en-US" dirty="0"/>
          </a:p>
        </p:txBody>
      </p:sp>
    </p:spTree>
    <p:extLst>
      <p:ext uri="{BB962C8B-B14F-4D97-AF65-F5344CB8AC3E}">
        <p14:creationId xmlns:p14="http://schemas.microsoft.com/office/powerpoint/2010/main" val="3972838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Acknowledgements</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t>Organizers of TDWG Firenze </a:t>
            </a:r>
            <a:r>
              <a:rPr lang="en-US" dirty="0" smtClean="0"/>
              <a:t>2013.</a:t>
            </a:r>
            <a:endParaRPr lang="en-US" dirty="0" smtClean="0"/>
          </a:p>
          <a:p>
            <a:r>
              <a:rPr lang="en-US" dirty="0" smtClean="0"/>
              <a:t>Organizers of e-Collaboration Symposium.</a:t>
            </a:r>
          </a:p>
          <a:p>
            <a:r>
              <a:rPr lang="en-US" dirty="0" smtClean="0"/>
              <a:t>JRS Biodiversity Foundation and Belgian Development Cooperation for financial support.</a:t>
            </a:r>
          </a:p>
          <a:p>
            <a:r>
              <a:rPr lang="en-US" dirty="0" smtClean="0"/>
              <a:t>US National Science Foundation and US Agency for International Development  for their support of work in Kenya.</a:t>
            </a:r>
          </a:p>
          <a:p>
            <a:r>
              <a:rPr lang="en-US" dirty="0" smtClean="0"/>
              <a:t>All of you for your attention!</a:t>
            </a:r>
            <a:endParaRPr lang="en-US" dirty="0"/>
          </a:p>
        </p:txBody>
      </p:sp>
    </p:spTree>
    <p:extLst>
      <p:ext uri="{BB962C8B-B14F-4D97-AF65-F5344CB8AC3E}">
        <p14:creationId xmlns:p14="http://schemas.microsoft.com/office/powerpoint/2010/main" val="589430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766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43989" y="5715000"/>
            <a:ext cx="8620630" cy="923330"/>
          </a:xfrm>
          <a:prstGeom prst="rect">
            <a:avLst/>
          </a:prstGeom>
          <a:noFill/>
        </p:spPr>
        <p:txBody>
          <a:bodyPr wrap="none" rtlCol="0">
            <a:spAutoFit/>
          </a:bodyPr>
          <a:lstStyle/>
          <a:p>
            <a:r>
              <a:rPr lang="en-US" b="1" dirty="0" smtClean="0"/>
              <a:t>Strategic interest:</a:t>
            </a:r>
            <a:r>
              <a:rPr lang="en-US" i="1" dirty="0" smtClean="0"/>
              <a:t> (1)</a:t>
            </a:r>
            <a:r>
              <a:rPr lang="en-US" i="1" dirty="0"/>
              <a:t> collecting data, (2) aggregating, synthesizing, publishing </a:t>
            </a:r>
            <a:r>
              <a:rPr lang="en-US" i="1" dirty="0" smtClean="0"/>
              <a:t>data </a:t>
            </a:r>
            <a:r>
              <a:rPr lang="en-US" b="1" dirty="0" smtClean="0"/>
              <a:t>[from </a:t>
            </a:r>
          </a:p>
          <a:p>
            <a:r>
              <a:rPr lang="en-US" b="1" dirty="0" smtClean="0"/>
              <a:t>the developing world], </a:t>
            </a:r>
            <a:r>
              <a:rPr lang="en-US" i="1" dirty="0"/>
              <a:t>and </a:t>
            </a:r>
            <a:r>
              <a:rPr lang="en-US" i="1" dirty="0" smtClean="0"/>
              <a:t>making </a:t>
            </a:r>
            <a:r>
              <a:rPr lang="en-US" i="1" dirty="0"/>
              <a:t>it more widely </a:t>
            </a:r>
            <a:r>
              <a:rPr lang="en-US" i="1" dirty="0" smtClean="0"/>
              <a:t>available </a:t>
            </a:r>
            <a:r>
              <a:rPr lang="en-US" i="1" dirty="0"/>
              <a:t>to potential end users, and </a:t>
            </a:r>
            <a:endParaRPr lang="en-US" i="1" dirty="0" smtClean="0"/>
          </a:p>
          <a:p>
            <a:r>
              <a:rPr lang="en-US" i="1" dirty="0" smtClean="0"/>
              <a:t>(</a:t>
            </a:r>
            <a:r>
              <a:rPr lang="en-US" i="1" dirty="0"/>
              <a:t>3) interpreting and gaining </a:t>
            </a:r>
            <a:r>
              <a:rPr lang="en-US" i="1" dirty="0" smtClean="0"/>
              <a:t>insight </a:t>
            </a:r>
            <a:r>
              <a:rPr lang="en-US" i="1" dirty="0"/>
              <a:t>from data to inform </a:t>
            </a:r>
            <a:r>
              <a:rPr lang="en-US" i="1" dirty="0" smtClean="0"/>
              <a:t>policy-makers</a:t>
            </a:r>
            <a:r>
              <a:rPr lang="en-US" i="1" dirty="0"/>
              <a:t>.</a:t>
            </a:r>
            <a:endParaRPr lang="en-US" dirty="0"/>
          </a:p>
        </p:txBody>
      </p:sp>
      <p:sp>
        <p:nvSpPr>
          <p:cNvPr id="2" name="TextBox 1"/>
          <p:cNvSpPr txBox="1"/>
          <p:nvPr/>
        </p:nvSpPr>
        <p:spPr>
          <a:xfrm>
            <a:off x="457200" y="3276600"/>
            <a:ext cx="3397661" cy="1200329"/>
          </a:xfrm>
          <a:prstGeom prst="rect">
            <a:avLst/>
          </a:prstGeom>
          <a:noFill/>
        </p:spPr>
        <p:txBody>
          <a:bodyPr wrap="none" rtlCol="0">
            <a:spAutoFit/>
          </a:bodyPr>
          <a:lstStyle/>
          <a:p>
            <a:r>
              <a:rPr lang="en-US" sz="2400" dirty="0" smtClean="0">
                <a:solidFill>
                  <a:schemeClr val="tx2"/>
                </a:solidFill>
              </a:rPr>
              <a:t>Formed in 2004 with sale </a:t>
            </a:r>
          </a:p>
          <a:p>
            <a:r>
              <a:rPr lang="en-US" sz="2400" dirty="0" smtClean="0">
                <a:solidFill>
                  <a:schemeClr val="tx2"/>
                </a:solidFill>
              </a:rPr>
              <a:t>of BIOSIS to Thompson</a:t>
            </a:r>
          </a:p>
          <a:p>
            <a:r>
              <a:rPr lang="en-US" sz="2400" dirty="0" smtClean="0">
                <a:solidFill>
                  <a:schemeClr val="tx2"/>
                </a:solidFill>
              </a:rPr>
              <a:t>-Reuters</a:t>
            </a:r>
            <a:endParaRPr lang="en-US" sz="2400" dirty="0">
              <a:solidFill>
                <a:schemeClr val="tx2"/>
              </a:solidFill>
            </a:endParaRPr>
          </a:p>
        </p:txBody>
      </p:sp>
    </p:spTree>
    <p:extLst>
      <p:ext uri="{BB962C8B-B14F-4D97-AF65-F5344CB8AC3E}">
        <p14:creationId xmlns:p14="http://schemas.microsoft.com/office/powerpoint/2010/main" val="2872310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TDWG Travel Awards</a:t>
            </a:r>
            <a:endParaRPr lang="en-US" dirty="0">
              <a:solidFill>
                <a:schemeClr val="tx2"/>
              </a:solidFill>
            </a:endParaRPr>
          </a:p>
        </p:txBody>
      </p:sp>
      <p:sp>
        <p:nvSpPr>
          <p:cNvPr id="4" name="Content Placeholder 3"/>
          <p:cNvSpPr>
            <a:spLocks noGrp="1"/>
          </p:cNvSpPr>
          <p:nvPr>
            <p:ph idx="1"/>
          </p:nvPr>
        </p:nvSpPr>
        <p:spPr/>
        <p:txBody>
          <a:bodyPr>
            <a:normAutofit lnSpcReduction="10000"/>
          </a:bodyPr>
          <a:lstStyle/>
          <a:p>
            <a:r>
              <a:rPr lang="en-US" dirty="0" smtClean="0"/>
              <a:t>Two JRS grants awarded to boost participation of BI specialist from Sub-</a:t>
            </a:r>
            <a:r>
              <a:rPr lang="en-US" dirty="0" err="1" smtClean="0"/>
              <a:t>Sarahan</a:t>
            </a:r>
            <a:r>
              <a:rPr lang="en-US" dirty="0" smtClean="0"/>
              <a:t> African countries in annual TDWG </a:t>
            </a:r>
            <a:r>
              <a:rPr lang="en-US" dirty="0"/>
              <a:t>conferences (2011, 2012-14).</a:t>
            </a:r>
            <a:endParaRPr lang="en-US" dirty="0" smtClean="0"/>
          </a:p>
          <a:p>
            <a:r>
              <a:rPr lang="en-US" dirty="0" smtClean="0"/>
              <a:t>Aims of the Travel Awards are to:</a:t>
            </a:r>
          </a:p>
          <a:p>
            <a:pPr lvl="1"/>
            <a:r>
              <a:rPr lang="en-US" b="1" i="1" dirty="0" smtClean="0"/>
              <a:t>engage</a:t>
            </a:r>
            <a:r>
              <a:rPr lang="en-US" dirty="0" smtClean="0"/>
              <a:t> Sub-Saharan </a:t>
            </a:r>
            <a:r>
              <a:rPr lang="en-US" dirty="0"/>
              <a:t>African </a:t>
            </a:r>
            <a:r>
              <a:rPr lang="en-US" dirty="0" smtClean="0"/>
              <a:t>BI specialists</a:t>
            </a:r>
            <a:r>
              <a:rPr lang="en-US" dirty="0"/>
              <a:t>’ </a:t>
            </a:r>
            <a:r>
              <a:rPr lang="en-US" dirty="0" smtClean="0"/>
              <a:t>in the activities of TDWG;</a:t>
            </a:r>
          </a:p>
          <a:p>
            <a:pPr lvl="1"/>
            <a:r>
              <a:rPr lang="en-US" dirty="0" smtClean="0"/>
              <a:t>help BI specialists from Sub-Saharan Africa to </a:t>
            </a:r>
            <a:r>
              <a:rPr lang="en-US" b="1" i="1" dirty="0" smtClean="0"/>
              <a:t>build research capacity and collaboration</a:t>
            </a:r>
            <a:r>
              <a:rPr lang="en-US" dirty="0" smtClean="0"/>
              <a:t> </a:t>
            </a:r>
            <a:r>
              <a:rPr lang="en-US" dirty="0"/>
              <a:t>with TDWG </a:t>
            </a:r>
            <a:r>
              <a:rPr lang="en-US" dirty="0" smtClean="0"/>
              <a:t>members. </a:t>
            </a:r>
          </a:p>
          <a:p>
            <a:pPr lvl="1"/>
            <a:endParaRPr lang="en-US" dirty="0"/>
          </a:p>
        </p:txBody>
      </p:sp>
    </p:spTree>
    <p:extLst>
      <p:ext uri="{BB962C8B-B14F-4D97-AF65-F5344CB8AC3E}">
        <p14:creationId xmlns:p14="http://schemas.microsoft.com/office/powerpoint/2010/main" val="4003373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tx2"/>
                </a:solidFill>
              </a:rPr>
              <a:t>Past TDWG Travel Awardees</a:t>
            </a:r>
            <a:endParaRPr lang="en-US" dirty="0">
              <a:solidFill>
                <a:schemeClr val="tx2"/>
              </a:solidFill>
            </a:endParaRPr>
          </a:p>
        </p:txBody>
      </p:sp>
      <p:sp>
        <p:nvSpPr>
          <p:cNvPr id="6" name="TextBox 5"/>
          <p:cNvSpPr txBox="1"/>
          <p:nvPr/>
        </p:nvSpPr>
        <p:spPr>
          <a:xfrm>
            <a:off x="220866" y="5867400"/>
            <a:ext cx="8770734" cy="830997"/>
          </a:xfrm>
          <a:prstGeom prst="rect">
            <a:avLst/>
          </a:prstGeom>
          <a:noFill/>
        </p:spPr>
        <p:txBody>
          <a:bodyPr wrap="none" rtlCol="0">
            <a:spAutoFit/>
          </a:bodyPr>
          <a:lstStyle/>
          <a:p>
            <a:r>
              <a:rPr lang="en-US" sz="2400" dirty="0" smtClean="0"/>
              <a:t>Ghana, Democratic Republic of Congo,  Kenya, Madagascar, Rwanda, </a:t>
            </a:r>
          </a:p>
          <a:p>
            <a:r>
              <a:rPr lang="en-US" sz="2400" dirty="0" smtClean="0"/>
              <a:t>South Africa, Tanzania, Togo, Zimbabwe</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1819471827"/>
              </p:ext>
            </p:extLst>
          </p:nvPr>
        </p:nvGraphicFramePr>
        <p:xfrm>
          <a:off x="76201" y="1447803"/>
          <a:ext cx="9067799" cy="4178998"/>
        </p:xfrm>
        <a:graphic>
          <a:graphicData uri="http://schemas.openxmlformats.org/drawingml/2006/table">
            <a:tbl>
              <a:tblPr>
                <a:tableStyleId>{5C22544A-7EE6-4342-B048-85BDC9FD1C3A}</a:tableStyleId>
              </a:tblPr>
              <a:tblGrid>
                <a:gridCol w="2666999"/>
                <a:gridCol w="3761347"/>
                <a:gridCol w="1121058"/>
                <a:gridCol w="1518395"/>
              </a:tblGrid>
              <a:tr h="251066">
                <a:tc>
                  <a:txBody>
                    <a:bodyPr/>
                    <a:lstStyle/>
                    <a:p>
                      <a:pPr algn="l" fontAlgn="b"/>
                      <a:r>
                        <a:rPr lang="en-US" sz="1400" b="1" u="none" strike="noStrike" dirty="0">
                          <a:effectLst/>
                        </a:rPr>
                        <a:t>JRS Biodiversity Foundation</a:t>
                      </a:r>
                      <a:endParaRPr lang="en-US" sz="1400" b="1" i="0" u="none" strike="noStrike" dirty="0">
                        <a:solidFill>
                          <a:srgbClr val="000000"/>
                        </a:solidFill>
                        <a:effectLst/>
                        <a:latin typeface="Calibri"/>
                      </a:endParaRPr>
                    </a:p>
                  </a:txBody>
                  <a:tcPr marL="7620" marR="7620" marT="7620" marB="0" anchor="b"/>
                </a:tc>
                <a:tc>
                  <a:txBody>
                    <a:bodyPr/>
                    <a:lstStyle/>
                    <a:p>
                      <a:pPr algn="l" fontAlgn="b"/>
                      <a:r>
                        <a:rPr lang="en-US" sz="1400" b="1" u="none" strike="noStrike" dirty="0">
                          <a:effectLst/>
                        </a:rPr>
                        <a:t>Institution</a:t>
                      </a:r>
                      <a:endParaRPr lang="en-US" sz="1400" b="1" i="0" u="none" strike="noStrike" dirty="0">
                        <a:solidFill>
                          <a:srgbClr val="000000"/>
                        </a:solidFill>
                        <a:effectLst/>
                        <a:latin typeface="Calibri"/>
                      </a:endParaRPr>
                    </a:p>
                  </a:txBody>
                  <a:tcPr marL="7620" marR="7620" marT="7620" marB="0" anchor="b"/>
                </a:tc>
                <a:tc>
                  <a:txBody>
                    <a:bodyPr/>
                    <a:lstStyle/>
                    <a:p>
                      <a:pPr algn="l" fontAlgn="b"/>
                      <a:r>
                        <a:rPr lang="en-US" sz="1400" b="1" u="none" strike="noStrike" dirty="0">
                          <a:effectLst/>
                        </a:rPr>
                        <a:t>Country</a:t>
                      </a:r>
                      <a:endParaRPr lang="en-US" sz="1400" b="1" i="0" u="none" strike="noStrike" dirty="0">
                        <a:solidFill>
                          <a:srgbClr val="000000"/>
                        </a:solidFill>
                        <a:effectLst/>
                        <a:latin typeface="Calibri"/>
                      </a:endParaRPr>
                    </a:p>
                  </a:txBody>
                  <a:tcPr marL="7620" marR="7620" marT="7620" marB="0" anchor="b"/>
                </a:tc>
                <a:tc>
                  <a:txBody>
                    <a:bodyPr/>
                    <a:lstStyle/>
                    <a:p>
                      <a:pPr algn="l" fontAlgn="b"/>
                      <a:r>
                        <a:rPr lang="en-US" sz="1400" b="1" u="none" strike="noStrike" dirty="0">
                          <a:effectLst/>
                        </a:rPr>
                        <a:t>TDWG Conference</a:t>
                      </a:r>
                      <a:endParaRPr lang="en-US" sz="1400" b="1" i="0" u="none" strike="noStrike" dirty="0">
                        <a:solidFill>
                          <a:srgbClr val="000000"/>
                        </a:solidFill>
                        <a:effectLst/>
                        <a:latin typeface="Calibri"/>
                      </a:endParaRPr>
                    </a:p>
                  </a:txBody>
                  <a:tcPr marL="7620" marR="7620" marT="7620" marB="0" anchor="b"/>
                </a:tc>
              </a:tr>
              <a:tr h="251066">
                <a:tc>
                  <a:txBody>
                    <a:bodyPr/>
                    <a:lstStyle/>
                    <a:p>
                      <a:pPr algn="l" fontAlgn="b"/>
                      <a:r>
                        <a:rPr lang="en-US" sz="1400" u="none" strike="noStrike" dirty="0">
                          <a:effectLst/>
                        </a:rPr>
                        <a:t>Innocent </a:t>
                      </a:r>
                      <a:r>
                        <a:rPr lang="en-US" sz="1400" u="none" strike="noStrike" dirty="0" err="1">
                          <a:effectLst/>
                        </a:rPr>
                        <a:t>Akampurira</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dirty="0">
                          <a:effectLst/>
                        </a:rPr>
                        <a:t>Uganda Biodiversity Information Facility (</a:t>
                      </a:r>
                      <a:r>
                        <a:rPr lang="en-US" sz="1400" u="none" strike="noStrike" dirty="0" err="1">
                          <a:effectLst/>
                        </a:rPr>
                        <a:t>UgaBIF</a:t>
                      </a:r>
                      <a:r>
                        <a:rPr lang="en-US" sz="1400" u="none" strike="noStrike" dirty="0">
                          <a:effectLst/>
                        </a:rPr>
                        <a:t>)</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Uganda</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New Orleans 2011</a:t>
                      </a:r>
                      <a:endParaRPr lang="en-US" sz="1400" b="0" i="0" u="none" strike="noStrike">
                        <a:solidFill>
                          <a:srgbClr val="000000"/>
                        </a:solidFill>
                        <a:effectLst/>
                        <a:latin typeface="Calibri"/>
                      </a:endParaRPr>
                    </a:p>
                  </a:txBody>
                  <a:tcPr marL="7620" marR="7620" marT="7620" marB="0" anchor="b"/>
                </a:tc>
              </a:tr>
              <a:tr h="457570">
                <a:tc>
                  <a:txBody>
                    <a:bodyPr/>
                    <a:lstStyle/>
                    <a:p>
                      <a:pPr algn="l" fontAlgn="b"/>
                      <a:r>
                        <a:rPr lang="en-US" sz="1400" u="none" strike="noStrike" dirty="0" err="1">
                          <a:effectLst/>
                        </a:rPr>
                        <a:t>Sediqa</a:t>
                      </a:r>
                      <a:r>
                        <a:rPr lang="en-US" sz="1400" u="none" strike="noStrike" dirty="0">
                          <a:effectLst/>
                        </a:rPr>
                        <a:t> </a:t>
                      </a:r>
                      <a:r>
                        <a:rPr lang="en-US" sz="1400" u="none" strike="noStrike" dirty="0" err="1">
                          <a:effectLst/>
                        </a:rPr>
                        <a:t>Khatieb</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dirty="0">
                          <a:effectLst/>
                        </a:rPr>
                        <a:t>South African National Biodiversity Institute (SANBI)</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South Africa</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New Orleans 2011</a:t>
                      </a:r>
                      <a:endParaRPr lang="en-US" sz="1400" b="0" i="0" u="none" strike="noStrike">
                        <a:solidFill>
                          <a:srgbClr val="000000"/>
                        </a:solidFill>
                        <a:effectLst/>
                        <a:latin typeface="Calibri"/>
                      </a:endParaRPr>
                    </a:p>
                  </a:txBody>
                  <a:tcPr marL="7620" marR="7620" marT="7620" marB="0" anchor="b"/>
                </a:tc>
              </a:tr>
              <a:tr h="251066">
                <a:tc>
                  <a:txBody>
                    <a:bodyPr/>
                    <a:lstStyle/>
                    <a:p>
                      <a:pPr algn="l" fontAlgn="b"/>
                      <a:r>
                        <a:rPr lang="en-US" sz="1400" u="none" strike="noStrike">
                          <a:effectLst/>
                        </a:rPr>
                        <a:t>Philbert Nyinondi</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dirty="0">
                          <a:effectLst/>
                        </a:rPr>
                        <a:t>Tanzania Biodiversity Information Facility </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Tanzania</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Beijing, 2012</a:t>
                      </a:r>
                      <a:endParaRPr lang="en-US" sz="1400" b="0" i="0" u="none" strike="noStrike">
                        <a:solidFill>
                          <a:srgbClr val="000000"/>
                        </a:solidFill>
                        <a:effectLst/>
                        <a:latin typeface="Calibri"/>
                      </a:endParaRPr>
                    </a:p>
                  </a:txBody>
                  <a:tcPr marL="7620" marR="7620" marT="7620" marB="0" anchor="b"/>
                </a:tc>
              </a:tr>
              <a:tr h="251066">
                <a:tc>
                  <a:txBody>
                    <a:bodyPr/>
                    <a:lstStyle/>
                    <a:p>
                      <a:pPr algn="l" fontAlgn="b"/>
                      <a:r>
                        <a:rPr lang="en-US" sz="1400" u="none" strike="noStrike">
                          <a:effectLst/>
                        </a:rPr>
                        <a:t>Alex Asase</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dirty="0">
                          <a:effectLst/>
                        </a:rPr>
                        <a:t>University of Ghana</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Ghana</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Beijing, 2012</a:t>
                      </a:r>
                      <a:endParaRPr lang="en-US" sz="1400" b="0" i="0" u="none" strike="noStrike">
                        <a:solidFill>
                          <a:srgbClr val="000000"/>
                        </a:solidFill>
                        <a:effectLst/>
                        <a:latin typeface="Calibri"/>
                      </a:endParaRPr>
                    </a:p>
                  </a:txBody>
                  <a:tcPr marL="7620" marR="7620" marT="7620" marB="0" anchor="b"/>
                </a:tc>
              </a:tr>
              <a:tr h="251066">
                <a:tc>
                  <a:txBody>
                    <a:bodyPr/>
                    <a:lstStyle/>
                    <a:p>
                      <a:pPr algn="l" fontAlgn="b"/>
                      <a:r>
                        <a:rPr lang="en-US" sz="1400" u="none" strike="noStrike">
                          <a:effectLst/>
                        </a:rPr>
                        <a:t>Lucy Waruingi</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dirty="0">
                          <a:effectLst/>
                        </a:rPr>
                        <a:t>African Biodiversity Conservation Center</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Kenya</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Beijing, 2012</a:t>
                      </a:r>
                      <a:endParaRPr lang="en-US" sz="1400" b="0" i="0" u="none" strike="noStrike">
                        <a:solidFill>
                          <a:srgbClr val="000000"/>
                        </a:solidFill>
                        <a:effectLst/>
                        <a:latin typeface="Calibri"/>
                      </a:endParaRPr>
                    </a:p>
                  </a:txBody>
                  <a:tcPr marL="7620" marR="7620" marT="7620" marB="0" anchor="b"/>
                </a:tc>
              </a:tr>
              <a:tr h="251066">
                <a:tc>
                  <a:txBody>
                    <a:bodyPr/>
                    <a:lstStyle/>
                    <a:p>
                      <a:pPr algn="l" fontAlgn="b"/>
                      <a:r>
                        <a:rPr lang="en-US" sz="1400" u="none" strike="noStrike">
                          <a:effectLst/>
                        </a:rPr>
                        <a:t>Pierre Radjis</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dirty="0">
                          <a:effectLst/>
                        </a:rPr>
                        <a:t>University of </a:t>
                      </a:r>
                      <a:r>
                        <a:rPr lang="en-US" sz="1400" u="none" strike="noStrike" dirty="0" err="1">
                          <a:effectLst/>
                        </a:rPr>
                        <a:t>Lomé</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Togo</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Beijing, 2012</a:t>
                      </a:r>
                      <a:endParaRPr lang="en-US" sz="1400" b="0" i="0" u="none" strike="noStrike">
                        <a:solidFill>
                          <a:srgbClr val="000000"/>
                        </a:solidFill>
                        <a:effectLst/>
                        <a:latin typeface="Calibri"/>
                      </a:endParaRPr>
                    </a:p>
                  </a:txBody>
                  <a:tcPr marL="7620" marR="7620" marT="7620" marB="0" anchor="b"/>
                </a:tc>
              </a:tr>
              <a:tr h="251066">
                <a:tc>
                  <a:txBody>
                    <a:bodyPr/>
                    <a:lstStyle/>
                    <a:p>
                      <a:pPr algn="l" fontAlgn="b"/>
                      <a:r>
                        <a:rPr lang="en-US" sz="1400" b="1" u="none" strike="noStrike" dirty="0">
                          <a:effectLst/>
                        </a:rPr>
                        <a:t>Belgium Development Cooperation</a:t>
                      </a:r>
                      <a:endParaRPr lang="en-US" sz="1400" b="1" i="0" u="none" strike="noStrike" dirty="0">
                        <a:solidFill>
                          <a:srgbClr val="000000"/>
                        </a:solidFill>
                        <a:effectLst/>
                        <a:latin typeface="Calibri"/>
                      </a:endParaRPr>
                    </a:p>
                  </a:txBody>
                  <a:tcPr marL="7620" marR="7620" marT="7620" marB="0" anchor="b"/>
                </a:tc>
                <a:tc>
                  <a:txBody>
                    <a:bodyPr/>
                    <a:lstStyle/>
                    <a:p>
                      <a:pPr algn="l" fontAlgn="b"/>
                      <a:endParaRPr lang="en-US" sz="1400" b="0" i="0" u="none" strike="noStrike" dirty="0">
                        <a:solidFill>
                          <a:srgbClr val="000000"/>
                        </a:solidFill>
                        <a:effectLst/>
                        <a:latin typeface="Calibri"/>
                      </a:endParaRPr>
                    </a:p>
                  </a:txBody>
                  <a:tcPr marL="7620" marR="7620" marT="7620" marB="0" anchor="b"/>
                </a:tc>
                <a:tc>
                  <a:txBody>
                    <a:bodyPr/>
                    <a:lstStyle/>
                    <a:p>
                      <a:pPr algn="l" fontAlgn="b"/>
                      <a:endParaRPr lang="en-US" sz="1400" b="0" i="0" u="none" strike="noStrike">
                        <a:solidFill>
                          <a:srgbClr val="000000"/>
                        </a:solidFill>
                        <a:effectLst/>
                        <a:latin typeface="Calibri"/>
                      </a:endParaRPr>
                    </a:p>
                  </a:txBody>
                  <a:tcPr marL="7620" marR="7620" marT="7620" marB="0" anchor="b"/>
                </a:tc>
                <a:tc>
                  <a:txBody>
                    <a:bodyPr/>
                    <a:lstStyle/>
                    <a:p>
                      <a:pPr algn="l" fontAlgn="b"/>
                      <a:endParaRPr lang="en-US" sz="1400" b="0" i="0" u="none" strike="noStrike">
                        <a:solidFill>
                          <a:srgbClr val="000000"/>
                        </a:solidFill>
                        <a:effectLst/>
                        <a:latin typeface="Calibri"/>
                      </a:endParaRPr>
                    </a:p>
                  </a:txBody>
                  <a:tcPr marL="7620" marR="7620" marT="7620" marB="0" anchor="b"/>
                </a:tc>
              </a:tr>
              <a:tr h="251066">
                <a:tc>
                  <a:txBody>
                    <a:bodyPr/>
                    <a:lstStyle/>
                    <a:p>
                      <a:pPr algn="l" fontAlgn="b"/>
                      <a:r>
                        <a:rPr lang="en-US" sz="1400" u="none" strike="noStrike">
                          <a:effectLst/>
                        </a:rPr>
                        <a:t>Albert Walanga</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dirty="0">
                          <a:effectLst/>
                        </a:rPr>
                        <a:t>Center for Biodiversity Monitoring </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D. R. Congo</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Beijing, 2012</a:t>
                      </a:r>
                      <a:endParaRPr lang="en-US" sz="1400" b="0" i="0" u="none" strike="noStrike">
                        <a:solidFill>
                          <a:srgbClr val="000000"/>
                        </a:solidFill>
                        <a:effectLst/>
                        <a:latin typeface="Calibri"/>
                      </a:endParaRPr>
                    </a:p>
                  </a:txBody>
                  <a:tcPr marL="7620" marR="7620" marT="7620" marB="0" anchor="b"/>
                </a:tc>
              </a:tr>
              <a:tr h="251066">
                <a:tc>
                  <a:txBody>
                    <a:bodyPr/>
                    <a:lstStyle/>
                    <a:p>
                      <a:pPr algn="l" fontAlgn="b"/>
                      <a:r>
                        <a:rPr lang="en-US" sz="1400" u="none" strike="noStrike">
                          <a:effectLst/>
                        </a:rPr>
                        <a:t>Mwanga Mwanga Ithe</a:t>
                      </a:r>
                      <a:endParaRPr lang="en-US" sz="1400" b="0" i="0" u="none" strike="noStrike">
                        <a:solidFill>
                          <a:srgbClr val="000000"/>
                        </a:solidFill>
                        <a:effectLst/>
                        <a:latin typeface="Calibri"/>
                      </a:endParaRPr>
                    </a:p>
                  </a:txBody>
                  <a:tcPr marL="7620" marR="7620" marT="7620" marB="0" anchor="b"/>
                </a:tc>
                <a:tc>
                  <a:txBody>
                    <a:bodyPr/>
                    <a:lstStyle/>
                    <a:p>
                      <a:pPr algn="l" fontAlgn="b"/>
                      <a:r>
                        <a:rPr lang="fr-FR" sz="1400" u="none" strike="noStrike" dirty="0">
                          <a:effectLst/>
                        </a:rPr>
                        <a:t>Centre de Recherche en Sciences Naturelle</a:t>
                      </a:r>
                      <a:endParaRPr lang="fr-FR"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D. R. Congo</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Beijing, 2012</a:t>
                      </a:r>
                      <a:endParaRPr lang="en-US" sz="1400" b="0" i="0" u="none" strike="noStrike">
                        <a:solidFill>
                          <a:srgbClr val="000000"/>
                        </a:solidFill>
                        <a:effectLst/>
                        <a:latin typeface="Calibri"/>
                      </a:endParaRPr>
                    </a:p>
                  </a:txBody>
                  <a:tcPr marL="7620" marR="7620" marT="7620" marB="0" anchor="b"/>
                </a:tc>
              </a:tr>
              <a:tr h="457570">
                <a:tc>
                  <a:txBody>
                    <a:bodyPr/>
                    <a:lstStyle/>
                    <a:p>
                      <a:pPr algn="l" fontAlgn="b"/>
                      <a:r>
                        <a:rPr lang="en-US" sz="1400" u="none" strike="noStrike" dirty="0" err="1">
                          <a:effectLst/>
                        </a:rPr>
                        <a:t>Bhely</a:t>
                      </a:r>
                      <a:r>
                        <a:rPr lang="en-US" sz="1400" u="none" strike="noStrike" dirty="0">
                          <a:effectLst/>
                        </a:rPr>
                        <a:t> </a:t>
                      </a:r>
                      <a:r>
                        <a:rPr lang="en-US" sz="1400" u="none" strike="noStrike" dirty="0" err="1">
                          <a:effectLst/>
                        </a:rPr>
                        <a:t>Angoboy</a:t>
                      </a:r>
                      <a:r>
                        <a:rPr lang="en-US" sz="1400" u="none" strike="noStrike" dirty="0">
                          <a:effectLst/>
                        </a:rPr>
                        <a:t> </a:t>
                      </a:r>
                      <a:r>
                        <a:rPr lang="en-US" sz="1400" u="none" strike="noStrike" dirty="0" err="1">
                          <a:effectLst/>
                        </a:rPr>
                        <a:t>Ilondea</a:t>
                      </a:r>
                      <a:endParaRPr lang="en-US" sz="1400" b="0" i="0" u="none" strike="noStrike" dirty="0">
                        <a:solidFill>
                          <a:srgbClr val="000000"/>
                        </a:solidFill>
                        <a:effectLst/>
                        <a:latin typeface="Tahoma"/>
                      </a:endParaRPr>
                    </a:p>
                  </a:txBody>
                  <a:tcPr marL="7620" marR="7620" marT="7620" marB="0" anchor="b"/>
                </a:tc>
                <a:tc>
                  <a:txBody>
                    <a:bodyPr/>
                    <a:lstStyle/>
                    <a:p>
                      <a:pPr algn="l" fontAlgn="b"/>
                      <a:r>
                        <a:rPr lang="fr-FR" sz="1400" u="none" strike="noStrike" dirty="0">
                          <a:effectLst/>
                        </a:rPr>
                        <a:t>l’Institut National pour l’Etude et la Recherche Agronomiques</a:t>
                      </a:r>
                      <a:endParaRPr lang="fr-FR"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D. R. Congo</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Beijing, 2012</a:t>
                      </a:r>
                      <a:endParaRPr lang="en-US" sz="1400" b="0" i="0" u="none" strike="noStrike">
                        <a:solidFill>
                          <a:srgbClr val="000000"/>
                        </a:solidFill>
                        <a:effectLst/>
                        <a:latin typeface="Calibri"/>
                      </a:endParaRPr>
                    </a:p>
                  </a:txBody>
                  <a:tcPr marL="7620" marR="7620" marT="7620" marB="0" anchor="b"/>
                </a:tc>
              </a:tr>
              <a:tr h="251066">
                <a:tc>
                  <a:txBody>
                    <a:bodyPr/>
                    <a:lstStyle/>
                    <a:p>
                      <a:pPr algn="l" fontAlgn="b"/>
                      <a:endParaRPr lang="en-US" sz="1400" b="0" i="0" u="none" strike="noStrike">
                        <a:solidFill>
                          <a:srgbClr val="000000"/>
                        </a:solidFill>
                        <a:effectLst/>
                        <a:latin typeface="Tahoma"/>
                      </a:endParaRPr>
                    </a:p>
                  </a:txBody>
                  <a:tcPr marL="7620" marR="7620" marT="7620" marB="0" anchor="b"/>
                </a:tc>
                <a:tc>
                  <a:txBody>
                    <a:bodyPr/>
                    <a:lstStyle/>
                    <a:p>
                      <a:pPr algn="l" fontAlgn="b"/>
                      <a:endParaRPr lang="en-US" sz="1400" b="0" i="0" u="none" strike="noStrike">
                        <a:solidFill>
                          <a:srgbClr val="000000"/>
                        </a:solidFill>
                        <a:effectLst/>
                        <a:latin typeface="Calibri"/>
                      </a:endParaRPr>
                    </a:p>
                  </a:txBody>
                  <a:tcPr marL="7620" marR="7620" marT="7620" marB="0" anchor="b"/>
                </a:tc>
                <a:tc>
                  <a:txBody>
                    <a:bodyPr/>
                    <a:lstStyle/>
                    <a:p>
                      <a:pPr algn="l" fontAlgn="b"/>
                      <a:endParaRPr lang="en-US" sz="1400" b="0" i="0" u="none" strike="noStrike">
                        <a:solidFill>
                          <a:srgbClr val="000000"/>
                        </a:solidFill>
                        <a:effectLst/>
                        <a:latin typeface="Calibri"/>
                      </a:endParaRPr>
                    </a:p>
                  </a:txBody>
                  <a:tcPr marL="7620" marR="7620" marT="7620" marB="0" anchor="b"/>
                </a:tc>
                <a:tc>
                  <a:txBody>
                    <a:bodyPr/>
                    <a:lstStyle/>
                    <a:p>
                      <a:pPr algn="l" fontAlgn="b"/>
                      <a:endParaRPr lang="en-US" sz="1400" b="0" i="0" u="none" strike="noStrike">
                        <a:solidFill>
                          <a:srgbClr val="000000"/>
                        </a:solidFill>
                        <a:effectLst/>
                        <a:latin typeface="Calibri"/>
                      </a:endParaRPr>
                    </a:p>
                  </a:txBody>
                  <a:tcPr marL="7620" marR="7620" marT="7620" marB="0" anchor="b"/>
                </a:tc>
              </a:tr>
              <a:tr h="251066">
                <a:tc>
                  <a:txBody>
                    <a:bodyPr/>
                    <a:lstStyle/>
                    <a:p>
                      <a:pPr algn="l" fontAlgn="b"/>
                      <a:r>
                        <a:rPr lang="en-US" sz="1400" u="none" strike="noStrike">
                          <a:effectLst/>
                        </a:rPr>
                        <a:t>Prosper Karame</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dirty="0">
                          <a:effectLst/>
                        </a:rPr>
                        <a:t>Cardiff University</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Rwanda</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Florence, 2013</a:t>
                      </a:r>
                      <a:endParaRPr lang="en-US" sz="1400" b="0" i="0" u="none" strike="noStrike">
                        <a:solidFill>
                          <a:srgbClr val="000000"/>
                        </a:solidFill>
                        <a:effectLst/>
                        <a:latin typeface="Calibri"/>
                      </a:endParaRPr>
                    </a:p>
                  </a:txBody>
                  <a:tcPr marL="7620" marR="7620" marT="7620" marB="0" anchor="b"/>
                </a:tc>
              </a:tr>
              <a:tr h="251066">
                <a:tc>
                  <a:txBody>
                    <a:bodyPr/>
                    <a:lstStyle/>
                    <a:p>
                      <a:pPr algn="l" fontAlgn="b"/>
                      <a:r>
                        <a:rPr lang="en-US" sz="1400" u="none" strike="noStrike">
                          <a:effectLst/>
                        </a:rPr>
                        <a:t>Tantely Raminosoa</a:t>
                      </a:r>
                      <a:endParaRPr lang="en-US" sz="1400" b="0" i="0" u="none" strike="noStrike">
                        <a:solidFill>
                          <a:srgbClr val="000000"/>
                        </a:solidFill>
                        <a:effectLst/>
                        <a:latin typeface="Calibri"/>
                      </a:endParaRPr>
                    </a:p>
                  </a:txBody>
                  <a:tcPr marL="7620" marR="7620" marT="7620" marB="0" anchor="b"/>
                </a:tc>
                <a:tc>
                  <a:txBody>
                    <a:bodyPr/>
                    <a:lstStyle/>
                    <a:p>
                      <a:pPr algn="l" fontAlgn="b"/>
                      <a:r>
                        <a:rPr lang="pt-BR" sz="1400" u="none" strike="noStrike" dirty="0">
                          <a:effectLst/>
                        </a:rPr>
                        <a:t>Missouri Botanical Garden Madagascar Project</a:t>
                      </a:r>
                      <a:endParaRPr lang="pt-BR"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Madagascar</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a:effectLst/>
                        </a:rPr>
                        <a:t>Florence, 2013</a:t>
                      </a:r>
                      <a:endParaRPr lang="en-US" sz="1400" b="0" i="0" u="none" strike="noStrike">
                        <a:solidFill>
                          <a:srgbClr val="000000"/>
                        </a:solidFill>
                        <a:effectLst/>
                        <a:latin typeface="Calibri"/>
                      </a:endParaRPr>
                    </a:p>
                  </a:txBody>
                  <a:tcPr marL="7620" marR="7620" marT="7620" marB="0" anchor="b"/>
                </a:tc>
              </a:tr>
              <a:tr h="251066">
                <a:tc>
                  <a:txBody>
                    <a:bodyPr/>
                    <a:lstStyle/>
                    <a:p>
                      <a:pPr algn="l" fontAlgn="b"/>
                      <a:r>
                        <a:rPr lang="en-US" sz="1400" u="none" strike="noStrike" dirty="0" err="1">
                          <a:effectLst/>
                        </a:rPr>
                        <a:t>Kudzai</a:t>
                      </a:r>
                      <a:r>
                        <a:rPr lang="en-US" sz="1400" u="none" strike="noStrike" dirty="0">
                          <a:effectLst/>
                        </a:rPr>
                        <a:t> </a:t>
                      </a:r>
                      <a:r>
                        <a:rPr lang="en-US" sz="1400" u="none" strike="noStrike" dirty="0" err="1">
                          <a:effectLst/>
                        </a:rPr>
                        <a:t>Mafuwe</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a:effectLst/>
                        </a:rPr>
                        <a:t>Natural History Museum, Bulawayo</a:t>
                      </a:r>
                      <a:endParaRPr lang="en-US" sz="1400" b="0" i="0" u="none" strike="noStrike">
                        <a:solidFill>
                          <a:srgbClr val="000000"/>
                        </a:solidFill>
                        <a:effectLst/>
                        <a:latin typeface="Calibri"/>
                      </a:endParaRPr>
                    </a:p>
                  </a:txBody>
                  <a:tcPr marL="7620" marR="7620" marT="7620" marB="0" anchor="b"/>
                </a:tc>
                <a:tc>
                  <a:txBody>
                    <a:bodyPr/>
                    <a:lstStyle/>
                    <a:p>
                      <a:pPr algn="l" fontAlgn="b"/>
                      <a:r>
                        <a:rPr lang="en-US" sz="1400" u="none" strike="noStrike" dirty="0">
                          <a:effectLst/>
                        </a:rPr>
                        <a:t>Zimbabwe</a:t>
                      </a:r>
                      <a:endParaRPr lang="en-US" sz="1400" b="0" i="0" u="none" strike="noStrike" dirty="0">
                        <a:solidFill>
                          <a:srgbClr val="000000"/>
                        </a:solidFill>
                        <a:effectLst/>
                        <a:latin typeface="Calibri"/>
                      </a:endParaRPr>
                    </a:p>
                  </a:txBody>
                  <a:tcPr marL="7620" marR="7620" marT="7620" marB="0" anchor="b"/>
                </a:tc>
                <a:tc>
                  <a:txBody>
                    <a:bodyPr/>
                    <a:lstStyle/>
                    <a:p>
                      <a:pPr algn="l" fontAlgn="b"/>
                      <a:r>
                        <a:rPr lang="en-US" sz="1400" u="none" strike="noStrike" dirty="0">
                          <a:effectLst/>
                        </a:rPr>
                        <a:t>Florence, 2013</a:t>
                      </a:r>
                      <a:endParaRPr lang="en-US" sz="1400" b="0"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p14="http://schemas.microsoft.com/office/powerpoint/2010/main" val="27029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US" dirty="0" smtClean="0">
                <a:solidFill>
                  <a:schemeClr val="tx2"/>
                </a:solidFill>
              </a:rPr>
              <a:t>2013 TDWG Travel Awardees</a:t>
            </a:r>
            <a:endParaRPr lang="en-US" dirty="0">
              <a:solidFill>
                <a:schemeClr val="tx2"/>
              </a:solidFill>
            </a:endParaRPr>
          </a:p>
        </p:txBody>
      </p:sp>
      <p:sp>
        <p:nvSpPr>
          <p:cNvPr id="4" name="Content Placeholder 3"/>
          <p:cNvSpPr>
            <a:spLocks noGrp="1"/>
          </p:cNvSpPr>
          <p:nvPr>
            <p:ph idx="1"/>
          </p:nvPr>
        </p:nvSpPr>
        <p:spPr>
          <a:xfrm>
            <a:off x="457200" y="1066800"/>
            <a:ext cx="8229600" cy="4876800"/>
          </a:xfrm>
        </p:spPr>
        <p:txBody>
          <a:bodyPr>
            <a:normAutofit fontScale="92500" lnSpcReduction="10000"/>
          </a:bodyPr>
          <a:lstStyle/>
          <a:p>
            <a:r>
              <a:rPr lang="en-US" b="1" dirty="0" smtClean="0"/>
              <a:t>Opening up African Savannah Biodiversity Information</a:t>
            </a:r>
            <a:r>
              <a:rPr lang="en-US" dirty="0" smtClean="0"/>
              <a:t>, </a:t>
            </a:r>
            <a:r>
              <a:rPr lang="en-US" dirty="0" err="1" smtClean="0"/>
              <a:t>Kudzai</a:t>
            </a:r>
            <a:r>
              <a:rPr lang="en-US" dirty="0" smtClean="0"/>
              <a:t> </a:t>
            </a:r>
            <a:r>
              <a:rPr lang="en-US" dirty="0" err="1" smtClean="0"/>
              <a:t>Mafuwe</a:t>
            </a:r>
            <a:r>
              <a:rPr lang="en-US" dirty="0" smtClean="0"/>
              <a:t>, </a:t>
            </a:r>
            <a:r>
              <a:rPr lang="en-US" sz="2400" dirty="0"/>
              <a:t>Curator of Entomology for  The Natural History Museum, </a:t>
            </a:r>
            <a:r>
              <a:rPr lang="en-US" sz="2400" dirty="0" smtClean="0"/>
              <a:t>Bulawayo, Zimbabwe.</a:t>
            </a:r>
          </a:p>
          <a:p>
            <a:r>
              <a:rPr lang="en-US" b="1" dirty="0"/>
              <a:t>The Use of Plants Database to Identify Gaps in Biodiversity Conservation Network in </a:t>
            </a:r>
            <a:r>
              <a:rPr lang="en-US" b="1" dirty="0" smtClean="0"/>
              <a:t>Madagascar</a:t>
            </a:r>
            <a:r>
              <a:rPr lang="en-US" dirty="0" smtClean="0"/>
              <a:t>, </a:t>
            </a:r>
            <a:r>
              <a:rPr lang="en-US" dirty="0" err="1"/>
              <a:t>Tantely</a:t>
            </a:r>
            <a:r>
              <a:rPr lang="en-US" dirty="0"/>
              <a:t> </a:t>
            </a:r>
            <a:r>
              <a:rPr lang="en-US" dirty="0" err="1" smtClean="0"/>
              <a:t>Raminosoa</a:t>
            </a:r>
            <a:r>
              <a:rPr lang="en-US" dirty="0" smtClean="0"/>
              <a:t>, </a:t>
            </a:r>
            <a:r>
              <a:rPr lang="en-US" sz="2600" dirty="0" smtClean="0"/>
              <a:t>Missouri Botanical Garden Madagascar Program.</a:t>
            </a:r>
          </a:p>
          <a:p>
            <a:r>
              <a:rPr lang="en-US" b="1" dirty="0"/>
              <a:t>A bioinformatics journey towards biodiversity information availability and use in </a:t>
            </a:r>
            <a:r>
              <a:rPr lang="en-US" b="1" dirty="0" smtClean="0"/>
              <a:t>Rwanda</a:t>
            </a:r>
            <a:r>
              <a:rPr lang="en-US" dirty="0" smtClean="0"/>
              <a:t>, Prosper </a:t>
            </a:r>
            <a:r>
              <a:rPr lang="en-US" dirty="0" err="1" smtClean="0"/>
              <a:t>Karame</a:t>
            </a:r>
            <a:r>
              <a:rPr lang="en-US" dirty="0" smtClean="0"/>
              <a:t>, </a:t>
            </a:r>
            <a:r>
              <a:rPr lang="en-US" sz="2600" dirty="0" smtClean="0"/>
              <a:t>Biological Sciences, Cardiff University, Wales, UK (Rwanda).</a:t>
            </a:r>
            <a:endParaRPr lang="en-US" dirty="0"/>
          </a:p>
        </p:txBody>
      </p:sp>
      <p:sp>
        <p:nvSpPr>
          <p:cNvPr id="2" name="TextBox 1"/>
          <p:cNvSpPr txBox="1"/>
          <p:nvPr/>
        </p:nvSpPr>
        <p:spPr>
          <a:xfrm>
            <a:off x="762000" y="5754469"/>
            <a:ext cx="7696200" cy="830997"/>
          </a:xfrm>
          <a:prstGeom prst="rect">
            <a:avLst/>
          </a:prstGeom>
          <a:noFill/>
        </p:spPr>
        <p:txBody>
          <a:bodyPr wrap="square" rtlCol="0">
            <a:spAutoFit/>
          </a:bodyPr>
          <a:lstStyle/>
          <a:p>
            <a:r>
              <a:rPr lang="en-US" sz="2400" b="1" i="1" dirty="0"/>
              <a:t>Mobilizing biodiversity information in </a:t>
            </a:r>
            <a:r>
              <a:rPr lang="en-US" sz="2400" b="1" i="1" dirty="0" smtClean="0"/>
              <a:t>Sub-Saharan Africa</a:t>
            </a:r>
            <a:r>
              <a:rPr lang="en-US" sz="2400" i="1" dirty="0" smtClean="0"/>
              <a:t> Wednesday, October 30</a:t>
            </a:r>
            <a:r>
              <a:rPr lang="en-US" sz="2400" i="1" baseline="30000" dirty="0" smtClean="0"/>
              <a:t>th</a:t>
            </a:r>
            <a:r>
              <a:rPr lang="en-US" sz="2400" i="1" dirty="0" smtClean="0"/>
              <a:t>, 16:30-18:00.</a:t>
            </a:r>
            <a:endParaRPr lang="en-US" sz="2400" i="1" dirty="0"/>
          </a:p>
        </p:txBody>
      </p:sp>
    </p:spTree>
    <p:extLst>
      <p:ext uri="{BB962C8B-B14F-4D97-AF65-F5344CB8AC3E}">
        <p14:creationId xmlns:p14="http://schemas.microsoft.com/office/powerpoint/2010/main" val="4089376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tx2"/>
                </a:solidFill>
              </a:rPr>
              <a:t>Survey of Past TDWG Travel Awardees</a:t>
            </a:r>
            <a:endParaRPr lang="en-US" dirty="0">
              <a:solidFill>
                <a:schemeClr val="tx2"/>
              </a:solidFill>
            </a:endParaRPr>
          </a:p>
        </p:txBody>
      </p:sp>
      <p:sp>
        <p:nvSpPr>
          <p:cNvPr id="3" name="Content Placeholder 2"/>
          <p:cNvSpPr>
            <a:spLocks noGrp="1"/>
          </p:cNvSpPr>
          <p:nvPr>
            <p:ph idx="1"/>
          </p:nvPr>
        </p:nvSpPr>
        <p:spPr>
          <a:xfrm>
            <a:off x="457200" y="1295400"/>
            <a:ext cx="8229600" cy="5181600"/>
          </a:xfrm>
        </p:spPr>
        <p:txBody>
          <a:bodyPr>
            <a:normAutofit fontScale="92500" lnSpcReduction="20000"/>
          </a:bodyPr>
          <a:lstStyle/>
          <a:p>
            <a:r>
              <a:rPr lang="en-US" dirty="0" smtClean="0"/>
              <a:t>Asked how strongly they agree or disagree with 25 statements about their engagement with TDWG through conference participation.</a:t>
            </a:r>
          </a:p>
          <a:p>
            <a:r>
              <a:rPr lang="en-US" dirty="0" smtClean="0"/>
              <a:t>Preliminary highlights:</a:t>
            </a:r>
          </a:p>
          <a:p>
            <a:pPr lvl="1"/>
            <a:r>
              <a:rPr lang="en-US" dirty="0" smtClean="0"/>
              <a:t>Were not familiar with/involved in activities of TDWG prior to their participation in an annual conference.</a:t>
            </a:r>
          </a:p>
          <a:p>
            <a:pPr lvl="1"/>
            <a:r>
              <a:rPr lang="en-US" dirty="0" smtClean="0"/>
              <a:t>Could not have participated without a travel award.</a:t>
            </a:r>
          </a:p>
          <a:p>
            <a:pPr lvl="1"/>
            <a:r>
              <a:rPr lang="en-US" dirty="0" smtClean="0"/>
              <a:t>Opportunity benefitted their own work in BI and is stimulating others in their organization to participate.</a:t>
            </a:r>
          </a:p>
          <a:p>
            <a:pPr lvl="1"/>
            <a:r>
              <a:rPr lang="en-US" dirty="0" smtClean="0"/>
              <a:t>Participation has not (yet) resulted in direct collaboration with TDWG members. </a:t>
            </a:r>
          </a:p>
          <a:p>
            <a:pPr lvl="1"/>
            <a:r>
              <a:rPr lang="en-US" dirty="0" smtClean="0"/>
              <a:t>Interested in sustaining their engagement with TDWG by whatever means necessary…</a:t>
            </a:r>
            <a:endParaRPr lang="en-US" dirty="0"/>
          </a:p>
        </p:txBody>
      </p:sp>
    </p:spTree>
    <p:extLst>
      <p:ext uri="{BB962C8B-B14F-4D97-AF65-F5344CB8AC3E}">
        <p14:creationId xmlns:p14="http://schemas.microsoft.com/office/powerpoint/2010/main" val="3535764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Building Capacity for BI Collaboration in Sub-Saharan Africa</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dirty="0" smtClean="0"/>
              <a:t>Royal Museum of Central Africa</a:t>
            </a:r>
          </a:p>
          <a:p>
            <a:pPr lvl="1"/>
            <a:r>
              <a:rPr lang="en-US" dirty="0"/>
              <a:t>Belgian Development Cooperation</a:t>
            </a:r>
          </a:p>
          <a:p>
            <a:pPr lvl="1"/>
            <a:r>
              <a:rPr lang="en-US" dirty="0"/>
              <a:t>Central African Biodiversity Information Network</a:t>
            </a:r>
          </a:p>
          <a:p>
            <a:pPr lvl="1"/>
            <a:r>
              <a:rPr lang="en-US" dirty="0" err="1"/>
              <a:t>Fishbase</a:t>
            </a:r>
            <a:r>
              <a:rPr lang="en-US" dirty="0"/>
              <a:t> taxonomy training</a:t>
            </a:r>
          </a:p>
          <a:p>
            <a:r>
              <a:rPr lang="en-US" dirty="0" smtClean="0"/>
              <a:t>Fish Biodiversity Research in Kenya</a:t>
            </a:r>
          </a:p>
          <a:p>
            <a:pPr lvl="1"/>
            <a:r>
              <a:rPr lang="en-US" dirty="0" smtClean="0"/>
              <a:t>How I became engaged in work in Africa</a:t>
            </a:r>
          </a:p>
          <a:p>
            <a:pPr lvl="1"/>
            <a:r>
              <a:rPr lang="en-US" dirty="0" smtClean="0"/>
              <a:t>Mutual benefits of the collaboration</a:t>
            </a:r>
          </a:p>
          <a:p>
            <a:pPr lvl="1"/>
            <a:r>
              <a:rPr lang="en-US" dirty="0" smtClean="0"/>
              <a:t>How I am sustaining my engagement (roadmap others can follow) </a:t>
            </a:r>
          </a:p>
          <a:p>
            <a:endParaRPr lang="en-US" dirty="0" smtClean="0"/>
          </a:p>
          <a:p>
            <a:pPr marL="457200" lvl="1" indent="-457200">
              <a:buFont typeface="Arial" panose="020B0604020202020204" pitchFamily="34" charset="0"/>
              <a:buChar char="•"/>
            </a:pPr>
            <a:endParaRPr lang="en-US" dirty="0"/>
          </a:p>
        </p:txBody>
      </p:sp>
    </p:spTree>
    <p:extLst>
      <p:ext uri="{BB962C8B-B14F-4D97-AF65-F5344CB8AC3E}">
        <p14:creationId xmlns:p14="http://schemas.microsoft.com/office/powerpoint/2010/main" val="1291953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rmAutofit fontScale="90000"/>
          </a:bodyPr>
          <a:lstStyle/>
          <a:p>
            <a:r>
              <a:rPr lang="en-US" dirty="0" smtClean="0">
                <a:solidFill>
                  <a:schemeClr val="tx2"/>
                </a:solidFill>
              </a:rPr>
              <a:t>Royal Museum of Central Africa (MRAC)</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b="1" dirty="0" smtClean="0"/>
              <a:t>Belgian Development Cooperation </a:t>
            </a:r>
            <a:r>
              <a:rPr lang="en-US" dirty="0" smtClean="0"/>
              <a:t>(Directorate General </a:t>
            </a:r>
            <a:r>
              <a:rPr lang="en-US" dirty="0"/>
              <a:t>Development Cooperation </a:t>
            </a:r>
            <a:r>
              <a:rPr lang="en-US" dirty="0" smtClean="0"/>
              <a:t>- DGD</a:t>
            </a:r>
            <a:r>
              <a:rPr lang="en-US" dirty="0"/>
              <a:t>) plays a crucial role in </a:t>
            </a:r>
            <a:r>
              <a:rPr lang="en-US" b="1" dirty="0"/>
              <a:t>financing</a:t>
            </a:r>
            <a:r>
              <a:rPr lang="en-US" dirty="0"/>
              <a:t> activities of </a:t>
            </a:r>
            <a:r>
              <a:rPr lang="en-US" dirty="0" smtClean="0"/>
              <a:t>MRAC </a:t>
            </a:r>
            <a:r>
              <a:rPr lang="en-US" dirty="0"/>
              <a:t>in the </a:t>
            </a:r>
            <a:r>
              <a:rPr lang="en-US" dirty="0" smtClean="0"/>
              <a:t>area </a:t>
            </a:r>
            <a:r>
              <a:rPr lang="en-US" dirty="0"/>
              <a:t>of development cooperation</a:t>
            </a:r>
            <a:r>
              <a:rPr lang="en-US" dirty="0" smtClean="0"/>
              <a:t>.</a:t>
            </a:r>
          </a:p>
          <a:p>
            <a:r>
              <a:rPr lang="en-US" dirty="0"/>
              <a:t>The Museum takes part in the </a:t>
            </a:r>
            <a:r>
              <a:rPr lang="en-US" b="1" dirty="0"/>
              <a:t>sustainable development of Africa</a:t>
            </a:r>
            <a:r>
              <a:rPr lang="en-US" dirty="0"/>
              <a:t> by supporting African institutions to carry out their assignments and to undertake scientific research.</a:t>
            </a:r>
          </a:p>
        </p:txBody>
      </p:sp>
    </p:spTree>
    <p:extLst>
      <p:ext uri="{BB962C8B-B14F-4D97-AF65-F5344CB8AC3E}">
        <p14:creationId xmlns:p14="http://schemas.microsoft.com/office/powerpoint/2010/main" val="1280313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4550</TotalTime>
  <Words>1120</Words>
  <Application>Microsoft Office PowerPoint</Application>
  <PresentationFormat>On-screen Show (4:3)</PresentationFormat>
  <Paragraphs>171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Expanding and Sustaining  Sub-Saharan African Participation  and Collaboration with TDWG</vt:lpstr>
      <vt:lpstr>Annual TDWG Conferences</vt:lpstr>
      <vt:lpstr>PowerPoint Presentation</vt:lpstr>
      <vt:lpstr>TDWG Travel Awards</vt:lpstr>
      <vt:lpstr>Past TDWG Travel Awardees</vt:lpstr>
      <vt:lpstr>2013 TDWG Travel Awardees</vt:lpstr>
      <vt:lpstr>Survey of Past TDWG Travel Awardees</vt:lpstr>
      <vt:lpstr>Building Capacity for BI Collaboration in Sub-Saharan Africa</vt:lpstr>
      <vt:lpstr>Royal Museum of Central Africa (MRAC)</vt:lpstr>
      <vt:lpstr>Royal Museum of Central Africa</vt:lpstr>
      <vt:lpstr>Royal Museum of Central Africa</vt:lpstr>
      <vt:lpstr>Central African Biodiversity Information Network (CABIN)</vt:lpstr>
      <vt:lpstr>MRAC Fishbase Taxonomy Training</vt:lpstr>
      <vt:lpstr>African Freshwater Fish Diversity Workshop Rhodes University, Grahamstown, South Africa, 2008</vt:lpstr>
      <vt:lpstr>PowerPoint Presentation</vt:lpstr>
      <vt:lpstr>Africa Data in Fishnet2</vt:lpstr>
      <vt:lpstr>Fish Biodiversity Research in Kenya</vt:lpstr>
      <vt:lpstr>Three Trips to Kenya (2010-2012)</vt:lpstr>
      <vt:lpstr>Sampling in the Field</vt:lpstr>
      <vt:lpstr>Work in the Laboratory</vt:lpstr>
      <vt:lpstr>Social and Cultural Activities</vt:lpstr>
      <vt:lpstr>Barbus kerstenii Peters 1868</vt:lpstr>
      <vt:lpstr>Molecular Phylogeny of B. kerstenii clade</vt:lpstr>
      <vt:lpstr>Fish Biodiversity Discovery in Kenya</vt:lpstr>
      <vt:lpstr>Sustaining Engagement in Kenya</vt:lpstr>
      <vt:lpstr>TDWG in Kenya</vt:lpstr>
      <vt:lpstr>Acknowledgements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and Sustaining  Sub-Saharan African Participation  and Collaboration with TDWG</dc:title>
  <dc:creator>hank</dc:creator>
  <cp:lastModifiedBy>hank</cp:lastModifiedBy>
  <cp:revision>50</cp:revision>
  <dcterms:created xsi:type="dcterms:W3CDTF">2013-10-22T11:24:30Z</dcterms:created>
  <dcterms:modified xsi:type="dcterms:W3CDTF">2013-10-28T10:36:40Z</dcterms:modified>
</cp:coreProperties>
</file>