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Default Extension="wav" ContentType="audio/wav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tags/tag1.xml" ContentType="application/vnd.openxmlformats-officedocument.presentationml.tags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Override PartName="/ppt/notesSlides/notesSlide18.xml" ContentType="application/vnd.openxmlformats-officedocument.presentationml.notesSlide+xml"/>
  <Override PartName="/ppt/tags/tag2.xml" ContentType="application/vnd.openxmlformats-officedocument.presentationml.tags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notesSlides/notesSlide25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9" r:id="rId1"/>
    <p:sldMasterId id="2147483650" r:id="rId2"/>
    <p:sldMasterId id="2147483830" r:id="rId3"/>
  </p:sldMasterIdLst>
  <p:notesMasterIdLst>
    <p:notesMasterId r:id="rId40"/>
  </p:notesMasterIdLst>
  <p:sldIdLst>
    <p:sldId id="830" r:id="rId4"/>
    <p:sldId id="863" r:id="rId5"/>
    <p:sldId id="856" r:id="rId6"/>
    <p:sldId id="875" r:id="rId7"/>
    <p:sldId id="876" r:id="rId8"/>
    <p:sldId id="877" r:id="rId9"/>
    <p:sldId id="878" r:id="rId10"/>
    <p:sldId id="879" r:id="rId11"/>
    <p:sldId id="864" r:id="rId12"/>
    <p:sldId id="881" r:id="rId13"/>
    <p:sldId id="882" r:id="rId14"/>
    <p:sldId id="867" r:id="rId15"/>
    <p:sldId id="883" r:id="rId16"/>
    <p:sldId id="886" r:id="rId17"/>
    <p:sldId id="884" r:id="rId18"/>
    <p:sldId id="885" r:id="rId19"/>
    <p:sldId id="887" r:id="rId20"/>
    <p:sldId id="888" r:id="rId21"/>
    <p:sldId id="893" r:id="rId22"/>
    <p:sldId id="894" r:id="rId23"/>
    <p:sldId id="895" r:id="rId24"/>
    <p:sldId id="871" r:id="rId25"/>
    <p:sldId id="889" r:id="rId26"/>
    <p:sldId id="890" r:id="rId27"/>
    <p:sldId id="898" r:id="rId28"/>
    <p:sldId id="834" r:id="rId29"/>
    <p:sldId id="841" r:id="rId30"/>
    <p:sldId id="865" r:id="rId31"/>
    <p:sldId id="868" r:id="rId32"/>
    <p:sldId id="858" r:id="rId33"/>
    <p:sldId id="873" r:id="rId34"/>
    <p:sldId id="872" r:id="rId35"/>
    <p:sldId id="860" r:id="rId36"/>
    <p:sldId id="896" r:id="rId37"/>
    <p:sldId id="897" r:id="rId38"/>
    <p:sldId id="857" r:id="rId39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  <p:clrMru>
    <a:srgbClr val="33CC33"/>
    <a:srgbClr val="0000FF"/>
    <a:srgbClr val="FF3300"/>
    <a:srgbClr val="FFFF00"/>
    <a:srgbClr val="FF7C80"/>
    <a:srgbClr val="D7C7D7"/>
    <a:srgbClr val="FF00FF"/>
    <a:srgbClr val="CC006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napVertSplitter="1" vertBarState="minimized" horzBarState="maximized">
    <p:restoredLeft sz="15619" autoAdjust="0"/>
    <p:restoredTop sz="99671" autoAdjust="0"/>
  </p:normalViewPr>
  <p:slideViewPr>
    <p:cSldViewPr>
      <p:cViewPr varScale="1">
        <p:scale>
          <a:sx n="74" d="100"/>
          <a:sy n="74" d="100"/>
        </p:scale>
        <p:origin x="-1548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1" d="100"/>
          <a:sy n="61" d="100"/>
        </p:scale>
        <p:origin x="-2454" y="-72"/>
      </p:cViewPr>
      <p:guideLst>
        <p:guide orient="horz" pos="2880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06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06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706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06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BBB596BF-0EAF-4249-A969-5AEAB67385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BB596BF-0EAF-4249-A969-5AEAB67385C1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BB596BF-0EAF-4249-A969-5AEAB67385C1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BB596BF-0EAF-4249-A969-5AEAB67385C1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BB596BF-0EAF-4249-A969-5AEAB67385C1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4501658-8AF7-4B8E-807B-5C0BF8644E05}" type="slidenum">
              <a:rPr lang="en-US"/>
              <a:pPr/>
              <a:t>13</a:t>
            </a:fld>
            <a:endParaRPr lang="en-US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BB596BF-0EAF-4249-A969-5AEAB67385C1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BB596BF-0EAF-4249-A969-5AEAB67385C1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BB596BF-0EAF-4249-A969-5AEAB67385C1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0C1243-8D1A-419C-8911-364F54982462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0C1243-8D1A-419C-8911-364F54982462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BB596BF-0EAF-4249-A969-5AEAB67385C1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BB596BF-0EAF-4249-A969-5AEAB67385C1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BB596BF-0EAF-4249-A969-5AEAB67385C1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BB596BF-0EAF-4249-A969-5AEAB67385C1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5C79E65-EF1F-486B-AC94-4788DD316D67}" type="slidenum">
              <a:rPr lang="en-US"/>
              <a:pPr/>
              <a:t>22</a:t>
            </a:fld>
            <a:endParaRPr lang="en-US"/>
          </a:p>
        </p:txBody>
      </p:sp>
      <p:sp>
        <p:nvSpPr>
          <p:cNvPr id="476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6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US government agencies are now testing barcoding and considering its adoption for regulatory and enforcement purposes.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BB596BF-0EAF-4249-A969-5AEAB67385C1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BB596BF-0EAF-4249-A969-5AEAB67385C1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BB596BF-0EAF-4249-A969-5AEAB67385C1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BB596BF-0EAF-4249-A969-5AEAB67385C1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BB596BF-0EAF-4249-A969-5AEAB67385C1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552682-EBC7-452C-9CF2-4C1340C5D601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552682-EBC7-452C-9CF2-4C1340C5D601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BB596BF-0EAF-4249-A969-5AEAB67385C1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BB596BF-0EAF-4249-A969-5AEAB67385C1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BB596BF-0EAF-4249-A969-5AEAB67385C1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BB596BF-0EAF-4249-A969-5AEAB67385C1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BB596BF-0EAF-4249-A969-5AEAB67385C1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BB596BF-0EAF-4249-A969-5AEAB67385C1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BB596BF-0EAF-4249-A969-5AEAB67385C1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BB596BF-0EAF-4249-A969-5AEAB67385C1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20839E9-A10F-46B6-821A-A1B65F5B7537}" type="slidenum">
              <a:rPr lang="en-US" smtClean="0"/>
              <a:pPr/>
              <a:t>4</a:t>
            </a:fld>
            <a:endParaRPr lang="en-US" smtClean="0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CA5E210-B8E0-4134-88D2-E9F088613610}" type="slidenum">
              <a:rPr lang="en-US" smtClean="0"/>
              <a:pPr/>
              <a:t>5</a:t>
            </a:fld>
            <a:endParaRPr lang="en-US" smtClean="0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/>
              <a:t>The definition of a DNA barcode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CA5E210-B8E0-4134-88D2-E9F088613610}" type="slidenum">
              <a:rPr lang="en-US" smtClean="0"/>
              <a:pPr/>
              <a:t>6</a:t>
            </a:fld>
            <a:endParaRPr lang="en-US" smtClean="0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/>
              <a:t>The definition of a DNA barcode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B6D2720-A035-44B9-8920-6624EF478E22}" type="slidenum">
              <a:rPr lang="en-US" smtClean="0"/>
              <a:pPr/>
              <a:t>7</a:t>
            </a:fld>
            <a:endParaRPr lang="en-US" smtClean="0"/>
          </a:p>
        </p:txBody>
      </p:sp>
      <p:sp>
        <p:nvSpPr>
          <p:cNvPr id="109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/>
              <a:t>Our work aims to set the stage for an effort to gather barcodes for all animal species. This task will be substantial; it will require some 100 million analyses if we seek 10 barcode records for each of the expected 10 million species.</a:t>
            </a:r>
          </a:p>
          <a:p>
            <a:pPr eaLnBrk="1" hangingPunct="1"/>
            <a:endParaRPr lang="en-CA" smtClean="0"/>
          </a:p>
          <a:p>
            <a:pPr eaLnBrk="1" hangingPunct="1"/>
            <a:endParaRPr lang="en-US" smtClean="0"/>
          </a:p>
          <a:p>
            <a:pPr eaLnBrk="1" hangingPunct="1"/>
            <a:r>
              <a:rPr lang="en-CA" smtClean="0"/>
              <a:t>&lt;rd&gt;illustrate the diversity </a:t>
            </a:r>
            <a:r>
              <a:rPr lang="en-CA" smtClean="0">
                <a:sym typeface="Wingdings" pitchFamily="2" charset="2"/>
              </a:rPr>
              <a:t> amount of work ahead&lt;/rd&gt;</a:t>
            </a:r>
            <a:endParaRPr lang="en-US" smtClean="0"/>
          </a:p>
          <a:p>
            <a:pPr eaLnBrk="1" hangingPunct="1"/>
            <a:r>
              <a:rPr lang="en-US" smtClean="0"/>
              <a:t>&lt;rd&gt;Collage to be finished…&lt;/rd&gt;</a:t>
            </a:r>
          </a:p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577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757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2C2E37D-F111-4401-B966-D6BE8A3F900D}" type="slidenum">
              <a:rPr lang="en-US" smtClean="0"/>
              <a:pPr/>
              <a:t>8</a:t>
            </a:fld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3ABBEDF-EE2A-4C68-8717-1AC6F96D1E28}" type="slidenum">
              <a:rPr lang="en-US" smtClean="0"/>
              <a:pPr/>
              <a:t>9</a:t>
            </a:fld>
            <a:endParaRPr lang="en-US" smtClean="0"/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/>
              <a:t>The BARCODE data standard:  Developed over an 18-month consensus-building process and accepted by GenBank, EMBL and DDBJ.  Database records that meet this standard have the reserved keyword BARCODE.  The standard requires linkage to a voucher specimen, a known species name, primer sequences, and trace files.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SST Punta Cana – 8 Nov 2007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SST Punta Cana – 8 Nov 2007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SST Punta Cana – 8 Nov 2007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1588"/>
            <a:ext cx="9144000" cy="6856412"/>
            <a:chOff x="0" y="0"/>
            <a:chExt cx="5760" cy="4319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/>
              <a:ahLst/>
              <a:cxnLst>
                <a:cxn ang="0">
                  <a:pos x="3193" y="1816"/>
                </a:cxn>
                <a:cxn ang="0">
                  <a:pos x="0" y="0"/>
                </a:cxn>
                <a:cxn ang="0">
                  <a:pos x="0" y="522"/>
                </a:cxn>
                <a:cxn ang="0">
                  <a:pos x="3037" y="1978"/>
                </a:cxn>
                <a:cxn ang="0">
                  <a:pos x="5740" y="3273"/>
                </a:cxn>
                <a:cxn ang="0">
                  <a:pos x="5740" y="3267"/>
                </a:cxn>
                <a:cxn ang="0">
                  <a:pos x="3193" y="1816"/>
                </a:cxn>
                <a:cxn ang="0">
                  <a:pos x="3193" y="1816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/>
              <a:ahLst/>
              <a:cxnLst>
                <a:cxn ang="0">
                  <a:pos x="3163" y="1714"/>
                </a:cxn>
                <a:cxn ang="0">
                  <a:pos x="431" y="0"/>
                </a:cxn>
                <a:cxn ang="0">
                  <a:pos x="0" y="0"/>
                </a:cxn>
                <a:cxn ang="0">
                  <a:pos x="3086" y="1786"/>
                </a:cxn>
                <a:cxn ang="0">
                  <a:pos x="5591" y="3243"/>
                </a:cxn>
                <a:cxn ang="0">
                  <a:pos x="5591" y="3237"/>
                </a:cxn>
                <a:cxn ang="0">
                  <a:pos x="3163" y="1714"/>
                </a:cxn>
                <a:cxn ang="0">
                  <a:pos x="3163" y="1714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/>
              <a:ahLst/>
              <a:cxnLst>
                <a:cxn ang="0">
                  <a:pos x="0" y="156"/>
                </a:cxn>
                <a:cxn ang="0">
                  <a:pos x="4042" y="192"/>
                </a:cxn>
                <a:cxn ang="0">
                  <a:pos x="4042" y="144"/>
                </a:cxn>
                <a:cxn ang="0">
                  <a:pos x="0" y="0"/>
                </a:cxn>
                <a:cxn ang="0">
                  <a:pos x="0" y="156"/>
                </a:cxn>
                <a:cxn ang="0">
                  <a:pos x="0" y="156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/>
              <a:ahLst/>
              <a:cxnLst>
                <a:cxn ang="0">
                  <a:pos x="1722" y="66"/>
                </a:cxn>
                <a:cxn ang="0">
                  <a:pos x="1722" y="60"/>
                </a:cxn>
                <a:cxn ang="0">
                  <a:pos x="0" y="0"/>
                </a:cxn>
                <a:cxn ang="0">
                  <a:pos x="0" y="48"/>
                </a:cxn>
                <a:cxn ang="0">
                  <a:pos x="1722" y="66"/>
                </a:cxn>
                <a:cxn ang="0">
                  <a:pos x="1722" y="66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/>
              <a:ahLst/>
              <a:cxnLst>
                <a:cxn ang="0">
                  <a:pos x="0" y="329"/>
                </a:cxn>
                <a:cxn ang="0">
                  <a:pos x="4789" y="77"/>
                </a:cxn>
                <a:cxn ang="0">
                  <a:pos x="4789" y="0"/>
                </a:cxn>
                <a:cxn ang="0">
                  <a:pos x="0" y="107"/>
                </a:cxn>
                <a:cxn ang="0">
                  <a:pos x="0" y="329"/>
                </a:cxn>
                <a:cxn ang="0">
                  <a:pos x="0" y="329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/>
              <a:ahLst/>
              <a:cxnLst>
                <a:cxn ang="0">
                  <a:pos x="975" y="48"/>
                </a:cxn>
                <a:cxn ang="0">
                  <a:pos x="975" y="0"/>
                </a:cxn>
                <a:cxn ang="0">
                  <a:pos x="0" y="24"/>
                </a:cxn>
                <a:cxn ang="0">
                  <a:pos x="0" y="101"/>
                </a:cxn>
                <a:cxn ang="0">
                  <a:pos x="975" y="48"/>
                </a:cxn>
                <a:cxn ang="0">
                  <a:pos x="975" y="48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/>
              <a:ahLst/>
              <a:cxnLst>
                <a:cxn ang="0">
                  <a:pos x="2141" y="0"/>
                </a:cxn>
                <a:cxn ang="0">
                  <a:pos x="0" y="156"/>
                </a:cxn>
                <a:cxn ang="0">
                  <a:pos x="0" y="198"/>
                </a:cxn>
                <a:cxn ang="0">
                  <a:pos x="2141" y="0"/>
                </a:cxn>
                <a:cxn ang="0">
                  <a:pos x="2141" y="0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/>
              <a:ahLst/>
              <a:cxnLst>
                <a:cxn ang="0">
                  <a:pos x="0" y="348"/>
                </a:cxn>
                <a:cxn ang="0">
                  <a:pos x="311" y="348"/>
                </a:cxn>
                <a:cxn ang="0">
                  <a:pos x="3623" y="42"/>
                </a:cxn>
                <a:cxn ang="0">
                  <a:pos x="3623" y="0"/>
                </a:cxn>
                <a:cxn ang="0">
                  <a:pos x="0" y="264"/>
                </a:cxn>
                <a:cxn ang="0">
                  <a:pos x="0" y="348"/>
                </a:cxn>
                <a:cxn ang="0">
                  <a:pos x="0" y="348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/>
              <a:ahLst/>
              <a:cxnLst>
                <a:cxn ang="0">
                  <a:pos x="2182" y="276"/>
                </a:cxn>
                <a:cxn ang="0">
                  <a:pos x="2517" y="204"/>
                </a:cxn>
                <a:cxn ang="0">
                  <a:pos x="2260" y="0"/>
                </a:cxn>
                <a:cxn ang="0">
                  <a:pos x="0" y="276"/>
                </a:cxn>
                <a:cxn ang="0">
                  <a:pos x="2182" y="276"/>
                </a:cxn>
                <a:cxn ang="0">
                  <a:pos x="2182" y="276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/>
              <a:ahLst/>
              <a:cxnLst>
                <a:cxn ang="0">
                  <a:pos x="1405" y="126"/>
                </a:cxn>
                <a:cxn ang="0">
                  <a:pos x="1405" y="0"/>
                </a:cxn>
                <a:cxn ang="0">
                  <a:pos x="0" y="174"/>
                </a:cxn>
                <a:cxn ang="0">
                  <a:pos x="257" y="378"/>
                </a:cxn>
                <a:cxn ang="0">
                  <a:pos x="1405" y="126"/>
                </a:cxn>
                <a:cxn ang="0">
                  <a:pos x="1405" y="126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/>
              <a:ahLst/>
              <a:cxnLst>
                <a:cxn ang="0">
                  <a:pos x="729" y="240"/>
                </a:cxn>
                <a:cxn ang="0">
                  <a:pos x="0" y="0"/>
                </a:cxn>
                <a:cxn ang="0">
                  <a:pos x="0" y="6"/>
                </a:cxn>
                <a:cxn ang="0">
                  <a:pos x="729" y="240"/>
                </a:cxn>
                <a:cxn ang="0">
                  <a:pos x="729" y="240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/>
              <a:ahLst/>
              <a:cxnLst>
                <a:cxn ang="0">
                  <a:pos x="0" y="72"/>
                </a:cxn>
                <a:cxn ang="0">
                  <a:pos x="5035" y="1672"/>
                </a:cxn>
                <a:cxn ang="0">
                  <a:pos x="5035" y="1666"/>
                </a:cxn>
                <a:cxn ang="0">
                  <a:pos x="0" y="0"/>
                </a:cxn>
                <a:cxn ang="0">
                  <a:pos x="0" y="72"/>
                </a:cxn>
                <a:cxn ang="0">
                  <a:pos x="0" y="72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/>
              <a:ahLst/>
              <a:cxnLst>
                <a:cxn ang="0">
                  <a:pos x="729" y="318"/>
                </a:cxn>
                <a:cxn ang="0">
                  <a:pos x="729" y="312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729" y="318"/>
                </a:cxn>
                <a:cxn ang="0">
                  <a:pos x="729" y="318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/>
              <a:ahLst/>
              <a:cxnLst>
                <a:cxn ang="0">
                  <a:pos x="0" y="396"/>
                </a:cxn>
                <a:cxn ang="0">
                  <a:pos x="5035" y="2188"/>
                </a:cxn>
                <a:cxn ang="0">
                  <a:pos x="5035" y="2134"/>
                </a:cxn>
                <a:cxn ang="0">
                  <a:pos x="0" y="0"/>
                </a:cxn>
                <a:cxn ang="0">
                  <a:pos x="0" y="396"/>
                </a:cxn>
                <a:cxn ang="0">
                  <a:pos x="0" y="396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145" y="2727"/>
                </a:cxn>
                <a:cxn ang="0">
                  <a:pos x="3163" y="2704"/>
                </a:cxn>
                <a:cxn ang="0">
                  <a:pos x="10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/>
              <a:ahLst/>
              <a:cxnLst>
                <a:cxn ang="0">
                  <a:pos x="323" y="299"/>
                </a:cxn>
                <a:cxn ang="0">
                  <a:pos x="323" y="263"/>
                </a:cxn>
                <a:cxn ang="0">
                  <a:pos x="18" y="0"/>
                </a:cxn>
                <a:cxn ang="0">
                  <a:pos x="0" y="23"/>
                </a:cxn>
                <a:cxn ang="0">
                  <a:pos x="323" y="299"/>
                </a:cxn>
                <a:cxn ang="0">
                  <a:pos x="323" y="299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/>
              <a:ahLst/>
              <a:cxnLst>
                <a:cxn ang="0">
                  <a:pos x="281" y="335"/>
                </a:cxn>
                <a:cxn ang="0">
                  <a:pos x="281" y="173"/>
                </a:cxn>
                <a:cxn ang="0">
                  <a:pos x="96" y="0"/>
                </a:cxn>
                <a:cxn ang="0">
                  <a:pos x="0" y="90"/>
                </a:cxn>
                <a:cxn ang="0">
                  <a:pos x="281" y="335"/>
                </a:cxn>
                <a:cxn ang="0">
                  <a:pos x="281" y="335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2" name="Freeform 20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026" y="2680"/>
                </a:cxn>
                <a:cxn ang="0">
                  <a:pos x="3122" y="2590"/>
                </a:cxn>
                <a:cxn ang="0">
                  <a:pos x="383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3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/>
              <a:ahLst/>
              <a:cxnLst>
                <a:cxn ang="0">
                  <a:pos x="132" y="13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132" y="132"/>
                </a:cxn>
                <a:cxn ang="0">
                  <a:pos x="132" y="132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32" y="132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4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517" y="2536"/>
                </a:cxn>
                <a:cxn ang="0">
                  <a:pos x="2517" y="2536"/>
                </a:cxn>
                <a:cxn ang="0">
                  <a:pos x="6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5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188" y="2482"/>
                </a:cxn>
                <a:cxn ang="0">
                  <a:pos x="2200" y="2476"/>
                </a:cxn>
                <a:cxn ang="0">
                  <a:pos x="31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6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/>
              <a:ahLst/>
              <a:cxnLst>
                <a:cxn ang="0">
                  <a:pos x="84" y="96"/>
                </a:cxn>
                <a:cxn ang="0">
                  <a:pos x="84" y="90"/>
                </a:cxn>
                <a:cxn ang="0">
                  <a:pos x="12" y="0"/>
                </a:cxn>
                <a:cxn ang="0">
                  <a:pos x="0" y="6"/>
                </a:cxn>
                <a:cxn ang="0">
                  <a:pos x="84" y="96"/>
                </a:cxn>
                <a:cxn ang="0">
                  <a:pos x="84" y="96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7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/>
              <a:ahLst/>
              <a:cxnLst>
                <a:cxn ang="0">
                  <a:pos x="155" y="516"/>
                </a:cxn>
                <a:cxn ang="0">
                  <a:pos x="155" y="204"/>
                </a:cxn>
                <a:cxn ang="0">
                  <a:pos x="77" y="0"/>
                </a:cxn>
                <a:cxn ang="0">
                  <a:pos x="0" y="192"/>
                </a:cxn>
                <a:cxn ang="0">
                  <a:pos x="155" y="516"/>
                </a:cxn>
                <a:cxn ang="0">
                  <a:pos x="155" y="516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97" y="1043"/>
                </a:cxn>
                <a:cxn ang="0">
                  <a:pos x="574" y="851"/>
                </a:cxn>
                <a:cxn ang="0">
                  <a:pos x="251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9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/>
              <a:ahLst/>
              <a:cxnLst>
                <a:cxn ang="0">
                  <a:pos x="144" y="0"/>
                </a:cxn>
                <a:cxn ang="0">
                  <a:pos x="0" y="0"/>
                </a:cxn>
                <a:cxn ang="0">
                  <a:pos x="287" y="797"/>
                </a:cxn>
                <a:cxn ang="0">
                  <a:pos x="341" y="653"/>
                </a:cxn>
                <a:cxn ang="0">
                  <a:pos x="144" y="0"/>
                </a:cxn>
                <a:cxn ang="0">
                  <a:pos x="144" y="0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0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/>
              <a:ahLst/>
              <a:cxnLst>
                <a:cxn ang="0">
                  <a:pos x="0" y="144"/>
                </a:cxn>
                <a:cxn ang="0">
                  <a:pos x="60" y="312"/>
                </a:cxn>
                <a:cxn ang="0">
                  <a:pos x="60" y="6"/>
                </a:cxn>
                <a:cxn ang="0">
                  <a:pos x="54" y="0"/>
                </a:cxn>
                <a:cxn ang="0">
                  <a:pos x="0" y="144"/>
                </a:cxn>
                <a:cxn ang="0">
                  <a:pos x="0" y="144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1" name="Freeform 29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/>
              <a:ahLst/>
              <a:cxnLst>
                <a:cxn ang="0">
                  <a:pos x="0" y="371"/>
                </a:cxn>
                <a:cxn ang="0">
                  <a:pos x="5740" y="1864"/>
                </a:cxn>
                <a:cxn ang="0">
                  <a:pos x="5740" y="1834"/>
                </a:cxn>
                <a:cxn ang="0">
                  <a:pos x="0" y="0"/>
                </a:cxn>
                <a:cxn ang="0">
                  <a:pos x="0" y="371"/>
                </a:cxn>
                <a:cxn ang="0">
                  <a:pos x="0" y="37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2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/>
              <a:ahLst/>
              <a:cxnLst>
                <a:cxn ang="0">
                  <a:pos x="6" y="6"/>
                </a:cxn>
                <a:cxn ang="0">
                  <a:pos x="0" y="0"/>
                </a:cxn>
                <a:cxn ang="0">
                  <a:pos x="0" y="6"/>
                </a:cxn>
                <a:cxn ang="0">
                  <a:pos x="6" y="6"/>
                </a:cxn>
                <a:cxn ang="0">
                  <a:pos x="6" y="6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3" name="Freeform 31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/>
              <a:ahLst/>
              <a:cxnLst>
                <a:cxn ang="0">
                  <a:pos x="0" y="366"/>
                </a:cxn>
                <a:cxn ang="0">
                  <a:pos x="5740" y="1337"/>
                </a:cxn>
                <a:cxn ang="0">
                  <a:pos x="5740" y="1331"/>
                </a:cxn>
                <a:cxn ang="0">
                  <a:pos x="0" y="0"/>
                </a:cxn>
                <a:cxn ang="0">
                  <a:pos x="0" y="366"/>
                </a:cxn>
                <a:cxn ang="0">
                  <a:pos x="0" y="366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4" name="Freeform 32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/>
              <a:ahLst/>
              <a:cxnLst>
                <a:cxn ang="0">
                  <a:pos x="0" y="48"/>
                </a:cxn>
                <a:cxn ang="0">
                  <a:pos x="5740" y="414"/>
                </a:cxn>
                <a:cxn ang="0">
                  <a:pos x="5740" y="402"/>
                </a:cxn>
                <a:cxn ang="0">
                  <a:pos x="0" y="0"/>
                </a:cxn>
                <a:cxn ang="0">
                  <a:pos x="0" y="48"/>
                </a:cxn>
                <a:cxn ang="0">
                  <a:pos x="0" y="48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5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448" y="3177"/>
                </a:cxn>
                <a:cxn ang="0">
                  <a:pos x="4448" y="3153"/>
                </a:cxn>
                <a:cxn ang="0">
                  <a:pos x="125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6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28" y="2614"/>
                </a:cxn>
                <a:cxn ang="0">
                  <a:pos x="2428" y="2608"/>
                </a:cxn>
                <a:cxn ang="0">
                  <a:pos x="6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/>
              <a:ahLst/>
              <a:cxnLst>
                <a:cxn ang="0">
                  <a:pos x="485" y="0"/>
                </a:cxn>
                <a:cxn ang="0">
                  <a:pos x="0" y="0"/>
                </a:cxn>
                <a:cxn ang="0">
                  <a:pos x="1800" y="2464"/>
                </a:cxn>
                <a:cxn ang="0">
                  <a:pos x="1800" y="2248"/>
                </a:cxn>
                <a:cxn ang="0">
                  <a:pos x="1794" y="2248"/>
                </a:cxn>
                <a:cxn ang="0">
                  <a:pos x="485" y="0"/>
                </a:cxn>
                <a:cxn ang="0">
                  <a:pos x="485" y="0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8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232" y="2074"/>
                </a:cxn>
                <a:cxn ang="0">
                  <a:pos x="1232" y="2038"/>
                </a:cxn>
                <a:cxn ang="0">
                  <a:pos x="4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9" name="Freeform 37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058" y="1936"/>
                </a:cxn>
                <a:cxn ang="0">
                  <a:pos x="1058" y="1930"/>
                </a:cxn>
                <a:cxn ang="0">
                  <a:pos x="54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0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/>
              <a:ahLst/>
              <a:cxnLst>
                <a:cxn ang="0">
                  <a:pos x="771" y="1433"/>
                </a:cxn>
                <a:cxn ang="0">
                  <a:pos x="42" y="0"/>
                </a:cxn>
                <a:cxn ang="0">
                  <a:pos x="0" y="0"/>
                </a:cxn>
                <a:cxn ang="0">
                  <a:pos x="771" y="1487"/>
                </a:cxn>
                <a:cxn ang="0">
                  <a:pos x="771" y="1433"/>
                </a:cxn>
                <a:cxn ang="0">
                  <a:pos x="771" y="1433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41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42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366"/>
                  </a:cxn>
                  <a:cxn ang="0">
                    <a:pos x="3635" y="1313"/>
                  </a:cxn>
                  <a:cxn ang="0">
                    <a:pos x="3647" y="1235"/>
                  </a:cxn>
                  <a:cxn ang="0">
                    <a:pos x="3659" y="1163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3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/>
                <a:ahLst/>
                <a:cxnLst>
                  <a:cxn ang="0">
                    <a:pos x="2105" y="665"/>
                  </a:cxn>
                  <a:cxn ang="0">
                    <a:pos x="24" y="0"/>
                  </a:cxn>
                  <a:cxn ang="0">
                    <a:pos x="12" y="72"/>
                  </a:cxn>
                  <a:cxn ang="0">
                    <a:pos x="0" y="150"/>
                  </a:cxn>
                  <a:cxn ang="0">
                    <a:pos x="2105" y="695"/>
                  </a:cxn>
                  <a:cxn ang="0">
                    <a:pos x="2105" y="665"/>
                  </a:cxn>
                  <a:cxn ang="0">
                    <a:pos x="2105" y="665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</p:grpSp>
      <p:sp>
        <p:nvSpPr>
          <p:cNvPr id="485418" name="Rectangle 42"/>
          <p:cNvSpPr>
            <a:spLocks noGrp="1" noChangeArrowheads="1"/>
          </p:cNvSpPr>
          <p:nvPr>
            <p:ph type="ctrTitle" sz="quarter"/>
          </p:nvPr>
        </p:nvSpPr>
        <p:spPr>
          <a:xfrm>
            <a:off x="457200" y="1600200"/>
            <a:ext cx="8229600" cy="18288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85419" name="Rectangle 4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3600"/>
            </a:lvl1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GTI/CBOL/iBOL Workshop, 7 November 2009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GTI/CBOL/iBOL Workshop, 7 November 2009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5562600" y="6248400"/>
            <a:ext cx="3352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GTI/CBOL/iBOL Workshop, 7 November 2009</a:t>
            </a: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SST Punta Cana – 8 Nov 2007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457200" y="1600200"/>
            <a:ext cx="8229600" cy="4530725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30725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SST Punta Cana – 8 Nov 2007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SST Punta Cana – 8 Nov 2007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SST Punta Cana – 8 Nov 2007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SST Punta Cana – 8 Nov 2007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SST Punta Cana – 8 Nov 2007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SST Punta Cana – 8 Nov 2007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SST Punta Cana – 8 Nov 2007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560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876800" y="6400800"/>
            <a:ext cx="39624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r>
              <a:rPr lang="en-US"/>
              <a:t>SST Punta Cana – 8 Nov 2007</a:t>
            </a:r>
          </a:p>
        </p:txBody>
      </p:sp>
      <p:pic>
        <p:nvPicPr>
          <p:cNvPr id="2053" name="Picture 7" descr="CBOL Logo for letterhead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81000" y="6248400"/>
            <a:ext cx="20796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hf sldNum="0"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gamma/>
                <a:shade val="57647"/>
                <a:invGamma/>
              </a:schemeClr>
            </a:gs>
            <a:gs pos="100000">
              <a:schemeClr val="bg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 2"/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484355" name="Freeform 3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/>
              <a:ahLst/>
              <a:cxnLst>
                <a:cxn ang="0">
                  <a:pos x="3193" y="1816"/>
                </a:cxn>
                <a:cxn ang="0">
                  <a:pos x="0" y="0"/>
                </a:cxn>
                <a:cxn ang="0">
                  <a:pos x="0" y="522"/>
                </a:cxn>
                <a:cxn ang="0">
                  <a:pos x="3037" y="1978"/>
                </a:cxn>
                <a:cxn ang="0">
                  <a:pos x="5740" y="3273"/>
                </a:cxn>
                <a:cxn ang="0">
                  <a:pos x="5740" y="3267"/>
                </a:cxn>
                <a:cxn ang="0">
                  <a:pos x="3193" y="1816"/>
                </a:cxn>
                <a:cxn ang="0">
                  <a:pos x="3193" y="1816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84356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/>
              <a:ahLst/>
              <a:cxnLst>
                <a:cxn ang="0">
                  <a:pos x="3163" y="1714"/>
                </a:cxn>
                <a:cxn ang="0">
                  <a:pos x="431" y="0"/>
                </a:cxn>
                <a:cxn ang="0">
                  <a:pos x="0" y="0"/>
                </a:cxn>
                <a:cxn ang="0">
                  <a:pos x="3086" y="1786"/>
                </a:cxn>
                <a:cxn ang="0">
                  <a:pos x="5591" y="3243"/>
                </a:cxn>
                <a:cxn ang="0">
                  <a:pos x="5591" y="3237"/>
                </a:cxn>
                <a:cxn ang="0">
                  <a:pos x="3163" y="1714"/>
                </a:cxn>
                <a:cxn ang="0">
                  <a:pos x="3163" y="1714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84357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/>
              <a:ahLst/>
              <a:cxnLst>
                <a:cxn ang="0">
                  <a:pos x="0" y="156"/>
                </a:cxn>
                <a:cxn ang="0">
                  <a:pos x="4042" y="192"/>
                </a:cxn>
                <a:cxn ang="0">
                  <a:pos x="4042" y="144"/>
                </a:cxn>
                <a:cxn ang="0">
                  <a:pos x="0" y="0"/>
                </a:cxn>
                <a:cxn ang="0">
                  <a:pos x="0" y="156"/>
                </a:cxn>
                <a:cxn ang="0">
                  <a:pos x="0" y="156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84358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/>
              <a:ahLst/>
              <a:cxnLst>
                <a:cxn ang="0">
                  <a:pos x="1722" y="66"/>
                </a:cxn>
                <a:cxn ang="0">
                  <a:pos x="1722" y="60"/>
                </a:cxn>
                <a:cxn ang="0">
                  <a:pos x="0" y="0"/>
                </a:cxn>
                <a:cxn ang="0">
                  <a:pos x="0" y="48"/>
                </a:cxn>
                <a:cxn ang="0">
                  <a:pos x="1722" y="66"/>
                </a:cxn>
                <a:cxn ang="0">
                  <a:pos x="1722" y="66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84359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/>
              <a:ahLst/>
              <a:cxnLst>
                <a:cxn ang="0">
                  <a:pos x="0" y="329"/>
                </a:cxn>
                <a:cxn ang="0">
                  <a:pos x="4789" y="77"/>
                </a:cxn>
                <a:cxn ang="0">
                  <a:pos x="4789" y="0"/>
                </a:cxn>
                <a:cxn ang="0">
                  <a:pos x="0" y="107"/>
                </a:cxn>
                <a:cxn ang="0">
                  <a:pos x="0" y="329"/>
                </a:cxn>
                <a:cxn ang="0">
                  <a:pos x="0" y="329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84360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/>
              <a:ahLst/>
              <a:cxnLst>
                <a:cxn ang="0">
                  <a:pos x="975" y="48"/>
                </a:cxn>
                <a:cxn ang="0">
                  <a:pos x="975" y="0"/>
                </a:cxn>
                <a:cxn ang="0">
                  <a:pos x="0" y="24"/>
                </a:cxn>
                <a:cxn ang="0">
                  <a:pos x="0" y="101"/>
                </a:cxn>
                <a:cxn ang="0">
                  <a:pos x="975" y="48"/>
                </a:cxn>
                <a:cxn ang="0">
                  <a:pos x="975" y="48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84361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/>
              <a:ahLst/>
              <a:cxnLst>
                <a:cxn ang="0">
                  <a:pos x="2141" y="0"/>
                </a:cxn>
                <a:cxn ang="0">
                  <a:pos x="0" y="156"/>
                </a:cxn>
                <a:cxn ang="0">
                  <a:pos x="0" y="198"/>
                </a:cxn>
                <a:cxn ang="0">
                  <a:pos x="2141" y="0"/>
                </a:cxn>
                <a:cxn ang="0">
                  <a:pos x="2141" y="0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84362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/>
              <a:ahLst/>
              <a:cxnLst>
                <a:cxn ang="0">
                  <a:pos x="0" y="348"/>
                </a:cxn>
                <a:cxn ang="0">
                  <a:pos x="311" y="348"/>
                </a:cxn>
                <a:cxn ang="0">
                  <a:pos x="3623" y="42"/>
                </a:cxn>
                <a:cxn ang="0">
                  <a:pos x="3623" y="0"/>
                </a:cxn>
                <a:cxn ang="0">
                  <a:pos x="0" y="264"/>
                </a:cxn>
                <a:cxn ang="0">
                  <a:pos x="0" y="348"/>
                </a:cxn>
                <a:cxn ang="0">
                  <a:pos x="0" y="348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84363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/>
              <a:ahLst/>
              <a:cxnLst>
                <a:cxn ang="0">
                  <a:pos x="2182" y="276"/>
                </a:cxn>
                <a:cxn ang="0">
                  <a:pos x="2517" y="204"/>
                </a:cxn>
                <a:cxn ang="0">
                  <a:pos x="2260" y="0"/>
                </a:cxn>
                <a:cxn ang="0">
                  <a:pos x="0" y="276"/>
                </a:cxn>
                <a:cxn ang="0">
                  <a:pos x="2182" y="276"/>
                </a:cxn>
                <a:cxn ang="0">
                  <a:pos x="2182" y="276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84364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/>
              <a:ahLst/>
              <a:cxnLst>
                <a:cxn ang="0">
                  <a:pos x="1405" y="126"/>
                </a:cxn>
                <a:cxn ang="0">
                  <a:pos x="1405" y="0"/>
                </a:cxn>
                <a:cxn ang="0">
                  <a:pos x="0" y="174"/>
                </a:cxn>
                <a:cxn ang="0">
                  <a:pos x="257" y="378"/>
                </a:cxn>
                <a:cxn ang="0">
                  <a:pos x="1405" y="126"/>
                </a:cxn>
                <a:cxn ang="0">
                  <a:pos x="1405" y="126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84365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/>
              <a:ahLst/>
              <a:cxnLst>
                <a:cxn ang="0">
                  <a:pos x="729" y="240"/>
                </a:cxn>
                <a:cxn ang="0">
                  <a:pos x="0" y="0"/>
                </a:cxn>
                <a:cxn ang="0">
                  <a:pos x="0" y="6"/>
                </a:cxn>
                <a:cxn ang="0">
                  <a:pos x="729" y="240"/>
                </a:cxn>
                <a:cxn ang="0">
                  <a:pos x="729" y="240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84366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/>
              <a:ahLst/>
              <a:cxnLst>
                <a:cxn ang="0">
                  <a:pos x="0" y="72"/>
                </a:cxn>
                <a:cxn ang="0">
                  <a:pos x="5035" y="1672"/>
                </a:cxn>
                <a:cxn ang="0">
                  <a:pos x="5035" y="1666"/>
                </a:cxn>
                <a:cxn ang="0">
                  <a:pos x="0" y="0"/>
                </a:cxn>
                <a:cxn ang="0">
                  <a:pos x="0" y="72"/>
                </a:cxn>
                <a:cxn ang="0">
                  <a:pos x="0" y="72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84367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/>
              <a:ahLst/>
              <a:cxnLst>
                <a:cxn ang="0">
                  <a:pos x="729" y="318"/>
                </a:cxn>
                <a:cxn ang="0">
                  <a:pos x="729" y="312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729" y="318"/>
                </a:cxn>
                <a:cxn ang="0">
                  <a:pos x="729" y="318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84368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/>
              <a:ahLst/>
              <a:cxnLst>
                <a:cxn ang="0">
                  <a:pos x="0" y="396"/>
                </a:cxn>
                <a:cxn ang="0">
                  <a:pos x="5035" y="2188"/>
                </a:cxn>
                <a:cxn ang="0">
                  <a:pos x="5035" y="2134"/>
                </a:cxn>
                <a:cxn ang="0">
                  <a:pos x="0" y="0"/>
                </a:cxn>
                <a:cxn ang="0">
                  <a:pos x="0" y="396"/>
                </a:cxn>
                <a:cxn ang="0">
                  <a:pos x="0" y="396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84369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145" y="2727"/>
                </a:cxn>
                <a:cxn ang="0">
                  <a:pos x="3163" y="2704"/>
                </a:cxn>
                <a:cxn ang="0">
                  <a:pos x="10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84370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/>
              <a:ahLst/>
              <a:cxnLst>
                <a:cxn ang="0">
                  <a:pos x="323" y="299"/>
                </a:cxn>
                <a:cxn ang="0">
                  <a:pos x="323" y="263"/>
                </a:cxn>
                <a:cxn ang="0">
                  <a:pos x="18" y="0"/>
                </a:cxn>
                <a:cxn ang="0">
                  <a:pos x="0" y="23"/>
                </a:cxn>
                <a:cxn ang="0">
                  <a:pos x="323" y="299"/>
                </a:cxn>
                <a:cxn ang="0">
                  <a:pos x="323" y="299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84371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/>
              <a:ahLst/>
              <a:cxnLst>
                <a:cxn ang="0">
                  <a:pos x="281" y="335"/>
                </a:cxn>
                <a:cxn ang="0">
                  <a:pos x="281" y="173"/>
                </a:cxn>
                <a:cxn ang="0">
                  <a:pos x="96" y="0"/>
                </a:cxn>
                <a:cxn ang="0">
                  <a:pos x="0" y="90"/>
                </a:cxn>
                <a:cxn ang="0">
                  <a:pos x="281" y="335"/>
                </a:cxn>
                <a:cxn ang="0">
                  <a:pos x="281" y="335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84372" name="Freeform 20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026" y="2680"/>
                </a:cxn>
                <a:cxn ang="0">
                  <a:pos x="3122" y="2590"/>
                </a:cxn>
                <a:cxn ang="0">
                  <a:pos x="383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84373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/>
              <a:ahLst/>
              <a:cxnLst>
                <a:cxn ang="0">
                  <a:pos x="132" y="13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132" y="132"/>
                </a:cxn>
                <a:cxn ang="0">
                  <a:pos x="132" y="132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32" y="132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84374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517" y="2536"/>
                </a:cxn>
                <a:cxn ang="0">
                  <a:pos x="2517" y="2536"/>
                </a:cxn>
                <a:cxn ang="0">
                  <a:pos x="6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84375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188" y="2482"/>
                </a:cxn>
                <a:cxn ang="0">
                  <a:pos x="2200" y="2476"/>
                </a:cxn>
                <a:cxn ang="0">
                  <a:pos x="31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84376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/>
              <a:ahLst/>
              <a:cxnLst>
                <a:cxn ang="0">
                  <a:pos x="84" y="96"/>
                </a:cxn>
                <a:cxn ang="0">
                  <a:pos x="84" y="90"/>
                </a:cxn>
                <a:cxn ang="0">
                  <a:pos x="12" y="0"/>
                </a:cxn>
                <a:cxn ang="0">
                  <a:pos x="0" y="6"/>
                </a:cxn>
                <a:cxn ang="0">
                  <a:pos x="84" y="96"/>
                </a:cxn>
                <a:cxn ang="0">
                  <a:pos x="84" y="96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84377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/>
              <a:ahLst/>
              <a:cxnLst>
                <a:cxn ang="0">
                  <a:pos x="155" y="516"/>
                </a:cxn>
                <a:cxn ang="0">
                  <a:pos x="155" y="204"/>
                </a:cxn>
                <a:cxn ang="0">
                  <a:pos x="77" y="0"/>
                </a:cxn>
                <a:cxn ang="0">
                  <a:pos x="0" y="192"/>
                </a:cxn>
                <a:cxn ang="0">
                  <a:pos x="155" y="516"/>
                </a:cxn>
                <a:cxn ang="0">
                  <a:pos x="155" y="516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84378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97" y="1043"/>
                </a:cxn>
                <a:cxn ang="0">
                  <a:pos x="574" y="851"/>
                </a:cxn>
                <a:cxn ang="0">
                  <a:pos x="251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84379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/>
              <a:ahLst/>
              <a:cxnLst>
                <a:cxn ang="0">
                  <a:pos x="144" y="0"/>
                </a:cxn>
                <a:cxn ang="0">
                  <a:pos x="0" y="0"/>
                </a:cxn>
                <a:cxn ang="0">
                  <a:pos x="287" y="797"/>
                </a:cxn>
                <a:cxn ang="0">
                  <a:pos x="341" y="653"/>
                </a:cxn>
                <a:cxn ang="0">
                  <a:pos x="144" y="0"/>
                </a:cxn>
                <a:cxn ang="0">
                  <a:pos x="144" y="0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84380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/>
              <a:ahLst/>
              <a:cxnLst>
                <a:cxn ang="0">
                  <a:pos x="0" y="144"/>
                </a:cxn>
                <a:cxn ang="0">
                  <a:pos x="60" y="312"/>
                </a:cxn>
                <a:cxn ang="0">
                  <a:pos x="60" y="6"/>
                </a:cxn>
                <a:cxn ang="0">
                  <a:pos x="54" y="0"/>
                </a:cxn>
                <a:cxn ang="0">
                  <a:pos x="0" y="144"/>
                </a:cxn>
                <a:cxn ang="0">
                  <a:pos x="0" y="144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84381" name="Freeform 29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/>
              <a:ahLst/>
              <a:cxnLst>
                <a:cxn ang="0">
                  <a:pos x="0" y="371"/>
                </a:cxn>
                <a:cxn ang="0">
                  <a:pos x="5740" y="1864"/>
                </a:cxn>
                <a:cxn ang="0">
                  <a:pos x="5740" y="1834"/>
                </a:cxn>
                <a:cxn ang="0">
                  <a:pos x="0" y="0"/>
                </a:cxn>
                <a:cxn ang="0">
                  <a:pos x="0" y="371"/>
                </a:cxn>
                <a:cxn ang="0">
                  <a:pos x="0" y="37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84382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/>
              <a:ahLst/>
              <a:cxnLst>
                <a:cxn ang="0">
                  <a:pos x="6" y="6"/>
                </a:cxn>
                <a:cxn ang="0">
                  <a:pos x="0" y="0"/>
                </a:cxn>
                <a:cxn ang="0">
                  <a:pos x="0" y="6"/>
                </a:cxn>
                <a:cxn ang="0">
                  <a:pos x="6" y="6"/>
                </a:cxn>
                <a:cxn ang="0">
                  <a:pos x="6" y="6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84383" name="Freeform 31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/>
              <a:ahLst/>
              <a:cxnLst>
                <a:cxn ang="0">
                  <a:pos x="0" y="366"/>
                </a:cxn>
                <a:cxn ang="0">
                  <a:pos x="5740" y="1337"/>
                </a:cxn>
                <a:cxn ang="0">
                  <a:pos x="5740" y="1331"/>
                </a:cxn>
                <a:cxn ang="0">
                  <a:pos x="0" y="0"/>
                </a:cxn>
                <a:cxn ang="0">
                  <a:pos x="0" y="366"/>
                </a:cxn>
                <a:cxn ang="0">
                  <a:pos x="0" y="366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84384" name="Freeform 32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/>
              <a:ahLst/>
              <a:cxnLst>
                <a:cxn ang="0">
                  <a:pos x="0" y="48"/>
                </a:cxn>
                <a:cxn ang="0">
                  <a:pos x="5740" y="414"/>
                </a:cxn>
                <a:cxn ang="0">
                  <a:pos x="5740" y="402"/>
                </a:cxn>
                <a:cxn ang="0">
                  <a:pos x="0" y="0"/>
                </a:cxn>
                <a:cxn ang="0">
                  <a:pos x="0" y="48"/>
                </a:cxn>
                <a:cxn ang="0">
                  <a:pos x="0" y="48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84385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448" y="3177"/>
                </a:cxn>
                <a:cxn ang="0">
                  <a:pos x="4448" y="3153"/>
                </a:cxn>
                <a:cxn ang="0">
                  <a:pos x="125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84386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28" y="2614"/>
                </a:cxn>
                <a:cxn ang="0">
                  <a:pos x="2428" y="2608"/>
                </a:cxn>
                <a:cxn ang="0">
                  <a:pos x="6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84387" name="Freeform 35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/>
              <a:ahLst/>
              <a:cxnLst>
                <a:cxn ang="0">
                  <a:pos x="485" y="0"/>
                </a:cxn>
                <a:cxn ang="0">
                  <a:pos x="0" y="0"/>
                </a:cxn>
                <a:cxn ang="0">
                  <a:pos x="1800" y="2464"/>
                </a:cxn>
                <a:cxn ang="0">
                  <a:pos x="1800" y="2248"/>
                </a:cxn>
                <a:cxn ang="0">
                  <a:pos x="1794" y="2248"/>
                </a:cxn>
                <a:cxn ang="0">
                  <a:pos x="485" y="0"/>
                </a:cxn>
                <a:cxn ang="0">
                  <a:pos x="485" y="0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84388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232" y="2074"/>
                </a:cxn>
                <a:cxn ang="0">
                  <a:pos x="1232" y="2038"/>
                </a:cxn>
                <a:cxn ang="0">
                  <a:pos x="4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84389" name="Freeform 37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058" y="1936"/>
                </a:cxn>
                <a:cxn ang="0">
                  <a:pos x="1058" y="1930"/>
                </a:cxn>
                <a:cxn ang="0">
                  <a:pos x="54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84390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/>
              <a:ahLst/>
              <a:cxnLst>
                <a:cxn ang="0">
                  <a:pos x="771" y="1433"/>
                </a:cxn>
                <a:cxn ang="0">
                  <a:pos x="42" y="0"/>
                </a:cxn>
                <a:cxn ang="0">
                  <a:pos x="0" y="0"/>
                </a:cxn>
                <a:cxn ang="0">
                  <a:pos x="771" y="1487"/>
                </a:cxn>
                <a:cxn ang="0">
                  <a:pos x="771" y="1433"/>
                </a:cxn>
                <a:cxn ang="0">
                  <a:pos x="771" y="1433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3116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484392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366"/>
                  </a:cxn>
                  <a:cxn ang="0">
                    <a:pos x="3635" y="1313"/>
                  </a:cxn>
                  <a:cxn ang="0">
                    <a:pos x="3647" y="1235"/>
                  </a:cxn>
                  <a:cxn ang="0">
                    <a:pos x="3659" y="1163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84393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/>
                <a:ahLst/>
                <a:cxnLst>
                  <a:cxn ang="0">
                    <a:pos x="2105" y="665"/>
                  </a:cxn>
                  <a:cxn ang="0">
                    <a:pos x="24" y="0"/>
                  </a:cxn>
                  <a:cxn ang="0">
                    <a:pos x="12" y="72"/>
                  </a:cxn>
                  <a:cxn ang="0">
                    <a:pos x="0" y="150"/>
                  </a:cxn>
                  <a:cxn ang="0">
                    <a:pos x="2105" y="695"/>
                  </a:cxn>
                  <a:cxn ang="0">
                    <a:pos x="2105" y="665"/>
                  </a:cxn>
                  <a:cxn ang="0">
                    <a:pos x="2105" y="665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</p:grpSp>
      <p:sp>
        <p:nvSpPr>
          <p:cNvPr id="484394" name="Rectangle 4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84395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84396" name="Rectangle 4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84397" name="Rectangle 4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181600" y="6248400"/>
            <a:ext cx="381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r>
              <a:rPr lang="en-US"/>
              <a:t>GTI/CBOL/iBOL Workshop, 7 November 2009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16" r:id="rId3"/>
    <p:sldLayoutId id="2147483817" r:id="rId4"/>
    <p:sldLayoutId id="2147483820" r:id="rId5"/>
    <p:sldLayoutId id="2147483821" r:id="rId6"/>
    <p:sldLayoutId id="2147483822" r:id="rId7"/>
    <p:sldLayoutId id="2147483823" r:id="rId8"/>
    <p:sldLayoutId id="2147483824" r:id="rId9"/>
    <p:sldLayoutId id="2147483825" r:id="rId10"/>
    <p:sldLayoutId id="2147483826" r:id="rId11"/>
    <p:sldLayoutId id="2147483827" r:id="rId12"/>
    <p:sldLayoutId id="2147483828" r:id="rId13"/>
    <p:sldLayoutId id="2147483829" r:id="rId14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90000"/>
        <a:buFont typeface="Wingdings" pitchFamily="2" charset="2"/>
        <a:buBlip>
          <a:blip r:embed="rId16"/>
        </a:buBlip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itchFamily="2" charset="2"/>
        <a:buBlip>
          <a:blip r:embed="rId17"/>
        </a:buBlip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8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8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8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8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8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CAEA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16013" y="1916113"/>
            <a:ext cx="7570787" cy="417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1" smtClean="0"/>
              <a:t>click to 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</p:txBody>
      </p:sp>
      <p:sp>
        <p:nvSpPr>
          <p:cNvPr id="778243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116013" y="404813"/>
            <a:ext cx="7559675" cy="1001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1" smtClean="0"/>
              <a:t>click to edit Master title style</a:t>
            </a:r>
          </a:p>
        </p:txBody>
      </p:sp>
      <p:pic>
        <p:nvPicPr>
          <p:cNvPr id="1028" name="Picture 4" descr="Qbo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77050" y="6103938"/>
            <a:ext cx="2266950" cy="754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155700" cy="6858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 bg1="dk2" tx1="lt1" bg2="dk1" tx2="lt2" accent1="accent1" accent2="accent2" accent3="accent3" accent4="accent4" accent5="accent5" accent6="accent6" hlink="hlink" folHlink="folHlink"/>
  <p:transition/>
  <p:txStyles>
    <p:titleStyle>
      <a:lvl1pPr algn="l" rtl="0" eaLnBrk="0" fontAlgn="base" hangingPunct="0">
        <a:lnSpc>
          <a:spcPct val="120000"/>
        </a:lnSpc>
        <a:spcBef>
          <a:spcPct val="0"/>
        </a:spcBef>
        <a:spcAft>
          <a:spcPct val="0"/>
        </a:spcAft>
        <a:defRPr sz="3200">
          <a:solidFill>
            <a:srgbClr val="376FA7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lnSpc>
          <a:spcPct val="120000"/>
        </a:lnSpc>
        <a:spcBef>
          <a:spcPct val="0"/>
        </a:spcBef>
        <a:spcAft>
          <a:spcPct val="0"/>
        </a:spcAft>
        <a:defRPr sz="3200">
          <a:solidFill>
            <a:srgbClr val="376FA7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l" rtl="0" eaLnBrk="0" fontAlgn="base" hangingPunct="0">
        <a:lnSpc>
          <a:spcPct val="120000"/>
        </a:lnSpc>
        <a:spcBef>
          <a:spcPct val="0"/>
        </a:spcBef>
        <a:spcAft>
          <a:spcPct val="0"/>
        </a:spcAft>
        <a:defRPr sz="3200">
          <a:solidFill>
            <a:srgbClr val="376FA7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l" rtl="0" eaLnBrk="0" fontAlgn="base" hangingPunct="0">
        <a:lnSpc>
          <a:spcPct val="120000"/>
        </a:lnSpc>
        <a:spcBef>
          <a:spcPct val="0"/>
        </a:spcBef>
        <a:spcAft>
          <a:spcPct val="0"/>
        </a:spcAft>
        <a:defRPr sz="3200">
          <a:solidFill>
            <a:srgbClr val="376FA7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l" rtl="0" eaLnBrk="0" fontAlgn="base" hangingPunct="0">
        <a:lnSpc>
          <a:spcPct val="120000"/>
        </a:lnSpc>
        <a:spcBef>
          <a:spcPct val="0"/>
        </a:spcBef>
        <a:spcAft>
          <a:spcPct val="0"/>
        </a:spcAft>
        <a:defRPr sz="3200">
          <a:solidFill>
            <a:srgbClr val="376FA7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l" rtl="0" eaLnBrk="0" fontAlgn="base" hangingPunct="0">
        <a:lnSpc>
          <a:spcPct val="120000"/>
        </a:lnSpc>
        <a:spcBef>
          <a:spcPct val="0"/>
        </a:spcBef>
        <a:spcAft>
          <a:spcPct val="0"/>
        </a:spcAft>
        <a:defRPr sz="3200">
          <a:solidFill>
            <a:srgbClr val="376FA7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l" rtl="0" eaLnBrk="0" fontAlgn="base" hangingPunct="0">
        <a:lnSpc>
          <a:spcPct val="120000"/>
        </a:lnSpc>
        <a:spcBef>
          <a:spcPct val="0"/>
        </a:spcBef>
        <a:spcAft>
          <a:spcPct val="0"/>
        </a:spcAft>
        <a:defRPr sz="3200">
          <a:solidFill>
            <a:srgbClr val="376FA7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l" rtl="0" eaLnBrk="0" fontAlgn="base" hangingPunct="0">
        <a:lnSpc>
          <a:spcPct val="120000"/>
        </a:lnSpc>
        <a:spcBef>
          <a:spcPct val="0"/>
        </a:spcBef>
        <a:spcAft>
          <a:spcPct val="0"/>
        </a:spcAft>
        <a:defRPr sz="3200">
          <a:solidFill>
            <a:srgbClr val="376FA7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l" rtl="0" eaLnBrk="0" fontAlgn="base" hangingPunct="0">
        <a:lnSpc>
          <a:spcPct val="120000"/>
        </a:lnSpc>
        <a:spcBef>
          <a:spcPct val="0"/>
        </a:spcBef>
        <a:spcAft>
          <a:spcPct val="0"/>
        </a:spcAft>
        <a:defRPr sz="3200">
          <a:solidFill>
            <a:srgbClr val="376FA7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20000"/>
        </a:spcAft>
        <a:buClr>
          <a:srgbClr val="F6E57E"/>
        </a:buClr>
        <a:buSzPct val="75000"/>
        <a:buFont typeface="Wingdings" pitchFamily="2" charset="2"/>
        <a:buChar char="n"/>
        <a:defRPr sz="2800">
          <a:solidFill>
            <a:srgbClr val="376FA7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0"/>
        </a:spcBef>
        <a:spcAft>
          <a:spcPct val="20000"/>
        </a:spcAft>
        <a:buClr>
          <a:srgbClr val="80BA64"/>
        </a:buClr>
        <a:buSzPct val="75000"/>
        <a:buFont typeface="Wingdings" pitchFamily="2" charset="2"/>
        <a:buChar char="l"/>
        <a:defRPr sz="2400">
          <a:solidFill>
            <a:srgbClr val="376FA7"/>
          </a:solidFill>
          <a:latin typeface="+mn-lt"/>
        </a:defRPr>
      </a:lvl2pPr>
      <a:lvl3pPr marL="1143000" indent="-228600" algn="l" rtl="0" eaLnBrk="0" fontAlgn="base" hangingPunct="0">
        <a:spcBef>
          <a:spcPct val="0"/>
        </a:spcBef>
        <a:spcAft>
          <a:spcPct val="20000"/>
        </a:spcAft>
        <a:buChar char="•"/>
        <a:defRPr>
          <a:solidFill>
            <a:srgbClr val="376FA7"/>
          </a:solidFill>
          <a:latin typeface="+mn-lt"/>
        </a:defRPr>
      </a:lvl3pPr>
      <a:lvl4pPr marL="1600200" indent="-228600" algn="l" rtl="0" eaLnBrk="0" fontAlgn="base" hangingPunct="0">
        <a:spcBef>
          <a:spcPct val="0"/>
        </a:spcBef>
        <a:spcAft>
          <a:spcPct val="20000"/>
        </a:spcAft>
        <a:buChar char="–"/>
        <a:defRPr>
          <a:solidFill>
            <a:srgbClr val="376FA7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9.jpeg"/><Relationship Id="rId2" Type="http://schemas.openxmlformats.org/officeDocument/2006/relationships/slideLayout" Target="../slideLayouts/slideLayout12.xml"/><Relationship Id="rId1" Type="http://schemas.openxmlformats.org/officeDocument/2006/relationships/audio" Target="../media/audio1.wav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hyperlink" Target="mailto:SchindelD@si.edu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3.xml"/><Relationship Id="rId1" Type="http://schemas.openxmlformats.org/officeDocument/2006/relationships/audio" Target="../media/audio10.wav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3.xml"/><Relationship Id="rId1" Type="http://schemas.openxmlformats.org/officeDocument/2006/relationships/audio" Target="../media/audio11.wav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8.xml"/><Relationship Id="rId1" Type="http://schemas.openxmlformats.org/officeDocument/2006/relationships/audio" Target="../media/audio12.wav"/><Relationship Id="rId5" Type="http://schemas.openxmlformats.org/officeDocument/2006/relationships/image" Target="../media/image10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3.xml"/><Relationship Id="rId1" Type="http://schemas.openxmlformats.org/officeDocument/2006/relationships/audio" Target="../media/audio13.wav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18.xml"/><Relationship Id="rId1" Type="http://schemas.openxmlformats.org/officeDocument/2006/relationships/audio" Target="../media/audio14.wav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8.xml"/><Relationship Id="rId1" Type="http://schemas.openxmlformats.org/officeDocument/2006/relationships/audio" Target="../media/audio15.wav"/><Relationship Id="rId5" Type="http://schemas.openxmlformats.org/officeDocument/2006/relationships/image" Target="../media/image10.pn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7.xml"/><Relationship Id="rId1" Type="http://schemas.openxmlformats.org/officeDocument/2006/relationships/audio" Target="../media/audio16.wav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8.xml"/><Relationship Id="rId1" Type="http://schemas.openxmlformats.org/officeDocument/2006/relationships/audio" Target="../media/audio17.wav"/><Relationship Id="rId5" Type="http://schemas.openxmlformats.org/officeDocument/2006/relationships/image" Target="../media/image10.png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18.xml"/><Relationship Id="rId1" Type="http://schemas.openxmlformats.org/officeDocument/2006/relationships/audio" Target="../media/audio18.wav"/><Relationship Id="rId6" Type="http://schemas.openxmlformats.org/officeDocument/2006/relationships/image" Target="../media/image10.png"/><Relationship Id="rId5" Type="http://schemas.openxmlformats.org/officeDocument/2006/relationships/hyperlink" Target="http://collections.mnh.si.edu/services/resolver/birds/621682" TargetMode="External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18.xml"/><Relationship Id="rId1" Type="http://schemas.openxmlformats.org/officeDocument/2006/relationships/audio" Target="../media/audio19.wav"/><Relationship Id="rId5" Type="http://schemas.openxmlformats.org/officeDocument/2006/relationships/image" Target="../media/image10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2.xml"/><Relationship Id="rId1" Type="http://schemas.openxmlformats.org/officeDocument/2006/relationships/audio" Target="../media/audio2.wav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18.xml"/><Relationship Id="rId1" Type="http://schemas.openxmlformats.org/officeDocument/2006/relationships/audio" Target="../media/audio20.wav"/><Relationship Id="rId5" Type="http://schemas.openxmlformats.org/officeDocument/2006/relationships/image" Target="../media/image10.png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18.xml"/><Relationship Id="rId1" Type="http://schemas.openxmlformats.org/officeDocument/2006/relationships/audio" Target="../media/audio21.wav"/><Relationship Id="rId6" Type="http://schemas.openxmlformats.org/officeDocument/2006/relationships/image" Target="../media/image10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13.xml"/><Relationship Id="rId1" Type="http://schemas.openxmlformats.org/officeDocument/2006/relationships/audio" Target="../media/audio22.wav"/><Relationship Id="rId4" Type="http://schemas.openxmlformats.org/officeDocument/2006/relationships/image" Target="../media/image1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18.xml"/><Relationship Id="rId1" Type="http://schemas.openxmlformats.org/officeDocument/2006/relationships/audio" Target="../media/audio23.wav"/><Relationship Id="rId6" Type="http://schemas.openxmlformats.org/officeDocument/2006/relationships/image" Target="../media/image10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13.xml"/><Relationship Id="rId1" Type="http://schemas.openxmlformats.org/officeDocument/2006/relationships/audio" Target="../media/audio24.wav"/><Relationship Id="rId6" Type="http://schemas.openxmlformats.org/officeDocument/2006/relationships/image" Target="../media/image10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13.xml"/><Relationship Id="rId1" Type="http://schemas.openxmlformats.org/officeDocument/2006/relationships/audio" Target="../media/audio25.wav"/><Relationship Id="rId4" Type="http://schemas.openxmlformats.org/officeDocument/2006/relationships/image" Target="../media/image1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notesSlide" Target="../notesSlides/notesSlide26.xml"/><Relationship Id="rId7" Type="http://schemas.openxmlformats.org/officeDocument/2006/relationships/image" Target="../media/image32.png"/><Relationship Id="rId12" Type="http://schemas.openxmlformats.org/officeDocument/2006/relationships/image" Target="../media/image10.png"/><Relationship Id="rId2" Type="http://schemas.openxmlformats.org/officeDocument/2006/relationships/slideLayout" Target="../slideLayouts/slideLayout13.xml"/><Relationship Id="rId1" Type="http://schemas.openxmlformats.org/officeDocument/2006/relationships/audio" Target="../media/audio26.wav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13.xml"/><Relationship Id="rId1" Type="http://schemas.openxmlformats.org/officeDocument/2006/relationships/audio" Target="../media/audio27.wav"/><Relationship Id="rId4" Type="http://schemas.openxmlformats.org/officeDocument/2006/relationships/image" Target="../media/image1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39.png"/><Relationship Id="rId2" Type="http://schemas.openxmlformats.org/officeDocument/2006/relationships/audio" Target="../media/audio28.wav"/><Relationship Id="rId1" Type="http://schemas.openxmlformats.org/officeDocument/2006/relationships/tags" Target="../tags/tag1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notesSlide" Target="../notesSlides/notesSlide28.xml"/><Relationship Id="rId9" Type="http://schemas.openxmlformats.org/officeDocument/2006/relationships/image" Target="../media/image1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39.png"/><Relationship Id="rId12" Type="http://schemas.openxmlformats.org/officeDocument/2006/relationships/image" Target="../media/image45.jpeg"/><Relationship Id="rId2" Type="http://schemas.openxmlformats.org/officeDocument/2006/relationships/audio" Target="../media/audio29.wav"/><Relationship Id="rId1" Type="http://schemas.openxmlformats.org/officeDocument/2006/relationships/tags" Target="../tags/tag2.xml"/><Relationship Id="rId6" Type="http://schemas.openxmlformats.org/officeDocument/2006/relationships/image" Target="../media/image38.jpeg"/><Relationship Id="rId11" Type="http://schemas.openxmlformats.org/officeDocument/2006/relationships/image" Target="../media/image44.jpeg"/><Relationship Id="rId5" Type="http://schemas.openxmlformats.org/officeDocument/2006/relationships/image" Target="../media/image37.jpeg"/><Relationship Id="rId10" Type="http://schemas.openxmlformats.org/officeDocument/2006/relationships/image" Target="../media/image43.jpeg"/><Relationship Id="rId4" Type="http://schemas.openxmlformats.org/officeDocument/2006/relationships/notesSlide" Target="../notesSlides/notesSlide29.xml"/><Relationship Id="rId9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8.xml"/><Relationship Id="rId1" Type="http://schemas.openxmlformats.org/officeDocument/2006/relationships/audio" Target="../media/audio3.wav"/><Relationship Id="rId6" Type="http://schemas.openxmlformats.org/officeDocument/2006/relationships/image" Target="../media/image10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13.xml"/><Relationship Id="rId1" Type="http://schemas.openxmlformats.org/officeDocument/2006/relationships/audio" Target="../media/audio30.wav"/><Relationship Id="rId4" Type="http://schemas.openxmlformats.org/officeDocument/2006/relationships/image" Target="../media/image1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13.xml"/><Relationship Id="rId1" Type="http://schemas.openxmlformats.org/officeDocument/2006/relationships/audio" Target="../media/audio31.wav"/><Relationship Id="rId4" Type="http://schemas.openxmlformats.org/officeDocument/2006/relationships/image" Target="../media/image1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13.xml"/><Relationship Id="rId1" Type="http://schemas.openxmlformats.org/officeDocument/2006/relationships/audio" Target="../media/audio32.wav"/><Relationship Id="rId4" Type="http://schemas.openxmlformats.org/officeDocument/2006/relationships/image" Target="../media/image1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13.xml"/><Relationship Id="rId1" Type="http://schemas.openxmlformats.org/officeDocument/2006/relationships/audio" Target="../media/audio33.wav"/><Relationship Id="rId4" Type="http://schemas.openxmlformats.org/officeDocument/2006/relationships/image" Target="../media/image1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13.xml"/><Relationship Id="rId1" Type="http://schemas.openxmlformats.org/officeDocument/2006/relationships/audio" Target="../media/audio34.wav"/><Relationship Id="rId4" Type="http://schemas.openxmlformats.org/officeDocument/2006/relationships/image" Target="../media/image1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13.xml"/><Relationship Id="rId1" Type="http://schemas.openxmlformats.org/officeDocument/2006/relationships/audio" Target="../media/audio35.wav"/><Relationship Id="rId4" Type="http://schemas.openxmlformats.org/officeDocument/2006/relationships/image" Target="../media/image1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18.xml"/><Relationship Id="rId1" Type="http://schemas.openxmlformats.org/officeDocument/2006/relationships/audio" Target="../media/audio36.wav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8.xml"/><Relationship Id="rId1" Type="http://schemas.openxmlformats.org/officeDocument/2006/relationships/audio" Target="../media/audio4.wav"/><Relationship Id="rId5" Type="http://schemas.openxmlformats.org/officeDocument/2006/relationships/image" Target="../media/image10.pn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2.xml"/><Relationship Id="rId1" Type="http://schemas.openxmlformats.org/officeDocument/2006/relationships/audio" Target="../media/audio5.wav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2.xml"/><Relationship Id="rId1" Type="http://schemas.openxmlformats.org/officeDocument/2006/relationships/audio" Target="../media/audio6.wav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4.xml"/><Relationship Id="rId1" Type="http://schemas.openxmlformats.org/officeDocument/2006/relationships/audio" Target="../media/audio7.wav"/><Relationship Id="rId6" Type="http://schemas.openxmlformats.org/officeDocument/2006/relationships/image" Target="../media/image10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3.xml"/><Relationship Id="rId1" Type="http://schemas.openxmlformats.org/officeDocument/2006/relationships/audio" Target="../media/audio8.wav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8.xml"/><Relationship Id="rId1" Type="http://schemas.openxmlformats.org/officeDocument/2006/relationships/audio" Target="../media/audio9.wav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 sz="quarter"/>
          </p:nvPr>
        </p:nvSpPr>
        <p:spPr>
          <a:xfrm>
            <a:off x="304800" y="685800"/>
            <a:ext cx="8610600" cy="2362200"/>
          </a:xfrm>
        </p:spPr>
        <p:txBody>
          <a:bodyPr/>
          <a:lstStyle/>
          <a:p>
            <a:r>
              <a:rPr lang="en-US" sz="4400" dirty="0" smtClean="0">
                <a:solidFill>
                  <a:srgbClr val="FF0000"/>
                </a:solidFill>
              </a:rPr>
              <a:t> </a:t>
            </a:r>
            <a:br>
              <a:rPr lang="en-US" sz="4400" dirty="0" smtClean="0">
                <a:solidFill>
                  <a:srgbClr val="FF0000"/>
                </a:solidFill>
              </a:rPr>
            </a:br>
            <a:r>
              <a:rPr lang="en-US" sz="4400" b="1" dirty="0" smtClean="0">
                <a:solidFill>
                  <a:srgbClr val="FF0000"/>
                </a:solidFill>
              </a:rPr>
              <a:t>Application of the BARCODE Data Standard: </a:t>
            </a:r>
            <a:r>
              <a:rPr lang="en-US" sz="4400" dirty="0" smtClean="0">
                <a:solidFill>
                  <a:srgbClr val="FF0000"/>
                </a:solidFill>
              </a:rPr>
              <a:t/>
            </a:r>
            <a:br>
              <a:rPr lang="en-US" sz="4400" dirty="0" smtClean="0">
                <a:solidFill>
                  <a:srgbClr val="FF0000"/>
                </a:solidFill>
              </a:rPr>
            </a:br>
            <a:r>
              <a:rPr lang="en-US" sz="4400" b="1" dirty="0" smtClean="0">
                <a:solidFill>
                  <a:srgbClr val="FF0000"/>
                </a:solidFill>
              </a:rPr>
              <a:t>The Barcode of Wildlife Project for Endangered Species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sz="quarter" idx="1"/>
          </p:nvPr>
        </p:nvSpPr>
        <p:spPr>
          <a:xfrm>
            <a:off x="1371600" y="4038600"/>
            <a:ext cx="6477000" cy="19050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spcBef>
                <a:spcPct val="0"/>
              </a:spcBef>
              <a:spcAft>
                <a:spcPts val="300"/>
              </a:spcAft>
            </a:pPr>
            <a:r>
              <a:rPr lang="en-US" sz="2000" b="1" dirty="0" smtClean="0"/>
              <a:t>David E. Schindel, Executive Secretary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spcAft>
                <a:spcPts val="300"/>
              </a:spcAft>
            </a:pPr>
            <a:r>
              <a:rPr lang="en-US" sz="1600" dirty="0" smtClean="0"/>
              <a:t>Consortium for the Barcode of Life (CBOL)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spcAft>
                <a:spcPts val="300"/>
              </a:spcAft>
            </a:pPr>
            <a:r>
              <a:rPr lang="en-US" sz="1600" dirty="0" smtClean="0"/>
              <a:t>National </a:t>
            </a:r>
            <a:r>
              <a:rPr lang="en-US" sz="1600" dirty="0" smtClean="0"/>
              <a:t>Museum of Natural History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1600" dirty="0" smtClean="0"/>
              <a:t>Smithsonian Institution</a:t>
            </a:r>
          </a:p>
          <a:p>
            <a:pPr eaLnBrk="1" hangingPunct="1">
              <a:spcBef>
                <a:spcPct val="0"/>
              </a:spcBef>
              <a:spcAft>
                <a:spcPts val="600"/>
              </a:spcAft>
            </a:pPr>
            <a:r>
              <a:rPr lang="en-US" sz="1800" dirty="0" smtClean="0">
                <a:solidFill>
                  <a:schemeClr val="tx2"/>
                </a:solidFill>
                <a:hlinkClick r:id="rId4"/>
              </a:rPr>
              <a:t>SchindelD@si.edu</a:t>
            </a:r>
            <a:endParaRPr lang="en-US" sz="1800" dirty="0" smtClean="0">
              <a:solidFill>
                <a:schemeClr val="tx2"/>
              </a:solidFill>
            </a:endParaRPr>
          </a:p>
          <a:p>
            <a:pPr eaLnBrk="1" hangingPunct="1">
              <a:spcBef>
                <a:spcPct val="0"/>
              </a:spcBef>
              <a:spcAft>
                <a:spcPts val="600"/>
              </a:spcAft>
            </a:pPr>
            <a:r>
              <a:rPr lang="en-US" sz="1800" dirty="0" smtClean="0">
                <a:solidFill>
                  <a:schemeClr val="tx2"/>
                </a:solidFill>
              </a:rPr>
              <a:t> </a:t>
            </a:r>
            <a:r>
              <a:rPr lang="en-US" sz="1800" u="sng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http://www.barcodeofwildlife.org</a:t>
            </a:r>
          </a:p>
          <a:p>
            <a:pPr eaLnBrk="1" hangingPunct="1">
              <a:spcBef>
                <a:spcPct val="0"/>
              </a:spcBef>
              <a:spcAft>
                <a:spcPts val="600"/>
              </a:spcAft>
            </a:pPr>
            <a:r>
              <a:rPr lang="en-US" sz="1600" dirty="0" smtClean="0"/>
              <a:t>202/633-0812; fax 202/633-2938</a:t>
            </a:r>
          </a:p>
          <a:p>
            <a:endParaRPr lang="en-US" sz="1800" dirty="0"/>
          </a:p>
        </p:txBody>
      </p:sp>
      <p:pic>
        <p:nvPicPr>
          <p:cNvPr id="6" name="Picture 5" descr="CBOL Logo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00400" y="6213116"/>
            <a:ext cx="2895600" cy="644883"/>
          </a:xfrm>
          <a:prstGeom prst="rect">
            <a:avLst/>
          </a:prstGeom>
        </p:spPr>
      </p:pic>
      <p:pic>
        <p:nvPicPr>
          <p:cNvPr id="7" name="Picture 6" descr="Google GIA logo for print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391400" y="5105400"/>
            <a:ext cx="1569225" cy="1569225"/>
          </a:xfrm>
          <a:prstGeom prst="rect">
            <a:avLst/>
          </a:prstGeom>
        </p:spPr>
      </p:pic>
      <p:pic>
        <p:nvPicPr>
          <p:cNvPr id="9" name="Picture 8" descr="SIlogo2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28600" y="5215510"/>
            <a:ext cx="1371600" cy="1385316"/>
          </a:xfrm>
          <a:prstGeom prst="rect">
            <a:avLst/>
          </a:prstGeom>
        </p:spPr>
      </p:pic>
      <p:pic>
        <p:nvPicPr>
          <p:cNvPr id="11" name="~PP410.WAV">
            <a:hlinkClick r:id="" action="ppaction://media"/>
          </p:cNvPr>
          <p:cNvPicPr>
            <a:picLocks noRot="1" noChangeAspect="1"/>
          </p:cNvPicPr>
          <p:nvPr>
            <a:wavAudioFile r:embed="rId1" name="~PP410.WAV"/>
          </p:nvPr>
        </p:nvPicPr>
        <p:blipFill>
          <a:blip r:embed="rId8" cstate="print"/>
          <a:stretch>
            <a:fillRect/>
          </a:stretch>
        </p:blipFill>
        <p:spPr>
          <a:xfrm>
            <a:off x="8702675" y="641667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672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77813"/>
            <a:ext cx="86868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3300"/>
                </a:solidFill>
              </a:rPr>
              <a:t>Required Elements for BARCODE</a:t>
            </a:r>
            <a:endParaRPr lang="en-US" dirty="0">
              <a:solidFill>
                <a:srgbClr val="FF33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382000" cy="4530725"/>
          </a:xfrm>
        </p:spPr>
        <p:txBody>
          <a:bodyPr/>
          <a:lstStyle/>
          <a:p>
            <a:r>
              <a:rPr lang="en-US" dirty="0" smtClean="0"/>
              <a:t>Taxonomic identification to species</a:t>
            </a:r>
          </a:p>
          <a:p>
            <a:r>
              <a:rPr lang="en-US" dirty="0" smtClean="0"/>
              <a:t>Voucher specimen ID in Darwin Core Triplet format</a:t>
            </a:r>
          </a:p>
          <a:p>
            <a:r>
              <a:rPr lang="en-US" dirty="0" smtClean="0"/>
              <a:t>Name of barcode region</a:t>
            </a:r>
          </a:p>
          <a:p>
            <a:r>
              <a:rPr lang="en-US" dirty="0" smtClean="0"/>
              <a:t>Country/Ocean/Sea of origin</a:t>
            </a:r>
          </a:p>
          <a:p>
            <a:r>
              <a:rPr lang="en-US" dirty="0" smtClean="0"/>
              <a:t>Minimum sequence length and quality</a:t>
            </a:r>
          </a:p>
          <a:p>
            <a:r>
              <a:rPr lang="en-US" dirty="0" smtClean="0"/>
              <a:t>Forward and reverse 2 trace files in NCBI</a:t>
            </a:r>
          </a:p>
          <a:p>
            <a:r>
              <a:rPr lang="en-US" dirty="0" smtClean="0"/>
              <a:t>Forward/reverse primer sequences, names</a:t>
            </a:r>
          </a:p>
        </p:txBody>
      </p:sp>
      <p:pic>
        <p:nvPicPr>
          <p:cNvPr id="4" name="~PP1603.WAV">
            <a:hlinkClick r:id="" action="ppaction://media"/>
          </p:cNvPr>
          <p:cNvPicPr>
            <a:picLocks noRot="1" noChangeAspect="1"/>
          </p:cNvPicPr>
          <p:nvPr>
            <a:wavAudioFile r:embed="rId1" name="~PP1603.WAV"/>
          </p:nvPr>
        </p:nvPicPr>
        <p:blipFill>
          <a:blip r:embed="rId4" cstate="print"/>
          <a:stretch>
            <a:fillRect/>
          </a:stretch>
        </p:blipFill>
        <p:spPr>
          <a:xfrm>
            <a:off x="8702675" y="6416675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885325781"/>
      </p:ext>
    </p:extLst>
  </p:cSld>
  <p:clrMapOvr>
    <a:masterClrMapping/>
  </p:clrMapOvr>
  <p:transition advTm="6231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77813"/>
            <a:ext cx="86868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3300"/>
                </a:solidFill>
              </a:rPr>
              <a:t>Highly Recommended Elements </a:t>
            </a:r>
            <a:endParaRPr lang="en-US" dirty="0">
              <a:solidFill>
                <a:srgbClr val="FF33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382000" cy="4530725"/>
          </a:xfrm>
        </p:spPr>
        <p:txBody>
          <a:bodyPr/>
          <a:lstStyle/>
          <a:p>
            <a:r>
              <a:rPr lang="en-US" dirty="0" smtClean="0"/>
              <a:t>Latitude/longitude</a:t>
            </a:r>
          </a:p>
          <a:p>
            <a:r>
              <a:rPr lang="en-US" dirty="0" smtClean="0"/>
              <a:t>Name of Collector</a:t>
            </a:r>
          </a:p>
          <a:p>
            <a:r>
              <a:rPr lang="en-US" dirty="0" smtClean="0"/>
              <a:t>Collection date</a:t>
            </a:r>
          </a:p>
          <a:p>
            <a:r>
              <a:rPr lang="en-US" dirty="0" smtClean="0"/>
              <a:t>Name of identifier</a:t>
            </a:r>
          </a:p>
        </p:txBody>
      </p:sp>
      <p:pic>
        <p:nvPicPr>
          <p:cNvPr id="4" name="~PP3014.WAV">
            <a:hlinkClick r:id="" action="ppaction://media"/>
          </p:cNvPr>
          <p:cNvPicPr>
            <a:picLocks noRot="1" noChangeAspect="1"/>
          </p:cNvPicPr>
          <p:nvPr>
            <a:wavAudioFile r:embed="rId1" name="~PP3014.WAV"/>
          </p:nvPr>
        </p:nvPicPr>
        <p:blipFill>
          <a:blip r:embed="rId4" cstate="print"/>
          <a:stretch>
            <a:fillRect/>
          </a:stretch>
        </p:blipFill>
        <p:spPr>
          <a:xfrm>
            <a:off x="8702675" y="6416675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162376085"/>
      </p:ext>
    </p:extLst>
  </p:cSld>
  <p:clrMapOvr>
    <a:masterClrMapping/>
  </p:clrMapOvr>
  <p:transition advTm="3409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3914" y="304800"/>
            <a:ext cx="8621486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~PP3439.WAV">
            <a:hlinkClick r:id="" action="ppaction://media"/>
          </p:cNvPr>
          <p:cNvPicPr>
            <a:picLocks noRot="1" noChangeAspect="1"/>
          </p:cNvPicPr>
          <p:nvPr>
            <a:wavAudioFile r:embed="rId1" name="~PP3439.WAV"/>
          </p:nvPr>
        </p:nvPicPr>
        <p:blipFill>
          <a:blip r:embed="rId5" cstate="print"/>
          <a:stretch>
            <a:fillRect/>
          </a:stretch>
        </p:blipFill>
        <p:spPr>
          <a:xfrm>
            <a:off x="8702675" y="641667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4948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229600" cy="2286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4800" b="1" dirty="0" smtClean="0">
                <a:solidFill>
                  <a:srgbClr val="FF3300"/>
                </a:solidFill>
              </a:rPr>
              <a:t>BARCODE Data Standard in INSDC</a:t>
            </a:r>
            <a:br>
              <a:rPr lang="en-US" sz="4800" b="1" dirty="0" smtClean="0">
                <a:solidFill>
                  <a:srgbClr val="FF3300"/>
                </a:solidFill>
              </a:rPr>
            </a:br>
            <a:r>
              <a:rPr lang="en-US" sz="4800" b="1" dirty="0" smtClean="0">
                <a:solidFill>
                  <a:srgbClr val="FF3300"/>
                </a:solidFill>
              </a:rPr>
              <a:t>Darwin Core Triplet</a:t>
            </a:r>
            <a:br>
              <a:rPr lang="en-US" sz="4800" b="1" dirty="0" smtClean="0">
                <a:solidFill>
                  <a:srgbClr val="FF3300"/>
                </a:solidFill>
              </a:rPr>
            </a:br>
            <a:r>
              <a:rPr lang="en-US" sz="4800" b="1" dirty="0" smtClean="0">
                <a:solidFill>
                  <a:srgbClr val="FF3300"/>
                </a:solidFill>
              </a:rPr>
              <a:t>Structured Link to Vouchers</a:t>
            </a:r>
          </a:p>
        </p:txBody>
      </p:sp>
      <p:sp>
        <p:nvSpPr>
          <p:cNvPr id="15363" name="Text Box 3"/>
          <p:cNvSpPr txBox="1">
            <a:spLocks noChangeArrowheads="1"/>
          </p:cNvSpPr>
          <p:nvPr/>
        </p:nvSpPr>
        <p:spPr bwMode="auto">
          <a:xfrm>
            <a:off x="533400" y="3016250"/>
            <a:ext cx="2667000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1" dirty="0" smtClean="0">
                <a:solidFill>
                  <a:srgbClr val="00B0F0"/>
                </a:solidFill>
              </a:rPr>
              <a:t>Institution Code</a:t>
            </a:r>
            <a:endParaRPr lang="en-US" sz="3600" b="1" dirty="0">
              <a:solidFill>
                <a:srgbClr val="00B0F0"/>
              </a:solidFill>
            </a:endParaRPr>
          </a:p>
        </p:txBody>
      </p:sp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3733800" y="2940050"/>
            <a:ext cx="2362200" cy="109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1" dirty="0">
                <a:solidFill>
                  <a:srgbClr val="00B0F0"/>
                </a:solidFill>
              </a:rPr>
              <a:t>Collection Code</a:t>
            </a:r>
          </a:p>
        </p:txBody>
      </p:sp>
      <p:sp>
        <p:nvSpPr>
          <p:cNvPr id="15365" name="Text Box 5"/>
          <p:cNvSpPr txBox="1">
            <a:spLocks noChangeArrowheads="1"/>
          </p:cNvSpPr>
          <p:nvPr/>
        </p:nvSpPr>
        <p:spPr bwMode="auto">
          <a:xfrm>
            <a:off x="6400800" y="2971800"/>
            <a:ext cx="2133600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1" dirty="0">
                <a:solidFill>
                  <a:srgbClr val="00B0F0"/>
                </a:solidFill>
              </a:rPr>
              <a:t>Catalog </a:t>
            </a:r>
            <a:r>
              <a:rPr lang="en-US" sz="3600" b="1" dirty="0" smtClean="0">
                <a:solidFill>
                  <a:srgbClr val="00B0F0"/>
                </a:solidFill>
              </a:rPr>
              <a:t>Number</a:t>
            </a:r>
            <a:endParaRPr lang="en-US" sz="3600" b="1" dirty="0">
              <a:solidFill>
                <a:srgbClr val="00B0F0"/>
              </a:solidFill>
            </a:endParaRPr>
          </a:p>
        </p:txBody>
      </p:sp>
      <p:sp>
        <p:nvSpPr>
          <p:cNvPr id="15366" name="Text Box 6"/>
          <p:cNvSpPr txBox="1">
            <a:spLocks noChangeArrowheads="1"/>
          </p:cNvSpPr>
          <p:nvPr/>
        </p:nvSpPr>
        <p:spPr bwMode="auto">
          <a:xfrm>
            <a:off x="3276600" y="3092450"/>
            <a:ext cx="533400" cy="73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800" b="1"/>
              <a:t>:</a:t>
            </a:r>
          </a:p>
        </p:txBody>
      </p:sp>
      <p:sp>
        <p:nvSpPr>
          <p:cNvPr id="15367" name="Text Box 7"/>
          <p:cNvSpPr txBox="1">
            <a:spLocks noChangeArrowheads="1"/>
          </p:cNvSpPr>
          <p:nvPr/>
        </p:nvSpPr>
        <p:spPr bwMode="auto">
          <a:xfrm>
            <a:off x="6019800" y="2940050"/>
            <a:ext cx="533400" cy="73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800" b="1"/>
              <a:t>:</a:t>
            </a: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381000" y="4662487"/>
            <a:ext cx="26670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1" dirty="0" smtClean="0">
                <a:solidFill>
                  <a:srgbClr val="00B0F0"/>
                </a:solidFill>
              </a:rPr>
              <a:t>NHMUK</a:t>
            </a:r>
            <a:endParaRPr lang="en-US" sz="3600" b="1" dirty="0">
              <a:solidFill>
                <a:srgbClr val="00B0F0"/>
              </a:solidFill>
            </a:endParaRPr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3581400" y="4662487"/>
            <a:ext cx="23622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1">
                <a:solidFill>
                  <a:srgbClr val="00B0F0"/>
                </a:solidFill>
              </a:rPr>
              <a:t>LEP</a:t>
            </a: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6324600" y="4662487"/>
            <a:ext cx="21336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1">
                <a:solidFill>
                  <a:srgbClr val="00B0F0"/>
                </a:solidFill>
              </a:rPr>
              <a:t>123456</a:t>
            </a:r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3124200" y="4525962"/>
            <a:ext cx="533400" cy="73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800" b="1"/>
              <a:t>:</a:t>
            </a: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5867400" y="4479924"/>
            <a:ext cx="533400" cy="73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800" b="1"/>
              <a:t>:</a:t>
            </a:r>
          </a:p>
        </p:txBody>
      </p:sp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533400" y="5865812"/>
            <a:ext cx="26670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1">
                <a:solidFill>
                  <a:srgbClr val="00B0F0"/>
                </a:solidFill>
              </a:rPr>
              <a:t>personal</a:t>
            </a:r>
          </a:p>
        </p:txBody>
      </p:sp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3505200" y="5865812"/>
            <a:ext cx="23622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1">
                <a:solidFill>
                  <a:srgbClr val="00B0F0"/>
                </a:solidFill>
              </a:rPr>
              <a:t>DHJanzen</a:t>
            </a:r>
          </a:p>
        </p:txBody>
      </p:sp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6096000" y="5865812"/>
            <a:ext cx="27432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1" dirty="0">
                <a:solidFill>
                  <a:srgbClr val="00B0F0"/>
                </a:solidFill>
              </a:rPr>
              <a:t>SRNP12345</a:t>
            </a:r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2971800" y="5745162"/>
            <a:ext cx="533400" cy="73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800" b="1"/>
              <a:t>:</a:t>
            </a:r>
          </a:p>
        </p:txBody>
      </p:sp>
      <p:sp>
        <p:nvSpPr>
          <p:cNvPr id="18" name="Text Box 12"/>
          <p:cNvSpPr txBox="1">
            <a:spLocks noChangeArrowheads="1"/>
          </p:cNvSpPr>
          <p:nvPr/>
        </p:nvSpPr>
        <p:spPr bwMode="auto">
          <a:xfrm>
            <a:off x="5715000" y="5745162"/>
            <a:ext cx="533400" cy="73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800" b="1"/>
              <a:t>:</a:t>
            </a:r>
          </a:p>
        </p:txBody>
      </p:sp>
      <p:pic>
        <p:nvPicPr>
          <p:cNvPr id="19" name="~PP2977.WAV">
            <a:hlinkClick r:id="" action="ppaction://media"/>
          </p:cNvPr>
          <p:cNvPicPr>
            <a:picLocks noRot="1" noChangeAspect="1"/>
          </p:cNvPicPr>
          <p:nvPr>
            <a:wavAudioFile r:embed="rId1" name="~PP2977.WAV"/>
          </p:nvPr>
        </p:nvPicPr>
        <p:blipFill>
          <a:blip r:embed="rId4" cstate="print"/>
          <a:stretch>
            <a:fillRect/>
          </a:stretch>
        </p:blipFill>
        <p:spPr>
          <a:xfrm>
            <a:off x="8702675" y="6416675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990795418"/>
      </p:ext>
    </p:extLst>
  </p:cSld>
  <p:clrMapOvr>
    <a:masterClrMapping/>
  </p:clrMapOvr>
  <p:transition advTm="4039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/>
          <a:srcRect l="12500" t="11702" r="13438" b="1962"/>
          <a:stretch>
            <a:fillRect/>
          </a:stretch>
        </p:blipFill>
        <p:spPr bwMode="auto">
          <a:xfrm>
            <a:off x="1" y="-1"/>
            <a:ext cx="9143999" cy="6705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/>
          <a:srcRect l="68750" t="32707" r="13114" b="8511"/>
          <a:stretch>
            <a:fillRect/>
          </a:stretch>
        </p:blipFill>
        <p:spPr bwMode="auto">
          <a:xfrm>
            <a:off x="6934200" y="2438400"/>
            <a:ext cx="22098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5" cstate="print"/>
          <a:srcRect l="68750" t="11703" r="15812" b="84832"/>
          <a:stretch>
            <a:fillRect/>
          </a:stretch>
        </p:blipFill>
        <p:spPr bwMode="auto">
          <a:xfrm>
            <a:off x="6934200" y="2299411"/>
            <a:ext cx="2103120" cy="277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 cstate="print"/>
          <a:srcRect l="28438" t="20268" r="29375" b="37213"/>
          <a:stretch>
            <a:fillRect/>
          </a:stretch>
        </p:blipFill>
        <p:spPr bwMode="auto">
          <a:xfrm>
            <a:off x="76200" y="2960771"/>
            <a:ext cx="6324600" cy="3744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~PP2845.WAV">
            <a:hlinkClick r:id="" action="ppaction://media"/>
          </p:cNvPr>
          <p:cNvPicPr>
            <a:picLocks noRot="1" noChangeAspect="1"/>
          </p:cNvPicPr>
          <p:nvPr>
            <a:wavAudioFile r:embed="rId1" name="~PP2845.WAV"/>
          </p:nvPr>
        </p:nvPicPr>
        <p:blipFill>
          <a:blip r:embed="rId7" cstate="print"/>
          <a:stretch>
            <a:fillRect/>
          </a:stretch>
        </p:blipFill>
        <p:spPr>
          <a:xfrm>
            <a:off x="8702675" y="6416675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790264173"/>
      </p:ext>
    </p:extLst>
  </p:cSld>
  <p:clrMapOvr>
    <a:masterClrMapping/>
  </p:clrMapOvr>
  <p:transition advTm="3253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6895"/>
          <a:stretch/>
        </p:blipFill>
        <p:spPr bwMode="auto">
          <a:xfrm>
            <a:off x="533337" y="793376"/>
            <a:ext cx="8227783" cy="377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26890" b="70737"/>
          <a:stretch/>
        </p:blipFill>
        <p:spPr bwMode="auto">
          <a:xfrm>
            <a:off x="532620" y="762000"/>
            <a:ext cx="8228500" cy="1103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3337" y="4800600"/>
            <a:ext cx="8227783" cy="120032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227013" indent="-227013"/>
            <a:r>
              <a:rPr lang="en-US" sz="2400" b="1" i="1" dirty="0">
                <a:solidFill>
                  <a:schemeClr val="accent5">
                    <a:lumMod val="10000"/>
                  </a:schemeClr>
                </a:solidFill>
              </a:rPr>
              <a:t>Our results strongly suggest that Darwin Core Triplets that have not been carefully curated are not currently serving a useful role for relinking data.</a:t>
            </a:r>
          </a:p>
        </p:txBody>
      </p:sp>
      <p:pic>
        <p:nvPicPr>
          <p:cNvPr id="5" name="~PP2220.WAV">
            <a:hlinkClick r:id="" action="ppaction://media"/>
          </p:cNvPr>
          <p:cNvPicPr>
            <a:picLocks noRot="1" noChangeAspect="1"/>
          </p:cNvPicPr>
          <p:nvPr>
            <a:wavAudioFile r:embed="rId1" name="~PP2220.WAV"/>
          </p:nvPr>
        </p:nvPicPr>
        <p:blipFill>
          <a:blip r:embed="rId5" cstate="print"/>
          <a:stretch>
            <a:fillRect/>
          </a:stretch>
        </p:blipFill>
        <p:spPr>
          <a:xfrm>
            <a:off x="8702675" y="6416675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452682329"/>
      </p:ext>
    </p:extLst>
  </p:cSld>
  <p:clrMapOvr>
    <a:masterClrMapping/>
  </p:clrMapOvr>
  <p:transition advTm="361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44562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Compliance with Standard</a:t>
            </a:r>
            <a:endParaRPr lang="en-US" b="1" dirty="0">
              <a:solidFill>
                <a:srgbClr val="FF0000"/>
              </a:solidFill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457200" y="1371600"/>
          <a:ext cx="8305799" cy="4867206"/>
        </p:xfrm>
        <a:graphic>
          <a:graphicData uri="http://schemas.openxmlformats.org/drawingml/2006/table">
            <a:tbl>
              <a:tblPr/>
              <a:tblGrid>
                <a:gridCol w="1609382"/>
                <a:gridCol w="1926367"/>
                <a:gridCol w="2385025"/>
                <a:gridCol w="2385025"/>
              </a:tblGrid>
              <a:tr h="15240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endParaRPr lang="en-US" sz="500" dirty="0" smtClean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marL="0" marR="0" algn="ctr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latin typeface="Calibri"/>
                          <a:ea typeface="Times New Roman"/>
                          <a:cs typeface="Times New Roman"/>
                        </a:rPr>
                        <a:t>Categories </a:t>
                      </a:r>
                      <a:r>
                        <a:rPr lang="en-US" sz="2400" dirty="0">
                          <a:latin typeface="Calibri"/>
                          <a:ea typeface="Times New Roman"/>
                          <a:cs typeface="Times New Roman"/>
                        </a:rPr>
                        <a:t>of data records</a:t>
                      </a:r>
                      <a:endParaRPr lang="en-US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latin typeface="Calibri"/>
                          <a:ea typeface="Times New Roman"/>
                          <a:cs typeface="Times New Roman"/>
                        </a:rPr>
                        <a:t>Number </a:t>
                      </a:r>
                      <a:r>
                        <a:rPr lang="en-US" sz="2400" dirty="0">
                          <a:latin typeface="Calibri"/>
                          <a:ea typeface="Times New Roman"/>
                          <a:cs typeface="Times New Roman"/>
                        </a:rPr>
                        <a:t>of GenBank records</a:t>
                      </a:r>
                      <a:endParaRPr lang="en-US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latin typeface="Calibri"/>
                          <a:ea typeface="Times New Roman"/>
                          <a:cs typeface="Times New Roman"/>
                        </a:rPr>
                        <a:t>With Voucher or Culture Collection Specimen IDs</a:t>
                      </a:r>
                      <a:endParaRPr lang="en-US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latin typeface="Calibri"/>
                          <a:ea typeface="Times New Roman"/>
                          <a:cs typeface="Times New Roman"/>
                        </a:rPr>
                        <a:t>With Latitude</a:t>
                      </a:r>
                      <a:r>
                        <a:rPr lang="en-US" sz="2400" dirty="0" smtClean="0">
                          <a:latin typeface="Calibri"/>
                          <a:ea typeface="Times New Roman"/>
                          <a:cs typeface="Times New Roman"/>
                        </a:rPr>
                        <a:t>/ Longitude</a:t>
                      </a:r>
                      <a:endParaRPr lang="en-US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14400">
                <a:tc>
                  <a:txBody>
                    <a:bodyPr/>
                    <a:lstStyle/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700" dirty="0" smtClean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latin typeface="Calibri"/>
                          <a:ea typeface="Times New Roman"/>
                          <a:cs typeface="Times New Roman"/>
                        </a:rPr>
                        <a:t>BARCODE</a:t>
                      </a:r>
                      <a:endParaRPr lang="en-US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latin typeface="Calibri"/>
                          <a:ea typeface="Times New Roman"/>
                          <a:cs typeface="Times New Roman"/>
                        </a:rPr>
                        <a:t>347,349</a:t>
                      </a:r>
                      <a:endParaRPr lang="en-US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400" b="0" u="none" dirty="0">
                          <a:latin typeface="Calibri"/>
                          <a:ea typeface="Times New Roman"/>
                          <a:cs typeface="Times New Roman"/>
                        </a:rPr>
                        <a:t>347,077 (~100</a:t>
                      </a:r>
                      <a:r>
                        <a:rPr lang="en-US" sz="2400" b="0" u="none" dirty="0" smtClean="0">
                          <a:latin typeface="Calibri"/>
                          <a:ea typeface="Times New Roman"/>
                          <a:cs typeface="Times New Roman"/>
                        </a:rPr>
                        <a:t>%)</a:t>
                      </a:r>
                    </a:p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400" b="1" u="none" dirty="0" smtClean="0">
                          <a:solidFill>
                            <a:srgbClr val="FF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192, 902 (50.3%)</a:t>
                      </a:r>
                      <a:endParaRPr lang="en-US" sz="2400" b="1" u="none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latin typeface="Calibri"/>
                          <a:ea typeface="Times New Roman"/>
                          <a:cs typeface="Times New Roman"/>
                        </a:rPr>
                        <a:t>287,058 </a:t>
                      </a:r>
                      <a:r>
                        <a:rPr lang="en-US" sz="2400" dirty="0">
                          <a:latin typeface="Calibri"/>
                          <a:ea typeface="Times New Roman"/>
                          <a:cs typeface="Times New Roman"/>
                        </a:rPr>
                        <a:t>(83%)</a:t>
                      </a:r>
                      <a:endParaRPr lang="en-US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8862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800" dirty="0" smtClean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latin typeface="Calibri"/>
                          <a:ea typeface="Times New Roman"/>
                          <a:cs typeface="Times New Roman"/>
                        </a:rPr>
                        <a:t>COI, non-BARCODE</a:t>
                      </a:r>
                      <a:endParaRPr lang="en-US" sz="300" dirty="0" smtClean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3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400" b="0" i="0" u="none" strike="noStrike" dirty="0" smtClean="0">
                          <a:solidFill>
                            <a:schemeClr val="tx1"/>
                          </a:solidFill>
                          <a:latin typeface="Calibri"/>
                        </a:rPr>
                        <a:t>404,606</a:t>
                      </a:r>
                      <a:endParaRPr lang="en-US" sz="1800" b="0" i="0" u="none" strike="noStrike" dirty="0" smtClean="0">
                        <a:solidFill>
                          <a:schemeClr val="tx1"/>
                        </a:solidFill>
                        <a:latin typeface="Calibri"/>
                      </a:endParaRPr>
                    </a:p>
                    <a:p>
                      <a:pPr algn="ctr" rtl="0" fontAlgn="b"/>
                      <a:endParaRPr lang="en-US" sz="1800" b="0" i="0" u="none" strike="noStrike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400" b="0" i="0" u="none" strike="noStrike" dirty="0" smtClean="0">
                          <a:solidFill>
                            <a:schemeClr val="tx1"/>
                          </a:solidFill>
                          <a:latin typeface="Calibri"/>
                        </a:rPr>
                        <a:t>184,351 (46%)</a:t>
                      </a:r>
                      <a:endParaRPr lang="en-US" sz="1800" b="0" i="0" u="none" strike="noStrike" dirty="0" smtClean="0">
                        <a:solidFill>
                          <a:schemeClr val="tx1"/>
                        </a:solidFill>
                        <a:latin typeface="Calibri"/>
                      </a:endParaRPr>
                    </a:p>
                    <a:p>
                      <a:pPr algn="ctr" rtl="0" fontAlgn="b"/>
                      <a:endParaRPr lang="en-US" sz="1800" b="0" i="0" u="none" strike="noStrike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400" b="0" i="0" u="none" strike="noStrike" dirty="0" smtClean="0">
                          <a:solidFill>
                            <a:schemeClr val="tx1"/>
                          </a:solidFill>
                          <a:latin typeface="Calibri"/>
                        </a:rPr>
                        <a:t>78,974 (20%)</a:t>
                      </a:r>
                      <a:endParaRPr lang="en-US" sz="1800" b="0" i="0" u="none" strike="noStrike" dirty="0" smtClean="0">
                        <a:solidFill>
                          <a:schemeClr val="tx1"/>
                        </a:solidFill>
                        <a:latin typeface="Calibri"/>
                      </a:endParaRPr>
                    </a:p>
                    <a:p>
                      <a:pPr algn="ctr" rtl="0" fontAlgn="b"/>
                      <a:endParaRPr lang="en-US" sz="1800" b="0" i="0" u="none" strike="noStrike" dirty="0" smtClean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8862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800" dirty="0" smtClean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latin typeface="Calibri"/>
                          <a:ea typeface="Times New Roman"/>
                          <a:cs typeface="Times New Roman"/>
                        </a:rPr>
                        <a:t>All </a:t>
                      </a:r>
                      <a:r>
                        <a:rPr lang="en-US" sz="2400" dirty="0">
                          <a:latin typeface="Calibri"/>
                          <a:ea typeface="Times New Roman"/>
                          <a:cs typeface="Times New Roman"/>
                        </a:rPr>
                        <a:t>16S</a:t>
                      </a:r>
                      <a:endParaRPr lang="en-US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latin typeface="Calibri"/>
                          <a:ea typeface="Times New Roman"/>
                          <a:cs typeface="Times New Roman"/>
                        </a:rPr>
                        <a:t>4,876,284</a:t>
                      </a:r>
                      <a:endParaRPr lang="en-US" sz="600" dirty="0" smtClean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600" dirty="0" smtClean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600" dirty="0" smtClean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latin typeface="Calibri"/>
                          <a:ea typeface="Times New Roman"/>
                          <a:cs typeface="Times New Roman"/>
                        </a:rPr>
                        <a:t>138,921 (3%)</a:t>
                      </a:r>
                      <a:endParaRPr lang="en-US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latin typeface="Calibri"/>
                          <a:ea typeface="Times New Roman"/>
                          <a:cs typeface="Times New Roman"/>
                        </a:rPr>
                        <a:t>461,030 (9%)</a:t>
                      </a:r>
                      <a:endParaRPr lang="en-US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8862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800" dirty="0" smtClean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latin typeface="Calibri"/>
                          <a:ea typeface="Times New Roman"/>
                          <a:cs typeface="Times New Roman"/>
                        </a:rPr>
                        <a:t>All </a:t>
                      </a:r>
                      <a:r>
                        <a:rPr lang="en-US" sz="2400" dirty="0" err="1">
                          <a:latin typeface="Calibri"/>
                          <a:ea typeface="Times New Roman"/>
                          <a:cs typeface="Times New Roman"/>
                        </a:rPr>
                        <a:t>cytb</a:t>
                      </a:r>
                      <a:endParaRPr lang="en-US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latin typeface="Calibri"/>
                          <a:ea typeface="Times New Roman"/>
                          <a:cs typeface="Times New Roman"/>
                        </a:rPr>
                        <a:t>239,796</a:t>
                      </a:r>
                      <a:endParaRPr lang="en-US" sz="600" dirty="0" smtClean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600" dirty="0" smtClean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600" dirty="0" smtClean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latin typeface="Calibri"/>
                          <a:ea typeface="Times New Roman"/>
                          <a:cs typeface="Times New Roman"/>
                        </a:rPr>
                        <a:t>84,784 (35%)</a:t>
                      </a:r>
                      <a:endParaRPr lang="en-US" sz="2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latin typeface="Calibri"/>
                          <a:ea typeface="Times New Roman"/>
                          <a:cs typeface="Times New Roman"/>
                        </a:rPr>
                        <a:t>7,776 (3%)</a:t>
                      </a:r>
                      <a:endParaRPr lang="en-US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4" name="~PP2008.WAV">
            <a:hlinkClick r:id="" action="ppaction://media"/>
          </p:cNvPr>
          <p:cNvPicPr>
            <a:picLocks noRot="1" noChangeAspect="1"/>
          </p:cNvPicPr>
          <p:nvPr>
            <a:wavAudioFile r:embed="rId1" name="~PP2008.WAV"/>
          </p:nvPr>
        </p:nvPicPr>
        <p:blipFill>
          <a:blip r:embed="rId4" cstate="print"/>
          <a:stretch>
            <a:fillRect/>
          </a:stretch>
        </p:blipFill>
        <p:spPr>
          <a:xfrm>
            <a:off x="8702675" y="6416675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428847353"/>
      </p:ext>
    </p:extLst>
  </p:cSld>
  <p:clrMapOvr>
    <a:masterClrMapping/>
  </p:clrMapOvr>
  <p:transition advTm="13486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7200" y="182880"/>
            <a:ext cx="8001000" cy="6522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al 3"/>
          <p:cNvSpPr/>
          <p:nvPr/>
        </p:nvSpPr>
        <p:spPr>
          <a:xfrm>
            <a:off x="914400" y="2103120"/>
            <a:ext cx="914400" cy="3048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8" name="Oval 7"/>
          <p:cNvSpPr/>
          <p:nvPr/>
        </p:nvSpPr>
        <p:spPr>
          <a:xfrm>
            <a:off x="1524000" y="4953000"/>
            <a:ext cx="2438400" cy="304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pic>
        <p:nvPicPr>
          <p:cNvPr id="5" name="~PP2417.WAV">
            <a:hlinkClick r:id="" action="ppaction://media"/>
          </p:cNvPr>
          <p:cNvPicPr>
            <a:picLocks noRot="1" noChangeAspect="1"/>
          </p:cNvPicPr>
          <p:nvPr>
            <a:wavAudioFile r:embed="rId1" name="~PP2417.WAV"/>
          </p:nvPr>
        </p:nvPicPr>
        <p:blipFill>
          <a:blip r:embed="rId5" cstate="print"/>
          <a:stretch>
            <a:fillRect/>
          </a:stretch>
        </p:blipFill>
        <p:spPr>
          <a:xfrm>
            <a:off x="8702675" y="6416675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039126999"/>
      </p:ext>
    </p:extLst>
  </p:cSld>
  <p:clrMapOvr>
    <a:masterClrMapping/>
  </p:clrMapOvr>
  <p:transition advTm="2078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28134" y="2362200"/>
            <a:ext cx="8693448" cy="4114800"/>
          </a:xfrm>
          <a:prstGeom prst="rect">
            <a:avLst/>
          </a:prstGeom>
          <a:ln w="1905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76200"/>
            <a:ext cx="9144000" cy="21313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</a:rPr>
              <a:t>Voucher specimen links constructed from Darwin Core Triplet:</a:t>
            </a:r>
            <a:endParaRPr lang="en-US" sz="3600" b="1" dirty="0" smtClean="0">
              <a:solidFill>
                <a:srgbClr val="FF0000"/>
              </a:solidFill>
            </a:endParaRPr>
          </a:p>
          <a:p>
            <a:pPr algn="ctr"/>
            <a:endParaRPr lang="en-US" sz="1050" dirty="0" smtClean="0"/>
          </a:p>
          <a:p>
            <a:pPr algn="ctr"/>
            <a:r>
              <a:rPr lang="en-US" sz="2400" u="sng" dirty="0" smtClean="0">
                <a:hlinkClick r:id="rId5"/>
              </a:rPr>
              <a:t>http://collections.mnh.si.edu/services/resolver/birds/621682</a:t>
            </a:r>
            <a:endParaRPr lang="en-US" sz="2400" dirty="0" smtClean="0"/>
          </a:p>
          <a:p>
            <a:pPr algn="ctr"/>
            <a:endParaRPr lang="en-US" dirty="0"/>
          </a:p>
        </p:txBody>
      </p:sp>
      <p:pic>
        <p:nvPicPr>
          <p:cNvPr id="4" name="~PP1520.WAV">
            <a:hlinkClick r:id="" action="ppaction://media"/>
          </p:cNvPr>
          <p:cNvPicPr>
            <a:picLocks noRot="1" noChangeAspect="1"/>
          </p:cNvPicPr>
          <p:nvPr>
            <a:wavAudioFile r:embed="rId1" name="~PP1520.WAV"/>
          </p:nvPr>
        </p:nvPicPr>
        <p:blipFill>
          <a:blip r:embed="rId6" cstate="print"/>
          <a:stretch>
            <a:fillRect/>
          </a:stretch>
        </p:blipFill>
        <p:spPr>
          <a:xfrm>
            <a:off x="8702675" y="6416675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522392512"/>
      </p:ext>
    </p:extLst>
  </p:cSld>
  <p:clrMapOvr>
    <a:masterClrMapping/>
  </p:clrMapOvr>
  <p:transition advTm="3177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/>
          <a:srcRect r="38771"/>
          <a:stretch>
            <a:fillRect/>
          </a:stretch>
        </p:blipFill>
        <p:spPr bwMode="auto">
          <a:xfrm>
            <a:off x="1676400" y="228600"/>
            <a:ext cx="5791200" cy="642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~PP3287.WAV">
            <a:hlinkClick r:id="" action="ppaction://media"/>
          </p:cNvPr>
          <p:cNvPicPr>
            <a:picLocks noRot="1" noChangeAspect="1"/>
          </p:cNvPicPr>
          <p:nvPr>
            <a:wavAudioFile r:embed="rId1" name="~PP3287.WAV"/>
          </p:nvPr>
        </p:nvPicPr>
        <p:blipFill>
          <a:blip r:embed="rId5" cstate="print"/>
          <a:stretch>
            <a:fillRect/>
          </a:stretch>
        </p:blipFill>
        <p:spPr>
          <a:xfrm>
            <a:off x="8702675" y="641667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395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 sz="quarter"/>
          </p:nvPr>
        </p:nvSpPr>
        <p:spPr>
          <a:xfrm>
            <a:off x="457200" y="1066800"/>
            <a:ext cx="8229600" cy="3581400"/>
          </a:xfrm>
        </p:spPr>
        <p:txBody>
          <a:bodyPr/>
          <a:lstStyle/>
          <a:p>
            <a:r>
              <a:rPr lang="en-US" dirty="0" smtClean="0"/>
              <a:t>OR…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Integrating Scientific and </a:t>
            </a:r>
            <a:r>
              <a:rPr lang="en-US" dirty="0" smtClean="0"/>
              <a:t>Legal Data Standards and their </a:t>
            </a:r>
            <a:r>
              <a:rPr lang="en-US" dirty="0" smtClean="0"/>
              <a:t>Fitness </a:t>
            </a:r>
            <a:r>
              <a:rPr lang="en-US" dirty="0" smtClean="0"/>
              <a:t>for Use</a:t>
            </a:r>
            <a:endParaRPr lang="en-US" dirty="0"/>
          </a:p>
        </p:txBody>
      </p:sp>
      <p:pic>
        <p:nvPicPr>
          <p:cNvPr id="5" name="~PP1685.WAV">
            <a:hlinkClick r:id="" action="ppaction://media"/>
          </p:cNvPr>
          <p:cNvPicPr>
            <a:picLocks noRot="1" noChangeAspect="1"/>
          </p:cNvPicPr>
          <p:nvPr>
            <a:wavAudioFile r:embed="rId1" name="~PP1685.WAV"/>
          </p:nvPr>
        </p:nvPicPr>
        <p:blipFill>
          <a:blip r:embed="rId4" cstate="print"/>
          <a:stretch>
            <a:fillRect/>
          </a:stretch>
        </p:blipFill>
        <p:spPr>
          <a:xfrm>
            <a:off x="8702675" y="641667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755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/>
          <a:srcRect r="38771"/>
          <a:stretch>
            <a:fillRect/>
          </a:stretch>
        </p:blipFill>
        <p:spPr bwMode="auto">
          <a:xfrm>
            <a:off x="0" y="214313"/>
            <a:ext cx="5791200" cy="642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 l="62085" t="8519" b="70148"/>
          <a:stretch>
            <a:fillRect/>
          </a:stretch>
        </p:blipFill>
        <p:spPr bwMode="auto">
          <a:xfrm>
            <a:off x="3359148" y="2286000"/>
            <a:ext cx="5578478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~PP3821.WAV">
            <a:hlinkClick r:id="" action="ppaction://media"/>
          </p:cNvPr>
          <p:cNvPicPr>
            <a:picLocks noRot="1" noChangeAspect="1"/>
          </p:cNvPicPr>
          <p:nvPr>
            <a:wavAudioFile r:embed="rId1" name="~PP3821.WAV"/>
          </p:nvPr>
        </p:nvPicPr>
        <p:blipFill>
          <a:blip r:embed="rId5" cstate="print"/>
          <a:stretch>
            <a:fillRect/>
          </a:stretch>
        </p:blipFill>
        <p:spPr>
          <a:xfrm>
            <a:off x="8702675" y="641667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091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/>
          <a:srcRect r="38771"/>
          <a:stretch>
            <a:fillRect/>
          </a:stretch>
        </p:blipFill>
        <p:spPr bwMode="auto">
          <a:xfrm>
            <a:off x="0" y="214313"/>
            <a:ext cx="5791200" cy="642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 l="62085" t="8519" b="70148"/>
          <a:stretch>
            <a:fillRect/>
          </a:stretch>
        </p:blipFill>
        <p:spPr bwMode="auto">
          <a:xfrm>
            <a:off x="4114800" y="533400"/>
            <a:ext cx="4822826" cy="1844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95419" y="2438400"/>
            <a:ext cx="4972381" cy="411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~PP3848.WAV">
            <a:hlinkClick r:id="" action="ppaction://media"/>
          </p:cNvPr>
          <p:cNvPicPr>
            <a:picLocks noRot="1" noChangeAspect="1"/>
          </p:cNvPicPr>
          <p:nvPr>
            <a:wavAudioFile r:embed="rId1" name="~PP3848.WAV"/>
          </p:nvPr>
        </p:nvPicPr>
        <p:blipFill>
          <a:blip r:embed="rId6" cstate="print"/>
          <a:stretch>
            <a:fillRect/>
          </a:stretch>
        </p:blipFill>
        <p:spPr>
          <a:xfrm>
            <a:off x="8702675" y="641667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630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1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685800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Adoption by Regulators</a:t>
            </a:r>
          </a:p>
        </p:txBody>
      </p:sp>
      <p:sp>
        <p:nvSpPr>
          <p:cNvPr id="4751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143000"/>
            <a:ext cx="8763000" cy="50292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3600" b="1" dirty="0" smtClean="0">
                <a:solidFill>
                  <a:srgbClr val="FF0000"/>
                </a:solidFill>
              </a:rPr>
              <a:t>U.S. Food and Drug Administration </a:t>
            </a:r>
          </a:p>
          <a:p>
            <a:pPr>
              <a:lnSpc>
                <a:spcPct val="90000"/>
              </a:lnSpc>
            </a:pPr>
            <a:r>
              <a:rPr lang="en-US" sz="3600" dirty="0" smtClean="0"/>
              <a:t>Environmental </a:t>
            </a:r>
            <a:r>
              <a:rPr lang="en-US" sz="3600" dirty="0"/>
              <a:t>Protection Agency</a:t>
            </a:r>
          </a:p>
          <a:p>
            <a:pPr>
              <a:lnSpc>
                <a:spcPct val="90000"/>
              </a:lnSpc>
            </a:pPr>
            <a:r>
              <a:rPr lang="en-US" sz="3600" dirty="0" smtClean="0"/>
              <a:t>EU and FAO International Plant Protection Commission</a:t>
            </a:r>
          </a:p>
          <a:p>
            <a:pPr>
              <a:lnSpc>
                <a:spcPct val="90000"/>
              </a:lnSpc>
            </a:pPr>
            <a:r>
              <a:rPr lang="en-US" sz="3600" dirty="0" smtClean="0"/>
              <a:t>NOAA/NMFS</a:t>
            </a:r>
            <a:endParaRPr lang="en-US" sz="3600" dirty="0"/>
          </a:p>
          <a:p>
            <a:pPr>
              <a:lnSpc>
                <a:spcPct val="90000"/>
              </a:lnSpc>
            </a:pPr>
            <a:r>
              <a:rPr lang="en-US" sz="3600" dirty="0" smtClean="0"/>
              <a:t>Federal </a:t>
            </a:r>
            <a:r>
              <a:rPr lang="en-US" sz="3600" dirty="0"/>
              <a:t>Aviation </a:t>
            </a:r>
            <a:r>
              <a:rPr lang="en-US" sz="3600" dirty="0" smtClean="0"/>
              <a:t>Administration</a:t>
            </a:r>
            <a:endParaRPr lang="en-US" sz="3600" dirty="0"/>
          </a:p>
          <a:p>
            <a:pPr>
              <a:lnSpc>
                <a:spcPct val="90000"/>
              </a:lnSpc>
            </a:pPr>
            <a:r>
              <a:rPr lang="en-US" sz="3600" dirty="0" smtClean="0"/>
              <a:t>CITES</a:t>
            </a:r>
            <a:r>
              <a:rPr lang="en-US" sz="3600" dirty="0"/>
              <a:t>, National Agencies, Conservation </a:t>
            </a:r>
            <a:r>
              <a:rPr lang="en-US" sz="3600" dirty="0" smtClean="0"/>
              <a:t>NGOs</a:t>
            </a:r>
            <a:endParaRPr lang="en-US" sz="3600" dirty="0"/>
          </a:p>
        </p:txBody>
      </p:sp>
      <p:pic>
        <p:nvPicPr>
          <p:cNvPr id="4" name="~PP3199.WAV">
            <a:hlinkClick r:id="" action="ppaction://media"/>
          </p:cNvPr>
          <p:cNvPicPr>
            <a:picLocks noRot="1" noChangeAspect="1"/>
          </p:cNvPicPr>
          <p:nvPr>
            <a:wavAudioFile r:embed="rId1" name="~PP3199.WAV"/>
          </p:nvPr>
        </p:nvPicPr>
        <p:blipFill>
          <a:blip r:embed="rId4" cstate="print"/>
          <a:stretch>
            <a:fillRect/>
          </a:stretch>
        </p:blipFill>
        <p:spPr>
          <a:xfrm>
            <a:off x="8702675" y="641667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4020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/>
          <a:srcRect t="34608"/>
          <a:stretch>
            <a:fillRect/>
          </a:stretch>
        </p:blipFill>
        <p:spPr bwMode="auto">
          <a:xfrm>
            <a:off x="304800" y="1447382"/>
            <a:ext cx="8610600" cy="129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63" y="3562350"/>
            <a:ext cx="9134475" cy="146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 b="84619"/>
          <a:stretch>
            <a:fillRect/>
          </a:stretch>
        </p:blipFill>
        <p:spPr bwMode="auto">
          <a:xfrm>
            <a:off x="304800" y="1142582"/>
            <a:ext cx="8610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~PP3538.WAV">
            <a:hlinkClick r:id="" action="ppaction://media"/>
          </p:cNvPr>
          <p:cNvPicPr>
            <a:picLocks noRot="1" noChangeAspect="1"/>
          </p:cNvPicPr>
          <p:nvPr>
            <a:wavAudioFile r:embed="rId1" name="~PP3538.WAV"/>
          </p:nvPr>
        </p:nvPicPr>
        <p:blipFill>
          <a:blip r:embed="rId6" cstate="print"/>
          <a:stretch>
            <a:fillRect/>
          </a:stretch>
        </p:blipFill>
        <p:spPr>
          <a:xfrm>
            <a:off x="8702675" y="641667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66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7813"/>
            <a:ext cx="9144000" cy="941387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US Food &amp; Drug Administration </a:t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b="1" dirty="0" smtClean="0">
                <a:solidFill>
                  <a:srgbClr val="FF0000"/>
                </a:solidFill>
              </a:rPr>
              <a:t>Reference Fish Encyclopedia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599" y="1540609"/>
            <a:ext cx="7707296" cy="50887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74920" y="3581400"/>
            <a:ext cx="384048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Oval 5"/>
          <p:cNvSpPr/>
          <p:nvPr/>
        </p:nvSpPr>
        <p:spPr>
          <a:xfrm>
            <a:off x="152400" y="2926080"/>
            <a:ext cx="2819400" cy="3810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152400" y="3547872"/>
            <a:ext cx="3505200" cy="3810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~PP3388.WAV">
            <a:hlinkClick r:id="" action="ppaction://media"/>
          </p:cNvPr>
          <p:cNvPicPr>
            <a:picLocks noRot="1" noChangeAspect="1"/>
          </p:cNvPicPr>
          <p:nvPr>
            <a:wavAudioFile r:embed="rId1" name="~PP3388.WAV"/>
          </p:nvPr>
        </p:nvPicPr>
        <p:blipFill>
          <a:blip r:embed="rId6" cstate="print"/>
          <a:stretch>
            <a:fillRect/>
          </a:stretch>
        </p:blipFill>
        <p:spPr>
          <a:xfrm>
            <a:off x="8702675" y="641667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062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474787"/>
          </a:xfrm>
        </p:spPr>
        <p:txBody>
          <a:bodyPr/>
          <a:lstStyle/>
          <a:p>
            <a:r>
              <a:rPr lang="en-US" b="1" dirty="0" err="1" smtClean="0">
                <a:solidFill>
                  <a:srgbClr val="FF0000"/>
                </a:solidFill>
              </a:rPr>
              <a:t>Mickevich</a:t>
            </a:r>
            <a:r>
              <a:rPr lang="en-US" b="1" dirty="0" smtClean="0">
                <a:solidFill>
                  <a:srgbClr val="FF0000"/>
                </a:solidFill>
              </a:rPr>
              <a:t> &amp; Collette, 2000</a:t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b="1" dirty="0" smtClean="0">
                <a:solidFill>
                  <a:srgbClr val="FF0000"/>
                </a:solidFill>
              </a:rPr>
              <a:t>MARBID Marine Database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905000"/>
            <a:ext cx="8534400" cy="4225925"/>
          </a:xfrm>
        </p:spPr>
        <p:txBody>
          <a:bodyPr/>
          <a:lstStyle/>
          <a:p>
            <a:r>
              <a:rPr lang="en-US" dirty="0" smtClean="0"/>
              <a:t>Comprehensiveness:</a:t>
            </a:r>
          </a:p>
          <a:p>
            <a:pPr lvl="1"/>
            <a:r>
              <a:rPr lang="en-US" dirty="0" smtClean="0"/>
              <a:t>How complete was the examined material? </a:t>
            </a:r>
          </a:p>
          <a:p>
            <a:pPr lvl="1"/>
            <a:r>
              <a:rPr lang="en-US" dirty="0" smtClean="0"/>
              <a:t>Did it include the original type specimens?  </a:t>
            </a:r>
          </a:p>
          <a:p>
            <a:r>
              <a:rPr lang="en-US" dirty="0" smtClean="0"/>
              <a:t>Quality of Analysis:</a:t>
            </a:r>
          </a:p>
          <a:p>
            <a:pPr lvl="1"/>
            <a:r>
              <a:rPr lang="en-US" dirty="0" smtClean="0"/>
              <a:t>How reliable are the species being studied? </a:t>
            </a:r>
          </a:p>
          <a:p>
            <a:pPr lvl="1"/>
            <a:r>
              <a:rPr lang="en-US" dirty="0" smtClean="0"/>
              <a:t>How objective is the quantitative analysis of the species’ data?</a:t>
            </a:r>
          </a:p>
          <a:p>
            <a:pPr lvl="1"/>
            <a:r>
              <a:rPr lang="en-US" dirty="0" smtClean="0"/>
              <a:t>Is there at least one diagnostic character? </a:t>
            </a:r>
            <a:endParaRPr lang="en-US" dirty="0"/>
          </a:p>
        </p:txBody>
      </p:sp>
      <p:pic>
        <p:nvPicPr>
          <p:cNvPr id="4" name="~PP926.WAV">
            <a:hlinkClick r:id="" action="ppaction://media"/>
          </p:cNvPr>
          <p:cNvPicPr>
            <a:picLocks noRot="1" noChangeAspect="1"/>
          </p:cNvPicPr>
          <p:nvPr>
            <a:wavAudioFile r:embed="rId1" name="~PP926.WAV"/>
          </p:nvPr>
        </p:nvPicPr>
        <p:blipFill>
          <a:blip r:embed="rId4" cstate="print"/>
          <a:stretch>
            <a:fillRect/>
          </a:stretch>
        </p:blipFill>
        <p:spPr>
          <a:xfrm>
            <a:off x="8702675" y="641667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8345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705600" y="304800"/>
            <a:ext cx="2209800" cy="475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38" name="Picture 2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592"/>
          <a:stretch/>
        </p:blipFill>
        <p:spPr bwMode="auto">
          <a:xfrm>
            <a:off x="1" y="0"/>
            <a:ext cx="9144000" cy="3768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0" name="Picture 4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2923061" y="3733800"/>
            <a:ext cx="3553939" cy="3124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1" name="Picture 5"/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0" y="3462358"/>
            <a:ext cx="2923061" cy="3383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2" name="Picture 6"/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6478666" y="3648891"/>
            <a:ext cx="2663667" cy="3209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2" name="Picture 2"/>
          <p:cNvPicPr>
            <a:picLocks noChangeAspect="1" noChangeArrowheads="1"/>
          </p:cNvPicPr>
          <p:nvPr/>
        </p:nvPicPr>
        <p:blipFill>
          <a:blip r:embed="rId9" cstate="screen"/>
          <a:srcRect/>
          <a:stretch>
            <a:fillRect/>
          </a:stretch>
        </p:blipFill>
        <p:spPr bwMode="auto">
          <a:xfrm>
            <a:off x="0" y="0"/>
            <a:ext cx="2743200" cy="3431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2057400" y="0"/>
            <a:ext cx="5715000" cy="52322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Barcode of Wildlife on Google+ 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151554" name="Picture 2"/>
          <p:cNvPicPr>
            <a:picLocks noChangeAspect="1" noChangeArrowheads="1"/>
          </p:cNvPicPr>
          <p:nvPr/>
        </p:nvPicPr>
        <p:blipFill>
          <a:blip r:embed="rId10" cstate="screen"/>
          <a:srcRect/>
          <a:stretch>
            <a:fillRect/>
          </a:stretch>
        </p:blipFill>
        <p:spPr bwMode="auto">
          <a:xfrm>
            <a:off x="76200" y="1752600"/>
            <a:ext cx="2849880" cy="1096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1555" name="Picture 3"/>
          <p:cNvPicPr>
            <a:picLocks noChangeAspect="1" noChangeArrowheads="1"/>
          </p:cNvPicPr>
          <p:nvPr/>
        </p:nvPicPr>
        <p:blipFill>
          <a:blip r:embed="rId11" cstate="screen"/>
          <a:srcRect/>
          <a:stretch>
            <a:fillRect/>
          </a:stretch>
        </p:blipFill>
        <p:spPr bwMode="auto">
          <a:xfrm>
            <a:off x="76200" y="2819399"/>
            <a:ext cx="2819400" cy="4004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1556" name="Picture 4"/>
          <p:cNvPicPr>
            <a:picLocks noChangeAspect="1" noChangeArrowheads="1"/>
          </p:cNvPicPr>
          <p:nvPr/>
        </p:nvPicPr>
        <p:blipFill>
          <a:blip r:embed="rId11" cstate="screen"/>
          <a:srcRect/>
          <a:stretch>
            <a:fillRect/>
          </a:stretch>
        </p:blipFill>
        <p:spPr bwMode="auto">
          <a:xfrm>
            <a:off x="133350" y="1447800"/>
            <a:ext cx="26098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~PP2873.WAV">
            <a:hlinkClick r:id="" action="ppaction://media"/>
          </p:cNvPr>
          <p:cNvPicPr>
            <a:picLocks noRot="1" noChangeAspect="1"/>
          </p:cNvPicPr>
          <p:nvPr>
            <a:wavAudioFile r:embed="rId1" name="~PP2873.WAV"/>
          </p:nvPr>
        </p:nvPicPr>
        <p:blipFill>
          <a:blip r:embed="rId12" cstate="print"/>
          <a:stretch>
            <a:fillRect/>
          </a:stretch>
        </p:blipFill>
        <p:spPr>
          <a:xfrm>
            <a:off x="8702675" y="641667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4691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941387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BWP Goals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14400"/>
            <a:ext cx="8686800" cy="5638800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Working with six Partner Countries:</a:t>
            </a:r>
          </a:p>
          <a:p>
            <a:r>
              <a:rPr lang="en-US" dirty="0" smtClean="0"/>
              <a:t>Demonstrate use of DNA barcode evidence in investigations, prosecutions, convictions by November 2014</a:t>
            </a:r>
          </a:p>
          <a:p>
            <a:r>
              <a:rPr lang="en-US" dirty="0" smtClean="0"/>
              <a:t>Construct a reference BARCODE library to support Partner Country priorities</a:t>
            </a:r>
          </a:p>
          <a:p>
            <a:pPr lvl="1"/>
            <a:r>
              <a:rPr lang="en-US" dirty="0" smtClean="0"/>
              <a:t>~2000 Priority Endangered Species</a:t>
            </a:r>
          </a:p>
          <a:p>
            <a:pPr lvl="1"/>
            <a:r>
              <a:rPr lang="en-US" dirty="0" smtClean="0"/>
              <a:t>~8000 closely related/look-alike species </a:t>
            </a:r>
          </a:p>
          <a:p>
            <a:r>
              <a:rPr lang="en-US" dirty="0" smtClean="0"/>
              <a:t>Partner Countries will formally adopt, implement and ‘mainstream’ DNA barcoding </a:t>
            </a:r>
            <a:endParaRPr lang="en-US" dirty="0"/>
          </a:p>
        </p:txBody>
      </p:sp>
      <p:pic>
        <p:nvPicPr>
          <p:cNvPr id="4" name="~PP4081.WAV">
            <a:hlinkClick r:id="" action="ppaction://media"/>
          </p:cNvPr>
          <p:cNvPicPr>
            <a:picLocks noRot="1" noChangeAspect="1"/>
          </p:cNvPicPr>
          <p:nvPr>
            <a:wavAudioFile r:embed="rId1" name="~PP4081.WAV"/>
          </p:nvPr>
        </p:nvPicPr>
        <p:blipFill>
          <a:blip r:embed="rId4" cstate="print"/>
          <a:stretch>
            <a:fillRect/>
          </a:stretch>
        </p:blipFill>
        <p:spPr>
          <a:xfrm>
            <a:off x="8702675" y="641667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7073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04800" y="76200"/>
            <a:ext cx="8610600" cy="9906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Creating the Reference Library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1000" y="1447800"/>
            <a:ext cx="1752600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Identified Museum Specimens</a:t>
            </a:r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2352007" y="2590800"/>
            <a:ext cx="1686593" cy="12192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2362200" y="3886200"/>
            <a:ext cx="1676400" cy="1257141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304800" y="5334000"/>
            <a:ext cx="1752600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Publish Reference BARCODE Record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81000" y="4191000"/>
            <a:ext cx="1752600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Sequence DNA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81000" y="2819400"/>
            <a:ext cx="1752600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Extract and Amplify DNA</a:t>
            </a:r>
            <a:endParaRPr lang="en-US" dirty="0"/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2356566" y="5257800"/>
            <a:ext cx="1758234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Down Arrow 12"/>
          <p:cNvSpPr/>
          <p:nvPr/>
        </p:nvSpPr>
        <p:spPr>
          <a:xfrm>
            <a:off x="1143000" y="2438400"/>
            <a:ext cx="228600" cy="304800"/>
          </a:xfrm>
          <a:prstGeom prst="downArrow">
            <a:avLst/>
          </a:pr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5" name="Down Arrow 14"/>
          <p:cNvSpPr/>
          <p:nvPr/>
        </p:nvSpPr>
        <p:spPr>
          <a:xfrm>
            <a:off x="1143000" y="4953000"/>
            <a:ext cx="228600" cy="304800"/>
          </a:xfrm>
          <a:prstGeom prst="downArrow">
            <a:avLst/>
          </a:pr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6" name="Down Arrow 15"/>
          <p:cNvSpPr/>
          <p:nvPr/>
        </p:nvSpPr>
        <p:spPr>
          <a:xfrm>
            <a:off x="1143000" y="3581400"/>
            <a:ext cx="228600" cy="457200"/>
          </a:xfrm>
          <a:prstGeom prst="downArrow">
            <a:avLst/>
          </a:pr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 cstate="screen"/>
          <a:srcRect/>
          <a:stretch>
            <a:fillRect/>
          </a:stretch>
        </p:blipFill>
        <p:spPr bwMode="auto">
          <a:xfrm>
            <a:off x="2286000" y="1143000"/>
            <a:ext cx="1694329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Rectangle 24"/>
          <p:cNvSpPr/>
          <p:nvPr/>
        </p:nvSpPr>
        <p:spPr>
          <a:xfrm>
            <a:off x="228600" y="990600"/>
            <a:ext cx="3962400" cy="57150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4267200" y="990600"/>
            <a:ext cx="4724400" cy="57150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~PP456.WAV">
            <a:hlinkClick r:id="" action="ppaction://media"/>
          </p:cNvPr>
          <p:cNvPicPr>
            <a:picLocks noRot="1" noChangeAspect="1"/>
          </p:cNvPicPr>
          <p:nvPr>
            <a:wavAudioFile r:embed="rId2" name="~PP456.WAV"/>
          </p:nvPr>
        </p:nvPicPr>
        <p:blipFill>
          <a:blip r:embed="rId9" cstate="print"/>
          <a:stretch>
            <a:fillRect/>
          </a:stretch>
        </p:blipFill>
        <p:spPr>
          <a:xfrm>
            <a:off x="8702675" y="6416675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085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48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5" grpId="0" animBg="1"/>
      <p:bldP spid="9" grpId="0" animBg="1"/>
      <p:bldP spid="10" grpId="0" animBg="1"/>
      <p:bldP spid="11" grpId="0" animBg="1"/>
      <p:bldP spid="13" grpId="0" animBg="1"/>
      <p:bldP spid="15" grpId="0" animBg="1"/>
      <p:bldP spid="1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9906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Identifying Unknowns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1000" y="1447800"/>
            <a:ext cx="1752600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Identified Museum Specimens</a:t>
            </a:r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2352007" y="2590800"/>
            <a:ext cx="1686593" cy="12192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2362200" y="3886200"/>
            <a:ext cx="1676400" cy="1257141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6934200" y="1524000"/>
            <a:ext cx="1752600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Crime Scene Samples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04800" y="5334000"/>
            <a:ext cx="1752600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Publish Reference BARCODE Record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81000" y="4191000"/>
            <a:ext cx="1752600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Sequence DNA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81000" y="2819400"/>
            <a:ext cx="1752600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Extract and Amplify DNA</a:t>
            </a:r>
            <a:endParaRPr lang="en-US" dirty="0"/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2356566" y="5257800"/>
            <a:ext cx="1758234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Down Arrow 12"/>
          <p:cNvSpPr/>
          <p:nvPr/>
        </p:nvSpPr>
        <p:spPr>
          <a:xfrm>
            <a:off x="1143000" y="2438400"/>
            <a:ext cx="228600" cy="304800"/>
          </a:xfrm>
          <a:prstGeom prst="downArrow">
            <a:avLst/>
          </a:pr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5" name="Down Arrow 14"/>
          <p:cNvSpPr/>
          <p:nvPr/>
        </p:nvSpPr>
        <p:spPr>
          <a:xfrm>
            <a:off x="1143000" y="4953000"/>
            <a:ext cx="228600" cy="304800"/>
          </a:xfrm>
          <a:prstGeom prst="downArrow">
            <a:avLst/>
          </a:pr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6" name="Down Arrow 15"/>
          <p:cNvSpPr/>
          <p:nvPr/>
        </p:nvSpPr>
        <p:spPr>
          <a:xfrm>
            <a:off x="1143000" y="3581400"/>
            <a:ext cx="228600" cy="457200"/>
          </a:xfrm>
          <a:prstGeom prst="downArrow">
            <a:avLst/>
          </a:pr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 cstate="screen"/>
          <a:srcRect/>
          <a:stretch>
            <a:fillRect/>
          </a:stretch>
        </p:blipFill>
        <p:spPr bwMode="auto">
          <a:xfrm>
            <a:off x="2286000" y="1143000"/>
            <a:ext cx="1694329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E:\Schindel files\Conservation Comm\Conservation Images\powder brown.jpg"/>
          <p:cNvPicPr>
            <a:picLocks noChangeAspect="1" noChangeArrowheads="1"/>
          </p:cNvPicPr>
          <p:nvPr/>
        </p:nvPicPr>
        <p:blipFill>
          <a:blip r:embed="rId9" cstate="screen"/>
          <a:srcRect/>
          <a:stretch>
            <a:fillRect/>
          </a:stretch>
        </p:blipFill>
        <p:spPr bwMode="auto">
          <a:xfrm>
            <a:off x="5257800" y="1295400"/>
            <a:ext cx="1619250" cy="1074737"/>
          </a:xfrm>
          <a:prstGeom prst="rect">
            <a:avLst/>
          </a:prstGeom>
          <a:noFill/>
        </p:spPr>
      </p:pic>
      <p:sp>
        <p:nvSpPr>
          <p:cNvPr id="19" name="Down Arrow 18"/>
          <p:cNvSpPr/>
          <p:nvPr/>
        </p:nvSpPr>
        <p:spPr>
          <a:xfrm rot="2854977">
            <a:off x="4484847" y="2204972"/>
            <a:ext cx="457200" cy="94407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Down Arrow 19"/>
          <p:cNvSpPr/>
          <p:nvPr/>
        </p:nvSpPr>
        <p:spPr>
          <a:xfrm rot="2854977">
            <a:off x="4506526" y="4377466"/>
            <a:ext cx="457200" cy="94088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Down Arrow 20"/>
          <p:cNvSpPr/>
          <p:nvPr/>
        </p:nvSpPr>
        <p:spPr>
          <a:xfrm rot="14018194">
            <a:off x="4591806" y="3573727"/>
            <a:ext cx="457200" cy="8382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17" descr="tracefile"/>
          <p:cNvPicPr>
            <a:picLocks noChangeAspect="1" noChangeArrowheads="1"/>
          </p:cNvPicPr>
          <p:nvPr/>
        </p:nvPicPr>
        <p:blipFill>
          <a:blip r:embed="rId10" cstate="screen"/>
          <a:srcRect/>
          <a:stretch>
            <a:fillRect/>
          </a:stretch>
        </p:blipFill>
        <p:spPr bwMode="auto">
          <a:xfrm>
            <a:off x="5334000" y="3200400"/>
            <a:ext cx="1447800" cy="9753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18" descr="image001"/>
          <p:cNvPicPr>
            <a:picLocks noChangeAspect="1" noChangeArrowheads="1"/>
          </p:cNvPicPr>
          <p:nvPr/>
        </p:nvPicPr>
        <p:blipFill>
          <a:blip r:embed="rId11" cstate="screen"/>
          <a:srcRect/>
          <a:stretch>
            <a:fillRect/>
          </a:stretch>
        </p:blipFill>
        <p:spPr bwMode="auto">
          <a:xfrm>
            <a:off x="5105400" y="4156566"/>
            <a:ext cx="1896875" cy="212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TextBox 23"/>
          <p:cNvSpPr txBox="1"/>
          <p:nvPr/>
        </p:nvSpPr>
        <p:spPr>
          <a:xfrm>
            <a:off x="7010400" y="3352800"/>
            <a:ext cx="1752600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Unidentified DNA Barcode Sequence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228600" y="990600"/>
            <a:ext cx="3962400" cy="57150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4267200" y="990600"/>
            <a:ext cx="4724400" cy="57150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Down Arrow 26"/>
          <p:cNvSpPr/>
          <p:nvPr/>
        </p:nvSpPr>
        <p:spPr>
          <a:xfrm rot="16200000">
            <a:off x="4572000" y="5715000"/>
            <a:ext cx="457200" cy="762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 descr="Thrips corrected_tree_3_17 (2).jpg"/>
          <p:cNvPicPr>
            <a:picLocks noChangeAspect="1"/>
          </p:cNvPicPr>
          <p:nvPr/>
        </p:nvPicPr>
        <p:blipFill>
          <a:blip r:embed="rId12" cstate="screen"/>
          <a:srcRect l="32679" t="34426" b="15223"/>
          <a:stretch>
            <a:fillRect/>
          </a:stretch>
        </p:blipFill>
        <p:spPr>
          <a:xfrm>
            <a:off x="5257800" y="4709984"/>
            <a:ext cx="1600200" cy="1859692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7010400" y="4876800"/>
            <a:ext cx="1752600" cy="14773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Cluster Unidentified Sequence with Reference Library</a:t>
            </a:r>
            <a:endParaRPr lang="en-US" dirty="0"/>
          </a:p>
        </p:txBody>
      </p:sp>
      <p:sp>
        <p:nvSpPr>
          <p:cNvPr id="30" name="Rectangle 29"/>
          <p:cNvSpPr/>
          <p:nvPr/>
        </p:nvSpPr>
        <p:spPr>
          <a:xfrm flipV="1">
            <a:off x="6477000" y="5715000"/>
            <a:ext cx="228600" cy="45720"/>
          </a:xfrm>
          <a:prstGeom prst="rect">
            <a:avLst/>
          </a:prstGeom>
          <a:solidFill>
            <a:srgbClr val="CC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~PP2543.WAV">
            <a:hlinkClick r:id="" action="ppaction://media"/>
          </p:cNvPr>
          <p:cNvPicPr>
            <a:picLocks noRot="1" noChangeAspect="1"/>
          </p:cNvPicPr>
          <p:nvPr>
            <a:wavAudioFile r:embed="rId2" name="~PP2543.WAV"/>
          </p:nvPr>
        </p:nvPicPr>
        <p:blipFill>
          <a:blip r:embed="rId13" cstate="print"/>
          <a:stretch>
            <a:fillRect/>
          </a:stretch>
        </p:blipFill>
        <p:spPr>
          <a:xfrm>
            <a:off x="8702675" y="6416675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837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5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  <p:bldLst>
      <p:bldP spid="8" grpId="0" animBg="1"/>
      <p:bldP spid="19" grpId="0" animBg="1"/>
      <p:bldP spid="20" grpId="0" animBg="1"/>
      <p:bldP spid="21" grpId="0" animBg="1"/>
      <p:bldP spid="24" grpId="0" animBg="1"/>
      <p:bldP spid="27" grpId="0" animBg="1"/>
      <p:bldP spid="29" grpId="0" animBg="1"/>
      <p:bldP spid="3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0"/>
            <a:ext cx="9144000" cy="49300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14400" y="4941623"/>
            <a:ext cx="7315199" cy="1916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2133600" y="3124200"/>
            <a:ext cx="5029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www.barcodeofwildlife.org</a:t>
            </a:r>
            <a:endParaRPr lang="en-US" sz="2800" b="1" dirty="0"/>
          </a:p>
        </p:txBody>
      </p:sp>
      <p:pic>
        <p:nvPicPr>
          <p:cNvPr id="5" name="~PP3491.WAV">
            <a:hlinkClick r:id="" action="ppaction://media"/>
          </p:cNvPr>
          <p:cNvPicPr>
            <a:picLocks noRot="1" noChangeAspect="1"/>
          </p:cNvPicPr>
          <p:nvPr>
            <a:wavAudioFile r:embed="rId1" name="~PP3491.WAV"/>
          </p:nvPr>
        </p:nvPicPr>
        <p:blipFill>
          <a:blip r:embed="rId6" cstate="print"/>
          <a:stretch>
            <a:fillRect/>
          </a:stretch>
        </p:blipFill>
        <p:spPr>
          <a:xfrm>
            <a:off x="8702675" y="641667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809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41387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Typical Defense Challenges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066800"/>
            <a:ext cx="8763000" cy="5410200"/>
          </a:xfrm>
        </p:spPr>
        <p:txBody>
          <a:bodyPr/>
          <a:lstStyle/>
          <a:p>
            <a:pPr lvl="0"/>
            <a:r>
              <a:rPr lang="en-US" dirty="0" smtClean="0"/>
              <a:t>Handling of exhibits: crime scene to lab</a:t>
            </a:r>
          </a:p>
          <a:p>
            <a:pPr lvl="0"/>
            <a:r>
              <a:rPr lang="en-US" dirty="0" smtClean="0"/>
              <a:t>Qualifications of forensic lab technician, expert witness</a:t>
            </a:r>
          </a:p>
          <a:p>
            <a:pPr lvl="0"/>
            <a:r>
              <a:rPr lang="en-US" dirty="0" smtClean="0"/>
              <a:t>Accreditation of the forensic lab</a:t>
            </a:r>
          </a:p>
          <a:p>
            <a:pPr lvl="0"/>
            <a:r>
              <a:rPr lang="en-US" dirty="0" smtClean="0"/>
              <a:t>Calibration of lab instruments</a:t>
            </a:r>
          </a:p>
          <a:p>
            <a:pPr lvl="0"/>
            <a:r>
              <a:rPr lang="en-US" dirty="0" smtClean="0"/>
              <a:t>Reliability of selected DNA method</a:t>
            </a:r>
          </a:p>
          <a:p>
            <a:pPr lvl="0"/>
            <a:r>
              <a:rPr lang="en-US" dirty="0" smtClean="0"/>
              <a:t>For BARCODE data:</a:t>
            </a:r>
          </a:p>
          <a:p>
            <a:pPr lvl="1"/>
            <a:r>
              <a:rPr lang="en-US" dirty="0" smtClean="0"/>
              <a:t>Reference database completeness/reliability</a:t>
            </a:r>
          </a:p>
          <a:p>
            <a:pPr lvl="1"/>
            <a:r>
              <a:rPr lang="en-US" dirty="0" smtClean="0"/>
              <a:t>Potential tampering/contamination of reference database</a:t>
            </a:r>
          </a:p>
          <a:p>
            <a:endParaRPr lang="en-US" dirty="0"/>
          </a:p>
        </p:txBody>
      </p:sp>
      <p:pic>
        <p:nvPicPr>
          <p:cNvPr id="4" name="~PP1759.WAV">
            <a:hlinkClick r:id="" action="ppaction://media"/>
          </p:cNvPr>
          <p:cNvPicPr>
            <a:picLocks noRot="1" noChangeAspect="1"/>
          </p:cNvPicPr>
          <p:nvPr>
            <a:wavAudioFile r:embed="rId1" name="~PP1759.WAV"/>
          </p:nvPr>
        </p:nvPicPr>
        <p:blipFill>
          <a:blip r:embed="rId4" cstate="print"/>
          <a:stretch>
            <a:fillRect/>
          </a:stretch>
        </p:blipFill>
        <p:spPr>
          <a:xfrm>
            <a:off x="8702675" y="641667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8102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BWP Defense Challenges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00200"/>
            <a:ext cx="8610600" cy="4530725"/>
          </a:xfrm>
        </p:spPr>
        <p:txBody>
          <a:bodyPr/>
          <a:lstStyle/>
          <a:p>
            <a:r>
              <a:rPr lang="en-US" dirty="0" smtClean="0"/>
              <a:t>Voucher specimens/reference library meet scientific but not forensic standards</a:t>
            </a:r>
          </a:p>
          <a:p>
            <a:pPr lvl="1"/>
            <a:r>
              <a:rPr lang="en-US" dirty="0" smtClean="0"/>
              <a:t>No chain of custody linking vouchers to frozen tissues to DNA sequences</a:t>
            </a:r>
          </a:p>
          <a:p>
            <a:pPr lvl="1"/>
            <a:r>
              <a:rPr lang="en-US" dirty="0" smtClean="0"/>
              <a:t>No certification of voucher identifications</a:t>
            </a:r>
          </a:p>
          <a:p>
            <a:pPr lvl="1"/>
            <a:r>
              <a:rPr lang="en-US" dirty="0" smtClean="0"/>
              <a:t>Possible labeling errors in open access collections</a:t>
            </a:r>
          </a:p>
          <a:p>
            <a:pPr lvl="1"/>
            <a:r>
              <a:rPr lang="en-US" dirty="0" smtClean="0"/>
              <a:t>Lab processing subject to contamination in academic labs</a:t>
            </a:r>
            <a:endParaRPr lang="en-US" dirty="0"/>
          </a:p>
        </p:txBody>
      </p:sp>
      <p:pic>
        <p:nvPicPr>
          <p:cNvPr id="4" name="~PP855.WAV">
            <a:hlinkClick r:id="" action="ppaction://media"/>
          </p:cNvPr>
          <p:cNvPicPr>
            <a:picLocks noRot="1" noChangeAspect="1"/>
          </p:cNvPicPr>
          <p:nvPr>
            <a:wavAudioFile r:embed="rId1" name="~PP855.WAV"/>
          </p:nvPr>
        </p:nvPicPr>
        <p:blipFill>
          <a:blip r:embed="rId4" cstate="print"/>
          <a:stretch>
            <a:fillRect/>
          </a:stretch>
        </p:blipFill>
        <p:spPr>
          <a:xfrm>
            <a:off x="8702675" y="641667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9318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77813"/>
            <a:ext cx="8763000" cy="941388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BWP Prosecutor Response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305800" cy="5334000"/>
          </a:xfrm>
        </p:spPr>
        <p:txBody>
          <a:bodyPr/>
          <a:lstStyle/>
          <a:p>
            <a:r>
              <a:rPr lang="en-US" dirty="0" smtClean="0"/>
              <a:t>Densely populated reference library</a:t>
            </a:r>
          </a:p>
          <a:p>
            <a:pPr lvl="1"/>
            <a:r>
              <a:rPr lang="en-US" dirty="0" smtClean="0"/>
              <a:t>Vouchers identified with confidence</a:t>
            </a:r>
          </a:p>
          <a:p>
            <a:pPr lvl="1"/>
            <a:r>
              <a:rPr lang="en-US" dirty="0" smtClean="0"/>
              <a:t>Vouchers traceable, IDs can be repeated</a:t>
            </a:r>
          </a:p>
          <a:p>
            <a:pPr lvl="1"/>
            <a:r>
              <a:rPr lang="en-US" dirty="0" smtClean="0"/>
              <a:t>“Barcode gap” between species</a:t>
            </a:r>
          </a:p>
          <a:p>
            <a:pPr lvl="1"/>
            <a:r>
              <a:rPr lang="en-US" dirty="0" smtClean="0"/>
              <a:t>Crime sample clusters clearly with endangered species</a:t>
            </a:r>
          </a:p>
          <a:p>
            <a:r>
              <a:rPr lang="en-US" dirty="0" smtClean="0"/>
              <a:t>No sample mix-ups, handled under chain-of-custody</a:t>
            </a:r>
          </a:p>
          <a:p>
            <a:r>
              <a:rPr lang="en-US" dirty="0" smtClean="0"/>
              <a:t>No lab contamination, processed in clean forensic lab with controls</a:t>
            </a:r>
          </a:p>
        </p:txBody>
      </p:sp>
      <p:pic>
        <p:nvPicPr>
          <p:cNvPr id="4" name="~PP1207.WAV">
            <a:hlinkClick r:id="" action="ppaction://media"/>
          </p:cNvPr>
          <p:cNvPicPr>
            <a:picLocks noRot="1" noChangeAspect="1"/>
          </p:cNvPicPr>
          <p:nvPr>
            <a:wavAudioFile r:embed="rId1" name="~PP1207.WAV"/>
          </p:nvPr>
        </p:nvPicPr>
        <p:blipFill>
          <a:blip r:embed="rId4" cstate="print"/>
          <a:stretch>
            <a:fillRect/>
          </a:stretch>
        </p:blipFill>
        <p:spPr>
          <a:xfrm>
            <a:off x="8702675" y="641667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2723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Required BWP Data/Metadata 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606925"/>
          </a:xfrm>
        </p:spPr>
        <p:txBody>
          <a:bodyPr/>
          <a:lstStyle/>
          <a:p>
            <a:r>
              <a:rPr lang="en-US" sz="3600" dirty="0" smtClean="0"/>
              <a:t>Additional </a:t>
            </a:r>
            <a:r>
              <a:rPr lang="en-US" sz="3600" dirty="0" err="1" smtClean="0"/>
              <a:t>datafields</a:t>
            </a:r>
            <a:r>
              <a:rPr lang="en-US" sz="3600" dirty="0" smtClean="0"/>
              <a:t> in GenBank for BWP:</a:t>
            </a:r>
          </a:p>
          <a:p>
            <a:pPr lvl="1"/>
            <a:r>
              <a:rPr lang="en-US" sz="3200" dirty="0" smtClean="0"/>
              <a:t>Name of identifier</a:t>
            </a:r>
          </a:p>
          <a:p>
            <a:pPr lvl="1"/>
            <a:r>
              <a:rPr lang="en-US" sz="3200" dirty="0" smtClean="0"/>
              <a:t>Date of identification</a:t>
            </a:r>
          </a:p>
          <a:p>
            <a:pPr lvl="1"/>
            <a:r>
              <a:rPr lang="en-US" sz="3200" dirty="0" smtClean="0"/>
              <a:t>Type status of voucher specimen</a:t>
            </a:r>
          </a:p>
          <a:p>
            <a:pPr lvl="1"/>
            <a:r>
              <a:rPr lang="en-US" sz="3200" dirty="0" smtClean="0"/>
              <a:t>Basis of identification</a:t>
            </a:r>
          </a:p>
          <a:p>
            <a:pPr lvl="1"/>
            <a:r>
              <a:rPr lang="en-US" sz="3200" dirty="0" smtClean="0"/>
              <a:t>Confidence level</a:t>
            </a:r>
          </a:p>
          <a:p>
            <a:pPr lvl="1"/>
            <a:r>
              <a:rPr lang="en-US" sz="3200" dirty="0" smtClean="0"/>
              <a:t>Collected under chain of custody? (Y/N)</a:t>
            </a:r>
            <a:endParaRPr lang="en-US" sz="3200" dirty="0"/>
          </a:p>
        </p:txBody>
      </p:sp>
      <p:pic>
        <p:nvPicPr>
          <p:cNvPr id="4" name="~PP3084.WAV">
            <a:hlinkClick r:id="" action="ppaction://media"/>
          </p:cNvPr>
          <p:cNvPicPr>
            <a:picLocks noRot="1" noChangeAspect="1"/>
          </p:cNvPicPr>
          <p:nvPr>
            <a:wavAudioFile r:embed="rId1" name="~PP3084.WAV"/>
          </p:nvPr>
        </p:nvPicPr>
        <p:blipFill>
          <a:blip r:embed="rId4" cstate="print"/>
          <a:stretch>
            <a:fillRect/>
          </a:stretch>
        </p:blipFill>
        <p:spPr>
          <a:xfrm>
            <a:off x="8702675" y="641667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7960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865187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Basis of Identification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0600"/>
            <a:ext cx="8686800" cy="5562600"/>
          </a:xfrm>
        </p:spPr>
        <p:txBody>
          <a:bodyPr/>
          <a:lstStyle/>
          <a:p>
            <a:r>
              <a:rPr lang="en-US" dirty="0" smtClean="0"/>
              <a:t>The type of information used:</a:t>
            </a:r>
          </a:p>
          <a:p>
            <a:pPr lvl="1"/>
            <a:r>
              <a:rPr lang="en-US" dirty="0" smtClean="0"/>
              <a:t>Overall similarity</a:t>
            </a:r>
          </a:p>
          <a:p>
            <a:pPr lvl="1"/>
            <a:r>
              <a:rPr lang="en-US" dirty="0" smtClean="0"/>
              <a:t>Diagnostic characters</a:t>
            </a:r>
          </a:p>
          <a:p>
            <a:pPr lvl="1"/>
            <a:r>
              <a:rPr lang="en-US" dirty="0" smtClean="0"/>
              <a:t>DNA BARCODE comparison </a:t>
            </a:r>
          </a:p>
          <a:p>
            <a:r>
              <a:rPr lang="en-US" dirty="0" smtClean="0"/>
              <a:t>The form of the identified voucher specimen:</a:t>
            </a:r>
          </a:p>
          <a:p>
            <a:pPr lvl="1"/>
            <a:r>
              <a:rPr lang="en-US" dirty="0" smtClean="0"/>
              <a:t>Living organism: Juvenile/Immature</a:t>
            </a:r>
          </a:p>
          <a:p>
            <a:pPr lvl="1"/>
            <a:r>
              <a:rPr lang="en-US" dirty="0" smtClean="0"/>
              <a:t>Preserved specimen: Incomplete adult</a:t>
            </a:r>
          </a:p>
          <a:p>
            <a:pPr lvl="1"/>
            <a:r>
              <a:rPr lang="en-US" dirty="0" smtClean="0"/>
              <a:t>Digital Image: Complete adult</a:t>
            </a:r>
          </a:p>
          <a:p>
            <a:r>
              <a:rPr lang="en-US" dirty="0" smtClean="0"/>
              <a:t>The references against which the voucher specimen was compared</a:t>
            </a:r>
          </a:p>
          <a:p>
            <a:endParaRPr lang="en-US" dirty="0"/>
          </a:p>
        </p:txBody>
      </p:sp>
      <p:pic>
        <p:nvPicPr>
          <p:cNvPr id="4" name="~PP3226.WAV">
            <a:hlinkClick r:id="" action="ppaction://media"/>
          </p:cNvPr>
          <p:cNvPicPr>
            <a:picLocks noRot="1" noChangeAspect="1"/>
          </p:cNvPicPr>
          <p:nvPr>
            <a:wavAudioFile r:embed="rId1" name="~PP3226.WAV"/>
          </p:nvPr>
        </p:nvPicPr>
        <p:blipFill>
          <a:blip r:embed="rId4" cstate="print"/>
          <a:stretch>
            <a:fillRect/>
          </a:stretch>
        </p:blipFill>
        <p:spPr>
          <a:xfrm>
            <a:off x="8702675" y="641667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2292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941387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effectLst/>
              </a:rPr>
              <a:t>Levels of Confidence</a:t>
            </a:r>
            <a:endParaRPr lang="en-US" b="1" dirty="0">
              <a:solidFill>
                <a:srgbClr val="FF0000"/>
              </a:solidFill>
              <a:effectLst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990600"/>
            <a:ext cx="8763000" cy="5638800"/>
          </a:xfrm>
        </p:spPr>
        <p:txBody>
          <a:bodyPr/>
          <a:lstStyle/>
          <a:p>
            <a:pPr lvl="0"/>
            <a:r>
              <a:rPr lang="en-US" sz="2400" b="1" dirty="0" smtClean="0">
                <a:solidFill>
                  <a:srgbClr val="FF0000"/>
                </a:solidFill>
                <a:effectLst/>
              </a:rPr>
              <a:t>High confidence:</a:t>
            </a:r>
            <a:r>
              <a:rPr lang="en-US" sz="2400" dirty="0" smtClean="0"/>
              <a:t>  There is an extremely high probability that the species-level identification is correct.  This level of confidence can be entered only by professional taxonomists with experience in the group to which the voucher specimen has been assigned.  Only well-preserved voucher specimens that display diagnostic features can be assigned to this level of confidence.</a:t>
            </a:r>
          </a:p>
          <a:p>
            <a:r>
              <a:rPr lang="en-US" sz="2400" b="1" dirty="0" smtClean="0">
                <a:solidFill>
                  <a:srgbClr val="FF0000"/>
                </a:solidFill>
                <a:effectLst/>
              </a:rPr>
              <a:t>Medium confidence:</a:t>
            </a:r>
            <a:r>
              <a:rPr lang="en-US" sz="2400" dirty="0" smtClean="0"/>
              <a:t>  There is a high probability that the genus-level identification is correct but a lower likelihood that the species-level identification is correct.  Experienced non-professionals can assign this level of confidence after making comparisons with taxonomic publications.</a:t>
            </a:r>
          </a:p>
          <a:p>
            <a:r>
              <a:rPr lang="en-US" sz="2400" b="1" dirty="0" smtClean="0">
                <a:solidFill>
                  <a:srgbClr val="FF0000"/>
                </a:solidFill>
                <a:effectLst/>
              </a:rPr>
              <a:t>Preliminary identification:</a:t>
            </a:r>
            <a:r>
              <a:rPr lang="en-US" sz="2400" dirty="0" smtClean="0"/>
              <a:t>  The genus and species names are uncertain and a more expert identification is needed.  </a:t>
            </a:r>
          </a:p>
          <a:p>
            <a:endParaRPr lang="en-US" sz="2400" dirty="0"/>
          </a:p>
        </p:txBody>
      </p:sp>
      <p:pic>
        <p:nvPicPr>
          <p:cNvPr id="4" name="~PP2829.WAV">
            <a:hlinkClick r:id="" action="ppaction://media"/>
          </p:cNvPr>
          <p:cNvPicPr>
            <a:picLocks noRot="1" noChangeAspect="1"/>
          </p:cNvPicPr>
          <p:nvPr>
            <a:wavAudioFile r:embed="rId1" name="~PP2829.WAV"/>
          </p:nvPr>
        </p:nvPicPr>
        <p:blipFill>
          <a:blip r:embed="rId4" cstate="print"/>
          <a:stretch>
            <a:fillRect/>
          </a:stretch>
        </p:blipFill>
        <p:spPr>
          <a:xfrm>
            <a:off x="8702675" y="641667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6334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52600" y="2209800"/>
            <a:ext cx="55626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smtClean="0"/>
              <a:t>Thank you.</a:t>
            </a:r>
          </a:p>
          <a:p>
            <a:pPr algn="ctr"/>
            <a:r>
              <a:rPr lang="en-US" sz="6600" dirty="0" smtClean="0"/>
              <a:t>Questions?</a:t>
            </a:r>
            <a:endParaRPr lang="en-US" sz="6600" dirty="0"/>
          </a:p>
        </p:txBody>
      </p:sp>
      <p:pic>
        <p:nvPicPr>
          <p:cNvPr id="3" name="~PP2913.WAV">
            <a:hlinkClick r:id="" action="ppaction://media"/>
          </p:cNvPr>
          <p:cNvPicPr>
            <a:picLocks noRot="1" noChangeAspect="1"/>
          </p:cNvPicPr>
          <p:nvPr>
            <a:wavAudioFile r:embed="rId1" name="~PP2913.WAV"/>
          </p:nvPr>
        </p:nvPicPr>
        <p:blipFill>
          <a:blip r:embed="rId4" cstate="print"/>
          <a:stretch>
            <a:fillRect/>
          </a:stretch>
        </p:blipFill>
        <p:spPr>
          <a:xfrm>
            <a:off x="8702675" y="641667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412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OCCfig1v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392112"/>
            <a:ext cx="8534400" cy="593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381000" y="990600"/>
            <a:ext cx="1905000" cy="685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240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Publications</a:t>
            </a:r>
          </a:p>
        </p:txBody>
      </p:sp>
      <p:pic>
        <p:nvPicPr>
          <p:cNvPr id="4" name="~PP353.WAV">
            <a:hlinkClick r:id="" action="ppaction://media"/>
          </p:cNvPr>
          <p:cNvPicPr>
            <a:picLocks noRot="1" noChangeAspect="1"/>
          </p:cNvPicPr>
          <p:nvPr>
            <a:wavAudioFile r:embed="rId1" name="~PP353.WAV"/>
          </p:nvPr>
        </p:nvPicPr>
        <p:blipFill>
          <a:blip r:embed="rId5" cstate="print"/>
          <a:stretch>
            <a:fillRect/>
          </a:stretch>
        </p:blipFill>
        <p:spPr>
          <a:xfrm>
            <a:off x="8702675" y="641667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4181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95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609600"/>
            <a:ext cx="7772400" cy="5562600"/>
          </a:xfrm>
        </p:spPr>
        <p:txBody>
          <a:bodyPr/>
          <a:lstStyle/>
          <a:p>
            <a:pPr eaLnBrk="1" hangingPunct="1">
              <a:defRPr/>
            </a:pPr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 DNA barcode is a </a:t>
            </a:r>
            <a:b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short gene sequence </a:t>
            </a:r>
            <a:b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taken from </a:t>
            </a:r>
            <a:b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standardized portions </a:t>
            </a:r>
            <a:b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of the genome,</a:t>
            </a:r>
            <a:b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used to identify species,</a:t>
            </a:r>
            <a:b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OR…</a:t>
            </a:r>
          </a:p>
        </p:txBody>
      </p:sp>
      <p:pic>
        <p:nvPicPr>
          <p:cNvPr id="3" name="~PP2923.WAV">
            <a:hlinkClick r:id="" action="ppaction://media"/>
          </p:cNvPr>
          <p:cNvPicPr>
            <a:picLocks noRot="1" noChangeAspect="1"/>
          </p:cNvPicPr>
          <p:nvPr>
            <a:wavAudioFile r:embed="rId1" name="~PP2923.WAV"/>
          </p:nvPr>
        </p:nvPicPr>
        <p:blipFill>
          <a:blip r:embed="rId4" cstate="print"/>
          <a:stretch>
            <a:fillRect/>
          </a:stretch>
        </p:blipFill>
        <p:spPr>
          <a:xfrm>
            <a:off x="8702675" y="6416675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671946593"/>
      </p:ext>
    </p:extLst>
  </p:cSld>
  <p:clrMapOvr>
    <a:masterClrMapping/>
  </p:clrMapOvr>
  <p:transition advTm="1886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95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609600"/>
            <a:ext cx="7772400" cy="5562600"/>
          </a:xfrm>
        </p:spPr>
        <p:txBody>
          <a:bodyPr/>
          <a:lstStyle/>
          <a:p>
            <a:pPr eaLnBrk="1" hangingPunct="1">
              <a:defRPr/>
            </a:pPr>
            <a:r>
              <a:rPr lang="en-US" sz="6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…another GPS</a:t>
            </a:r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(A Genetic </a:t>
            </a:r>
            <a:b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Positioning System)</a:t>
            </a:r>
          </a:p>
        </p:txBody>
      </p:sp>
      <p:pic>
        <p:nvPicPr>
          <p:cNvPr id="3" name="~PP1499.WAV">
            <a:hlinkClick r:id="" action="ppaction://media"/>
          </p:cNvPr>
          <p:cNvPicPr>
            <a:picLocks noRot="1" noChangeAspect="1"/>
          </p:cNvPicPr>
          <p:nvPr>
            <a:wavAudioFile r:embed="rId1" name="~PP1499.WAV"/>
          </p:nvPr>
        </p:nvPicPr>
        <p:blipFill>
          <a:blip r:embed="rId4" cstate="print"/>
          <a:stretch>
            <a:fillRect/>
          </a:stretch>
        </p:blipFill>
        <p:spPr>
          <a:xfrm>
            <a:off x="8702675" y="6416675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17325958"/>
      </p:ext>
    </p:extLst>
  </p:cSld>
  <p:clrMapOvr>
    <a:masterClrMapping/>
  </p:clrMapOvr>
  <p:transition advTm="1486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AutoShape 2"/>
          <p:cNvSpPr>
            <a:spLocks noChangeArrowheads="1"/>
          </p:cNvSpPr>
          <p:nvPr/>
        </p:nvSpPr>
        <p:spPr bwMode="auto">
          <a:xfrm>
            <a:off x="304800" y="304800"/>
            <a:ext cx="8424863" cy="719138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31750" algn="ctr">
            <a:solidFill>
              <a:srgbClr val="5D6A93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3600" b="1">
                <a:solidFill>
                  <a:srgbClr val="FF0000"/>
                </a:solidFill>
              </a:rPr>
              <a:t>An Internal ID System for All Animals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322263" y="1412875"/>
            <a:ext cx="2736850" cy="2592388"/>
            <a:chOff x="2018" y="1661"/>
            <a:chExt cx="1724" cy="1633"/>
          </a:xfrm>
        </p:grpSpPr>
        <p:sp>
          <p:nvSpPr>
            <p:cNvPr id="51284" name="AutoShape 4"/>
            <p:cNvSpPr>
              <a:spLocks noChangeArrowheads="1"/>
            </p:cNvSpPr>
            <p:nvPr/>
          </p:nvSpPr>
          <p:spPr bwMode="auto">
            <a:xfrm>
              <a:off x="2018" y="1661"/>
              <a:ext cx="1724" cy="1633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31750" algn="ctr">
              <a:solidFill>
                <a:srgbClr val="5D6A9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4000" b="1">
                <a:solidFill>
                  <a:srgbClr val="4D4D4D"/>
                </a:solidFill>
              </a:endParaRPr>
            </a:p>
          </p:txBody>
        </p:sp>
        <p:pic>
          <p:nvPicPr>
            <p:cNvPr id="51285" name="Picture 5" descr="euCell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236" y="1706"/>
              <a:ext cx="1256" cy="12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1286" name="Text Box 6"/>
            <p:cNvSpPr txBox="1">
              <a:spLocks noChangeArrowheads="1"/>
            </p:cNvSpPr>
            <p:nvPr/>
          </p:nvSpPr>
          <p:spPr bwMode="auto">
            <a:xfrm>
              <a:off x="2177" y="3022"/>
              <a:ext cx="1436" cy="2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CA" b="1">
                  <a:solidFill>
                    <a:srgbClr val="292929"/>
                  </a:solidFill>
                </a:rPr>
                <a:t>Typical Animal Cell</a:t>
              </a:r>
              <a:endParaRPr lang="en-US" b="1">
                <a:solidFill>
                  <a:srgbClr val="292929"/>
                </a:solidFill>
              </a:endParaRPr>
            </a:p>
          </p:txBody>
        </p:sp>
      </p:grp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322263" y="4149725"/>
            <a:ext cx="2736850" cy="2592388"/>
            <a:chOff x="158" y="2614"/>
            <a:chExt cx="1724" cy="1633"/>
          </a:xfrm>
        </p:grpSpPr>
        <p:sp>
          <p:nvSpPr>
            <p:cNvPr id="51281" name="AutoShape 8"/>
            <p:cNvSpPr>
              <a:spLocks noChangeArrowheads="1"/>
            </p:cNvSpPr>
            <p:nvPr/>
          </p:nvSpPr>
          <p:spPr bwMode="auto">
            <a:xfrm>
              <a:off x="158" y="2614"/>
              <a:ext cx="1724" cy="1633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31750" algn="ctr">
              <a:solidFill>
                <a:srgbClr val="5D6A9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4000" b="1">
                <a:solidFill>
                  <a:srgbClr val="4D4D4D"/>
                </a:solidFill>
              </a:endParaRPr>
            </a:p>
          </p:txBody>
        </p:sp>
        <p:pic>
          <p:nvPicPr>
            <p:cNvPr id="51282" name="Picture 9" descr="mitochondriafigure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96" y="2704"/>
              <a:ext cx="1450" cy="14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1283" name="Text Box 10"/>
            <p:cNvSpPr txBox="1">
              <a:spLocks noChangeArrowheads="1"/>
            </p:cNvSpPr>
            <p:nvPr/>
          </p:nvSpPr>
          <p:spPr bwMode="auto">
            <a:xfrm>
              <a:off x="476" y="4016"/>
              <a:ext cx="1116" cy="2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CA" b="1">
                  <a:solidFill>
                    <a:srgbClr val="292929"/>
                  </a:solidFill>
                </a:rPr>
                <a:t>Mitochondrion</a:t>
              </a:r>
              <a:endParaRPr lang="en-US" b="1">
                <a:solidFill>
                  <a:srgbClr val="292929"/>
                </a:solidFill>
              </a:endParaRPr>
            </a:p>
          </p:txBody>
        </p:sp>
      </p:grpSp>
      <p:sp>
        <p:nvSpPr>
          <p:cNvPr id="51205" name="AutoShape 11"/>
          <p:cNvSpPr>
            <a:spLocks noChangeArrowheads="1"/>
          </p:cNvSpPr>
          <p:nvPr/>
        </p:nvSpPr>
        <p:spPr bwMode="auto">
          <a:xfrm rot="907500">
            <a:off x="179388" y="1557338"/>
            <a:ext cx="863600" cy="3600450"/>
          </a:xfrm>
          <a:prstGeom prst="curvedRightArrow">
            <a:avLst>
              <a:gd name="adj1" fmla="val 32272"/>
              <a:gd name="adj2" fmla="val 68327"/>
              <a:gd name="adj3" fmla="val 35296"/>
            </a:avLst>
          </a:prstGeom>
          <a:solidFill>
            <a:srgbClr val="FFCC00">
              <a:alpha val="70195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" name="Group 12"/>
          <p:cNvGrpSpPr>
            <a:grpSpLocks/>
          </p:cNvGrpSpPr>
          <p:nvPr/>
        </p:nvGrpSpPr>
        <p:grpSpPr bwMode="auto">
          <a:xfrm>
            <a:off x="1979613" y="1601788"/>
            <a:ext cx="885825" cy="747712"/>
            <a:chOff x="1247" y="1009"/>
            <a:chExt cx="558" cy="471"/>
          </a:xfrm>
        </p:grpSpPr>
        <p:sp>
          <p:nvSpPr>
            <p:cNvPr id="51279" name="Text Box 13"/>
            <p:cNvSpPr txBox="1">
              <a:spLocks noChangeArrowheads="1"/>
            </p:cNvSpPr>
            <p:nvPr/>
          </p:nvSpPr>
          <p:spPr bwMode="auto">
            <a:xfrm>
              <a:off x="1413" y="1009"/>
              <a:ext cx="392" cy="21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CA" sz="1600" b="1">
                  <a:solidFill>
                    <a:srgbClr val="292929"/>
                  </a:solidFill>
                </a:rPr>
                <a:t>DNA</a:t>
              </a:r>
              <a:endParaRPr lang="en-US" sz="1600" b="1">
                <a:solidFill>
                  <a:srgbClr val="292929"/>
                </a:solidFill>
              </a:endParaRPr>
            </a:p>
          </p:txBody>
        </p:sp>
        <p:sp>
          <p:nvSpPr>
            <p:cNvPr id="51280" name="Line 14"/>
            <p:cNvSpPr>
              <a:spLocks noChangeShapeType="1"/>
            </p:cNvSpPr>
            <p:nvPr/>
          </p:nvSpPr>
          <p:spPr bwMode="auto">
            <a:xfrm flipH="1">
              <a:off x="1247" y="1207"/>
              <a:ext cx="318" cy="273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anchor="ctr"/>
            <a:lstStyle/>
            <a:p>
              <a:endParaRPr lang="en-US"/>
            </a:p>
          </p:txBody>
        </p:sp>
      </p:grpSp>
      <p:grpSp>
        <p:nvGrpSpPr>
          <p:cNvPr id="5" name="Group 15"/>
          <p:cNvGrpSpPr>
            <a:grpSpLocks/>
          </p:cNvGrpSpPr>
          <p:nvPr/>
        </p:nvGrpSpPr>
        <p:grpSpPr bwMode="auto">
          <a:xfrm>
            <a:off x="2051050" y="4625975"/>
            <a:ext cx="1011238" cy="747713"/>
            <a:chOff x="1247" y="1009"/>
            <a:chExt cx="637" cy="471"/>
          </a:xfrm>
        </p:grpSpPr>
        <p:sp>
          <p:nvSpPr>
            <p:cNvPr id="51277" name="Text Box 16"/>
            <p:cNvSpPr txBox="1">
              <a:spLocks noChangeArrowheads="1"/>
            </p:cNvSpPr>
            <p:nvPr/>
          </p:nvSpPr>
          <p:spPr bwMode="auto">
            <a:xfrm>
              <a:off x="1335" y="1009"/>
              <a:ext cx="549" cy="21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CA" sz="1600" b="1">
                  <a:solidFill>
                    <a:srgbClr val="292929"/>
                  </a:solidFill>
                </a:rPr>
                <a:t>mtDNA</a:t>
              </a:r>
              <a:endParaRPr lang="en-US" sz="1600" b="1">
                <a:solidFill>
                  <a:srgbClr val="292929"/>
                </a:solidFill>
              </a:endParaRPr>
            </a:p>
          </p:txBody>
        </p:sp>
        <p:sp>
          <p:nvSpPr>
            <p:cNvPr id="51278" name="Line 17"/>
            <p:cNvSpPr>
              <a:spLocks noChangeShapeType="1"/>
            </p:cNvSpPr>
            <p:nvPr/>
          </p:nvSpPr>
          <p:spPr bwMode="auto">
            <a:xfrm flipH="1">
              <a:off x="1247" y="1207"/>
              <a:ext cx="318" cy="273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anchor="ctr"/>
            <a:lstStyle/>
            <a:p>
              <a:endParaRPr lang="en-US"/>
            </a:p>
          </p:txBody>
        </p:sp>
      </p:grpSp>
      <p:grpSp>
        <p:nvGrpSpPr>
          <p:cNvPr id="6" name="Group 18"/>
          <p:cNvGrpSpPr>
            <a:grpSpLocks/>
          </p:cNvGrpSpPr>
          <p:nvPr/>
        </p:nvGrpSpPr>
        <p:grpSpPr bwMode="auto">
          <a:xfrm>
            <a:off x="1438275" y="5229225"/>
            <a:ext cx="685800" cy="720725"/>
            <a:chOff x="906" y="3294"/>
            <a:chExt cx="432" cy="454"/>
          </a:xfrm>
        </p:grpSpPr>
        <p:grpSp>
          <p:nvGrpSpPr>
            <p:cNvPr id="7" name="Group 19"/>
            <p:cNvGrpSpPr>
              <a:grpSpLocks/>
            </p:cNvGrpSpPr>
            <p:nvPr/>
          </p:nvGrpSpPr>
          <p:grpSpPr bwMode="auto">
            <a:xfrm>
              <a:off x="906" y="3294"/>
              <a:ext cx="432" cy="225"/>
              <a:chOff x="657" y="3566"/>
              <a:chExt cx="432" cy="225"/>
            </a:xfrm>
          </p:grpSpPr>
          <p:sp>
            <p:nvSpPr>
              <p:cNvPr id="51275" name="Freeform 20"/>
              <p:cNvSpPr>
                <a:spLocks/>
              </p:cNvSpPr>
              <p:nvPr/>
            </p:nvSpPr>
            <p:spPr bwMode="auto">
              <a:xfrm>
                <a:off x="657" y="3566"/>
                <a:ext cx="432" cy="225"/>
              </a:xfrm>
              <a:custGeom>
                <a:avLst/>
                <a:gdLst>
                  <a:gd name="T0" fmla="*/ 114 w 432"/>
                  <a:gd name="T1" fmla="*/ 0 h 225"/>
                  <a:gd name="T2" fmla="*/ 26 w 432"/>
                  <a:gd name="T3" fmla="*/ 112 h 225"/>
                  <a:gd name="T4" fmla="*/ 34 w 432"/>
                  <a:gd name="T5" fmla="*/ 224 h 225"/>
                  <a:gd name="T6" fmla="*/ 114 w 432"/>
                  <a:gd name="T7" fmla="*/ 208 h 225"/>
                  <a:gd name="T8" fmla="*/ 130 w 432"/>
                  <a:gd name="T9" fmla="*/ 184 h 225"/>
                  <a:gd name="T10" fmla="*/ 154 w 432"/>
                  <a:gd name="T11" fmla="*/ 176 h 225"/>
                  <a:gd name="T12" fmla="*/ 202 w 432"/>
                  <a:gd name="T13" fmla="*/ 144 h 225"/>
                  <a:gd name="T14" fmla="*/ 314 w 432"/>
                  <a:gd name="T15" fmla="*/ 112 h 225"/>
                  <a:gd name="T16" fmla="*/ 418 w 432"/>
                  <a:gd name="T17" fmla="*/ 160 h 225"/>
                  <a:gd name="T18" fmla="*/ 378 w 432"/>
                  <a:gd name="T19" fmla="*/ 112 h 225"/>
                  <a:gd name="T20" fmla="*/ 202 w 432"/>
                  <a:gd name="T21" fmla="*/ 128 h 225"/>
                  <a:gd name="T22" fmla="*/ 122 w 432"/>
                  <a:gd name="T23" fmla="*/ 160 h 225"/>
                  <a:gd name="T24" fmla="*/ 98 w 432"/>
                  <a:gd name="T25" fmla="*/ 168 h 225"/>
                  <a:gd name="T26" fmla="*/ 66 w 432"/>
                  <a:gd name="T27" fmla="*/ 160 h 225"/>
                  <a:gd name="T28" fmla="*/ 114 w 432"/>
                  <a:gd name="T29" fmla="*/ 56 h 225"/>
                  <a:gd name="T30" fmla="*/ 114 w 432"/>
                  <a:gd name="T31" fmla="*/ 0 h 225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432"/>
                  <a:gd name="T49" fmla="*/ 0 h 225"/>
                  <a:gd name="T50" fmla="*/ 432 w 432"/>
                  <a:gd name="T51" fmla="*/ 225 h 225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432" h="225">
                    <a:moveTo>
                      <a:pt x="114" y="0"/>
                    </a:moveTo>
                    <a:cubicBezTo>
                      <a:pt x="99" y="44"/>
                      <a:pt x="64" y="87"/>
                      <a:pt x="26" y="112"/>
                    </a:cubicBezTo>
                    <a:cubicBezTo>
                      <a:pt x="0" y="151"/>
                      <a:pt x="9" y="186"/>
                      <a:pt x="34" y="224"/>
                    </a:cubicBezTo>
                    <a:cubicBezTo>
                      <a:pt x="61" y="220"/>
                      <a:pt x="93" y="225"/>
                      <a:pt x="114" y="208"/>
                    </a:cubicBezTo>
                    <a:cubicBezTo>
                      <a:pt x="122" y="202"/>
                      <a:pt x="122" y="190"/>
                      <a:pt x="130" y="184"/>
                    </a:cubicBezTo>
                    <a:cubicBezTo>
                      <a:pt x="137" y="179"/>
                      <a:pt x="147" y="180"/>
                      <a:pt x="154" y="176"/>
                    </a:cubicBezTo>
                    <a:cubicBezTo>
                      <a:pt x="171" y="167"/>
                      <a:pt x="184" y="150"/>
                      <a:pt x="202" y="144"/>
                    </a:cubicBezTo>
                    <a:cubicBezTo>
                      <a:pt x="241" y="131"/>
                      <a:pt x="274" y="120"/>
                      <a:pt x="314" y="112"/>
                    </a:cubicBezTo>
                    <a:cubicBezTo>
                      <a:pt x="369" y="118"/>
                      <a:pt x="401" y="108"/>
                      <a:pt x="418" y="160"/>
                    </a:cubicBezTo>
                    <a:cubicBezTo>
                      <a:pt x="432" y="118"/>
                      <a:pt x="414" y="124"/>
                      <a:pt x="378" y="112"/>
                    </a:cubicBezTo>
                    <a:cubicBezTo>
                      <a:pt x="328" y="115"/>
                      <a:pt x="256" y="105"/>
                      <a:pt x="202" y="128"/>
                    </a:cubicBezTo>
                    <a:cubicBezTo>
                      <a:pt x="120" y="163"/>
                      <a:pt x="231" y="124"/>
                      <a:pt x="122" y="160"/>
                    </a:cubicBezTo>
                    <a:cubicBezTo>
                      <a:pt x="114" y="163"/>
                      <a:pt x="98" y="168"/>
                      <a:pt x="98" y="168"/>
                    </a:cubicBezTo>
                    <a:cubicBezTo>
                      <a:pt x="87" y="165"/>
                      <a:pt x="70" y="170"/>
                      <a:pt x="66" y="160"/>
                    </a:cubicBezTo>
                    <a:cubicBezTo>
                      <a:pt x="50" y="118"/>
                      <a:pt x="89" y="81"/>
                      <a:pt x="114" y="56"/>
                    </a:cubicBezTo>
                    <a:cubicBezTo>
                      <a:pt x="126" y="21"/>
                      <a:pt x="114" y="32"/>
                      <a:pt x="114" y="0"/>
                    </a:cubicBezTo>
                    <a:close/>
                  </a:path>
                </a:pathLst>
              </a:custGeom>
              <a:noFill/>
              <a:ln w="38100" cap="rnd">
                <a:solidFill>
                  <a:srgbClr val="FF6600"/>
                </a:solidFill>
                <a:prstDash val="sysDot"/>
                <a:round/>
                <a:headEnd/>
                <a:tailEnd/>
              </a:ln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51276" name="Freeform 21"/>
              <p:cNvSpPr>
                <a:spLocks/>
              </p:cNvSpPr>
              <p:nvPr/>
            </p:nvSpPr>
            <p:spPr bwMode="auto">
              <a:xfrm>
                <a:off x="657" y="3566"/>
                <a:ext cx="432" cy="225"/>
              </a:xfrm>
              <a:custGeom>
                <a:avLst/>
                <a:gdLst>
                  <a:gd name="T0" fmla="*/ 114 w 432"/>
                  <a:gd name="T1" fmla="*/ 0 h 225"/>
                  <a:gd name="T2" fmla="*/ 26 w 432"/>
                  <a:gd name="T3" fmla="*/ 112 h 225"/>
                  <a:gd name="T4" fmla="*/ 34 w 432"/>
                  <a:gd name="T5" fmla="*/ 224 h 225"/>
                  <a:gd name="T6" fmla="*/ 114 w 432"/>
                  <a:gd name="T7" fmla="*/ 208 h 225"/>
                  <a:gd name="T8" fmla="*/ 130 w 432"/>
                  <a:gd name="T9" fmla="*/ 184 h 225"/>
                  <a:gd name="T10" fmla="*/ 154 w 432"/>
                  <a:gd name="T11" fmla="*/ 176 h 225"/>
                  <a:gd name="T12" fmla="*/ 202 w 432"/>
                  <a:gd name="T13" fmla="*/ 144 h 225"/>
                  <a:gd name="T14" fmla="*/ 314 w 432"/>
                  <a:gd name="T15" fmla="*/ 112 h 225"/>
                  <a:gd name="T16" fmla="*/ 418 w 432"/>
                  <a:gd name="T17" fmla="*/ 160 h 225"/>
                  <a:gd name="T18" fmla="*/ 378 w 432"/>
                  <a:gd name="T19" fmla="*/ 112 h 225"/>
                  <a:gd name="T20" fmla="*/ 202 w 432"/>
                  <a:gd name="T21" fmla="*/ 128 h 225"/>
                  <a:gd name="T22" fmla="*/ 122 w 432"/>
                  <a:gd name="T23" fmla="*/ 160 h 225"/>
                  <a:gd name="T24" fmla="*/ 98 w 432"/>
                  <a:gd name="T25" fmla="*/ 168 h 225"/>
                  <a:gd name="T26" fmla="*/ 66 w 432"/>
                  <a:gd name="T27" fmla="*/ 160 h 225"/>
                  <a:gd name="T28" fmla="*/ 114 w 432"/>
                  <a:gd name="T29" fmla="*/ 56 h 225"/>
                  <a:gd name="T30" fmla="*/ 114 w 432"/>
                  <a:gd name="T31" fmla="*/ 0 h 225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432"/>
                  <a:gd name="T49" fmla="*/ 0 h 225"/>
                  <a:gd name="T50" fmla="*/ 432 w 432"/>
                  <a:gd name="T51" fmla="*/ 225 h 225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432" h="225">
                    <a:moveTo>
                      <a:pt x="114" y="0"/>
                    </a:moveTo>
                    <a:cubicBezTo>
                      <a:pt x="99" y="44"/>
                      <a:pt x="64" y="87"/>
                      <a:pt x="26" y="112"/>
                    </a:cubicBezTo>
                    <a:cubicBezTo>
                      <a:pt x="0" y="151"/>
                      <a:pt x="9" y="186"/>
                      <a:pt x="34" y="224"/>
                    </a:cubicBezTo>
                    <a:cubicBezTo>
                      <a:pt x="61" y="220"/>
                      <a:pt x="93" y="225"/>
                      <a:pt x="114" y="208"/>
                    </a:cubicBezTo>
                    <a:cubicBezTo>
                      <a:pt x="122" y="202"/>
                      <a:pt x="122" y="190"/>
                      <a:pt x="130" y="184"/>
                    </a:cubicBezTo>
                    <a:cubicBezTo>
                      <a:pt x="137" y="179"/>
                      <a:pt x="147" y="180"/>
                      <a:pt x="154" y="176"/>
                    </a:cubicBezTo>
                    <a:cubicBezTo>
                      <a:pt x="171" y="167"/>
                      <a:pt x="184" y="150"/>
                      <a:pt x="202" y="144"/>
                    </a:cubicBezTo>
                    <a:cubicBezTo>
                      <a:pt x="241" y="131"/>
                      <a:pt x="274" y="120"/>
                      <a:pt x="314" y="112"/>
                    </a:cubicBezTo>
                    <a:cubicBezTo>
                      <a:pt x="369" y="118"/>
                      <a:pt x="401" y="108"/>
                      <a:pt x="418" y="160"/>
                    </a:cubicBezTo>
                    <a:cubicBezTo>
                      <a:pt x="432" y="118"/>
                      <a:pt x="414" y="124"/>
                      <a:pt x="378" y="112"/>
                    </a:cubicBezTo>
                    <a:cubicBezTo>
                      <a:pt x="328" y="115"/>
                      <a:pt x="256" y="105"/>
                      <a:pt x="202" y="128"/>
                    </a:cubicBezTo>
                    <a:cubicBezTo>
                      <a:pt x="120" y="163"/>
                      <a:pt x="231" y="124"/>
                      <a:pt x="122" y="160"/>
                    </a:cubicBezTo>
                    <a:cubicBezTo>
                      <a:pt x="114" y="163"/>
                      <a:pt x="98" y="168"/>
                      <a:pt x="98" y="168"/>
                    </a:cubicBezTo>
                    <a:cubicBezTo>
                      <a:pt x="87" y="165"/>
                      <a:pt x="70" y="170"/>
                      <a:pt x="66" y="160"/>
                    </a:cubicBezTo>
                    <a:cubicBezTo>
                      <a:pt x="50" y="118"/>
                      <a:pt x="89" y="81"/>
                      <a:pt x="114" y="56"/>
                    </a:cubicBezTo>
                    <a:cubicBezTo>
                      <a:pt x="126" y="21"/>
                      <a:pt x="114" y="32"/>
                      <a:pt x="114" y="0"/>
                    </a:cubicBezTo>
                    <a:close/>
                  </a:path>
                </a:pathLst>
              </a:custGeom>
              <a:noFill/>
              <a:ln w="19050">
                <a:solidFill>
                  <a:srgbClr val="FF6600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endParaRPr lang="en-US"/>
              </a:p>
            </p:txBody>
          </p:sp>
        </p:grpSp>
        <p:grpSp>
          <p:nvGrpSpPr>
            <p:cNvPr id="8" name="Group 22"/>
            <p:cNvGrpSpPr>
              <a:grpSpLocks/>
            </p:cNvGrpSpPr>
            <p:nvPr/>
          </p:nvGrpSpPr>
          <p:grpSpPr bwMode="auto">
            <a:xfrm rot="10800000">
              <a:off x="1066" y="3547"/>
              <a:ext cx="272" cy="201"/>
              <a:chOff x="657" y="3566"/>
              <a:chExt cx="432" cy="225"/>
            </a:xfrm>
          </p:grpSpPr>
          <p:sp>
            <p:nvSpPr>
              <p:cNvPr id="51273" name="Freeform 23"/>
              <p:cNvSpPr>
                <a:spLocks/>
              </p:cNvSpPr>
              <p:nvPr/>
            </p:nvSpPr>
            <p:spPr bwMode="auto">
              <a:xfrm>
                <a:off x="657" y="3566"/>
                <a:ext cx="432" cy="225"/>
              </a:xfrm>
              <a:custGeom>
                <a:avLst/>
                <a:gdLst>
                  <a:gd name="T0" fmla="*/ 114 w 432"/>
                  <a:gd name="T1" fmla="*/ 0 h 225"/>
                  <a:gd name="T2" fmla="*/ 26 w 432"/>
                  <a:gd name="T3" fmla="*/ 112 h 225"/>
                  <a:gd name="T4" fmla="*/ 34 w 432"/>
                  <a:gd name="T5" fmla="*/ 224 h 225"/>
                  <a:gd name="T6" fmla="*/ 114 w 432"/>
                  <a:gd name="T7" fmla="*/ 208 h 225"/>
                  <a:gd name="T8" fmla="*/ 130 w 432"/>
                  <a:gd name="T9" fmla="*/ 184 h 225"/>
                  <a:gd name="T10" fmla="*/ 154 w 432"/>
                  <a:gd name="T11" fmla="*/ 176 h 225"/>
                  <a:gd name="T12" fmla="*/ 202 w 432"/>
                  <a:gd name="T13" fmla="*/ 144 h 225"/>
                  <a:gd name="T14" fmla="*/ 314 w 432"/>
                  <a:gd name="T15" fmla="*/ 112 h 225"/>
                  <a:gd name="T16" fmla="*/ 418 w 432"/>
                  <a:gd name="T17" fmla="*/ 160 h 225"/>
                  <a:gd name="T18" fmla="*/ 378 w 432"/>
                  <a:gd name="T19" fmla="*/ 112 h 225"/>
                  <a:gd name="T20" fmla="*/ 202 w 432"/>
                  <a:gd name="T21" fmla="*/ 128 h 225"/>
                  <a:gd name="T22" fmla="*/ 122 w 432"/>
                  <a:gd name="T23" fmla="*/ 160 h 225"/>
                  <a:gd name="T24" fmla="*/ 98 w 432"/>
                  <a:gd name="T25" fmla="*/ 168 h 225"/>
                  <a:gd name="T26" fmla="*/ 66 w 432"/>
                  <a:gd name="T27" fmla="*/ 160 h 225"/>
                  <a:gd name="T28" fmla="*/ 114 w 432"/>
                  <a:gd name="T29" fmla="*/ 56 h 225"/>
                  <a:gd name="T30" fmla="*/ 114 w 432"/>
                  <a:gd name="T31" fmla="*/ 0 h 225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432"/>
                  <a:gd name="T49" fmla="*/ 0 h 225"/>
                  <a:gd name="T50" fmla="*/ 432 w 432"/>
                  <a:gd name="T51" fmla="*/ 225 h 225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432" h="225">
                    <a:moveTo>
                      <a:pt x="114" y="0"/>
                    </a:moveTo>
                    <a:cubicBezTo>
                      <a:pt x="99" y="44"/>
                      <a:pt x="64" y="87"/>
                      <a:pt x="26" y="112"/>
                    </a:cubicBezTo>
                    <a:cubicBezTo>
                      <a:pt x="0" y="151"/>
                      <a:pt x="9" y="186"/>
                      <a:pt x="34" y="224"/>
                    </a:cubicBezTo>
                    <a:cubicBezTo>
                      <a:pt x="61" y="220"/>
                      <a:pt x="93" y="225"/>
                      <a:pt x="114" y="208"/>
                    </a:cubicBezTo>
                    <a:cubicBezTo>
                      <a:pt x="122" y="202"/>
                      <a:pt x="122" y="190"/>
                      <a:pt x="130" y="184"/>
                    </a:cubicBezTo>
                    <a:cubicBezTo>
                      <a:pt x="137" y="179"/>
                      <a:pt x="147" y="180"/>
                      <a:pt x="154" y="176"/>
                    </a:cubicBezTo>
                    <a:cubicBezTo>
                      <a:pt x="171" y="167"/>
                      <a:pt x="184" y="150"/>
                      <a:pt x="202" y="144"/>
                    </a:cubicBezTo>
                    <a:cubicBezTo>
                      <a:pt x="241" y="131"/>
                      <a:pt x="274" y="120"/>
                      <a:pt x="314" y="112"/>
                    </a:cubicBezTo>
                    <a:cubicBezTo>
                      <a:pt x="369" y="118"/>
                      <a:pt x="401" y="108"/>
                      <a:pt x="418" y="160"/>
                    </a:cubicBezTo>
                    <a:cubicBezTo>
                      <a:pt x="432" y="118"/>
                      <a:pt x="414" y="124"/>
                      <a:pt x="378" y="112"/>
                    </a:cubicBezTo>
                    <a:cubicBezTo>
                      <a:pt x="328" y="115"/>
                      <a:pt x="256" y="105"/>
                      <a:pt x="202" y="128"/>
                    </a:cubicBezTo>
                    <a:cubicBezTo>
                      <a:pt x="120" y="163"/>
                      <a:pt x="231" y="124"/>
                      <a:pt x="122" y="160"/>
                    </a:cubicBezTo>
                    <a:cubicBezTo>
                      <a:pt x="114" y="163"/>
                      <a:pt x="98" y="168"/>
                      <a:pt x="98" y="168"/>
                    </a:cubicBezTo>
                    <a:cubicBezTo>
                      <a:pt x="87" y="165"/>
                      <a:pt x="70" y="170"/>
                      <a:pt x="66" y="160"/>
                    </a:cubicBezTo>
                    <a:cubicBezTo>
                      <a:pt x="50" y="118"/>
                      <a:pt x="89" y="81"/>
                      <a:pt x="114" y="56"/>
                    </a:cubicBezTo>
                    <a:cubicBezTo>
                      <a:pt x="126" y="21"/>
                      <a:pt x="114" y="32"/>
                      <a:pt x="114" y="0"/>
                    </a:cubicBezTo>
                    <a:close/>
                  </a:path>
                </a:pathLst>
              </a:custGeom>
              <a:noFill/>
              <a:ln w="38100" cap="rnd">
                <a:solidFill>
                  <a:srgbClr val="FF6600"/>
                </a:solidFill>
                <a:prstDash val="sysDot"/>
                <a:round/>
                <a:headEnd/>
                <a:tailEnd/>
              </a:ln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51274" name="Freeform 24"/>
              <p:cNvSpPr>
                <a:spLocks/>
              </p:cNvSpPr>
              <p:nvPr/>
            </p:nvSpPr>
            <p:spPr bwMode="auto">
              <a:xfrm>
                <a:off x="657" y="3566"/>
                <a:ext cx="432" cy="225"/>
              </a:xfrm>
              <a:custGeom>
                <a:avLst/>
                <a:gdLst>
                  <a:gd name="T0" fmla="*/ 114 w 432"/>
                  <a:gd name="T1" fmla="*/ 0 h 225"/>
                  <a:gd name="T2" fmla="*/ 26 w 432"/>
                  <a:gd name="T3" fmla="*/ 112 h 225"/>
                  <a:gd name="T4" fmla="*/ 34 w 432"/>
                  <a:gd name="T5" fmla="*/ 224 h 225"/>
                  <a:gd name="T6" fmla="*/ 114 w 432"/>
                  <a:gd name="T7" fmla="*/ 208 h 225"/>
                  <a:gd name="T8" fmla="*/ 130 w 432"/>
                  <a:gd name="T9" fmla="*/ 184 h 225"/>
                  <a:gd name="T10" fmla="*/ 154 w 432"/>
                  <a:gd name="T11" fmla="*/ 176 h 225"/>
                  <a:gd name="T12" fmla="*/ 202 w 432"/>
                  <a:gd name="T13" fmla="*/ 144 h 225"/>
                  <a:gd name="T14" fmla="*/ 314 w 432"/>
                  <a:gd name="T15" fmla="*/ 112 h 225"/>
                  <a:gd name="T16" fmla="*/ 418 w 432"/>
                  <a:gd name="T17" fmla="*/ 160 h 225"/>
                  <a:gd name="T18" fmla="*/ 378 w 432"/>
                  <a:gd name="T19" fmla="*/ 112 h 225"/>
                  <a:gd name="T20" fmla="*/ 202 w 432"/>
                  <a:gd name="T21" fmla="*/ 128 h 225"/>
                  <a:gd name="T22" fmla="*/ 122 w 432"/>
                  <a:gd name="T23" fmla="*/ 160 h 225"/>
                  <a:gd name="T24" fmla="*/ 98 w 432"/>
                  <a:gd name="T25" fmla="*/ 168 h 225"/>
                  <a:gd name="T26" fmla="*/ 66 w 432"/>
                  <a:gd name="T27" fmla="*/ 160 h 225"/>
                  <a:gd name="T28" fmla="*/ 114 w 432"/>
                  <a:gd name="T29" fmla="*/ 56 h 225"/>
                  <a:gd name="T30" fmla="*/ 114 w 432"/>
                  <a:gd name="T31" fmla="*/ 0 h 225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432"/>
                  <a:gd name="T49" fmla="*/ 0 h 225"/>
                  <a:gd name="T50" fmla="*/ 432 w 432"/>
                  <a:gd name="T51" fmla="*/ 225 h 225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432" h="225">
                    <a:moveTo>
                      <a:pt x="114" y="0"/>
                    </a:moveTo>
                    <a:cubicBezTo>
                      <a:pt x="99" y="44"/>
                      <a:pt x="64" y="87"/>
                      <a:pt x="26" y="112"/>
                    </a:cubicBezTo>
                    <a:cubicBezTo>
                      <a:pt x="0" y="151"/>
                      <a:pt x="9" y="186"/>
                      <a:pt x="34" y="224"/>
                    </a:cubicBezTo>
                    <a:cubicBezTo>
                      <a:pt x="61" y="220"/>
                      <a:pt x="93" y="225"/>
                      <a:pt x="114" y="208"/>
                    </a:cubicBezTo>
                    <a:cubicBezTo>
                      <a:pt x="122" y="202"/>
                      <a:pt x="122" y="190"/>
                      <a:pt x="130" y="184"/>
                    </a:cubicBezTo>
                    <a:cubicBezTo>
                      <a:pt x="137" y="179"/>
                      <a:pt x="147" y="180"/>
                      <a:pt x="154" y="176"/>
                    </a:cubicBezTo>
                    <a:cubicBezTo>
                      <a:pt x="171" y="167"/>
                      <a:pt x="184" y="150"/>
                      <a:pt x="202" y="144"/>
                    </a:cubicBezTo>
                    <a:cubicBezTo>
                      <a:pt x="241" y="131"/>
                      <a:pt x="274" y="120"/>
                      <a:pt x="314" y="112"/>
                    </a:cubicBezTo>
                    <a:cubicBezTo>
                      <a:pt x="369" y="118"/>
                      <a:pt x="401" y="108"/>
                      <a:pt x="418" y="160"/>
                    </a:cubicBezTo>
                    <a:cubicBezTo>
                      <a:pt x="432" y="118"/>
                      <a:pt x="414" y="124"/>
                      <a:pt x="378" y="112"/>
                    </a:cubicBezTo>
                    <a:cubicBezTo>
                      <a:pt x="328" y="115"/>
                      <a:pt x="256" y="105"/>
                      <a:pt x="202" y="128"/>
                    </a:cubicBezTo>
                    <a:cubicBezTo>
                      <a:pt x="120" y="163"/>
                      <a:pt x="231" y="124"/>
                      <a:pt x="122" y="160"/>
                    </a:cubicBezTo>
                    <a:cubicBezTo>
                      <a:pt x="114" y="163"/>
                      <a:pt x="98" y="168"/>
                      <a:pt x="98" y="168"/>
                    </a:cubicBezTo>
                    <a:cubicBezTo>
                      <a:pt x="87" y="165"/>
                      <a:pt x="70" y="170"/>
                      <a:pt x="66" y="160"/>
                    </a:cubicBezTo>
                    <a:cubicBezTo>
                      <a:pt x="50" y="118"/>
                      <a:pt x="89" y="81"/>
                      <a:pt x="114" y="56"/>
                    </a:cubicBezTo>
                    <a:cubicBezTo>
                      <a:pt x="126" y="21"/>
                      <a:pt x="114" y="32"/>
                      <a:pt x="114" y="0"/>
                    </a:cubicBezTo>
                    <a:close/>
                  </a:path>
                </a:pathLst>
              </a:custGeom>
              <a:noFill/>
              <a:ln w="19050">
                <a:solidFill>
                  <a:srgbClr val="FF6600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endParaRPr lang="en-US"/>
              </a:p>
            </p:txBody>
          </p:sp>
        </p:grpSp>
      </p:grpSp>
      <p:grpSp>
        <p:nvGrpSpPr>
          <p:cNvPr id="9" name="Group 25"/>
          <p:cNvGrpSpPr>
            <a:grpSpLocks/>
          </p:cNvGrpSpPr>
          <p:nvPr/>
        </p:nvGrpSpPr>
        <p:grpSpPr bwMode="auto">
          <a:xfrm>
            <a:off x="2846388" y="1412875"/>
            <a:ext cx="6118225" cy="5380038"/>
            <a:chOff x="1791" y="890"/>
            <a:chExt cx="3854" cy="3389"/>
          </a:xfrm>
        </p:grpSpPr>
        <p:grpSp>
          <p:nvGrpSpPr>
            <p:cNvPr id="10" name="Group 26"/>
            <p:cNvGrpSpPr>
              <a:grpSpLocks/>
            </p:cNvGrpSpPr>
            <p:nvPr/>
          </p:nvGrpSpPr>
          <p:grpSpPr bwMode="auto">
            <a:xfrm>
              <a:off x="1791" y="890"/>
              <a:ext cx="3854" cy="3389"/>
              <a:chOff x="747" y="709"/>
              <a:chExt cx="3854" cy="3389"/>
            </a:xfrm>
          </p:grpSpPr>
          <p:sp>
            <p:nvSpPr>
              <p:cNvPr id="51213" name="AutoShape 27"/>
              <p:cNvSpPr>
                <a:spLocks noChangeArrowheads="1"/>
              </p:cNvSpPr>
              <p:nvPr/>
            </p:nvSpPr>
            <p:spPr bwMode="auto">
              <a:xfrm>
                <a:off x="975" y="709"/>
                <a:ext cx="3493" cy="3357"/>
              </a:xfrm>
              <a:prstGeom prst="roundRect">
                <a:avLst>
                  <a:gd name="adj" fmla="val 16667"/>
                </a:avLst>
              </a:prstGeom>
              <a:solidFill>
                <a:schemeClr val="bg1"/>
              </a:solidFill>
              <a:ln w="31750" algn="ctr">
                <a:solidFill>
                  <a:srgbClr val="5D6A9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sz="4000" b="1">
                  <a:solidFill>
                    <a:srgbClr val="4D4D4D"/>
                  </a:solidFill>
                </a:endParaRPr>
              </a:p>
            </p:txBody>
          </p:sp>
          <p:sp>
            <p:nvSpPr>
              <p:cNvPr id="51214" name="Rectangle 28"/>
              <p:cNvSpPr>
                <a:spLocks noChangeArrowheads="1"/>
              </p:cNvSpPr>
              <p:nvPr/>
            </p:nvSpPr>
            <p:spPr bwMode="auto">
              <a:xfrm>
                <a:off x="2097" y="942"/>
                <a:ext cx="542" cy="2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/>
                <a:r>
                  <a:rPr lang="en-US" sz="1400" b="1">
                    <a:solidFill>
                      <a:srgbClr val="969696"/>
                    </a:solidFill>
                  </a:rPr>
                  <a:t>D-Loop</a:t>
                </a:r>
              </a:p>
            </p:txBody>
          </p:sp>
          <p:sp>
            <p:nvSpPr>
              <p:cNvPr id="51215" name="Rectangle 29"/>
              <p:cNvSpPr>
                <a:spLocks noChangeArrowheads="1"/>
              </p:cNvSpPr>
              <p:nvPr/>
            </p:nvSpPr>
            <p:spPr bwMode="auto">
              <a:xfrm>
                <a:off x="1088" y="2234"/>
                <a:ext cx="493" cy="2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/>
                <a:r>
                  <a:rPr lang="en-US" sz="1400" b="1">
                    <a:solidFill>
                      <a:srgbClr val="969696"/>
                    </a:solidFill>
                  </a:rPr>
                  <a:t>ND5</a:t>
                </a:r>
              </a:p>
            </p:txBody>
          </p:sp>
          <p:sp>
            <p:nvSpPr>
              <p:cNvPr id="51216" name="Rectangle 30"/>
              <p:cNvSpPr>
                <a:spLocks noChangeArrowheads="1"/>
              </p:cNvSpPr>
              <p:nvPr/>
            </p:nvSpPr>
            <p:spPr bwMode="auto">
              <a:xfrm>
                <a:off x="930" y="2886"/>
                <a:ext cx="640" cy="23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/>
                <a:r>
                  <a:rPr lang="en-US" sz="1400" b="1">
                    <a:solidFill>
                      <a:srgbClr val="969696"/>
                    </a:solidFill>
                  </a:rPr>
                  <a:t>H-strand</a:t>
                </a:r>
              </a:p>
            </p:txBody>
          </p:sp>
          <p:sp>
            <p:nvSpPr>
              <p:cNvPr id="51217" name="Rectangle 31"/>
              <p:cNvSpPr>
                <a:spLocks noChangeArrowheads="1"/>
              </p:cNvSpPr>
              <p:nvPr/>
            </p:nvSpPr>
            <p:spPr bwMode="auto">
              <a:xfrm>
                <a:off x="1317" y="3084"/>
                <a:ext cx="493" cy="2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/>
                <a:r>
                  <a:rPr lang="en-US" sz="1400" b="1">
                    <a:solidFill>
                      <a:srgbClr val="969696"/>
                    </a:solidFill>
                  </a:rPr>
                  <a:t>ND4</a:t>
                </a:r>
              </a:p>
            </p:txBody>
          </p:sp>
          <p:sp>
            <p:nvSpPr>
              <p:cNvPr id="51218" name="Rectangle 32"/>
              <p:cNvSpPr>
                <a:spLocks noChangeArrowheads="1"/>
              </p:cNvSpPr>
              <p:nvPr/>
            </p:nvSpPr>
            <p:spPr bwMode="auto">
              <a:xfrm>
                <a:off x="1652" y="3356"/>
                <a:ext cx="492" cy="23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/>
                <a:r>
                  <a:rPr lang="en-US" sz="1400" b="1">
                    <a:solidFill>
                      <a:srgbClr val="969696"/>
                    </a:solidFill>
                  </a:rPr>
                  <a:t>ND4L</a:t>
                </a:r>
              </a:p>
            </p:txBody>
          </p:sp>
          <p:sp>
            <p:nvSpPr>
              <p:cNvPr id="51219" name="Rectangle 33"/>
              <p:cNvSpPr>
                <a:spLocks noChangeArrowheads="1"/>
              </p:cNvSpPr>
              <p:nvPr/>
            </p:nvSpPr>
            <p:spPr bwMode="auto">
              <a:xfrm>
                <a:off x="1902" y="3540"/>
                <a:ext cx="492" cy="2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/>
                <a:r>
                  <a:rPr lang="en-US" sz="1400" b="1">
                    <a:solidFill>
                      <a:srgbClr val="969696"/>
                    </a:solidFill>
                  </a:rPr>
                  <a:t>ND3</a:t>
                </a:r>
              </a:p>
            </p:txBody>
          </p:sp>
          <p:sp>
            <p:nvSpPr>
              <p:cNvPr id="51220" name="Rectangle 34"/>
              <p:cNvSpPr>
                <a:spLocks noChangeArrowheads="1"/>
              </p:cNvSpPr>
              <p:nvPr/>
            </p:nvSpPr>
            <p:spPr bwMode="auto">
              <a:xfrm>
                <a:off x="2277" y="3630"/>
                <a:ext cx="493" cy="23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/>
                <a:r>
                  <a:rPr lang="en-US" sz="1400" b="1">
                    <a:solidFill>
                      <a:srgbClr val="969696"/>
                    </a:solidFill>
                  </a:rPr>
                  <a:t>CO</a:t>
                </a:r>
                <a:r>
                  <a:rPr lang="en-US" sz="1400" b="1">
                    <a:solidFill>
                      <a:srgbClr val="969696"/>
                    </a:solidFill>
                    <a:latin typeface="Times New Roman" pitchFamily="18" charset="0"/>
                  </a:rPr>
                  <a:t>III</a:t>
                </a:r>
              </a:p>
            </p:txBody>
          </p:sp>
          <p:sp>
            <p:nvSpPr>
              <p:cNvPr id="51221" name="Rectangle 35"/>
              <p:cNvSpPr>
                <a:spLocks noChangeArrowheads="1"/>
              </p:cNvSpPr>
              <p:nvPr/>
            </p:nvSpPr>
            <p:spPr bwMode="auto">
              <a:xfrm>
                <a:off x="2113" y="2745"/>
                <a:ext cx="640" cy="23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/>
                <a:r>
                  <a:rPr lang="en-US" sz="1400" b="1">
                    <a:solidFill>
                      <a:srgbClr val="969696"/>
                    </a:solidFill>
                  </a:rPr>
                  <a:t>L-strand</a:t>
                </a:r>
              </a:p>
            </p:txBody>
          </p:sp>
          <p:sp>
            <p:nvSpPr>
              <p:cNvPr id="51222" name="Rectangle 36"/>
              <p:cNvSpPr>
                <a:spLocks noChangeArrowheads="1"/>
              </p:cNvSpPr>
              <p:nvPr/>
            </p:nvSpPr>
            <p:spPr bwMode="auto">
              <a:xfrm>
                <a:off x="1781" y="1795"/>
                <a:ext cx="492" cy="2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/>
                <a:r>
                  <a:rPr lang="en-US" sz="1400" b="1">
                    <a:solidFill>
                      <a:srgbClr val="969696"/>
                    </a:solidFill>
                  </a:rPr>
                  <a:t>ND6</a:t>
                </a:r>
              </a:p>
            </p:txBody>
          </p:sp>
          <p:sp>
            <p:nvSpPr>
              <p:cNvPr id="51223" name="Rectangle 37"/>
              <p:cNvSpPr>
                <a:spLocks noChangeArrowheads="1"/>
              </p:cNvSpPr>
              <p:nvPr/>
            </p:nvSpPr>
            <p:spPr bwMode="auto">
              <a:xfrm>
                <a:off x="4109" y="2312"/>
                <a:ext cx="492" cy="23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r>
                  <a:rPr lang="en-US" sz="1400" b="1">
                    <a:solidFill>
                      <a:srgbClr val="969696"/>
                    </a:solidFill>
                  </a:rPr>
                  <a:t>ND2</a:t>
                </a:r>
              </a:p>
            </p:txBody>
          </p:sp>
          <p:sp>
            <p:nvSpPr>
              <p:cNvPr id="51224" name="Rectangle 38"/>
              <p:cNvSpPr>
                <a:spLocks noChangeArrowheads="1"/>
              </p:cNvSpPr>
              <p:nvPr/>
            </p:nvSpPr>
            <p:spPr bwMode="auto">
              <a:xfrm>
                <a:off x="4017" y="1682"/>
                <a:ext cx="493" cy="2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r>
                  <a:rPr lang="en-US" sz="1400" b="1">
                    <a:solidFill>
                      <a:srgbClr val="969696"/>
                    </a:solidFill>
                  </a:rPr>
                  <a:t>ND1</a:t>
                </a:r>
              </a:p>
            </p:txBody>
          </p:sp>
          <p:sp>
            <p:nvSpPr>
              <p:cNvPr id="51225" name="Rectangle 39"/>
              <p:cNvSpPr>
                <a:spLocks noChangeArrowheads="1"/>
              </p:cNvSpPr>
              <p:nvPr/>
            </p:nvSpPr>
            <p:spPr bwMode="auto">
              <a:xfrm>
                <a:off x="3308" y="3472"/>
                <a:ext cx="493" cy="23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/>
                <a:r>
                  <a:rPr lang="en-US" sz="1400" b="1">
                    <a:solidFill>
                      <a:srgbClr val="969696"/>
                    </a:solidFill>
                  </a:rPr>
                  <a:t>CO</a:t>
                </a:r>
                <a:r>
                  <a:rPr lang="en-US" sz="1400" b="1">
                    <a:solidFill>
                      <a:srgbClr val="969696"/>
                    </a:solidFill>
                    <a:latin typeface="Times New Roman" pitchFamily="18" charset="0"/>
                  </a:rPr>
                  <a:t>II</a:t>
                </a:r>
              </a:p>
            </p:txBody>
          </p:sp>
          <p:sp>
            <p:nvSpPr>
              <p:cNvPr id="51226" name="Rectangle 40"/>
              <p:cNvSpPr>
                <a:spLocks noChangeArrowheads="1"/>
              </p:cNvSpPr>
              <p:nvPr/>
            </p:nvSpPr>
            <p:spPr bwMode="auto">
              <a:xfrm>
                <a:off x="2744" y="890"/>
                <a:ext cx="1329" cy="2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r>
                  <a:rPr lang="en-US" sz="1400" b="1">
                    <a:solidFill>
                      <a:srgbClr val="969696"/>
                    </a:solidFill>
                  </a:rPr>
                  <a:t>Small ribosomal RNA</a:t>
                </a:r>
              </a:p>
            </p:txBody>
          </p:sp>
          <p:sp>
            <p:nvSpPr>
              <p:cNvPr id="51227" name="Rectangle 41"/>
              <p:cNvSpPr>
                <a:spLocks noChangeArrowheads="1"/>
              </p:cNvSpPr>
              <p:nvPr/>
            </p:nvSpPr>
            <p:spPr bwMode="auto">
              <a:xfrm>
                <a:off x="3115" y="3685"/>
                <a:ext cx="1181" cy="2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/>
                <a:r>
                  <a:rPr lang="en-US" sz="1400" b="1">
                    <a:solidFill>
                      <a:srgbClr val="969696"/>
                    </a:solidFill>
                  </a:rPr>
                  <a:t>ATPase subunit 8</a:t>
                </a:r>
              </a:p>
            </p:txBody>
          </p:sp>
          <p:sp>
            <p:nvSpPr>
              <p:cNvPr id="51228" name="Rectangle 42"/>
              <p:cNvSpPr>
                <a:spLocks noChangeArrowheads="1"/>
              </p:cNvSpPr>
              <p:nvPr/>
            </p:nvSpPr>
            <p:spPr bwMode="auto">
              <a:xfrm>
                <a:off x="2910" y="3860"/>
                <a:ext cx="1231" cy="2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/>
                <a:r>
                  <a:rPr lang="en-US" sz="1400" b="1">
                    <a:solidFill>
                      <a:srgbClr val="969696"/>
                    </a:solidFill>
                  </a:rPr>
                  <a:t>ATPase subunit 6</a:t>
                </a:r>
              </a:p>
            </p:txBody>
          </p:sp>
          <p:sp>
            <p:nvSpPr>
              <p:cNvPr id="51229" name="Freeform 43"/>
              <p:cNvSpPr>
                <a:spLocks/>
              </p:cNvSpPr>
              <p:nvPr/>
            </p:nvSpPr>
            <p:spPr bwMode="auto">
              <a:xfrm>
                <a:off x="2159" y="1131"/>
                <a:ext cx="1708" cy="571"/>
              </a:xfrm>
              <a:custGeom>
                <a:avLst/>
                <a:gdLst>
                  <a:gd name="T0" fmla="*/ 9561917 w 304"/>
                  <a:gd name="T1" fmla="*/ 2482909 h 105"/>
                  <a:gd name="T2" fmla="*/ 9153446 w 304"/>
                  <a:gd name="T3" fmla="*/ 2715442 h 105"/>
                  <a:gd name="T4" fmla="*/ 3616089 w 304"/>
                  <a:gd name="T5" fmla="*/ 389977 h 105"/>
                  <a:gd name="T6" fmla="*/ 218158 w 304"/>
                  <a:gd name="T7" fmla="*/ 1136986 h 105"/>
                  <a:gd name="T8" fmla="*/ 0 w 304"/>
                  <a:gd name="T9" fmla="*/ 803789 h 105"/>
                  <a:gd name="T10" fmla="*/ 3616089 w 304"/>
                  <a:gd name="T11" fmla="*/ 0 h 105"/>
                  <a:gd name="T12" fmla="*/ 9561917 w 304"/>
                  <a:gd name="T13" fmla="*/ 2482909 h 10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04"/>
                  <a:gd name="T22" fmla="*/ 0 h 105"/>
                  <a:gd name="T23" fmla="*/ 304 w 304"/>
                  <a:gd name="T24" fmla="*/ 105 h 10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04" h="105">
                    <a:moveTo>
                      <a:pt x="304" y="96"/>
                    </a:moveTo>
                    <a:lnTo>
                      <a:pt x="291" y="105"/>
                    </a:lnTo>
                    <a:cubicBezTo>
                      <a:pt x="252" y="50"/>
                      <a:pt x="188" y="15"/>
                      <a:pt x="115" y="15"/>
                    </a:cubicBezTo>
                    <a:cubicBezTo>
                      <a:pt x="76" y="15"/>
                      <a:pt x="39" y="25"/>
                      <a:pt x="7" y="44"/>
                    </a:cubicBezTo>
                    <a:lnTo>
                      <a:pt x="0" y="31"/>
                    </a:lnTo>
                    <a:cubicBezTo>
                      <a:pt x="34" y="11"/>
                      <a:pt x="73" y="0"/>
                      <a:pt x="115" y="0"/>
                    </a:cubicBezTo>
                    <a:cubicBezTo>
                      <a:pt x="193" y="0"/>
                      <a:pt x="261" y="37"/>
                      <a:pt x="304" y="96"/>
                    </a:cubicBezTo>
                  </a:path>
                </a:pathLst>
              </a:custGeom>
              <a:solidFill>
                <a:srgbClr val="9999FF"/>
              </a:solidFill>
              <a:ln w="0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230" name="Freeform 44"/>
              <p:cNvSpPr>
                <a:spLocks/>
              </p:cNvSpPr>
              <p:nvPr/>
            </p:nvSpPr>
            <p:spPr bwMode="auto">
              <a:xfrm>
                <a:off x="1503" y="1131"/>
                <a:ext cx="2611" cy="2527"/>
              </a:xfrm>
              <a:custGeom>
                <a:avLst/>
                <a:gdLst>
                  <a:gd name="T0" fmla="*/ 7272630 w 465"/>
                  <a:gd name="T1" fmla="*/ 0 h 465"/>
                  <a:gd name="T2" fmla="*/ 14573975 w 465"/>
                  <a:gd name="T3" fmla="*/ 6000681 h 465"/>
                  <a:gd name="T4" fmla="*/ 7272630 w 465"/>
                  <a:gd name="T5" fmla="*/ 11977765 h 465"/>
                  <a:gd name="T6" fmla="*/ 0 w 465"/>
                  <a:gd name="T7" fmla="*/ 6000681 h 465"/>
                  <a:gd name="T8" fmla="*/ 7272630 w 465"/>
                  <a:gd name="T9" fmla="*/ 0 h 465"/>
                  <a:gd name="T10" fmla="*/ 7272630 w 465"/>
                  <a:gd name="T11" fmla="*/ 389033 h 465"/>
                  <a:gd name="T12" fmla="*/ 14104826 w 465"/>
                  <a:gd name="T13" fmla="*/ 6000681 h 465"/>
                  <a:gd name="T14" fmla="*/ 7272630 w 465"/>
                  <a:gd name="T15" fmla="*/ 11588727 h 465"/>
                  <a:gd name="T16" fmla="*/ 469149 w 465"/>
                  <a:gd name="T17" fmla="*/ 6000681 h 465"/>
                  <a:gd name="T18" fmla="*/ 7272630 w 465"/>
                  <a:gd name="T19" fmla="*/ 389033 h 465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465"/>
                  <a:gd name="T31" fmla="*/ 0 h 465"/>
                  <a:gd name="T32" fmla="*/ 465 w 465"/>
                  <a:gd name="T33" fmla="*/ 465 h 465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465" h="465">
                    <a:moveTo>
                      <a:pt x="232" y="0"/>
                    </a:moveTo>
                    <a:cubicBezTo>
                      <a:pt x="361" y="0"/>
                      <a:pt x="465" y="104"/>
                      <a:pt x="465" y="233"/>
                    </a:cubicBezTo>
                    <a:cubicBezTo>
                      <a:pt x="465" y="361"/>
                      <a:pt x="361" y="465"/>
                      <a:pt x="232" y="465"/>
                    </a:cubicBezTo>
                    <a:cubicBezTo>
                      <a:pt x="104" y="465"/>
                      <a:pt x="0" y="361"/>
                      <a:pt x="0" y="233"/>
                    </a:cubicBezTo>
                    <a:cubicBezTo>
                      <a:pt x="0" y="104"/>
                      <a:pt x="104" y="0"/>
                      <a:pt x="232" y="0"/>
                    </a:cubicBezTo>
                    <a:moveTo>
                      <a:pt x="232" y="15"/>
                    </a:moveTo>
                    <a:cubicBezTo>
                      <a:pt x="352" y="15"/>
                      <a:pt x="450" y="113"/>
                      <a:pt x="450" y="233"/>
                    </a:cubicBezTo>
                    <a:cubicBezTo>
                      <a:pt x="450" y="352"/>
                      <a:pt x="352" y="450"/>
                      <a:pt x="232" y="450"/>
                    </a:cubicBezTo>
                    <a:cubicBezTo>
                      <a:pt x="113" y="450"/>
                      <a:pt x="15" y="352"/>
                      <a:pt x="15" y="233"/>
                    </a:cubicBezTo>
                    <a:cubicBezTo>
                      <a:pt x="15" y="113"/>
                      <a:pt x="113" y="15"/>
                      <a:pt x="232" y="15"/>
                    </a:cubicBezTo>
                  </a:path>
                </a:pathLst>
              </a:cu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231" name="Freeform 45"/>
              <p:cNvSpPr>
                <a:spLocks/>
              </p:cNvSpPr>
              <p:nvPr/>
            </p:nvSpPr>
            <p:spPr bwMode="auto">
              <a:xfrm>
                <a:off x="1626" y="1250"/>
                <a:ext cx="2364" cy="2288"/>
              </a:xfrm>
              <a:custGeom>
                <a:avLst/>
                <a:gdLst>
                  <a:gd name="T0" fmla="*/ 6581489 w 421"/>
                  <a:gd name="T1" fmla="*/ 360368 h 421"/>
                  <a:gd name="T2" fmla="*/ 12756292 w 421"/>
                  <a:gd name="T3" fmla="*/ 5438326 h 421"/>
                  <a:gd name="T4" fmla="*/ 6581489 w 421"/>
                  <a:gd name="T5" fmla="*/ 10487550 h 421"/>
                  <a:gd name="T6" fmla="*/ 441394 w 421"/>
                  <a:gd name="T7" fmla="*/ 5438326 h 421"/>
                  <a:gd name="T8" fmla="*/ 6581489 w 421"/>
                  <a:gd name="T9" fmla="*/ 360368 h 421"/>
                  <a:gd name="T10" fmla="*/ 6581489 w 421"/>
                  <a:gd name="T11" fmla="*/ 0 h 421"/>
                  <a:gd name="T12" fmla="*/ 13196613 w 421"/>
                  <a:gd name="T13" fmla="*/ 5438326 h 421"/>
                  <a:gd name="T14" fmla="*/ 6581489 w 421"/>
                  <a:gd name="T15" fmla="*/ 10847766 h 421"/>
                  <a:gd name="T16" fmla="*/ 0 w 421"/>
                  <a:gd name="T17" fmla="*/ 5438326 h 421"/>
                  <a:gd name="T18" fmla="*/ 6581489 w 421"/>
                  <a:gd name="T19" fmla="*/ 0 h 42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421"/>
                  <a:gd name="T31" fmla="*/ 0 h 421"/>
                  <a:gd name="T32" fmla="*/ 421 w 421"/>
                  <a:gd name="T33" fmla="*/ 421 h 421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421" h="421">
                    <a:moveTo>
                      <a:pt x="210" y="14"/>
                    </a:moveTo>
                    <a:cubicBezTo>
                      <a:pt x="319" y="14"/>
                      <a:pt x="407" y="102"/>
                      <a:pt x="407" y="211"/>
                    </a:cubicBezTo>
                    <a:cubicBezTo>
                      <a:pt x="407" y="319"/>
                      <a:pt x="319" y="407"/>
                      <a:pt x="210" y="407"/>
                    </a:cubicBezTo>
                    <a:cubicBezTo>
                      <a:pt x="102" y="407"/>
                      <a:pt x="14" y="319"/>
                      <a:pt x="14" y="211"/>
                    </a:cubicBezTo>
                    <a:cubicBezTo>
                      <a:pt x="14" y="102"/>
                      <a:pt x="102" y="14"/>
                      <a:pt x="210" y="14"/>
                    </a:cubicBezTo>
                    <a:moveTo>
                      <a:pt x="210" y="0"/>
                    </a:moveTo>
                    <a:cubicBezTo>
                      <a:pt x="326" y="0"/>
                      <a:pt x="421" y="95"/>
                      <a:pt x="421" y="211"/>
                    </a:cubicBezTo>
                    <a:cubicBezTo>
                      <a:pt x="421" y="326"/>
                      <a:pt x="326" y="421"/>
                      <a:pt x="210" y="421"/>
                    </a:cubicBezTo>
                    <a:cubicBezTo>
                      <a:pt x="95" y="421"/>
                      <a:pt x="0" y="326"/>
                      <a:pt x="0" y="211"/>
                    </a:cubicBezTo>
                    <a:cubicBezTo>
                      <a:pt x="0" y="95"/>
                      <a:pt x="95" y="0"/>
                      <a:pt x="210" y="0"/>
                    </a:cubicBezTo>
                  </a:path>
                </a:pathLst>
              </a:custGeom>
              <a:solidFill>
                <a:srgbClr val="CCECFF"/>
              </a:solidFill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232" name="Freeform 46"/>
              <p:cNvSpPr>
                <a:spLocks/>
              </p:cNvSpPr>
              <p:nvPr/>
            </p:nvSpPr>
            <p:spPr bwMode="auto">
              <a:xfrm>
                <a:off x="2743" y="1131"/>
                <a:ext cx="51" cy="81"/>
              </a:xfrm>
              <a:custGeom>
                <a:avLst/>
                <a:gdLst>
                  <a:gd name="T0" fmla="*/ 298055 w 9"/>
                  <a:gd name="T1" fmla="*/ 371617 h 15"/>
                  <a:gd name="T2" fmla="*/ 262928 w 9"/>
                  <a:gd name="T3" fmla="*/ 0 h 15"/>
                  <a:gd name="T4" fmla="*/ 0 w 9"/>
                  <a:gd name="T5" fmla="*/ 0 h 15"/>
                  <a:gd name="T6" fmla="*/ 35128 w 9"/>
                  <a:gd name="T7" fmla="*/ 371617 h 15"/>
                  <a:gd name="T8" fmla="*/ 298055 w 9"/>
                  <a:gd name="T9" fmla="*/ 371617 h 1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15"/>
                  <a:gd name="T17" fmla="*/ 9 w 9"/>
                  <a:gd name="T18" fmla="*/ 15 h 1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15">
                    <a:moveTo>
                      <a:pt x="9" y="15"/>
                    </a:moveTo>
                    <a:lnTo>
                      <a:pt x="8" y="0"/>
                    </a:lnTo>
                    <a:cubicBezTo>
                      <a:pt x="6" y="0"/>
                      <a:pt x="3" y="0"/>
                      <a:pt x="0" y="0"/>
                    </a:cubicBezTo>
                    <a:lnTo>
                      <a:pt x="1" y="15"/>
                    </a:lnTo>
                    <a:cubicBezTo>
                      <a:pt x="3" y="15"/>
                      <a:pt x="6" y="15"/>
                      <a:pt x="9" y="15"/>
                    </a:cubicBezTo>
                  </a:path>
                </a:pathLst>
              </a:custGeom>
              <a:solidFill>
                <a:srgbClr val="003399"/>
              </a:solidFill>
              <a:ln w="0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233" name="Freeform 47"/>
              <p:cNvSpPr>
                <a:spLocks/>
              </p:cNvSpPr>
              <p:nvPr/>
            </p:nvSpPr>
            <p:spPr bwMode="auto">
              <a:xfrm>
                <a:off x="3210" y="1196"/>
                <a:ext cx="61" cy="93"/>
              </a:xfrm>
              <a:custGeom>
                <a:avLst/>
                <a:gdLst>
                  <a:gd name="T0" fmla="*/ 0 w 11"/>
                  <a:gd name="T1" fmla="*/ 402105 h 17"/>
                  <a:gd name="T2" fmla="*/ 115445 w 11"/>
                  <a:gd name="T3" fmla="*/ 0 h 17"/>
                  <a:gd name="T4" fmla="*/ 319573 w 11"/>
                  <a:gd name="T5" fmla="*/ 78738 h 17"/>
                  <a:gd name="T6" fmla="*/ 173101 w 11"/>
                  <a:gd name="T7" fmla="*/ 455973 h 17"/>
                  <a:gd name="T8" fmla="*/ 0 w 11"/>
                  <a:gd name="T9" fmla="*/ 402105 h 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"/>
                  <a:gd name="T16" fmla="*/ 0 h 17"/>
                  <a:gd name="T17" fmla="*/ 11 w 11"/>
                  <a:gd name="T18" fmla="*/ 17 h 1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" h="17">
                    <a:moveTo>
                      <a:pt x="0" y="15"/>
                    </a:moveTo>
                    <a:lnTo>
                      <a:pt x="4" y="0"/>
                    </a:lnTo>
                    <a:cubicBezTo>
                      <a:pt x="7" y="1"/>
                      <a:pt x="9" y="2"/>
                      <a:pt x="11" y="3"/>
                    </a:cubicBezTo>
                    <a:lnTo>
                      <a:pt x="6" y="17"/>
                    </a:lnTo>
                    <a:cubicBezTo>
                      <a:pt x="4" y="16"/>
                      <a:pt x="2" y="16"/>
                      <a:pt x="0" y="15"/>
                    </a:cubicBezTo>
                  </a:path>
                </a:pathLst>
              </a:custGeom>
              <a:solidFill>
                <a:srgbClr val="003399"/>
              </a:solidFill>
              <a:ln w="0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234" name="Freeform 48"/>
              <p:cNvSpPr>
                <a:spLocks/>
              </p:cNvSpPr>
              <p:nvPr/>
            </p:nvSpPr>
            <p:spPr bwMode="auto">
              <a:xfrm>
                <a:off x="3794" y="1641"/>
                <a:ext cx="280" cy="473"/>
              </a:xfrm>
              <a:custGeom>
                <a:avLst/>
                <a:gdLst>
                  <a:gd name="T0" fmla="*/ 1112339 w 50"/>
                  <a:gd name="T1" fmla="*/ 2247130 h 87"/>
                  <a:gd name="T2" fmla="*/ 1542095 w 50"/>
                  <a:gd name="T3" fmla="*/ 2118730 h 87"/>
                  <a:gd name="T4" fmla="*/ 368794 w 50"/>
                  <a:gd name="T5" fmla="*/ 0 h 87"/>
                  <a:gd name="T6" fmla="*/ 0 w 50"/>
                  <a:gd name="T7" fmla="*/ 256806 h 87"/>
                  <a:gd name="T8" fmla="*/ 1112339 w 50"/>
                  <a:gd name="T9" fmla="*/ 2247130 h 8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0"/>
                  <a:gd name="T16" fmla="*/ 0 h 87"/>
                  <a:gd name="T17" fmla="*/ 50 w 50"/>
                  <a:gd name="T18" fmla="*/ 87 h 8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0" h="87">
                    <a:moveTo>
                      <a:pt x="36" y="87"/>
                    </a:moveTo>
                    <a:lnTo>
                      <a:pt x="50" y="82"/>
                    </a:lnTo>
                    <a:cubicBezTo>
                      <a:pt x="43" y="52"/>
                      <a:pt x="30" y="24"/>
                      <a:pt x="12" y="0"/>
                    </a:cubicBezTo>
                    <a:lnTo>
                      <a:pt x="0" y="10"/>
                    </a:lnTo>
                    <a:cubicBezTo>
                      <a:pt x="17" y="33"/>
                      <a:pt x="29" y="59"/>
                      <a:pt x="36" y="87"/>
                    </a:cubicBezTo>
                  </a:path>
                </a:pathLst>
              </a:custGeom>
              <a:solidFill>
                <a:srgbClr val="67B3FF"/>
              </a:solidFill>
              <a:ln w="0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235" name="Freeform 49"/>
              <p:cNvSpPr>
                <a:spLocks/>
              </p:cNvSpPr>
              <p:nvPr/>
            </p:nvSpPr>
            <p:spPr bwMode="auto">
              <a:xfrm>
                <a:off x="3990" y="2082"/>
                <a:ext cx="90" cy="43"/>
              </a:xfrm>
              <a:custGeom>
                <a:avLst/>
                <a:gdLst>
                  <a:gd name="T0" fmla="*/ 62111 w 16"/>
                  <a:gd name="T1" fmla="*/ 192871 h 8"/>
                  <a:gd name="T2" fmla="*/ 506537 w 16"/>
                  <a:gd name="T3" fmla="*/ 120964 h 8"/>
                  <a:gd name="T4" fmla="*/ 472522 w 16"/>
                  <a:gd name="T5" fmla="*/ 0 h 8"/>
                  <a:gd name="T6" fmla="*/ 0 w 16"/>
                  <a:gd name="T7" fmla="*/ 71735 h 8"/>
                  <a:gd name="T8" fmla="*/ 62111 w 16"/>
                  <a:gd name="T9" fmla="*/ 192871 h 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8"/>
                  <a:gd name="T17" fmla="*/ 16 w 16"/>
                  <a:gd name="T18" fmla="*/ 8 h 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8">
                    <a:moveTo>
                      <a:pt x="2" y="8"/>
                    </a:moveTo>
                    <a:lnTo>
                      <a:pt x="16" y="5"/>
                    </a:lnTo>
                    <a:cubicBezTo>
                      <a:pt x="16" y="3"/>
                      <a:pt x="16" y="1"/>
                      <a:pt x="15" y="0"/>
                    </a:cubicBezTo>
                    <a:lnTo>
                      <a:pt x="0" y="3"/>
                    </a:lnTo>
                    <a:cubicBezTo>
                      <a:pt x="1" y="5"/>
                      <a:pt x="1" y="7"/>
                      <a:pt x="2" y="8"/>
                    </a:cubicBezTo>
                  </a:path>
                </a:pathLst>
              </a:custGeom>
              <a:solidFill>
                <a:srgbClr val="003399"/>
              </a:solidFill>
              <a:ln w="0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236" name="Freeform 50"/>
              <p:cNvSpPr>
                <a:spLocks/>
              </p:cNvSpPr>
              <p:nvPr/>
            </p:nvSpPr>
            <p:spPr bwMode="auto">
              <a:xfrm>
                <a:off x="4001" y="2163"/>
                <a:ext cx="113" cy="517"/>
              </a:xfrm>
              <a:custGeom>
                <a:avLst/>
                <a:gdLst>
                  <a:gd name="T0" fmla="*/ 454514 w 20"/>
                  <a:gd name="T1" fmla="*/ 2468240 h 95"/>
                  <a:gd name="T2" fmla="*/ 0 w 20"/>
                  <a:gd name="T3" fmla="*/ 2391060 h 95"/>
                  <a:gd name="T4" fmla="*/ 161048 w 20"/>
                  <a:gd name="T5" fmla="*/ 1116633 h 95"/>
                  <a:gd name="T6" fmla="*/ 63110 w 20"/>
                  <a:gd name="T7" fmla="*/ 76233 h 95"/>
                  <a:gd name="T8" fmla="*/ 552259 w 20"/>
                  <a:gd name="T9" fmla="*/ 0 h 95"/>
                  <a:gd name="T10" fmla="*/ 650196 w 20"/>
                  <a:gd name="T11" fmla="*/ 1116633 h 95"/>
                  <a:gd name="T12" fmla="*/ 454514 w 20"/>
                  <a:gd name="T13" fmla="*/ 2468240 h 9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0"/>
                  <a:gd name="T22" fmla="*/ 0 h 95"/>
                  <a:gd name="T23" fmla="*/ 20 w 20"/>
                  <a:gd name="T24" fmla="*/ 95 h 9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0" h="95">
                    <a:moveTo>
                      <a:pt x="14" y="95"/>
                    </a:moveTo>
                    <a:lnTo>
                      <a:pt x="0" y="92"/>
                    </a:lnTo>
                    <a:cubicBezTo>
                      <a:pt x="3" y="76"/>
                      <a:pt x="5" y="59"/>
                      <a:pt x="5" y="43"/>
                    </a:cubicBezTo>
                    <a:cubicBezTo>
                      <a:pt x="5" y="29"/>
                      <a:pt x="4" y="16"/>
                      <a:pt x="2" y="3"/>
                    </a:cubicBezTo>
                    <a:lnTo>
                      <a:pt x="17" y="0"/>
                    </a:lnTo>
                    <a:cubicBezTo>
                      <a:pt x="19" y="14"/>
                      <a:pt x="20" y="28"/>
                      <a:pt x="20" y="43"/>
                    </a:cubicBezTo>
                    <a:cubicBezTo>
                      <a:pt x="20" y="61"/>
                      <a:pt x="18" y="78"/>
                      <a:pt x="14" y="95"/>
                    </a:cubicBezTo>
                  </a:path>
                </a:pathLst>
              </a:custGeom>
              <a:solidFill>
                <a:srgbClr val="67B3FF"/>
              </a:solidFill>
              <a:ln w="0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237" name="Freeform 51"/>
              <p:cNvSpPr>
                <a:spLocks/>
              </p:cNvSpPr>
              <p:nvPr/>
            </p:nvSpPr>
            <p:spPr bwMode="auto">
              <a:xfrm>
                <a:off x="4007" y="2153"/>
                <a:ext cx="89" cy="43"/>
              </a:xfrm>
              <a:custGeom>
                <a:avLst/>
                <a:gdLst>
                  <a:gd name="T0" fmla="*/ 473836 w 16"/>
                  <a:gd name="T1" fmla="*/ 143469 h 8"/>
                  <a:gd name="T2" fmla="*/ 31651 w 16"/>
                  <a:gd name="T3" fmla="*/ 192871 h 8"/>
                  <a:gd name="T4" fmla="*/ 0 w 16"/>
                  <a:gd name="T5" fmla="*/ 71735 h 8"/>
                  <a:gd name="T6" fmla="*/ 442336 w 16"/>
                  <a:gd name="T7" fmla="*/ 0 h 8"/>
                  <a:gd name="T8" fmla="*/ 473836 w 16"/>
                  <a:gd name="T9" fmla="*/ 143469 h 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8"/>
                  <a:gd name="T17" fmla="*/ 16 w 16"/>
                  <a:gd name="T18" fmla="*/ 8 h 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8">
                    <a:moveTo>
                      <a:pt x="16" y="6"/>
                    </a:moveTo>
                    <a:lnTo>
                      <a:pt x="1" y="8"/>
                    </a:lnTo>
                    <a:cubicBezTo>
                      <a:pt x="1" y="7"/>
                      <a:pt x="1" y="5"/>
                      <a:pt x="0" y="3"/>
                    </a:cubicBezTo>
                    <a:lnTo>
                      <a:pt x="15" y="0"/>
                    </a:lnTo>
                    <a:cubicBezTo>
                      <a:pt x="16" y="2"/>
                      <a:pt x="16" y="4"/>
                      <a:pt x="16" y="6"/>
                    </a:cubicBezTo>
                  </a:path>
                </a:pathLst>
              </a:custGeom>
              <a:solidFill>
                <a:srgbClr val="003399"/>
              </a:solidFill>
              <a:ln w="0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238" name="Freeform 52"/>
              <p:cNvSpPr>
                <a:spLocks/>
              </p:cNvSpPr>
              <p:nvPr/>
            </p:nvSpPr>
            <p:spPr bwMode="auto">
              <a:xfrm>
                <a:off x="3996" y="2647"/>
                <a:ext cx="89" cy="49"/>
              </a:xfrm>
              <a:custGeom>
                <a:avLst/>
                <a:gdLst>
                  <a:gd name="T0" fmla="*/ 0 w 16"/>
                  <a:gd name="T1" fmla="*/ 129120 h 9"/>
                  <a:gd name="T2" fmla="*/ 442336 w 16"/>
                  <a:gd name="T3" fmla="*/ 234645 h 9"/>
                  <a:gd name="T4" fmla="*/ 473836 w 16"/>
                  <a:gd name="T5" fmla="*/ 76505 h 9"/>
                  <a:gd name="T6" fmla="*/ 31651 w 16"/>
                  <a:gd name="T7" fmla="*/ 0 h 9"/>
                  <a:gd name="T8" fmla="*/ 0 w 16"/>
                  <a:gd name="T9" fmla="*/ 12912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9"/>
                  <a:gd name="T17" fmla="*/ 16 w 1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9">
                    <a:moveTo>
                      <a:pt x="0" y="5"/>
                    </a:moveTo>
                    <a:lnTo>
                      <a:pt x="15" y="9"/>
                    </a:lnTo>
                    <a:cubicBezTo>
                      <a:pt x="15" y="7"/>
                      <a:pt x="16" y="5"/>
                      <a:pt x="16" y="3"/>
                    </a:cubicBezTo>
                    <a:lnTo>
                      <a:pt x="1" y="0"/>
                    </a:lnTo>
                    <a:cubicBezTo>
                      <a:pt x="1" y="2"/>
                      <a:pt x="0" y="4"/>
                      <a:pt x="0" y="5"/>
                    </a:cubicBezTo>
                  </a:path>
                </a:pathLst>
              </a:custGeom>
              <a:solidFill>
                <a:srgbClr val="003399"/>
              </a:solidFill>
              <a:ln w="0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239" name="Freeform 53"/>
              <p:cNvSpPr>
                <a:spLocks/>
              </p:cNvSpPr>
              <p:nvPr/>
            </p:nvSpPr>
            <p:spPr bwMode="auto">
              <a:xfrm>
                <a:off x="3782" y="1630"/>
                <a:ext cx="90" cy="77"/>
              </a:xfrm>
              <a:custGeom>
                <a:avLst/>
                <a:gdLst>
                  <a:gd name="T0" fmla="*/ 0 w 16"/>
                  <a:gd name="T1" fmla="*/ 277365 h 14"/>
                  <a:gd name="T2" fmla="*/ 377505 w 16"/>
                  <a:gd name="T3" fmla="*/ 0 h 14"/>
                  <a:gd name="T4" fmla="*/ 506537 w 16"/>
                  <a:gd name="T5" fmla="*/ 140938 h 14"/>
                  <a:gd name="T6" fmla="*/ 96092 w 16"/>
                  <a:gd name="T7" fmla="*/ 387987 h 14"/>
                  <a:gd name="T8" fmla="*/ 0 w 16"/>
                  <a:gd name="T9" fmla="*/ 277365 h 1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4"/>
                  <a:gd name="T17" fmla="*/ 16 w 16"/>
                  <a:gd name="T18" fmla="*/ 14 h 1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4">
                    <a:moveTo>
                      <a:pt x="0" y="10"/>
                    </a:moveTo>
                    <a:lnTo>
                      <a:pt x="12" y="0"/>
                    </a:lnTo>
                    <a:cubicBezTo>
                      <a:pt x="13" y="2"/>
                      <a:pt x="14" y="3"/>
                      <a:pt x="16" y="5"/>
                    </a:cubicBezTo>
                    <a:lnTo>
                      <a:pt x="3" y="14"/>
                    </a:lnTo>
                    <a:cubicBezTo>
                      <a:pt x="2" y="13"/>
                      <a:pt x="1" y="11"/>
                      <a:pt x="0" y="10"/>
                    </a:cubicBezTo>
                  </a:path>
                </a:pathLst>
              </a:custGeom>
              <a:solidFill>
                <a:srgbClr val="003399"/>
              </a:solidFill>
              <a:ln w="0">
                <a:solidFill>
                  <a:srgbClr val="340D7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240" name="Freeform 54"/>
              <p:cNvSpPr>
                <a:spLocks/>
              </p:cNvSpPr>
              <p:nvPr/>
            </p:nvSpPr>
            <p:spPr bwMode="auto">
              <a:xfrm>
                <a:off x="3546" y="2815"/>
                <a:ext cx="483" cy="587"/>
              </a:xfrm>
              <a:custGeom>
                <a:avLst/>
                <a:gdLst>
                  <a:gd name="T0" fmla="*/ 0 w 86"/>
                  <a:gd name="T1" fmla="*/ 2447937 h 108"/>
                  <a:gd name="T2" fmla="*/ 313377 w 86"/>
                  <a:gd name="T3" fmla="*/ 2783820 h 108"/>
                  <a:gd name="T4" fmla="*/ 2699256 w 86"/>
                  <a:gd name="T5" fmla="*/ 128298 h 108"/>
                  <a:gd name="T6" fmla="*/ 2257441 w 86"/>
                  <a:gd name="T7" fmla="*/ 0 h 108"/>
                  <a:gd name="T8" fmla="*/ 0 w 86"/>
                  <a:gd name="T9" fmla="*/ 2447937 h 10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6"/>
                  <a:gd name="T16" fmla="*/ 0 h 108"/>
                  <a:gd name="T17" fmla="*/ 86 w 86"/>
                  <a:gd name="T18" fmla="*/ 108 h 10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6" h="108">
                    <a:moveTo>
                      <a:pt x="0" y="95"/>
                    </a:moveTo>
                    <a:lnTo>
                      <a:pt x="10" y="108"/>
                    </a:lnTo>
                    <a:cubicBezTo>
                      <a:pt x="44" y="81"/>
                      <a:pt x="71" y="46"/>
                      <a:pt x="86" y="5"/>
                    </a:cubicBezTo>
                    <a:lnTo>
                      <a:pt x="72" y="0"/>
                    </a:lnTo>
                    <a:cubicBezTo>
                      <a:pt x="57" y="38"/>
                      <a:pt x="32" y="71"/>
                      <a:pt x="0" y="95"/>
                    </a:cubicBezTo>
                  </a:path>
                </a:pathLst>
              </a:custGeom>
              <a:solidFill>
                <a:srgbClr val="FF6600"/>
              </a:solidFill>
              <a:ln w="0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241" name="Freeform 55"/>
              <p:cNvSpPr>
                <a:spLocks/>
              </p:cNvSpPr>
              <p:nvPr/>
            </p:nvSpPr>
            <p:spPr bwMode="auto">
              <a:xfrm>
                <a:off x="1728" y="1299"/>
                <a:ext cx="471" cy="429"/>
              </a:xfrm>
              <a:custGeom>
                <a:avLst/>
                <a:gdLst>
                  <a:gd name="T0" fmla="*/ 404225 w 84"/>
                  <a:gd name="T1" fmla="*/ 2026221 h 79"/>
                  <a:gd name="T2" fmla="*/ 0 w 84"/>
                  <a:gd name="T3" fmla="*/ 1794822 h 79"/>
                  <a:gd name="T4" fmla="*/ 2361398 w 84"/>
                  <a:gd name="T5" fmla="*/ 0 h 79"/>
                  <a:gd name="T6" fmla="*/ 2610500 w 84"/>
                  <a:gd name="T7" fmla="*/ 335646 h 79"/>
                  <a:gd name="T8" fmla="*/ 404225 w 84"/>
                  <a:gd name="T9" fmla="*/ 2026221 h 7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4"/>
                  <a:gd name="T16" fmla="*/ 0 h 79"/>
                  <a:gd name="T17" fmla="*/ 84 w 84"/>
                  <a:gd name="T18" fmla="*/ 79 h 7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4" h="79">
                    <a:moveTo>
                      <a:pt x="13" y="79"/>
                    </a:moveTo>
                    <a:lnTo>
                      <a:pt x="0" y="70"/>
                    </a:lnTo>
                    <a:cubicBezTo>
                      <a:pt x="20" y="41"/>
                      <a:pt x="46" y="17"/>
                      <a:pt x="76" y="0"/>
                    </a:cubicBezTo>
                    <a:lnTo>
                      <a:pt x="84" y="13"/>
                    </a:lnTo>
                    <a:cubicBezTo>
                      <a:pt x="56" y="29"/>
                      <a:pt x="31" y="52"/>
                      <a:pt x="13" y="79"/>
                    </a:cubicBezTo>
                  </a:path>
                </a:pathLst>
              </a:custGeom>
              <a:solidFill>
                <a:srgbClr val="8585E1"/>
              </a:solidFill>
              <a:ln w="0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242" name="Freeform 56"/>
              <p:cNvSpPr>
                <a:spLocks/>
              </p:cNvSpPr>
              <p:nvPr/>
            </p:nvSpPr>
            <p:spPr bwMode="auto">
              <a:xfrm>
                <a:off x="2132" y="1289"/>
                <a:ext cx="84" cy="92"/>
              </a:xfrm>
              <a:custGeom>
                <a:avLst/>
                <a:gdLst>
                  <a:gd name="T0" fmla="*/ 462213 w 15"/>
                  <a:gd name="T1" fmla="*/ 325090 h 17"/>
                  <a:gd name="T2" fmla="*/ 247806 w 15"/>
                  <a:gd name="T3" fmla="*/ 0 h 17"/>
                  <a:gd name="T4" fmla="*/ 0 w 15"/>
                  <a:gd name="T5" fmla="*/ 102066 h 17"/>
                  <a:gd name="T6" fmla="*/ 247806 w 15"/>
                  <a:gd name="T7" fmla="*/ 427156 h 17"/>
                  <a:gd name="T8" fmla="*/ 462213 w 15"/>
                  <a:gd name="T9" fmla="*/ 325090 h 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5"/>
                  <a:gd name="T16" fmla="*/ 0 h 17"/>
                  <a:gd name="T17" fmla="*/ 15 w 15"/>
                  <a:gd name="T18" fmla="*/ 17 h 1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5" h="17">
                    <a:moveTo>
                      <a:pt x="15" y="13"/>
                    </a:moveTo>
                    <a:lnTo>
                      <a:pt x="8" y="0"/>
                    </a:lnTo>
                    <a:cubicBezTo>
                      <a:pt x="5" y="1"/>
                      <a:pt x="3" y="3"/>
                      <a:pt x="0" y="4"/>
                    </a:cubicBezTo>
                    <a:lnTo>
                      <a:pt x="8" y="17"/>
                    </a:lnTo>
                    <a:cubicBezTo>
                      <a:pt x="10" y="16"/>
                      <a:pt x="13" y="15"/>
                      <a:pt x="15" y="13"/>
                    </a:cubicBezTo>
                  </a:path>
                </a:pathLst>
              </a:custGeom>
              <a:solidFill>
                <a:srgbClr val="003399"/>
              </a:solidFill>
              <a:ln w="0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243" name="Freeform 57"/>
              <p:cNvSpPr>
                <a:spLocks/>
              </p:cNvSpPr>
              <p:nvPr/>
            </p:nvSpPr>
            <p:spPr bwMode="auto">
              <a:xfrm>
                <a:off x="1503" y="1918"/>
                <a:ext cx="2043" cy="1740"/>
              </a:xfrm>
              <a:custGeom>
                <a:avLst/>
                <a:gdLst>
                  <a:gd name="T0" fmla="*/ 202 w 1992"/>
                  <a:gd name="T1" fmla="*/ 26 h 1752"/>
                  <a:gd name="T2" fmla="*/ 108 w 1992"/>
                  <a:gd name="T3" fmla="*/ 0 h 1752"/>
                  <a:gd name="T4" fmla="*/ 0 w 1992"/>
                  <a:gd name="T5" fmla="*/ 464 h 1752"/>
                  <a:gd name="T6" fmla="*/ 1478 w 1992"/>
                  <a:gd name="T7" fmla="*/ 1680 h 1752"/>
                  <a:gd name="T8" fmla="*/ 2318 w 1992"/>
                  <a:gd name="T9" fmla="*/ 1468 h 1752"/>
                  <a:gd name="T10" fmla="*/ 2267 w 1992"/>
                  <a:gd name="T11" fmla="*/ 1396 h 1752"/>
                  <a:gd name="T12" fmla="*/ 1478 w 1992"/>
                  <a:gd name="T13" fmla="*/ 1604 h 1752"/>
                  <a:gd name="T14" fmla="*/ 94 w 1992"/>
                  <a:gd name="T15" fmla="*/ 464 h 1752"/>
                  <a:gd name="T16" fmla="*/ 198 w 1992"/>
                  <a:gd name="T17" fmla="*/ 22 h 175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992"/>
                  <a:gd name="T28" fmla="*/ 0 h 1752"/>
                  <a:gd name="T29" fmla="*/ 1992 w 1992"/>
                  <a:gd name="T30" fmla="*/ 1752 h 175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992" h="1752">
                    <a:moveTo>
                      <a:pt x="173" y="26"/>
                    </a:moveTo>
                    <a:lnTo>
                      <a:pt x="93" y="0"/>
                    </a:lnTo>
                    <a:cubicBezTo>
                      <a:pt x="33" y="148"/>
                      <a:pt x="0" y="307"/>
                      <a:pt x="0" y="482"/>
                    </a:cubicBezTo>
                    <a:cubicBezTo>
                      <a:pt x="0" y="1183"/>
                      <a:pt x="569" y="1752"/>
                      <a:pt x="1270" y="1752"/>
                    </a:cubicBezTo>
                    <a:cubicBezTo>
                      <a:pt x="1538" y="1752"/>
                      <a:pt x="1790" y="1670"/>
                      <a:pt x="1992" y="1528"/>
                    </a:cubicBezTo>
                    <a:lnTo>
                      <a:pt x="1948" y="1456"/>
                    </a:lnTo>
                    <a:cubicBezTo>
                      <a:pt x="1757" y="1593"/>
                      <a:pt x="1521" y="1670"/>
                      <a:pt x="1270" y="1670"/>
                    </a:cubicBezTo>
                    <a:cubicBezTo>
                      <a:pt x="618" y="1670"/>
                      <a:pt x="82" y="1133"/>
                      <a:pt x="82" y="482"/>
                    </a:cubicBezTo>
                    <a:cubicBezTo>
                      <a:pt x="82" y="318"/>
                      <a:pt x="115" y="164"/>
                      <a:pt x="170" y="22"/>
                    </a:cubicBezTo>
                  </a:path>
                </a:pathLst>
              </a:custGeom>
              <a:solidFill>
                <a:srgbClr val="67B3FF"/>
              </a:solidFill>
              <a:ln w="0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244" name="Freeform 58"/>
              <p:cNvSpPr>
                <a:spLocks/>
              </p:cNvSpPr>
              <p:nvPr/>
            </p:nvSpPr>
            <p:spPr bwMode="auto">
              <a:xfrm>
                <a:off x="1571" y="2766"/>
                <a:ext cx="95" cy="77"/>
              </a:xfrm>
              <a:custGeom>
                <a:avLst/>
                <a:gdLst>
                  <a:gd name="T0" fmla="*/ 517767 w 17"/>
                  <a:gd name="T1" fmla="*/ 221458 h 14"/>
                  <a:gd name="T2" fmla="*/ 92653 w 17"/>
                  <a:gd name="T3" fmla="*/ 387987 h 14"/>
                  <a:gd name="T4" fmla="*/ 0 w 17"/>
                  <a:gd name="T5" fmla="*/ 140938 h 14"/>
                  <a:gd name="T6" fmla="*/ 425114 w 17"/>
                  <a:gd name="T7" fmla="*/ 0 h 14"/>
                  <a:gd name="T8" fmla="*/ 517767 w 17"/>
                  <a:gd name="T9" fmla="*/ 221458 h 1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4"/>
                  <a:gd name="T17" fmla="*/ 17 w 17"/>
                  <a:gd name="T18" fmla="*/ 14 h 1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4">
                    <a:moveTo>
                      <a:pt x="17" y="8"/>
                    </a:moveTo>
                    <a:lnTo>
                      <a:pt x="3" y="14"/>
                    </a:lnTo>
                    <a:cubicBezTo>
                      <a:pt x="2" y="11"/>
                      <a:pt x="1" y="8"/>
                      <a:pt x="0" y="5"/>
                    </a:cubicBezTo>
                    <a:lnTo>
                      <a:pt x="14" y="0"/>
                    </a:lnTo>
                    <a:cubicBezTo>
                      <a:pt x="15" y="3"/>
                      <a:pt x="16" y="5"/>
                      <a:pt x="17" y="8"/>
                    </a:cubicBezTo>
                  </a:path>
                </a:pathLst>
              </a:custGeom>
              <a:solidFill>
                <a:srgbClr val="003399"/>
              </a:solidFill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245" name="Freeform 59"/>
              <p:cNvSpPr>
                <a:spLocks/>
              </p:cNvSpPr>
              <p:nvPr/>
            </p:nvSpPr>
            <p:spPr bwMode="auto">
              <a:xfrm>
                <a:off x="1593" y="2826"/>
                <a:ext cx="89" cy="60"/>
              </a:xfrm>
              <a:custGeom>
                <a:avLst/>
                <a:gdLst>
                  <a:gd name="T0" fmla="*/ 58356 w 16"/>
                  <a:gd name="T1" fmla="*/ 289516 h 11"/>
                  <a:gd name="T2" fmla="*/ 473836 w 16"/>
                  <a:gd name="T3" fmla="*/ 106304 h 11"/>
                  <a:gd name="T4" fmla="*/ 415480 w 16"/>
                  <a:gd name="T5" fmla="*/ 0 h 11"/>
                  <a:gd name="T6" fmla="*/ 0 w 16"/>
                  <a:gd name="T7" fmla="*/ 159355 h 11"/>
                  <a:gd name="T8" fmla="*/ 58356 w 16"/>
                  <a:gd name="T9" fmla="*/ 289516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1"/>
                  <a:gd name="T17" fmla="*/ 16 w 16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1">
                    <a:moveTo>
                      <a:pt x="2" y="11"/>
                    </a:moveTo>
                    <a:lnTo>
                      <a:pt x="16" y="4"/>
                    </a:lnTo>
                    <a:cubicBezTo>
                      <a:pt x="15" y="3"/>
                      <a:pt x="14" y="1"/>
                      <a:pt x="14" y="0"/>
                    </a:cubicBezTo>
                    <a:lnTo>
                      <a:pt x="0" y="6"/>
                    </a:lnTo>
                    <a:cubicBezTo>
                      <a:pt x="0" y="7"/>
                      <a:pt x="1" y="9"/>
                      <a:pt x="2" y="11"/>
                    </a:cubicBezTo>
                  </a:path>
                </a:pathLst>
              </a:custGeom>
              <a:solidFill>
                <a:srgbClr val="003399"/>
              </a:solidFill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246" name="Freeform 60"/>
              <p:cNvSpPr>
                <a:spLocks/>
              </p:cNvSpPr>
              <p:nvPr/>
            </p:nvSpPr>
            <p:spPr bwMode="auto">
              <a:xfrm>
                <a:off x="1946" y="3283"/>
                <a:ext cx="68" cy="76"/>
              </a:xfrm>
              <a:custGeom>
                <a:avLst/>
                <a:gdLst>
                  <a:gd name="T0" fmla="*/ 332990 w 12"/>
                  <a:gd name="T1" fmla="*/ 0 h 14"/>
                  <a:gd name="T2" fmla="*/ 0 w 12"/>
                  <a:gd name="T3" fmla="*/ 283171 h 14"/>
                  <a:gd name="T4" fmla="*/ 63869 w 12"/>
                  <a:gd name="T5" fmla="*/ 358671 h 14"/>
                  <a:gd name="T6" fmla="*/ 397052 w 12"/>
                  <a:gd name="T7" fmla="*/ 23517 h 14"/>
                  <a:gd name="T8" fmla="*/ 332990 w 12"/>
                  <a:gd name="T9" fmla="*/ 0 h 1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"/>
                  <a:gd name="T16" fmla="*/ 0 h 14"/>
                  <a:gd name="T17" fmla="*/ 12 w 12"/>
                  <a:gd name="T18" fmla="*/ 14 h 1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" h="14">
                    <a:moveTo>
                      <a:pt x="10" y="0"/>
                    </a:moveTo>
                    <a:lnTo>
                      <a:pt x="0" y="11"/>
                    </a:lnTo>
                    <a:cubicBezTo>
                      <a:pt x="1" y="12"/>
                      <a:pt x="2" y="13"/>
                      <a:pt x="2" y="14"/>
                    </a:cubicBezTo>
                    <a:lnTo>
                      <a:pt x="12" y="1"/>
                    </a:lnTo>
                    <a:cubicBezTo>
                      <a:pt x="11" y="1"/>
                      <a:pt x="11" y="0"/>
                      <a:pt x="10" y="0"/>
                    </a:cubicBezTo>
                  </a:path>
                </a:pathLst>
              </a:custGeom>
              <a:solidFill>
                <a:srgbClr val="003399"/>
              </a:solidFill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247" name="Freeform 61"/>
              <p:cNvSpPr>
                <a:spLocks/>
              </p:cNvSpPr>
              <p:nvPr/>
            </p:nvSpPr>
            <p:spPr bwMode="auto">
              <a:xfrm>
                <a:off x="2126" y="3402"/>
                <a:ext cx="67" cy="81"/>
              </a:xfrm>
              <a:custGeom>
                <a:avLst/>
                <a:gdLst>
                  <a:gd name="T0" fmla="*/ 0 w 12"/>
                  <a:gd name="T1" fmla="*/ 321370 h 15"/>
                  <a:gd name="T2" fmla="*/ 243841 w 12"/>
                  <a:gd name="T3" fmla="*/ 0 h 15"/>
                  <a:gd name="T4" fmla="*/ 363425 w 12"/>
                  <a:gd name="T5" fmla="*/ 73073 h 15"/>
                  <a:gd name="T6" fmla="*/ 119584 w 12"/>
                  <a:gd name="T7" fmla="*/ 371617 h 15"/>
                  <a:gd name="T8" fmla="*/ 0 w 12"/>
                  <a:gd name="T9" fmla="*/ 321370 h 1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"/>
                  <a:gd name="T16" fmla="*/ 0 h 15"/>
                  <a:gd name="T17" fmla="*/ 12 w 12"/>
                  <a:gd name="T18" fmla="*/ 15 h 1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" h="15">
                    <a:moveTo>
                      <a:pt x="0" y="13"/>
                    </a:moveTo>
                    <a:lnTo>
                      <a:pt x="8" y="0"/>
                    </a:lnTo>
                    <a:cubicBezTo>
                      <a:pt x="10" y="1"/>
                      <a:pt x="11" y="2"/>
                      <a:pt x="12" y="3"/>
                    </a:cubicBezTo>
                    <a:lnTo>
                      <a:pt x="4" y="15"/>
                    </a:lnTo>
                    <a:cubicBezTo>
                      <a:pt x="3" y="15"/>
                      <a:pt x="1" y="14"/>
                      <a:pt x="0" y="13"/>
                    </a:cubicBezTo>
                  </a:path>
                </a:pathLst>
              </a:custGeom>
              <a:solidFill>
                <a:srgbClr val="003399"/>
              </a:solidFill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248" name="Freeform 62"/>
              <p:cNvSpPr>
                <a:spLocks/>
              </p:cNvSpPr>
              <p:nvPr/>
            </p:nvSpPr>
            <p:spPr bwMode="auto">
              <a:xfrm>
                <a:off x="2323" y="3489"/>
                <a:ext cx="50" cy="87"/>
              </a:xfrm>
              <a:custGeom>
                <a:avLst/>
                <a:gdLst>
                  <a:gd name="T0" fmla="*/ 0 w 9"/>
                  <a:gd name="T1" fmla="*/ 389863 h 16"/>
                  <a:gd name="T2" fmla="*/ 148672 w 9"/>
                  <a:gd name="T3" fmla="*/ 0 h 16"/>
                  <a:gd name="T4" fmla="*/ 264756 w 9"/>
                  <a:gd name="T5" fmla="*/ 52423 h 16"/>
                  <a:gd name="T6" fmla="*/ 116267 w 9"/>
                  <a:gd name="T7" fmla="*/ 413484 h 16"/>
                  <a:gd name="T8" fmla="*/ 0 w 9"/>
                  <a:gd name="T9" fmla="*/ 389863 h 1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16"/>
                  <a:gd name="T17" fmla="*/ 9 w 9"/>
                  <a:gd name="T18" fmla="*/ 16 h 1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16">
                    <a:moveTo>
                      <a:pt x="0" y="15"/>
                    </a:moveTo>
                    <a:lnTo>
                      <a:pt x="5" y="0"/>
                    </a:lnTo>
                    <a:cubicBezTo>
                      <a:pt x="7" y="1"/>
                      <a:pt x="8" y="1"/>
                      <a:pt x="9" y="2"/>
                    </a:cubicBezTo>
                    <a:lnTo>
                      <a:pt x="4" y="16"/>
                    </a:lnTo>
                    <a:cubicBezTo>
                      <a:pt x="2" y="16"/>
                      <a:pt x="1" y="15"/>
                      <a:pt x="0" y="15"/>
                    </a:cubicBezTo>
                  </a:path>
                </a:pathLst>
              </a:custGeom>
              <a:solidFill>
                <a:srgbClr val="003399"/>
              </a:solidFill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249" name="Freeform 63"/>
              <p:cNvSpPr>
                <a:spLocks/>
              </p:cNvSpPr>
              <p:nvPr/>
            </p:nvSpPr>
            <p:spPr bwMode="auto">
              <a:xfrm>
                <a:off x="3490" y="3359"/>
                <a:ext cx="73" cy="87"/>
              </a:xfrm>
              <a:custGeom>
                <a:avLst/>
                <a:gdLst>
                  <a:gd name="T0" fmla="*/ 0 w 13"/>
                  <a:gd name="T1" fmla="*/ 76043 h 16"/>
                  <a:gd name="T2" fmla="*/ 284363 w 13"/>
                  <a:gd name="T3" fmla="*/ 413484 h 16"/>
                  <a:gd name="T4" fmla="*/ 407621 w 13"/>
                  <a:gd name="T5" fmla="*/ 308524 h 16"/>
                  <a:gd name="T6" fmla="*/ 123230 w 13"/>
                  <a:gd name="T7" fmla="*/ 0 h 16"/>
                  <a:gd name="T8" fmla="*/ 0 w 13"/>
                  <a:gd name="T9" fmla="*/ 76043 h 1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3"/>
                  <a:gd name="T16" fmla="*/ 0 h 16"/>
                  <a:gd name="T17" fmla="*/ 13 w 13"/>
                  <a:gd name="T18" fmla="*/ 16 h 1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3" h="16">
                    <a:moveTo>
                      <a:pt x="0" y="3"/>
                    </a:moveTo>
                    <a:lnTo>
                      <a:pt x="9" y="16"/>
                    </a:lnTo>
                    <a:cubicBezTo>
                      <a:pt x="10" y="14"/>
                      <a:pt x="12" y="13"/>
                      <a:pt x="13" y="12"/>
                    </a:cubicBezTo>
                    <a:lnTo>
                      <a:pt x="4" y="0"/>
                    </a:lnTo>
                    <a:cubicBezTo>
                      <a:pt x="3" y="1"/>
                      <a:pt x="2" y="2"/>
                      <a:pt x="0" y="3"/>
                    </a:cubicBezTo>
                  </a:path>
                </a:pathLst>
              </a:custGeom>
              <a:solidFill>
                <a:schemeClr val="accent2"/>
              </a:solidFill>
              <a:ln w="0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250" name="Freeform 64"/>
              <p:cNvSpPr>
                <a:spLocks/>
              </p:cNvSpPr>
              <p:nvPr/>
            </p:nvSpPr>
            <p:spPr bwMode="auto">
              <a:xfrm>
                <a:off x="3159" y="3516"/>
                <a:ext cx="56" cy="87"/>
              </a:xfrm>
              <a:custGeom>
                <a:avLst/>
                <a:gdLst>
                  <a:gd name="T0" fmla="*/ 0 w 10"/>
                  <a:gd name="T1" fmla="*/ 52423 h 16"/>
                  <a:gd name="T2" fmla="*/ 154353 w 10"/>
                  <a:gd name="T3" fmla="*/ 413484 h 16"/>
                  <a:gd name="T4" fmla="*/ 308739 w 10"/>
                  <a:gd name="T5" fmla="*/ 389863 h 16"/>
                  <a:gd name="T6" fmla="*/ 154353 w 10"/>
                  <a:gd name="T7" fmla="*/ 0 h 16"/>
                  <a:gd name="T8" fmla="*/ 0 w 10"/>
                  <a:gd name="T9" fmla="*/ 52423 h 1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16"/>
                  <a:gd name="T17" fmla="*/ 10 w 10"/>
                  <a:gd name="T18" fmla="*/ 16 h 1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16">
                    <a:moveTo>
                      <a:pt x="0" y="2"/>
                    </a:moveTo>
                    <a:lnTo>
                      <a:pt x="5" y="16"/>
                    </a:lnTo>
                    <a:cubicBezTo>
                      <a:pt x="6" y="16"/>
                      <a:pt x="8" y="15"/>
                      <a:pt x="10" y="15"/>
                    </a:cubicBezTo>
                    <a:lnTo>
                      <a:pt x="5" y="0"/>
                    </a:lnTo>
                    <a:cubicBezTo>
                      <a:pt x="4" y="1"/>
                      <a:pt x="2" y="1"/>
                      <a:pt x="0" y="2"/>
                    </a:cubicBezTo>
                  </a:path>
                </a:pathLst>
              </a:custGeom>
              <a:solidFill>
                <a:srgbClr val="003399"/>
              </a:solidFill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251" name="Freeform 65"/>
              <p:cNvSpPr>
                <a:spLocks/>
              </p:cNvSpPr>
              <p:nvPr/>
            </p:nvSpPr>
            <p:spPr bwMode="auto">
              <a:xfrm>
                <a:off x="2738" y="3576"/>
                <a:ext cx="16" cy="82"/>
              </a:xfrm>
              <a:custGeom>
                <a:avLst/>
                <a:gdLst>
                  <a:gd name="T0" fmla="*/ 21845 w 3"/>
                  <a:gd name="T1" fmla="*/ 0 h 15"/>
                  <a:gd name="T2" fmla="*/ 0 w 3"/>
                  <a:gd name="T3" fmla="*/ 400094 h 15"/>
                  <a:gd name="T4" fmla="*/ 47787 w 3"/>
                  <a:gd name="T5" fmla="*/ 400094 h 15"/>
                  <a:gd name="T6" fmla="*/ 68720 w 3"/>
                  <a:gd name="T7" fmla="*/ 0 h 15"/>
                  <a:gd name="T8" fmla="*/ 21845 w 3"/>
                  <a:gd name="T9" fmla="*/ 0 h 1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5"/>
                  <a:gd name="T17" fmla="*/ 3 w 3"/>
                  <a:gd name="T18" fmla="*/ 15 h 1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5">
                    <a:moveTo>
                      <a:pt x="1" y="0"/>
                    </a:moveTo>
                    <a:lnTo>
                      <a:pt x="0" y="15"/>
                    </a:lnTo>
                    <a:cubicBezTo>
                      <a:pt x="1" y="15"/>
                      <a:pt x="2" y="15"/>
                      <a:pt x="2" y="15"/>
                    </a:cubicBezTo>
                    <a:lnTo>
                      <a:pt x="3" y="0"/>
                    </a:lnTo>
                    <a:cubicBezTo>
                      <a:pt x="2" y="0"/>
                      <a:pt x="2" y="0"/>
                      <a:pt x="1" y="0"/>
                    </a:cubicBezTo>
                  </a:path>
                </a:pathLst>
              </a:custGeom>
              <a:solidFill>
                <a:srgbClr val="FDFA00"/>
              </a:solidFill>
              <a:ln w="0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252" name="Freeform 66"/>
              <p:cNvSpPr>
                <a:spLocks/>
              </p:cNvSpPr>
              <p:nvPr/>
            </p:nvSpPr>
            <p:spPr bwMode="auto">
              <a:xfrm>
                <a:off x="3047" y="3555"/>
                <a:ext cx="28" cy="81"/>
              </a:xfrm>
              <a:custGeom>
                <a:avLst/>
                <a:gdLst>
                  <a:gd name="T0" fmla="*/ 154353 w 5"/>
                  <a:gd name="T1" fmla="*/ 348635 h 15"/>
                  <a:gd name="T2" fmla="*/ 60934 w 5"/>
                  <a:gd name="T3" fmla="*/ 0 h 15"/>
                  <a:gd name="T4" fmla="*/ 0 w 5"/>
                  <a:gd name="T5" fmla="*/ 0 h 15"/>
                  <a:gd name="T6" fmla="*/ 93419 w 5"/>
                  <a:gd name="T7" fmla="*/ 371617 h 15"/>
                  <a:gd name="T8" fmla="*/ 154353 w 5"/>
                  <a:gd name="T9" fmla="*/ 348635 h 1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15"/>
                  <a:gd name="T17" fmla="*/ 5 w 5"/>
                  <a:gd name="T18" fmla="*/ 15 h 1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15">
                    <a:moveTo>
                      <a:pt x="5" y="14"/>
                    </a:moveTo>
                    <a:lnTo>
                      <a:pt x="2" y="0"/>
                    </a:lnTo>
                    <a:cubicBezTo>
                      <a:pt x="1" y="0"/>
                      <a:pt x="1" y="0"/>
                      <a:pt x="0" y="0"/>
                    </a:cubicBezTo>
                    <a:lnTo>
                      <a:pt x="3" y="15"/>
                    </a:lnTo>
                    <a:cubicBezTo>
                      <a:pt x="4" y="15"/>
                      <a:pt x="4" y="15"/>
                      <a:pt x="5" y="14"/>
                    </a:cubicBezTo>
                  </a:path>
                </a:pathLst>
              </a:custGeom>
              <a:solidFill>
                <a:srgbClr val="003399"/>
              </a:solidFill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253" name="Freeform 67"/>
              <p:cNvSpPr>
                <a:spLocks/>
              </p:cNvSpPr>
              <p:nvPr/>
            </p:nvSpPr>
            <p:spPr bwMode="auto">
              <a:xfrm>
                <a:off x="2732" y="3576"/>
                <a:ext cx="29" cy="82"/>
              </a:xfrm>
              <a:custGeom>
                <a:avLst/>
                <a:gdLst>
                  <a:gd name="T0" fmla="*/ 79222 w 5"/>
                  <a:gd name="T1" fmla="*/ 0 h 15"/>
                  <a:gd name="T2" fmla="*/ 0 w 5"/>
                  <a:gd name="T3" fmla="*/ 400094 h 15"/>
                  <a:gd name="T4" fmla="*/ 150440 w 5"/>
                  <a:gd name="T5" fmla="*/ 400094 h 15"/>
                  <a:gd name="T6" fmla="*/ 190031 w 5"/>
                  <a:gd name="T7" fmla="*/ 0 h 15"/>
                  <a:gd name="T8" fmla="*/ 79222 w 5"/>
                  <a:gd name="T9" fmla="*/ 0 h 1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15"/>
                  <a:gd name="T17" fmla="*/ 5 w 5"/>
                  <a:gd name="T18" fmla="*/ 15 h 1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15">
                    <a:moveTo>
                      <a:pt x="2" y="0"/>
                    </a:moveTo>
                    <a:lnTo>
                      <a:pt x="0" y="15"/>
                    </a:lnTo>
                    <a:cubicBezTo>
                      <a:pt x="2" y="15"/>
                      <a:pt x="3" y="15"/>
                      <a:pt x="4" y="15"/>
                    </a:cubicBezTo>
                    <a:lnTo>
                      <a:pt x="5" y="0"/>
                    </a:lnTo>
                    <a:cubicBezTo>
                      <a:pt x="4" y="0"/>
                      <a:pt x="3" y="0"/>
                      <a:pt x="2" y="0"/>
                    </a:cubicBezTo>
                  </a:path>
                </a:pathLst>
              </a:custGeom>
              <a:solidFill>
                <a:srgbClr val="003399"/>
              </a:solidFill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254" name="Freeform 68"/>
              <p:cNvSpPr>
                <a:spLocks/>
              </p:cNvSpPr>
              <p:nvPr/>
            </p:nvSpPr>
            <p:spPr bwMode="auto">
              <a:xfrm>
                <a:off x="1791" y="1733"/>
                <a:ext cx="116" cy="115"/>
              </a:xfrm>
              <a:custGeom>
                <a:avLst/>
                <a:gdLst>
                  <a:gd name="T0" fmla="*/ 81 w 113"/>
                  <a:gd name="T1" fmla="*/ 115 h 115"/>
                  <a:gd name="T2" fmla="*/ 131 w 113"/>
                  <a:gd name="T3" fmla="*/ 44 h 115"/>
                  <a:gd name="T4" fmla="*/ 61 w 113"/>
                  <a:gd name="T5" fmla="*/ 0 h 115"/>
                  <a:gd name="T6" fmla="*/ 0 w 113"/>
                  <a:gd name="T7" fmla="*/ 82 h 11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3"/>
                  <a:gd name="T13" fmla="*/ 0 h 115"/>
                  <a:gd name="T14" fmla="*/ 113 w 113"/>
                  <a:gd name="T15" fmla="*/ 115 h 11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3" h="115">
                    <a:moveTo>
                      <a:pt x="69" y="115"/>
                    </a:moveTo>
                    <a:cubicBezTo>
                      <a:pt x="80" y="93"/>
                      <a:pt x="97" y="66"/>
                      <a:pt x="113" y="44"/>
                    </a:cubicBezTo>
                    <a:lnTo>
                      <a:pt x="53" y="0"/>
                    </a:lnTo>
                    <a:cubicBezTo>
                      <a:pt x="31" y="27"/>
                      <a:pt x="11" y="65"/>
                      <a:pt x="0" y="82"/>
                    </a:cubicBezTo>
                  </a:path>
                </a:pathLst>
              </a:custGeom>
              <a:solidFill>
                <a:srgbClr val="003399"/>
              </a:solidFill>
              <a:ln w="0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255" name="Freeform 69"/>
              <p:cNvSpPr>
                <a:spLocks/>
              </p:cNvSpPr>
              <p:nvPr/>
            </p:nvSpPr>
            <p:spPr bwMode="auto">
              <a:xfrm>
                <a:off x="1716" y="1751"/>
                <a:ext cx="180" cy="233"/>
              </a:xfrm>
              <a:custGeom>
                <a:avLst/>
                <a:gdLst>
                  <a:gd name="T0" fmla="*/ 83 w 175"/>
                  <a:gd name="T1" fmla="*/ 228 h 234"/>
                  <a:gd name="T2" fmla="*/ 0 w 175"/>
                  <a:gd name="T3" fmla="*/ 201 h 234"/>
                  <a:gd name="T4" fmla="*/ 136 w 175"/>
                  <a:gd name="T5" fmla="*/ 0 h 234"/>
                  <a:gd name="T6" fmla="*/ 207 w 175"/>
                  <a:gd name="T7" fmla="*/ 43 h 234"/>
                  <a:gd name="T8" fmla="*/ 83 w 175"/>
                  <a:gd name="T9" fmla="*/ 228 h 23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5"/>
                  <a:gd name="T16" fmla="*/ 0 h 234"/>
                  <a:gd name="T17" fmla="*/ 175 w 175"/>
                  <a:gd name="T18" fmla="*/ 234 h 23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5" h="234">
                    <a:moveTo>
                      <a:pt x="71" y="234"/>
                    </a:moveTo>
                    <a:lnTo>
                      <a:pt x="0" y="207"/>
                    </a:lnTo>
                    <a:cubicBezTo>
                      <a:pt x="33" y="136"/>
                      <a:pt x="86" y="27"/>
                      <a:pt x="115" y="0"/>
                    </a:cubicBezTo>
                    <a:lnTo>
                      <a:pt x="175" y="43"/>
                    </a:lnTo>
                    <a:cubicBezTo>
                      <a:pt x="137" y="103"/>
                      <a:pt x="98" y="168"/>
                      <a:pt x="71" y="234"/>
                    </a:cubicBezTo>
                  </a:path>
                </a:pathLst>
              </a:custGeom>
              <a:solidFill>
                <a:srgbClr val="67B3FF"/>
              </a:solidFill>
              <a:ln w="0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256" name="Freeform 70"/>
              <p:cNvSpPr>
                <a:spLocks/>
              </p:cNvSpPr>
              <p:nvPr/>
            </p:nvSpPr>
            <p:spPr bwMode="auto">
              <a:xfrm>
                <a:off x="2261" y="1364"/>
                <a:ext cx="67" cy="87"/>
              </a:xfrm>
              <a:custGeom>
                <a:avLst/>
                <a:gdLst>
                  <a:gd name="T0" fmla="*/ 363425 w 12"/>
                  <a:gd name="T1" fmla="*/ 337440 h 16"/>
                  <a:gd name="T2" fmla="*/ 184674 w 12"/>
                  <a:gd name="T3" fmla="*/ 0 h 16"/>
                  <a:gd name="T4" fmla="*/ 0 w 12"/>
                  <a:gd name="T5" fmla="*/ 76043 h 16"/>
                  <a:gd name="T6" fmla="*/ 184674 w 12"/>
                  <a:gd name="T7" fmla="*/ 413484 h 16"/>
                  <a:gd name="T8" fmla="*/ 363425 w 12"/>
                  <a:gd name="T9" fmla="*/ 337440 h 1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"/>
                  <a:gd name="T16" fmla="*/ 0 h 16"/>
                  <a:gd name="T17" fmla="*/ 12 w 12"/>
                  <a:gd name="T18" fmla="*/ 16 h 1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" h="16">
                    <a:moveTo>
                      <a:pt x="12" y="13"/>
                    </a:moveTo>
                    <a:lnTo>
                      <a:pt x="6" y="0"/>
                    </a:lnTo>
                    <a:cubicBezTo>
                      <a:pt x="4" y="1"/>
                      <a:pt x="2" y="2"/>
                      <a:pt x="0" y="3"/>
                    </a:cubicBezTo>
                    <a:lnTo>
                      <a:pt x="6" y="16"/>
                    </a:lnTo>
                    <a:cubicBezTo>
                      <a:pt x="8" y="15"/>
                      <a:pt x="10" y="14"/>
                      <a:pt x="12" y="13"/>
                    </a:cubicBezTo>
                  </a:path>
                </a:pathLst>
              </a:custGeom>
              <a:solidFill>
                <a:srgbClr val="003399"/>
              </a:solidFill>
              <a:ln w="0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257" name="Freeform 71"/>
              <p:cNvSpPr>
                <a:spLocks/>
              </p:cNvSpPr>
              <p:nvPr/>
            </p:nvSpPr>
            <p:spPr bwMode="auto">
              <a:xfrm>
                <a:off x="3883" y="2136"/>
                <a:ext cx="84" cy="54"/>
              </a:xfrm>
              <a:custGeom>
                <a:avLst/>
                <a:gdLst>
                  <a:gd name="T0" fmla="*/ 33365 w 15"/>
                  <a:gd name="T1" fmla="*/ 248324 h 10"/>
                  <a:gd name="T2" fmla="*/ 462213 w 15"/>
                  <a:gd name="T3" fmla="*/ 174317 h 10"/>
                  <a:gd name="T4" fmla="*/ 429727 w 15"/>
                  <a:gd name="T5" fmla="*/ 0 h 10"/>
                  <a:gd name="T6" fmla="*/ 0 w 15"/>
                  <a:gd name="T7" fmla="*/ 73073 h 10"/>
                  <a:gd name="T8" fmla="*/ 33365 w 15"/>
                  <a:gd name="T9" fmla="*/ 248324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5"/>
                  <a:gd name="T16" fmla="*/ 0 h 10"/>
                  <a:gd name="T17" fmla="*/ 15 w 15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5" h="10">
                    <a:moveTo>
                      <a:pt x="1" y="10"/>
                    </a:moveTo>
                    <a:lnTo>
                      <a:pt x="15" y="7"/>
                    </a:lnTo>
                    <a:cubicBezTo>
                      <a:pt x="15" y="4"/>
                      <a:pt x="14" y="2"/>
                      <a:pt x="14" y="0"/>
                    </a:cubicBezTo>
                    <a:lnTo>
                      <a:pt x="0" y="3"/>
                    </a:lnTo>
                    <a:cubicBezTo>
                      <a:pt x="0" y="5"/>
                      <a:pt x="1" y="7"/>
                      <a:pt x="1" y="10"/>
                    </a:cubicBezTo>
                  </a:path>
                </a:pathLst>
              </a:custGeom>
              <a:solidFill>
                <a:srgbClr val="003399"/>
              </a:solidFill>
              <a:ln w="0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258" name="Freeform 72"/>
              <p:cNvSpPr>
                <a:spLocks/>
              </p:cNvSpPr>
              <p:nvPr/>
            </p:nvSpPr>
            <p:spPr bwMode="auto">
              <a:xfrm>
                <a:off x="3838" y="2652"/>
                <a:ext cx="118" cy="152"/>
              </a:xfrm>
              <a:custGeom>
                <a:avLst/>
                <a:gdLst>
                  <a:gd name="T0" fmla="*/ 408752 w 21"/>
                  <a:gd name="T1" fmla="*/ 716550 h 28"/>
                  <a:gd name="T2" fmla="*/ 0 w 21"/>
                  <a:gd name="T3" fmla="*/ 589684 h 28"/>
                  <a:gd name="T4" fmla="*/ 218396 w 21"/>
                  <a:gd name="T5" fmla="*/ 0 h 28"/>
                  <a:gd name="T6" fmla="*/ 660867 w 21"/>
                  <a:gd name="T7" fmla="*/ 52163 h 28"/>
                  <a:gd name="T8" fmla="*/ 408752 w 21"/>
                  <a:gd name="T9" fmla="*/ 716550 h 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1"/>
                  <a:gd name="T16" fmla="*/ 0 h 28"/>
                  <a:gd name="T17" fmla="*/ 21 w 21"/>
                  <a:gd name="T18" fmla="*/ 28 h 2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1" h="28">
                    <a:moveTo>
                      <a:pt x="13" y="28"/>
                    </a:moveTo>
                    <a:lnTo>
                      <a:pt x="0" y="23"/>
                    </a:lnTo>
                    <a:cubicBezTo>
                      <a:pt x="3" y="16"/>
                      <a:pt x="5" y="8"/>
                      <a:pt x="7" y="0"/>
                    </a:cubicBezTo>
                    <a:lnTo>
                      <a:pt x="21" y="2"/>
                    </a:lnTo>
                    <a:cubicBezTo>
                      <a:pt x="19" y="11"/>
                      <a:pt x="16" y="20"/>
                      <a:pt x="13" y="28"/>
                    </a:cubicBezTo>
                  </a:path>
                </a:pathLst>
              </a:custGeom>
              <a:solidFill>
                <a:srgbClr val="CCECFF"/>
              </a:solidFill>
              <a:ln w="0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259" name="Freeform 73"/>
              <p:cNvSpPr>
                <a:spLocks/>
              </p:cNvSpPr>
              <p:nvPr/>
            </p:nvSpPr>
            <p:spPr bwMode="auto">
              <a:xfrm>
                <a:off x="3860" y="2653"/>
                <a:ext cx="96" cy="76"/>
              </a:xfrm>
              <a:custGeom>
                <a:avLst/>
                <a:gdLst>
                  <a:gd name="T0" fmla="*/ 5 w 93"/>
                  <a:gd name="T1" fmla="*/ 51 h 76"/>
                  <a:gd name="T2" fmla="*/ 26 w 93"/>
                  <a:gd name="T3" fmla="*/ 0 h 76"/>
                  <a:gd name="T4" fmla="*/ 111 w 93"/>
                  <a:gd name="T5" fmla="*/ 10 h 76"/>
                  <a:gd name="T6" fmla="*/ 94 w 93"/>
                  <a:gd name="T7" fmla="*/ 76 h 76"/>
                  <a:gd name="T8" fmla="*/ 0 w 93"/>
                  <a:gd name="T9" fmla="*/ 49 h 7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3"/>
                  <a:gd name="T16" fmla="*/ 0 h 76"/>
                  <a:gd name="T17" fmla="*/ 93 w 93"/>
                  <a:gd name="T18" fmla="*/ 76 h 7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3" h="76">
                    <a:moveTo>
                      <a:pt x="5" y="51"/>
                    </a:moveTo>
                    <a:cubicBezTo>
                      <a:pt x="10" y="34"/>
                      <a:pt x="5" y="7"/>
                      <a:pt x="20" y="0"/>
                    </a:cubicBezTo>
                    <a:lnTo>
                      <a:pt x="93" y="10"/>
                    </a:lnTo>
                    <a:cubicBezTo>
                      <a:pt x="88" y="32"/>
                      <a:pt x="82" y="54"/>
                      <a:pt x="77" y="76"/>
                    </a:cubicBezTo>
                    <a:lnTo>
                      <a:pt x="0" y="49"/>
                    </a:lnTo>
                  </a:path>
                </a:pathLst>
              </a:custGeom>
              <a:solidFill>
                <a:srgbClr val="003399"/>
              </a:solidFill>
              <a:ln w="0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260" name="Freeform 74"/>
              <p:cNvSpPr>
                <a:spLocks/>
              </p:cNvSpPr>
              <p:nvPr/>
            </p:nvSpPr>
            <p:spPr bwMode="auto">
              <a:xfrm>
                <a:off x="3855" y="2718"/>
                <a:ext cx="78" cy="43"/>
              </a:xfrm>
              <a:custGeom>
                <a:avLst/>
                <a:gdLst>
                  <a:gd name="T0" fmla="*/ 0 w 14"/>
                  <a:gd name="T1" fmla="*/ 71735 h 8"/>
                  <a:gd name="T2" fmla="*/ 31818 w 14"/>
                  <a:gd name="T3" fmla="*/ 0 h 8"/>
                  <a:gd name="T4" fmla="*/ 419205 w 14"/>
                  <a:gd name="T5" fmla="*/ 98459 h 8"/>
                  <a:gd name="T6" fmla="*/ 386367 w 14"/>
                  <a:gd name="T7" fmla="*/ 192871 h 8"/>
                  <a:gd name="T8" fmla="*/ 0 w 14"/>
                  <a:gd name="T9" fmla="*/ 71735 h 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4"/>
                  <a:gd name="T16" fmla="*/ 0 h 8"/>
                  <a:gd name="T17" fmla="*/ 14 w 14"/>
                  <a:gd name="T18" fmla="*/ 8 h 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4" h="8">
                    <a:moveTo>
                      <a:pt x="0" y="3"/>
                    </a:moveTo>
                    <a:cubicBezTo>
                      <a:pt x="0" y="2"/>
                      <a:pt x="0" y="1"/>
                      <a:pt x="1" y="0"/>
                    </a:cubicBezTo>
                    <a:lnTo>
                      <a:pt x="14" y="4"/>
                    </a:lnTo>
                    <a:cubicBezTo>
                      <a:pt x="14" y="5"/>
                      <a:pt x="13" y="7"/>
                      <a:pt x="13" y="8"/>
                    </a:cubicBezTo>
                    <a:lnTo>
                      <a:pt x="0" y="3"/>
                    </a:lnTo>
                  </a:path>
                </a:pathLst>
              </a:custGeom>
              <a:solidFill>
                <a:srgbClr val="003399"/>
              </a:solidFill>
              <a:ln w="0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261" name="Freeform 75"/>
              <p:cNvSpPr>
                <a:spLocks/>
              </p:cNvSpPr>
              <p:nvPr/>
            </p:nvSpPr>
            <p:spPr bwMode="auto">
              <a:xfrm>
                <a:off x="3838" y="2744"/>
                <a:ext cx="84" cy="60"/>
              </a:xfrm>
              <a:custGeom>
                <a:avLst/>
                <a:gdLst>
                  <a:gd name="T0" fmla="*/ 402158 w 15"/>
                  <a:gd name="T1" fmla="*/ 289516 h 11"/>
                  <a:gd name="T2" fmla="*/ 0 w 15"/>
                  <a:gd name="T3" fmla="*/ 159355 h 11"/>
                  <a:gd name="T4" fmla="*/ 60934 w 15"/>
                  <a:gd name="T5" fmla="*/ 0 h 11"/>
                  <a:gd name="T6" fmla="*/ 462213 w 15"/>
                  <a:gd name="T7" fmla="*/ 130167 h 11"/>
                  <a:gd name="T8" fmla="*/ 402158 w 15"/>
                  <a:gd name="T9" fmla="*/ 289516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5"/>
                  <a:gd name="T16" fmla="*/ 0 h 11"/>
                  <a:gd name="T17" fmla="*/ 15 w 15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5" h="11">
                    <a:moveTo>
                      <a:pt x="13" y="11"/>
                    </a:moveTo>
                    <a:lnTo>
                      <a:pt x="0" y="6"/>
                    </a:lnTo>
                    <a:cubicBezTo>
                      <a:pt x="0" y="4"/>
                      <a:pt x="1" y="2"/>
                      <a:pt x="2" y="0"/>
                    </a:cubicBezTo>
                    <a:lnTo>
                      <a:pt x="15" y="5"/>
                    </a:lnTo>
                    <a:cubicBezTo>
                      <a:pt x="14" y="7"/>
                      <a:pt x="14" y="9"/>
                      <a:pt x="13" y="11"/>
                    </a:cubicBezTo>
                  </a:path>
                </a:pathLst>
              </a:custGeom>
              <a:solidFill>
                <a:srgbClr val="003399"/>
              </a:solidFill>
              <a:ln w="0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262" name="Freeform 76"/>
              <p:cNvSpPr>
                <a:spLocks/>
              </p:cNvSpPr>
              <p:nvPr/>
            </p:nvSpPr>
            <p:spPr bwMode="auto">
              <a:xfrm>
                <a:off x="3451" y="3245"/>
                <a:ext cx="73" cy="81"/>
              </a:xfrm>
              <a:custGeom>
                <a:avLst/>
                <a:gdLst>
                  <a:gd name="T0" fmla="*/ 0 w 13"/>
                  <a:gd name="T1" fmla="*/ 73073 h 15"/>
                  <a:gd name="T2" fmla="*/ 251597 w 13"/>
                  <a:gd name="T3" fmla="*/ 371617 h 15"/>
                  <a:gd name="T4" fmla="*/ 407621 w 13"/>
                  <a:gd name="T5" fmla="*/ 271307 h 15"/>
                  <a:gd name="T6" fmla="*/ 123230 w 13"/>
                  <a:gd name="T7" fmla="*/ 0 h 15"/>
                  <a:gd name="T8" fmla="*/ 0 w 13"/>
                  <a:gd name="T9" fmla="*/ 73073 h 1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3"/>
                  <a:gd name="T16" fmla="*/ 0 h 15"/>
                  <a:gd name="T17" fmla="*/ 13 w 13"/>
                  <a:gd name="T18" fmla="*/ 15 h 1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3" h="15">
                    <a:moveTo>
                      <a:pt x="0" y="3"/>
                    </a:moveTo>
                    <a:lnTo>
                      <a:pt x="8" y="15"/>
                    </a:lnTo>
                    <a:cubicBezTo>
                      <a:pt x="10" y="13"/>
                      <a:pt x="11" y="12"/>
                      <a:pt x="13" y="11"/>
                    </a:cubicBezTo>
                    <a:lnTo>
                      <a:pt x="4" y="0"/>
                    </a:lnTo>
                    <a:cubicBezTo>
                      <a:pt x="3" y="1"/>
                      <a:pt x="1" y="2"/>
                      <a:pt x="0" y="3"/>
                    </a:cubicBezTo>
                  </a:path>
                </a:pathLst>
              </a:custGeom>
              <a:solidFill>
                <a:srgbClr val="003399"/>
              </a:solidFill>
              <a:ln w="0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263" name="Line 77"/>
              <p:cNvSpPr>
                <a:spLocks noChangeShapeType="1"/>
              </p:cNvSpPr>
              <p:nvPr/>
            </p:nvSpPr>
            <p:spPr bwMode="auto">
              <a:xfrm flipV="1">
                <a:off x="1292" y="2627"/>
                <a:ext cx="231" cy="304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stealth" w="med" len="med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264" name="Line 78"/>
              <p:cNvSpPr>
                <a:spLocks noChangeShapeType="1"/>
              </p:cNvSpPr>
              <p:nvPr/>
            </p:nvSpPr>
            <p:spPr bwMode="auto">
              <a:xfrm flipH="1" flipV="1">
                <a:off x="2922" y="3671"/>
                <a:ext cx="95" cy="29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265" name="Line 79"/>
              <p:cNvSpPr>
                <a:spLocks noChangeShapeType="1"/>
              </p:cNvSpPr>
              <p:nvPr/>
            </p:nvSpPr>
            <p:spPr bwMode="auto">
              <a:xfrm flipH="1" flipV="1">
                <a:off x="3140" y="3636"/>
                <a:ext cx="63" cy="16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266" name="Line 80"/>
              <p:cNvSpPr>
                <a:spLocks noChangeShapeType="1"/>
              </p:cNvSpPr>
              <p:nvPr/>
            </p:nvSpPr>
            <p:spPr bwMode="auto">
              <a:xfrm flipH="1">
                <a:off x="1885" y="2863"/>
                <a:ext cx="273" cy="154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stealth" w="med" len="med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267" name="Rectangle 81"/>
              <p:cNvSpPr>
                <a:spLocks noChangeArrowheads="1"/>
              </p:cNvSpPr>
              <p:nvPr/>
            </p:nvSpPr>
            <p:spPr bwMode="auto">
              <a:xfrm>
                <a:off x="747" y="1292"/>
                <a:ext cx="1325" cy="2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/>
                <a:r>
                  <a:rPr lang="en-US" sz="1400" b="1">
                    <a:solidFill>
                      <a:srgbClr val="969696"/>
                    </a:solidFill>
                  </a:rPr>
                  <a:t>Cytochrome b</a:t>
                </a:r>
              </a:p>
            </p:txBody>
          </p:sp>
          <p:sp>
            <p:nvSpPr>
              <p:cNvPr id="51268" name="Rectangle 82"/>
              <p:cNvSpPr>
                <a:spLocks noChangeArrowheads="1"/>
              </p:cNvSpPr>
              <p:nvPr/>
            </p:nvSpPr>
            <p:spPr bwMode="auto">
              <a:xfrm>
                <a:off x="2462" y="2320"/>
                <a:ext cx="1325" cy="15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/>
                <a:r>
                  <a:rPr lang="en-US" sz="5400" b="1"/>
                  <a:t>CO</a:t>
                </a:r>
                <a:r>
                  <a:rPr lang="en-US" sz="5800" b="1">
                    <a:latin typeface="Times New Roman" pitchFamily="18" charset="0"/>
                  </a:rPr>
                  <a:t>I</a:t>
                </a:r>
                <a:endParaRPr lang="en-US" sz="2000" b="1">
                  <a:solidFill>
                    <a:schemeClr val="tx2"/>
                  </a:solidFill>
                </a:endParaRPr>
              </a:p>
            </p:txBody>
          </p:sp>
          <p:sp>
            <p:nvSpPr>
              <p:cNvPr id="51269" name="Rectangle 83"/>
              <p:cNvSpPr>
                <a:spLocks noChangeArrowheads="1"/>
              </p:cNvSpPr>
              <p:nvPr/>
            </p:nvSpPr>
            <p:spPr bwMode="auto">
              <a:xfrm>
                <a:off x="2426" y="2296"/>
                <a:ext cx="1326" cy="1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/>
                <a:r>
                  <a:rPr lang="en-US" sz="5400" b="1">
                    <a:solidFill>
                      <a:srgbClr val="FF6600"/>
                    </a:solidFill>
                  </a:rPr>
                  <a:t>CO</a:t>
                </a:r>
                <a:r>
                  <a:rPr lang="en-US" sz="5800" b="1">
                    <a:solidFill>
                      <a:srgbClr val="FF6600"/>
                    </a:solidFill>
                    <a:latin typeface="Times New Roman" pitchFamily="18" charset="0"/>
                  </a:rPr>
                  <a:t>I</a:t>
                </a:r>
                <a:endParaRPr lang="en-US" sz="2000" b="1">
                  <a:solidFill>
                    <a:srgbClr val="FF6600"/>
                  </a:solidFill>
                </a:endParaRPr>
              </a:p>
            </p:txBody>
          </p:sp>
          <p:sp>
            <p:nvSpPr>
              <p:cNvPr id="51270" name="Line 84"/>
              <p:cNvSpPr>
                <a:spLocks noChangeShapeType="1"/>
              </p:cNvSpPr>
              <p:nvPr/>
            </p:nvSpPr>
            <p:spPr bwMode="auto">
              <a:xfrm>
                <a:off x="3198" y="2659"/>
                <a:ext cx="589" cy="499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anchor="ctr"/>
              <a:lstStyle/>
              <a:p>
                <a:endParaRPr lang="en-US"/>
              </a:p>
            </p:txBody>
          </p:sp>
        </p:grpSp>
        <p:sp>
          <p:nvSpPr>
            <p:cNvPr id="51212" name="Text Box 85"/>
            <p:cNvSpPr txBox="1">
              <a:spLocks noChangeArrowheads="1"/>
            </p:cNvSpPr>
            <p:nvPr/>
          </p:nvSpPr>
          <p:spPr bwMode="auto">
            <a:xfrm>
              <a:off x="2768" y="890"/>
              <a:ext cx="1972" cy="2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CA" b="1">
                  <a:solidFill>
                    <a:srgbClr val="292929"/>
                  </a:solidFill>
                </a:rPr>
                <a:t>The Mitochondrial Genome</a:t>
              </a:r>
              <a:endParaRPr lang="en-US" b="1">
                <a:solidFill>
                  <a:srgbClr val="292929"/>
                </a:solidFill>
              </a:endParaRPr>
            </a:p>
          </p:txBody>
        </p:sp>
      </p:grpSp>
      <p:sp>
        <p:nvSpPr>
          <p:cNvPr id="51210" name="AutoShape 86"/>
          <p:cNvSpPr>
            <a:spLocks noChangeArrowheads="1"/>
          </p:cNvSpPr>
          <p:nvPr/>
        </p:nvSpPr>
        <p:spPr bwMode="auto">
          <a:xfrm rot="-5400000">
            <a:off x="3148807" y="4780756"/>
            <a:ext cx="615950" cy="3097213"/>
          </a:xfrm>
          <a:prstGeom prst="curvedRightArrow">
            <a:avLst>
              <a:gd name="adj1" fmla="val 38923"/>
              <a:gd name="adj2" fmla="val 82409"/>
              <a:gd name="adj3" fmla="val 35296"/>
            </a:avLst>
          </a:prstGeom>
          <a:solidFill>
            <a:srgbClr val="FFCC00">
              <a:alpha val="70195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87" name="~PP114.WAV">
            <a:hlinkClick r:id="" action="ppaction://media"/>
          </p:cNvPr>
          <p:cNvPicPr>
            <a:picLocks noRot="1" noChangeAspect="1"/>
          </p:cNvPicPr>
          <p:nvPr>
            <a:wavAudioFile r:embed="rId1" name="~PP114.WAV"/>
          </p:nvPr>
        </p:nvPicPr>
        <p:blipFill>
          <a:blip r:embed="rId6" cstate="print"/>
          <a:stretch>
            <a:fillRect/>
          </a:stretch>
        </p:blipFill>
        <p:spPr>
          <a:xfrm>
            <a:off x="8702675" y="641667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897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941387"/>
          </a:xfrm>
        </p:spPr>
        <p:txBody>
          <a:bodyPr/>
          <a:lstStyle/>
          <a:p>
            <a:pPr>
              <a:defRPr/>
            </a:pPr>
            <a:r>
              <a:rPr lang="en-US" b="1" dirty="0" smtClean="0">
                <a:solidFill>
                  <a:srgbClr val="FF3300"/>
                </a:solidFill>
              </a:rPr>
              <a:t>Non-COI regions for other </a:t>
            </a:r>
            <a:r>
              <a:rPr lang="en-US" b="1" dirty="0" err="1" smtClean="0">
                <a:solidFill>
                  <a:srgbClr val="FF3300"/>
                </a:solidFill>
              </a:rPr>
              <a:t>taxa</a:t>
            </a:r>
            <a:endParaRPr lang="en-US" b="1" dirty="0">
              <a:solidFill>
                <a:srgbClr val="FF3300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04800" y="1295400"/>
            <a:ext cx="8534400" cy="5105400"/>
          </a:xfrm>
        </p:spPr>
        <p:txBody>
          <a:bodyPr>
            <a:normAutofit lnSpcReduction="10000"/>
          </a:bodyPr>
          <a:lstStyle/>
          <a:p>
            <a:pPr>
              <a:defRPr/>
            </a:pPr>
            <a:r>
              <a:rPr lang="en-US" sz="2800" dirty="0" smtClean="0"/>
              <a:t>Land plants:</a:t>
            </a:r>
          </a:p>
          <a:p>
            <a:pPr lvl="1">
              <a:defRPr/>
            </a:pPr>
            <a:r>
              <a:rPr lang="en-US" sz="2400" dirty="0" smtClean="0"/>
              <a:t>Chloroplast </a:t>
            </a:r>
            <a:r>
              <a:rPr lang="en-US" sz="2400" i="1" dirty="0" err="1" smtClean="0"/>
              <a:t>matK</a:t>
            </a:r>
            <a:r>
              <a:rPr lang="en-US" sz="2400" dirty="0" smtClean="0"/>
              <a:t> and </a:t>
            </a:r>
            <a:r>
              <a:rPr lang="en-US" sz="2400" i="1" dirty="0" err="1" smtClean="0"/>
              <a:t>rbcL</a:t>
            </a:r>
            <a:r>
              <a:rPr lang="en-US" sz="2400" dirty="0" smtClean="0"/>
              <a:t> approved Nov 09</a:t>
            </a:r>
          </a:p>
          <a:p>
            <a:pPr lvl="1">
              <a:defRPr/>
            </a:pPr>
            <a:r>
              <a:rPr lang="en-US" sz="2400" dirty="0" smtClean="0"/>
              <a:t>70-75% resolving</a:t>
            </a:r>
            <a:r>
              <a:rPr lang="en-US" sz="3600" dirty="0" smtClean="0"/>
              <a:t> </a:t>
            </a:r>
            <a:r>
              <a:rPr lang="en-US" sz="2400" dirty="0" smtClean="0"/>
              <a:t>ability, higher in angiosperms</a:t>
            </a:r>
          </a:p>
          <a:p>
            <a:pPr lvl="1">
              <a:defRPr/>
            </a:pPr>
            <a:r>
              <a:rPr lang="en-US" sz="2400" dirty="0" smtClean="0"/>
              <a:t>Non-coding plastid and nuclear regions as supplements</a:t>
            </a:r>
          </a:p>
          <a:p>
            <a:pPr>
              <a:defRPr/>
            </a:pPr>
            <a:r>
              <a:rPr lang="en-US" sz="2800" dirty="0" smtClean="0"/>
              <a:t>Fungi:</a:t>
            </a:r>
          </a:p>
          <a:p>
            <a:pPr lvl="1">
              <a:defRPr/>
            </a:pPr>
            <a:r>
              <a:rPr lang="en-US" sz="2400" dirty="0" smtClean="0"/>
              <a:t>Nuclear ITS region including coding and non-coding regions</a:t>
            </a:r>
          </a:p>
          <a:p>
            <a:pPr lvl="1">
              <a:defRPr/>
            </a:pPr>
            <a:r>
              <a:rPr lang="en-US" sz="2400" dirty="0" smtClean="0"/>
              <a:t>72% effective at species level; supplementary regions used</a:t>
            </a:r>
          </a:p>
          <a:p>
            <a:pPr>
              <a:defRPr/>
            </a:pPr>
            <a:r>
              <a:rPr lang="en-US" sz="2800" dirty="0" err="1" smtClean="0"/>
              <a:t>Protists</a:t>
            </a:r>
            <a:r>
              <a:rPr lang="en-US" sz="2800" dirty="0" smtClean="0"/>
              <a:t>:</a:t>
            </a:r>
          </a:p>
          <a:p>
            <a:pPr lvl="1">
              <a:defRPr/>
            </a:pPr>
            <a:r>
              <a:rPr lang="en-US" sz="2400" dirty="0" smtClean="0"/>
              <a:t> CBOL Working Group </a:t>
            </a:r>
            <a:r>
              <a:rPr lang="en-US" sz="2400" dirty="0" err="1" smtClean="0"/>
              <a:t>PLoS</a:t>
            </a:r>
            <a:r>
              <a:rPr lang="en-US" sz="2400" dirty="0" smtClean="0"/>
              <a:t> Biology Community Page</a:t>
            </a:r>
          </a:p>
          <a:p>
            <a:pPr lvl="1">
              <a:defRPr/>
            </a:pPr>
            <a:endParaRPr lang="en-US" sz="2400" dirty="0"/>
          </a:p>
        </p:txBody>
      </p:sp>
      <p:pic>
        <p:nvPicPr>
          <p:cNvPr id="4" name="~PP2149.WAV">
            <a:hlinkClick r:id="" action="ppaction://media"/>
          </p:cNvPr>
          <p:cNvPicPr>
            <a:picLocks noRot="1" noChangeAspect="1"/>
          </p:cNvPicPr>
          <p:nvPr>
            <a:wavAudioFile r:embed="rId1" name="~PP2149.WAV"/>
          </p:nvPr>
        </p:nvPicPr>
        <p:blipFill>
          <a:blip r:embed="rId4" cstate="print"/>
          <a:stretch>
            <a:fillRect/>
          </a:stretch>
        </p:blipFill>
        <p:spPr>
          <a:xfrm>
            <a:off x="8702675" y="641667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3471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ChangeArrowheads="1"/>
          </p:cNvSpPr>
          <p:nvPr/>
        </p:nvSpPr>
        <p:spPr bwMode="auto">
          <a:xfrm>
            <a:off x="6477000" y="4419600"/>
            <a:ext cx="2133600" cy="685800"/>
          </a:xfrm>
          <a:prstGeom prst="rect">
            <a:avLst/>
          </a:prstGeom>
          <a:solidFill>
            <a:srgbClr val="CC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63" name="Rectangle 3"/>
          <p:cNvSpPr>
            <a:spLocks noChangeArrowheads="1"/>
          </p:cNvSpPr>
          <p:nvPr/>
        </p:nvSpPr>
        <p:spPr bwMode="auto">
          <a:xfrm>
            <a:off x="6477000" y="3200400"/>
            <a:ext cx="2133600" cy="1219200"/>
          </a:xfrm>
          <a:prstGeom prst="rect">
            <a:avLst/>
          </a:prstGeom>
          <a:solidFill>
            <a:srgbClr val="96969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64" name="Rectangle 4"/>
          <p:cNvSpPr>
            <a:spLocks noChangeArrowheads="1"/>
          </p:cNvSpPr>
          <p:nvPr/>
        </p:nvSpPr>
        <p:spPr bwMode="auto">
          <a:xfrm>
            <a:off x="6477000" y="2286000"/>
            <a:ext cx="2133600" cy="914400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65" name="Text Box 5"/>
          <p:cNvSpPr txBox="1">
            <a:spLocks noChangeArrowheads="1"/>
          </p:cNvSpPr>
          <p:nvPr/>
        </p:nvSpPr>
        <p:spPr bwMode="auto">
          <a:xfrm>
            <a:off x="2895600" y="2667000"/>
            <a:ext cx="3200400" cy="122872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3600" b="1">
                <a:solidFill>
                  <a:srgbClr val="FF3300"/>
                </a:solidFill>
              </a:rPr>
              <a:t>Barcode Sequence</a:t>
            </a:r>
          </a:p>
        </p:txBody>
      </p:sp>
      <p:sp>
        <p:nvSpPr>
          <p:cNvPr id="40966" name="Text Box 6"/>
          <p:cNvSpPr txBox="1">
            <a:spLocks noChangeArrowheads="1"/>
          </p:cNvSpPr>
          <p:nvPr/>
        </p:nvSpPr>
        <p:spPr bwMode="auto">
          <a:xfrm>
            <a:off x="3200400" y="1066800"/>
            <a:ext cx="2667000" cy="120332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3600" b="1"/>
              <a:t>Voucher Specimen</a:t>
            </a:r>
          </a:p>
        </p:txBody>
      </p:sp>
      <p:sp>
        <p:nvSpPr>
          <p:cNvPr id="40967" name="Text Box 7"/>
          <p:cNvSpPr txBox="1">
            <a:spLocks noChangeArrowheads="1"/>
          </p:cNvSpPr>
          <p:nvPr/>
        </p:nvSpPr>
        <p:spPr bwMode="auto">
          <a:xfrm>
            <a:off x="6172200" y="1066800"/>
            <a:ext cx="2590800" cy="120332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3600" b="1"/>
              <a:t>Species Name</a:t>
            </a:r>
          </a:p>
        </p:txBody>
      </p:sp>
      <p:sp>
        <p:nvSpPr>
          <p:cNvPr id="40968" name="Line 8"/>
          <p:cNvSpPr>
            <a:spLocks noChangeShapeType="1"/>
          </p:cNvSpPr>
          <p:nvPr/>
        </p:nvSpPr>
        <p:spPr bwMode="auto">
          <a:xfrm>
            <a:off x="4432300" y="3886200"/>
            <a:ext cx="0" cy="914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0969" name="Text Box 9"/>
          <p:cNvSpPr txBox="1">
            <a:spLocks noChangeArrowheads="1"/>
          </p:cNvSpPr>
          <p:nvPr/>
        </p:nvSpPr>
        <p:spPr bwMode="auto">
          <a:xfrm>
            <a:off x="381000" y="1066800"/>
            <a:ext cx="2362200" cy="120332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1"/>
              <a:t>Specimen Metadata</a:t>
            </a:r>
          </a:p>
        </p:txBody>
      </p:sp>
      <p:sp>
        <p:nvSpPr>
          <p:cNvPr id="40970" name="Text Box 10"/>
          <p:cNvSpPr txBox="1">
            <a:spLocks noChangeArrowheads="1"/>
          </p:cNvSpPr>
          <p:nvPr/>
        </p:nvSpPr>
        <p:spPr bwMode="auto">
          <a:xfrm>
            <a:off x="2971800" y="4800600"/>
            <a:ext cx="3124200" cy="13843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1"/>
              <a:t>Literature</a:t>
            </a:r>
            <a:br>
              <a:rPr lang="en-US" sz="3600" b="1"/>
            </a:br>
            <a:r>
              <a:rPr lang="en-US" sz="2400" b="1"/>
              <a:t>(link to content or citation)</a:t>
            </a:r>
          </a:p>
        </p:txBody>
      </p:sp>
      <p:sp>
        <p:nvSpPr>
          <p:cNvPr id="40971" name="Line 11"/>
          <p:cNvSpPr>
            <a:spLocks noChangeShapeType="1"/>
          </p:cNvSpPr>
          <p:nvPr/>
        </p:nvSpPr>
        <p:spPr bwMode="auto">
          <a:xfrm>
            <a:off x="4419600" y="2286000"/>
            <a:ext cx="0" cy="381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0972" name="Line 12"/>
          <p:cNvSpPr>
            <a:spLocks noChangeShapeType="1"/>
          </p:cNvSpPr>
          <p:nvPr/>
        </p:nvSpPr>
        <p:spPr bwMode="auto">
          <a:xfrm flipV="1">
            <a:off x="6096000" y="2286000"/>
            <a:ext cx="381000" cy="381000"/>
          </a:xfrm>
          <a:prstGeom prst="line">
            <a:avLst/>
          </a:prstGeom>
          <a:noFill/>
          <a:ln w="3175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997" name="Text Box 13"/>
          <p:cNvSpPr txBox="1">
            <a:spLocks noChangeArrowheads="1"/>
          </p:cNvSpPr>
          <p:nvPr/>
        </p:nvSpPr>
        <p:spPr bwMode="auto">
          <a:xfrm>
            <a:off x="152400" y="152400"/>
            <a:ext cx="8763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400" b="1" dirty="0">
                <a:solidFill>
                  <a:srgbClr val="FF0000"/>
                </a:solidFill>
                <a:latin typeface="+mj-lt"/>
              </a:rPr>
              <a:t>BARCODE Records in INSDC</a:t>
            </a:r>
          </a:p>
        </p:txBody>
      </p:sp>
      <p:sp>
        <p:nvSpPr>
          <p:cNvPr id="40974" name="Line 14"/>
          <p:cNvSpPr>
            <a:spLocks noChangeShapeType="1"/>
          </p:cNvSpPr>
          <p:nvPr/>
        </p:nvSpPr>
        <p:spPr bwMode="auto">
          <a:xfrm flipH="1" flipV="1">
            <a:off x="2438400" y="2286000"/>
            <a:ext cx="457200" cy="381000"/>
          </a:xfrm>
          <a:prstGeom prst="line">
            <a:avLst/>
          </a:prstGeom>
          <a:noFill/>
          <a:ln w="254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0975" name="Line 15"/>
          <p:cNvSpPr>
            <a:spLocks noChangeShapeType="1"/>
          </p:cNvSpPr>
          <p:nvPr/>
        </p:nvSpPr>
        <p:spPr bwMode="auto">
          <a:xfrm>
            <a:off x="5867400" y="1600200"/>
            <a:ext cx="304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0976" name="Text Box 16"/>
          <p:cNvSpPr txBox="1">
            <a:spLocks noChangeArrowheads="1"/>
          </p:cNvSpPr>
          <p:nvPr/>
        </p:nvSpPr>
        <p:spPr bwMode="auto">
          <a:xfrm>
            <a:off x="6477000" y="2286000"/>
            <a:ext cx="2133600" cy="28400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chemeClr val="bg1"/>
                </a:solidFill>
              </a:rPr>
              <a:t>Indices</a:t>
            </a:r>
            <a:br>
              <a:rPr lang="en-US">
                <a:solidFill>
                  <a:schemeClr val="bg1"/>
                </a:solidFill>
              </a:rPr>
            </a:br>
            <a:r>
              <a:rPr lang="en-US">
                <a:solidFill>
                  <a:schemeClr val="bg1"/>
                </a:solidFill>
              </a:rPr>
              <a:t> - Catalogue of Life</a:t>
            </a:r>
            <a:br>
              <a:rPr lang="en-US">
                <a:solidFill>
                  <a:schemeClr val="bg1"/>
                </a:solidFill>
              </a:rPr>
            </a:br>
            <a:r>
              <a:rPr lang="en-US">
                <a:solidFill>
                  <a:schemeClr val="bg1"/>
                </a:solidFill>
              </a:rPr>
              <a:t> - GBIF/ECAT</a:t>
            </a:r>
          </a:p>
          <a:p>
            <a:pPr>
              <a:spcBef>
                <a:spcPct val="50000"/>
              </a:spcBef>
            </a:pPr>
            <a:r>
              <a:rPr lang="en-US">
                <a:solidFill>
                  <a:schemeClr val="bg1"/>
                </a:solidFill>
              </a:rPr>
              <a:t>Nomenclators</a:t>
            </a:r>
            <a:br>
              <a:rPr lang="en-US">
                <a:solidFill>
                  <a:schemeClr val="bg1"/>
                </a:solidFill>
              </a:rPr>
            </a:br>
            <a:r>
              <a:rPr lang="en-US">
                <a:solidFill>
                  <a:schemeClr val="bg1"/>
                </a:solidFill>
              </a:rPr>
              <a:t> - Zoo Record</a:t>
            </a:r>
            <a:br>
              <a:rPr lang="en-US">
                <a:solidFill>
                  <a:schemeClr val="bg1"/>
                </a:solidFill>
              </a:rPr>
            </a:br>
            <a:r>
              <a:rPr lang="en-US">
                <a:solidFill>
                  <a:schemeClr val="bg1"/>
                </a:solidFill>
              </a:rPr>
              <a:t> - IPNI</a:t>
            </a:r>
            <a:br>
              <a:rPr lang="en-US">
                <a:solidFill>
                  <a:schemeClr val="bg1"/>
                </a:solidFill>
              </a:rPr>
            </a:br>
            <a:r>
              <a:rPr lang="en-US">
                <a:solidFill>
                  <a:schemeClr val="bg1"/>
                </a:solidFill>
              </a:rPr>
              <a:t> - NameBank</a:t>
            </a:r>
          </a:p>
          <a:p>
            <a:pPr>
              <a:spcBef>
                <a:spcPct val="50000"/>
              </a:spcBef>
            </a:pPr>
            <a:r>
              <a:rPr lang="en-US"/>
              <a:t>Publication links</a:t>
            </a:r>
            <a:br>
              <a:rPr lang="en-US"/>
            </a:br>
            <a:r>
              <a:rPr lang="en-US"/>
              <a:t> - New species</a:t>
            </a:r>
          </a:p>
        </p:txBody>
      </p:sp>
      <p:sp>
        <p:nvSpPr>
          <p:cNvPr id="40977" name="Line 17"/>
          <p:cNvSpPr>
            <a:spLocks noChangeShapeType="1"/>
          </p:cNvSpPr>
          <p:nvPr/>
        </p:nvSpPr>
        <p:spPr bwMode="auto">
          <a:xfrm>
            <a:off x="2743200" y="1600200"/>
            <a:ext cx="457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0978" name="Text Box 18"/>
          <p:cNvSpPr txBox="1">
            <a:spLocks noChangeArrowheads="1"/>
          </p:cNvSpPr>
          <p:nvPr/>
        </p:nvSpPr>
        <p:spPr bwMode="auto">
          <a:xfrm>
            <a:off x="533400" y="2266950"/>
            <a:ext cx="1828800" cy="17526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/>
              <a:t>Georeference</a:t>
            </a:r>
            <a:br>
              <a:rPr lang="en-US"/>
            </a:br>
            <a:r>
              <a:rPr lang="en-US"/>
              <a:t>Habitat</a:t>
            </a:r>
            <a:br>
              <a:rPr lang="en-US"/>
            </a:br>
            <a:r>
              <a:rPr lang="en-US"/>
              <a:t>Character sets</a:t>
            </a:r>
            <a:br>
              <a:rPr lang="en-US"/>
            </a:br>
            <a:r>
              <a:rPr lang="en-US"/>
              <a:t>Images</a:t>
            </a:r>
            <a:br>
              <a:rPr lang="en-US"/>
            </a:br>
            <a:r>
              <a:rPr lang="en-US"/>
              <a:t>Behavior</a:t>
            </a:r>
            <a:br>
              <a:rPr lang="en-US"/>
            </a:br>
            <a:r>
              <a:rPr lang="en-US"/>
              <a:t>Other genes</a:t>
            </a:r>
          </a:p>
        </p:txBody>
      </p:sp>
      <p:sp>
        <p:nvSpPr>
          <p:cNvPr id="40979" name="Text Box 19"/>
          <p:cNvSpPr txBox="1">
            <a:spLocks noChangeArrowheads="1"/>
          </p:cNvSpPr>
          <p:nvPr/>
        </p:nvSpPr>
        <p:spPr bwMode="auto">
          <a:xfrm>
            <a:off x="2895600" y="3886200"/>
            <a:ext cx="1143000" cy="379413"/>
          </a:xfrm>
          <a:prstGeom prst="rect">
            <a:avLst/>
          </a:prstGeom>
          <a:noFill/>
          <a:ln w="12700">
            <a:solidFill>
              <a:srgbClr val="FF0000"/>
            </a:solidFill>
            <a:miter lim="800000"/>
            <a:headEnd/>
            <a:tailEnd/>
          </a:ln>
        </p:spPr>
        <p:txBody>
          <a:bodyPr lIns="0" r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solidFill>
                  <a:srgbClr val="FF3300"/>
                </a:solidFill>
              </a:rPr>
              <a:t>Trace files</a:t>
            </a:r>
          </a:p>
        </p:txBody>
      </p:sp>
      <p:sp>
        <p:nvSpPr>
          <p:cNvPr id="40980" name="Text Box 20"/>
          <p:cNvSpPr txBox="1">
            <a:spLocks noChangeArrowheads="1"/>
          </p:cNvSpPr>
          <p:nvPr/>
        </p:nvSpPr>
        <p:spPr bwMode="auto">
          <a:xfrm>
            <a:off x="328613" y="4021138"/>
            <a:ext cx="2286000" cy="10795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/>
              <a:t>Other Databases</a:t>
            </a:r>
          </a:p>
        </p:txBody>
      </p:sp>
      <p:sp>
        <p:nvSpPr>
          <p:cNvPr id="40981" name="Text Box 21"/>
          <p:cNvSpPr txBox="1">
            <a:spLocks noChangeArrowheads="1"/>
          </p:cNvSpPr>
          <p:nvPr/>
        </p:nvSpPr>
        <p:spPr bwMode="auto">
          <a:xfrm>
            <a:off x="381000" y="5791200"/>
            <a:ext cx="1828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40982" name="Text Box 22"/>
          <p:cNvSpPr txBox="1">
            <a:spLocks noChangeArrowheads="1"/>
          </p:cNvSpPr>
          <p:nvPr/>
        </p:nvSpPr>
        <p:spPr bwMode="auto">
          <a:xfrm>
            <a:off x="528638" y="5105400"/>
            <a:ext cx="1828800" cy="928688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/>
              <a:t>Phylogenetic</a:t>
            </a:r>
            <a:br>
              <a:rPr lang="en-US"/>
            </a:br>
            <a:r>
              <a:rPr lang="en-US"/>
              <a:t>Pop’n Genetics</a:t>
            </a:r>
            <a:br>
              <a:rPr lang="en-US"/>
            </a:br>
            <a:r>
              <a:rPr lang="en-US"/>
              <a:t>Ecological</a:t>
            </a:r>
          </a:p>
        </p:txBody>
      </p:sp>
      <p:sp>
        <p:nvSpPr>
          <p:cNvPr id="40983" name="Text Box 23"/>
          <p:cNvSpPr txBox="1">
            <a:spLocks noChangeArrowheads="1"/>
          </p:cNvSpPr>
          <p:nvPr/>
        </p:nvSpPr>
        <p:spPr bwMode="auto">
          <a:xfrm>
            <a:off x="5105400" y="3886200"/>
            <a:ext cx="968375" cy="379413"/>
          </a:xfrm>
          <a:prstGeom prst="rect">
            <a:avLst/>
          </a:prstGeom>
          <a:noFill/>
          <a:ln w="12700">
            <a:solidFill>
              <a:srgbClr val="FF0000"/>
            </a:solidFill>
            <a:miter lim="800000"/>
            <a:headEnd/>
            <a:tailEnd/>
          </a:ln>
        </p:spPr>
        <p:txBody>
          <a:bodyPr lIns="0" r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solidFill>
                  <a:srgbClr val="FF3300"/>
                </a:solidFill>
              </a:rPr>
              <a:t>Primers</a:t>
            </a:r>
          </a:p>
        </p:txBody>
      </p:sp>
      <p:sp>
        <p:nvSpPr>
          <p:cNvPr id="40984" name="Text Box 24"/>
          <p:cNvSpPr txBox="1">
            <a:spLocks noChangeArrowheads="1"/>
          </p:cNvSpPr>
          <p:nvPr/>
        </p:nvSpPr>
        <p:spPr bwMode="auto">
          <a:xfrm>
            <a:off x="6477000" y="5105400"/>
            <a:ext cx="2133600" cy="650875"/>
          </a:xfrm>
          <a:prstGeom prst="rect">
            <a:avLst/>
          </a:prstGeom>
          <a:solidFill>
            <a:srgbClr val="6666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Databases</a:t>
            </a:r>
            <a:br>
              <a:rPr lang="en-US"/>
            </a:br>
            <a:r>
              <a:rPr lang="en-US"/>
              <a:t> - Provisional sp.</a:t>
            </a:r>
          </a:p>
        </p:txBody>
      </p:sp>
      <p:sp>
        <p:nvSpPr>
          <p:cNvPr id="40985" name="Oval 25"/>
          <p:cNvSpPr>
            <a:spLocks noChangeArrowheads="1"/>
          </p:cNvSpPr>
          <p:nvPr/>
        </p:nvSpPr>
        <p:spPr bwMode="auto">
          <a:xfrm>
            <a:off x="4038600" y="1981200"/>
            <a:ext cx="762000" cy="914400"/>
          </a:xfrm>
          <a:prstGeom prst="ellipse">
            <a:avLst/>
          </a:prstGeom>
          <a:noFill/>
          <a:ln w="5080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" name="Oval 25"/>
          <p:cNvSpPr>
            <a:spLocks noChangeArrowheads="1"/>
          </p:cNvSpPr>
          <p:nvPr/>
        </p:nvSpPr>
        <p:spPr bwMode="auto">
          <a:xfrm rot="5400000">
            <a:off x="5638800" y="1143000"/>
            <a:ext cx="762000" cy="914400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27" name="~PP627.WAV">
            <a:hlinkClick r:id="" action="ppaction://media"/>
          </p:cNvPr>
          <p:cNvPicPr>
            <a:picLocks noRot="1" noChangeAspect="1"/>
          </p:cNvPicPr>
          <p:nvPr>
            <a:wavAudioFile r:embed="rId1" name="~PP627.WAV"/>
          </p:nvPr>
        </p:nvPicPr>
        <p:blipFill>
          <a:blip r:embed="rId4" cstate="print"/>
          <a:stretch>
            <a:fillRect/>
          </a:stretch>
        </p:blipFill>
        <p:spPr>
          <a:xfrm>
            <a:off x="8702675" y="641667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3935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4.8|2.4|5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2.9|1.2|1.3|1.9"/>
</p:tagLst>
</file>

<file path=ppt/theme/theme1.xml><?xml version="1.0" encoding="utf-8"?>
<a:theme xmlns:a="http://schemas.openxmlformats.org/drawingml/2006/main" name="Blank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Beam">
  <a:themeElements>
    <a:clrScheme name="Beam 2">
      <a:dk1>
        <a:srgbClr val="000080"/>
      </a:dk1>
      <a:lt1>
        <a:srgbClr val="FFFFFF"/>
      </a:lt1>
      <a:dk2>
        <a:srgbClr val="000099"/>
      </a:dk2>
      <a:lt2>
        <a:srgbClr val="FFFFFF"/>
      </a:lt2>
      <a:accent1>
        <a:srgbClr val="3366FF"/>
      </a:accent1>
      <a:accent2>
        <a:srgbClr val="7B46D0"/>
      </a:accent2>
      <a:accent3>
        <a:srgbClr val="AAAACA"/>
      </a:accent3>
      <a:accent4>
        <a:srgbClr val="DADADA"/>
      </a:accent4>
      <a:accent5>
        <a:srgbClr val="ADB8FF"/>
      </a:accent5>
      <a:accent6>
        <a:srgbClr val="6F3FBC"/>
      </a:accent6>
      <a:hlink>
        <a:srgbClr val="86D1EC"/>
      </a:hlink>
      <a:folHlink>
        <a:srgbClr val="45C984"/>
      </a:folHlink>
    </a:clrScheme>
    <a:fontScheme name="Beam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eam 1">
        <a:dk1>
          <a:srgbClr val="1A006C"/>
        </a:dk1>
        <a:lt1>
          <a:srgbClr val="FFFFFF"/>
        </a:lt1>
        <a:dk2>
          <a:srgbClr val="000066"/>
        </a:dk2>
        <a:lt2>
          <a:srgbClr val="CCCCFF"/>
        </a:lt2>
        <a:accent1>
          <a:srgbClr val="0099CC"/>
        </a:accent1>
        <a:accent2>
          <a:srgbClr val="6600CC"/>
        </a:accent2>
        <a:accent3>
          <a:srgbClr val="AAAAB8"/>
        </a:accent3>
        <a:accent4>
          <a:srgbClr val="DADADA"/>
        </a:accent4>
        <a:accent5>
          <a:srgbClr val="AACAE2"/>
        </a:accent5>
        <a:accent6>
          <a:srgbClr val="5C00B9"/>
        </a:accent6>
        <a:hlink>
          <a:srgbClr val="9999FF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2">
        <a:dk1>
          <a:srgbClr val="000080"/>
        </a:dk1>
        <a:lt1>
          <a:srgbClr val="FFFFFF"/>
        </a:lt1>
        <a:dk2>
          <a:srgbClr val="000099"/>
        </a:dk2>
        <a:lt2>
          <a:srgbClr val="FFFFFF"/>
        </a:lt2>
        <a:accent1>
          <a:srgbClr val="3366FF"/>
        </a:accent1>
        <a:accent2>
          <a:srgbClr val="7B46D0"/>
        </a:accent2>
        <a:accent3>
          <a:srgbClr val="AAAACA"/>
        </a:accent3>
        <a:accent4>
          <a:srgbClr val="DADADA"/>
        </a:accent4>
        <a:accent5>
          <a:srgbClr val="ADB8FF"/>
        </a:accent5>
        <a:accent6>
          <a:srgbClr val="6F3FBC"/>
        </a:accent6>
        <a:hlink>
          <a:srgbClr val="86D1EC"/>
        </a:hlink>
        <a:folHlink>
          <a:srgbClr val="45C98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3">
        <a:dk1>
          <a:srgbClr val="3F4873"/>
        </a:dk1>
        <a:lt1>
          <a:srgbClr val="FFFFFF"/>
        </a:lt1>
        <a:dk2>
          <a:srgbClr val="4F598D"/>
        </a:dk2>
        <a:lt2>
          <a:srgbClr val="CCECFF"/>
        </a:lt2>
        <a:accent1>
          <a:srgbClr val="0099CC"/>
        </a:accent1>
        <a:accent2>
          <a:srgbClr val="4C8470"/>
        </a:accent2>
        <a:accent3>
          <a:srgbClr val="B2B5C5"/>
        </a:accent3>
        <a:accent4>
          <a:srgbClr val="DADADA"/>
        </a:accent4>
        <a:accent5>
          <a:srgbClr val="AACAE2"/>
        </a:accent5>
        <a:accent6>
          <a:srgbClr val="447765"/>
        </a:accent6>
        <a:hlink>
          <a:srgbClr val="99CC00"/>
        </a:hlink>
        <a:folHlink>
          <a:srgbClr val="96A4C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4">
        <a:dk1>
          <a:srgbClr val="006E6B"/>
        </a:dk1>
        <a:lt1>
          <a:srgbClr val="FFFFFF"/>
        </a:lt1>
        <a:dk2>
          <a:srgbClr val="008080"/>
        </a:dk2>
        <a:lt2>
          <a:srgbClr val="E2EFCD"/>
        </a:lt2>
        <a:accent1>
          <a:srgbClr val="33CCCC"/>
        </a:accent1>
        <a:accent2>
          <a:srgbClr val="6352B8"/>
        </a:accent2>
        <a:accent3>
          <a:srgbClr val="AAC0C0"/>
        </a:accent3>
        <a:accent4>
          <a:srgbClr val="DADADA"/>
        </a:accent4>
        <a:accent5>
          <a:srgbClr val="ADE2E2"/>
        </a:accent5>
        <a:accent6>
          <a:srgbClr val="5949A6"/>
        </a:accent6>
        <a:hlink>
          <a:srgbClr val="CCFFFF"/>
        </a:hlink>
        <a:folHlink>
          <a:srgbClr val="99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5">
        <a:dk1>
          <a:srgbClr val="48562C"/>
        </a:dk1>
        <a:lt1>
          <a:srgbClr val="FFFFFF"/>
        </a:lt1>
        <a:dk2>
          <a:srgbClr val="546434"/>
        </a:dk2>
        <a:lt2>
          <a:srgbClr val="FFFFCC"/>
        </a:lt2>
        <a:accent1>
          <a:srgbClr val="7B8A6E"/>
        </a:accent1>
        <a:accent2>
          <a:srgbClr val="527C3A"/>
        </a:accent2>
        <a:accent3>
          <a:srgbClr val="B3B8AE"/>
        </a:accent3>
        <a:accent4>
          <a:srgbClr val="DADADA"/>
        </a:accent4>
        <a:accent5>
          <a:srgbClr val="BFC4BA"/>
        </a:accent5>
        <a:accent6>
          <a:srgbClr val="497034"/>
        </a:accent6>
        <a:hlink>
          <a:srgbClr val="55B55E"/>
        </a:hlink>
        <a:folHlink>
          <a:srgbClr val="85B3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6">
        <a:dk1>
          <a:srgbClr val="96B29E"/>
        </a:dk1>
        <a:lt1>
          <a:srgbClr val="FFFFFF"/>
        </a:lt1>
        <a:dk2>
          <a:srgbClr val="A5BDAC"/>
        </a:dk2>
        <a:lt2>
          <a:srgbClr val="FFFFCC"/>
        </a:lt2>
        <a:accent1>
          <a:srgbClr val="4E8880"/>
        </a:accent1>
        <a:accent2>
          <a:srgbClr val="2F71B9"/>
        </a:accent2>
        <a:accent3>
          <a:srgbClr val="CFDBD2"/>
        </a:accent3>
        <a:accent4>
          <a:srgbClr val="DADADA"/>
        </a:accent4>
        <a:accent5>
          <a:srgbClr val="B2C3C0"/>
        </a:accent5>
        <a:accent6>
          <a:srgbClr val="2A66A7"/>
        </a:accent6>
        <a:hlink>
          <a:srgbClr val="9DC0E7"/>
        </a:hlink>
        <a:folHlink>
          <a:srgbClr val="54CA8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7">
        <a:dk1>
          <a:srgbClr val="D49C00"/>
        </a:dk1>
        <a:lt1>
          <a:srgbClr val="FFFFFF"/>
        </a:lt1>
        <a:dk2>
          <a:srgbClr val="CC9900"/>
        </a:dk2>
        <a:lt2>
          <a:srgbClr val="CEBD40"/>
        </a:lt2>
        <a:accent1>
          <a:srgbClr val="CC6600"/>
        </a:accent1>
        <a:accent2>
          <a:srgbClr val="808000"/>
        </a:accent2>
        <a:accent3>
          <a:srgbClr val="E2CAAA"/>
        </a:accent3>
        <a:accent4>
          <a:srgbClr val="DADADA"/>
        </a:accent4>
        <a:accent5>
          <a:srgbClr val="E2B8AA"/>
        </a:accent5>
        <a:accent6>
          <a:srgbClr val="737300"/>
        </a:accent6>
        <a:hlink>
          <a:srgbClr val="FF99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8">
        <a:dk1>
          <a:srgbClr val="881700"/>
        </a:dk1>
        <a:lt1>
          <a:srgbClr val="FAF9E6"/>
        </a:lt1>
        <a:dk2>
          <a:srgbClr val="990000"/>
        </a:dk2>
        <a:lt2>
          <a:srgbClr val="EADC78"/>
        </a:lt2>
        <a:accent1>
          <a:srgbClr val="FF6600"/>
        </a:accent1>
        <a:accent2>
          <a:srgbClr val="B86D52"/>
        </a:accent2>
        <a:accent3>
          <a:srgbClr val="CAAAAA"/>
        </a:accent3>
        <a:accent4>
          <a:srgbClr val="D6D5C4"/>
        </a:accent4>
        <a:accent5>
          <a:srgbClr val="FFB8AA"/>
        </a:accent5>
        <a:accent6>
          <a:srgbClr val="A66249"/>
        </a:accent6>
        <a:hlink>
          <a:srgbClr val="D78D15"/>
        </a:hlink>
        <a:folHlink>
          <a:srgbClr val="C6B37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E6F5F6"/>
        </a:accent1>
        <a:accent2>
          <a:srgbClr val="A5E1A8"/>
        </a:accent2>
        <a:accent3>
          <a:srgbClr val="FFFFFF"/>
        </a:accent3>
        <a:accent4>
          <a:srgbClr val="000000"/>
        </a:accent4>
        <a:accent5>
          <a:srgbClr val="F0F9FA"/>
        </a:accent5>
        <a:accent6>
          <a:srgbClr val="95CC98"/>
        </a:accent6>
        <a:hlink>
          <a:srgbClr val="5B00B6"/>
        </a:hlink>
        <a:folHlink>
          <a:srgbClr val="34988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COMM Presentatie beamer">
  <a:themeElements>
    <a:clrScheme name="COMM Presentatie beamer 1">
      <a:dk1>
        <a:srgbClr val="808080"/>
      </a:dk1>
      <a:lt1>
        <a:srgbClr val="FFFFFF"/>
      </a:lt1>
      <a:dk2>
        <a:srgbClr val="004C78"/>
      </a:dk2>
      <a:lt2>
        <a:srgbClr val="FFFFFF"/>
      </a:lt2>
      <a:accent1>
        <a:srgbClr val="80BA64"/>
      </a:accent1>
      <a:accent2>
        <a:srgbClr val="E75200"/>
      </a:accent2>
      <a:accent3>
        <a:srgbClr val="AAB2BE"/>
      </a:accent3>
      <a:accent4>
        <a:srgbClr val="DADADA"/>
      </a:accent4>
      <a:accent5>
        <a:srgbClr val="C0D9B8"/>
      </a:accent5>
      <a:accent6>
        <a:srgbClr val="D14900"/>
      </a:accent6>
      <a:hlink>
        <a:srgbClr val="EAB200"/>
      </a:hlink>
      <a:folHlink>
        <a:srgbClr val="B2B2B2"/>
      </a:folHlink>
    </a:clrScheme>
    <a:fontScheme name="COMM Presentatie beamer">
      <a:majorFont>
        <a:latin typeface="Arial"/>
        <a:ea typeface=""/>
        <a:cs typeface=""/>
      </a:majorFont>
      <a:minorFont>
        <a:latin typeface="News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bg1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News Gothic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bg1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News Gothic" pitchFamily="34" charset="0"/>
          </a:defRPr>
        </a:defPPr>
      </a:lstStyle>
    </a:lnDef>
  </a:objectDefaults>
  <a:extraClrSchemeLst>
    <a:extraClrScheme>
      <a:clrScheme name="COMM Presentatie beamer 1">
        <a:dk1>
          <a:srgbClr val="808080"/>
        </a:dk1>
        <a:lt1>
          <a:srgbClr val="FFFFFF"/>
        </a:lt1>
        <a:dk2>
          <a:srgbClr val="004C78"/>
        </a:dk2>
        <a:lt2>
          <a:srgbClr val="FFFFFF"/>
        </a:lt2>
        <a:accent1>
          <a:srgbClr val="80BA64"/>
        </a:accent1>
        <a:accent2>
          <a:srgbClr val="E75200"/>
        </a:accent2>
        <a:accent3>
          <a:srgbClr val="AAB2BE"/>
        </a:accent3>
        <a:accent4>
          <a:srgbClr val="DADADA"/>
        </a:accent4>
        <a:accent5>
          <a:srgbClr val="C0D9B8"/>
        </a:accent5>
        <a:accent6>
          <a:srgbClr val="D14900"/>
        </a:accent6>
        <a:hlink>
          <a:srgbClr val="EAB2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6741</TotalTime>
  <Words>963</Words>
  <Application>Microsoft Office PowerPoint</Application>
  <PresentationFormat>On-screen Show (4:3)</PresentationFormat>
  <Paragraphs>251</Paragraphs>
  <Slides>36</Slides>
  <Notes>36</Notes>
  <HiddenSlides>0</HiddenSlides>
  <MMClips>36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36</vt:i4>
      </vt:variant>
    </vt:vector>
  </HeadingPairs>
  <TitlesOfParts>
    <vt:vector size="39" baseType="lpstr">
      <vt:lpstr>Blank</vt:lpstr>
      <vt:lpstr>Beam</vt:lpstr>
      <vt:lpstr>COMM Presentatie beamer</vt:lpstr>
      <vt:lpstr>  Application of the BARCODE Data Standard:  The Barcode of Wildlife Project for Endangered Species</vt:lpstr>
      <vt:lpstr>OR…  Integrating Scientific and Legal Data Standards and their Fitness for Use</vt:lpstr>
      <vt:lpstr>Slide 3</vt:lpstr>
      <vt:lpstr>Slide 4</vt:lpstr>
      <vt:lpstr>A DNA barcode is a  short gene sequence   taken from  standardized portions  of the genome,  used to identify species, OR…</vt:lpstr>
      <vt:lpstr>…another GPS  (A Genetic  Positioning System)</vt:lpstr>
      <vt:lpstr>Slide 7</vt:lpstr>
      <vt:lpstr>Non-COI regions for other taxa</vt:lpstr>
      <vt:lpstr>Slide 9</vt:lpstr>
      <vt:lpstr>Required Elements for BARCODE</vt:lpstr>
      <vt:lpstr>Highly Recommended Elements </vt:lpstr>
      <vt:lpstr>Slide 12</vt:lpstr>
      <vt:lpstr>BARCODE Data Standard in INSDC Darwin Core Triplet Structured Link to Vouchers</vt:lpstr>
      <vt:lpstr>Slide 14</vt:lpstr>
      <vt:lpstr>Slide 15</vt:lpstr>
      <vt:lpstr>Compliance with Standard</vt:lpstr>
      <vt:lpstr>Slide 17</vt:lpstr>
      <vt:lpstr>Slide 18</vt:lpstr>
      <vt:lpstr>Slide 19</vt:lpstr>
      <vt:lpstr>Slide 20</vt:lpstr>
      <vt:lpstr>Slide 21</vt:lpstr>
      <vt:lpstr>Adoption by Regulators</vt:lpstr>
      <vt:lpstr>Slide 23</vt:lpstr>
      <vt:lpstr>US Food &amp; Drug Administration  Reference Fish Encyclopedia</vt:lpstr>
      <vt:lpstr>Mickevich &amp; Collette, 2000 MARBID Marine Database</vt:lpstr>
      <vt:lpstr>Slide 26</vt:lpstr>
      <vt:lpstr>BWP Goals</vt:lpstr>
      <vt:lpstr>Creating the Reference Library</vt:lpstr>
      <vt:lpstr>Identifying Unknowns</vt:lpstr>
      <vt:lpstr>Typical Defense Challenges</vt:lpstr>
      <vt:lpstr>BWP Defense Challenges</vt:lpstr>
      <vt:lpstr>BWP Prosecutor Response</vt:lpstr>
      <vt:lpstr>Required BWP Data/Metadata </vt:lpstr>
      <vt:lpstr>Basis of Identification</vt:lpstr>
      <vt:lpstr>Levels of Confidence</vt:lpstr>
      <vt:lpstr>Slide 36</vt:lpstr>
    </vt:vector>
  </TitlesOfParts>
  <Company>Smithsonian Institution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David Schindel</dc:creator>
  <cp:lastModifiedBy>David Schindel</cp:lastModifiedBy>
  <cp:revision>24</cp:revision>
  <dcterms:created xsi:type="dcterms:W3CDTF">2015-08-20T02:35:37Z</dcterms:created>
  <dcterms:modified xsi:type="dcterms:W3CDTF">2015-10-01T14:38:29Z</dcterms:modified>
</cp:coreProperties>
</file>