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75" r:id="rId4"/>
    <p:sldId id="260" r:id="rId5"/>
    <p:sldId id="261" r:id="rId6"/>
    <p:sldId id="274" r:id="rId7"/>
    <p:sldId id="257" r:id="rId8"/>
    <p:sldId id="273" r:id="rId9"/>
    <p:sldId id="263" r:id="rId10"/>
    <p:sldId id="262" r:id="rId11"/>
    <p:sldId id="280" r:id="rId12"/>
    <p:sldId id="279" r:id="rId13"/>
    <p:sldId id="277"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CC9"/>
    <a:srgbClr val="608CB8"/>
    <a:srgbClr val="1361B7"/>
    <a:srgbClr val="6494C8"/>
    <a:srgbClr val="4192EB"/>
    <a:srgbClr val="D68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378" autoAdjust="0"/>
  </p:normalViewPr>
  <p:slideViewPr>
    <p:cSldViewPr>
      <p:cViewPr>
        <p:scale>
          <a:sx n="100" d="100"/>
          <a:sy n="100" d="100"/>
        </p:scale>
        <p:origin x="-450" y="-5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E7C55-B8AF-4049-AE3A-F8B4571A7387}"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4D604-224C-47FA-AC4E-528C0EBB040F}" type="slidenum">
              <a:rPr lang="en-US" smtClean="0"/>
              <a:pPr/>
              <a:t>‹#›</a:t>
            </a:fld>
            <a:endParaRPr lang="en-US"/>
          </a:p>
        </p:txBody>
      </p:sp>
    </p:spTree>
    <p:extLst>
      <p:ext uri="{BB962C8B-B14F-4D97-AF65-F5344CB8AC3E}">
        <p14:creationId xmlns:p14="http://schemas.microsoft.com/office/powerpoint/2010/main" val="391395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iDigBio Summit 2011</a:t>
            </a:r>
          </a:p>
          <a:p>
            <a:r>
              <a:rPr lang="en-US" smtClean="0"/>
              <a:t>input from initial members</a:t>
            </a:r>
          </a:p>
        </p:txBody>
      </p:sp>
      <p:sp>
        <p:nvSpPr>
          <p:cNvPr id="4" name="Slide Number Placeholder 3"/>
          <p:cNvSpPr>
            <a:spLocks noGrp="1"/>
          </p:cNvSpPr>
          <p:nvPr>
            <p:ph type="sldNum" sz="quarter" idx="10"/>
          </p:nvPr>
        </p:nvSpPr>
        <p:spPr/>
        <p:txBody>
          <a:bodyPr/>
          <a:lstStyle/>
          <a:p>
            <a:fld id="{9204D604-224C-47FA-AC4E-528C0EBB040F}" type="slidenum">
              <a:rPr lang="en-US" smtClean="0"/>
              <a:pPr/>
              <a:t>1</a:t>
            </a:fld>
            <a:endParaRPr lang="en-US"/>
          </a:p>
        </p:txBody>
      </p:sp>
    </p:spTree>
    <p:extLst>
      <p:ext uri="{BB962C8B-B14F-4D97-AF65-F5344CB8AC3E}">
        <p14:creationId xmlns:p14="http://schemas.microsoft.com/office/powerpoint/2010/main" val="363037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#608CB8</a:t>
            </a:r>
            <a:br>
              <a:rPr lang="en-US" smtClean="0"/>
            </a:br>
            <a:r>
              <a:rPr lang="en-US" smtClean="0"/>
              <a:t/>
            </a:r>
            <a:br>
              <a:rPr lang="en-US" smtClean="0"/>
            </a:br>
            <a:r>
              <a:rPr lang="en-US" smtClean="0"/>
              <a:t>R:96</a:t>
            </a:r>
            <a:br>
              <a:rPr lang="en-US" smtClean="0"/>
            </a:br>
            <a:r>
              <a:rPr lang="en-US" smtClean="0"/>
              <a:t>G:140</a:t>
            </a:r>
            <a:br>
              <a:rPr lang="en-US" smtClean="0"/>
            </a:br>
            <a:r>
              <a:rPr lang="en-US" smtClean="0"/>
              <a:t>B:184</a:t>
            </a:r>
          </a:p>
          <a:p>
            <a:endParaRPr lang="en-US"/>
          </a:p>
        </p:txBody>
      </p:sp>
      <p:sp>
        <p:nvSpPr>
          <p:cNvPr id="4" name="Slide Number Placeholder 3"/>
          <p:cNvSpPr>
            <a:spLocks noGrp="1"/>
          </p:cNvSpPr>
          <p:nvPr>
            <p:ph type="sldNum" sz="quarter" idx="10"/>
          </p:nvPr>
        </p:nvSpPr>
        <p:spPr/>
        <p:txBody>
          <a:bodyPr/>
          <a:lstStyle/>
          <a:p>
            <a:fld id="{9204D604-224C-47FA-AC4E-528C0EBB040F}" type="slidenum">
              <a:rPr lang="en-US" smtClean="0"/>
              <a:pPr/>
              <a:t>12</a:t>
            </a:fld>
            <a:endParaRPr lang="en-US"/>
          </a:p>
        </p:txBody>
      </p:sp>
    </p:spTree>
    <p:extLst>
      <p:ext uri="{BB962C8B-B14F-4D97-AF65-F5344CB8AC3E}">
        <p14:creationId xmlns:p14="http://schemas.microsoft.com/office/powerpoint/2010/main" val="19343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GWG road map from initial</a:t>
            </a:r>
            <a:r>
              <a:rPr lang="en-US" baseline="0" smtClean="0"/>
              <a:t> meeting at the iDigBio IT Standards meeting in March 2012</a:t>
            </a:r>
          </a:p>
          <a:p>
            <a:r>
              <a:rPr lang="en-US" smtClean="0"/>
              <a:t>http://tinyurl.com/GwgInitialRoadMap</a:t>
            </a:r>
            <a:endParaRPr lang="en-US"/>
          </a:p>
        </p:txBody>
      </p:sp>
      <p:sp>
        <p:nvSpPr>
          <p:cNvPr id="4" name="Slide Number Placeholder 3"/>
          <p:cNvSpPr>
            <a:spLocks noGrp="1"/>
          </p:cNvSpPr>
          <p:nvPr>
            <p:ph type="sldNum" sz="quarter" idx="10"/>
          </p:nvPr>
        </p:nvSpPr>
        <p:spPr/>
        <p:txBody>
          <a:bodyPr/>
          <a:lstStyle/>
          <a:p>
            <a:fld id="{9204D604-224C-47FA-AC4E-528C0EBB040F}" type="slidenum">
              <a:rPr lang="en-US" smtClean="0"/>
              <a:pPr/>
              <a:t>2</a:t>
            </a:fld>
            <a:endParaRPr lang="en-US"/>
          </a:p>
        </p:txBody>
      </p:sp>
    </p:spTree>
    <p:extLst>
      <p:ext uri="{BB962C8B-B14F-4D97-AF65-F5344CB8AC3E}">
        <p14:creationId xmlns:p14="http://schemas.microsoft.com/office/powerpoint/2010/main" val="312626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GWG road map from initial</a:t>
            </a:r>
            <a:r>
              <a:rPr lang="en-US" baseline="0" smtClean="0"/>
              <a:t> meeting at the iDigBio IT Standards meeting in March 2012</a:t>
            </a:r>
          </a:p>
          <a:p>
            <a:pPr lvl="0"/>
            <a:r>
              <a:rPr lang="en-US" sz="2600" smtClean="0"/>
              <a:t>Participants</a:t>
            </a:r>
            <a:r>
              <a:rPr lang="en-US" sz="2600" baseline="0" smtClean="0"/>
              <a:t> in the initial meeting:</a:t>
            </a:r>
            <a:endParaRPr lang="en-US" sz="2600" smtClean="0"/>
          </a:p>
          <a:p>
            <a:pPr lvl="0"/>
            <a:r>
              <a:rPr lang="en-US" sz="2600" smtClean="0"/>
              <a:t>Elizabeth Martin, USGS</a:t>
            </a:r>
          </a:p>
          <a:p>
            <a:pPr lvl="0"/>
            <a:r>
              <a:rPr lang="en-US" sz="2600" smtClean="0"/>
              <a:t>John Wieczorek, UC Berkeley Information Architect</a:t>
            </a:r>
          </a:p>
          <a:p>
            <a:pPr lvl="0"/>
            <a:r>
              <a:rPr lang="en-US" sz="2600" smtClean="0"/>
              <a:t>Nelson Rios, Manager of Collections and Bioinformatics,Tulane</a:t>
            </a:r>
          </a:p>
          <a:p>
            <a:pPr lvl="0"/>
            <a:r>
              <a:rPr lang="en-US" sz="2600" smtClean="0"/>
              <a:t>Dennis Xu, iDigBio IT RA</a:t>
            </a:r>
          </a:p>
          <a:p>
            <a:pPr lvl="0"/>
            <a:r>
              <a:rPr lang="en-US" sz="2600" smtClean="0"/>
              <a:t>Deborah Paul, iDigBio User Services</a:t>
            </a:r>
          </a:p>
          <a:p>
            <a:pPr lvl="0"/>
            <a:r>
              <a:rPr lang="en-US" sz="2600" smtClean="0"/>
              <a:t>Reed Beaman, iDigBio Senior Personnel</a:t>
            </a:r>
          </a:p>
          <a:p>
            <a:pPr lvl="0"/>
            <a:endParaRPr lang="en-US" sz="2600" smtClean="0"/>
          </a:p>
          <a:p>
            <a:pPr lvl="0"/>
            <a:r>
              <a:rPr lang="en-US" sz="2600" smtClean="0"/>
              <a:t>See notes: </a:t>
            </a:r>
            <a:r>
              <a:rPr lang="en-US" sz="2800" smtClean="0"/>
              <a:t>http://tinyurl.com/gwgInitialRoadMap</a:t>
            </a:r>
            <a:endParaRPr lang="en-US" sz="2600" smtClean="0"/>
          </a:p>
          <a:p>
            <a:endParaRPr lang="en-US"/>
          </a:p>
        </p:txBody>
      </p:sp>
      <p:sp>
        <p:nvSpPr>
          <p:cNvPr id="4" name="Slide Number Placeholder 3"/>
          <p:cNvSpPr>
            <a:spLocks noGrp="1"/>
          </p:cNvSpPr>
          <p:nvPr>
            <p:ph type="sldNum" sz="quarter" idx="10"/>
          </p:nvPr>
        </p:nvSpPr>
        <p:spPr/>
        <p:txBody>
          <a:bodyPr/>
          <a:lstStyle/>
          <a:p>
            <a:fld id="{9204D604-224C-47FA-AC4E-528C0EBB040F}" type="slidenum">
              <a:rPr lang="en-US" smtClean="0"/>
              <a:pPr/>
              <a:t>3</a:t>
            </a:fld>
            <a:endParaRPr lang="en-US"/>
          </a:p>
        </p:txBody>
      </p:sp>
    </p:spTree>
    <p:extLst>
      <p:ext uri="{BB962C8B-B14F-4D97-AF65-F5344CB8AC3E}">
        <p14:creationId xmlns:p14="http://schemas.microsoft.com/office/powerpoint/2010/main" val="312626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http://tinyurl.com/geotrainWiki</a:t>
            </a:r>
          </a:p>
        </p:txBody>
      </p:sp>
      <p:sp>
        <p:nvSpPr>
          <p:cNvPr id="4" name="Slide Number Placeholder 3"/>
          <p:cNvSpPr>
            <a:spLocks noGrp="1"/>
          </p:cNvSpPr>
          <p:nvPr>
            <p:ph type="sldNum" sz="quarter" idx="10"/>
          </p:nvPr>
        </p:nvSpPr>
        <p:spPr/>
        <p:txBody>
          <a:bodyPr/>
          <a:lstStyle/>
          <a:p>
            <a:fld id="{9204D604-224C-47FA-AC4E-528C0EBB040F}" type="slidenum">
              <a:rPr lang="en-US" smtClean="0"/>
              <a:pPr/>
              <a:t>6</a:t>
            </a:fld>
            <a:endParaRPr lang="en-US"/>
          </a:p>
        </p:txBody>
      </p:sp>
    </p:spTree>
    <p:extLst>
      <p:ext uri="{BB962C8B-B14F-4D97-AF65-F5344CB8AC3E}">
        <p14:creationId xmlns:p14="http://schemas.microsoft.com/office/powerpoint/2010/main" val="48120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t>
            </a:r>
            <a:r>
              <a:rPr lang="en-US" smtClean="0"/>
              <a:t>to right (back row to front row), </a:t>
            </a:r>
            <a:r>
              <a:rPr lang="en-US" dirty="0" smtClean="0"/>
              <a:t>asterisk indicates</a:t>
            </a:r>
            <a:r>
              <a:rPr lang="en-US" baseline="0" dirty="0" smtClean="0"/>
              <a:t> they are members of the working group.</a:t>
            </a:r>
            <a:endParaRPr lang="en-US" dirty="0" smtClean="0"/>
          </a:p>
          <a:p>
            <a:endParaRPr lang="en-US" smtClean="0"/>
          </a:p>
          <a:p>
            <a:r>
              <a:rPr lang="en-US" smtClean="0"/>
              <a:t>Photographer:</a:t>
            </a:r>
            <a:r>
              <a:rPr lang="en-US" baseline="0" smtClean="0"/>
              <a:t> Andrea Matsunaga, iDigBio IT</a:t>
            </a:r>
            <a:endParaRPr lang="en-US" smtClean="0"/>
          </a:p>
          <a:p>
            <a:endParaRPr lang="en-US" smtClean="0"/>
          </a:p>
          <a:p>
            <a:r>
              <a:rPr lang="en-US" smtClean="0"/>
              <a:t>David Jennings, iDigBio Project</a:t>
            </a:r>
            <a:r>
              <a:rPr lang="en-US" baseline="0" smtClean="0"/>
              <a:t> Manager</a:t>
            </a:r>
            <a:endParaRPr lang="en-US" smtClean="0"/>
          </a:p>
          <a:p>
            <a:r>
              <a:rPr lang="en-US" smtClean="0"/>
              <a:t>*Gil</a:t>
            </a:r>
            <a:r>
              <a:rPr lang="en-US" baseline="0" smtClean="0"/>
              <a:t> Nelson, iDigBio User Services</a:t>
            </a:r>
          </a:p>
          <a:p>
            <a:r>
              <a:rPr lang="en-US" smtClean="0"/>
              <a:t>*</a:t>
            </a:r>
            <a:r>
              <a:rPr lang="en-US" baseline="0" smtClean="0"/>
              <a:t>Nelson Rios, GEOLocate Developer, Tulane</a:t>
            </a:r>
          </a:p>
          <a:p>
            <a:r>
              <a:rPr lang="en-US" baseline="0" smtClean="0"/>
              <a:t>Dmitry Dmitriev, Illinois Natural History Survey, Champaign Illinois</a:t>
            </a:r>
          </a:p>
          <a:p>
            <a:r>
              <a:rPr lang="en-US" baseline="0" smtClean="0"/>
              <a:t>Dorothy Allard, Pringle Herbarium, Vermont</a:t>
            </a:r>
          </a:p>
          <a:p>
            <a:r>
              <a:rPr lang="en-US" smtClean="0"/>
              <a:t>*</a:t>
            </a:r>
            <a:r>
              <a:rPr lang="en-US" baseline="0" smtClean="0"/>
              <a:t>John Wieczorek, Information Architect, VertNet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Stephen Gottschalk, </a:t>
            </a:r>
            <a:r>
              <a:rPr lang="en-US" smtClean="0"/>
              <a:t>Curatorial Assistant NYBG</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Ryan Moraski,</a:t>
            </a:r>
            <a:r>
              <a:rPr lang="en-US" baseline="0" smtClean="0"/>
              <a:t> Graduate Student, iDigBio RA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Clare MacLoughlan, Jessup Herbarium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Jacob Higgins, SCAN TCN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Hanna Braeme</a:t>
            </a:r>
          </a:p>
          <a:p>
            <a:r>
              <a:rPr lang="en-US" smtClean="0"/>
              <a:t>Kimberly </a:t>
            </a:r>
            <a:r>
              <a:rPr lang="en-US" dirty="0" smtClean="0"/>
              <a:t>Watson, Curatorial Assistant NYBG</a:t>
            </a:r>
          </a:p>
          <a:p>
            <a:r>
              <a:rPr lang="en-US" baseline="0" smtClean="0"/>
              <a:t>Julie Smith</a:t>
            </a:r>
          </a:p>
          <a:p>
            <a:r>
              <a:rPr lang="en-US" baseline="0" smtClean="0"/>
              <a:t>Brendan Morris</a:t>
            </a:r>
          </a:p>
          <a:p>
            <a:r>
              <a:rPr lang="en-US" baseline="0" smtClean="0"/>
              <a:t>Jessica Utrup</a:t>
            </a:r>
          </a:p>
          <a:p>
            <a:r>
              <a:rPr lang="en-US" baseline="0" smtClean="0"/>
              <a:t>Angelika Nelson</a:t>
            </a:r>
          </a:p>
          <a:p>
            <a:r>
              <a:rPr lang="en-US" baseline="0" smtClean="0"/>
              <a:t>Shannon Asencio</a:t>
            </a:r>
          </a:p>
          <a:p>
            <a:r>
              <a:rPr lang="en-US" baseline="0" smtClean="0"/>
              <a:t>Rita Velez</a:t>
            </a:r>
          </a:p>
          <a:p>
            <a:r>
              <a:rPr lang="en-US" baseline="0" smtClean="0"/>
              <a:t>Liath Appleton</a:t>
            </a:r>
          </a:p>
          <a:p>
            <a:r>
              <a:rPr lang="en-US" baseline="0" smtClean="0"/>
              <a:t>Nina Abdohollian</a:t>
            </a:r>
          </a:p>
          <a:p>
            <a:r>
              <a:rPr lang="en-US" baseline="0" smtClean="0"/>
              <a:t>Jennifer Zaspel</a:t>
            </a:r>
          </a:p>
          <a:p>
            <a:r>
              <a:rPr lang="en-US" baseline="0" smtClean="0"/>
              <a:t>Margaret Landis</a:t>
            </a:r>
          </a:p>
          <a:p>
            <a:r>
              <a:rPr lang="en-US" smtClean="0"/>
              <a:t>*</a:t>
            </a:r>
            <a:r>
              <a:rPr lang="en-US" baseline="0" smtClean="0"/>
              <a:t>Una Farrell</a:t>
            </a:r>
          </a:p>
          <a:p>
            <a:r>
              <a:rPr lang="en-US" baseline="0" smtClean="0"/>
              <a:t>Mark Allen Wetter</a:t>
            </a:r>
          </a:p>
          <a:p>
            <a:r>
              <a:rPr lang="en-US" smtClean="0"/>
              <a:t>*</a:t>
            </a:r>
            <a:r>
              <a:rPr lang="en-US" baseline="0" smtClean="0"/>
              <a:t>David Bloom, VertNet Coordinator, UC Berkeley</a:t>
            </a:r>
          </a:p>
          <a:p>
            <a:r>
              <a:rPr lang="en-US" baseline="0" smtClean="0"/>
              <a:t>Benito Santos, NYBG</a:t>
            </a:r>
          </a:p>
          <a:p>
            <a:r>
              <a:rPr lang="en-US" baseline="0" smtClean="0"/>
              <a:t>Kevin Cummings, Illinois Natural History Survey, Champaign Illinois</a:t>
            </a:r>
          </a:p>
          <a:p>
            <a:r>
              <a:rPr lang="en-US" smtClean="0"/>
              <a:t>*</a:t>
            </a:r>
            <a:r>
              <a:rPr lang="en-US" baseline="0" smtClean="0"/>
              <a:t>Carol Spencer, HerpNET Coordinator, UC Berkeley</a:t>
            </a:r>
          </a:p>
          <a:p>
            <a:r>
              <a:rPr lang="en-US" smtClean="0"/>
              <a:t>*</a:t>
            </a:r>
            <a:r>
              <a:rPr lang="en-US" baseline="0" smtClean="0"/>
              <a:t>Deborah Paul, iDigBio User Services</a:t>
            </a:r>
          </a:p>
        </p:txBody>
      </p:sp>
      <p:sp>
        <p:nvSpPr>
          <p:cNvPr id="4" name="Slide Number Placeholder 3"/>
          <p:cNvSpPr>
            <a:spLocks noGrp="1"/>
          </p:cNvSpPr>
          <p:nvPr>
            <p:ph type="sldNum" sz="quarter" idx="10"/>
          </p:nvPr>
        </p:nvSpPr>
        <p:spPr/>
        <p:txBody>
          <a:bodyPr/>
          <a:lstStyle/>
          <a:p>
            <a:fld id="{9204D604-224C-47FA-AC4E-528C0EBB040F}" type="slidenum">
              <a:rPr lang="en-US" smtClean="0"/>
              <a:pPr/>
              <a:t>7</a:t>
            </a:fld>
            <a:endParaRPr lang="en-US"/>
          </a:p>
        </p:txBody>
      </p:sp>
    </p:spTree>
    <p:extLst>
      <p:ext uri="{BB962C8B-B14F-4D97-AF65-F5344CB8AC3E}">
        <p14:creationId xmlns:p14="http://schemas.microsoft.com/office/powerpoint/2010/main" val="253473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David’s turn to explain</a:t>
            </a:r>
            <a:r>
              <a:rPr lang="en-US" baseline="0" smtClean="0"/>
              <a:t> the history of their workshop development and the course taken to design this workshop.</a:t>
            </a:r>
          </a:p>
          <a:p>
            <a:r>
              <a:rPr lang="en-US" smtClean="0"/>
              <a:t>Shari presents</a:t>
            </a:r>
            <a:r>
              <a:rPr lang="en-US" baseline="0" smtClean="0"/>
              <a:t> the survey results here.</a:t>
            </a:r>
            <a:endParaRPr lang="en-US"/>
          </a:p>
        </p:txBody>
      </p:sp>
      <p:sp>
        <p:nvSpPr>
          <p:cNvPr id="4" name="Slide Number Placeholder 3"/>
          <p:cNvSpPr>
            <a:spLocks noGrp="1"/>
          </p:cNvSpPr>
          <p:nvPr>
            <p:ph type="sldNum" sz="quarter" idx="10"/>
          </p:nvPr>
        </p:nvSpPr>
        <p:spPr/>
        <p:txBody>
          <a:bodyPr/>
          <a:lstStyle/>
          <a:p>
            <a:fld id="{9204D604-224C-47FA-AC4E-528C0EBB040F}" type="slidenum">
              <a:rPr lang="en-US" smtClean="0"/>
              <a:pPr/>
              <a:t>8</a:t>
            </a:fld>
            <a:endParaRPr lang="en-US"/>
          </a:p>
        </p:txBody>
      </p:sp>
    </p:spTree>
    <p:extLst>
      <p:ext uri="{BB962C8B-B14F-4D97-AF65-F5344CB8AC3E}">
        <p14:creationId xmlns:p14="http://schemas.microsoft.com/office/powerpoint/2010/main" val="142713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4D604-224C-47FA-AC4E-528C0EBB040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#608CB8</a:t>
            </a:r>
            <a:br>
              <a:rPr lang="en-US" smtClean="0"/>
            </a:br>
            <a:r>
              <a:rPr lang="en-US" smtClean="0"/>
              <a:t/>
            </a:r>
            <a:br>
              <a:rPr lang="en-US" smtClean="0"/>
            </a:br>
            <a:r>
              <a:rPr lang="en-US" smtClean="0"/>
              <a:t>R:96</a:t>
            </a:r>
            <a:br>
              <a:rPr lang="en-US" smtClean="0"/>
            </a:br>
            <a:r>
              <a:rPr lang="en-US" smtClean="0"/>
              <a:t>G:140</a:t>
            </a:r>
            <a:br>
              <a:rPr lang="en-US" smtClean="0"/>
            </a:br>
            <a:r>
              <a:rPr lang="en-US" smtClean="0"/>
              <a:t>B:184</a:t>
            </a:r>
          </a:p>
          <a:p>
            <a:endParaRPr lang="en-US"/>
          </a:p>
        </p:txBody>
      </p:sp>
      <p:sp>
        <p:nvSpPr>
          <p:cNvPr id="4" name="Slide Number Placeholder 3"/>
          <p:cNvSpPr>
            <a:spLocks noGrp="1"/>
          </p:cNvSpPr>
          <p:nvPr>
            <p:ph type="sldNum" sz="quarter" idx="10"/>
          </p:nvPr>
        </p:nvSpPr>
        <p:spPr/>
        <p:txBody>
          <a:bodyPr/>
          <a:lstStyle/>
          <a:p>
            <a:fld id="{9204D604-224C-47FA-AC4E-528C0EBB040F}" type="slidenum">
              <a:rPr lang="en-US" smtClean="0"/>
              <a:pPr/>
              <a:t>10</a:t>
            </a:fld>
            <a:endParaRPr lang="en-US"/>
          </a:p>
        </p:txBody>
      </p:sp>
    </p:spTree>
    <p:extLst>
      <p:ext uri="{BB962C8B-B14F-4D97-AF65-F5344CB8AC3E}">
        <p14:creationId xmlns:p14="http://schemas.microsoft.com/office/powerpoint/2010/main" val="193432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#608CB8</a:t>
            </a:r>
            <a:br>
              <a:rPr lang="en-US" smtClean="0"/>
            </a:br>
            <a:r>
              <a:rPr lang="en-US" smtClean="0"/>
              <a:t/>
            </a:r>
            <a:br>
              <a:rPr lang="en-US" smtClean="0"/>
            </a:br>
            <a:r>
              <a:rPr lang="en-US" smtClean="0"/>
              <a:t>R:96</a:t>
            </a:r>
            <a:br>
              <a:rPr lang="en-US" smtClean="0"/>
            </a:br>
            <a:r>
              <a:rPr lang="en-US" smtClean="0"/>
              <a:t>G:140</a:t>
            </a:r>
            <a:br>
              <a:rPr lang="en-US" smtClean="0"/>
            </a:br>
            <a:r>
              <a:rPr lang="en-US" smtClean="0"/>
              <a:t>B:184</a:t>
            </a:r>
          </a:p>
          <a:p>
            <a:endParaRPr lang="en-US"/>
          </a:p>
        </p:txBody>
      </p:sp>
      <p:sp>
        <p:nvSpPr>
          <p:cNvPr id="4" name="Slide Number Placeholder 3"/>
          <p:cNvSpPr>
            <a:spLocks noGrp="1"/>
          </p:cNvSpPr>
          <p:nvPr>
            <p:ph type="sldNum" sz="quarter" idx="10"/>
          </p:nvPr>
        </p:nvSpPr>
        <p:spPr/>
        <p:txBody>
          <a:bodyPr/>
          <a:lstStyle/>
          <a:p>
            <a:fld id="{9204D604-224C-47FA-AC4E-528C0EBB040F}" type="slidenum">
              <a:rPr lang="en-US" smtClean="0"/>
              <a:pPr/>
              <a:t>11</a:t>
            </a:fld>
            <a:endParaRPr lang="en-US"/>
          </a:p>
        </p:txBody>
      </p:sp>
    </p:spTree>
    <p:extLst>
      <p:ext uri="{BB962C8B-B14F-4D97-AF65-F5344CB8AC3E}">
        <p14:creationId xmlns:p14="http://schemas.microsoft.com/office/powerpoint/2010/main" val="1934327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cap="none" spc="0">
                <a:ln>
                  <a:noFill/>
                </a:ln>
                <a:solidFill>
                  <a:schemeClr val="accent6">
                    <a:lumMod val="75000"/>
                  </a:schemeClr>
                </a:solidFill>
                <a:effectLst/>
                <a:latin typeface="Palatino Linotype"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38CC9"/>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064C-20F7-4228-B605-E8655E6B671F}" type="slidenum">
              <a:rPr lang="en-US" smtClean="0"/>
              <a:pPr/>
              <a:t>‹#›</a:t>
            </a:fld>
            <a:endParaRPr lang="en-US"/>
          </a:p>
        </p:txBody>
      </p:sp>
      <p:sp>
        <p:nvSpPr>
          <p:cNvPr id="7" name="Rectangle 6"/>
          <p:cNvSpPr/>
          <p:nvPr userDrawn="1"/>
        </p:nvSpPr>
        <p:spPr>
          <a:xfrm>
            <a:off x="0" y="0"/>
            <a:ext cx="91440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idigbio.org/wiki/images/a/a8/IDigBio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3429" y="6054904"/>
            <a:ext cx="1658155" cy="5118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6629400"/>
            <a:ext cx="91440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571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129022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129033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3"/>
          </a:lnRef>
          <a:fillRef idx="2">
            <a:schemeClr val="accent3"/>
          </a:fillRef>
          <a:effectRef idx="1">
            <a:schemeClr val="accent3"/>
          </a:effectRef>
          <a:fontRef idx="none"/>
        </p:style>
        <p:txBody>
          <a:bodyPr/>
          <a:lstStyle>
            <a:lvl1pPr>
              <a:defRPr b="0" cap="none" spc="0">
                <a:ln>
                  <a:noFill/>
                </a:ln>
                <a:solidFill>
                  <a:schemeClr val="accent6">
                    <a:lumMod val="75000"/>
                  </a:schemeClr>
                </a:solidFill>
                <a:effectLst/>
                <a:latin typeface="Palatino Linotyp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tx1">
                    <a:lumMod val="75000"/>
                    <a:lumOff val="25000"/>
                  </a:schemeClr>
                </a:solidFill>
                <a:latin typeface="Century Gothic" pitchFamily="34" charset="0"/>
              </a:defRPr>
            </a:lvl1pPr>
            <a:lvl2pPr>
              <a:defRPr sz="3200">
                <a:solidFill>
                  <a:schemeClr val="tx1">
                    <a:lumMod val="75000"/>
                    <a:lumOff val="25000"/>
                  </a:schemeClr>
                </a:solidFill>
                <a:latin typeface="Century Gothic" pitchFamily="34" charset="0"/>
              </a:defRPr>
            </a:lvl2pPr>
            <a:lvl3pPr>
              <a:defRPr sz="3200">
                <a:solidFill>
                  <a:schemeClr val="tx1">
                    <a:lumMod val="75000"/>
                    <a:lumOff val="25000"/>
                  </a:schemeClr>
                </a:solidFill>
                <a:latin typeface="Century Gothic" pitchFamily="34" charset="0"/>
              </a:defRPr>
            </a:lvl3pPr>
            <a:lvl4pPr>
              <a:defRPr sz="3200">
                <a:solidFill>
                  <a:schemeClr val="tx1">
                    <a:lumMod val="75000"/>
                    <a:lumOff val="25000"/>
                  </a:schemeClr>
                </a:solidFill>
                <a:latin typeface="Century Gothic" pitchFamily="34" charset="0"/>
              </a:defRPr>
            </a:lvl4pPr>
            <a:lvl5pPr>
              <a:defRPr sz="3200">
                <a:solidFill>
                  <a:schemeClr val="tx1">
                    <a:lumMod val="75000"/>
                    <a:lumOff val="25000"/>
                  </a:schemeClr>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064C-20F7-4228-B605-E8655E6B671F}" type="slidenum">
              <a:rPr lang="en-US" smtClean="0"/>
              <a:pPr/>
              <a:t>‹#›</a:t>
            </a:fld>
            <a:endParaRPr lang="en-US"/>
          </a:p>
        </p:txBody>
      </p:sp>
      <p:sp>
        <p:nvSpPr>
          <p:cNvPr id="7" name="Rectangle 6"/>
          <p:cNvSpPr/>
          <p:nvPr userDrawn="1"/>
        </p:nvSpPr>
        <p:spPr>
          <a:xfrm>
            <a:off x="0" y="0"/>
            <a:ext cx="91440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629400"/>
            <a:ext cx="91440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www.idigbio.org/wiki/images/a/a8/IDigBio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3429" y="6054904"/>
            <a:ext cx="1658155" cy="51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5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263191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391830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41659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259013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352347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134828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3DBA8-44B2-4104-8A59-C32B9B3AB12D}"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7064C-20F7-4228-B605-E8655E6B671F}" type="slidenum">
              <a:rPr lang="en-US" smtClean="0"/>
              <a:pPr/>
              <a:t>‹#›</a:t>
            </a:fld>
            <a:endParaRPr lang="en-US"/>
          </a:p>
        </p:txBody>
      </p:sp>
    </p:spTree>
    <p:extLst>
      <p:ext uri="{BB962C8B-B14F-4D97-AF65-F5344CB8AC3E}">
        <p14:creationId xmlns:p14="http://schemas.microsoft.com/office/powerpoint/2010/main" val="429319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3DBA8-44B2-4104-8A59-C32B9B3AB12D}"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7064C-20F7-4228-B605-E8655E6B671F}" type="slidenum">
              <a:rPr lang="en-US" smtClean="0"/>
              <a:pPr/>
              <a:t>‹#›</a:t>
            </a:fld>
            <a:endParaRPr lang="en-US"/>
          </a:p>
        </p:txBody>
      </p:sp>
    </p:spTree>
    <p:extLst>
      <p:ext uri="{BB962C8B-B14F-4D97-AF65-F5344CB8AC3E}">
        <p14:creationId xmlns:p14="http://schemas.microsoft.com/office/powerpoint/2010/main" val="2813212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GwgInitialRoadMa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inyurl.com/GwgInitialRoadM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iDigBio Georeferencing Working Group (GWG)</a:t>
            </a:r>
            <a:endParaRPr lang="en-US"/>
          </a:p>
        </p:txBody>
      </p:sp>
      <p:sp>
        <p:nvSpPr>
          <p:cNvPr id="3" name="Subtitle 2"/>
          <p:cNvSpPr>
            <a:spLocks noGrp="1"/>
          </p:cNvSpPr>
          <p:nvPr>
            <p:ph type="subTitle" idx="1"/>
          </p:nvPr>
        </p:nvSpPr>
        <p:spPr>
          <a:xfrm>
            <a:off x="0" y="3886200"/>
            <a:ext cx="9144000" cy="1752600"/>
          </a:xfrm>
        </p:spPr>
        <p:txBody>
          <a:bodyPr>
            <a:normAutofit/>
          </a:bodyPr>
          <a:lstStyle/>
          <a:p>
            <a:r>
              <a:rPr lang="en-US" smtClean="0"/>
              <a:t>Summit 2012</a:t>
            </a:r>
          </a:p>
          <a:p>
            <a:r>
              <a:rPr lang="en-US" smtClean="0"/>
              <a:t>October 23 – 24</a:t>
            </a:r>
          </a:p>
          <a:p>
            <a:r>
              <a:rPr lang="en-US" sz="2200" smtClean="0"/>
              <a:t>reporting: David Bloom, Shari Ellis, Debbie Paul</a:t>
            </a:r>
            <a:endParaRPr lang="en-US" sz="22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333" y="5419723"/>
            <a:ext cx="1100831" cy="113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1384" y="5419725"/>
            <a:ext cx="1060227" cy="11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5419725"/>
            <a:ext cx="904184" cy="113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www.nsf.gov/images/logos/nsf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931" y="304800"/>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flmnh.ufl.edu/packages/flmnh_theme/themes/flmnh/css/images/xflmnh_logo.png.pagespeed.ic.TBE38Gm2Hy.png"/>
          <p:cNvPicPr>
            <a:picLocks noChangeAspect="1" noChangeArrowheads="1"/>
          </p:cNvPicPr>
          <p:nvPr/>
        </p:nvPicPr>
        <p:blipFill>
          <a:blip r:embed="rId7" cstate="print"/>
          <a:srcRect/>
          <a:stretch>
            <a:fillRect/>
          </a:stretch>
        </p:blipFill>
        <p:spPr bwMode="auto">
          <a:xfrm>
            <a:off x="879016" y="459433"/>
            <a:ext cx="2397584" cy="318561"/>
          </a:xfrm>
          <a:prstGeom prst="rect">
            <a:avLst/>
          </a:prstGeom>
          <a:noFill/>
        </p:spPr>
      </p:pic>
      <p:pic>
        <p:nvPicPr>
          <p:cNvPr id="2058" name="Picture 10" descr="University of Florida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8525" y="466312"/>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assets0.webkite.com/datas/578577.best/original/fsu_logo-full.jpg?13497933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3000" y="325644"/>
            <a:ext cx="587198" cy="58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8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Post-Workshop Survey</a:t>
            </a:r>
            <a:endParaRPr lang="en-US" dirty="0"/>
          </a:p>
        </p:txBody>
      </p:sp>
      <p:sp>
        <p:nvSpPr>
          <p:cNvPr id="3" name="Content Placeholder 2"/>
          <p:cNvSpPr>
            <a:spLocks noGrp="1"/>
          </p:cNvSpPr>
          <p:nvPr>
            <p:ph idx="1"/>
          </p:nvPr>
        </p:nvSpPr>
        <p:spPr>
          <a:xfrm>
            <a:off x="457200" y="1798637"/>
            <a:ext cx="8229600" cy="4525963"/>
          </a:xfrm>
        </p:spPr>
        <p:txBody>
          <a:bodyPr/>
          <a:lstStyle/>
          <a:p>
            <a:pPr>
              <a:spcBef>
                <a:spcPts val="2000"/>
              </a:spcBef>
            </a:pPr>
            <a:r>
              <a:rPr lang="en-US" sz="2400" dirty="0" smtClean="0"/>
              <a:t>Approximately 50% of participants responded</a:t>
            </a:r>
          </a:p>
          <a:p>
            <a:pPr>
              <a:spcBef>
                <a:spcPts val="2000"/>
              </a:spcBef>
            </a:pPr>
            <a:r>
              <a:rPr lang="en-US" sz="2400" dirty="0" smtClean="0"/>
              <a:t>All reported their </a:t>
            </a:r>
            <a:r>
              <a:rPr lang="en-US" sz="2400" dirty="0" err="1" smtClean="0"/>
              <a:t>georeferencing</a:t>
            </a:r>
            <a:r>
              <a:rPr lang="en-US" sz="2400" dirty="0" smtClean="0"/>
              <a:t> skills and ability to train others were “higher” or “much higher” following the workshop (pre-workshop skill levels ranged from very low to high)</a:t>
            </a:r>
          </a:p>
          <a:p>
            <a:pPr>
              <a:spcBef>
                <a:spcPts val="2000"/>
              </a:spcBef>
            </a:pPr>
            <a:r>
              <a:rPr lang="en-US" sz="2400" dirty="0" smtClean="0"/>
              <a:t>The majority are either already training others on </a:t>
            </a:r>
            <a:r>
              <a:rPr lang="en-US" sz="2400" dirty="0" err="1" smtClean="0"/>
              <a:t>georeferencing</a:t>
            </a:r>
            <a:r>
              <a:rPr lang="en-US" sz="2400" dirty="0" smtClean="0"/>
              <a:t> or will be within the next 3 months</a:t>
            </a:r>
            <a:endParaRPr lang="en-US" sz="2400" dirty="0"/>
          </a:p>
        </p:txBody>
      </p:sp>
    </p:spTree>
    <p:extLst>
      <p:ext uri="{BB962C8B-B14F-4D97-AF65-F5344CB8AC3E}">
        <p14:creationId xmlns:p14="http://schemas.microsoft.com/office/powerpoint/2010/main" val="2292084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Post-Workshop Survey</a:t>
            </a:r>
            <a:endParaRPr lang="en-US" dirty="0"/>
          </a:p>
        </p:txBody>
      </p:sp>
      <p:sp>
        <p:nvSpPr>
          <p:cNvPr id="3" name="Content Placeholder 2"/>
          <p:cNvSpPr>
            <a:spLocks noGrp="1"/>
          </p:cNvSpPr>
          <p:nvPr>
            <p:ph idx="1"/>
          </p:nvPr>
        </p:nvSpPr>
        <p:spPr>
          <a:xfrm>
            <a:off x="457200" y="1371601"/>
            <a:ext cx="8229600" cy="4953000"/>
          </a:xfrm>
        </p:spPr>
        <p:txBody>
          <a:bodyPr>
            <a:normAutofit fontScale="55000" lnSpcReduction="20000"/>
          </a:bodyPr>
          <a:lstStyle/>
          <a:p>
            <a:pPr>
              <a:spcBef>
                <a:spcPts val="2000"/>
              </a:spcBef>
            </a:pPr>
            <a:r>
              <a:rPr lang="en-US" dirty="0" smtClean="0"/>
              <a:t>Overall, this was one of the best professional development workshops I have ever attended.  The instructors were incredibly knowledgeable and patient.  I am really grateful for all the time and effort they put into this workshop.  There were some topics that were covered extensively that probably won't be included in my TCN, but it was good that they were covered for the benefit of those who needed to learn this information. </a:t>
            </a:r>
          </a:p>
          <a:p>
            <a:pPr>
              <a:spcBef>
                <a:spcPts val="2000"/>
              </a:spcBef>
            </a:pPr>
            <a:r>
              <a:rPr lang="en-US" dirty="0" smtClean="0"/>
              <a:t>I think attending this workshop [was]worth my time because the instructors have a wide knowledge about the topic so[it has] been a dense topic and a very long week, due to the amount of topics to cover, they made it fun and very interesting!</a:t>
            </a:r>
          </a:p>
          <a:p>
            <a:pPr>
              <a:spcBef>
                <a:spcPts val="2000"/>
              </a:spcBef>
            </a:pPr>
            <a:r>
              <a:rPr lang="en-US" dirty="0" smtClean="0"/>
              <a:t>Thank you very much for your time and effort in preparing this week-long workshop. I feel much more informed and equipped for </a:t>
            </a:r>
            <a:r>
              <a:rPr lang="en-US" dirty="0" err="1" smtClean="0"/>
              <a:t>georeferencing</a:t>
            </a:r>
            <a:r>
              <a:rPr lang="en-US" dirty="0" smtClean="0"/>
              <a:t> for a large-scale project, as well as, for training others to </a:t>
            </a:r>
            <a:r>
              <a:rPr lang="en-US" dirty="0" err="1" smtClean="0"/>
              <a:t>georeference</a:t>
            </a:r>
            <a:r>
              <a:rPr lang="en-US" dirty="0" smtClean="0"/>
              <a:t>.</a:t>
            </a:r>
          </a:p>
          <a:p>
            <a:pPr>
              <a:spcBef>
                <a:spcPts val="2000"/>
              </a:spcBef>
            </a:pPr>
            <a:r>
              <a:rPr lang="en-US" dirty="0" smtClean="0"/>
              <a:t>The workshop was great. I wish I had attended sooner. Such training should be included in the basic education of all who are or may be involved with anything that could be put on a map.</a:t>
            </a:r>
          </a:p>
          <a:p>
            <a:pPr>
              <a:buNone/>
            </a:pPr>
            <a:endParaRPr lang="en-US" dirty="0" smtClean="0"/>
          </a:p>
          <a:p>
            <a:endParaRPr lang="en-US" dirty="0"/>
          </a:p>
        </p:txBody>
      </p:sp>
    </p:spTree>
    <p:extLst>
      <p:ext uri="{BB962C8B-B14F-4D97-AF65-F5344CB8AC3E}">
        <p14:creationId xmlns:p14="http://schemas.microsoft.com/office/powerpoint/2010/main" val="2292084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Coming up next</a:t>
            </a:r>
            <a:endParaRPr lang="en-US"/>
          </a:p>
        </p:txBody>
      </p:sp>
      <p:sp>
        <p:nvSpPr>
          <p:cNvPr id="3" name="Content Placeholder 2"/>
          <p:cNvSpPr>
            <a:spLocks noGrp="1"/>
          </p:cNvSpPr>
          <p:nvPr>
            <p:ph idx="1"/>
          </p:nvPr>
        </p:nvSpPr>
        <p:spPr>
          <a:xfrm>
            <a:off x="457200" y="1798637"/>
            <a:ext cx="8229600" cy="4525963"/>
          </a:xfrm>
        </p:spPr>
        <p:txBody>
          <a:bodyPr/>
          <a:lstStyle/>
          <a:p>
            <a:r>
              <a:rPr lang="en-US" dirty="0" smtClean="0"/>
              <a:t>Further review of 1</a:t>
            </a:r>
            <a:r>
              <a:rPr lang="en-US" baseline="30000" dirty="0" smtClean="0"/>
              <a:t>st</a:t>
            </a:r>
            <a:r>
              <a:rPr lang="en-US" dirty="0" smtClean="0"/>
              <a:t> post-workshop survey</a:t>
            </a:r>
          </a:p>
          <a:p>
            <a:r>
              <a:rPr lang="en-US" dirty="0" smtClean="0"/>
              <a:t>e-learning materials development</a:t>
            </a:r>
          </a:p>
          <a:p>
            <a:pPr lvl="1"/>
            <a:r>
              <a:rPr lang="en-US" dirty="0" smtClean="0"/>
              <a:t>coordinated with GBIF</a:t>
            </a:r>
          </a:p>
          <a:p>
            <a:r>
              <a:rPr lang="en-US" dirty="0"/>
              <a:t>Train the Trainers Workshop </a:t>
            </a:r>
            <a:r>
              <a:rPr lang="en-US" dirty="0" smtClean="0"/>
              <a:t>#2</a:t>
            </a:r>
          </a:p>
          <a:p>
            <a:pPr lvl="1"/>
            <a:r>
              <a:rPr lang="en-US" dirty="0" smtClean="0"/>
              <a:t>spring or summer of 2013</a:t>
            </a:r>
          </a:p>
          <a:p>
            <a:pPr marL="0" indent="0">
              <a:buNone/>
            </a:pPr>
            <a:endParaRPr lang="en-US" dirty="0"/>
          </a:p>
        </p:txBody>
      </p:sp>
      <p:pic>
        <p:nvPicPr>
          <p:cNvPr id="5" name="Picture 2" descr="https://encrypted-tbn0.gstatic.com/images?q=tbn:ANd9GcQddNJslWhz2l5kNFULXGESlQ6Apmn3ywyMJFE5FloEBmwfnI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3429000"/>
            <a:ext cx="609600" cy="59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8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Go Geo!</a:t>
            </a:r>
            <a:br>
              <a:rPr lang="en-US" smtClean="0"/>
            </a:br>
            <a:r>
              <a:rPr lang="en-US" smtClean="0"/>
              <a:t>Get involved…</a:t>
            </a:r>
            <a:endParaRPr lang="en-US"/>
          </a:p>
        </p:txBody>
      </p:sp>
      <p:sp>
        <p:nvSpPr>
          <p:cNvPr id="3" name="Content Placeholder 2"/>
          <p:cNvSpPr>
            <a:spLocks noGrp="1"/>
          </p:cNvSpPr>
          <p:nvPr>
            <p:ph idx="1"/>
          </p:nvPr>
        </p:nvSpPr>
        <p:spPr/>
        <p:txBody>
          <a:bodyPr>
            <a:normAutofit fontScale="85000" lnSpcReduction="20000"/>
          </a:bodyPr>
          <a:lstStyle/>
          <a:p>
            <a:pPr>
              <a:spcBef>
                <a:spcPts val="1000"/>
              </a:spcBef>
            </a:pPr>
            <a:r>
              <a:rPr lang="en-US" sz="2900" smtClean="0"/>
              <a:t>take a course</a:t>
            </a:r>
          </a:p>
          <a:p>
            <a:pPr>
              <a:spcBef>
                <a:spcPts val="1000"/>
              </a:spcBef>
            </a:pPr>
            <a:r>
              <a:rPr lang="en-US" sz="2900" smtClean="0"/>
              <a:t>offer a course</a:t>
            </a:r>
          </a:p>
          <a:p>
            <a:pPr>
              <a:spcBef>
                <a:spcPts val="1000"/>
              </a:spcBef>
            </a:pPr>
            <a:r>
              <a:rPr lang="en-US" sz="2900" smtClean="0"/>
              <a:t>co-host a workshop at your next professional meeting</a:t>
            </a:r>
          </a:p>
          <a:p>
            <a:pPr>
              <a:spcBef>
                <a:spcPts val="1000"/>
              </a:spcBef>
            </a:pPr>
            <a:r>
              <a:rPr lang="en-US" sz="2900" smtClean="0"/>
              <a:t>share your geo-workflows ~ iDigBio Wiki</a:t>
            </a:r>
          </a:p>
          <a:p>
            <a:pPr>
              <a:spcBef>
                <a:spcPts val="1000"/>
              </a:spcBef>
            </a:pPr>
            <a:r>
              <a:rPr lang="en-US" sz="2900" smtClean="0"/>
              <a:t>share your best geo resources</a:t>
            </a:r>
          </a:p>
          <a:p>
            <a:pPr lvl="1">
              <a:spcBef>
                <a:spcPts val="1000"/>
              </a:spcBef>
            </a:pPr>
            <a:r>
              <a:rPr lang="en-US" sz="2900" smtClean="0"/>
              <a:t>you?</a:t>
            </a:r>
          </a:p>
          <a:p>
            <a:pPr lvl="1">
              <a:spcBef>
                <a:spcPts val="1000"/>
              </a:spcBef>
            </a:pPr>
            <a:r>
              <a:rPr lang="en-US" sz="2900" smtClean="0"/>
              <a:t>one-of-a-kind maps?</a:t>
            </a:r>
          </a:p>
          <a:p>
            <a:pPr lvl="1">
              <a:spcBef>
                <a:spcPts val="1000"/>
              </a:spcBef>
            </a:pPr>
            <a:r>
              <a:rPr lang="en-US" sz="2900" smtClean="0"/>
              <a:t>authority files of localities?</a:t>
            </a:r>
          </a:p>
          <a:p>
            <a:pPr lvl="1">
              <a:spcBef>
                <a:spcPts val="1000"/>
              </a:spcBef>
            </a:pPr>
            <a:r>
              <a:rPr lang="en-US" sz="2900" smtClean="0"/>
              <a:t>georeferencing protocols?</a:t>
            </a:r>
          </a:p>
          <a:p>
            <a:endParaRPr lang="en-US"/>
          </a:p>
        </p:txBody>
      </p:sp>
      <p:pic>
        <p:nvPicPr>
          <p:cNvPr id="4" name="Picture 8" descr="http://www.nsf.gov/images/logos/nsf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3" y="5972997"/>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flmnh.ufl.edu/packages/flmnh_theme/themes/flmnh/css/images/xflmnh_logo.png.pagespeed.ic.TBE38Gm2Hy.png"/>
          <p:cNvPicPr>
            <a:picLocks noChangeAspect="1" noChangeArrowheads="1"/>
          </p:cNvPicPr>
          <p:nvPr/>
        </p:nvPicPr>
        <p:blipFill>
          <a:blip r:embed="rId3" cstate="print"/>
          <a:srcRect/>
          <a:stretch>
            <a:fillRect/>
          </a:stretch>
        </p:blipFill>
        <p:spPr bwMode="auto">
          <a:xfrm>
            <a:off x="825218" y="6156205"/>
            <a:ext cx="2397584" cy="318561"/>
          </a:xfrm>
          <a:prstGeom prst="rect">
            <a:avLst/>
          </a:prstGeom>
          <a:noFill/>
        </p:spPr>
      </p:pic>
      <p:pic>
        <p:nvPicPr>
          <p:cNvPr id="6" name="Picture 10" descr="University of Florid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4727" y="6163084"/>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assets0.webkite.com/datas/578577.best/original/fsu_logo-full.jpg?13497933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9202" y="5993841"/>
            <a:ext cx="587198" cy="58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87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799"/>
            <a:ext cx="8839200" cy="340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 y="3800475"/>
            <a:ext cx="3343275" cy="25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424" y="3800475"/>
            <a:ext cx="341898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3935412"/>
            <a:ext cx="3200399" cy="187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4691" y="6202362"/>
            <a:ext cx="3602182" cy="503238"/>
          </a:xfrm>
        </p:spPr>
        <p:txBody>
          <a:bodyPr>
            <a:normAutofit/>
          </a:bodyPr>
          <a:lstStyle/>
          <a:p>
            <a:r>
              <a:rPr lang="en-US" sz="1800" smtClean="0"/>
              <a:t>Thanks from the iDigBio GWG</a:t>
            </a:r>
            <a:endParaRPr lang="en-US" sz="1800"/>
          </a:p>
        </p:txBody>
      </p:sp>
    </p:spTree>
    <p:extLst>
      <p:ext uri="{BB962C8B-B14F-4D97-AF65-F5344CB8AC3E}">
        <p14:creationId xmlns:p14="http://schemas.microsoft.com/office/powerpoint/2010/main" val="159688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00200"/>
            <a:ext cx="8610600" cy="4525963"/>
          </a:xfrm>
        </p:spPr>
        <p:txBody>
          <a:bodyPr>
            <a:normAutofit/>
          </a:bodyPr>
          <a:lstStyle/>
          <a:p>
            <a:pPr>
              <a:spcBef>
                <a:spcPts val="1000"/>
              </a:spcBef>
            </a:pPr>
            <a:r>
              <a:rPr lang="en-US" sz="3000" dirty="0" err="1" smtClean="0"/>
              <a:t>iDigBio</a:t>
            </a:r>
            <a:r>
              <a:rPr lang="en-US" sz="3000" dirty="0" smtClean="0"/>
              <a:t> IT Standards Meeting March 2012</a:t>
            </a:r>
          </a:p>
          <a:p>
            <a:pPr lvl="1">
              <a:spcBef>
                <a:spcPts val="1000"/>
              </a:spcBef>
            </a:pPr>
            <a:r>
              <a:rPr lang="en-US" sz="3000" dirty="0" smtClean="0">
                <a:hlinkClick r:id="rId3"/>
              </a:rPr>
              <a:t>GWG Initial Road Map</a:t>
            </a:r>
            <a:endParaRPr lang="en-US" sz="3000" dirty="0" smtClean="0"/>
          </a:p>
          <a:p>
            <a:pPr>
              <a:spcBef>
                <a:spcPts val="1000"/>
              </a:spcBef>
            </a:pPr>
            <a:r>
              <a:rPr lang="en-US" sz="3000" dirty="0" smtClean="0"/>
              <a:t>forming the working group</a:t>
            </a:r>
          </a:p>
          <a:p>
            <a:pPr>
              <a:spcBef>
                <a:spcPts val="1000"/>
              </a:spcBef>
            </a:pPr>
            <a:r>
              <a:rPr lang="en-US" sz="3000" dirty="0" smtClean="0"/>
              <a:t>items in scope</a:t>
            </a:r>
          </a:p>
          <a:p>
            <a:pPr>
              <a:spcBef>
                <a:spcPts val="1000"/>
              </a:spcBef>
            </a:pPr>
            <a:r>
              <a:rPr lang="en-US" sz="3000" dirty="0"/>
              <a:t>e</a:t>
            </a:r>
            <a:r>
              <a:rPr lang="en-US" sz="3000" dirty="0" smtClean="0"/>
              <a:t>xpanding the georeferencing community</a:t>
            </a:r>
          </a:p>
          <a:p>
            <a:pPr>
              <a:spcBef>
                <a:spcPts val="1000"/>
              </a:spcBef>
            </a:pPr>
            <a:r>
              <a:rPr lang="en-US" sz="3000" dirty="0" smtClean="0"/>
              <a:t>what’s next?</a:t>
            </a:r>
          </a:p>
          <a:p>
            <a:pPr>
              <a:spcBef>
                <a:spcPts val="1000"/>
              </a:spcBef>
            </a:pPr>
            <a:r>
              <a:rPr lang="en-US" sz="3000" dirty="0" smtClean="0"/>
              <a:t>how to get involved…</a:t>
            </a:r>
          </a:p>
          <a:p>
            <a:endParaRPr lang="en-US" dirty="0" smtClean="0"/>
          </a:p>
        </p:txBody>
      </p:sp>
      <p:sp>
        <p:nvSpPr>
          <p:cNvPr id="2" name="Title 1"/>
          <p:cNvSpPr>
            <a:spLocks noGrp="1"/>
          </p:cNvSpPr>
          <p:nvPr>
            <p:ph type="title"/>
          </p:nvPr>
        </p:nvSpPr>
        <p:spPr/>
        <p:txBody>
          <a:bodyPr/>
          <a:lstStyle/>
          <a:p>
            <a:r>
              <a:rPr lang="en-US" smtClean="0"/>
              <a:t>GWG Overview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00200"/>
            <a:ext cx="8610600" cy="4525963"/>
          </a:xfrm>
        </p:spPr>
        <p:txBody>
          <a:bodyPr>
            <a:normAutofit lnSpcReduction="10000"/>
          </a:bodyPr>
          <a:lstStyle/>
          <a:p>
            <a:r>
              <a:rPr lang="en-US" smtClean="0"/>
              <a:t>iDigBio IT Standards Meeting March 2012</a:t>
            </a:r>
          </a:p>
          <a:p>
            <a:pPr lvl="1"/>
            <a:r>
              <a:rPr lang="en-US" smtClean="0">
                <a:hlinkClick r:id="rId3"/>
              </a:rPr>
              <a:t>GWG Initial Road Map</a:t>
            </a:r>
            <a:endParaRPr lang="en-US" smtClean="0"/>
          </a:p>
          <a:p>
            <a:r>
              <a:rPr lang="en-US"/>
              <a:t>policy and strategy</a:t>
            </a:r>
          </a:p>
          <a:p>
            <a:r>
              <a:rPr lang="en-US"/>
              <a:t>training </a:t>
            </a:r>
          </a:p>
          <a:p>
            <a:r>
              <a:rPr lang="en-US"/>
              <a:t>design</a:t>
            </a:r>
          </a:p>
          <a:p>
            <a:r>
              <a:rPr lang="en-US"/>
              <a:t>infrastructure</a:t>
            </a:r>
          </a:p>
          <a:p>
            <a:r>
              <a:rPr lang="en-US"/>
              <a:t>scope items</a:t>
            </a:r>
          </a:p>
          <a:p>
            <a:r>
              <a:rPr lang="en-US"/>
              <a:t>hard problems</a:t>
            </a:r>
          </a:p>
          <a:p>
            <a:pPr lvl="1"/>
            <a:endParaRPr lang="en-US" b="1" smtClean="0"/>
          </a:p>
        </p:txBody>
      </p:sp>
      <p:sp>
        <p:nvSpPr>
          <p:cNvPr id="2" name="Title 1"/>
          <p:cNvSpPr>
            <a:spLocks noGrp="1"/>
          </p:cNvSpPr>
          <p:nvPr>
            <p:ph type="title"/>
          </p:nvPr>
        </p:nvSpPr>
        <p:spPr>
          <a:xfrm>
            <a:off x="0" y="274638"/>
            <a:ext cx="9144000" cy="1143000"/>
          </a:xfrm>
        </p:spPr>
        <p:txBody>
          <a:bodyPr>
            <a:normAutofit fontScale="90000"/>
          </a:bodyPr>
          <a:lstStyle/>
          <a:p>
            <a:r>
              <a:rPr lang="en-US" smtClean="0"/>
              <a:t>GWG </a:t>
            </a:r>
            <a:r>
              <a:rPr lang="en-US"/>
              <a:t>F</a:t>
            </a:r>
            <a:r>
              <a:rPr lang="en-US" smtClean="0"/>
              <a:t>ormation &amp; Road Map</a:t>
            </a:r>
            <a:r>
              <a:rPr lang="en-US"/>
              <a:t/>
            </a:r>
            <a:br>
              <a:rPr lang="en-US"/>
            </a:br>
            <a:r>
              <a:rPr lang="en-US"/>
              <a:t>http://</a:t>
            </a:r>
            <a:r>
              <a:rPr lang="en-US" smtClean="0"/>
              <a:t>tinyurl.com/gwgInitialRoadMap</a:t>
            </a:r>
            <a:endParaRPr lang="en-US" dirty="0"/>
          </a:p>
        </p:txBody>
      </p:sp>
    </p:spTree>
    <p:extLst>
      <p:ext uri="{BB962C8B-B14F-4D97-AF65-F5344CB8AC3E}">
        <p14:creationId xmlns:p14="http://schemas.microsoft.com/office/powerpoint/2010/main" val="159938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2.gstatic.com/images?q=tbn:ANd9GcQKpEIT019KdGqkyQdJwJT8p3I0oZsW0Io2sZ5MeIyhg-0dcAm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6019800"/>
            <a:ext cx="1447800" cy="538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iDigBio GWG +</a:t>
            </a:r>
            <a:endParaRPr lang="en-US" dirty="0"/>
          </a:p>
        </p:txBody>
      </p:sp>
      <p:sp>
        <p:nvSpPr>
          <p:cNvPr id="3" name="Content Placeholder 2"/>
          <p:cNvSpPr>
            <a:spLocks noGrp="1"/>
          </p:cNvSpPr>
          <p:nvPr>
            <p:ph idx="1"/>
          </p:nvPr>
        </p:nvSpPr>
        <p:spPr>
          <a:xfrm>
            <a:off x="141110" y="1371600"/>
            <a:ext cx="7783690" cy="3733800"/>
          </a:xfrm>
        </p:spPr>
        <p:txBody>
          <a:bodyPr>
            <a:normAutofit/>
          </a:bodyPr>
          <a:lstStyle/>
          <a:p>
            <a:pPr>
              <a:buFont typeface="Wingdings" pitchFamily="2" charset="2"/>
              <a:buChar char="q"/>
            </a:pPr>
            <a:r>
              <a:rPr lang="en-US" sz="2000" dirty="0" smtClean="0">
                <a:solidFill>
                  <a:prstClr val="black"/>
                </a:solidFill>
              </a:rPr>
              <a:t>David Bloom, </a:t>
            </a:r>
            <a:r>
              <a:rPr lang="en-US" sz="2000" dirty="0" err="1" smtClean="0">
                <a:solidFill>
                  <a:prstClr val="black"/>
                </a:solidFill>
              </a:rPr>
              <a:t>VertNet</a:t>
            </a:r>
            <a:r>
              <a:rPr lang="en-US" sz="2000" dirty="0" smtClean="0">
                <a:solidFill>
                  <a:prstClr val="black"/>
                </a:solidFill>
              </a:rPr>
              <a:t> Coordinator, Berkeley</a:t>
            </a:r>
          </a:p>
          <a:p>
            <a:pPr>
              <a:buFont typeface="Wingdings" pitchFamily="2" charset="2"/>
              <a:buChar char="q"/>
            </a:pPr>
            <a:r>
              <a:rPr lang="en-US" sz="2000" dirty="0" smtClean="0">
                <a:solidFill>
                  <a:prstClr val="black"/>
                </a:solidFill>
              </a:rPr>
              <a:t>Nelson Rios, </a:t>
            </a:r>
            <a:r>
              <a:rPr lang="en-US" sz="2000" dirty="0" err="1" smtClean="0">
                <a:solidFill>
                  <a:prstClr val="black"/>
                </a:solidFill>
              </a:rPr>
              <a:t>GEOLocate</a:t>
            </a:r>
            <a:r>
              <a:rPr lang="en-US" sz="2000" dirty="0" smtClean="0">
                <a:solidFill>
                  <a:prstClr val="black"/>
                </a:solidFill>
              </a:rPr>
              <a:t> Developer, Tulane</a:t>
            </a:r>
          </a:p>
          <a:p>
            <a:pPr>
              <a:buFont typeface="Wingdings" pitchFamily="2" charset="2"/>
              <a:buChar char="q"/>
            </a:pPr>
            <a:r>
              <a:rPr lang="en-US" sz="2000" dirty="0" smtClean="0">
                <a:solidFill>
                  <a:prstClr val="black"/>
                </a:solidFill>
              </a:rPr>
              <a:t>John </a:t>
            </a:r>
            <a:r>
              <a:rPr lang="en-US" sz="2000" dirty="0" err="1" smtClean="0">
                <a:solidFill>
                  <a:prstClr val="black"/>
                </a:solidFill>
              </a:rPr>
              <a:t>Wieczorek</a:t>
            </a:r>
            <a:r>
              <a:rPr lang="en-US" sz="2000" dirty="0" smtClean="0">
                <a:solidFill>
                  <a:prstClr val="black"/>
                </a:solidFill>
              </a:rPr>
              <a:t>, Information Architect/</a:t>
            </a:r>
            <a:r>
              <a:rPr lang="en-US" sz="2000" dirty="0" err="1" smtClean="0">
                <a:solidFill>
                  <a:prstClr val="black"/>
                </a:solidFill>
              </a:rPr>
              <a:t>VertNet</a:t>
            </a:r>
            <a:r>
              <a:rPr lang="en-US" sz="2000" dirty="0" smtClean="0">
                <a:solidFill>
                  <a:prstClr val="black"/>
                </a:solidFill>
              </a:rPr>
              <a:t>, Berkeley</a:t>
            </a:r>
            <a:endParaRPr lang="en-US" sz="2000" dirty="0">
              <a:solidFill>
                <a:prstClr val="black"/>
              </a:solidFill>
            </a:endParaRPr>
          </a:p>
          <a:p>
            <a:pPr>
              <a:buFont typeface="Wingdings" pitchFamily="2" charset="2"/>
              <a:buChar char="q"/>
            </a:pPr>
            <a:r>
              <a:rPr lang="en-US" sz="2000" dirty="0" smtClean="0">
                <a:solidFill>
                  <a:prstClr val="black"/>
                </a:solidFill>
              </a:rPr>
              <a:t>Carol Spencer, Staff Curator/</a:t>
            </a:r>
            <a:r>
              <a:rPr lang="en-US" sz="2000" dirty="0" err="1" smtClean="0">
                <a:solidFill>
                  <a:prstClr val="black"/>
                </a:solidFill>
              </a:rPr>
              <a:t>VertNet</a:t>
            </a:r>
            <a:r>
              <a:rPr lang="en-US" sz="2000" dirty="0" smtClean="0">
                <a:solidFill>
                  <a:prstClr val="black"/>
                </a:solidFill>
              </a:rPr>
              <a:t>, Berkeley</a:t>
            </a:r>
          </a:p>
          <a:p>
            <a:pPr>
              <a:buFont typeface="Wingdings" pitchFamily="2" charset="2"/>
              <a:buChar char="q"/>
            </a:pPr>
            <a:r>
              <a:rPr lang="en-US" sz="2000" dirty="0" smtClean="0">
                <a:solidFill>
                  <a:prstClr val="black"/>
                </a:solidFill>
              </a:rPr>
              <a:t>Reed </a:t>
            </a:r>
            <a:r>
              <a:rPr lang="en-US" sz="2000" dirty="0" err="1" smtClean="0">
                <a:solidFill>
                  <a:prstClr val="black"/>
                </a:solidFill>
              </a:rPr>
              <a:t>Beaman</a:t>
            </a:r>
            <a:r>
              <a:rPr lang="en-US" sz="2000" dirty="0" smtClean="0">
                <a:solidFill>
                  <a:prstClr val="black"/>
                </a:solidFill>
              </a:rPr>
              <a:t>, FLMNH</a:t>
            </a:r>
          </a:p>
          <a:p>
            <a:pPr>
              <a:buFont typeface="Wingdings" pitchFamily="2" charset="2"/>
              <a:buChar char="q"/>
            </a:pPr>
            <a:r>
              <a:rPr lang="en-US" sz="2000" dirty="0" err="1" smtClean="0">
                <a:solidFill>
                  <a:prstClr val="black"/>
                </a:solidFill>
              </a:rPr>
              <a:t>Una</a:t>
            </a:r>
            <a:r>
              <a:rPr lang="en-US" sz="2000" dirty="0" smtClean="0">
                <a:solidFill>
                  <a:prstClr val="black"/>
                </a:solidFill>
              </a:rPr>
              <a:t> Farrell, Co-PI, </a:t>
            </a:r>
            <a:r>
              <a:rPr lang="en-US" sz="2000" dirty="0" err="1" smtClean="0">
                <a:solidFill>
                  <a:prstClr val="black"/>
                </a:solidFill>
              </a:rPr>
              <a:t>Paleoniches</a:t>
            </a:r>
            <a:r>
              <a:rPr lang="en-US" sz="2000" dirty="0" smtClean="0">
                <a:solidFill>
                  <a:prstClr val="black"/>
                </a:solidFill>
              </a:rPr>
              <a:t> TCN, Kansas</a:t>
            </a:r>
          </a:p>
          <a:p>
            <a:pPr>
              <a:buFont typeface="Wingdings" pitchFamily="2" charset="2"/>
              <a:buChar char="q"/>
            </a:pPr>
            <a:r>
              <a:rPr lang="en-US" sz="2000" dirty="0" smtClean="0">
                <a:solidFill>
                  <a:prstClr val="black"/>
                </a:solidFill>
              </a:rPr>
              <a:t>Paul Heinrich, Co-PI, SCAN TCN, NAU</a:t>
            </a:r>
          </a:p>
          <a:p>
            <a:pPr>
              <a:buFont typeface="Wingdings" pitchFamily="2" charset="2"/>
              <a:buChar char="q"/>
            </a:pPr>
            <a:r>
              <a:rPr lang="en-US" sz="2000" dirty="0" smtClean="0">
                <a:solidFill>
                  <a:prstClr val="black"/>
                </a:solidFill>
              </a:rPr>
              <a:t>Mary </a:t>
            </a:r>
            <a:r>
              <a:rPr lang="en-US" sz="2000" dirty="0" err="1" smtClean="0">
                <a:solidFill>
                  <a:prstClr val="black"/>
                </a:solidFill>
              </a:rPr>
              <a:t>Barkworth</a:t>
            </a:r>
            <a:r>
              <a:rPr lang="en-US" sz="2000" dirty="0" smtClean="0">
                <a:solidFill>
                  <a:prstClr val="black"/>
                </a:solidFill>
              </a:rPr>
              <a:t>, Utah State University</a:t>
            </a:r>
          </a:p>
          <a:p>
            <a:pPr>
              <a:buFont typeface="Wingdings" pitchFamily="2" charset="2"/>
              <a:buChar char="q"/>
            </a:pPr>
            <a:r>
              <a:rPr lang="en-US" sz="2000" dirty="0" smtClean="0">
                <a:solidFill>
                  <a:prstClr val="black"/>
                </a:solidFill>
              </a:rPr>
              <a:t>Gil Nelson, </a:t>
            </a:r>
            <a:r>
              <a:rPr lang="en-US" sz="2000" dirty="0" err="1" smtClean="0">
                <a:solidFill>
                  <a:prstClr val="black"/>
                </a:solidFill>
              </a:rPr>
              <a:t>iDigBio</a:t>
            </a:r>
            <a:r>
              <a:rPr lang="en-US" sz="2000" dirty="0" smtClean="0">
                <a:solidFill>
                  <a:prstClr val="black"/>
                </a:solidFill>
              </a:rPr>
              <a:t> Digitization</a:t>
            </a:r>
          </a:p>
          <a:p>
            <a:pPr>
              <a:buFont typeface="Wingdings" pitchFamily="2" charset="2"/>
              <a:buChar char="q"/>
            </a:pPr>
            <a:r>
              <a:rPr lang="en-US" sz="2000" dirty="0" smtClean="0">
                <a:solidFill>
                  <a:prstClr val="black"/>
                </a:solidFill>
              </a:rPr>
              <a:t>Deborah Paul, </a:t>
            </a:r>
            <a:r>
              <a:rPr lang="en-US" sz="2000" dirty="0" err="1" smtClean="0">
                <a:solidFill>
                  <a:prstClr val="black"/>
                </a:solidFill>
              </a:rPr>
              <a:t>iDigBio</a:t>
            </a:r>
            <a:r>
              <a:rPr lang="en-US" sz="2000" dirty="0" smtClean="0">
                <a:solidFill>
                  <a:prstClr val="black"/>
                </a:solidFill>
              </a:rPr>
              <a:t> User Services</a:t>
            </a:r>
          </a:p>
        </p:txBody>
      </p:sp>
      <p:pic>
        <p:nvPicPr>
          <p:cNvPr id="4" name="Picture 2" descr="http://mvz.berkeley.edu/images/Logos/Vertnet_logo_ve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109" y="5842645"/>
            <a:ext cx="1524000" cy="620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QEc5l9erCBZeZOoVpCJz6bF3_xgYnj2dME1BznxB5qCXn_TzyY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4550" y="5091706"/>
            <a:ext cx="1905000" cy="57039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ncrypted-tbn0.gstatic.com/images?q=tbn:ANd9GcQ5P_Njx1PlIXyenzNe9wG3IGUf43PiAeA5ywdaeqYw2muoaE32-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638800"/>
            <a:ext cx="1917290" cy="6231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8800" y="6172200"/>
            <a:ext cx="1538836" cy="400110"/>
          </a:xfrm>
          <a:prstGeom prst="rect">
            <a:avLst/>
          </a:prstGeom>
          <a:noFill/>
        </p:spPr>
        <p:txBody>
          <a:bodyPr wrap="square" rtlCol="0">
            <a:spAutoFit/>
          </a:bodyPr>
          <a:lstStyle/>
          <a:p>
            <a:r>
              <a:rPr lang="en-US" sz="2000" smtClean="0">
                <a:solidFill>
                  <a:schemeClr val="tx1">
                    <a:lumMod val="75000"/>
                    <a:lumOff val="25000"/>
                  </a:schemeClr>
                </a:solidFill>
                <a:latin typeface="Palatino Linotype" pitchFamily="18" charset="0"/>
              </a:rPr>
              <a:t>SCAN </a:t>
            </a:r>
            <a:r>
              <a:rPr lang="en-US" sz="2000" dirty="0" smtClean="0">
                <a:solidFill>
                  <a:schemeClr val="tx1">
                    <a:lumMod val="75000"/>
                    <a:lumOff val="25000"/>
                  </a:schemeClr>
                </a:solidFill>
                <a:latin typeface="Palatino Linotype" pitchFamily="18" charset="0"/>
              </a:rPr>
              <a:t>TCN</a:t>
            </a:r>
            <a:endParaRPr lang="en-US" sz="2000" dirty="0">
              <a:solidFill>
                <a:schemeClr val="tx1">
                  <a:lumMod val="75000"/>
                  <a:lumOff val="25000"/>
                </a:schemeClr>
              </a:solidFill>
              <a:latin typeface="Palatino Linotype" pitchFamily="18" charset="0"/>
            </a:endParaRPr>
          </a:p>
        </p:txBody>
      </p:sp>
      <p:sp>
        <p:nvSpPr>
          <p:cNvPr id="9" name="TextBox 8"/>
          <p:cNvSpPr txBox="1"/>
          <p:nvPr/>
        </p:nvSpPr>
        <p:spPr>
          <a:xfrm>
            <a:off x="7093601" y="5709773"/>
            <a:ext cx="2126599" cy="400110"/>
          </a:xfrm>
          <a:prstGeom prst="rect">
            <a:avLst/>
          </a:prstGeom>
          <a:noFill/>
        </p:spPr>
        <p:txBody>
          <a:bodyPr wrap="square" rtlCol="0">
            <a:spAutoFit/>
          </a:bodyPr>
          <a:lstStyle/>
          <a:p>
            <a:r>
              <a:rPr lang="en-US" sz="2000" smtClean="0">
                <a:solidFill>
                  <a:schemeClr val="tx1">
                    <a:lumMod val="75000"/>
                    <a:lumOff val="25000"/>
                  </a:schemeClr>
                </a:solidFill>
                <a:latin typeface="Palatino Linotype" pitchFamily="18" charset="0"/>
              </a:rPr>
              <a:t>Paleoniches </a:t>
            </a:r>
            <a:r>
              <a:rPr lang="en-US" sz="2000" dirty="0" smtClean="0">
                <a:solidFill>
                  <a:schemeClr val="tx1">
                    <a:lumMod val="75000"/>
                    <a:lumOff val="25000"/>
                  </a:schemeClr>
                </a:solidFill>
                <a:latin typeface="Palatino Linotype" pitchFamily="18" charset="0"/>
              </a:rPr>
              <a:t>TCN</a:t>
            </a:r>
            <a:endParaRPr lang="en-US" sz="2000" dirty="0">
              <a:solidFill>
                <a:schemeClr val="tx1">
                  <a:lumMod val="75000"/>
                  <a:lumOff val="25000"/>
                </a:schemeClr>
              </a:solidFill>
              <a:latin typeface="Palatino Linotype" pitchFamily="18" charset="0"/>
            </a:endParaRPr>
          </a:p>
        </p:txBody>
      </p:sp>
      <p:pic>
        <p:nvPicPr>
          <p:cNvPr id="11" name="Picture 8" descr="http://www.flmnh.ufl.edu/packages/flmnh_theme/themes/flmnh/css/images/xflmnh_logo.png.pagespeed.ic.TBE38Gm2Hy.png"/>
          <p:cNvPicPr>
            <a:picLocks noChangeAspect="1" noChangeArrowheads="1"/>
          </p:cNvPicPr>
          <p:nvPr/>
        </p:nvPicPr>
        <p:blipFill>
          <a:blip r:embed="rId6" cstate="print"/>
          <a:srcRect/>
          <a:stretch>
            <a:fillRect/>
          </a:stretch>
        </p:blipFill>
        <p:spPr bwMode="auto">
          <a:xfrm>
            <a:off x="2524317" y="5402528"/>
            <a:ext cx="2397584" cy="318561"/>
          </a:xfrm>
          <a:prstGeom prst="rect">
            <a:avLst/>
          </a:prstGeom>
          <a:noFill/>
        </p:spPr>
      </p:pic>
      <p:pic>
        <p:nvPicPr>
          <p:cNvPr id="12" name="Picture 2" descr="https://encrypted-tbn0.gstatic.com/images?q=tbn:ANd9GcQddNJslWhz2l5kNFULXGESlQ6Apmn3ywyMJFE5FloEBmwfnI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5475" y="5034127"/>
            <a:ext cx="609600" cy="59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39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GWG Goals</a:t>
            </a:r>
            <a:endParaRPr lang="en-US"/>
          </a:p>
        </p:txBody>
      </p:sp>
      <p:sp>
        <p:nvSpPr>
          <p:cNvPr id="3" name="Content Placeholder 2"/>
          <p:cNvSpPr>
            <a:spLocks noGrp="1"/>
          </p:cNvSpPr>
          <p:nvPr>
            <p:ph idx="1"/>
          </p:nvPr>
        </p:nvSpPr>
        <p:spPr>
          <a:xfrm>
            <a:off x="457200" y="1722437"/>
            <a:ext cx="8610600" cy="4297363"/>
          </a:xfrm>
        </p:spPr>
        <p:txBody>
          <a:bodyPr>
            <a:normAutofit fontScale="92500" lnSpcReduction="10000"/>
          </a:bodyPr>
          <a:lstStyle/>
          <a:p>
            <a:pPr>
              <a:spcBef>
                <a:spcPts val="1200"/>
              </a:spcBef>
            </a:pPr>
            <a:r>
              <a:rPr lang="en-US" sz="2600" dirty="0" smtClean="0"/>
              <a:t>organize and update </a:t>
            </a:r>
            <a:r>
              <a:rPr lang="en-US" sz="2600" dirty="0" err="1" smtClean="0"/>
              <a:t>georeferencing</a:t>
            </a:r>
            <a:r>
              <a:rPr lang="en-US" sz="2600" dirty="0" smtClean="0"/>
              <a:t> resources</a:t>
            </a:r>
          </a:p>
          <a:p>
            <a:pPr lvl="1">
              <a:spcBef>
                <a:spcPts val="1200"/>
              </a:spcBef>
            </a:pPr>
            <a:r>
              <a:rPr lang="en-US" sz="2600" dirty="0" smtClean="0">
                <a:solidFill>
                  <a:schemeClr val="accent6">
                    <a:lumMod val="75000"/>
                  </a:schemeClr>
                </a:solidFill>
                <a:effectLst>
                  <a:outerShdw blurRad="50800" dist="38100" dir="5400000" algn="t" rotWithShape="0">
                    <a:prstClr val="black">
                      <a:alpha val="40000"/>
                    </a:prstClr>
                  </a:outerShdw>
                </a:effectLst>
              </a:rPr>
              <a:t>http://tinyurl.com/geotrainQuick</a:t>
            </a:r>
          </a:p>
          <a:p>
            <a:pPr>
              <a:spcBef>
                <a:spcPts val="1200"/>
              </a:spcBef>
            </a:pPr>
            <a:r>
              <a:rPr lang="en-US" sz="2600" dirty="0" smtClean="0"/>
              <a:t>list experts available</a:t>
            </a:r>
          </a:p>
          <a:p>
            <a:pPr>
              <a:spcBef>
                <a:spcPts val="1200"/>
              </a:spcBef>
            </a:pPr>
            <a:r>
              <a:rPr lang="en-US" sz="2600" dirty="0" smtClean="0"/>
              <a:t>collaboratively develop e-learning materials</a:t>
            </a:r>
          </a:p>
          <a:p>
            <a:pPr>
              <a:spcBef>
                <a:spcPts val="1200"/>
              </a:spcBef>
            </a:pPr>
            <a:r>
              <a:rPr lang="en-US" sz="2600" dirty="0" smtClean="0"/>
              <a:t>conduct workshops to expand the </a:t>
            </a:r>
            <a:r>
              <a:rPr lang="en-US" sz="2600" dirty="0" err="1" smtClean="0"/>
              <a:t>georeferencing</a:t>
            </a:r>
            <a:r>
              <a:rPr lang="en-US" sz="2600" dirty="0" smtClean="0"/>
              <a:t> trainers community</a:t>
            </a:r>
          </a:p>
          <a:p>
            <a:pPr>
              <a:spcBef>
                <a:spcPts val="1200"/>
              </a:spcBef>
            </a:pPr>
            <a:r>
              <a:rPr lang="en-US" sz="2600" dirty="0" smtClean="0"/>
              <a:t>evaluate workshops to improve course contents and training materials</a:t>
            </a:r>
          </a:p>
          <a:p>
            <a:pPr>
              <a:spcBef>
                <a:spcPts val="1200"/>
              </a:spcBef>
            </a:pPr>
            <a:r>
              <a:rPr lang="en-US" sz="2600" dirty="0" smtClean="0"/>
              <a:t>develop and share </a:t>
            </a:r>
            <a:r>
              <a:rPr lang="en-US" sz="2600" dirty="0" err="1" smtClean="0"/>
              <a:t>georeferencing</a:t>
            </a:r>
            <a:r>
              <a:rPr lang="en-US" sz="2600" dirty="0" smtClean="0"/>
              <a:t> workflows</a:t>
            </a:r>
          </a:p>
        </p:txBody>
      </p:sp>
    </p:spTree>
    <p:extLst>
      <p:ext uri="{BB962C8B-B14F-4D97-AF65-F5344CB8AC3E}">
        <p14:creationId xmlns:p14="http://schemas.microsoft.com/office/powerpoint/2010/main" val="3112129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dpaul\AppData\Local\Temp\SNAGHTMLa08a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5930900" cy="63965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267200" y="2484438"/>
            <a:ext cx="5486400" cy="2087562"/>
          </a:xfrm>
        </p:spPr>
        <p:txBody>
          <a:bodyPr>
            <a:normAutofit fontScale="90000"/>
          </a:bodyPr>
          <a:lstStyle/>
          <a:p>
            <a:r>
              <a:rPr lang="en-US" dirty="0"/>
              <a:t>one-stop shop for georeferencing resources</a:t>
            </a:r>
            <a:br>
              <a:rPr lang="en-US" dirty="0"/>
            </a:br>
            <a:endParaRPr lang="en-US" dirty="0"/>
          </a:p>
        </p:txBody>
      </p:sp>
      <p:sp>
        <p:nvSpPr>
          <p:cNvPr id="5" name="Title 3"/>
          <p:cNvSpPr txBox="1">
            <a:spLocks/>
          </p:cNvSpPr>
          <p:nvPr/>
        </p:nvSpPr>
        <p:spPr>
          <a:xfrm>
            <a:off x="2876550" y="561975"/>
            <a:ext cx="6248400" cy="523875"/>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ctr" defTabSz="914400" rtl="0" eaLnBrk="1" latinLnBrk="0" hangingPunct="1">
              <a:spcBef>
                <a:spcPct val="0"/>
              </a:spcBef>
              <a:buNone/>
              <a:defRPr sz="4400" b="0" kern="1200" cap="none" spc="0">
                <a:ln>
                  <a:noFill/>
                </a:ln>
                <a:solidFill>
                  <a:schemeClr val="accent6">
                    <a:lumMod val="75000"/>
                  </a:schemeClr>
                </a:solidFill>
                <a:effectLst/>
                <a:latin typeface="Palatino Linotype" pitchFamily="18"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sz="3200" smtClean="0"/>
              <a:t>http://tinyurl.com/geotrainWiki</a:t>
            </a:r>
            <a:endParaRPr lang="en-US" sz="3200" dirty="0"/>
          </a:p>
        </p:txBody>
      </p:sp>
    </p:spTree>
    <p:extLst>
      <p:ext uri="{BB962C8B-B14F-4D97-AF65-F5344CB8AC3E}">
        <p14:creationId xmlns:p14="http://schemas.microsoft.com/office/powerpoint/2010/main" val="412950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paul\Desktop\geotraingrou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3" y="1600200"/>
            <a:ext cx="8984787"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09800" y="6057900"/>
            <a:ext cx="4724400" cy="609600"/>
          </a:xfrm>
        </p:spPr>
        <p:txBody>
          <a:bodyPr/>
          <a:lstStyle/>
          <a:p>
            <a:pPr marL="0" indent="0">
              <a:buNone/>
            </a:pPr>
            <a:r>
              <a:rPr lang="en-US" smtClean="0"/>
              <a:t>October </a:t>
            </a:r>
            <a:r>
              <a:rPr lang="en-US"/>
              <a:t>8 – 12, 2012</a:t>
            </a:r>
          </a:p>
        </p:txBody>
      </p:sp>
      <p:sp>
        <p:nvSpPr>
          <p:cNvPr id="2" name="Title 1"/>
          <p:cNvSpPr>
            <a:spLocks noGrp="1"/>
          </p:cNvSpPr>
          <p:nvPr>
            <p:ph type="title"/>
          </p:nvPr>
        </p:nvSpPr>
        <p:spPr/>
        <p:txBody>
          <a:bodyPr>
            <a:normAutofit fontScale="90000"/>
          </a:bodyPr>
          <a:lstStyle/>
          <a:p>
            <a:pPr marL="0" indent="0"/>
            <a:r>
              <a:rPr lang="en-US"/>
              <a:t>iDigBio’s 1st Georeferencing Train the Trainers </a:t>
            </a:r>
            <a:r>
              <a:rPr lang="en-US" smtClean="0"/>
              <a:t>Workshop</a:t>
            </a:r>
            <a:endParaRPr lang="en-US"/>
          </a:p>
        </p:txBody>
      </p:sp>
    </p:spTree>
    <p:extLst>
      <p:ext uri="{BB962C8B-B14F-4D97-AF65-F5344CB8AC3E}">
        <p14:creationId xmlns:p14="http://schemas.microsoft.com/office/powerpoint/2010/main" val="358018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iDigBio’s 1st Georeferencing Train the Trainers Workshop</a:t>
            </a:r>
            <a:endParaRPr lang="en-US" dirty="0"/>
          </a:p>
        </p:txBody>
      </p:sp>
      <p:sp>
        <p:nvSpPr>
          <p:cNvPr id="3" name="Content Placeholder 2"/>
          <p:cNvSpPr>
            <a:spLocks noGrp="1"/>
          </p:cNvSpPr>
          <p:nvPr>
            <p:ph idx="1"/>
          </p:nvPr>
        </p:nvSpPr>
        <p:spPr>
          <a:xfrm>
            <a:off x="457200" y="1600200"/>
            <a:ext cx="8229600" cy="3962400"/>
          </a:xfrm>
        </p:spPr>
        <p:txBody>
          <a:bodyPr>
            <a:normAutofit/>
          </a:bodyPr>
          <a:lstStyle/>
          <a:p>
            <a:r>
              <a:rPr lang="en-US" dirty="0" smtClean="0"/>
              <a:t>course syllabus development</a:t>
            </a:r>
          </a:p>
          <a:p>
            <a:r>
              <a:rPr lang="en-US" dirty="0" smtClean="0"/>
              <a:t>pre workshop survey</a:t>
            </a:r>
          </a:p>
          <a:p>
            <a:r>
              <a:rPr lang="en-US" dirty="0" smtClean="0"/>
              <a:t>course syllabus adjustment 1</a:t>
            </a:r>
          </a:p>
          <a:p>
            <a:r>
              <a:rPr lang="en-US" dirty="0" smtClean="0"/>
              <a:t>post workshop survey</a:t>
            </a:r>
          </a:p>
          <a:p>
            <a:r>
              <a:rPr lang="en-US" dirty="0" smtClean="0"/>
              <a:t>course syllabus adjustment 2</a:t>
            </a:r>
          </a:p>
          <a:p>
            <a:r>
              <a:rPr lang="en-US" dirty="0"/>
              <a:t>m</a:t>
            </a:r>
            <a:r>
              <a:rPr lang="en-US" dirty="0" smtClean="0"/>
              <a:t>ultiple in-flight adjustments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828261"/>
            <a:ext cx="6057900" cy="57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normAutofit/>
          </a:bodyPr>
          <a:lstStyle/>
          <a:p>
            <a:r>
              <a:rPr lang="en-US" smtClean="0"/>
              <a:t>Train </a:t>
            </a:r>
            <a:r>
              <a:rPr lang="en-US"/>
              <a:t>the Trainers </a:t>
            </a:r>
            <a:r>
              <a:rPr lang="en-US" smtClean="0"/>
              <a:t>Workshop #1</a:t>
            </a:r>
            <a:endParaRPr lang="en-US" dirty="0"/>
          </a:p>
        </p:txBody>
      </p:sp>
      <p:sp>
        <p:nvSpPr>
          <p:cNvPr id="4" name="TextBox 3"/>
          <p:cNvSpPr txBox="1"/>
          <p:nvPr/>
        </p:nvSpPr>
        <p:spPr>
          <a:xfrm>
            <a:off x="3124200" y="3428999"/>
            <a:ext cx="5886450" cy="492443"/>
          </a:xfrm>
          <a:prstGeom prst="rect">
            <a:avLst/>
          </a:prstGeom>
          <a:noFill/>
        </p:spPr>
        <p:txBody>
          <a:bodyPr wrap="square" rtlCol="0">
            <a:spAutoFit/>
          </a:bodyPr>
          <a:lstStyle/>
          <a:p>
            <a:r>
              <a:rPr lang="en-US" sz="2600" dirty="0" smtClean="0">
                <a:solidFill>
                  <a:schemeClr val="accent6">
                    <a:lumMod val="75000"/>
                  </a:schemeClr>
                </a:solidFill>
                <a:effectLst>
                  <a:outerShdw blurRad="50800" dist="38100" dir="5400000" algn="t" rotWithShape="0">
                    <a:prstClr val="black">
                      <a:alpha val="40000"/>
                    </a:prstClr>
                  </a:outerShdw>
                </a:effectLst>
                <a:latin typeface="Century Gothic"/>
                <a:cs typeface="Century Gothic"/>
              </a:rPr>
              <a:t>http</a:t>
            </a:r>
            <a:r>
              <a:rPr lang="en-US" sz="2600" smtClean="0">
                <a:solidFill>
                  <a:schemeClr val="accent6">
                    <a:lumMod val="75000"/>
                  </a:schemeClr>
                </a:solidFill>
                <a:effectLst>
                  <a:outerShdw blurRad="50800" dist="38100" dir="5400000" algn="t" rotWithShape="0">
                    <a:prstClr val="black">
                      <a:alpha val="40000"/>
                    </a:prstClr>
                  </a:outerShdw>
                </a:effectLst>
                <a:latin typeface="Century Gothic"/>
                <a:cs typeface="Century Gothic"/>
              </a:rPr>
              <a:t>://tinyurl.com/geotrainAgenda</a:t>
            </a:r>
            <a:endParaRPr lang="en-US" sz="2600" dirty="0">
              <a:solidFill>
                <a:schemeClr val="accent6">
                  <a:lumMod val="75000"/>
                </a:schemeClr>
              </a:solidFill>
              <a:effectLst>
                <a:outerShdw blurRad="50800" dist="38100" dir="5400000" algn="t" rotWithShape="0">
                  <a:prstClr val="black">
                    <a:alpha val="40000"/>
                  </a:prstClr>
                </a:outerShdw>
              </a:effectLst>
              <a:latin typeface="Century Gothic"/>
              <a:cs typeface="Century Goth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1501</TotalTime>
  <Words>889</Words>
  <Application>Microsoft Office PowerPoint</Application>
  <PresentationFormat>On-screen Show (4:3)</PresentationFormat>
  <Paragraphs>144</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iDigBio Georeferencing Working Group (GWG)</vt:lpstr>
      <vt:lpstr>GWG Overview</vt:lpstr>
      <vt:lpstr>GWG Formation &amp; Road Map http://tinyurl.com/gwgInitialRoadMap</vt:lpstr>
      <vt:lpstr>iDigBio GWG +</vt:lpstr>
      <vt:lpstr>GWG Goals</vt:lpstr>
      <vt:lpstr>one-stop shop for georeferencing resources </vt:lpstr>
      <vt:lpstr>iDigBio’s 1st Georeferencing Train the Trainers Workshop</vt:lpstr>
      <vt:lpstr>iDigBio’s 1st Georeferencing Train the Trainers Workshop</vt:lpstr>
      <vt:lpstr>Train the Trainers Workshop #1</vt:lpstr>
      <vt:lpstr>Post-Workshop Survey</vt:lpstr>
      <vt:lpstr>Post-Workshop Survey</vt:lpstr>
      <vt:lpstr>Coming up next</vt:lpstr>
      <vt:lpstr>Go Geo! Get involved…</vt:lpstr>
      <vt:lpstr>Thanks from the iDigBio GWG</vt:lpstr>
    </vt:vector>
  </TitlesOfParts>
  <Company>Department of Scientific Computing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dpaul</dc:creator>
  <cp:lastModifiedBy>dpaul</cp:lastModifiedBy>
  <cp:revision>58</cp:revision>
  <dcterms:created xsi:type="dcterms:W3CDTF">2012-10-16T17:08:22Z</dcterms:created>
  <dcterms:modified xsi:type="dcterms:W3CDTF">2012-10-22T17:12:39Z</dcterms:modified>
</cp:coreProperties>
</file>