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60" r:id="rId5"/>
    <p:sldId id="265" r:id="rId6"/>
    <p:sldId id="258" r:id="rId7"/>
    <p:sldId id="261" r:id="rId8"/>
    <p:sldId id="274" r:id="rId9"/>
    <p:sldId id="273" r:id="rId10"/>
    <p:sldId id="271" r:id="rId11"/>
    <p:sldId id="272" r:id="rId12"/>
    <p:sldId id="282" r:id="rId13"/>
    <p:sldId id="283" r:id="rId14"/>
    <p:sldId id="276" r:id="rId15"/>
    <p:sldId id="263" r:id="rId16"/>
    <p:sldId id="275" r:id="rId17"/>
    <p:sldId id="270" r:id="rId18"/>
    <p:sldId id="266" r:id="rId19"/>
    <p:sldId id="264" r:id="rId20"/>
    <p:sldId id="267" r:id="rId21"/>
    <p:sldId id="262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CC9"/>
    <a:srgbClr val="608CB8"/>
    <a:srgbClr val="1361B7"/>
    <a:srgbClr val="6494C8"/>
    <a:srgbClr val="4192EB"/>
    <a:srgbClr val="D68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198" autoAdjust="0"/>
  </p:normalViewPr>
  <p:slideViewPr>
    <p:cSldViewPr>
      <p:cViewPr varScale="1">
        <p:scale>
          <a:sx n="67" d="100"/>
          <a:sy n="67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E7C55-B8AF-4049-AE3A-F8B4571A7387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4D604-224C-47FA-AC4E-528C0EBB0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iDigBio Summit 2011</a:t>
            </a:r>
          </a:p>
          <a:p>
            <a:r>
              <a:rPr lang="en-US" smtClean="0"/>
              <a:t>input from initial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to right, asterisk indicates</a:t>
            </a:r>
            <a:r>
              <a:rPr lang="en-US" baseline="0" dirty="0" smtClean="0"/>
              <a:t> they are members of the working group.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*Kimberly Watson, Curatorial Assistant NYBG</a:t>
            </a:r>
          </a:p>
          <a:p>
            <a:r>
              <a:rPr lang="en-US" dirty="0" smtClean="0"/>
              <a:t>*Edward Gilbert, Symbiota Developer</a:t>
            </a:r>
          </a:p>
          <a:p>
            <a:r>
              <a:rPr lang="en-US" dirty="0" smtClean="0"/>
              <a:t>*Alex</a:t>
            </a:r>
            <a:r>
              <a:rPr lang="en-US" baseline="0" dirty="0" smtClean="0"/>
              <a:t> Thompson, iDigBio Developer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Jason Best, Director Bioinformatics, Botanical Research Institute of Texas</a:t>
            </a:r>
          </a:p>
          <a:p>
            <a:r>
              <a:rPr lang="en-US" baseline="0" dirty="0" smtClean="0"/>
              <a:t>Sean Murphy, Systems Administrator, Botanical Research Institute of Texas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  <a:r>
              <a:rPr lang="en-US" baseline="0" dirty="0" smtClean="0"/>
              <a:t>Stephen Gottschalk, </a:t>
            </a:r>
            <a:r>
              <a:rPr lang="en-US" dirty="0" smtClean="0"/>
              <a:t>Curatorial Assistant NYBG</a:t>
            </a:r>
          </a:p>
          <a:p>
            <a:r>
              <a:rPr lang="en-US" dirty="0" smtClean="0"/>
              <a:t>*Bryan Heidorn, Director</a:t>
            </a:r>
            <a:r>
              <a:rPr lang="en-US" baseline="0" dirty="0" smtClean="0"/>
              <a:t> – School of Information Resources and Library Science</a:t>
            </a:r>
            <a:r>
              <a:rPr lang="en-US" dirty="0" smtClean="0"/>
              <a:t>, Information</a:t>
            </a:r>
            <a:r>
              <a:rPr lang="en-US" baseline="0" dirty="0" smtClean="0"/>
              <a:t> </a:t>
            </a:r>
            <a:r>
              <a:rPr lang="en-US" dirty="0" smtClean="0"/>
              <a:t> University of Arizona</a:t>
            </a:r>
          </a:p>
          <a:p>
            <a:r>
              <a:rPr lang="en-US" dirty="0" smtClean="0"/>
              <a:t>*Robert Anglin, Symbiota Developer</a:t>
            </a:r>
          </a:p>
          <a:p>
            <a:r>
              <a:rPr lang="en-US" dirty="0" smtClean="0"/>
              <a:t>Andrea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Matsunaga</a:t>
            </a:r>
            <a:r>
              <a:rPr lang="en-US" baseline="0" dirty="0" smtClean="0"/>
              <a:t>, iDigBio Senior Personnel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Peter Lang, Pre Sales Engineer, ABBYY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Qianjin Zhang, Graduate Student, University of Arizona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Deborah Paul, iDigBio User Services</a:t>
            </a:r>
          </a:p>
          <a:p>
            <a:r>
              <a:rPr lang="en-US" baseline="0" dirty="0" smtClean="0"/>
              <a:t>Karl-Heinz Steinke, Engineer and Professor, </a:t>
            </a:r>
            <a:r>
              <a:rPr lang="en-US" baseline="0" dirty="0" err="1" smtClean="0"/>
              <a:t>Hochschule</a:t>
            </a:r>
            <a:r>
              <a:rPr lang="en-US" baseline="0" dirty="0" smtClean="0"/>
              <a:t> Hannover</a:t>
            </a:r>
          </a:p>
          <a:p>
            <a:r>
              <a:rPr lang="en-US" dirty="0" err="1" smtClean="0"/>
              <a:t>Hsin-Hui</a:t>
            </a:r>
            <a:r>
              <a:rPr lang="en-US" dirty="0" smtClean="0"/>
              <a:t> Wu (Elvis),</a:t>
            </a:r>
            <a:r>
              <a:rPr lang="en-US" baseline="0" dirty="0" smtClean="0"/>
              <a:t> </a:t>
            </a:r>
            <a:r>
              <a:rPr lang="en-US" dirty="0" smtClean="0"/>
              <a:t>Post Doc Associate, Florida Museum of Natural History</a:t>
            </a:r>
          </a:p>
          <a:p>
            <a:r>
              <a:rPr lang="en-US" dirty="0" smtClean="0"/>
              <a:t>Daryl Lafferty, SALIX Developer</a:t>
            </a:r>
          </a:p>
          <a:p>
            <a:r>
              <a:rPr lang="en-US" dirty="0" smtClean="0"/>
              <a:t>Peter</a:t>
            </a:r>
            <a:r>
              <a:rPr lang="en-US" baseline="0" dirty="0" smtClean="0"/>
              <a:t> Oboyski, </a:t>
            </a:r>
            <a:r>
              <a:rPr lang="en-US" dirty="0" smtClean="0"/>
              <a:t>Collections Manager</a:t>
            </a:r>
            <a:r>
              <a:rPr lang="en-US" baseline="0" dirty="0" smtClean="0"/>
              <a:t> and</a:t>
            </a:r>
            <a:r>
              <a:rPr lang="en-US" dirty="0" smtClean="0"/>
              <a:t> Sr. Museum Scientist, </a:t>
            </a:r>
            <a:r>
              <a:rPr lang="en-US" baseline="0" dirty="0" smtClean="0"/>
              <a:t>Essig Museum</a:t>
            </a:r>
          </a:p>
          <a:p>
            <a:r>
              <a:rPr lang="en-US" baseline="0" dirty="0" smtClean="0"/>
              <a:t>Reed </a:t>
            </a:r>
            <a:r>
              <a:rPr lang="en-US" baseline="0" dirty="0" err="1" smtClean="0"/>
              <a:t>Beaman</a:t>
            </a:r>
            <a:r>
              <a:rPr lang="en-US" baseline="0" dirty="0" smtClean="0"/>
              <a:t>, iDigBio Senior Personnel, FLMNH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Representing visually, the organizations and</a:t>
            </a:r>
            <a:r>
              <a:rPr lang="en-US" baseline="0" smtClean="0"/>
              <a:t> affiliated groups for each of the working group members as well as the groups we have been collaborating with to date…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6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638CC9"/>
                </a:solidFill>
              </a:rPr>
              <a:t>Barbara Thiers</a:t>
            </a:r>
            <a:r>
              <a:rPr lang="en-US" smtClean="0"/>
              <a:t>, NYBG</a:t>
            </a:r>
          </a:p>
          <a:p>
            <a:r>
              <a:rPr lang="en-US" smtClean="0">
                <a:solidFill>
                  <a:srgbClr val="638CC9"/>
                </a:solidFill>
              </a:rPr>
              <a:t>Ben Brumfield</a:t>
            </a:r>
            <a:r>
              <a:rPr lang="en-US" smtClean="0"/>
              <a:t>, FromThePage.com</a:t>
            </a:r>
          </a:p>
          <a:p>
            <a:r>
              <a:rPr lang="en-US" smtClean="0">
                <a:solidFill>
                  <a:srgbClr val="638CC9"/>
                </a:solidFill>
              </a:rPr>
              <a:t>Michael Denslow</a:t>
            </a:r>
            <a:r>
              <a:rPr lang="en-US" smtClean="0"/>
              <a:t>, Notes from Nature</a:t>
            </a:r>
          </a:p>
          <a:p>
            <a:r>
              <a:rPr lang="en-US" smtClean="0">
                <a:solidFill>
                  <a:srgbClr val="638CC9"/>
                </a:solidFill>
              </a:rPr>
              <a:t>Chris Neefus</a:t>
            </a:r>
            <a:r>
              <a:rPr lang="en-US" smtClean="0"/>
              <a:t>, University of New Hampshire, NEVP TCN</a:t>
            </a:r>
          </a:p>
          <a:p>
            <a:r>
              <a:rPr lang="en-US" smtClean="0">
                <a:solidFill>
                  <a:srgbClr val="638CC9"/>
                </a:solidFill>
              </a:rPr>
              <a:t>Elspeth Haston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Robyn Drinkwater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Robert Cubey, </a:t>
            </a:r>
            <a:r>
              <a:rPr lang="en-US" smtClean="0"/>
              <a:t>RGBE </a:t>
            </a:r>
          </a:p>
          <a:p>
            <a:r>
              <a:rPr lang="en-US" smtClean="0">
                <a:solidFill>
                  <a:srgbClr val="638CC9"/>
                </a:solidFill>
              </a:rPr>
              <a:t>James Cokendolpher</a:t>
            </a:r>
            <a:r>
              <a:rPr lang="en-US" smtClean="0"/>
              <a:t>, Curator of Invertebrates, Museum of Texas Tech University</a:t>
            </a:r>
          </a:p>
          <a:p>
            <a:pPr lvl="1"/>
            <a:r>
              <a:rPr lang="en-US" smtClean="0"/>
              <a:t>“curious about OCR and the potential to read data labels”</a:t>
            </a:r>
          </a:p>
          <a:p>
            <a:r>
              <a:rPr lang="en-US" smtClean="0">
                <a:solidFill>
                  <a:srgbClr val="638CC9"/>
                </a:solidFill>
              </a:rPr>
              <a:t>Michael Heaney</a:t>
            </a:r>
            <a:r>
              <a:rPr lang="en-US" smtClean="0"/>
              <a:t>, UF Graduate Student, FLMNH</a:t>
            </a:r>
          </a:p>
          <a:p>
            <a:r>
              <a:rPr lang="en-US" smtClean="0">
                <a:solidFill>
                  <a:srgbClr val="638CC9"/>
                </a:solidFill>
              </a:rPr>
              <a:t>William Ulate</a:t>
            </a:r>
            <a:r>
              <a:rPr lang="en-US" smtClean="0"/>
              <a:t>, BHL</a:t>
            </a:r>
          </a:p>
          <a:p>
            <a:r>
              <a:rPr lang="en-US" smtClean="0">
                <a:solidFill>
                  <a:srgbClr val="638CC9"/>
                </a:solidFill>
              </a:rPr>
              <a:t>Drew Prescott</a:t>
            </a:r>
          </a:p>
          <a:p>
            <a:r>
              <a:rPr lang="en-US" smtClean="0">
                <a:solidFill>
                  <a:srgbClr val="638CC9"/>
                </a:solidFill>
              </a:rPr>
              <a:t>DFK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Rupert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Stan</a:t>
            </a:r>
            <a:r>
              <a:rPr lang="en-US" smtClean="0"/>
              <a:t>, “</a:t>
            </a:r>
            <a:r>
              <a:rPr lang="en-US" smtClean="0">
                <a:solidFill>
                  <a:srgbClr val="638CC9"/>
                </a:solidFill>
              </a:rPr>
              <a:t>guest</a:t>
            </a:r>
            <a:r>
              <a:rPr lang="en-US" smtClean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http://www.ischools.org/iConference13/2013index/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Hilmar Lapp, Matt Yoder, Dean Pentcheff,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#608CB8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R:96</a:t>
            </a:r>
            <a:br>
              <a:rPr lang="en-US" smtClean="0"/>
            </a:br>
            <a:r>
              <a:rPr lang="en-US" smtClean="0"/>
              <a:t>G:140</a:t>
            </a:r>
            <a:br>
              <a:rPr lang="en-US" smtClean="0"/>
            </a:br>
            <a:r>
              <a:rPr lang="en-US" smtClean="0"/>
              <a:t>B:184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638CC9"/>
                </a:solidFill>
                <a:effectLst/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D68C29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idigbio.org/wiki/images/a/a8/IDigBio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29" y="6054904"/>
            <a:ext cx="1658155" cy="5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6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3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2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6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2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1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638CC9"/>
                </a:solidFill>
                <a:effectLst/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6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www.idigbio.org/wiki/images/a/a8/IDigBio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29" y="6054904"/>
            <a:ext cx="1658155" cy="5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5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7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63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4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DBA8-44B2-4104-8A59-C32B9B3AB12D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064C-20F7-4228-B605-E8655E6B6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32C3BA-B316-4FD4-9176-E9F73193A4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D3AFB2-F966-4992-8015-72A358B2023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8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10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iDigBio Augmenting OCR Working Group (AOCR)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20000" cy="1752600"/>
          </a:xfrm>
        </p:spPr>
        <p:txBody>
          <a:bodyPr>
            <a:normAutofit/>
          </a:bodyPr>
          <a:lstStyle/>
          <a:p>
            <a:r>
              <a:rPr lang="en-US" smtClean="0"/>
              <a:t>Summit 2012</a:t>
            </a:r>
          </a:p>
          <a:p>
            <a:r>
              <a:rPr lang="en-US" smtClean="0"/>
              <a:t>October 23 – 24</a:t>
            </a:r>
          </a:p>
          <a:p>
            <a:r>
              <a:rPr lang="en-US" sz="2200"/>
              <a:t>r</a:t>
            </a:r>
            <a:r>
              <a:rPr lang="en-US" sz="2200" smtClean="0"/>
              <a:t>eporting: Edward Gilbert, Debbie Paul</a:t>
            </a:r>
            <a:endParaRPr lang="en-US" sz="2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0" y="5419725"/>
            <a:ext cx="1060227" cy="11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ymbiota.org/tiki/images/edgilb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9723"/>
            <a:ext cx="1129151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nsf.gov/images/logos/nsf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" y="304800"/>
            <a:ext cx="624069" cy="6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flmnh.ufl.edu/packages/flmnh_theme/themes/flmnh/css/images/xflmnh_logo.png.pagespeed.ic.TBE38Gm2H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016" y="459433"/>
            <a:ext cx="2397584" cy="318561"/>
          </a:xfrm>
          <a:prstGeom prst="rect">
            <a:avLst/>
          </a:prstGeom>
          <a:noFill/>
        </p:spPr>
      </p:pic>
      <p:pic>
        <p:nvPicPr>
          <p:cNvPr id="8" name="Picture 10" descr="University of Florida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66312"/>
            <a:ext cx="1438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assets0.webkite.com/datas/578577.best/original/fsu_logo-full.jpg?13497933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5644"/>
            <a:ext cx="587198" cy="5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315685"/>
            <a:ext cx="4593694" cy="62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446011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88" y="36421"/>
            <a:ext cx="4470408" cy="575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OCR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/>
          </a:bodyPr>
          <a:lstStyle/>
          <a:p>
            <a:pPr marL="304038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Issues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Handwriting</a:t>
            </a:r>
            <a:endParaRPr lang="en-US" sz="2800" dirty="0" smtClean="0"/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Old fonts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Faded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Form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Misaligned text</a:t>
            </a:r>
          </a:p>
          <a:p>
            <a:pPr marL="304038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Solutions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Treatments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Dictionaries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Multiple OCR</a:t>
            </a:r>
          </a:p>
        </p:txBody>
      </p:sp>
      <p:pic>
        <p:nvPicPr>
          <p:cNvPr id="4" name="Picture 3" descr="C:\Users\Owner\Documents\Symbiota\projects\TCN\workflows\WISC\Images\editted\IMG_0080_S1_bump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78332" cy="24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3886200"/>
            <a:ext cx="4433932" cy="2667000"/>
          </a:xfrm>
          <a:prstGeom prst="rect">
            <a:avLst/>
          </a:prstGeom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Â¢_].L.|</a:t>
            </a:r>
            <a:r>
              <a:rPr lang="en-US" sz="1600" dirty="0" err="1" smtClean="0"/>
              <a:t>Â»â</a:t>
            </a:r>
            <a:r>
              <a:rPr lang="en-US" sz="1600" dirty="0" smtClean="0"/>
              <a:t>€˜Â¢ .'</a:t>
            </a:r>
            <a:r>
              <a:rPr lang="en-US" sz="1600" dirty="0" err="1" smtClean="0"/>
              <a:t>Â».f.'._..â</a:t>
            </a:r>
            <a:r>
              <a:rPr lang="en-US" sz="1600" dirty="0" smtClean="0"/>
              <a:t>€˜~,(.J</a:t>
            </a:r>
          </a:p>
          <a:p>
            <a:pPr marL="0" indent="0">
              <a:buFont typeface="Wingdings 2"/>
              <a:buNone/>
            </a:pPr>
            <a:r>
              <a:rPr lang="it-IT" sz="1600" dirty="0" smtClean="0"/>
              <a:t>fin-xâ€˜*\'a:"511z:1 wf .~\:'i/.onli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P.â</a:t>
            </a:r>
            <a:r>
              <a:rPr lang="en-US" sz="1600" dirty="0" smtClean="0"/>
              <a:t>€™~.r"~2= ,_. </a:t>
            </a:r>
            <a:r>
              <a:rPr lang="en-US" sz="1600" dirty="0" err="1" smtClean="0"/>
              <a:t>gg</a:t>
            </a:r>
            <a:r>
              <a:rPr lang="en-US" sz="1600" dirty="0" smtClean="0"/>
              <a:t> J:.2 " J*J*" â€ (=:\â€˜-</a:t>
            </a:r>
            <a:r>
              <a:rPr lang="en-US" sz="1600" dirty="0" err="1" smtClean="0"/>
              <a:t>â€œax</a:t>
            </a:r>
            <a:r>
              <a:rPr lang="en-US" sz="1600" dirty="0" smtClean="0"/>
              <a:t> "Â»..'\-12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â€˜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 "â€˜ ;T~;â€˜~7i?Â»-1_1_\f;&gt;</a:t>
            </a:r>
            <a:r>
              <a:rPr lang="en-US" sz="1600" dirty="0" err="1" smtClean="0"/>
              <a:t>sf</a:t>
            </a:r>
            <a:r>
              <a:rPr lang="en-US" sz="1600" dirty="0" smtClean="0"/>
              <a:t>`;,' ESX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ZÂ»ie+â</a:t>
            </a:r>
            <a:r>
              <a:rPr lang="en-US" sz="1600" dirty="0" smtClean="0"/>
              <a:t>€˜-Â».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~'.</a:t>
            </a:r>
            <a:r>
              <a:rPr lang="en-US" sz="1600" dirty="0" err="1" smtClean="0"/>
              <a:t>Â»te</a:t>
            </a:r>
            <a:r>
              <a:rPr lang="en-US" sz="1600" dirty="0" smtClean="0"/>
              <a:t>;~:i_.t&lt;Â» </a:t>
            </a:r>
            <a:r>
              <a:rPr lang="en-US" sz="1600" dirty="0" err="1" smtClean="0"/>
              <a:t>ff`t</a:t>
            </a:r>
            <a:r>
              <a:rPr lang="en-US" sz="1600" dirty="0" smtClean="0"/>
              <a:t>;~f3":.f.â€œ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Â» Â»4 xx, ,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"""â€˜</a:t>
            </a:r>
            <a:r>
              <a:rPr lang="en-US" sz="1600" dirty="0" err="1" smtClean="0"/>
              <a:t>â€œâ</a:t>
            </a:r>
            <a:r>
              <a:rPr lang="en-US" sz="1600" dirty="0" smtClean="0"/>
              <a:t>€</a:t>
            </a:r>
            <a:r>
              <a:rPr lang="en-US" sz="1600" dirty="0" err="1" smtClean="0"/>
              <a:t>T"â</a:t>
            </a:r>
            <a:r>
              <a:rPr lang="en-US" sz="1600" dirty="0" smtClean="0"/>
              <a:t>€™ &lt;1;-.</a:t>
            </a:r>
            <a:r>
              <a:rPr lang="en-US" sz="1600" dirty="0" err="1" smtClean="0"/>
              <a:t>rs</a:t>
            </a:r>
            <a:r>
              <a:rPr lang="en-US" sz="1600" dirty="0" smtClean="0"/>
              <a:t> f3'a,1.z&gt;.t;;</a:t>
            </a:r>
            <a:r>
              <a:rPr lang="en-US" sz="1600" dirty="0" err="1" smtClean="0"/>
              <a:t>aÂ¢f~rus</a:t>
            </a:r>
            <a:r>
              <a:rPr lang="en-US" sz="1600" dirty="0" smtClean="0"/>
              <a:t> â€™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V4 J 'if . </a:t>
            </a:r>
            <a:r>
              <a:rPr lang="en-US" sz="1600" dirty="0" err="1" smtClean="0"/>
              <a:t>rÂ</a:t>
            </a:r>
            <a:r>
              <a:rPr lang="en-US" sz="1600" dirty="0" smtClean="0"/>
              <a:t>°'Â° M '1?nies </a:t>
            </a:r>
            <a:r>
              <a:rPr lang="en-US" sz="1600" dirty="0" err="1" smtClean="0"/>
              <a:t>ivain</a:t>
            </a:r>
            <a:r>
              <a:rPr lang="en-US" sz="1600" dirty="0" smtClean="0"/>
              <a:t>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neutal</a:t>
            </a:r>
            <a:r>
              <a:rPr lang="en-US" sz="1600" dirty="0" smtClean="0"/>
              <a:t> Station - " '1 ~</a:t>
            </a:r>
            <a:r>
              <a:rPr lang="en-US" sz="1600" dirty="0" err="1" smtClean="0"/>
              <a:t>Â»r</a:t>
            </a:r>
            <a:r>
              <a:rPr lang="en-US" sz="1600" dirty="0" smtClean="0"/>
              <a:t>';;4-\P ` 1.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T11 ./P.. ,J ..-.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 ' `.</a:t>
            </a:r>
            <a:r>
              <a:rPr lang="en-US" sz="1600" dirty="0" err="1" smtClean="0"/>
              <a:t>fJL</a:t>
            </a:r>
            <a:r>
              <a:rPr lang="en-US" sz="1600" dirty="0" smtClean="0"/>
              <a:t>_\ LATL Q _â€˜ 1 _ </a:t>
            </a:r>
            <a:r>
              <a:rPr lang="en-US" sz="1600" dirty="0" err="1" smtClean="0"/>
              <a:t>Yâ</a:t>
            </a:r>
            <a:r>
              <a:rPr lang="en-US" sz="1600" dirty="0" smtClean="0"/>
              <a:t>€™ DATE</a:t>
            </a:r>
          </a:p>
          <a:p>
            <a:pPr marL="0" indent="0">
              <a:buFont typeface="Wingdings 2"/>
              <a:buNone/>
            </a:pPr>
            <a:r>
              <a:rPr lang="pl-PL" sz="1600" dirty="0" smtClean="0"/>
              <a:t>_ ,. W5. (&gt; f- , -:â€˜; i f&gt;i_T ~~ . A 1:</a:t>
            </a:r>
          </a:p>
          <a:p>
            <a:pPr marL="0" indent="0">
              <a:buFont typeface="Wingdings 2"/>
              <a:buNone/>
            </a:pPr>
            <a:r>
              <a:rPr lang="pt-BR" sz="1600" dirty="0" smtClean="0"/>
              <a:t>Â». v\ .-v Â»~. 4. a xvala 8/27/73</a:t>
            </a:r>
            <a:endParaRPr lang="pt-BR" sz="1600" dirty="0"/>
          </a:p>
        </p:txBody>
      </p:sp>
      <p:pic>
        <p:nvPicPr>
          <p:cNvPr id="6" name="Picture 2" descr="C:\Users\Owner\Documents\Symbiota\projects\TCN\workflows\WISC\Images\editted\IMG_0080_S1_bump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154532" cy="24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3886200"/>
            <a:ext cx="3962400" cy="28194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PLANTS OF NEW r~1ExIco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Herbarium of Arizona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Parmelia</a:t>
            </a:r>
            <a:r>
              <a:rPr lang="en-US" sz="1600" dirty="0" smtClean="0"/>
              <a:t> </a:t>
            </a:r>
            <a:r>
              <a:rPr lang="en-US" sz="1600" dirty="0" err="1" smtClean="0"/>
              <a:t>ulophyllodes</a:t>
            </a:r>
            <a:r>
              <a:rPr lang="en-US" sz="1600" dirty="0" smtClean="0"/>
              <a:t> (Vain.)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COUNTY  </a:t>
            </a:r>
            <a:r>
              <a:rPr lang="en-US" sz="1600" dirty="0" err="1" smtClean="0"/>
              <a:t>â€œÂ°â</a:t>
            </a:r>
            <a:r>
              <a:rPr lang="en-US" sz="1600" dirty="0" smtClean="0"/>
              <a:t>€</a:t>
            </a:r>
            <a:r>
              <a:rPr lang="en-US" sz="1600" dirty="0" err="1" smtClean="0"/>
              <a:t>â€œâ€œ</a:t>
            </a:r>
            <a:r>
              <a:rPr lang="en-US" sz="16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Joranada</a:t>
            </a:r>
            <a:r>
              <a:rPr lang="en-US" sz="1600" dirty="0" smtClean="0"/>
              <a:t> Experimental Station -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New Mexico State University</a:t>
            </a:r>
          </a:p>
          <a:p>
            <a:pPr marL="0" indent="0">
              <a:buFont typeface="Wingdings 2"/>
              <a:buNone/>
            </a:pPr>
            <a:r>
              <a:rPr lang="fi-FI" sz="1600" dirty="0" smtClean="0"/>
              <a:t>"â€œâ€œâ€œ' on Juniperus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‘ 4400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EEILLEETUR DATE</a:t>
            </a:r>
          </a:p>
          <a:p>
            <a:pPr marL="0" indent="0">
              <a:buFont typeface="Wingdings 2"/>
              <a:buNone/>
            </a:pPr>
            <a:r>
              <a:rPr lang="fr-FR" sz="1600" dirty="0" smtClean="0"/>
              <a:t>DU T. H. Nash #7914 8/27/73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T. H. N.</a:t>
            </a:r>
          </a:p>
          <a:p>
            <a:pPr marL="0" indent="0">
              <a:buFont typeface="Wingdings 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1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7077E-6 L 0.00347 0.39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</a:t>
            </a:r>
            <a:r>
              <a:rPr lang="en-US" dirty="0"/>
              <a:t>Challenges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4625609"/>
          </a:xfrm>
        </p:spPr>
        <p:txBody>
          <a:bodyPr>
            <a:normAutofit fontScale="92500"/>
          </a:bodyPr>
          <a:lstStyle/>
          <a:p>
            <a:pPr marL="304038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Issues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Variable layouts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Loose </a:t>
            </a:r>
            <a:r>
              <a:rPr lang="en-US" sz="2800" dirty="0" smtClean="0"/>
              <a:t>standards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OCR </a:t>
            </a:r>
            <a:r>
              <a:rPr lang="en-US" sz="2800" dirty="0" smtClean="0"/>
              <a:t>error</a:t>
            </a:r>
          </a:p>
          <a:p>
            <a:pPr marL="304038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Solutions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Authority tables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err="1" smtClean="0"/>
              <a:t>Levenshtein</a:t>
            </a:r>
            <a:r>
              <a:rPr lang="en-US" sz="2800" dirty="0" smtClean="0"/>
              <a:t> distance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Word stats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Format recognition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Parsing profiles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smtClean="0"/>
              <a:t>Duplicate harvesting</a:t>
            </a:r>
            <a:endParaRPr lang="en-US" sz="2800" dirty="0" smtClean="0"/>
          </a:p>
        </p:txBody>
      </p:sp>
      <p:pic>
        <p:nvPicPr>
          <p:cNvPr id="1032" name="Picture 8" descr="http://storage.idigbio.org/duke/lichens/00215/02150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74" y="2200275"/>
            <a:ext cx="449732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71139"/>
            <a:ext cx="3186112" cy="41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94" y="2133600"/>
            <a:ext cx="4389686" cy="32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2530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2"/>
            <a:ext cx="8229600" cy="1143000"/>
          </a:xfrm>
        </p:spPr>
        <p:txBody>
          <a:bodyPr/>
          <a:lstStyle/>
          <a:p>
            <a:r>
              <a:rPr lang="en-US" smtClean="0"/>
              <a:t>The Apiary Project, BRIT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AOCR Working Group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plan a hackathon</a:t>
            </a:r>
          </a:p>
          <a:p>
            <a:pPr lvl="1"/>
            <a:r>
              <a:rPr lang="en-US" dirty="0" smtClean="0"/>
              <a:t>picking a topic, outlining </a:t>
            </a:r>
            <a:r>
              <a:rPr lang="en-US" smtClean="0"/>
              <a:t>a course</a:t>
            </a:r>
          </a:p>
          <a:p>
            <a:pPr lvl="1"/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http://tinyurl.com/aocrHack</a:t>
            </a:r>
            <a:endParaRPr lang="en-US" dirty="0" smtClean="0"/>
          </a:p>
          <a:p>
            <a:r>
              <a:rPr lang="en-US" dirty="0" smtClean="0"/>
              <a:t>outreach and education</a:t>
            </a:r>
          </a:p>
          <a:p>
            <a:pPr lvl="1"/>
            <a:r>
              <a:rPr lang="en-US" dirty="0" smtClean="0"/>
              <a:t>iSchools 2013, 4 submissions</a:t>
            </a:r>
          </a:p>
          <a:p>
            <a:pPr lvl="1"/>
            <a:r>
              <a:rPr lang="en-US" dirty="0" smtClean="0"/>
              <a:t>iDigBio Wiki OCR effective practices</a:t>
            </a:r>
          </a:p>
          <a:p>
            <a:r>
              <a:rPr lang="en-US" dirty="0" smtClean="0"/>
              <a:t>testing the AOCR VM</a:t>
            </a:r>
          </a:p>
          <a:p>
            <a:r>
              <a:rPr lang="en-US" dirty="0" smtClean="0"/>
              <a:t>remote participants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AOCR Remote Participation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mtClean="0">
                <a:solidFill>
                  <a:srgbClr val="638CC9"/>
                </a:solidFill>
              </a:rPr>
              <a:t>Barbara Thiers</a:t>
            </a:r>
            <a:r>
              <a:rPr lang="en-US" smtClean="0"/>
              <a:t>, NYBG</a:t>
            </a:r>
          </a:p>
          <a:p>
            <a:r>
              <a:rPr lang="en-US" smtClean="0">
                <a:solidFill>
                  <a:srgbClr val="638CC9"/>
                </a:solidFill>
              </a:rPr>
              <a:t>Ben Brumfield</a:t>
            </a:r>
            <a:r>
              <a:rPr lang="en-US" smtClean="0"/>
              <a:t>, FromThePage.com</a:t>
            </a:r>
          </a:p>
          <a:p>
            <a:r>
              <a:rPr lang="en-US" smtClean="0">
                <a:solidFill>
                  <a:srgbClr val="638CC9"/>
                </a:solidFill>
              </a:rPr>
              <a:t>Michael Denslow</a:t>
            </a:r>
            <a:r>
              <a:rPr lang="en-US" smtClean="0"/>
              <a:t>, Notes from Nature</a:t>
            </a:r>
          </a:p>
          <a:p>
            <a:r>
              <a:rPr lang="en-US" smtClean="0">
                <a:solidFill>
                  <a:srgbClr val="638CC9"/>
                </a:solidFill>
              </a:rPr>
              <a:t>Chris Neefus</a:t>
            </a:r>
            <a:r>
              <a:rPr lang="en-US" smtClean="0"/>
              <a:t>, University of New Hampshire, NEVP TCN</a:t>
            </a:r>
          </a:p>
          <a:p>
            <a:r>
              <a:rPr lang="en-US">
                <a:solidFill>
                  <a:srgbClr val="638CC9"/>
                </a:solidFill>
              </a:rPr>
              <a:t>Eduardo </a:t>
            </a:r>
            <a:r>
              <a:rPr lang="en-US" smtClean="0">
                <a:solidFill>
                  <a:srgbClr val="638CC9"/>
                </a:solidFill>
              </a:rPr>
              <a:t>Rudas-Burgos</a:t>
            </a:r>
            <a:r>
              <a:rPr lang="en-US" smtClean="0"/>
              <a:t>, </a:t>
            </a:r>
            <a:r>
              <a:rPr lang="es-ES"/>
              <a:t>Coordinador Informática de la </a:t>
            </a:r>
            <a:r>
              <a:rPr lang="es-ES" smtClean="0"/>
              <a:t>Biodiversidad, Instituto </a:t>
            </a:r>
            <a:r>
              <a:rPr lang="es-ES"/>
              <a:t>de Ciencias Naturales, Universidad Nacional de </a:t>
            </a:r>
            <a:r>
              <a:rPr lang="es-ES" smtClean="0"/>
              <a:t>Colombia</a:t>
            </a:r>
            <a:endParaRPr lang="en-US" smtClean="0"/>
          </a:p>
          <a:p>
            <a:r>
              <a:rPr lang="en-US" smtClean="0">
                <a:solidFill>
                  <a:srgbClr val="638CC9"/>
                </a:solidFill>
              </a:rPr>
              <a:t>Elspeth Haston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Robyn Drinkwater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Robert Cubey, </a:t>
            </a:r>
            <a:r>
              <a:rPr lang="en-US" smtClean="0"/>
              <a:t>RGBE </a:t>
            </a:r>
          </a:p>
          <a:p>
            <a:r>
              <a:rPr lang="en-US">
                <a:solidFill>
                  <a:srgbClr val="638CC9"/>
                </a:solidFill>
              </a:rPr>
              <a:t>J</a:t>
            </a:r>
            <a:r>
              <a:rPr lang="en-US" smtClean="0">
                <a:solidFill>
                  <a:srgbClr val="638CC9"/>
                </a:solidFill>
              </a:rPr>
              <a:t>ames Cokendolpher</a:t>
            </a:r>
            <a:r>
              <a:rPr lang="en-US" smtClean="0"/>
              <a:t>, Curator of Invertebrates, Museum of Texas Tech University</a:t>
            </a:r>
          </a:p>
          <a:p>
            <a:pPr lvl="1"/>
            <a:r>
              <a:rPr lang="en-US" smtClean="0"/>
              <a:t>“curious about OCR and the potential to read data labels”</a:t>
            </a:r>
          </a:p>
          <a:p>
            <a:r>
              <a:rPr lang="en-US" smtClean="0">
                <a:solidFill>
                  <a:srgbClr val="638CC9"/>
                </a:solidFill>
              </a:rPr>
              <a:t>Michael Heaney</a:t>
            </a:r>
            <a:r>
              <a:rPr lang="en-US" smtClean="0"/>
              <a:t>, UF Graduate Student, FLMNH</a:t>
            </a:r>
          </a:p>
          <a:p>
            <a:r>
              <a:rPr lang="en-US" smtClean="0">
                <a:solidFill>
                  <a:srgbClr val="638CC9"/>
                </a:solidFill>
              </a:rPr>
              <a:t>William Ulate</a:t>
            </a:r>
            <a:r>
              <a:rPr lang="en-US" smtClean="0"/>
              <a:t>, BHL</a:t>
            </a:r>
          </a:p>
          <a:p>
            <a:r>
              <a:rPr lang="en-US" smtClean="0">
                <a:solidFill>
                  <a:srgbClr val="638CC9"/>
                </a:solidFill>
              </a:rPr>
              <a:t>Drew Prescott</a:t>
            </a:r>
          </a:p>
          <a:p>
            <a:r>
              <a:rPr lang="en-US" smtClean="0">
                <a:solidFill>
                  <a:srgbClr val="638CC9"/>
                </a:solidFill>
              </a:rPr>
              <a:t>DFK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Rupert</a:t>
            </a:r>
            <a:r>
              <a:rPr lang="en-US" smtClean="0"/>
              <a:t>, </a:t>
            </a:r>
            <a:r>
              <a:rPr lang="en-US" smtClean="0">
                <a:solidFill>
                  <a:srgbClr val="638CC9"/>
                </a:solidFill>
              </a:rPr>
              <a:t>Stan</a:t>
            </a:r>
            <a:r>
              <a:rPr lang="en-US" smtClean="0"/>
              <a:t>, “</a:t>
            </a:r>
            <a:r>
              <a:rPr lang="en-US" smtClean="0">
                <a:solidFill>
                  <a:srgbClr val="638CC9"/>
                </a:solidFill>
              </a:rPr>
              <a:t>guest</a:t>
            </a:r>
            <a:r>
              <a:rPr lang="en-US" smtClean="0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2556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562600" cy="1143000"/>
          </a:xfrm>
        </p:spPr>
        <p:txBody>
          <a:bodyPr>
            <a:noAutofit/>
          </a:bodyPr>
          <a:lstStyle/>
          <a:p>
            <a:r>
              <a:rPr lang="en-US" sz="3600" b="1"/>
              <a:t>http://tinyurl.com/aocrws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paul\Desktop\_DSC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66294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paul\Desktop\_DSC1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5887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iSchools Conference, February 2013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iDigBio Reveal Hidden Data: iDigBio Augmenting OCR Working Group Needs You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687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workshop panel with break out groups</a:t>
            </a:r>
          </a:p>
          <a:p>
            <a:pPr lvl="1"/>
            <a:r>
              <a:rPr lang="en-US" sz="2800" dirty="0" smtClean="0"/>
              <a:t>Jason Best, BRIT</a:t>
            </a:r>
          </a:p>
          <a:p>
            <a:pPr lvl="1"/>
            <a:r>
              <a:rPr lang="en-US" sz="2800" dirty="0" smtClean="0"/>
              <a:t>Edward Gilbert, Symbiota</a:t>
            </a:r>
          </a:p>
          <a:p>
            <a:pPr lvl="1"/>
            <a:r>
              <a:rPr lang="en-US" sz="2800" dirty="0"/>
              <a:t>Bryan </a:t>
            </a:r>
            <a:r>
              <a:rPr lang="en-US" sz="2800" dirty="0" smtClean="0"/>
              <a:t>Heidorn, Herbis / LABELX</a:t>
            </a:r>
            <a:endParaRPr lang="en-US" sz="2800" dirty="0"/>
          </a:p>
          <a:p>
            <a:pPr lvl="1"/>
            <a:r>
              <a:rPr lang="en-US" sz="2800" dirty="0" smtClean="0"/>
              <a:t>William Ulate, BHL</a:t>
            </a:r>
          </a:p>
          <a:p>
            <a:pPr lvl="1"/>
            <a:r>
              <a:rPr lang="en-US" sz="2800" dirty="0" smtClean="0"/>
              <a:t>?</a:t>
            </a:r>
          </a:p>
          <a:p>
            <a:r>
              <a:rPr lang="en-US" sz="2800" dirty="0" smtClean="0"/>
              <a:t>report back after hackathon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3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AOCR Hacakthon I</a:t>
            </a:r>
            <a:br>
              <a:rPr lang="en-US"/>
            </a:b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http://tinyurl.com/aocrHack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267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638CC9"/>
                </a:solidFill>
              </a:rPr>
              <a:t>When</a:t>
            </a:r>
            <a:r>
              <a:rPr lang="en-US" sz="2600" dirty="0" smtClean="0"/>
              <a:t>: February 13 – 14, 2013</a:t>
            </a:r>
          </a:p>
          <a:p>
            <a:r>
              <a:rPr lang="en-US" sz="2600" dirty="0" smtClean="0">
                <a:solidFill>
                  <a:srgbClr val="638CC9"/>
                </a:solidFill>
              </a:rPr>
              <a:t>Where</a:t>
            </a:r>
            <a:r>
              <a:rPr lang="en-US" sz="2600" dirty="0" smtClean="0"/>
              <a:t>: Botanical Research Institute of Texas (BRIT)</a:t>
            </a:r>
          </a:p>
          <a:p>
            <a:r>
              <a:rPr lang="en-US" sz="2600" dirty="0" smtClean="0">
                <a:solidFill>
                  <a:srgbClr val="638CC9"/>
                </a:solidFill>
              </a:rPr>
              <a:t>Who</a:t>
            </a:r>
            <a:r>
              <a:rPr lang="en-US" sz="2600" dirty="0" smtClean="0"/>
              <a:t>: 20 participants, 10 invitees, 10 selected*</a:t>
            </a:r>
          </a:p>
          <a:p>
            <a:r>
              <a:rPr lang="en-US" sz="2600" smtClean="0">
                <a:solidFill>
                  <a:srgbClr val="638CC9"/>
                </a:solidFill>
              </a:rPr>
              <a:t>What</a:t>
            </a:r>
            <a:r>
              <a:rPr lang="en-US" sz="2600" smtClean="0"/>
              <a:t> and </a:t>
            </a:r>
            <a:r>
              <a:rPr lang="en-US" sz="2600" dirty="0" smtClean="0">
                <a:solidFill>
                  <a:srgbClr val="638CC9"/>
                </a:solidFill>
              </a:rPr>
              <a:t>Why</a:t>
            </a:r>
            <a:r>
              <a:rPr lang="en-US" sz="2600" dirty="0" smtClean="0"/>
              <a:t>: 2 + goals</a:t>
            </a:r>
          </a:p>
          <a:p>
            <a:pPr lvl="1"/>
            <a:r>
              <a:rPr lang="en-US" sz="2600" dirty="0" smtClean="0"/>
              <a:t>compare OCR software 1° output</a:t>
            </a:r>
          </a:p>
          <a:p>
            <a:pPr lvl="1"/>
            <a:r>
              <a:rPr lang="en-US" sz="2600" dirty="0" smtClean="0"/>
              <a:t>parsing challenge</a:t>
            </a:r>
          </a:p>
          <a:p>
            <a:pPr lvl="1"/>
            <a:r>
              <a:rPr lang="en-US" sz="2600" dirty="0" smtClean="0"/>
              <a:t>collaboration </a:t>
            </a:r>
            <a:r>
              <a:rPr lang="en-US" sz="2600" smtClean="0"/>
              <a:t>and feedback</a:t>
            </a:r>
          </a:p>
          <a:p>
            <a:pPr lvl="1"/>
            <a:r>
              <a:rPr lang="en-US" sz="2600" smtClean="0"/>
              <a:t>insights &amp; solutions to </a:t>
            </a:r>
            <a:r>
              <a:rPr lang="en-US" sz="2600"/>
              <a:t>known </a:t>
            </a:r>
            <a:r>
              <a:rPr lang="en-US" sz="2600" smtClean="0"/>
              <a:t>problems</a:t>
            </a:r>
          </a:p>
          <a:p>
            <a:pPr lvl="1"/>
            <a:r>
              <a:rPr lang="en-US" sz="2600" smtClean="0"/>
              <a:t>insights &amp; solutions </a:t>
            </a:r>
            <a:r>
              <a:rPr lang="en-US" sz="2600"/>
              <a:t>to OCR limitations</a:t>
            </a:r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get involved…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Programmers?</a:t>
            </a:r>
          </a:p>
          <a:p>
            <a:r>
              <a:rPr lang="en-US" dirty="0" smtClean="0"/>
              <a:t>Need an OCR workshop or tutorial?</a:t>
            </a:r>
          </a:p>
          <a:p>
            <a:r>
              <a:rPr lang="en-US" dirty="0" smtClean="0"/>
              <a:t>Wondering how OCR might work for your project?</a:t>
            </a:r>
          </a:p>
          <a:p>
            <a:r>
              <a:rPr lang="en-US" dirty="0" smtClean="0"/>
              <a:t>Got a question about </a:t>
            </a:r>
            <a:r>
              <a:rPr lang="en-US" smtClean="0"/>
              <a:t>OCR, NLP, </a:t>
            </a:r>
            <a:r>
              <a:rPr lang="en-US" dirty="0" smtClean="0"/>
              <a:t>OCR output, OCR software or images best for </a:t>
            </a:r>
            <a:r>
              <a:rPr lang="en-US" smtClean="0"/>
              <a:t>OCR?</a:t>
            </a:r>
          </a:p>
          <a:p>
            <a:pPr lvl="1"/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tinyurl.com/aocrForum</a:t>
            </a:r>
            <a:endParaRPr lang="en-US"/>
          </a:p>
          <a:p>
            <a:r>
              <a:rPr lang="en-US" smtClean="0"/>
              <a:t>Try </a:t>
            </a:r>
            <a:r>
              <a:rPr lang="en-US" dirty="0" smtClean="0"/>
              <a:t>the software on the AOCR VM?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608CB8"/>
                </a:solidFill>
              </a:rPr>
              <a:t>Overview</a:t>
            </a:r>
            <a:endParaRPr lang="en-US">
              <a:solidFill>
                <a:srgbClr val="608CB8"/>
              </a:solidFill>
            </a:endParaRPr>
          </a:p>
        </p:txBody>
      </p:sp>
      <p:pic>
        <p:nvPicPr>
          <p:cNvPr id="2050" name="Picture 2" descr="C:\Users\dpaul\Documents\idigbio\OCR docs\_DSC1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26411"/>
            <a:ext cx="8631239" cy="52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66" y="5551714"/>
            <a:ext cx="8468520" cy="1129621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638CC9"/>
                </a:solidFill>
                <a:latin typeface="Palatino Linotype" pitchFamily="18" charset="0"/>
              </a:rPr>
              <a:t>iDigBio Augmenting OCR Working Group Meeting</a:t>
            </a:r>
            <a:r>
              <a:rPr lang="en-US" smtClean="0"/>
              <a:t>: October 1 – 2,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Thank you from the iDigBio AOCR Working Group</a:t>
            </a:r>
            <a:endParaRPr lang="en-US"/>
          </a:p>
        </p:txBody>
      </p:sp>
      <p:pic>
        <p:nvPicPr>
          <p:cNvPr id="4" name="Picture 8" descr="http://www.nsf.gov/images/logos/nsf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" y="304800"/>
            <a:ext cx="624069" cy="6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flmnh.ufl.edu/packages/flmnh_theme/themes/flmnh/css/images/xflmnh_logo.png.pagespeed.ic.TBE38Gm2H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016" y="459433"/>
            <a:ext cx="2397584" cy="318561"/>
          </a:xfrm>
          <a:prstGeom prst="rect">
            <a:avLst/>
          </a:prstGeom>
          <a:noFill/>
        </p:spPr>
      </p:pic>
      <p:pic>
        <p:nvPicPr>
          <p:cNvPr id="6" name="Picture 10" descr="University of Florid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66312"/>
            <a:ext cx="1438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assets0.webkite.com/datas/578577.best/original/fsu_logo-full.jpg?13497933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5644"/>
            <a:ext cx="587198" cy="5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aul\Documents\idigbio\OCR docs\_DSC11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3" y="2855652"/>
            <a:ext cx="6103235" cy="37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Tesseract</a:t>
            </a:r>
            <a:r>
              <a:rPr lang="en-US" dirty="0" smtClean="0"/>
              <a:t> V3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Dual cycle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Automatic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Manual review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Expected hurtles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Handwritten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Old fonts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Faded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Form labels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Adjustable image variables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Owner\Documents\Symbiota\projects\TCN\workflows\WISC\Images\editted\IMG_0080_S1_bump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05332" cy="25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191000"/>
            <a:ext cx="4648200" cy="2438400"/>
          </a:xfrm>
          <a:prstGeom prst="rect">
            <a:avLst/>
          </a:prstGeom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Â¢_].L.|</a:t>
            </a:r>
            <a:r>
              <a:rPr lang="en-US" sz="1600" dirty="0" err="1" smtClean="0">
                <a:solidFill>
                  <a:prstClr val="black"/>
                </a:solidFill>
              </a:rPr>
              <a:t>Â»â</a:t>
            </a:r>
            <a:r>
              <a:rPr lang="en-US" sz="1600" dirty="0" smtClean="0">
                <a:solidFill>
                  <a:prstClr val="black"/>
                </a:solidFill>
              </a:rPr>
              <a:t>€˜Â¢ .'</a:t>
            </a:r>
            <a:r>
              <a:rPr lang="en-US" sz="1600" dirty="0" err="1" smtClean="0">
                <a:solidFill>
                  <a:prstClr val="black"/>
                </a:solidFill>
              </a:rPr>
              <a:t>Â».f.'._..â</a:t>
            </a:r>
            <a:r>
              <a:rPr lang="en-US" sz="1600" dirty="0" smtClean="0">
                <a:solidFill>
                  <a:prstClr val="black"/>
                </a:solidFill>
              </a:rPr>
              <a:t>€˜~,(.J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it-IT" sz="1600" dirty="0" smtClean="0">
                <a:solidFill>
                  <a:prstClr val="black"/>
                </a:solidFill>
              </a:rPr>
              <a:t>fin-xâ€˜*\'a:"511z:1 wf .~\:'i/.onli State University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err="1" smtClean="0">
                <a:solidFill>
                  <a:prstClr val="black"/>
                </a:solidFill>
              </a:rPr>
              <a:t>P.â</a:t>
            </a:r>
            <a:r>
              <a:rPr lang="en-US" sz="1600" dirty="0" smtClean="0">
                <a:solidFill>
                  <a:prstClr val="black"/>
                </a:solidFill>
              </a:rPr>
              <a:t>€™~.r"~2= ,_. </a:t>
            </a:r>
            <a:r>
              <a:rPr lang="en-US" sz="1600" dirty="0" err="1" smtClean="0">
                <a:solidFill>
                  <a:prstClr val="black"/>
                </a:solidFill>
              </a:rPr>
              <a:t>gg</a:t>
            </a:r>
            <a:r>
              <a:rPr lang="en-US" sz="1600" dirty="0" smtClean="0">
                <a:solidFill>
                  <a:prstClr val="black"/>
                </a:solidFill>
              </a:rPr>
              <a:t> J:.2 " J*J*" â€ (=:\â€˜-</a:t>
            </a:r>
            <a:r>
              <a:rPr lang="en-US" sz="1600" dirty="0" err="1" smtClean="0">
                <a:solidFill>
                  <a:prstClr val="black"/>
                </a:solidFill>
              </a:rPr>
              <a:t>â€œax</a:t>
            </a:r>
            <a:r>
              <a:rPr lang="en-US" sz="1600" dirty="0" smtClean="0">
                <a:solidFill>
                  <a:prstClr val="black"/>
                </a:solidFill>
              </a:rPr>
              <a:t> "Â»..'\-12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â€˜ </a:t>
            </a:r>
            <a:r>
              <a:rPr lang="en-US" sz="1600" dirty="0" err="1" smtClean="0">
                <a:solidFill>
                  <a:prstClr val="black"/>
                </a:solidFill>
              </a:rPr>
              <a:t>â€œ</a:t>
            </a:r>
            <a:r>
              <a:rPr lang="en-US" sz="1600" dirty="0" smtClean="0">
                <a:solidFill>
                  <a:prstClr val="black"/>
                </a:solidFill>
              </a:rPr>
              <a:t> "â€˜ ;T~;â€˜~7i?Â»-1_1_\f;&gt;</a:t>
            </a:r>
            <a:r>
              <a:rPr lang="en-US" sz="1600" dirty="0" err="1" smtClean="0">
                <a:solidFill>
                  <a:prstClr val="black"/>
                </a:solidFill>
              </a:rPr>
              <a:t>sf</a:t>
            </a:r>
            <a:r>
              <a:rPr lang="en-US" sz="1600" dirty="0" smtClean="0">
                <a:solidFill>
                  <a:prstClr val="black"/>
                </a:solidFill>
              </a:rPr>
              <a:t>`;,' ESX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err="1" smtClean="0">
                <a:solidFill>
                  <a:prstClr val="black"/>
                </a:solidFill>
              </a:rPr>
              <a:t>ZÂ»ie+â</a:t>
            </a:r>
            <a:r>
              <a:rPr lang="en-US" sz="1600" dirty="0" smtClean="0">
                <a:solidFill>
                  <a:prstClr val="black"/>
                </a:solidFill>
              </a:rPr>
              <a:t>€˜-Â». </a:t>
            </a:r>
            <a:r>
              <a:rPr lang="en-US" sz="1600" dirty="0" err="1" smtClean="0">
                <a:solidFill>
                  <a:prstClr val="black"/>
                </a:solidFill>
              </a:rPr>
              <a:t>â€œ</a:t>
            </a:r>
            <a:r>
              <a:rPr lang="en-US" sz="1600" dirty="0" smtClean="0">
                <a:solidFill>
                  <a:prstClr val="black"/>
                </a:solidFill>
              </a:rPr>
              <a:t>~'.</a:t>
            </a:r>
            <a:r>
              <a:rPr lang="en-US" sz="1600" dirty="0" err="1" smtClean="0">
                <a:solidFill>
                  <a:prstClr val="black"/>
                </a:solidFill>
              </a:rPr>
              <a:t>Â»te</a:t>
            </a:r>
            <a:r>
              <a:rPr lang="en-US" sz="1600" dirty="0" smtClean="0">
                <a:solidFill>
                  <a:prstClr val="black"/>
                </a:solidFill>
              </a:rPr>
              <a:t>;~:i_.t&lt;Â» </a:t>
            </a:r>
            <a:r>
              <a:rPr lang="en-US" sz="1600" dirty="0" err="1" smtClean="0">
                <a:solidFill>
                  <a:prstClr val="black"/>
                </a:solidFill>
              </a:rPr>
              <a:t>ff`t</a:t>
            </a:r>
            <a:r>
              <a:rPr lang="en-US" sz="1600" dirty="0" smtClean="0">
                <a:solidFill>
                  <a:prstClr val="black"/>
                </a:solidFill>
              </a:rPr>
              <a:t>;~f3":.f.â€œ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Â» Â»4 xx, ,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"""â€˜</a:t>
            </a:r>
            <a:r>
              <a:rPr lang="en-US" sz="1600" dirty="0" err="1" smtClean="0">
                <a:solidFill>
                  <a:prstClr val="black"/>
                </a:solidFill>
              </a:rPr>
              <a:t>â€œâ</a:t>
            </a:r>
            <a:r>
              <a:rPr lang="en-US" sz="1600" dirty="0" smtClean="0">
                <a:solidFill>
                  <a:prstClr val="black"/>
                </a:solidFill>
              </a:rPr>
              <a:t>€</a:t>
            </a:r>
            <a:r>
              <a:rPr lang="en-US" sz="1600" dirty="0" err="1" smtClean="0">
                <a:solidFill>
                  <a:prstClr val="black"/>
                </a:solidFill>
              </a:rPr>
              <a:t>T"â</a:t>
            </a:r>
            <a:r>
              <a:rPr lang="en-US" sz="1600" dirty="0" smtClean="0">
                <a:solidFill>
                  <a:prstClr val="black"/>
                </a:solidFill>
              </a:rPr>
              <a:t>€™ &lt;1;-.</a:t>
            </a:r>
            <a:r>
              <a:rPr lang="en-US" sz="1600" dirty="0" err="1" smtClean="0">
                <a:solidFill>
                  <a:prstClr val="black"/>
                </a:solidFill>
              </a:rPr>
              <a:t>rs</a:t>
            </a:r>
            <a:r>
              <a:rPr lang="en-US" sz="1600" dirty="0" smtClean="0">
                <a:solidFill>
                  <a:prstClr val="black"/>
                </a:solidFill>
              </a:rPr>
              <a:t> f3'a,1.z&gt;.t;;</a:t>
            </a:r>
            <a:r>
              <a:rPr lang="en-US" sz="1600" dirty="0" err="1" smtClean="0">
                <a:solidFill>
                  <a:prstClr val="black"/>
                </a:solidFill>
              </a:rPr>
              <a:t>aÂ¢f~rus</a:t>
            </a:r>
            <a:r>
              <a:rPr lang="en-US" sz="1600" dirty="0" smtClean="0">
                <a:solidFill>
                  <a:prstClr val="black"/>
                </a:solidFill>
              </a:rPr>
              <a:t> â€™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V4 J 'if . </a:t>
            </a:r>
            <a:r>
              <a:rPr lang="en-US" sz="1600" dirty="0" err="1" smtClean="0">
                <a:solidFill>
                  <a:prstClr val="black"/>
                </a:solidFill>
              </a:rPr>
              <a:t>rÂ</a:t>
            </a:r>
            <a:r>
              <a:rPr lang="en-US" sz="1600" dirty="0" smtClean="0">
                <a:solidFill>
                  <a:prstClr val="black"/>
                </a:solidFill>
              </a:rPr>
              <a:t>°'Â° M '1?nies </a:t>
            </a:r>
            <a:r>
              <a:rPr lang="en-US" sz="1600" dirty="0" err="1" smtClean="0">
                <a:solidFill>
                  <a:prstClr val="black"/>
                </a:solidFill>
              </a:rPr>
              <a:t>ivain</a:t>
            </a:r>
            <a:r>
              <a:rPr lang="en-US" sz="1600" dirty="0" smtClean="0">
                <a:solidFill>
                  <a:prstClr val="black"/>
                </a:solidFill>
              </a:rPr>
              <a:t>.) </a:t>
            </a:r>
            <a:r>
              <a:rPr lang="en-US" sz="1600" dirty="0" err="1" smtClean="0">
                <a:solidFill>
                  <a:prstClr val="black"/>
                </a:solidFill>
              </a:rPr>
              <a:t>Sav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err="1" smtClean="0">
                <a:solidFill>
                  <a:prstClr val="black"/>
                </a:solidFill>
              </a:rPr>
              <a:t>neutal</a:t>
            </a:r>
            <a:r>
              <a:rPr lang="en-US" sz="1600" dirty="0" smtClean="0">
                <a:solidFill>
                  <a:prstClr val="black"/>
                </a:solidFill>
              </a:rPr>
              <a:t> Station - " '1 ~</a:t>
            </a:r>
            <a:r>
              <a:rPr lang="en-US" sz="1600" dirty="0" err="1" smtClean="0">
                <a:solidFill>
                  <a:prstClr val="black"/>
                </a:solidFill>
              </a:rPr>
              <a:t>Â»r</a:t>
            </a:r>
            <a:r>
              <a:rPr lang="en-US" sz="1600" dirty="0" smtClean="0">
                <a:solidFill>
                  <a:prstClr val="black"/>
                </a:solidFill>
              </a:rPr>
              <a:t>';;4-\P ` 1.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T11 ./P.. ,J ..-.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ELEV.  ' `.</a:t>
            </a:r>
            <a:r>
              <a:rPr lang="en-US" sz="1600" dirty="0" err="1" smtClean="0">
                <a:solidFill>
                  <a:prstClr val="black"/>
                </a:solidFill>
              </a:rPr>
              <a:t>fJL</a:t>
            </a:r>
            <a:r>
              <a:rPr lang="en-US" sz="1600" dirty="0" smtClean="0">
                <a:solidFill>
                  <a:prstClr val="black"/>
                </a:solidFill>
              </a:rPr>
              <a:t>_\ LATL Q _â€˜ 1 _ </a:t>
            </a:r>
            <a:r>
              <a:rPr lang="en-US" sz="1600" dirty="0" err="1" smtClean="0">
                <a:solidFill>
                  <a:prstClr val="black"/>
                </a:solidFill>
              </a:rPr>
              <a:t>Yâ</a:t>
            </a:r>
            <a:r>
              <a:rPr lang="en-US" sz="1600" dirty="0" smtClean="0">
                <a:solidFill>
                  <a:prstClr val="black"/>
                </a:solidFill>
              </a:rPr>
              <a:t>€™ DATE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pl-PL" sz="1600" dirty="0" smtClean="0">
                <a:solidFill>
                  <a:prstClr val="black"/>
                </a:solidFill>
              </a:rPr>
              <a:t>_ ,. W5. (&gt; f- , -:â€˜; i f&gt;i_T ~~ . A 1: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pt-BR" sz="1600" dirty="0" smtClean="0">
                <a:solidFill>
                  <a:prstClr val="black"/>
                </a:solidFill>
              </a:rPr>
              <a:t>Â». v\ .-v Â»~. 4. a xvala 8/27/73</a:t>
            </a:r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Owner\Documents\Symbiota\projects\TCN\workflows\WISC\Images\editted\IMG_0080_S1_bump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4267200"/>
            <a:ext cx="4114800" cy="31241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PLANTS OF NEW r~1ExIco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Herbarium of Arizona State University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err="1" smtClean="0">
                <a:solidFill>
                  <a:prstClr val="black"/>
                </a:solidFill>
              </a:rPr>
              <a:t>Parmelia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ulophyllodes</a:t>
            </a:r>
            <a:r>
              <a:rPr lang="en-US" sz="1600" dirty="0" smtClean="0">
                <a:solidFill>
                  <a:prstClr val="black"/>
                </a:solidFill>
              </a:rPr>
              <a:t> (Vain.) </a:t>
            </a:r>
            <a:r>
              <a:rPr lang="en-US" sz="1600" dirty="0" err="1" smtClean="0">
                <a:solidFill>
                  <a:prstClr val="black"/>
                </a:solidFill>
              </a:rPr>
              <a:t>Sav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COUNTY  </a:t>
            </a:r>
            <a:r>
              <a:rPr lang="en-US" sz="1600" dirty="0" err="1" smtClean="0">
                <a:solidFill>
                  <a:prstClr val="black"/>
                </a:solidFill>
              </a:rPr>
              <a:t>â€œÂ°â</a:t>
            </a:r>
            <a:r>
              <a:rPr lang="en-US" sz="1600" dirty="0" smtClean="0">
                <a:solidFill>
                  <a:prstClr val="black"/>
                </a:solidFill>
              </a:rPr>
              <a:t>€</a:t>
            </a:r>
            <a:r>
              <a:rPr lang="en-US" sz="1600" dirty="0" err="1" smtClean="0">
                <a:solidFill>
                  <a:prstClr val="black"/>
                </a:solidFill>
              </a:rPr>
              <a:t>â€œâ€œ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err="1" smtClean="0">
                <a:solidFill>
                  <a:prstClr val="black"/>
                </a:solidFill>
              </a:rPr>
              <a:t>Joranada</a:t>
            </a:r>
            <a:r>
              <a:rPr lang="en-US" sz="1600" dirty="0" smtClean="0">
                <a:solidFill>
                  <a:prstClr val="black"/>
                </a:solidFill>
              </a:rPr>
              <a:t> Experimental Station -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New Mexico State University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fi-FI" sz="1600" dirty="0" smtClean="0">
                <a:solidFill>
                  <a:prstClr val="black"/>
                </a:solidFill>
              </a:rPr>
              <a:t>"â€œâ€œâ€œ' on Juniperus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ELEV. ‘ 4400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EEILLEETUR DATE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DU T. H. Nash #7914 8/27/73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T. H. N.</a:t>
            </a:r>
          </a:p>
          <a:p>
            <a:pPr marL="0" indent="0">
              <a:buClr>
                <a:srgbClr val="CEB966"/>
              </a:buClr>
              <a:buFont typeface="Wingdings 2"/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27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283779"/>
            <a:ext cx="685800" cy="514350"/>
          </a:xfrm>
          <a:prstGeom prst="rect">
            <a:avLst/>
          </a:prstGeom>
          <a:noFill/>
        </p:spPr>
      </p:pic>
      <p:pic>
        <p:nvPicPr>
          <p:cNvPr id="9" name="Picture 25" descr="Site Logo"/>
          <p:cNvPicPr>
            <a:picLocks noChangeAspect="1" noChangeArrowheads="1"/>
          </p:cNvPicPr>
          <p:nvPr/>
        </p:nvPicPr>
        <p:blipFill>
          <a:blip r:embed="rId5" cstate="print"/>
          <a:srcRect r="53013"/>
          <a:stretch>
            <a:fillRect/>
          </a:stretch>
        </p:blipFill>
        <p:spPr bwMode="auto">
          <a:xfrm>
            <a:off x="914400" y="6424331"/>
            <a:ext cx="1756294" cy="37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7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7077E-6 L 0.00347 0.39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AOCR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Bryan Heidorn</a:t>
            </a:r>
            <a:r>
              <a:rPr lang="en-US" dirty="0" smtClean="0">
                <a:solidFill>
                  <a:prstClr val="black"/>
                </a:solidFill>
              </a:rPr>
              <a:t>, Director, School of Information Resources and Library Science, University of Arizona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Robert Anglin</a:t>
            </a:r>
            <a:r>
              <a:rPr lang="en-US" smtClean="0">
                <a:solidFill>
                  <a:prstClr val="black"/>
                </a:solidFill>
              </a:rPr>
              <a:t>, </a:t>
            </a:r>
            <a:r>
              <a:rPr lang="en-US">
                <a:solidFill>
                  <a:prstClr val="black"/>
                </a:solidFill>
              </a:rPr>
              <a:t>LBCC TCN </a:t>
            </a:r>
            <a:r>
              <a:rPr lang="en-US" smtClean="0">
                <a:solidFill>
                  <a:prstClr val="black"/>
                </a:solidFill>
              </a:rPr>
              <a:t>Developer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Reed </a:t>
            </a:r>
            <a:r>
              <a:rPr lang="en-US" b="1" dirty="0" err="1" smtClean="0">
                <a:solidFill>
                  <a:srgbClr val="638CC9"/>
                </a:solidFill>
              </a:rPr>
              <a:t>Beaman</a:t>
            </a:r>
            <a:r>
              <a:rPr lang="en-US" dirty="0" smtClean="0">
                <a:solidFill>
                  <a:prstClr val="black"/>
                </a:solidFill>
              </a:rPr>
              <a:t>, iDigBio Senior Personnel, FLMNH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Jason Best</a:t>
            </a:r>
            <a:r>
              <a:rPr lang="en-US" dirty="0" smtClean="0">
                <a:solidFill>
                  <a:prstClr val="black"/>
                </a:solidFill>
              </a:rPr>
              <a:t>, Director Bioinformatics, Botanical Research Institute of Texas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638CC9"/>
                </a:solidFill>
              </a:rPr>
              <a:t>Renato</a:t>
            </a:r>
            <a:r>
              <a:rPr lang="en-US" b="1" dirty="0" smtClean="0">
                <a:solidFill>
                  <a:srgbClr val="638CC9"/>
                </a:solidFill>
              </a:rPr>
              <a:t> </a:t>
            </a:r>
            <a:r>
              <a:rPr lang="en-US" b="1" dirty="0" err="1" smtClean="0">
                <a:solidFill>
                  <a:srgbClr val="638CC9"/>
                </a:solidFill>
              </a:rPr>
              <a:t>Figueiredo</a:t>
            </a:r>
            <a:r>
              <a:rPr lang="en-US" dirty="0" smtClean="0">
                <a:solidFill>
                  <a:prstClr val="black"/>
                </a:solidFill>
              </a:rPr>
              <a:t>, iDigBio IT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Edward Gilbert</a:t>
            </a:r>
            <a:r>
              <a:rPr lang="en-US" dirty="0" smtClean="0">
                <a:solidFill>
                  <a:prstClr val="black"/>
                </a:solidFill>
              </a:rPr>
              <a:t>, Symbiota Developer, LBCC and SCAN TCNs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Nathan </a:t>
            </a:r>
            <a:r>
              <a:rPr lang="en-US" b="1" dirty="0" err="1" smtClean="0">
                <a:solidFill>
                  <a:srgbClr val="638CC9"/>
                </a:solidFill>
              </a:rPr>
              <a:t>Gnanasambandam</a:t>
            </a:r>
            <a:r>
              <a:rPr lang="en-US" dirty="0" smtClean="0">
                <a:solidFill>
                  <a:prstClr val="black"/>
                </a:solidFill>
              </a:rPr>
              <a:t>, Xerox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638CC9"/>
                </a:solidFill>
              </a:rPr>
              <a:t>Stephen </a:t>
            </a:r>
            <a:r>
              <a:rPr lang="en-US" b="1" dirty="0">
                <a:solidFill>
                  <a:srgbClr val="638CC9"/>
                </a:solidFill>
              </a:rPr>
              <a:t>Gottschalk</a:t>
            </a:r>
            <a:r>
              <a:rPr lang="en-US" dirty="0">
                <a:solidFill>
                  <a:prstClr val="black"/>
                </a:solidFill>
              </a:rPr>
              <a:t>, Curatorial </a:t>
            </a:r>
            <a:r>
              <a:rPr lang="en-US" dirty="0" smtClean="0">
                <a:solidFill>
                  <a:prstClr val="black"/>
                </a:solidFill>
              </a:rPr>
              <a:t>Assistant, </a:t>
            </a:r>
            <a:r>
              <a:rPr lang="en-US" dirty="0">
                <a:solidFill>
                  <a:prstClr val="black"/>
                </a:solidFill>
              </a:rPr>
              <a:t>NYBG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Peter Lang</a:t>
            </a:r>
            <a:r>
              <a:rPr lang="en-US" dirty="0" smtClean="0">
                <a:solidFill>
                  <a:prstClr val="black"/>
                </a:solidFill>
              </a:rPr>
              <a:t>, Pre Sales Engineer, ABBYY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Deborah Paul</a:t>
            </a:r>
            <a:r>
              <a:rPr lang="en-US" dirty="0" smtClean="0">
                <a:solidFill>
                  <a:prstClr val="black"/>
                </a:solidFill>
              </a:rPr>
              <a:t>, iDigBio User Services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Elspeth Haston</a:t>
            </a:r>
            <a:r>
              <a:rPr lang="en-US" dirty="0" smtClean="0">
                <a:solidFill>
                  <a:prstClr val="black"/>
                </a:solidFill>
              </a:rPr>
              <a:t>, Royal Botanic Garden, Edinburgh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Anna </a:t>
            </a:r>
            <a:r>
              <a:rPr lang="en-US" b="1" dirty="0" err="1" smtClean="0">
                <a:solidFill>
                  <a:srgbClr val="638CC9"/>
                </a:solidFill>
              </a:rPr>
              <a:t>Saltmarsh</a:t>
            </a:r>
            <a:r>
              <a:rPr lang="en-US" dirty="0" smtClean="0">
                <a:solidFill>
                  <a:prstClr val="black"/>
                </a:solidFill>
              </a:rPr>
              <a:t>, Royal Botanic Gardens, KEW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638CC9"/>
                </a:solidFill>
              </a:rPr>
              <a:t>Nahil</a:t>
            </a:r>
            <a:r>
              <a:rPr lang="en-US" b="1" dirty="0" smtClean="0">
                <a:solidFill>
                  <a:srgbClr val="638CC9"/>
                </a:solidFill>
              </a:rPr>
              <a:t> </a:t>
            </a:r>
            <a:r>
              <a:rPr lang="en-US" b="1" dirty="0" err="1" smtClean="0">
                <a:solidFill>
                  <a:srgbClr val="638CC9"/>
                </a:solidFill>
              </a:rPr>
              <a:t>Sobh</a:t>
            </a:r>
            <a:r>
              <a:rPr lang="en-US" dirty="0" smtClean="0">
                <a:solidFill>
                  <a:prstClr val="black"/>
                </a:solidFill>
              </a:rPr>
              <a:t>, Developer, </a:t>
            </a:r>
            <a:r>
              <a:rPr lang="en-US" dirty="0" err="1" smtClean="0">
                <a:solidFill>
                  <a:prstClr val="black"/>
                </a:solidFill>
              </a:rPr>
              <a:t>InvertNet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Alex Thompson</a:t>
            </a:r>
            <a:r>
              <a:rPr lang="en-US" dirty="0" smtClean="0">
                <a:solidFill>
                  <a:prstClr val="black"/>
                </a:solidFill>
              </a:rPr>
              <a:t>, iDigBio Developer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Kimberly Watson</a:t>
            </a:r>
            <a:r>
              <a:rPr lang="en-US" dirty="0" smtClean="0">
                <a:solidFill>
                  <a:prstClr val="black"/>
                </a:solidFill>
              </a:rPr>
              <a:t>, Curatorial Assistant NYBG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38CC9"/>
                </a:solidFill>
              </a:rPr>
              <a:t>Qianjin Zhang</a:t>
            </a:r>
            <a:r>
              <a:rPr lang="en-US" dirty="0" smtClean="0">
                <a:solidFill>
                  <a:prstClr val="black"/>
                </a:solidFill>
              </a:rPr>
              <a:t>, Graduate Student,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6656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AOCR </a:t>
            </a:r>
            <a:r>
              <a:rPr lang="en-US" smtClean="0"/>
              <a:t>Working Group +</a:t>
            </a:r>
            <a:endParaRPr lang="en-US" dirty="0"/>
          </a:p>
        </p:txBody>
      </p:sp>
      <p:pic>
        <p:nvPicPr>
          <p:cNvPr id="1026" name="Picture 2" descr="https://www.idigbio.org/wiki/images/d/de/IDigBio_Logo_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34" y="1905001"/>
            <a:ext cx="1726851" cy="533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34" y="1329460"/>
            <a:ext cx="3831766" cy="42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1139" y="5671835"/>
            <a:ext cx="2667000" cy="5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flmnh.ufl.edu/packages/flmnh_theme/themes/flmnh/css/images/xflmnh_logo.png.pagespeed.ic.TBE38Gm2H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676400"/>
            <a:ext cx="2397584" cy="318561"/>
          </a:xfrm>
          <a:prstGeom prst="rect">
            <a:avLst/>
          </a:prstGeom>
          <a:noFill/>
        </p:spPr>
      </p:pic>
      <p:pic>
        <p:nvPicPr>
          <p:cNvPr id="1034" name="Picture 10" descr="http://www.brit.org/sites/all/themes/brit2/assets/img/plant2plan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057400"/>
            <a:ext cx="1622323" cy="1197429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362200"/>
            <a:ext cx="1615292" cy="6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t3.gstatic.com/images?q=tbn:ANd9GcQdERpfhAeppvHegzO5O4-_YBdL5yP9L9Wn4kWHqTbW6A1FkDs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9684" y="2662918"/>
            <a:ext cx="874675" cy="842282"/>
          </a:xfrm>
          <a:prstGeom prst="rect">
            <a:avLst/>
          </a:prstGeom>
          <a:noFill/>
        </p:spPr>
      </p:pic>
      <p:pic>
        <p:nvPicPr>
          <p:cNvPr id="1039" name="Picture 15" descr="http://t1.gstatic.com/images?q=tbn:ANd9GcTIH-1u7tQZQ_S1Qm5ZLjvwE4X-hu1Bpltms_q6MT9s5LCvX8W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038600"/>
            <a:ext cx="1309879" cy="380999"/>
          </a:xfrm>
          <a:prstGeom prst="rect">
            <a:avLst/>
          </a:prstGeom>
          <a:noFill/>
        </p:spPr>
      </p:pic>
      <p:pic>
        <p:nvPicPr>
          <p:cNvPr id="1041" name="Picture 17" descr="http://t2.gstatic.com/images?q=tbn:ANd9GcSRm3MtZWs2kwU42vVttLtmq4eihas2XCHPWHgc85uic4thITwrG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3886200"/>
            <a:ext cx="1638300" cy="819151"/>
          </a:xfrm>
          <a:prstGeom prst="rect">
            <a:avLst/>
          </a:prstGeom>
          <a:noFill/>
        </p:spPr>
      </p:pic>
      <p:pic>
        <p:nvPicPr>
          <p:cNvPr id="1043" name="Picture 19" descr="https://www.idigbio.org/sites/default/files/sites/default/files/invertnet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6434" y="4876800"/>
            <a:ext cx="2667000" cy="533400"/>
          </a:xfrm>
          <a:prstGeom prst="rect">
            <a:avLst/>
          </a:prstGeom>
          <a:noFill/>
        </p:spPr>
      </p:pic>
      <p:pic>
        <p:nvPicPr>
          <p:cNvPr id="1045" name="Picture 21" descr="BHL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2971800"/>
            <a:ext cx="2422071" cy="869463"/>
          </a:xfrm>
          <a:prstGeom prst="rect">
            <a:avLst/>
          </a:prstGeom>
          <a:noFill/>
        </p:spPr>
      </p:pic>
      <p:pic>
        <p:nvPicPr>
          <p:cNvPr id="1047" name="Picture 23" descr="http://www.lantra.co.uk/getattachment/3895ae83-3451-4c77-be57-3d8b8430fa29/Royal-Botanic-Gardens,-Kew.aspx?MaxSideSize=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58139" y="4930891"/>
            <a:ext cx="1200509" cy="636270"/>
          </a:xfrm>
          <a:prstGeom prst="rect">
            <a:avLst/>
          </a:prstGeom>
          <a:noFill/>
        </p:spPr>
      </p:pic>
      <p:pic>
        <p:nvPicPr>
          <p:cNvPr id="1049" name="Picture 25" descr="Site Logo"/>
          <p:cNvPicPr>
            <a:picLocks noChangeAspect="1" noChangeArrowheads="1"/>
          </p:cNvPicPr>
          <p:nvPr/>
        </p:nvPicPr>
        <p:blipFill>
          <a:blip r:embed="rId15" cstate="print"/>
          <a:srcRect r="53013"/>
          <a:stretch>
            <a:fillRect/>
          </a:stretch>
        </p:blipFill>
        <p:spPr bwMode="auto">
          <a:xfrm>
            <a:off x="1905000" y="3429000"/>
            <a:ext cx="3051694" cy="649503"/>
          </a:xfrm>
          <a:prstGeom prst="rect">
            <a:avLst/>
          </a:prstGeom>
          <a:noFill/>
        </p:spPr>
      </p:pic>
      <p:pic>
        <p:nvPicPr>
          <p:cNvPr id="1051" name="Picture 27" descr="Hom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7800" y="2590800"/>
            <a:ext cx="914400" cy="685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705600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MaCC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TCN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5" y="5660571"/>
            <a:ext cx="853417" cy="85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essig.berkeley.edu/images/CalBug_Logo_72_dp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944065" cy="9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67400" y="47244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SALIX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6" descr="The iSchools Caucus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85" y="4296217"/>
            <a:ext cx="1428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t2.gstatic.com/images?q=tbn:ANd9GcQcHrRMnTRqPcaFuYmcLG8O4vvnu-zYuMfg5eVWf-H51MDjMucD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5029200"/>
            <a:ext cx="1063625" cy="616016"/>
          </a:xfrm>
          <a:prstGeom prst="rect">
            <a:avLst/>
          </a:prstGeom>
          <a:noFill/>
        </p:spPr>
      </p:pic>
      <p:pic>
        <p:nvPicPr>
          <p:cNvPr id="14340" name="Picture 4" descr="http://t1.gstatic.com/images?q=tbn:ANd9GcS6TGVvvUuSDpc8zoyKqt3ssTX0qKGKN3qG03PPwdUcooSZmON3H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53000" y="3810000"/>
            <a:ext cx="2057400" cy="94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AOCR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AOCR Working Group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Working Group Meeting</a:t>
            </a:r>
          </a:p>
          <a:p>
            <a:r>
              <a:rPr lang="en-US" dirty="0" smtClean="0"/>
              <a:t>Coming Up Next</a:t>
            </a:r>
          </a:p>
          <a:p>
            <a:r>
              <a:rPr lang="en-US" dirty="0" smtClean="0"/>
              <a:t>How to get involved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AOCR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effective practices </a:t>
            </a:r>
          </a:p>
          <a:p>
            <a:r>
              <a:rPr lang="en-US" dirty="0" smtClean="0"/>
              <a:t>known issues</a:t>
            </a:r>
          </a:p>
          <a:p>
            <a:r>
              <a:rPr lang="en-US" dirty="0" smtClean="0"/>
              <a:t>research and </a:t>
            </a:r>
            <a:r>
              <a:rPr lang="en-US" smtClean="0"/>
              <a:t>report findings</a:t>
            </a:r>
          </a:p>
          <a:p>
            <a:r>
              <a:rPr lang="en-US" smtClean="0"/>
              <a:t>outreach and collaboration</a:t>
            </a:r>
            <a:endParaRPr lang="en-US" dirty="0" smtClean="0"/>
          </a:p>
          <a:p>
            <a:r>
              <a:rPr lang="en-US" smtClean="0"/>
              <a:t>OCR / NLP </a:t>
            </a:r>
            <a:r>
              <a:rPr lang="en-US" dirty="0" smtClean="0"/>
              <a:t>resources</a:t>
            </a:r>
          </a:p>
          <a:p>
            <a:r>
              <a:rPr lang="en-US" smtClean="0"/>
              <a:t>OCR / NLP </a:t>
            </a:r>
            <a:r>
              <a:rPr lang="en-US" dirty="0" smtClean="0"/>
              <a:t>workflows</a:t>
            </a:r>
          </a:p>
          <a:p>
            <a:r>
              <a:rPr lang="en-US" dirty="0" smtClean="0"/>
              <a:t>optimizing </a:t>
            </a:r>
            <a:r>
              <a:rPr lang="en-US" smtClean="0"/>
              <a:t>OCR results</a:t>
            </a:r>
          </a:p>
        </p:txBody>
      </p:sp>
    </p:spTree>
    <p:extLst>
      <p:ext uri="{BB962C8B-B14F-4D97-AF65-F5344CB8AC3E}">
        <p14:creationId xmlns:p14="http://schemas.microsoft.com/office/powerpoint/2010/main" val="31121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560637"/>
            <a:ext cx="2971800" cy="4525963"/>
          </a:xfrm>
        </p:spPr>
        <p:txBody>
          <a:bodyPr>
            <a:normAutofit/>
          </a:bodyPr>
          <a:lstStyle/>
          <a:p>
            <a:r>
              <a:rPr lang="en-US" smtClean="0"/>
              <a:t>effective </a:t>
            </a:r>
            <a:r>
              <a:rPr lang="en-US" dirty="0" smtClean="0"/>
              <a:t>practices </a:t>
            </a:r>
          </a:p>
          <a:p>
            <a:r>
              <a:rPr lang="en-US" smtClean="0"/>
              <a:t>issues</a:t>
            </a:r>
          </a:p>
          <a:p>
            <a:r>
              <a:rPr lang="en-US" smtClean="0"/>
              <a:t>workflows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85056"/>
            <a:ext cx="5715000" cy="651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217714"/>
            <a:ext cx="5943600" cy="1143000"/>
          </a:xfrm>
        </p:spPr>
        <p:txBody>
          <a:bodyPr>
            <a:normAutofit/>
          </a:bodyPr>
          <a:lstStyle/>
          <a:p>
            <a:r>
              <a:rPr lang="en-US" sz="3600" b="1"/>
              <a:t>http://</a:t>
            </a:r>
            <a:r>
              <a:rPr lang="en-US" sz="3600" b="1" smtClean="0"/>
              <a:t>tinyurl.com/aocrWiki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295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AOCR Working Group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6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/>
              <a:t>state of the art ~ learning from each other</a:t>
            </a: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smtClean="0"/>
              <a:t>Karl-Heinz Steinke: </a:t>
            </a:r>
            <a:r>
              <a:rPr lang="en-US" sz="3000" dirty="0" smtClean="0">
                <a:solidFill>
                  <a:srgbClr val="638CC9"/>
                </a:solidFill>
              </a:rPr>
              <a:t>Herbar Digital </a:t>
            </a:r>
            <a:r>
              <a:rPr lang="en-US" sz="3000" dirty="0" smtClean="0"/>
              <a:t>and </a:t>
            </a:r>
            <a:r>
              <a:rPr lang="en-US" sz="3000" dirty="0" smtClean="0">
                <a:solidFill>
                  <a:srgbClr val="638CC9"/>
                </a:solidFill>
              </a:rPr>
              <a:t>BGBM</a:t>
            </a: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dirty="0" smtClean="0"/>
              <a:t>Elspeth Haston, Ron Cubey, </a:t>
            </a:r>
            <a:r>
              <a:rPr lang="en-US" sz="3000" smtClean="0"/>
              <a:t>Robin </a:t>
            </a:r>
            <a:r>
              <a:rPr lang="en-US" sz="3000"/>
              <a:t>Drinkwater: </a:t>
            </a:r>
            <a:r>
              <a:rPr lang="en-US" sz="3000">
                <a:solidFill>
                  <a:srgbClr val="638CC9"/>
                </a:solidFill>
              </a:rPr>
              <a:t>OCR within the digitisation workflow at </a:t>
            </a:r>
            <a:r>
              <a:rPr lang="en-US" sz="3000" smtClean="0">
                <a:solidFill>
                  <a:srgbClr val="638CC9"/>
                </a:solidFill>
              </a:rPr>
              <a:t>RBGE</a:t>
            </a:r>
            <a:r>
              <a:rPr lang="en-US" sz="3000" smtClean="0"/>
              <a:t>, &amp; </a:t>
            </a:r>
            <a:r>
              <a:rPr lang="en-US" sz="3000" smtClean="0">
                <a:solidFill>
                  <a:srgbClr val="638CC9"/>
                </a:solidFill>
              </a:rPr>
              <a:t>OpenUp</a:t>
            </a:r>
            <a:r>
              <a:rPr lang="en-US" sz="3000" dirty="0" smtClean="0">
                <a:solidFill>
                  <a:srgbClr val="638CC9"/>
                </a:solidFill>
              </a:rPr>
              <a:t>!</a:t>
            </a: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smtClean="0"/>
              <a:t>Jason Best: </a:t>
            </a:r>
            <a:r>
              <a:rPr lang="en-US" sz="3000" smtClean="0">
                <a:solidFill>
                  <a:srgbClr val="638CC9"/>
                </a:solidFill>
              </a:rPr>
              <a:t>Demo of The </a:t>
            </a:r>
            <a:r>
              <a:rPr lang="en-US" sz="3000" dirty="0" smtClean="0">
                <a:solidFill>
                  <a:srgbClr val="638CC9"/>
                </a:solidFill>
              </a:rPr>
              <a:t>Apiary Project</a:t>
            </a: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dirty="0" smtClean="0"/>
              <a:t>Edward Gilbert, Corinna Gries, Thomas H. Nash III, </a:t>
            </a:r>
            <a:r>
              <a:rPr lang="en-US" sz="3000" smtClean="0"/>
              <a:t>Robert Anglin: </a:t>
            </a:r>
            <a:r>
              <a:rPr lang="en-US" sz="3000" dirty="0" smtClean="0">
                <a:solidFill>
                  <a:srgbClr val="638CC9"/>
                </a:solidFill>
              </a:rPr>
              <a:t>Lichens, Bryophytes and Climate Change</a:t>
            </a: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dirty="0" smtClean="0"/>
              <a:t>Kimberly </a:t>
            </a:r>
            <a:r>
              <a:rPr lang="en-US" sz="3000" smtClean="0"/>
              <a:t>Watson</a:t>
            </a:r>
            <a:r>
              <a:rPr lang="en-US" sz="3000"/>
              <a:t>, Tri-Trophic Digitization: </a:t>
            </a:r>
            <a:r>
              <a:rPr lang="en-US" sz="3000" smtClean="0">
                <a:solidFill>
                  <a:srgbClr val="638CC9"/>
                </a:solidFill>
              </a:rPr>
              <a:t>Putting the OCR in Workflow</a:t>
            </a:r>
            <a:r>
              <a:rPr lang="en-US" sz="3000" smtClean="0"/>
              <a:t>, NYBG</a:t>
            </a:r>
            <a:endParaRPr lang="en-US" sz="3000" dirty="0" smtClean="0"/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dirty="0" smtClean="0"/>
              <a:t>Stephen Gottschalk</a:t>
            </a:r>
            <a:r>
              <a:rPr lang="en-US" sz="3000" smtClean="0"/>
              <a:t>, </a:t>
            </a:r>
            <a:r>
              <a:rPr lang="en-US" sz="3000">
                <a:solidFill>
                  <a:srgbClr val="638CC9"/>
                </a:solidFill>
              </a:rPr>
              <a:t>OCR implementation in The Caribbean Plants Digitization </a:t>
            </a:r>
            <a:r>
              <a:rPr lang="en-US" sz="3000" smtClean="0">
                <a:solidFill>
                  <a:srgbClr val="638CC9"/>
                </a:solidFill>
              </a:rPr>
              <a:t>Project</a:t>
            </a:r>
            <a:r>
              <a:rPr lang="en-US" sz="3000" smtClean="0"/>
              <a:t>, NYBG</a:t>
            </a:r>
            <a:endParaRPr lang="en-US" sz="3000" dirty="0" smtClean="0"/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dirty="0" smtClean="0"/>
              <a:t>Daryl Lafferty</a:t>
            </a:r>
            <a:r>
              <a:rPr lang="en-US" sz="3000" smtClean="0"/>
              <a:t>, </a:t>
            </a:r>
            <a:r>
              <a:rPr lang="en-US" sz="3000" smtClean="0">
                <a:solidFill>
                  <a:srgbClr val="638CC9"/>
                </a:solidFill>
              </a:rPr>
              <a:t>OCR and SALIX Parsing</a:t>
            </a:r>
            <a:endParaRPr lang="en-US" sz="3000" dirty="0" smtClean="0">
              <a:solidFill>
                <a:srgbClr val="638CC9"/>
              </a:solidFill>
            </a:endParaRP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 dirty="0" smtClean="0"/>
              <a:t>Bryan Heidorn &amp; Qianjin Zhang, </a:t>
            </a:r>
            <a:r>
              <a:rPr lang="en-US" sz="3000" dirty="0" smtClean="0">
                <a:solidFill>
                  <a:srgbClr val="638CC9"/>
                </a:solidFill>
              </a:rPr>
              <a:t>Herbis </a:t>
            </a:r>
            <a:r>
              <a:rPr lang="en-US" sz="3000" smtClean="0">
                <a:solidFill>
                  <a:srgbClr val="638CC9"/>
                </a:solidFill>
              </a:rPr>
              <a:t>/ LABELX Demo</a:t>
            </a:r>
            <a:endParaRPr lang="en-US" sz="3000" dirty="0" smtClean="0">
              <a:solidFill>
                <a:srgbClr val="638CC9"/>
              </a:solidFill>
            </a:endParaRPr>
          </a:p>
          <a:p>
            <a:pPr marL="640080" lvl="1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3000"/>
              <a:t>Peter Oboyski, Phuc Nguyen, Serge Belongie, Rosemary Gillespie: </a:t>
            </a:r>
            <a:r>
              <a:rPr lang="en-US" sz="3000">
                <a:solidFill>
                  <a:srgbClr val="638CC9"/>
                </a:solidFill>
              </a:rPr>
              <a:t>Digitization California Arthropod Collection </a:t>
            </a:r>
            <a:r>
              <a:rPr lang="en-US" sz="3000" smtClean="0">
                <a:solidFill>
                  <a:srgbClr val="638CC9"/>
                </a:solidFill>
              </a:rPr>
              <a:t> </a:t>
            </a:r>
            <a:r>
              <a:rPr lang="en-US" sz="3000" smtClean="0"/>
              <a:t>CalBug </a:t>
            </a:r>
            <a:r>
              <a:rPr lang="en-US" sz="3000" dirty="0" smtClean="0"/>
              <a:t>Project, Essig Museum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9"/>
            <a:ext cx="9144000" cy="68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dpaul\Desktop\Kar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4368007"/>
            <a:ext cx="2005806" cy="19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paul\Desktop\HerbarDigital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97463"/>
            <a:ext cx="1227137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1496</TotalTime>
  <Words>1574</Words>
  <Application>Microsoft Office PowerPoint</Application>
  <PresentationFormat>On-screen Show (4:3)</PresentationFormat>
  <Paragraphs>230</Paragraphs>
  <Slides>21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Module</vt:lpstr>
      <vt:lpstr>iDigBio Augmenting OCR Working Group (AOCR)</vt:lpstr>
      <vt:lpstr>Overview</vt:lpstr>
      <vt:lpstr>AOCR Working Group</vt:lpstr>
      <vt:lpstr>AOCR Working Group +</vt:lpstr>
      <vt:lpstr>AOCR Overview</vt:lpstr>
      <vt:lpstr>AOCR Goals</vt:lpstr>
      <vt:lpstr>http://tinyurl.com/aocrWiki</vt:lpstr>
      <vt:lpstr>AOCR Working Group Meeting</vt:lpstr>
      <vt:lpstr>PowerPoint Presentation</vt:lpstr>
      <vt:lpstr>PowerPoint Presentation</vt:lpstr>
      <vt:lpstr>OCR Challenges</vt:lpstr>
      <vt:lpstr>NLP Challenges</vt:lpstr>
      <vt:lpstr>The Apiary Project, BRIT</vt:lpstr>
      <vt:lpstr>AOCR Working Group Meeting</vt:lpstr>
      <vt:lpstr>AOCR Remote Participation</vt:lpstr>
      <vt:lpstr>http://tinyurl.com/aocrws</vt:lpstr>
      <vt:lpstr>iSchools Conference, February 2013 Help iDigBio Reveal Hidden Data: iDigBio Augmenting OCR Working Group Needs You </vt:lpstr>
      <vt:lpstr>AOCR Hacakthon I http://tinyurl.com/aocrHack </vt:lpstr>
      <vt:lpstr>How to get involved…</vt:lpstr>
      <vt:lpstr>Thank you from the iDigBio AOCR Working Group</vt:lpstr>
      <vt:lpstr>Optical Character Recognition</vt:lpstr>
    </vt:vector>
  </TitlesOfParts>
  <Company>Department of Scientific 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dpaul</dc:creator>
  <cp:lastModifiedBy>Owner</cp:lastModifiedBy>
  <cp:revision>54</cp:revision>
  <dcterms:created xsi:type="dcterms:W3CDTF">2012-10-16T17:08:22Z</dcterms:created>
  <dcterms:modified xsi:type="dcterms:W3CDTF">2012-10-23T05:05:24Z</dcterms:modified>
</cp:coreProperties>
</file>