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35" r:id="rId3"/>
    <p:sldId id="296" r:id="rId4"/>
    <p:sldId id="303" r:id="rId5"/>
    <p:sldId id="305" r:id="rId6"/>
    <p:sldId id="304" r:id="rId7"/>
    <p:sldId id="306" r:id="rId8"/>
    <p:sldId id="307" r:id="rId9"/>
    <p:sldId id="309" r:id="rId10"/>
    <p:sldId id="295" r:id="rId11"/>
    <p:sldId id="310" r:id="rId12"/>
    <p:sldId id="312" r:id="rId13"/>
    <p:sldId id="311" r:id="rId14"/>
    <p:sldId id="313" r:id="rId15"/>
    <p:sldId id="322" r:id="rId16"/>
    <p:sldId id="315" r:id="rId17"/>
    <p:sldId id="327" r:id="rId18"/>
    <p:sldId id="318" r:id="rId19"/>
    <p:sldId id="333" r:id="rId20"/>
    <p:sldId id="334" r:id="rId21"/>
    <p:sldId id="331" r:id="rId22"/>
    <p:sldId id="332" r:id="rId23"/>
    <p:sldId id="329" r:id="rId24"/>
    <p:sldId id="314" r:id="rId25"/>
    <p:sldId id="32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3" d="100"/>
          <a:sy n="133" d="100"/>
        </p:scale>
        <p:origin x="-104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viewProps" Target="viewProps.xml"/><Relationship Id="rId11" Type="http://schemas.openxmlformats.org/officeDocument/2006/relationships/slide" Target="slides/slide10.xml"/><Relationship Id="rId29" Type="http://schemas.openxmlformats.org/officeDocument/2006/relationships/presProps" Target="pres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E10CD-4DEB-45DA-A2BB-4B29225B696B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B71BA-52D9-4FF5-8C0D-2CE33372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B71BA-52D9-4FF5-8C0D-2CE33372DF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8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B71BA-52D9-4FF5-8C0D-2CE33372DF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8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B71BA-52D9-4FF5-8C0D-2CE33372DF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0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B71BA-52D9-4FF5-8C0D-2CE33372DF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8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7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5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0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1D23B-8599-4842-B32C-D3E73C008BAF}" type="datetimeFigureOut">
              <a:rPr lang="en-US" smtClean="0"/>
              <a:t>10/22/12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B1A3C-1260-4E81-A40F-FE28022A9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3" Type="http://schemas.openxmlformats.org/officeDocument/2006/relationships/image" Target="../media/image1.jpeg"/><Relationship Id="rId6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7" Type="http://schemas.openxmlformats.org/officeDocument/2006/relationships/image" Target="../media/image23.jpeg"/><Relationship Id="rId1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0" Type="http://schemas.openxmlformats.org/officeDocument/2006/relationships/image" Target="../media/image26.jpg"/><Relationship Id="rId5" Type="http://schemas.openxmlformats.org/officeDocument/2006/relationships/image" Target="../media/image21.jpe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25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6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7.jpeg"/><Relationship Id="rId3" Type="http://schemas.openxmlformats.org/officeDocument/2006/relationships/image" Target="../media/image1.jpeg"/><Relationship Id="rId6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4" Type="http://schemas.openxmlformats.org/officeDocument/2006/relationships/hyperlink" Target="http://symbiota.org/nalichens/index.php" TargetMode="External"/><Relationship Id="rId5" Type="http://schemas.openxmlformats.org/officeDocument/2006/relationships/hyperlink" Target="http://symbiota.org/bryophytes/index.php" TargetMode="External"/><Relationship Id="rId7" Type="http://schemas.openxmlformats.org/officeDocument/2006/relationships/hyperlink" Target="http://scanbugs.org/index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nvertnet.org/" TargetMode="External"/><Relationship Id="rId3" Type="http://schemas.openxmlformats.org/officeDocument/2006/relationships/hyperlink" Target="http://tcn.amnh.org/" TargetMode="External"/><Relationship Id="rId6" Type="http://schemas.openxmlformats.org/officeDocument/2006/relationships/hyperlink" Target="http://herbarium.peabody.yale.edu/NEV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4" y="4267200"/>
            <a:ext cx="2535114" cy="19182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396335"/>
            <a:ext cx="9144000" cy="3693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																				NSF EF-1115210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83" y="609600"/>
            <a:ext cx="3763617" cy="1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057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Welcome to </a:t>
            </a: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Summit 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579120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Day 1 imaging station cro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95952"/>
            <a:ext cx="2743200" cy="2000048"/>
          </a:xfrm>
          <a:prstGeom prst="rect">
            <a:avLst/>
          </a:prstGeom>
        </p:spPr>
      </p:pic>
      <p:pic>
        <p:nvPicPr>
          <p:cNvPr id="13" name="Picture 12" descr="C:\Users\dpaul\Downloads\nsf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660504" cy="6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2133600" cy="2124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University of Florida 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Florida State University</a:t>
            </a:r>
          </a:p>
        </p:txBody>
      </p:sp>
      <p:pic>
        <p:nvPicPr>
          <p:cNvPr id="16" name="Picture 15" descr="1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3352800"/>
            <a:ext cx="3048000" cy="2040764"/>
          </a:xfrm>
          <a:prstGeom prst="rect">
            <a:avLst/>
          </a:prstGeom>
        </p:spPr>
      </p:pic>
      <p:pic>
        <p:nvPicPr>
          <p:cNvPr id="3" name="Picture 2" descr="139652a1-size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26" y="381000"/>
            <a:ext cx="248527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NMap_power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2map_present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64" y="977900"/>
            <a:ext cx="10482164" cy="588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638800"/>
            <a:ext cx="2833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130 institutions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in 48 states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6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848600" cy="872067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</a:rPr>
              <a:t>iDigBio</a:t>
            </a:r>
            <a:r>
              <a:rPr lang="en-US" sz="3200" b="1" dirty="0" smtClean="0">
                <a:solidFill>
                  <a:srgbClr val="800000"/>
                </a:solidFill>
              </a:rPr>
              <a:t>:  Year 1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3200" b="1" dirty="0" smtClean="0"/>
              <a:t>Building Teams</a:t>
            </a:r>
            <a:r>
              <a:rPr lang="en-US" sz="3200" b="1" dirty="0"/>
              <a:t> </a:t>
            </a:r>
            <a:r>
              <a:rPr lang="en-US" sz="3200" b="1" dirty="0" smtClean="0"/>
              <a:t>and </a:t>
            </a:r>
            <a:r>
              <a:rPr lang="en-US" sz="3200" b="1" dirty="0" err="1" smtClean="0"/>
              <a:t>Cyberinfrastructure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9144000" cy="5486400"/>
          </a:xfrm>
        </p:spPr>
        <p:txBody>
          <a:bodyPr>
            <a:noAutofit/>
          </a:bodyPr>
          <a:lstStyle/>
          <a:p>
            <a:pPr lvl="1">
              <a:buFont typeface="Wingdings" charset="2"/>
              <a:buChar char="§"/>
            </a:pPr>
            <a:r>
              <a:rPr lang="en-US" sz="2000" b="1" dirty="0" smtClean="0">
                <a:solidFill>
                  <a:srgbClr val="800000"/>
                </a:solidFill>
              </a:rPr>
              <a:t>Collections </a:t>
            </a:r>
            <a:r>
              <a:rPr lang="en-US" sz="2000" b="1" dirty="0">
                <a:solidFill>
                  <a:srgbClr val="800000"/>
                </a:solidFill>
              </a:rPr>
              <a:t>Community  &amp;  IT </a:t>
            </a:r>
            <a:r>
              <a:rPr lang="en-US" sz="2000" b="1" dirty="0" smtClean="0">
                <a:solidFill>
                  <a:srgbClr val="800000"/>
                </a:solidFill>
              </a:rPr>
              <a:t>Experts</a:t>
            </a:r>
          </a:p>
          <a:p>
            <a:pPr lvl="1">
              <a:buFont typeface="Wingdings" charset="2"/>
              <a:buChar char="§"/>
            </a:pPr>
            <a:endParaRPr lang="en-US" sz="1000" b="1" dirty="0" smtClean="0">
              <a:solidFill>
                <a:srgbClr val="800000"/>
              </a:solidFill>
            </a:endParaRPr>
          </a:p>
          <a:p>
            <a:pPr lvl="2">
              <a:buFont typeface="Wingdings" charset="2"/>
              <a:buChar char="§"/>
            </a:pPr>
            <a:r>
              <a:rPr lang="en-US" sz="2000" dirty="0" smtClean="0"/>
              <a:t>Surveys</a:t>
            </a:r>
            <a:r>
              <a:rPr lang="en-US" sz="2000" dirty="0"/>
              <a:t>, working groups, workshops, person-to-person</a:t>
            </a:r>
          </a:p>
          <a:p>
            <a:pPr lvl="2">
              <a:buFont typeface="Wingdings" charset="2"/>
              <a:buChar char="§"/>
            </a:pPr>
            <a:r>
              <a:rPr lang="en-US" sz="2000" dirty="0"/>
              <a:t>Reliance on </a:t>
            </a:r>
            <a:r>
              <a:rPr lang="en-US" sz="2000" dirty="0" smtClean="0"/>
              <a:t>standards</a:t>
            </a:r>
            <a:r>
              <a:rPr lang="en-US" sz="2000" dirty="0"/>
              <a:t> </a:t>
            </a:r>
            <a:r>
              <a:rPr lang="en-US" sz="2000" dirty="0" smtClean="0"/>
              <a:t>and proven solutions</a:t>
            </a:r>
          </a:p>
          <a:p>
            <a:pPr marL="0" indent="0">
              <a:buNone/>
            </a:pPr>
            <a:endParaRPr lang="en-US" sz="1600" dirty="0"/>
          </a:p>
          <a:p>
            <a:pPr lvl="1">
              <a:buFont typeface="Wingdings" charset="2"/>
              <a:buChar char="§"/>
            </a:pPr>
            <a:r>
              <a:rPr lang="en-US" sz="2000" b="1" dirty="0">
                <a:solidFill>
                  <a:srgbClr val="800000"/>
                </a:solidFill>
              </a:rPr>
              <a:t>Continuous consultation with </a:t>
            </a:r>
            <a:r>
              <a:rPr lang="en-US" sz="2000" b="1" dirty="0" smtClean="0">
                <a:solidFill>
                  <a:srgbClr val="800000"/>
                </a:solidFill>
              </a:rPr>
              <a:t>stakeholders</a:t>
            </a:r>
          </a:p>
          <a:p>
            <a:pPr lvl="1">
              <a:buFont typeface="Wingdings" charset="2"/>
              <a:buChar char="§"/>
            </a:pPr>
            <a:endParaRPr lang="en-US" sz="1000" b="1" dirty="0" smtClean="0">
              <a:solidFill>
                <a:srgbClr val="800000"/>
              </a:solidFill>
            </a:endParaRPr>
          </a:p>
          <a:p>
            <a:pPr lvl="2">
              <a:buFont typeface="Wingdings" charset="2"/>
              <a:buChar char="§"/>
            </a:pPr>
            <a:r>
              <a:rPr lang="en-US" sz="2000" dirty="0"/>
              <a:t>4 workshops in Year 1</a:t>
            </a:r>
          </a:p>
          <a:p>
            <a:pPr lvl="2">
              <a:buFont typeface="Wingdings" charset="2"/>
              <a:buChar char="§"/>
            </a:pPr>
            <a:r>
              <a:rPr lang="en-US" sz="2000" dirty="0"/>
              <a:t>6 workshops already in Year 2 </a:t>
            </a:r>
          </a:p>
          <a:p>
            <a:pPr marL="914400" lvl="2" indent="0">
              <a:buNone/>
            </a:pPr>
            <a:r>
              <a:rPr lang="en-US" sz="2000" dirty="0"/>
              <a:t>         </a:t>
            </a:r>
            <a:r>
              <a:rPr lang="en-US" sz="2000" i="1" dirty="0"/>
              <a:t> a total of </a:t>
            </a:r>
            <a:r>
              <a:rPr lang="en-US" sz="2000" i="1" dirty="0" smtClean="0"/>
              <a:t>239 </a:t>
            </a:r>
            <a:r>
              <a:rPr lang="en-US" sz="2000" i="1" dirty="0"/>
              <a:t>individuals from </a:t>
            </a:r>
            <a:r>
              <a:rPr lang="en-US" sz="2000" i="1" dirty="0" smtClean="0"/>
              <a:t>126 </a:t>
            </a:r>
            <a:r>
              <a:rPr lang="en-US" sz="2000" i="1" dirty="0"/>
              <a:t>institutions</a:t>
            </a:r>
            <a:endParaRPr lang="en-US" sz="2000" dirty="0"/>
          </a:p>
          <a:p>
            <a:pPr lvl="2">
              <a:buFont typeface="Wingdings" charset="2"/>
              <a:buChar char="§"/>
            </a:pPr>
            <a:r>
              <a:rPr lang="en-US" sz="2000" dirty="0"/>
              <a:t>9-11 </a:t>
            </a:r>
            <a:r>
              <a:rPr lang="en-US" sz="2000" dirty="0" smtClean="0"/>
              <a:t>workshops proposed </a:t>
            </a:r>
            <a:endParaRPr lang="en-US" sz="2000" dirty="0"/>
          </a:p>
          <a:p>
            <a:pPr lvl="1">
              <a:buFont typeface="Wingdings" charset="2"/>
              <a:buChar char="§"/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30454a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4557" y="4489492"/>
            <a:ext cx="1427043" cy="20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7133"/>
            <a:ext cx="7848600" cy="87206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Active Working Groups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9144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1.   	Augmenting </a:t>
            </a:r>
            <a:r>
              <a:rPr lang="en-US" sz="2000" dirty="0"/>
              <a:t>OCR (</a:t>
            </a:r>
            <a:r>
              <a:rPr lang="en-US" sz="2000" dirty="0" err="1"/>
              <a:t>aOCR</a:t>
            </a:r>
            <a:r>
              <a:rPr lang="en-US" sz="2000" dirty="0"/>
              <a:t>)</a:t>
            </a:r>
          </a:p>
          <a:p>
            <a:pPr marL="457200" lvl="1" indent="0">
              <a:buNone/>
            </a:pPr>
            <a:r>
              <a:rPr lang="en-US" sz="2000" dirty="0" smtClean="0"/>
              <a:t>2.   	</a:t>
            </a:r>
            <a:r>
              <a:rPr lang="en-US" sz="2000" dirty="0" err="1" smtClean="0"/>
              <a:t>Cyberinfrastructure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3.   	Developing </a:t>
            </a:r>
            <a:r>
              <a:rPr lang="en-US" sz="2000" dirty="0"/>
              <a:t>Robust Object to Image to Data (DROID1)</a:t>
            </a:r>
          </a:p>
          <a:p>
            <a:pPr marL="457200" lvl="1" indent="0">
              <a:buNone/>
            </a:pPr>
            <a:r>
              <a:rPr lang="en-US" sz="2000" dirty="0" smtClean="0"/>
              <a:t>4.   	Developing </a:t>
            </a:r>
            <a:r>
              <a:rPr lang="en-US" sz="2000" dirty="0"/>
              <a:t>Robust Object to Image to Data (DROID2)</a:t>
            </a:r>
          </a:p>
          <a:p>
            <a:pPr marL="914400" lvl="1" indent="-457200">
              <a:buAutoNum type="arabicPeriod" startAt="5"/>
            </a:pPr>
            <a:r>
              <a:rPr lang="en-US" sz="2000" dirty="0" smtClean="0"/>
              <a:t>Developing </a:t>
            </a:r>
            <a:r>
              <a:rPr lang="en-US" sz="2000" dirty="0"/>
              <a:t>Robust Object to Image to Data (DROID3)</a:t>
            </a:r>
          </a:p>
          <a:p>
            <a:pPr marL="914400" lvl="1" indent="-457200">
              <a:buAutoNum type="arabicPeriod" startAt="5"/>
            </a:pPr>
            <a:r>
              <a:rPr lang="en-US" sz="2000" dirty="0" err="1" smtClean="0"/>
              <a:t>Georeferencing</a:t>
            </a:r>
            <a:r>
              <a:rPr lang="en-US" sz="2000" dirty="0" smtClean="0"/>
              <a:t> </a:t>
            </a:r>
            <a:r>
              <a:rPr lang="en-US" sz="2000" dirty="0"/>
              <a:t>Working Group (GWG)</a:t>
            </a:r>
          </a:p>
          <a:p>
            <a:pPr marL="914400" lvl="1" indent="-457200">
              <a:buAutoNum type="arabicPeriod" startAt="7"/>
            </a:pPr>
            <a:r>
              <a:rPr lang="en-US" sz="2000" dirty="0" smtClean="0"/>
              <a:t>Minimum </a:t>
            </a:r>
            <a:r>
              <a:rPr lang="en-US" sz="2000" dirty="0"/>
              <a:t>Information Standards, Authority </a:t>
            </a:r>
            <a:r>
              <a:rPr lang="en-US" sz="2000" dirty="0" smtClean="0"/>
              <a:t>Files</a:t>
            </a:r>
            <a:endParaRPr lang="en-US" sz="2000" dirty="0"/>
          </a:p>
          <a:p>
            <a:pPr marL="914400" lvl="1" indent="-457200">
              <a:buAutoNum type="arabicPeriod" startAt="7"/>
            </a:pPr>
            <a:r>
              <a:rPr lang="en-US" sz="2000" dirty="0" err="1" smtClean="0"/>
              <a:t>Paleocollections</a:t>
            </a:r>
            <a:endParaRPr lang="en-US" sz="2000" dirty="0"/>
          </a:p>
          <a:p>
            <a:pPr marL="914400" lvl="1" indent="-457200">
              <a:buAutoNum type="arabicPeriod" startAt="9"/>
            </a:pPr>
            <a:r>
              <a:rPr lang="en-US" sz="2000" dirty="0" smtClean="0"/>
              <a:t>Public </a:t>
            </a:r>
            <a:r>
              <a:rPr lang="en-US" sz="2000" dirty="0"/>
              <a:t>Participation in Digitization</a:t>
            </a:r>
          </a:p>
          <a:p>
            <a:pPr marL="457200" indent="-457200">
              <a:lnSpc>
                <a:spcPct val="80000"/>
              </a:lnSpc>
              <a:buAutoNum type="arabicPeriod" startAt="9"/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30454a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4557" y="4489492"/>
            <a:ext cx="1427043" cy="20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06 at 2.04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393"/>
            <a:ext cx="9144000" cy="3988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7110" y="311879"/>
            <a:ext cx="4841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iDigBio</a:t>
            </a:r>
            <a:r>
              <a:rPr lang="en-US" sz="400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Data Portal v.0</a:t>
            </a:r>
            <a:endParaRPr lang="en-US" sz="40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4" name="Picture 3" descr="Screen shot 2012-07-11 at 12.5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86000"/>
            <a:ext cx="4191000" cy="4202117"/>
          </a:xfrm>
          <a:prstGeom prst="rect">
            <a:avLst/>
          </a:prstGeom>
          <a:ln w="5715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76278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09133"/>
            <a:ext cx="7848600" cy="872067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800000"/>
                </a:solidFill>
              </a:rPr>
              <a:t>iDigBio</a:t>
            </a:r>
            <a:r>
              <a:rPr lang="en-US" sz="3600" b="1" dirty="0">
                <a:solidFill>
                  <a:srgbClr val="800000"/>
                </a:solidFill>
              </a:rPr>
              <a:t>:  Year </a:t>
            </a:r>
            <a:r>
              <a:rPr lang="en-US" sz="3600" b="1" dirty="0" smtClean="0">
                <a:solidFill>
                  <a:srgbClr val="800000"/>
                </a:solidFill>
              </a:rPr>
              <a:t>2</a:t>
            </a:r>
            <a:r>
              <a:rPr lang="en-US" sz="3200" b="1" dirty="0">
                <a:solidFill>
                  <a:srgbClr val="800000"/>
                </a:solidFill>
              </a:rPr>
              <a:t/>
            </a:r>
            <a:br>
              <a:rPr lang="en-US" sz="3200" b="1" dirty="0">
                <a:solidFill>
                  <a:srgbClr val="800000"/>
                </a:solidFill>
              </a:rPr>
            </a:br>
            <a:r>
              <a:rPr lang="en-US" sz="1100" b="1" dirty="0"/>
              <a:t/>
            </a:r>
            <a:br>
              <a:rPr lang="en-US" sz="1100" b="1" dirty="0"/>
            </a:b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9144000" cy="5486400"/>
          </a:xfrm>
        </p:spPr>
        <p:txBody>
          <a:bodyPr>
            <a:noAutofit/>
          </a:bodyPr>
          <a:lstStyle/>
          <a:p>
            <a:pPr lvl="1">
              <a:buFont typeface="Wingdings" charset="2"/>
              <a:buChar char="§"/>
            </a:pPr>
            <a:endParaRPr lang="en-US" sz="1800" dirty="0"/>
          </a:p>
          <a:p>
            <a:pPr lvl="1">
              <a:buFont typeface="Wingdings" charset="2"/>
              <a:buChar char="§"/>
            </a:pPr>
            <a:r>
              <a:rPr lang="en-US" sz="2400" b="1" i="1" dirty="0" smtClean="0">
                <a:solidFill>
                  <a:srgbClr val="800000"/>
                </a:solidFill>
              </a:rPr>
              <a:t>Continue Emphasis </a:t>
            </a:r>
            <a:r>
              <a:rPr lang="en-US" sz="2400" b="1" i="1" dirty="0">
                <a:solidFill>
                  <a:srgbClr val="800000"/>
                </a:solidFill>
              </a:rPr>
              <a:t>on Digitization and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Cyberinfrastructure</a:t>
            </a:r>
            <a:endParaRPr lang="en-US" sz="2400" b="1" i="1" dirty="0" smtClean="0">
              <a:solidFill>
                <a:srgbClr val="800000"/>
              </a:solidFill>
            </a:endParaRPr>
          </a:p>
          <a:p>
            <a:pPr lvl="1">
              <a:buFont typeface="Wingdings" charset="2"/>
              <a:buChar char="§"/>
            </a:pPr>
            <a:endParaRPr lang="en-US" sz="1400" b="1" i="1" dirty="0">
              <a:solidFill>
                <a:srgbClr val="8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2400" b="1" dirty="0" smtClean="0">
                <a:solidFill>
                  <a:srgbClr val="800000"/>
                </a:solidFill>
              </a:rPr>
              <a:t>And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</a:rPr>
              <a:t>-</a:t>
            </a:r>
          </a:p>
          <a:p>
            <a:pPr lvl="2">
              <a:buFont typeface="Wingdings" charset="2"/>
              <a:buChar char="§"/>
            </a:pPr>
            <a:r>
              <a:rPr lang="en-US" b="1" dirty="0" smtClean="0"/>
              <a:t>Develop research, educational, outreach opportunities</a:t>
            </a:r>
          </a:p>
          <a:p>
            <a:pPr marL="914400" lvl="2" indent="0">
              <a:buNone/>
            </a:pPr>
            <a:r>
              <a:rPr lang="en-US" b="1" dirty="0"/>
              <a:t>	</a:t>
            </a:r>
            <a:r>
              <a:rPr lang="en-US" b="1" dirty="0" smtClean="0"/>
              <a:t>and collaborations</a:t>
            </a:r>
          </a:p>
          <a:p>
            <a:pPr lvl="2">
              <a:buFont typeface="Wingdings" charset="2"/>
              <a:buChar char="§"/>
            </a:pPr>
            <a:r>
              <a:rPr lang="en-US" b="1" dirty="0" smtClean="0"/>
              <a:t>Work to integrate with federal collections</a:t>
            </a:r>
          </a:p>
          <a:p>
            <a:pPr lvl="2">
              <a:buFont typeface="Wingdings" charset="2"/>
              <a:buChar char="§"/>
            </a:pPr>
            <a:r>
              <a:rPr lang="en-US" b="1" dirty="0" smtClean="0"/>
              <a:t>Explore international opportunities</a:t>
            </a:r>
          </a:p>
          <a:p>
            <a:pPr lvl="2">
              <a:buFont typeface="Wingdings" charset="2"/>
              <a:buChar char="§"/>
            </a:pPr>
            <a:r>
              <a:rPr lang="en-US" b="1" dirty="0" smtClean="0"/>
              <a:t>Long-term sustainability of national digitization effort</a:t>
            </a:r>
            <a:endParaRPr lang="en-US" b="1" dirty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28133"/>
            <a:ext cx="7848600" cy="872067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iDigBio</a:t>
            </a:r>
            <a:r>
              <a:rPr lang="en-US" sz="3600" b="1" dirty="0"/>
              <a:t>:  Year </a:t>
            </a:r>
            <a:r>
              <a:rPr lang="en-US" sz="3600" b="1" dirty="0" smtClean="0"/>
              <a:t>2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1100" b="1" dirty="0"/>
              <a:t/>
            </a:r>
            <a:br>
              <a:rPr lang="en-US" sz="1100" b="1" dirty="0"/>
            </a:b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9144000" cy="5486400"/>
          </a:xfrm>
        </p:spPr>
        <p:txBody>
          <a:bodyPr>
            <a:noAutofit/>
          </a:bodyPr>
          <a:lstStyle/>
          <a:p>
            <a:pPr lvl="1">
              <a:buFont typeface="Wingdings" charset="2"/>
              <a:buChar char="§"/>
            </a:pPr>
            <a:endParaRPr lang="en-US" sz="1800" dirty="0"/>
          </a:p>
          <a:p>
            <a:pPr lvl="1">
              <a:buFont typeface="Wingdings" charset="2"/>
              <a:buChar char="§"/>
            </a:pPr>
            <a:r>
              <a:rPr lang="en-US" sz="2400" b="1" dirty="0" smtClean="0">
                <a:solidFill>
                  <a:srgbClr val="800000"/>
                </a:solidFill>
              </a:rPr>
              <a:t>Continue Emphasis </a:t>
            </a:r>
            <a:r>
              <a:rPr lang="en-US" sz="2400" b="1" dirty="0">
                <a:solidFill>
                  <a:srgbClr val="800000"/>
                </a:solidFill>
              </a:rPr>
              <a:t>on Digitization and </a:t>
            </a:r>
            <a:r>
              <a:rPr lang="en-US" sz="2400" b="1" dirty="0" err="1" smtClean="0">
                <a:solidFill>
                  <a:srgbClr val="800000"/>
                </a:solidFill>
              </a:rPr>
              <a:t>Cyberinfrastructure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lvl="1">
              <a:buFont typeface="Wingdings" charset="2"/>
              <a:buChar char="§"/>
            </a:pPr>
            <a:endParaRPr lang="en-US" sz="1400" b="1" dirty="0">
              <a:solidFill>
                <a:srgbClr val="8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2400" b="1" dirty="0" smtClean="0">
                <a:solidFill>
                  <a:srgbClr val="800000"/>
                </a:solidFill>
              </a:rPr>
              <a:t>And</a:t>
            </a:r>
            <a:r>
              <a:rPr lang="en-US" sz="2000" b="1" dirty="0" smtClean="0">
                <a:solidFill>
                  <a:srgbClr val="800000"/>
                </a:solidFill>
              </a:rPr>
              <a:t>: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Develop research, educational, outreach opportunities</a:t>
            </a:r>
          </a:p>
          <a:p>
            <a:pPr marL="914400" lvl="2" indent="0">
              <a:buNone/>
            </a:pPr>
            <a:r>
              <a:rPr lang="en-US" dirty="0"/>
              <a:t>	</a:t>
            </a:r>
            <a:r>
              <a:rPr lang="en-US" dirty="0" smtClean="0"/>
              <a:t>and collaborations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Work to integrate with federal collections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Explore international opportunities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Long-term sustainability of national digitization effort</a:t>
            </a:r>
            <a:endParaRPr lang="en-US" dirty="0"/>
          </a:p>
          <a:p>
            <a:pPr marL="457200" lvl="1" indent="0">
              <a:buNone/>
            </a:pPr>
            <a:endParaRPr lang="en-US" sz="1800" dirty="0">
              <a:solidFill>
                <a:srgbClr val="800000"/>
              </a:solidFill>
            </a:endParaRPr>
          </a:p>
          <a:p>
            <a:pPr marL="857250" lvl="3" indent="0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rgbClr val="800000"/>
                </a:solidFill>
              </a:rPr>
              <a:t>       Increasing activities with collections community</a:t>
            </a:r>
          </a:p>
          <a:p>
            <a:pPr marL="857250" lvl="3" indent="0">
              <a:lnSpc>
                <a:spcPct val="80000"/>
              </a:lnSpc>
              <a:buNone/>
            </a:pPr>
            <a:r>
              <a:rPr lang="en-US" b="1" i="1" dirty="0"/>
              <a:t>	 </a:t>
            </a:r>
            <a:r>
              <a:rPr lang="en-US" b="1" i="1" dirty="0" smtClean="0"/>
              <a:t>           Symposium co-sponsored by NSCA at SPNHC in June</a:t>
            </a:r>
            <a:endParaRPr lang="en-US" i="1" dirty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2048224"/>
            <a:ext cx="6400800" cy="1219200"/>
          </a:xfrm>
        </p:spPr>
        <p:txBody>
          <a:bodyPr>
            <a:noAutofit/>
          </a:bodyPr>
          <a:lstStyle/>
          <a:p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5" name="Picture 4" descr="Screen shot 2012-10-19 at 5.1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-152400"/>
            <a:ext cx="6057900" cy="70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2048224"/>
            <a:ext cx="6400800" cy="1219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‘Grand</a:t>
            </a:r>
            <a:r>
              <a:rPr lang="en-US" sz="3200" b="1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Challenges’</a:t>
            </a:r>
          </a:p>
          <a:p>
            <a:r>
              <a:rPr lang="en-US" sz="3200" b="1" dirty="0">
                <a:solidFill>
                  <a:srgbClr val="800000"/>
                </a:solidFill>
              </a:rPr>
              <a:t>i</a:t>
            </a:r>
            <a:r>
              <a:rPr lang="en-US" sz="3200" b="1" dirty="0" smtClean="0">
                <a:solidFill>
                  <a:srgbClr val="800000"/>
                </a:solidFill>
              </a:rPr>
              <a:t>n science and in society</a:t>
            </a:r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2200" y="2286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6122658"/>
            <a:ext cx="218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Photos: M. Jeffords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&amp; </a:t>
            </a:r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>
                <a:solidFill>
                  <a:schemeClr val="bg1"/>
                </a:solidFill>
              </a:rPr>
              <a:t>Paulay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1447800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7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762000"/>
            <a:ext cx="6400800" cy="1219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‘Grand</a:t>
            </a:r>
            <a:r>
              <a:rPr lang="en-US" sz="3200" b="1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Challenges’</a:t>
            </a:r>
          </a:p>
          <a:p>
            <a:r>
              <a:rPr lang="en-US" sz="3200" b="1" dirty="0">
                <a:solidFill>
                  <a:srgbClr val="800000"/>
                </a:solidFill>
              </a:rPr>
              <a:t>i</a:t>
            </a:r>
            <a:r>
              <a:rPr lang="en-US" sz="3200" b="1" dirty="0" smtClean="0">
                <a:solidFill>
                  <a:srgbClr val="800000"/>
                </a:solidFill>
              </a:rPr>
              <a:t>n science and in society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514600"/>
            <a:ext cx="63273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Species extinction and the degradation of ecosystems </a:t>
            </a:r>
            <a:endParaRPr lang="en-US" sz="2000" b="1" dirty="0" smtClean="0"/>
          </a:p>
          <a:p>
            <a:r>
              <a:rPr lang="en-US" sz="2000" b="1" dirty="0" smtClean="0"/>
              <a:t>are </a:t>
            </a:r>
            <a:r>
              <a:rPr lang="en-US" sz="2000" b="1" dirty="0"/>
              <a:t>proceeding rapidly </a:t>
            </a:r>
            <a:r>
              <a:rPr lang="en-US" sz="2000" b="1" dirty="0" smtClean="0"/>
              <a:t>-- and </a:t>
            </a:r>
            <a:r>
              <a:rPr lang="en-US" sz="2000" b="1" dirty="0"/>
              <a:t>the pace is accelerating. </a:t>
            </a:r>
            <a:endParaRPr lang="en-US" sz="2000" b="1" dirty="0" smtClean="0"/>
          </a:p>
          <a:p>
            <a:endParaRPr lang="en-US" sz="800" b="1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world is losing species at a rate that is </a:t>
            </a:r>
            <a:r>
              <a:rPr lang="en-US" sz="2000" b="1" dirty="0" smtClean="0"/>
              <a:t>100 </a:t>
            </a:r>
            <a:r>
              <a:rPr lang="en-US" sz="2000" b="1" dirty="0"/>
              <a:t>to 1000 </a:t>
            </a:r>
            <a:endParaRPr lang="en-US" sz="2000" b="1" dirty="0" smtClean="0"/>
          </a:p>
          <a:p>
            <a:r>
              <a:rPr lang="en-US" sz="2000" b="1" dirty="0" smtClean="0"/>
              <a:t>times </a:t>
            </a:r>
            <a:r>
              <a:rPr lang="en-US" sz="2000" b="1" dirty="0"/>
              <a:t>faster than the natural extinction rate.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449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8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4" y="4267200"/>
            <a:ext cx="2535114" cy="19182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396335"/>
            <a:ext cx="9144000" cy="3693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																				NSF EF-1115210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83" y="609600"/>
            <a:ext cx="3763617" cy="1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057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Welcome to </a:t>
            </a: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Summit 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579120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Day 1 imaging station cro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95952"/>
            <a:ext cx="2743200" cy="2000048"/>
          </a:xfrm>
          <a:prstGeom prst="rect">
            <a:avLst/>
          </a:prstGeom>
        </p:spPr>
      </p:pic>
      <p:pic>
        <p:nvPicPr>
          <p:cNvPr id="13" name="Picture 12" descr="C:\Users\dpaul\Downloads\nsf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660504" cy="6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2133600" cy="2124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32004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University of </a:t>
            </a:r>
            <a:r>
              <a:rPr lang="en-US" sz="2400" b="1" i="1" dirty="0" smtClean="0">
                <a:solidFill>
                  <a:srgbClr val="0000FF"/>
                </a:solidFill>
              </a:rPr>
              <a:t>Florida</a:t>
            </a:r>
          </a:p>
          <a:p>
            <a:pPr algn="ctr"/>
            <a:r>
              <a:rPr lang="en-US" sz="2400" b="1" i="1" dirty="0" smtClean="0">
                <a:solidFill>
                  <a:srgbClr val="000000"/>
                </a:solidFill>
              </a:rPr>
              <a:t>Larry Page</a:t>
            </a:r>
          </a:p>
          <a:p>
            <a:pPr algn="ctr"/>
            <a:r>
              <a:rPr lang="en-US" sz="2400" b="1" i="1" dirty="0" smtClean="0">
                <a:solidFill>
                  <a:srgbClr val="000000"/>
                </a:solidFill>
              </a:rPr>
              <a:t>Jose Fortes</a:t>
            </a:r>
          </a:p>
          <a:p>
            <a:pPr algn="ctr"/>
            <a:r>
              <a:rPr lang="en-US" sz="2400" b="1" i="1" dirty="0" smtClean="0">
                <a:solidFill>
                  <a:srgbClr val="000000"/>
                </a:solidFill>
              </a:rPr>
              <a:t>Bruce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MacFadden</a:t>
            </a:r>
            <a:endParaRPr lang="en-US" sz="24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i="1" dirty="0" smtClean="0">
                <a:solidFill>
                  <a:srgbClr val="000000"/>
                </a:solidFill>
              </a:rPr>
              <a:t>Pam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Soltis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endParaRPr lang="en-US" sz="2400" b="1" i="1" dirty="0">
              <a:solidFill>
                <a:srgbClr val="000000"/>
              </a:solidFill>
            </a:endParaRP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Florida State </a:t>
            </a:r>
            <a:r>
              <a:rPr lang="en-US" sz="2400" b="1" i="1" dirty="0" smtClean="0">
                <a:solidFill>
                  <a:srgbClr val="0000FF"/>
                </a:solidFill>
              </a:rPr>
              <a:t>University</a:t>
            </a:r>
          </a:p>
          <a:p>
            <a:pPr algn="ctr"/>
            <a:r>
              <a:rPr lang="en-US" sz="2400" b="1" i="1" dirty="0" smtClean="0">
                <a:solidFill>
                  <a:srgbClr val="000000"/>
                </a:solidFill>
              </a:rPr>
              <a:t>Greg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Riccardi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pic>
        <p:nvPicPr>
          <p:cNvPr id="3" name="Picture 2" descr="139652a1-sized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26" y="381000"/>
            <a:ext cx="248527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762000"/>
            <a:ext cx="6400800" cy="1219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‘Grand</a:t>
            </a:r>
            <a:r>
              <a:rPr lang="en-US" sz="3200" b="1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Challenges’</a:t>
            </a:r>
          </a:p>
          <a:p>
            <a:r>
              <a:rPr lang="en-US" sz="3200" b="1" dirty="0">
                <a:solidFill>
                  <a:srgbClr val="800000"/>
                </a:solidFill>
              </a:rPr>
              <a:t>i</a:t>
            </a:r>
            <a:r>
              <a:rPr lang="en-US" sz="3200" b="1" dirty="0" smtClean="0">
                <a:solidFill>
                  <a:srgbClr val="800000"/>
                </a:solidFill>
              </a:rPr>
              <a:t>n science and in society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514600"/>
            <a:ext cx="63273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Species extinction and the degradation of ecosystems </a:t>
            </a:r>
            <a:endParaRPr lang="en-US" sz="2000" b="1" dirty="0" smtClean="0"/>
          </a:p>
          <a:p>
            <a:r>
              <a:rPr lang="en-US" sz="2000" b="1" dirty="0" smtClean="0"/>
              <a:t>are </a:t>
            </a:r>
            <a:r>
              <a:rPr lang="en-US" sz="2000" b="1" dirty="0"/>
              <a:t>proceeding rapidly </a:t>
            </a:r>
            <a:r>
              <a:rPr lang="en-US" sz="2000" b="1" dirty="0" smtClean="0"/>
              <a:t>and </a:t>
            </a:r>
            <a:r>
              <a:rPr lang="en-US" sz="2000" b="1" dirty="0"/>
              <a:t>the pace is accelerating. </a:t>
            </a:r>
            <a:endParaRPr lang="en-US" sz="2000" b="1" dirty="0" smtClean="0"/>
          </a:p>
          <a:p>
            <a:endParaRPr lang="en-US" sz="800" b="1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world is losing species at a rate that is </a:t>
            </a:r>
            <a:r>
              <a:rPr lang="en-US" sz="2000" b="1" dirty="0" smtClean="0"/>
              <a:t>100 </a:t>
            </a:r>
            <a:r>
              <a:rPr lang="en-US" sz="2000" b="1" dirty="0"/>
              <a:t>to 1000 </a:t>
            </a:r>
            <a:endParaRPr lang="en-US" sz="2000" b="1" dirty="0" smtClean="0"/>
          </a:p>
          <a:p>
            <a:r>
              <a:rPr lang="en-US" sz="2000" b="1" dirty="0" smtClean="0"/>
              <a:t>times </a:t>
            </a:r>
            <a:r>
              <a:rPr lang="en-US" sz="2000" b="1" dirty="0"/>
              <a:t>faster than the natural extinction rate.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4495800"/>
            <a:ext cx="57360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“The </a:t>
            </a:r>
            <a:r>
              <a:rPr lang="en-US" sz="2000" b="1" dirty="0">
                <a:solidFill>
                  <a:srgbClr val="0000FF"/>
                </a:solidFill>
              </a:rPr>
              <a:t>biodiversity crisis: Worse than climate </a:t>
            </a:r>
            <a:r>
              <a:rPr lang="en-US" sz="2000" b="1" dirty="0" smtClean="0">
                <a:solidFill>
                  <a:srgbClr val="0000FF"/>
                </a:solidFill>
              </a:rPr>
              <a:t>change”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</a:rPr>
              <a:t>		</a:t>
            </a:r>
            <a:r>
              <a:rPr lang="en-US" b="1" i="1" dirty="0" smtClean="0">
                <a:solidFill>
                  <a:srgbClr val="000000"/>
                </a:solidFill>
              </a:rPr>
              <a:t>United Nations 2012</a:t>
            </a:r>
            <a:endParaRPr lang="en-US" b="1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3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800000"/>
                </a:solidFill>
              </a:rPr>
              <a:t>Advancing </a:t>
            </a:r>
            <a:r>
              <a:rPr lang="en-US" sz="4400" b="1" dirty="0">
                <a:solidFill>
                  <a:srgbClr val="800000"/>
                </a:solidFill>
              </a:rPr>
              <a:t>Digitization of Biodiversity Collections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2652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Provide </a:t>
            </a:r>
            <a:r>
              <a:rPr lang="en-US" sz="2000" b="1" dirty="0" smtClean="0">
                <a:solidFill>
                  <a:schemeClr val="tx1"/>
                </a:solidFill>
              </a:rPr>
              <a:t>access to information </a:t>
            </a:r>
            <a:r>
              <a:rPr lang="en-US" sz="2000" b="1" dirty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clearly and directly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documents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value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biodiversity </a:t>
            </a:r>
            <a:r>
              <a:rPr lang="en-US" sz="2000" b="1" dirty="0">
                <a:solidFill>
                  <a:schemeClr val="tx1"/>
                </a:solidFill>
              </a:rPr>
              <a:t>to </a:t>
            </a:r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en-US" sz="2000" u="sng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43600"/>
            <a:ext cx="2558681" cy="7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800000"/>
                </a:solidFill>
              </a:rPr>
              <a:t>Advancing </a:t>
            </a:r>
            <a:r>
              <a:rPr lang="en-US" sz="4400" b="1" dirty="0">
                <a:solidFill>
                  <a:srgbClr val="800000"/>
                </a:solidFill>
              </a:rPr>
              <a:t>Digitization of Biodiversity Collections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2652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Provide </a:t>
            </a:r>
            <a:r>
              <a:rPr lang="en-US" sz="2000" b="1" dirty="0" smtClean="0">
                <a:solidFill>
                  <a:schemeClr val="tx1"/>
                </a:solidFill>
              </a:rPr>
              <a:t>access to information </a:t>
            </a:r>
            <a:r>
              <a:rPr lang="en-US" sz="2000" b="1" dirty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clearly and directly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documents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value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biodiversity </a:t>
            </a:r>
            <a:r>
              <a:rPr lang="en-US" sz="2000" b="1" dirty="0">
                <a:solidFill>
                  <a:schemeClr val="tx1"/>
                </a:solidFill>
              </a:rPr>
              <a:t>to </a:t>
            </a:r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UN established a new Biodiversity Panel </a:t>
            </a:r>
            <a:r>
              <a:rPr lang="en-US" sz="2000" b="1" dirty="0">
                <a:solidFill>
                  <a:srgbClr val="0000FF"/>
                </a:solidFill>
              </a:rPr>
              <a:t>equivalent to </a:t>
            </a:r>
            <a:r>
              <a:rPr lang="en-US" sz="2000" b="1" dirty="0" smtClean="0">
                <a:solidFill>
                  <a:srgbClr val="0000FF"/>
                </a:solidFill>
              </a:rPr>
              <a:t>the UN</a:t>
            </a:r>
          </a:p>
          <a:p>
            <a:pPr marL="457200" lvl="1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	panel </a:t>
            </a:r>
            <a:r>
              <a:rPr lang="en-US" sz="2000" b="1" dirty="0">
                <a:solidFill>
                  <a:srgbClr val="0000FF"/>
                </a:solidFill>
              </a:rPr>
              <a:t>on climate change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1200" b="1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IPBES </a:t>
            </a:r>
            <a:r>
              <a:rPr lang="en-US" sz="2000" dirty="0">
                <a:solidFill>
                  <a:srgbClr val="0000FF"/>
                </a:solidFill>
              </a:rPr>
              <a:t>(Intergovernmental Platform </a:t>
            </a:r>
            <a:r>
              <a:rPr lang="en-US" sz="2000" dirty="0" smtClean="0">
                <a:solidFill>
                  <a:srgbClr val="0000FF"/>
                </a:solidFill>
              </a:rPr>
              <a:t>for </a:t>
            </a:r>
            <a:r>
              <a:rPr lang="en-US" sz="2000" dirty="0">
                <a:solidFill>
                  <a:srgbClr val="0000FF"/>
                </a:solidFill>
              </a:rPr>
              <a:t>Biodiversity and Ecosystem Services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sz="2000" u="sng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43600"/>
            <a:ext cx="2558681" cy="7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7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800000"/>
                </a:solidFill>
              </a:rPr>
              <a:t>Advancing </a:t>
            </a:r>
            <a:r>
              <a:rPr lang="en-US" sz="4400" b="1" dirty="0">
                <a:solidFill>
                  <a:srgbClr val="800000"/>
                </a:solidFill>
              </a:rPr>
              <a:t>Digitization of Biodiversity Collections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5067" y="12652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Provide </a:t>
            </a:r>
            <a:r>
              <a:rPr lang="en-US" sz="2000" b="1" dirty="0" smtClean="0">
                <a:solidFill>
                  <a:schemeClr val="tx1"/>
                </a:solidFill>
              </a:rPr>
              <a:t>access to information </a:t>
            </a:r>
            <a:r>
              <a:rPr lang="en-US" sz="2000" b="1" dirty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clearly and directly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documents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value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biodiversity </a:t>
            </a:r>
            <a:r>
              <a:rPr lang="en-US" sz="2000" b="1" dirty="0">
                <a:solidFill>
                  <a:schemeClr val="tx1"/>
                </a:solidFill>
              </a:rPr>
              <a:t>to </a:t>
            </a:r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</a:p>
          <a:p>
            <a:pPr marL="45720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Document </a:t>
            </a:r>
            <a:r>
              <a:rPr lang="en-US" sz="2000" b="1" dirty="0">
                <a:solidFill>
                  <a:srgbClr val="0000FF"/>
                </a:solidFill>
              </a:rPr>
              <a:t>the value of biological collections </a:t>
            </a:r>
            <a:r>
              <a:rPr lang="en-US" sz="2000" b="1" dirty="0" smtClean="0">
                <a:solidFill>
                  <a:srgbClr val="0000FF"/>
                </a:solidFill>
              </a:rPr>
              <a:t>as a primary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</a:rPr>
              <a:t>source of that information</a:t>
            </a:r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	</a:t>
            </a:r>
            <a:r>
              <a:rPr lang="en-US" sz="2000" b="1" dirty="0" err="1" smtClean="0">
                <a:solidFill>
                  <a:srgbClr val="800000"/>
                </a:solidFill>
              </a:rPr>
              <a:t>iDigBio</a:t>
            </a:r>
            <a:r>
              <a:rPr lang="en-US" sz="2000" b="1" dirty="0" smtClean="0">
                <a:solidFill>
                  <a:srgbClr val="800000"/>
                </a:solidFill>
              </a:rPr>
              <a:t> – Collections Community </a:t>
            </a:r>
            <a:r>
              <a:rPr lang="en-US" sz="2000" b="1" dirty="0">
                <a:solidFill>
                  <a:srgbClr val="800000"/>
                </a:solidFill>
              </a:rPr>
              <a:t>– </a:t>
            </a:r>
            <a:r>
              <a:rPr lang="en-US" sz="2000" b="1" dirty="0" smtClean="0">
                <a:solidFill>
                  <a:srgbClr val="800000"/>
                </a:solidFill>
              </a:rPr>
              <a:t>AIBS </a:t>
            </a:r>
            <a:r>
              <a:rPr lang="en-US" sz="2000" b="1" dirty="0">
                <a:solidFill>
                  <a:srgbClr val="800000"/>
                </a:solidFill>
              </a:rPr>
              <a:t>– NSCA – </a:t>
            </a:r>
            <a:r>
              <a:rPr lang="en-US" sz="2000" b="1" dirty="0" smtClean="0">
                <a:solidFill>
                  <a:srgbClr val="800000"/>
                </a:solidFill>
              </a:rPr>
              <a:t>SPNHC</a:t>
            </a:r>
            <a:endParaRPr lang="en-US" sz="2000" b="1" dirty="0">
              <a:solidFill>
                <a:srgbClr val="800000"/>
              </a:solidFill>
            </a:endParaRPr>
          </a:p>
          <a:p>
            <a:pPr lvl="1"/>
            <a:endParaRPr lang="en-US" sz="20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43600"/>
            <a:ext cx="2558681" cy="7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u="sng" dirty="0" err="1"/>
              <a:t>iDigBio</a:t>
            </a:r>
            <a:r>
              <a:rPr lang="en-US" sz="2400" u="sng" dirty="0"/>
              <a:t>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449763"/>
          </a:xfrm>
        </p:spPr>
        <p:txBody>
          <a:bodyPr>
            <a:noAutofit/>
          </a:bodyPr>
          <a:lstStyle/>
          <a:p>
            <a:r>
              <a:rPr lang="en-US" sz="1800" dirty="0" smtClean="0"/>
              <a:t>Larry Page, Lead PI</a:t>
            </a:r>
          </a:p>
          <a:p>
            <a:r>
              <a:rPr lang="en-US" sz="1800" dirty="0" smtClean="0"/>
              <a:t>Jose Fortes, Director for </a:t>
            </a:r>
            <a:r>
              <a:rPr lang="en-US" sz="1800" dirty="0" err="1" smtClean="0"/>
              <a:t>Cyberinfrastructure</a:t>
            </a:r>
            <a:endParaRPr lang="en-US" sz="1800" dirty="0" smtClean="0"/>
          </a:p>
          <a:p>
            <a:r>
              <a:rPr lang="en-US" sz="1800" dirty="0"/>
              <a:t>Greg </a:t>
            </a:r>
            <a:r>
              <a:rPr lang="en-US" sz="1800" dirty="0" err="1"/>
              <a:t>Riccardi</a:t>
            </a:r>
            <a:r>
              <a:rPr lang="en-US" sz="1800" dirty="0"/>
              <a:t>, Director for </a:t>
            </a:r>
            <a:r>
              <a:rPr lang="en-US" sz="1800" dirty="0" smtClean="0"/>
              <a:t>Informatics</a:t>
            </a:r>
          </a:p>
          <a:p>
            <a:r>
              <a:rPr lang="en-US" sz="1800" dirty="0" smtClean="0"/>
              <a:t>Bruce </a:t>
            </a:r>
            <a:r>
              <a:rPr lang="en-US" sz="1800" dirty="0" err="1" smtClean="0"/>
              <a:t>MacFadden</a:t>
            </a:r>
            <a:r>
              <a:rPr lang="en-US" sz="1800" dirty="0" smtClean="0"/>
              <a:t>, Director for Education and Outreach</a:t>
            </a:r>
          </a:p>
          <a:p>
            <a:r>
              <a:rPr lang="en-US" sz="1800" dirty="0" smtClean="0"/>
              <a:t>Pam </a:t>
            </a:r>
            <a:r>
              <a:rPr lang="en-US" sz="1800" dirty="0" err="1" smtClean="0"/>
              <a:t>Soltis</a:t>
            </a:r>
            <a:r>
              <a:rPr lang="en-US" sz="1800" dirty="0" smtClean="0"/>
              <a:t>, Director for Research</a:t>
            </a:r>
          </a:p>
          <a:p>
            <a:r>
              <a:rPr lang="en-US" sz="1800" dirty="0" smtClean="0"/>
              <a:t>David Jennings, Project Manager</a:t>
            </a:r>
          </a:p>
          <a:p>
            <a:r>
              <a:rPr lang="en-US" sz="1800" dirty="0" smtClean="0"/>
              <a:t>Joanna McCaffrey, Biodiversity Informatics Manager</a:t>
            </a:r>
          </a:p>
          <a:p>
            <a:r>
              <a:rPr lang="en-US" sz="1800" dirty="0" smtClean="0"/>
              <a:t>Austin Mast, Senior Personnel</a:t>
            </a:r>
          </a:p>
          <a:p>
            <a:r>
              <a:rPr lang="en-US" sz="1800" dirty="0" smtClean="0"/>
              <a:t>Renato </a:t>
            </a:r>
            <a:r>
              <a:rPr lang="en-US" sz="1800" dirty="0" err="1" smtClean="0"/>
              <a:t>Figueiredo</a:t>
            </a:r>
            <a:r>
              <a:rPr lang="en-US" sz="1800" dirty="0" smtClean="0"/>
              <a:t>, Senior Personnel</a:t>
            </a:r>
          </a:p>
          <a:p>
            <a:r>
              <a:rPr lang="en-US" sz="1800" dirty="0" smtClean="0"/>
              <a:t>Andrea </a:t>
            </a:r>
            <a:r>
              <a:rPr lang="en-US" sz="1800" dirty="0" err="1" smtClean="0"/>
              <a:t>Matsunaga</a:t>
            </a:r>
            <a:r>
              <a:rPr lang="en-US" sz="1800" dirty="0" smtClean="0"/>
              <a:t>, Senior Personnel</a:t>
            </a:r>
          </a:p>
          <a:p>
            <a:r>
              <a:rPr lang="en-US" sz="1800" dirty="0" smtClean="0"/>
              <a:t>Alex Thompson, Kevin Love, Matt Collins, IT Experts</a:t>
            </a:r>
          </a:p>
          <a:p>
            <a:r>
              <a:rPr lang="en-US" sz="1800" dirty="0" smtClean="0"/>
              <a:t>Gil Nelson &amp; Deb Paul, Digitization Specialists</a:t>
            </a:r>
          </a:p>
          <a:p>
            <a:pPr marL="342900" lvl="1" indent="-342900">
              <a:buFont typeface="Arial"/>
              <a:buChar char="•"/>
            </a:pPr>
            <a:r>
              <a:rPr lang="en-US" sz="1800" dirty="0" smtClean="0"/>
              <a:t>Betty </a:t>
            </a:r>
            <a:r>
              <a:rPr lang="en-US" sz="1800" dirty="0" err="1" smtClean="0"/>
              <a:t>Dunckel</a:t>
            </a:r>
            <a:r>
              <a:rPr lang="en-US" sz="1800" dirty="0" smtClean="0"/>
              <a:t>, Informal Science Education</a:t>
            </a:r>
          </a:p>
          <a:p>
            <a:pPr marL="342900" lvl="1" indent="-342900">
              <a:buFont typeface="Arial"/>
              <a:buChar char="•"/>
            </a:pPr>
            <a:r>
              <a:rPr lang="en-US" sz="1800" dirty="0"/>
              <a:t>Shari Ellis, Evaluation</a:t>
            </a:r>
          </a:p>
          <a:p>
            <a:pPr marL="0" lvl="1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20980"/>
            <a:ext cx="761087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C:\Users\dpaul\Downloads\nsf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64" y="5703329"/>
            <a:ext cx="600458" cy="6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40" y="5720980"/>
            <a:ext cx="603620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51" y="5720980"/>
            <a:ext cx="625705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427113"/>
            <a:ext cx="8714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   This </a:t>
            </a:r>
            <a:r>
              <a:rPr lang="en-US" sz="1100" dirty="0"/>
              <a:t>material is based upon work supported by the National Science Foundation under Cooperative Agreement EF-1115210</a:t>
            </a:r>
            <a:r>
              <a:rPr lang="en-US" sz="1100" dirty="0" smtClean="0"/>
              <a:t>.  Any </a:t>
            </a:r>
            <a:r>
              <a:rPr lang="en-US" sz="1100" dirty="0"/>
              <a:t>opinions, findings, </a:t>
            </a:r>
            <a:endParaRPr lang="en-US" sz="1100" dirty="0" smtClean="0"/>
          </a:p>
          <a:p>
            <a:r>
              <a:rPr lang="en-US" sz="1100" dirty="0" smtClean="0"/>
              <a:t>        and </a:t>
            </a:r>
            <a:r>
              <a:rPr lang="en-US" sz="1100" dirty="0"/>
              <a:t>conclusions or recommendations expressed in this material are those of the author(s) and do not necessarily reflect the views of the </a:t>
            </a:r>
            <a:r>
              <a:rPr lang="en-US" sz="1100" dirty="0" smtClean="0"/>
              <a:t>NSF.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6162825" y="2819400"/>
            <a:ext cx="19557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Thank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you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4" y="4267200"/>
            <a:ext cx="2535114" cy="19182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83" y="609600"/>
            <a:ext cx="3763617" cy="1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2346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</a:rPr>
              <a:t>Year 2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579120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Day 1 imaging station cro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95952"/>
            <a:ext cx="2743200" cy="2000048"/>
          </a:xfrm>
          <a:prstGeom prst="rect">
            <a:avLst/>
          </a:prstGeom>
        </p:spPr>
      </p:pic>
      <p:pic>
        <p:nvPicPr>
          <p:cNvPr id="13" name="Picture 12" descr="C:\Users\dpaul\Downloads\nsf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660504" cy="6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2133600" cy="2124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University of Florida 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Florida State University</a:t>
            </a:r>
          </a:p>
        </p:txBody>
      </p:sp>
      <p:pic>
        <p:nvPicPr>
          <p:cNvPr id="16" name="Picture 15" descr="1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3352800"/>
            <a:ext cx="3048000" cy="2040764"/>
          </a:xfrm>
          <a:prstGeom prst="rect">
            <a:avLst/>
          </a:prstGeom>
        </p:spPr>
      </p:pic>
      <p:pic>
        <p:nvPicPr>
          <p:cNvPr id="3" name="Picture 2" descr="139652a1-size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26" y="381000"/>
            <a:ext cx="248527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2209800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Advancing Digitization </a:t>
            </a:r>
            <a:r>
              <a:rPr lang="en-US" sz="2800" b="1" dirty="0"/>
              <a:t>of </a:t>
            </a:r>
            <a:r>
              <a:rPr lang="en-US" sz="2800" b="1" dirty="0" smtClean="0"/>
              <a:t>Biodiversity Collections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8768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Facilitate use </a:t>
            </a:r>
            <a:r>
              <a:rPr lang="en-US" sz="1800" b="1" dirty="0">
                <a:solidFill>
                  <a:srgbClr val="0000FF"/>
                </a:solidFill>
              </a:rPr>
              <a:t>of biodiversity data to address environmental and economic 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         challenges</a:t>
            </a:r>
            <a:endParaRPr lang="en-US" sz="18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1800" b="1" dirty="0" smtClean="0"/>
              <a:t>Researchers</a:t>
            </a:r>
            <a:endParaRPr lang="en-US" sz="1800" b="1" dirty="0"/>
          </a:p>
          <a:p>
            <a:pPr lvl="1">
              <a:buFont typeface="Wingdings" pitchFamily="2" charset="2"/>
              <a:buChar char="§"/>
            </a:pPr>
            <a:r>
              <a:rPr lang="en-US" sz="1800" b="1" dirty="0"/>
              <a:t>Educators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General public, citizen scientists 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Policy</a:t>
            </a:r>
            <a:r>
              <a:rPr lang="en-US" sz="1800" b="1" dirty="0"/>
              <a:t>-makers</a:t>
            </a:r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Enable digitization of biodiversity collections data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Develop efficient and effective digitization standards and workflows 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Respond to </a:t>
            </a:r>
            <a:r>
              <a:rPr lang="en-US" sz="1800" b="1" dirty="0" err="1">
                <a:solidFill>
                  <a:srgbClr val="800000"/>
                </a:solidFill>
              </a:rPr>
              <a:t>cyberinfrastructure</a:t>
            </a:r>
            <a:r>
              <a:rPr lang="en-US" sz="1800" b="1" dirty="0">
                <a:solidFill>
                  <a:srgbClr val="800000"/>
                </a:solidFill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</a:rPr>
              <a:t>needs</a:t>
            </a:r>
          </a:p>
          <a:p>
            <a:pPr marL="742950" lvl="2" indent="-342900"/>
            <a:r>
              <a:rPr lang="en-US" sz="1800" b="1" dirty="0"/>
              <a:t>Provide portal access to </a:t>
            </a:r>
            <a:r>
              <a:rPr lang="en-US" sz="1800" b="1" dirty="0" smtClean="0"/>
              <a:t>data </a:t>
            </a:r>
            <a:r>
              <a:rPr lang="en-US" sz="1800" b="1" dirty="0"/>
              <a:t>in a cloud-computing </a:t>
            </a:r>
            <a:r>
              <a:rPr lang="en-US" sz="1800" b="1" dirty="0" smtClean="0"/>
              <a:t>environment</a:t>
            </a:r>
          </a:p>
          <a:p>
            <a:pPr marL="742950" lvl="2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Develop research, education and outreach </a:t>
            </a:r>
            <a:r>
              <a:rPr lang="en-US" sz="1800" b="1" dirty="0" smtClean="0">
                <a:solidFill>
                  <a:srgbClr val="800000"/>
                </a:solidFill>
              </a:rPr>
              <a:t>collaborations</a:t>
            </a:r>
            <a:endParaRPr lang="en-US" sz="800" b="1" dirty="0" smtClean="0"/>
          </a:p>
          <a:p>
            <a:pPr marL="742950" lvl="2" indent="-342900">
              <a:buFont typeface="Wingdings" charset="2"/>
              <a:buChar char="q"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Plan for long-term sustainability of the national digitization effort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sz="1800" b="1" dirty="0" smtClean="0"/>
              <a:t>Expand </a:t>
            </a:r>
            <a:r>
              <a:rPr lang="en-US" sz="1800" b="1" dirty="0"/>
              <a:t>participation: partners and data </a:t>
            </a:r>
            <a:r>
              <a:rPr lang="en-US" sz="1800" b="1" dirty="0" smtClean="0"/>
              <a:t>sources</a:t>
            </a:r>
          </a:p>
          <a:p>
            <a:pPr marL="742950" lvl="2" indent="-342900">
              <a:buFont typeface="Wingdings" charset="2"/>
              <a:buChar char="§"/>
            </a:pPr>
            <a:endParaRPr lang="en-US" sz="8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1800" b="1" dirty="0"/>
          </a:p>
          <a:p>
            <a:endParaRPr lang="en-US" sz="1800" b="1" dirty="0" smtClean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17" y="29612"/>
            <a:ext cx="9144000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17" y="6396335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3"/>
            <a:ext cx="682947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550223"/>
            <a:ext cx="752431" cy="309542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3</a:t>
            </a:fld>
            <a:endParaRPr lang="en-US" sz="1600" dirty="0"/>
          </a:p>
        </p:txBody>
      </p:sp>
      <p:pic>
        <p:nvPicPr>
          <p:cNvPr id="1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9" y="2057400"/>
            <a:ext cx="369916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2209800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Advancing Digitization </a:t>
            </a:r>
            <a:r>
              <a:rPr lang="en-US" sz="2800" b="1" dirty="0"/>
              <a:t>of </a:t>
            </a:r>
            <a:r>
              <a:rPr lang="en-US" sz="2800" b="1" dirty="0" smtClean="0"/>
              <a:t>Biodiversity Collections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8768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Facilitate use </a:t>
            </a:r>
            <a:r>
              <a:rPr lang="en-US" sz="1800" b="1" dirty="0">
                <a:solidFill>
                  <a:srgbClr val="0000FF"/>
                </a:solidFill>
              </a:rPr>
              <a:t>of biodiversity data to address environmental and economic 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         challenges</a:t>
            </a:r>
            <a:endParaRPr lang="en-US" sz="18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Researchers</a:t>
            </a:r>
            <a:endParaRPr lang="en-US" sz="1600" b="1" dirty="0"/>
          </a:p>
          <a:p>
            <a:pPr lvl="1">
              <a:buFont typeface="Wingdings" pitchFamily="2" charset="2"/>
              <a:buChar char="§"/>
            </a:pPr>
            <a:r>
              <a:rPr lang="en-US" sz="1600" b="1" dirty="0"/>
              <a:t>Educators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General public, citizen scientists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Policy</a:t>
            </a:r>
            <a:r>
              <a:rPr lang="en-US" sz="1600" b="1" dirty="0"/>
              <a:t>-</a:t>
            </a:r>
            <a:r>
              <a:rPr lang="en-US" sz="1600" b="1" dirty="0" smtClean="0"/>
              <a:t>makers</a:t>
            </a:r>
          </a:p>
          <a:p>
            <a:pPr lvl="1">
              <a:buFont typeface="Wingdings" pitchFamily="2" charset="2"/>
              <a:buChar char="§"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Enable digitization of biodiversity collections data – </a:t>
            </a:r>
            <a:r>
              <a:rPr lang="en-US" sz="1800" b="1" i="1" dirty="0" smtClean="0">
                <a:solidFill>
                  <a:srgbClr val="008000"/>
                </a:solidFill>
              </a:rPr>
              <a:t>Greg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Riccardi</a:t>
            </a:r>
            <a:endParaRPr lang="en-US" sz="1800" b="1" i="1" dirty="0" smtClean="0">
              <a:solidFill>
                <a:srgbClr val="008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Develop efficient and effective digitization standards and workflows 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Respond to </a:t>
            </a:r>
            <a:r>
              <a:rPr lang="en-US" sz="1800" b="1" dirty="0" err="1">
                <a:solidFill>
                  <a:srgbClr val="800000"/>
                </a:solidFill>
              </a:rPr>
              <a:t>cyberinfrastructure</a:t>
            </a:r>
            <a:r>
              <a:rPr lang="en-US" sz="1800" b="1" dirty="0">
                <a:solidFill>
                  <a:srgbClr val="800000"/>
                </a:solidFill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</a:rPr>
              <a:t>needs</a:t>
            </a:r>
          </a:p>
          <a:p>
            <a:pPr marL="742950" lvl="2" indent="-342900"/>
            <a:r>
              <a:rPr lang="en-US" sz="1600" b="1" dirty="0"/>
              <a:t>Provide portal access to </a:t>
            </a:r>
            <a:r>
              <a:rPr lang="en-US" sz="1600" b="1" dirty="0" smtClean="0"/>
              <a:t>data </a:t>
            </a:r>
            <a:r>
              <a:rPr lang="en-US" sz="1600" b="1" dirty="0"/>
              <a:t>in a cloud-computing </a:t>
            </a:r>
            <a:r>
              <a:rPr lang="en-US" sz="1600" b="1" dirty="0" smtClean="0"/>
              <a:t>environment</a:t>
            </a:r>
          </a:p>
          <a:p>
            <a:pPr marL="742950" lvl="2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Develop research, education and outreach </a:t>
            </a:r>
            <a:r>
              <a:rPr lang="en-US" sz="1800" b="1" dirty="0" smtClean="0">
                <a:solidFill>
                  <a:srgbClr val="800000"/>
                </a:solidFill>
              </a:rPr>
              <a:t>collaborations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Plan for long-term sustainability of the national digitization effort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sz="1600" b="1" dirty="0" smtClean="0"/>
              <a:t>Expand </a:t>
            </a:r>
            <a:r>
              <a:rPr lang="en-US" sz="1600" b="1" dirty="0"/>
              <a:t>participation: partners and data </a:t>
            </a:r>
            <a:r>
              <a:rPr lang="en-US" sz="1600" b="1" dirty="0" smtClean="0"/>
              <a:t>sources</a:t>
            </a:r>
          </a:p>
          <a:p>
            <a:pPr marL="742950" lvl="2" indent="-342900">
              <a:buFont typeface="Wingdings" charset="2"/>
              <a:buChar char="§"/>
            </a:pPr>
            <a:endParaRPr lang="en-US" sz="8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1800" b="1" dirty="0"/>
          </a:p>
          <a:p>
            <a:endParaRPr lang="en-US" sz="1800" b="1" dirty="0" smtClean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17" y="29612"/>
            <a:ext cx="9144000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17" y="6396335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3"/>
            <a:ext cx="682947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550223"/>
            <a:ext cx="752431" cy="309542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4</a:t>
            </a:fld>
            <a:endParaRPr lang="en-US" sz="1600" dirty="0"/>
          </a:p>
        </p:txBody>
      </p:sp>
      <p:pic>
        <p:nvPicPr>
          <p:cNvPr id="1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9" y="2057400"/>
            <a:ext cx="369916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2209800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Advancing Digitization </a:t>
            </a:r>
            <a:r>
              <a:rPr lang="en-US" sz="2800" b="1" dirty="0"/>
              <a:t>of </a:t>
            </a:r>
            <a:r>
              <a:rPr lang="en-US" sz="2800" b="1" dirty="0" smtClean="0"/>
              <a:t>Biodiversity Collections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8768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Facilitate use </a:t>
            </a:r>
            <a:r>
              <a:rPr lang="en-US" sz="1800" b="1" dirty="0">
                <a:solidFill>
                  <a:srgbClr val="0000FF"/>
                </a:solidFill>
              </a:rPr>
              <a:t>of biodiversity data to address environmental and economic 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         challenges</a:t>
            </a:r>
            <a:endParaRPr lang="en-US" sz="18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Researchers</a:t>
            </a:r>
            <a:endParaRPr lang="en-US" sz="1600" b="1" dirty="0"/>
          </a:p>
          <a:p>
            <a:pPr lvl="1">
              <a:buFont typeface="Wingdings" pitchFamily="2" charset="2"/>
              <a:buChar char="§"/>
            </a:pPr>
            <a:r>
              <a:rPr lang="en-US" sz="1600" b="1" dirty="0"/>
              <a:t>Educators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General public, citizen scientists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Policy</a:t>
            </a:r>
            <a:r>
              <a:rPr lang="en-US" sz="1600" b="1" dirty="0"/>
              <a:t>-</a:t>
            </a:r>
            <a:r>
              <a:rPr lang="en-US" sz="1600" b="1" dirty="0" smtClean="0"/>
              <a:t>makers</a:t>
            </a:r>
          </a:p>
          <a:p>
            <a:pPr lvl="1">
              <a:buFont typeface="Wingdings" pitchFamily="2" charset="2"/>
              <a:buChar char="§"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Enable digitization of biodiversity collections data – </a:t>
            </a:r>
            <a:r>
              <a:rPr lang="en-US" sz="1800" b="1" i="1" dirty="0" smtClean="0">
                <a:solidFill>
                  <a:srgbClr val="008000"/>
                </a:solidFill>
              </a:rPr>
              <a:t>Greg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Riccardi</a:t>
            </a:r>
            <a:endParaRPr lang="en-US" sz="1800" b="1" i="1" dirty="0" smtClean="0">
              <a:solidFill>
                <a:srgbClr val="008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Develop efficient and effective digitization standards and workflows 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Respond to </a:t>
            </a:r>
            <a:r>
              <a:rPr lang="en-US" sz="1800" b="1" dirty="0" err="1">
                <a:solidFill>
                  <a:srgbClr val="800000"/>
                </a:solidFill>
              </a:rPr>
              <a:t>cyberinfrastructure</a:t>
            </a:r>
            <a:r>
              <a:rPr lang="en-US" sz="1800" b="1" dirty="0">
                <a:solidFill>
                  <a:srgbClr val="800000"/>
                </a:solidFill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</a:rPr>
              <a:t>needs </a:t>
            </a:r>
            <a:r>
              <a:rPr lang="en-US" sz="1800" b="1" dirty="0">
                <a:solidFill>
                  <a:srgbClr val="800000"/>
                </a:solidFill>
              </a:rPr>
              <a:t>– </a:t>
            </a:r>
            <a:r>
              <a:rPr lang="en-US" sz="1800" b="1" i="1" dirty="0" smtClean="0">
                <a:solidFill>
                  <a:srgbClr val="008000"/>
                </a:solidFill>
              </a:rPr>
              <a:t>Jose Fortes</a:t>
            </a:r>
            <a:endParaRPr lang="en-US" sz="1800" b="1" dirty="0" smtClean="0">
              <a:solidFill>
                <a:srgbClr val="800000"/>
              </a:solidFill>
            </a:endParaRPr>
          </a:p>
          <a:p>
            <a:pPr marL="742950" lvl="2" indent="-342900"/>
            <a:r>
              <a:rPr lang="en-US" sz="1600" b="1" dirty="0"/>
              <a:t>Provide portal access to </a:t>
            </a:r>
            <a:r>
              <a:rPr lang="en-US" sz="1600" b="1" dirty="0" smtClean="0"/>
              <a:t>data </a:t>
            </a:r>
            <a:r>
              <a:rPr lang="en-US" sz="1600" b="1" dirty="0"/>
              <a:t>in a cloud-computing </a:t>
            </a:r>
            <a:r>
              <a:rPr lang="en-US" sz="1600" b="1" dirty="0" smtClean="0"/>
              <a:t>environment</a:t>
            </a:r>
          </a:p>
          <a:p>
            <a:pPr marL="742950" lvl="2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Develop research, education and outreach </a:t>
            </a:r>
            <a:r>
              <a:rPr lang="en-US" sz="1800" b="1" dirty="0" smtClean="0">
                <a:solidFill>
                  <a:srgbClr val="800000"/>
                </a:solidFill>
              </a:rPr>
              <a:t>collaborations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Plan for long-term sustainability of the national digitization effort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sz="1600" b="1" dirty="0" smtClean="0"/>
              <a:t>Expand </a:t>
            </a:r>
            <a:r>
              <a:rPr lang="en-US" sz="1600" b="1" dirty="0"/>
              <a:t>participation: partners and data </a:t>
            </a:r>
            <a:r>
              <a:rPr lang="en-US" sz="1600" b="1" dirty="0" smtClean="0"/>
              <a:t>sources</a:t>
            </a:r>
          </a:p>
          <a:p>
            <a:pPr marL="742950" lvl="2" indent="-342900">
              <a:buFont typeface="Wingdings" charset="2"/>
              <a:buChar char="§"/>
            </a:pPr>
            <a:endParaRPr lang="en-US" sz="8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1800" b="1" dirty="0"/>
          </a:p>
          <a:p>
            <a:endParaRPr lang="en-US" sz="1800" b="1" dirty="0" smtClean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17" y="29612"/>
            <a:ext cx="9144000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17" y="6396335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3"/>
            <a:ext cx="682947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550223"/>
            <a:ext cx="752431" cy="309542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5</a:t>
            </a:fld>
            <a:endParaRPr lang="en-US" sz="1600" dirty="0"/>
          </a:p>
        </p:txBody>
      </p:sp>
      <p:pic>
        <p:nvPicPr>
          <p:cNvPr id="1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9" y="2057400"/>
            <a:ext cx="369916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2209800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Advancing Digitization </a:t>
            </a:r>
            <a:r>
              <a:rPr lang="en-US" sz="2800" b="1" dirty="0"/>
              <a:t>of </a:t>
            </a:r>
            <a:r>
              <a:rPr lang="en-US" sz="2800" b="1" dirty="0" smtClean="0"/>
              <a:t>Biodiversity Collections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8768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Facilitate use </a:t>
            </a:r>
            <a:r>
              <a:rPr lang="en-US" sz="1800" b="1" dirty="0">
                <a:solidFill>
                  <a:srgbClr val="0000FF"/>
                </a:solidFill>
              </a:rPr>
              <a:t>of biodiversity data to address environmental and economic 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         challenges</a:t>
            </a:r>
            <a:endParaRPr lang="en-US" sz="18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Researchers</a:t>
            </a:r>
            <a:endParaRPr lang="en-US" sz="1600" b="1" dirty="0"/>
          </a:p>
          <a:p>
            <a:pPr lvl="1">
              <a:buFont typeface="Wingdings" pitchFamily="2" charset="2"/>
              <a:buChar char="§"/>
            </a:pPr>
            <a:r>
              <a:rPr lang="en-US" sz="1600" b="1" dirty="0"/>
              <a:t>Educators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General public, citizen scientists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Policy</a:t>
            </a:r>
            <a:r>
              <a:rPr lang="en-US" sz="1600" b="1" dirty="0"/>
              <a:t>-</a:t>
            </a:r>
            <a:r>
              <a:rPr lang="en-US" sz="1600" b="1" dirty="0" smtClean="0"/>
              <a:t>makers</a:t>
            </a:r>
          </a:p>
          <a:p>
            <a:pPr lvl="1">
              <a:buFont typeface="Wingdings" pitchFamily="2" charset="2"/>
              <a:buChar char="§"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Enable digitization of biodiversity collections data – </a:t>
            </a:r>
            <a:r>
              <a:rPr lang="en-US" sz="1800" b="1" i="1" dirty="0" smtClean="0">
                <a:solidFill>
                  <a:srgbClr val="008000"/>
                </a:solidFill>
              </a:rPr>
              <a:t>Greg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Riccardi</a:t>
            </a:r>
            <a:endParaRPr lang="en-US" sz="1800" b="1" i="1" dirty="0" smtClean="0">
              <a:solidFill>
                <a:srgbClr val="008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Develop efficient and effective digitization standards and workflows 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Respond to </a:t>
            </a:r>
            <a:r>
              <a:rPr lang="en-US" sz="1800" b="1" dirty="0" err="1">
                <a:solidFill>
                  <a:srgbClr val="800000"/>
                </a:solidFill>
              </a:rPr>
              <a:t>cyberinfrastructure</a:t>
            </a:r>
            <a:r>
              <a:rPr lang="en-US" sz="1800" b="1" dirty="0">
                <a:solidFill>
                  <a:srgbClr val="800000"/>
                </a:solidFill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</a:rPr>
              <a:t>needs </a:t>
            </a:r>
            <a:r>
              <a:rPr lang="en-US" sz="1800" b="1" dirty="0">
                <a:solidFill>
                  <a:srgbClr val="800000"/>
                </a:solidFill>
              </a:rPr>
              <a:t>– </a:t>
            </a:r>
            <a:r>
              <a:rPr lang="en-US" sz="1800" b="1" i="1" dirty="0" smtClean="0">
                <a:solidFill>
                  <a:srgbClr val="008000"/>
                </a:solidFill>
              </a:rPr>
              <a:t>Jose Fortes</a:t>
            </a:r>
            <a:endParaRPr lang="en-US" sz="1800" b="1" dirty="0" smtClean="0">
              <a:solidFill>
                <a:srgbClr val="800000"/>
              </a:solidFill>
            </a:endParaRPr>
          </a:p>
          <a:p>
            <a:pPr marL="742950" lvl="2" indent="-342900"/>
            <a:r>
              <a:rPr lang="en-US" sz="1600" b="1" dirty="0"/>
              <a:t>Provide portal access to </a:t>
            </a:r>
            <a:r>
              <a:rPr lang="en-US" sz="1600" b="1" dirty="0" smtClean="0"/>
              <a:t>data </a:t>
            </a:r>
            <a:r>
              <a:rPr lang="en-US" sz="1600" b="1" dirty="0"/>
              <a:t>in a cloud-computing </a:t>
            </a:r>
            <a:r>
              <a:rPr lang="en-US" sz="1600" b="1" dirty="0" smtClean="0"/>
              <a:t>environment</a:t>
            </a:r>
          </a:p>
          <a:p>
            <a:pPr marL="742950" lvl="2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Develop research, education and outreach </a:t>
            </a:r>
            <a:r>
              <a:rPr lang="en-US" sz="1800" b="1" dirty="0" smtClean="0">
                <a:solidFill>
                  <a:srgbClr val="800000"/>
                </a:solidFill>
              </a:rPr>
              <a:t>collaborations</a:t>
            </a:r>
            <a:r>
              <a:rPr lang="en-US" sz="1800" b="1" dirty="0">
                <a:solidFill>
                  <a:srgbClr val="800000"/>
                </a:solidFill>
              </a:rPr>
              <a:t> – </a:t>
            </a:r>
            <a:r>
              <a:rPr lang="en-US" sz="1800" b="1" i="1" dirty="0" smtClean="0">
                <a:solidFill>
                  <a:srgbClr val="008000"/>
                </a:solidFill>
              </a:rPr>
              <a:t>Bruce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MacFadden</a:t>
            </a:r>
            <a:r>
              <a:rPr lang="en-US" sz="1800" b="1" i="1" dirty="0" smtClean="0">
                <a:solidFill>
                  <a:srgbClr val="008000"/>
                </a:solidFill>
              </a:rPr>
              <a:t> 							&amp; Pam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Soltis</a:t>
            </a: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Plan for long-term sustainability of the national digitization effort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sz="1600" b="1" dirty="0" smtClean="0"/>
              <a:t>Expand </a:t>
            </a:r>
            <a:r>
              <a:rPr lang="en-US" sz="1600" b="1" dirty="0"/>
              <a:t>participation: partners and data </a:t>
            </a:r>
            <a:r>
              <a:rPr lang="en-US" sz="1600" b="1" dirty="0" smtClean="0"/>
              <a:t>sources</a:t>
            </a:r>
          </a:p>
          <a:p>
            <a:pPr marL="742950" lvl="2" indent="-342900">
              <a:buFont typeface="Wingdings" charset="2"/>
              <a:buChar char="§"/>
            </a:pPr>
            <a:endParaRPr lang="en-US" sz="8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1800" b="1" dirty="0"/>
          </a:p>
          <a:p>
            <a:endParaRPr lang="en-US" sz="1800" b="1" dirty="0" smtClean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17" y="29612"/>
            <a:ext cx="9144000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17" y="6396335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3"/>
            <a:ext cx="682947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550223"/>
            <a:ext cx="752431" cy="309542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6</a:t>
            </a:fld>
            <a:endParaRPr lang="en-US" sz="1600" dirty="0"/>
          </a:p>
        </p:txBody>
      </p:sp>
      <p:pic>
        <p:nvPicPr>
          <p:cNvPr id="1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9" y="2057400"/>
            <a:ext cx="369916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2209800"/>
            <a:ext cx="367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Advancing Digitization </a:t>
            </a:r>
            <a:r>
              <a:rPr lang="en-US" sz="2800" b="1" dirty="0"/>
              <a:t>of </a:t>
            </a:r>
            <a:r>
              <a:rPr lang="en-US" sz="2800" b="1" dirty="0" smtClean="0"/>
              <a:t>Biodiversity Collections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924800" cy="48768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Facilitate use </a:t>
            </a:r>
            <a:r>
              <a:rPr lang="en-US" sz="1800" b="1" dirty="0">
                <a:solidFill>
                  <a:srgbClr val="0000FF"/>
                </a:solidFill>
              </a:rPr>
              <a:t>of biodiversity data to address environmental and economic 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         challenges</a:t>
            </a:r>
            <a:endParaRPr lang="en-US" sz="18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Researchers</a:t>
            </a:r>
            <a:endParaRPr lang="en-US" sz="1600" b="1" dirty="0"/>
          </a:p>
          <a:p>
            <a:pPr lvl="1">
              <a:buFont typeface="Wingdings" pitchFamily="2" charset="2"/>
              <a:buChar char="§"/>
            </a:pPr>
            <a:r>
              <a:rPr lang="en-US" sz="1600" b="1" dirty="0"/>
              <a:t>Educators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General public, citizen scientists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Policy</a:t>
            </a:r>
            <a:r>
              <a:rPr lang="en-US" sz="1600" b="1" dirty="0"/>
              <a:t>-</a:t>
            </a:r>
            <a:r>
              <a:rPr lang="en-US" sz="1600" b="1" dirty="0" smtClean="0"/>
              <a:t>makers</a:t>
            </a:r>
          </a:p>
          <a:p>
            <a:pPr lvl="1">
              <a:buFont typeface="Wingdings" pitchFamily="2" charset="2"/>
              <a:buChar char="§"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Enable digitization of biodiversity collections data – </a:t>
            </a:r>
            <a:r>
              <a:rPr lang="en-US" sz="1800" b="1" i="1" dirty="0" smtClean="0">
                <a:solidFill>
                  <a:srgbClr val="008000"/>
                </a:solidFill>
              </a:rPr>
              <a:t>Greg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Riccardi</a:t>
            </a:r>
            <a:endParaRPr lang="en-US" sz="1800" b="1" i="1" dirty="0" smtClean="0">
              <a:solidFill>
                <a:srgbClr val="008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Develop efficient and effective digitization standards and workflows 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Respond to </a:t>
            </a:r>
            <a:r>
              <a:rPr lang="en-US" sz="1800" b="1" dirty="0" err="1">
                <a:solidFill>
                  <a:srgbClr val="800000"/>
                </a:solidFill>
              </a:rPr>
              <a:t>cyberinfrastructure</a:t>
            </a:r>
            <a:r>
              <a:rPr lang="en-US" sz="1800" b="1" dirty="0">
                <a:solidFill>
                  <a:srgbClr val="800000"/>
                </a:solidFill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</a:rPr>
              <a:t>needs </a:t>
            </a:r>
            <a:r>
              <a:rPr lang="en-US" sz="1800" b="1" dirty="0">
                <a:solidFill>
                  <a:srgbClr val="800000"/>
                </a:solidFill>
              </a:rPr>
              <a:t>– </a:t>
            </a:r>
            <a:r>
              <a:rPr lang="en-US" sz="1800" b="1" i="1" dirty="0" smtClean="0">
                <a:solidFill>
                  <a:srgbClr val="008000"/>
                </a:solidFill>
              </a:rPr>
              <a:t>Jose Fortes</a:t>
            </a:r>
            <a:endParaRPr lang="en-US" sz="1800" b="1" dirty="0" smtClean="0">
              <a:solidFill>
                <a:srgbClr val="800000"/>
              </a:solidFill>
            </a:endParaRPr>
          </a:p>
          <a:p>
            <a:pPr marL="742950" lvl="2" indent="-342900"/>
            <a:r>
              <a:rPr lang="en-US" sz="1600" b="1" dirty="0"/>
              <a:t>Provide portal access to </a:t>
            </a:r>
            <a:r>
              <a:rPr lang="en-US" sz="1600" b="1" dirty="0" smtClean="0"/>
              <a:t>data </a:t>
            </a:r>
            <a:r>
              <a:rPr lang="en-US" sz="1600" b="1" dirty="0"/>
              <a:t>in a cloud-computing </a:t>
            </a:r>
            <a:r>
              <a:rPr lang="en-US" sz="1600" b="1" dirty="0" smtClean="0"/>
              <a:t>environment</a:t>
            </a:r>
          </a:p>
          <a:p>
            <a:pPr marL="742950" lvl="2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800000"/>
                </a:solidFill>
              </a:rPr>
              <a:t>Develop research, education and outreach </a:t>
            </a:r>
            <a:r>
              <a:rPr lang="en-US" sz="1800" b="1" dirty="0" smtClean="0">
                <a:solidFill>
                  <a:srgbClr val="800000"/>
                </a:solidFill>
              </a:rPr>
              <a:t>collaborations</a:t>
            </a:r>
            <a:r>
              <a:rPr lang="en-US" sz="1800" b="1" dirty="0">
                <a:solidFill>
                  <a:srgbClr val="800000"/>
                </a:solidFill>
              </a:rPr>
              <a:t> – </a:t>
            </a:r>
            <a:r>
              <a:rPr lang="en-US" sz="1800" b="1" i="1" dirty="0" smtClean="0">
                <a:solidFill>
                  <a:srgbClr val="008000"/>
                </a:solidFill>
              </a:rPr>
              <a:t>Bruce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MacFadden</a:t>
            </a:r>
            <a:r>
              <a:rPr lang="en-US" sz="1800" b="1" i="1" dirty="0" smtClean="0">
                <a:solidFill>
                  <a:srgbClr val="008000"/>
                </a:solidFill>
              </a:rPr>
              <a:t> 							&amp; Pam </a:t>
            </a:r>
            <a:r>
              <a:rPr lang="en-US" sz="1800" b="1" i="1" dirty="0" err="1" smtClean="0">
                <a:solidFill>
                  <a:srgbClr val="008000"/>
                </a:solidFill>
              </a:rPr>
              <a:t>Soltis</a:t>
            </a:r>
            <a:endParaRPr lang="en-US" sz="800" b="1" dirty="0" smtClean="0"/>
          </a:p>
          <a:p>
            <a:r>
              <a:rPr lang="en-US" sz="1800" b="1" dirty="0" smtClean="0">
                <a:solidFill>
                  <a:srgbClr val="800000"/>
                </a:solidFill>
              </a:rPr>
              <a:t>Plan for long-term sustainability of the national digitization effort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sz="1600" b="1" dirty="0" smtClean="0"/>
              <a:t>Expand </a:t>
            </a:r>
            <a:r>
              <a:rPr lang="en-US" sz="1600" b="1" dirty="0"/>
              <a:t>participation: partners and data </a:t>
            </a:r>
            <a:r>
              <a:rPr lang="en-US" sz="1600" b="1" dirty="0" smtClean="0"/>
              <a:t>sources	</a:t>
            </a:r>
            <a:r>
              <a:rPr lang="en-US" sz="1800" b="1" dirty="0">
                <a:solidFill>
                  <a:srgbClr val="800000"/>
                </a:solidFill>
              </a:rPr>
              <a:t>– </a:t>
            </a:r>
            <a:r>
              <a:rPr lang="en-US" sz="1800" b="1" i="1" dirty="0" smtClean="0">
                <a:solidFill>
                  <a:srgbClr val="008000"/>
                </a:solidFill>
              </a:rPr>
              <a:t>L. Page, et al.</a:t>
            </a:r>
            <a:endParaRPr lang="en-US" sz="1800" b="1" dirty="0">
              <a:solidFill>
                <a:srgbClr val="800000"/>
              </a:solidFill>
            </a:endParaRPr>
          </a:p>
          <a:p>
            <a:pPr marL="742950" lvl="2" indent="-342900">
              <a:buFont typeface="Wingdings" charset="2"/>
              <a:buChar char="§"/>
            </a:pPr>
            <a:endParaRPr lang="en-US" sz="16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800" b="1" dirty="0" smtClean="0"/>
          </a:p>
          <a:p>
            <a:pPr marL="742950" lvl="2" indent="-342900">
              <a:buFont typeface="Wingdings" charset="2"/>
              <a:buChar char="§"/>
            </a:pPr>
            <a:endParaRPr lang="en-US" sz="1800" b="1" dirty="0"/>
          </a:p>
          <a:p>
            <a:endParaRPr lang="en-US" sz="1800" b="1" dirty="0" smtClean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17" y="29612"/>
            <a:ext cx="9144000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17" y="6396335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3"/>
            <a:ext cx="682947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29600" y="6550223"/>
            <a:ext cx="752431" cy="309542"/>
          </a:xfrm>
        </p:spPr>
        <p:txBody>
          <a:bodyPr/>
          <a:lstStyle/>
          <a:p>
            <a:fld id="{B6F15528-21DE-4FAA-801E-634DDDAF4B2B}" type="slidenum">
              <a:rPr lang="en-US" sz="1600" smtClean="0"/>
              <a:pPr/>
              <a:t>7</a:t>
            </a:fld>
            <a:endParaRPr lang="en-US" sz="1600" dirty="0"/>
          </a:p>
        </p:txBody>
      </p:sp>
      <p:pic>
        <p:nvPicPr>
          <p:cNvPr id="1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9" y="2057400"/>
            <a:ext cx="369916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u="sng" dirty="0" err="1">
                <a:solidFill>
                  <a:srgbClr val="800000"/>
                </a:solidFill>
              </a:rPr>
              <a:t>iDigBio</a:t>
            </a:r>
            <a:r>
              <a:rPr lang="en-US" sz="2400" b="1" u="sng" dirty="0">
                <a:solidFill>
                  <a:srgbClr val="800000"/>
                </a:solidFill>
              </a:rPr>
              <a:t>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449763"/>
          </a:xfrm>
        </p:spPr>
        <p:txBody>
          <a:bodyPr>
            <a:noAutofit/>
          </a:bodyPr>
          <a:lstStyle/>
          <a:p>
            <a:r>
              <a:rPr lang="en-US" sz="1800" dirty="0" smtClean="0"/>
              <a:t>Larry Page, Lead PI</a:t>
            </a:r>
          </a:p>
          <a:p>
            <a:r>
              <a:rPr lang="en-US" sz="1800" dirty="0"/>
              <a:t>Greg </a:t>
            </a:r>
            <a:r>
              <a:rPr lang="en-US" sz="1800" dirty="0" err="1"/>
              <a:t>Riccardi</a:t>
            </a:r>
            <a:r>
              <a:rPr lang="en-US" sz="1800" dirty="0"/>
              <a:t>, Director for </a:t>
            </a:r>
            <a:r>
              <a:rPr lang="en-US" sz="1800" dirty="0" smtClean="0"/>
              <a:t>Informatics</a:t>
            </a:r>
          </a:p>
          <a:p>
            <a:r>
              <a:rPr lang="en-US" sz="1800" dirty="0" smtClean="0"/>
              <a:t>Jose Fortes, Director for </a:t>
            </a:r>
            <a:r>
              <a:rPr lang="en-US" sz="1800" dirty="0" err="1" smtClean="0"/>
              <a:t>Cyberinfrastructure</a:t>
            </a:r>
            <a:endParaRPr lang="en-US" sz="1800" dirty="0" smtClean="0"/>
          </a:p>
          <a:p>
            <a:r>
              <a:rPr lang="en-US" sz="1800" dirty="0" smtClean="0"/>
              <a:t>Bruce </a:t>
            </a:r>
            <a:r>
              <a:rPr lang="en-US" sz="1800" dirty="0" err="1" smtClean="0"/>
              <a:t>MacFadden</a:t>
            </a:r>
            <a:r>
              <a:rPr lang="en-US" sz="1800" dirty="0" smtClean="0"/>
              <a:t>, Director for Education and Outreach</a:t>
            </a:r>
          </a:p>
          <a:p>
            <a:r>
              <a:rPr lang="en-US" sz="1800" dirty="0" smtClean="0"/>
              <a:t>Pam </a:t>
            </a:r>
            <a:r>
              <a:rPr lang="en-US" sz="1800" dirty="0" err="1" smtClean="0"/>
              <a:t>Soltis</a:t>
            </a:r>
            <a:r>
              <a:rPr lang="en-US" sz="1800" dirty="0" smtClean="0"/>
              <a:t>, Director for Research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David Jennings, Project Manager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Joanna McCaffrey, Biodiversity Informatics Manager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Austin Mast, Senior Personnel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Renato </a:t>
            </a:r>
            <a:r>
              <a:rPr lang="en-US" sz="1800" b="1" dirty="0" err="1" smtClean="0">
                <a:solidFill>
                  <a:srgbClr val="008000"/>
                </a:solidFill>
              </a:rPr>
              <a:t>Figueiredo</a:t>
            </a:r>
            <a:r>
              <a:rPr lang="en-US" sz="1800" b="1" dirty="0" smtClean="0">
                <a:solidFill>
                  <a:srgbClr val="008000"/>
                </a:solidFill>
              </a:rPr>
              <a:t>, Senior Personnel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Andrea </a:t>
            </a:r>
            <a:r>
              <a:rPr lang="en-US" sz="1800" b="1" dirty="0" err="1" smtClean="0">
                <a:solidFill>
                  <a:srgbClr val="008000"/>
                </a:solidFill>
              </a:rPr>
              <a:t>Matsunaga</a:t>
            </a:r>
            <a:r>
              <a:rPr lang="en-US" sz="1800" b="1" dirty="0" smtClean="0">
                <a:solidFill>
                  <a:srgbClr val="008000"/>
                </a:solidFill>
              </a:rPr>
              <a:t>, Senior Personnel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Alex Thompson, Kevin Love, Matt Collins, IT Experts</a:t>
            </a:r>
          </a:p>
          <a:p>
            <a:r>
              <a:rPr lang="en-US" sz="1800" b="1" dirty="0" smtClean="0">
                <a:solidFill>
                  <a:srgbClr val="008000"/>
                </a:solidFill>
              </a:rPr>
              <a:t>Gil Nelson &amp; Deb Paul, Digitization Specialists</a:t>
            </a:r>
          </a:p>
          <a:p>
            <a:pPr marL="342900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008000"/>
                </a:solidFill>
              </a:rPr>
              <a:t>Betty </a:t>
            </a:r>
            <a:r>
              <a:rPr lang="en-US" sz="1800" b="1" dirty="0" err="1" smtClean="0">
                <a:solidFill>
                  <a:srgbClr val="008000"/>
                </a:solidFill>
              </a:rPr>
              <a:t>Dunckel</a:t>
            </a:r>
            <a:r>
              <a:rPr lang="en-US" sz="1800" b="1" dirty="0" smtClean="0">
                <a:solidFill>
                  <a:srgbClr val="008000"/>
                </a:solidFill>
              </a:rPr>
              <a:t>, Informal Science Education</a:t>
            </a:r>
          </a:p>
          <a:p>
            <a:pPr marL="342900" lvl="1" indent="-342900">
              <a:buFont typeface="Arial"/>
              <a:buChar char="•"/>
            </a:pPr>
            <a:r>
              <a:rPr lang="en-US" sz="1800" b="1" dirty="0">
                <a:solidFill>
                  <a:srgbClr val="008000"/>
                </a:solidFill>
              </a:rPr>
              <a:t>Shari Ellis, Evaluation</a:t>
            </a:r>
          </a:p>
          <a:p>
            <a:pPr marL="0" lvl="1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12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25780"/>
            <a:ext cx="761087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C:\Users\dpaul\Downloads\nsf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64" y="6008129"/>
            <a:ext cx="600458" cy="6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40" y="6025780"/>
            <a:ext cx="603620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51" y="6025780"/>
            <a:ext cx="625705" cy="6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5168" y="685800"/>
            <a:ext cx="8991600" cy="720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+mj-lt"/>
              </a:rPr>
              <a:t>Seven Thematic Collections Networks (TCNs</a:t>
            </a:r>
            <a:r>
              <a:rPr lang="en-US" sz="2800" b="1" dirty="0" smtClean="0">
                <a:solidFill>
                  <a:srgbClr val="800000"/>
                </a:solidFill>
              </a:rPr>
              <a:t>)</a:t>
            </a:r>
            <a:endParaRPr lang="en-US" b="1" u="sng" dirty="0" smtClean="0">
              <a:solidFill>
                <a:srgbClr val="800000"/>
              </a:solidFill>
            </a:endParaRPr>
          </a:p>
          <a:p>
            <a:pPr algn="ctr"/>
            <a:endParaRPr lang="en-US" sz="800" u="sng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InvertNet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 Integrative Platform for Research on Environmental Change, Species Discovery and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	Identification (</a:t>
            </a:r>
            <a:r>
              <a:rPr lang="en-US" sz="1600" i="1" dirty="0" smtClean="0">
                <a:solidFill>
                  <a:srgbClr val="000000"/>
                </a:solidFill>
              </a:rPr>
              <a:t>Illinois Natural History Survey, University of Illinois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hlinkClick r:id="rId2"/>
              </a:rPr>
              <a:t>http://invertnet.org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Plants, </a:t>
            </a:r>
            <a:r>
              <a:rPr lang="en-US" sz="1600" dirty="0" smtClean="0">
                <a:solidFill>
                  <a:srgbClr val="000000"/>
                </a:solidFill>
              </a:rPr>
              <a:t>Herbivores, </a:t>
            </a:r>
            <a:r>
              <a:rPr lang="en-US" sz="1600" dirty="0">
                <a:solidFill>
                  <a:srgbClr val="000000"/>
                </a:solidFill>
              </a:rPr>
              <a:t>and Parasitoids: A Model System for the Study of Tri-Trophic </a:t>
            </a:r>
            <a:r>
              <a:rPr lang="en-US" sz="1600" dirty="0" smtClean="0">
                <a:solidFill>
                  <a:srgbClr val="000000"/>
                </a:solidFill>
              </a:rPr>
              <a:t>Associations 	(</a:t>
            </a:r>
            <a:r>
              <a:rPr lang="en-US" sz="1600" i="1" dirty="0" smtClean="0">
                <a:solidFill>
                  <a:srgbClr val="000000"/>
                </a:solidFill>
              </a:rPr>
              <a:t>American Museum of Natural History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hlinkClick r:id="rId3"/>
              </a:rPr>
              <a:t>http://tcn.amnh.org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North American Lichens and Bryophytes: Sensitive Indicators of Environmental Quality and </a:t>
            </a:r>
            <a:r>
              <a:rPr lang="en-US" sz="1600" dirty="0" smtClean="0">
                <a:solidFill>
                  <a:srgbClr val="000000"/>
                </a:solidFill>
              </a:rPr>
              <a:t>Change 	(</a:t>
            </a:r>
            <a:r>
              <a:rPr lang="en-US" sz="1600" i="1" dirty="0" smtClean="0">
                <a:solidFill>
                  <a:srgbClr val="000000"/>
                </a:solidFill>
              </a:rPr>
              <a:t>University of Wisconsin – Madison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hlinkClick r:id="rId4"/>
              </a:rPr>
              <a:t>http://symbiota.org/nalichens/index.php</a:t>
            </a:r>
            <a:r>
              <a:rPr lang="en-US" sz="1600" dirty="0" smtClean="0">
                <a:solidFill>
                  <a:srgbClr val="000000"/>
                </a:solidFill>
              </a:rPr>
              <a:t>  		</a:t>
            </a:r>
            <a:r>
              <a:rPr lang="en-US" sz="1600" dirty="0" smtClean="0">
                <a:solidFill>
                  <a:srgbClr val="000000"/>
                </a:solidFill>
                <a:hlinkClick r:id="rId5"/>
              </a:rPr>
              <a:t>http://symbiota.org/bryophytes/index.php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Digitizing Fossils to Enable New Syntheses in </a:t>
            </a:r>
            <a:r>
              <a:rPr lang="en-US" sz="1600" dirty="0" smtClean="0">
                <a:solidFill>
                  <a:srgbClr val="000000"/>
                </a:solidFill>
              </a:rPr>
              <a:t>Biogeography-Creating 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smtClean="0">
                <a:solidFill>
                  <a:srgbClr val="000000"/>
                </a:solidFill>
              </a:rPr>
              <a:t>PALEONICHES-TCN (</a:t>
            </a:r>
            <a:r>
              <a:rPr lang="en-US" sz="1600" i="1" dirty="0" smtClean="0">
                <a:solidFill>
                  <a:srgbClr val="000000"/>
                </a:solidFill>
              </a:rPr>
              <a:t>University of 	Kansas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</a:p>
          <a:p>
            <a:pPr marL="171450" indent="-171450">
              <a:buFont typeface="Arial"/>
              <a:buChar char="•"/>
            </a:pPr>
            <a:endParaRPr lang="en-US" sz="11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 err="1">
                <a:solidFill>
                  <a:srgbClr val="000000"/>
                </a:solidFill>
              </a:rPr>
              <a:t>Macrofungi</a:t>
            </a:r>
            <a:r>
              <a:rPr lang="en-US" sz="1600" dirty="0">
                <a:solidFill>
                  <a:srgbClr val="000000"/>
                </a:solidFill>
              </a:rPr>
              <a:t> Collection Consortium: Unlocking a Biodiversity Resource for Understanding </a:t>
            </a:r>
            <a:r>
              <a:rPr lang="en-US" sz="1600" dirty="0" smtClean="0">
                <a:solidFill>
                  <a:srgbClr val="000000"/>
                </a:solidFill>
              </a:rPr>
              <a:t>Biotic 	Interactions</a:t>
            </a:r>
            <a:r>
              <a:rPr lang="en-US" sz="1600" dirty="0">
                <a:solidFill>
                  <a:srgbClr val="000000"/>
                </a:solidFill>
              </a:rPr>
              <a:t>, Nutrient Cycling and Human Affairs 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</a:rPr>
              <a:t>New York Botanical Garde</a:t>
            </a:r>
            <a:r>
              <a:rPr lang="en-US" sz="1600" i="1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http:/</a:t>
            </a:r>
            <a:r>
              <a:rPr lang="en-US" sz="1600" dirty="0" err="1" smtClean="0">
                <a:solidFill>
                  <a:srgbClr val="0000FF"/>
                </a:solidFill>
              </a:rPr>
              <a:t>www</a:t>
            </a:r>
            <a:r>
              <a:rPr lang="en-US" sz="1600" dirty="0" err="1">
                <a:solidFill>
                  <a:srgbClr val="0000FF"/>
                </a:solidFill>
              </a:rPr>
              <a:t>.nybg.org</a:t>
            </a:r>
            <a:r>
              <a:rPr lang="en-US" sz="1600" dirty="0">
                <a:solidFill>
                  <a:srgbClr val="0000FF"/>
                </a:solidFill>
              </a:rPr>
              <a:t>/science/new_20120723.php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Mobilizing </a:t>
            </a:r>
            <a:r>
              <a:rPr lang="en-US" sz="1600" dirty="0">
                <a:solidFill>
                  <a:srgbClr val="000000"/>
                </a:solidFill>
              </a:rPr>
              <a:t>New England Vascular Plant Specimen Data to Track Environmental </a:t>
            </a:r>
            <a:r>
              <a:rPr lang="en-US" sz="1600" dirty="0" smtClean="0">
                <a:solidFill>
                  <a:srgbClr val="000000"/>
                </a:solidFill>
              </a:rPr>
              <a:t>Change (</a:t>
            </a:r>
            <a:r>
              <a:rPr lang="en-US" sz="1600" i="1" dirty="0" smtClean="0">
                <a:solidFill>
                  <a:srgbClr val="000000"/>
                </a:solidFill>
              </a:rPr>
              <a:t>Yale University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dirty="0">
                <a:solidFill>
                  <a:srgbClr val="000000"/>
                </a:solidFill>
              </a:rPr>
              <a:t> 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sz="1600" dirty="0">
                <a:hlinkClick r:id="rId6"/>
              </a:rPr>
              <a:t>http://herbarium.peabody.yale.edu/NEVP</a:t>
            </a:r>
            <a:endParaRPr lang="en-US" sz="1600" dirty="0"/>
          </a:p>
          <a:p>
            <a:pPr lvl="1"/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Southwest Collections </a:t>
            </a:r>
            <a:r>
              <a:rPr lang="en-US" sz="1600" smtClean="0">
                <a:solidFill>
                  <a:srgbClr val="000000"/>
                </a:solidFill>
              </a:rPr>
              <a:t>of Arthropods </a:t>
            </a:r>
            <a:r>
              <a:rPr lang="en-US" sz="1600" dirty="0" smtClean="0">
                <a:solidFill>
                  <a:srgbClr val="000000"/>
                </a:solidFill>
              </a:rPr>
              <a:t>Network (SCAN): A Model for Collections Digitization to Promote   </a:t>
            </a:r>
          </a:p>
          <a:p>
            <a:pPr marL="0" lvl="2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       Taxonomic and Ecological Research (</a:t>
            </a:r>
            <a:r>
              <a:rPr lang="en-US" sz="1600" i="1" dirty="0" smtClean="0">
                <a:solidFill>
                  <a:srgbClr val="000000"/>
                </a:solidFill>
              </a:rPr>
              <a:t>Northern Arizona University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u="sng" dirty="0">
                <a:hlinkClick r:id="rId7"/>
              </a:rPr>
              <a:t>http://scanbugs.org/index.html</a:t>
            </a:r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8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1523999" cy="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solidFill>
            <a:srgbClr val="6AA85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2461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</TotalTime>
  <Words>969</Words>
  <Application>Microsoft Macintosh PowerPoint</Application>
  <PresentationFormat>On-screen Show (4:3)</PresentationFormat>
  <Paragraphs>298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Advancing Digitization of Biodiversity Collections</vt:lpstr>
      <vt:lpstr>Advancing Digitization of Biodiversity Collections</vt:lpstr>
      <vt:lpstr>Advancing Digitization of Biodiversity Collections</vt:lpstr>
      <vt:lpstr>Advancing Digitization of Biodiversity Collections</vt:lpstr>
      <vt:lpstr>Advancing Digitization of Biodiversity Collections</vt:lpstr>
      <vt:lpstr>iDigBio TEAM</vt:lpstr>
      <vt:lpstr>PowerPoint Presentation</vt:lpstr>
      <vt:lpstr>PowerPoint Presentation</vt:lpstr>
      <vt:lpstr>iDigBio:  Year 1    Building Teams and Cyberinfrastructure </vt:lpstr>
      <vt:lpstr>Active Working Groups</vt:lpstr>
      <vt:lpstr>PowerPoint Presentation</vt:lpstr>
      <vt:lpstr>iDigBio:  Year 2  </vt:lpstr>
      <vt:lpstr>iDigBio:  Year 2  </vt:lpstr>
      <vt:lpstr>   </vt:lpstr>
      <vt:lpstr>   </vt:lpstr>
      <vt:lpstr>PowerPoint Presentation</vt:lpstr>
      <vt:lpstr>   </vt:lpstr>
      <vt:lpstr>   </vt:lpstr>
      <vt:lpstr>PowerPoint Presentation</vt:lpstr>
      <vt:lpstr>PowerPoint Presentation</vt:lpstr>
      <vt:lpstr>PowerPoint Presentation</vt:lpstr>
      <vt:lpstr>iDigBio TEAM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</dc:creator>
  <cp:lastModifiedBy>Larry M. Page</cp:lastModifiedBy>
  <cp:revision>295</cp:revision>
  <dcterms:created xsi:type="dcterms:W3CDTF">2012-01-29T11:28:53Z</dcterms:created>
  <dcterms:modified xsi:type="dcterms:W3CDTF">2012-10-22T22:14:02Z</dcterms:modified>
</cp:coreProperties>
</file>