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6" r:id="rId2"/>
    <p:sldId id="267" r:id="rId3"/>
    <p:sldId id="268" r:id="rId4"/>
    <p:sldId id="279" r:id="rId5"/>
    <p:sldId id="257" r:id="rId6"/>
    <p:sldId id="270" r:id="rId7"/>
    <p:sldId id="273" r:id="rId8"/>
    <p:sldId id="272" r:id="rId9"/>
    <p:sldId id="271" r:id="rId10"/>
    <p:sldId id="274" r:id="rId11"/>
    <p:sldId id="275" r:id="rId12"/>
    <p:sldId id="276" r:id="rId13"/>
    <p:sldId id="277" r:id="rId14"/>
    <p:sldId id="278" r:id="rId15"/>
    <p:sldId id="260" r:id="rId16"/>
    <p:sldId id="269" r:id="rId17"/>
    <p:sldId id="258" r:id="rId18"/>
    <p:sldId id="259" r:id="rId19"/>
    <p:sldId id="261" r:id="rId20"/>
    <p:sldId id="262" r:id="rId21"/>
    <p:sldId id="263" r:id="rId22"/>
    <p:sldId id="264"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96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249999-F3EB-4980-AB03-A6A8993FC0C7}" type="datetimeFigureOut">
              <a:rPr lang="en-US" smtClean="0"/>
              <a:t>10/22/2012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5C2556-0097-4BB2-A24F-68813BB59EBC}" type="slidenum">
              <a:rPr lang="en-US" smtClean="0"/>
              <a:t>‹#›</a:t>
            </a:fld>
            <a:endParaRPr lang="en-US"/>
          </a:p>
        </p:txBody>
      </p:sp>
    </p:spTree>
    <p:extLst>
      <p:ext uri="{BB962C8B-B14F-4D97-AF65-F5344CB8AC3E}">
        <p14:creationId xmlns:p14="http://schemas.microsoft.com/office/powerpoint/2010/main" val="310534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11</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12</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13</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14</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2</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3</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4</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6</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7</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8</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9</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10</a:t>
            </a:fld>
            <a:endParaRPr lang="en-US"/>
          </a:p>
        </p:txBody>
      </p:sp>
    </p:spTree>
    <p:extLst>
      <p:ext uri="{BB962C8B-B14F-4D97-AF65-F5344CB8AC3E}">
        <p14:creationId xmlns:p14="http://schemas.microsoft.com/office/powerpoint/2010/main" val="3078785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6930FC-9FC5-410A-8A52-24635DC16991}"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839609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930FC-9FC5-410A-8A52-24635DC16991}"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3053782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930FC-9FC5-410A-8A52-24635DC16991}"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202794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6930FC-9FC5-410A-8A52-24635DC16991}"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323764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6930FC-9FC5-410A-8A52-24635DC16991}"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626157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6930FC-9FC5-410A-8A52-24635DC16991}"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906518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6930FC-9FC5-410A-8A52-24635DC16991}" type="datetimeFigureOut">
              <a:rPr lang="en-US" smtClean="0"/>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365383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6930FC-9FC5-410A-8A52-24635DC16991}"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2961334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6930FC-9FC5-410A-8A52-24635DC16991}"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2454218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930FC-9FC5-410A-8A52-24635DC16991}"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3644846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6930FC-9FC5-410A-8A52-24635DC16991}"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29B5-2452-4E26-B3E4-B8FD88C1F21F}" type="slidenum">
              <a:rPr lang="en-US" smtClean="0"/>
              <a:t>‹#›</a:t>
            </a:fld>
            <a:endParaRPr lang="en-US"/>
          </a:p>
        </p:txBody>
      </p:sp>
    </p:spTree>
    <p:extLst>
      <p:ext uri="{BB962C8B-B14F-4D97-AF65-F5344CB8AC3E}">
        <p14:creationId xmlns:p14="http://schemas.microsoft.com/office/powerpoint/2010/main" val="3346195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16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6930FC-9FC5-410A-8A52-24635DC16991}" type="datetimeFigureOut">
              <a:rPr lang="en-US" smtClean="0"/>
              <a:t>10/22/2012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29B5-2452-4E26-B3E4-B8FD88C1F21F}" type="slidenum">
              <a:rPr lang="en-US" smtClean="0"/>
              <a:t>‹#›</a:t>
            </a:fld>
            <a:endParaRPr lang="en-US"/>
          </a:p>
        </p:txBody>
      </p:sp>
    </p:spTree>
    <p:extLst>
      <p:ext uri="{BB962C8B-B14F-4D97-AF65-F5344CB8AC3E}">
        <p14:creationId xmlns:p14="http://schemas.microsoft.com/office/powerpoint/2010/main" val="1480459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half" idx="2"/>
          </p:nvPr>
        </p:nvSpPr>
        <p:spPr>
          <a:xfrm>
            <a:off x="519722" y="5020469"/>
            <a:ext cx="5486400" cy="804862"/>
          </a:xfrm>
        </p:spPr>
        <p:txBody>
          <a:bodyPr>
            <a:normAutofit/>
          </a:bodyPr>
          <a:lstStyle/>
          <a:p>
            <a:r>
              <a:rPr lang="en-US" sz="2400" dirty="0" smtClean="0"/>
              <a:t>Gil Nelson</a:t>
            </a:r>
          </a:p>
          <a:p>
            <a:r>
              <a:rPr lang="en-US" sz="1800" dirty="0" smtClean="0"/>
              <a:t>(on behalf of the WG)</a:t>
            </a:r>
            <a:endParaRPr lang="en-US" sz="1800" dirty="0"/>
          </a:p>
        </p:txBody>
      </p:sp>
      <p:sp>
        <p:nvSpPr>
          <p:cNvPr id="5" name="TextBox 4"/>
          <p:cNvSpPr txBox="1"/>
          <p:nvPr/>
        </p:nvSpPr>
        <p:spPr>
          <a:xfrm>
            <a:off x="2133600" y="6172200"/>
            <a:ext cx="4953000" cy="461665"/>
          </a:xfrm>
          <a:prstGeom prst="rect">
            <a:avLst/>
          </a:prstGeom>
          <a:noFill/>
        </p:spPr>
        <p:txBody>
          <a:bodyPr wrap="square" rtlCol="0">
            <a:spAutoFit/>
          </a:bodyPr>
          <a:lstStyle/>
          <a:p>
            <a:pPr algn="ctr"/>
            <a:r>
              <a:rPr lang="en-US" sz="1200" dirty="0" smtClean="0">
                <a:solidFill>
                  <a:prstClr val="black"/>
                </a:solidFill>
              </a:rPr>
              <a:t>iDigBio Summit, Gainesville</a:t>
            </a:r>
          </a:p>
          <a:p>
            <a:pPr algn="ctr"/>
            <a:r>
              <a:rPr lang="en-US" sz="1200" dirty="0" smtClean="0">
                <a:solidFill>
                  <a:prstClr val="black"/>
                </a:solidFill>
              </a:rPr>
              <a:t>October 23- 24, 2012</a:t>
            </a:r>
            <a:endParaRPr lang="en-US" sz="1200" dirty="0">
              <a:solidFill>
                <a:prstClr val="black"/>
              </a:solidFill>
            </a:endParaRPr>
          </a:p>
        </p:txBody>
      </p:sp>
      <p:pic>
        <p:nvPicPr>
          <p:cNvPr id="9" name="Picture 23" descr="nsfc.jpg"/>
          <p:cNvPicPr>
            <a:picLocks noChangeAspect="1"/>
          </p:cNvPicPr>
          <p:nvPr/>
        </p:nvPicPr>
        <p:blipFill>
          <a:blip r:embed="rId3" cstate="print"/>
          <a:srcRect/>
          <a:stretch>
            <a:fillRect/>
          </a:stretch>
        </p:blipFill>
        <p:spPr bwMode="auto">
          <a:xfrm>
            <a:off x="7467600" y="4724400"/>
            <a:ext cx="698500" cy="698500"/>
          </a:xfrm>
          <a:prstGeom prst="rect">
            <a:avLst/>
          </a:prstGeom>
          <a:noFill/>
          <a:ln w="9525">
            <a:noFill/>
            <a:miter lim="800000"/>
            <a:headEnd/>
            <a:tailEnd/>
          </a:ln>
        </p:spPr>
      </p:pic>
      <p:pic>
        <p:nvPicPr>
          <p:cNvPr id="7"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14978">
            <a:off x="3194037" y="2485521"/>
            <a:ext cx="4666466" cy="14418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09600"/>
            <a:ext cx="9144000" cy="830997"/>
          </a:xfrm>
          <a:prstGeom prst="rect">
            <a:avLst/>
          </a:prstGeom>
          <a:noFill/>
        </p:spPr>
        <p:txBody>
          <a:bodyPr wrap="square" rtlCol="0">
            <a:spAutoFit/>
          </a:bodyPr>
          <a:lstStyle/>
          <a:p>
            <a:pPr algn="ctr"/>
            <a:r>
              <a:rPr lang="en-US" sz="4800" b="1" dirty="0" smtClean="0"/>
              <a:t>Optimizing Digitization</a:t>
            </a:r>
            <a:endParaRPr lang="en-US" sz="2400" b="1" dirty="0" smtClean="0"/>
          </a:p>
        </p:txBody>
      </p:sp>
    </p:spTree>
    <p:extLst>
      <p:ext uri="{BB962C8B-B14F-4D97-AF65-F5344CB8AC3E}">
        <p14:creationId xmlns:p14="http://schemas.microsoft.com/office/powerpoint/2010/main" val="25263292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489332"/>
            <a:ext cx="6915200" cy="6858000"/>
          </a:xfrm>
          <a:prstGeom prst="rect">
            <a:avLst/>
          </a:prstGeom>
        </p:spPr>
      </p:pic>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4682"/>
            <a:ext cx="9144000" cy="461665"/>
          </a:xfrm>
          <a:prstGeom prst="rect">
            <a:avLst/>
          </a:prstGeom>
          <a:solidFill>
            <a:schemeClr val="accent5">
              <a:lumMod val="40000"/>
              <a:lumOff val="60000"/>
            </a:schemeClr>
          </a:solidFill>
        </p:spPr>
        <p:txBody>
          <a:bodyPr wrap="square" rtlCol="0">
            <a:spAutoFit/>
          </a:bodyPr>
          <a:lstStyle/>
          <a:p>
            <a:pPr algn="ctr"/>
            <a:r>
              <a:rPr lang="en-US" sz="2400" b="1" dirty="0" smtClean="0"/>
              <a:t>Herbarium Digitization Workshop</a:t>
            </a:r>
            <a:endParaRPr lang="en-US" sz="900" b="1" dirty="0"/>
          </a:p>
        </p:txBody>
      </p:sp>
      <p:pic>
        <p:nvPicPr>
          <p:cNvPr id="25"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353470" y="6569495"/>
            <a:ext cx="628561" cy="290270"/>
          </a:xfrm>
        </p:spPr>
        <p:txBody>
          <a:bodyPr/>
          <a:lstStyle/>
          <a:p>
            <a:fld id="{B6F15528-21DE-4FAA-801E-634DDDAF4B2B}" type="slidenum">
              <a:rPr lang="en-US" sz="1600" smtClean="0"/>
              <a:pPr/>
              <a:t>10</a:t>
            </a:fld>
            <a:endParaRPr lang="en-US" sz="1600" dirty="0"/>
          </a:p>
        </p:txBody>
      </p:sp>
    </p:spTree>
    <p:extLst>
      <p:ext uri="{BB962C8B-B14F-4D97-AF65-F5344CB8AC3E}">
        <p14:creationId xmlns:p14="http://schemas.microsoft.com/office/powerpoint/2010/main" val="4069242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684" y="448021"/>
            <a:ext cx="7038632" cy="6858000"/>
          </a:xfrm>
          <a:prstGeom prst="rect">
            <a:avLst/>
          </a:prstGeom>
        </p:spPr>
      </p:pic>
      <p:sp>
        <p:nvSpPr>
          <p:cNvPr id="28" name="TextBox 27"/>
          <p:cNvSpPr txBox="1"/>
          <p:nvPr/>
        </p:nvSpPr>
        <p:spPr>
          <a:xfrm>
            <a:off x="0"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4682"/>
            <a:ext cx="9144000" cy="461665"/>
          </a:xfrm>
          <a:prstGeom prst="rect">
            <a:avLst/>
          </a:prstGeom>
          <a:solidFill>
            <a:schemeClr val="accent5">
              <a:lumMod val="40000"/>
              <a:lumOff val="60000"/>
            </a:schemeClr>
          </a:solidFill>
        </p:spPr>
        <p:txBody>
          <a:bodyPr wrap="square" rtlCol="0">
            <a:spAutoFit/>
          </a:bodyPr>
          <a:lstStyle/>
          <a:p>
            <a:pPr algn="ctr"/>
            <a:r>
              <a:rPr lang="en-US" sz="2400" b="1" dirty="0" smtClean="0"/>
              <a:t>Herbarium Digitization Workshop</a:t>
            </a:r>
            <a:endParaRPr lang="en-US" sz="900" b="1" dirty="0"/>
          </a:p>
        </p:txBody>
      </p:sp>
      <p:pic>
        <p:nvPicPr>
          <p:cNvPr id="25"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353470" y="6569495"/>
            <a:ext cx="628561" cy="290270"/>
          </a:xfrm>
        </p:spPr>
        <p:txBody>
          <a:bodyPr/>
          <a:lstStyle/>
          <a:p>
            <a:fld id="{B6F15528-21DE-4FAA-801E-634DDDAF4B2B}" type="slidenum">
              <a:rPr lang="en-US" sz="1600" smtClean="0"/>
              <a:pPr/>
              <a:t>11</a:t>
            </a:fld>
            <a:endParaRPr lang="en-US" sz="1600" dirty="0"/>
          </a:p>
        </p:txBody>
      </p:sp>
    </p:spTree>
    <p:extLst>
      <p:ext uri="{BB962C8B-B14F-4D97-AF65-F5344CB8AC3E}">
        <p14:creationId xmlns:p14="http://schemas.microsoft.com/office/powerpoint/2010/main" val="4069242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1" y="457200"/>
            <a:ext cx="8875059" cy="6858000"/>
          </a:xfrm>
          <a:prstGeom prst="rect">
            <a:avLst/>
          </a:prstGeom>
        </p:spPr>
      </p:pic>
      <p:sp>
        <p:nvSpPr>
          <p:cNvPr id="28" name="TextBox 27"/>
          <p:cNvSpPr txBox="1"/>
          <p:nvPr/>
        </p:nvSpPr>
        <p:spPr>
          <a:xfrm>
            <a:off x="0"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4682"/>
            <a:ext cx="9144000" cy="461665"/>
          </a:xfrm>
          <a:prstGeom prst="rect">
            <a:avLst/>
          </a:prstGeom>
          <a:solidFill>
            <a:schemeClr val="accent5">
              <a:lumMod val="40000"/>
              <a:lumOff val="60000"/>
            </a:schemeClr>
          </a:solidFill>
        </p:spPr>
        <p:txBody>
          <a:bodyPr wrap="square" rtlCol="0">
            <a:spAutoFit/>
          </a:bodyPr>
          <a:lstStyle/>
          <a:p>
            <a:pPr algn="ctr"/>
            <a:r>
              <a:rPr lang="en-US" sz="2400" b="1" dirty="0" smtClean="0"/>
              <a:t>Herbarium Digitization Workshop</a:t>
            </a:r>
            <a:endParaRPr lang="en-US" sz="900" b="1" dirty="0"/>
          </a:p>
        </p:txBody>
      </p:sp>
      <p:pic>
        <p:nvPicPr>
          <p:cNvPr id="25"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353470" y="6569495"/>
            <a:ext cx="628561" cy="290270"/>
          </a:xfrm>
        </p:spPr>
        <p:txBody>
          <a:bodyPr/>
          <a:lstStyle/>
          <a:p>
            <a:fld id="{B6F15528-21DE-4FAA-801E-634DDDAF4B2B}" type="slidenum">
              <a:rPr lang="en-US" sz="1600" smtClean="0"/>
              <a:pPr/>
              <a:t>12</a:t>
            </a:fld>
            <a:endParaRPr lang="en-US" sz="1600" dirty="0"/>
          </a:p>
        </p:txBody>
      </p:sp>
    </p:spTree>
    <p:extLst>
      <p:ext uri="{BB962C8B-B14F-4D97-AF65-F5344CB8AC3E}">
        <p14:creationId xmlns:p14="http://schemas.microsoft.com/office/powerpoint/2010/main" val="4069242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457200"/>
            <a:ext cx="8875059" cy="6858000"/>
          </a:xfrm>
          <a:prstGeom prst="rect">
            <a:avLst/>
          </a:prstGeom>
        </p:spPr>
      </p:pic>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4682"/>
            <a:ext cx="9144000" cy="461665"/>
          </a:xfrm>
          <a:prstGeom prst="rect">
            <a:avLst/>
          </a:prstGeom>
          <a:solidFill>
            <a:schemeClr val="accent5">
              <a:lumMod val="40000"/>
              <a:lumOff val="60000"/>
            </a:schemeClr>
          </a:solidFill>
        </p:spPr>
        <p:txBody>
          <a:bodyPr wrap="square" rtlCol="0">
            <a:spAutoFit/>
          </a:bodyPr>
          <a:lstStyle/>
          <a:p>
            <a:pPr algn="ctr"/>
            <a:r>
              <a:rPr lang="en-US" sz="2400" b="1" dirty="0" smtClean="0"/>
              <a:t>Herbarium Digitization Workshop</a:t>
            </a:r>
            <a:endParaRPr lang="en-US" sz="900" b="1" dirty="0"/>
          </a:p>
        </p:txBody>
      </p:sp>
      <p:pic>
        <p:nvPicPr>
          <p:cNvPr id="25"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458200" y="6569495"/>
            <a:ext cx="523831" cy="290270"/>
          </a:xfrm>
        </p:spPr>
        <p:txBody>
          <a:bodyPr/>
          <a:lstStyle/>
          <a:p>
            <a:fld id="{B6F15528-21DE-4FAA-801E-634DDDAF4B2B}" type="slidenum">
              <a:rPr lang="en-US" sz="1600" smtClean="0"/>
              <a:pPr/>
              <a:t>13</a:t>
            </a:fld>
            <a:endParaRPr lang="en-US" sz="1600" dirty="0"/>
          </a:p>
        </p:txBody>
      </p:sp>
    </p:spTree>
    <p:extLst>
      <p:ext uri="{BB962C8B-B14F-4D97-AF65-F5344CB8AC3E}">
        <p14:creationId xmlns:p14="http://schemas.microsoft.com/office/powerpoint/2010/main" val="4069242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74" y="466347"/>
            <a:ext cx="8465626" cy="6858000"/>
          </a:xfrm>
          <a:prstGeom prst="rect">
            <a:avLst/>
          </a:prstGeom>
        </p:spPr>
      </p:pic>
      <p:sp>
        <p:nvSpPr>
          <p:cNvPr id="28" name="TextBox 27"/>
          <p:cNvSpPr txBox="1"/>
          <p:nvPr/>
        </p:nvSpPr>
        <p:spPr>
          <a:xfrm>
            <a:off x="0"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4682"/>
            <a:ext cx="9144000" cy="461665"/>
          </a:xfrm>
          <a:prstGeom prst="rect">
            <a:avLst/>
          </a:prstGeom>
          <a:solidFill>
            <a:schemeClr val="accent5">
              <a:lumMod val="40000"/>
              <a:lumOff val="60000"/>
            </a:schemeClr>
          </a:solidFill>
        </p:spPr>
        <p:txBody>
          <a:bodyPr wrap="square" rtlCol="0">
            <a:spAutoFit/>
          </a:bodyPr>
          <a:lstStyle/>
          <a:p>
            <a:pPr algn="ctr"/>
            <a:r>
              <a:rPr lang="en-US" sz="2400" b="1" dirty="0" smtClean="0"/>
              <a:t>Herbarium Digitization Workshop</a:t>
            </a:r>
            <a:endParaRPr lang="en-US" sz="900" b="1" dirty="0"/>
          </a:p>
        </p:txBody>
      </p:sp>
      <p:pic>
        <p:nvPicPr>
          <p:cNvPr id="25"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458200" y="6569495"/>
            <a:ext cx="523831" cy="290270"/>
          </a:xfrm>
        </p:spPr>
        <p:txBody>
          <a:bodyPr/>
          <a:lstStyle/>
          <a:p>
            <a:fld id="{B6F15528-21DE-4FAA-801E-634DDDAF4B2B}" type="slidenum">
              <a:rPr lang="en-US" sz="1600" smtClean="0"/>
              <a:pPr/>
              <a:t>14</a:t>
            </a:fld>
            <a:endParaRPr lang="en-US" sz="1600" dirty="0"/>
          </a:p>
        </p:txBody>
      </p:sp>
    </p:spTree>
    <p:extLst>
      <p:ext uri="{BB962C8B-B14F-4D97-AF65-F5344CB8AC3E}">
        <p14:creationId xmlns:p14="http://schemas.microsoft.com/office/powerpoint/2010/main" val="1902503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381000"/>
            <a:ext cx="4572000" cy="1200329"/>
          </a:xfrm>
          <a:prstGeom prst="rect">
            <a:avLst/>
          </a:prstGeom>
        </p:spPr>
        <p:txBody>
          <a:bodyPr>
            <a:spAutoFit/>
          </a:bodyPr>
          <a:lstStyle/>
          <a:p>
            <a:r>
              <a:rPr lang="en-US" dirty="0" smtClean="0"/>
              <a:t>• Completed and published </a:t>
            </a:r>
            <a:r>
              <a:rPr lang="en-US" dirty="0" err="1" smtClean="0"/>
              <a:t>iDigBio’s</a:t>
            </a:r>
            <a:r>
              <a:rPr lang="en-US" dirty="0" smtClean="0"/>
              <a:t> Image File Format Requirements and Recommendations, based on work of the Workflows Working Group</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1585287"/>
            <a:ext cx="8153400" cy="45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15</a:t>
            </a:fld>
            <a:endParaRPr lang="en-US" sz="1600" dirty="0"/>
          </a:p>
        </p:txBody>
      </p:sp>
    </p:spTree>
    <p:extLst>
      <p:ext uri="{BB962C8B-B14F-4D97-AF65-F5344CB8AC3E}">
        <p14:creationId xmlns:p14="http://schemas.microsoft.com/office/powerpoint/2010/main" val="2583681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839" y="164068"/>
            <a:ext cx="6992039" cy="369332"/>
          </a:xfrm>
          <a:prstGeom prst="rect">
            <a:avLst/>
          </a:prstGeom>
          <a:noFill/>
        </p:spPr>
        <p:txBody>
          <a:bodyPr wrap="square" rtlCol="0">
            <a:spAutoFit/>
          </a:bodyPr>
          <a:lstStyle/>
          <a:p>
            <a:pPr algn="ctr"/>
            <a:r>
              <a:rPr lang="en-US" b="1" dirty="0" err="1">
                <a:solidFill>
                  <a:prstClr val="white"/>
                </a:solidFill>
              </a:rPr>
              <a:t>iDigBio</a:t>
            </a:r>
            <a:r>
              <a:rPr lang="en-US" b="1" dirty="0">
                <a:solidFill>
                  <a:prstClr val="white"/>
                </a:solidFill>
              </a:rPr>
              <a:t> Intellectual Property Licensing Policy </a:t>
            </a:r>
          </a:p>
        </p:txBody>
      </p:sp>
      <p:sp>
        <p:nvSpPr>
          <p:cNvPr id="3" name="TextBox 2"/>
          <p:cNvSpPr txBox="1"/>
          <p:nvPr/>
        </p:nvSpPr>
        <p:spPr>
          <a:xfrm>
            <a:off x="1905000" y="2057400"/>
            <a:ext cx="5562600" cy="4524315"/>
          </a:xfrm>
          <a:prstGeom prst="rect">
            <a:avLst/>
          </a:prstGeom>
          <a:noFill/>
        </p:spPr>
        <p:txBody>
          <a:bodyPr wrap="square" rtlCol="0">
            <a:spAutoFit/>
          </a:bodyPr>
          <a:lstStyle/>
          <a:p>
            <a:pPr marL="285750" indent="-285750">
              <a:buFont typeface="Arial" pitchFamily="34" charset="0"/>
              <a:buChar char="•"/>
            </a:pPr>
            <a:r>
              <a:rPr lang="en-US" sz="2400" b="1" dirty="0"/>
              <a:t>No Rights Reserved</a:t>
            </a:r>
          </a:p>
          <a:p>
            <a:pPr marL="285750" indent="-285750">
              <a:buFont typeface="Arial" pitchFamily="34" charset="0"/>
              <a:buChar char="•"/>
            </a:pPr>
            <a:r>
              <a:rPr lang="en-US" sz="2400" b="1" dirty="0" smtClean="0"/>
              <a:t>Attribution</a:t>
            </a:r>
            <a:r>
              <a:rPr lang="en-US" sz="2400" dirty="0" smtClean="0"/>
              <a:t> </a:t>
            </a:r>
            <a:r>
              <a:rPr lang="en-US" sz="2400" dirty="0"/>
              <a:t>— You must attribute the work in the manner specified by the author or licensor (but not in any way that suggests that they endorse you or your use of the work</a:t>
            </a:r>
            <a:r>
              <a:rPr lang="en-US" sz="2400" dirty="0" smtClean="0"/>
              <a:t>).</a:t>
            </a:r>
          </a:p>
          <a:p>
            <a:pPr marL="285750" indent="-285750">
              <a:buFont typeface="Arial" pitchFamily="34" charset="0"/>
              <a:buChar char="•"/>
            </a:pPr>
            <a:r>
              <a:rPr lang="en-US" sz="2400" b="1" dirty="0"/>
              <a:t>Share Alike</a:t>
            </a:r>
            <a:r>
              <a:rPr lang="en-US" sz="2400" dirty="0"/>
              <a:t> — If you alter, transform, or build upon this work, you may distribute the resulting work only under the same or similar license to this one</a:t>
            </a:r>
            <a:r>
              <a:rPr lang="en-US" sz="2400" dirty="0" smtClean="0"/>
              <a:t>.</a:t>
            </a:r>
          </a:p>
          <a:p>
            <a:pPr marL="285750" indent="-285750">
              <a:buFont typeface="Arial" pitchFamily="34" charset="0"/>
              <a:buChar char="•"/>
            </a:pPr>
            <a:r>
              <a:rPr lang="en-US" sz="2400" b="1" dirty="0" smtClean="0"/>
              <a:t>Noncommercial</a:t>
            </a:r>
            <a:r>
              <a:rPr lang="en-US" sz="2400" dirty="0" smtClean="0"/>
              <a:t> </a:t>
            </a:r>
            <a:r>
              <a:rPr lang="en-US" sz="2400" dirty="0"/>
              <a:t>— You may not use this work for commercial purposes.</a:t>
            </a:r>
            <a:endParaRPr lang="en-US" sz="2400" dirty="0">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26289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8069" y="1297000"/>
            <a:ext cx="1672838" cy="49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6623" y="1298287"/>
            <a:ext cx="1663578" cy="49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75424" y="1296500"/>
            <a:ext cx="1663578" cy="49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4223" y="1304130"/>
            <a:ext cx="1663577" cy="49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1" y="1297615"/>
            <a:ext cx="1675748" cy="49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6200" y="757535"/>
            <a:ext cx="1676400" cy="400110"/>
          </a:xfrm>
          <a:prstGeom prst="rect">
            <a:avLst/>
          </a:prstGeom>
          <a:noFill/>
        </p:spPr>
        <p:txBody>
          <a:bodyPr wrap="square" rtlCol="0">
            <a:spAutoFit/>
          </a:bodyPr>
          <a:lstStyle/>
          <a:p>
            <a:pPr marL="169863" indent="-169863">
              <a:buFont typeface="Arial" pitchFamily="34" charset="0"/>
              <a:buChar char="•"/>
            </a:pPr>
            <a:r>
              <a:rPr lang="en-US" sz="2000" b="1" dirty="0"/>
              <a:t>CC0 1.0</a:t>
            </a:r>
          </a:p>
        </p:txBody>
      </p:sp>
      <p:sp>
        <p:nvSpPr>
          <p:cNvPr id="13" name="TextBox 12"/>
          <p:cNvSpPr txBox="1"/>
          <p:nvPr/>
        </p:nvSpPr>
        <p:spPr>
          <a:xfrm>
            <a:off x="1828800" y="762000"/>
            <a:ext cx="1841622" cy="400110"/>
          </a:xfrm>
          <a:prstGeom prst="rect">
            <a:avLst/>
          </a:prstGeom>
          <a:noFill/>
        </p:spPr>
        <p:txBody>
          <a:bodyPr wrap="square" rtlCol="0">
            <a:spAutoFit/>
          </a:bodyPr>
          <a:lstStyle/>
          <a:p>
            <a:pPr marL="169863" indent="-169863">
              <a:buFont typeface="Arial" pitchFamily="34" charset="0"/>
              <a:buChar char="•"/>
            </a:pPr>
            <a:r>
              <a:rPr lang="en-US" sz="2000" b="1" dirty="0" smtClean="0"/>
              <a:t>CC BY 3.0</a:t>
            </a:r>
            <a:endParaRPr lang="en-US" sz="2000" b="1" dirty="0"/>
          </a:p>
        </p:txBody>
      </p:sp>
      <p:sp>
        <p:nvSpPr>
          <p:cNvPr id="14" name="TextBox 13"/>
          <p:cNvSpPr txBox="1"/>
          <p:nvPr/>
        </p:nvSpPr>
        <p:spPr>
          <a:xfrm>
            <a:off x="3556244" y="762000"/>
            <a:ext cx="2234956" cy="400110"/>
          </a:xfrm>
          <a:prstGeom prst="rect">
            <a:avLst/>
          </a:prstGeom>
          <a:noFill/>
        </p:spPr>
        <p:txBody>
          <a:bodyPr wrap="square" rtlCol="0">
            <a:spAutoFit/>
          </a:bodyPr>
          <a:lstStyle/>
          <a:p>
            <a:pPr marL="169863" indent="-169863">
              <a:buFont typeface="Arial" pitchFamily="34" charset="0"/>
              <a:buChar char="•"/>
            </a:pPr>
            <a:r>
              <a:rPr lang="en-US" sz="2000" b="1" dirty="0" smtClean="0"/>
              <a:t>CC BY-SA 3.0</a:t>
            </a:r>
            <a:endParaRPr lang="en-US" sz="2000" b="1" dirty="0"/>
          </a:p>
        </p:txBody>
      </p:sp>
      <p:sp>
        <p:nvSpPr>
          <p:cNvPr id="15" name="TextBox 14"/>
          <p:cNvSpPr txBox="1"/>
          <p:nvPr/>
        </p:nvSpPr>
        <p:spPr>
          <a:xfrm>
            <a:off x="5410200" y="762000"/>
            <a:ext cx="2234956" cy="400110"/>
          </a:xfrm>
          <a:prstGeom prst="rect">
            <a:avLst/>
          </a:prstGeom>
          <a:noFill/>
        </p:spPr>
        <p:txBody>
          <a:bodyPr wrap="square" rtlCol="0">
            <a:spAutoFit/>
          </a:bodyPr>
          <a:lstStyle/>
          <a:p>
            <a:pPr marL="169863" indent="-169863">
              <a:buFont typeface="Arial" pitchFamily="34" charset="0"/>
              <a:buChar char="•"/>
            </a:pPr>
            <a:r>
              <a:rPr lang="en-US" sz="2000" b="1" dirty="0" smtClean="0"/>
              <a:t>CC BY-NC 3.0</a:t>
            </a:r>
            <a:endParaRPr lang="en-US" sz="2000" b="1" dirty="0"/>
          </a:p>
        </p:txBody>
      </p:sp>
      <p:sp>
        <p:nvSpPr>
          <p:cNvPr id="16" name="TextBox 15"/>
          <p:cNvSpPr txBox="1"/>
          <p:nvPr/>
        </p:nvSpPr>
        <p:spPr>
          <a:xfrm>
            <a:off x="7162800" y="757535"/>
            <a:ext cx="2234956" cy="400110"/>
          </a:xfrm>
          <a:prstGeom prst="rect">
            <a:avLst/>
          </a:prstGeom>
          <a:noFill/>
        </p:spPr>
        <p:txBody>
          <a:bodyPr wrap="square" rtlCol="0">
            <a:spAutoFit/>
          </a:bodyPr>
          <a:lstStyle/>
          <a:p>
            <a:pPr marL="169863" indent="-169863">
              <a:buFont typeface="Arial" pitchFamily="34" charset="0"/>
              <a:buChar char="•"/>
            </a:pPr>
            <a:r>
              <a:rPr lang="en-US" sz="2000" b="1" dirty="0" smtClean="0"/>
              <a:t>CC BY-NC-SA 3.0</a:t>
            </a:r>
            <a:endParaRPr lang="en-US" sz="2000" b="1" dirty="0"/>
          </a:p>
        </p:txBody>
      </p:sp>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5800" y="3264930"/>
            <a:ext cx="914400" cy="7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4365598"/>
            <a:ext cx="914400" cy="7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800" y="5550930"/>
            <a:ext cx="914400" cy="7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5800" y="2198130"/>
            <a:ext cx="914400" cy="7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783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914400"/>
            <a:ext cx="4572000" cy="5355312"/>
          </a:xfrm>
          <a:prstGeom prst="rect">
            <a:avLst/>
          </a:prstGeom>
        </p:spPr>
        <p:txBody>
          <a:bodyPr>
            <a:spAutoFit/>
          </a:bodyPr>
          <a:lstStyle/>
          <a:p>
            <a:r>
              <a:rPr lang="en-US" dirty="0" smtClean="0"/>
              <a:t>• Participated in Entomological Collections Network at Entomology Society of America.</a:t>
            </a:r>
          </a:p>
          <a:p>
            <a:endParaRPr lang="en-US" dirty="0" smtClean="0"/>
          </a:p>
          <a:p>
            <a:r>
              <a:rPr lang="en-US" dirty="0" smtClean="0"/>
              <a:t>• Presented digitization practices at the SERNEC meeting held with the Association of Southeastern Biologists Association at UGA, Spring 2012.</a:t>
            </a:r>
          </a:p>
          <a:p>
            <a:endParaRPr lang="en-US" dirty="0" smtClean="0"/>
          </a:p>
          <a:p>
            <a:r>
              <a:rPr lang="en-US" dirty="0" smtClean="0"/>
              <a:t>• Engaged the recently funded Mississippi herbarium collaborative to ensure their attendance at Summit II.</a:t>
            </a:r>
          </a:p>
          <a:p>
            <a:endParaRPr lang="en-US" dirty="0"/>
          </a:p>
          <a:p>
            <a:r>
              <a:rPr lang="en-US" dirty="0" smtClean="0"/>
              <a:t>• Participated in kick-off meetings of </a:t>
            </a:r>
            <a:r>
              <a:rPr lang="en-US" dirty="0" err="1" smtClean="0"/>
              <a:t>InvertNet</a:t>
            </a:r>
            <a:r>
              <a:rPr lang="en-US" dirty="0" smtClean="0"/>
              <a:t>, SCAN, and NEVP to explore community-based strategies for digitization. </a:t>
            </a:r>
          </a:p>
          <a:p>
            <a:endParaRPr lang="en-US" dirty="0" smtClean="0"/>
          </a:p>
          <a:p>
            <a:r>
              <a:rPr lang="en-US" dirty="0" smtClean="0"/>
              <a:t>• </a:t>
            </a:r>
            <a:r>
              <a:rPr lang="en-US" dirty="0" smtClean="0"/>
              <a:t>Engaged and incorporated Filtered-Push into the </a:t>
            </a:r>
            <a:r>
              <a:rPr lang="en-US" dirty="0" err="1" smtClean="0"/>
              <a:t>iDigBIo</a:t>
            </a:r>
            <a:r>
              <a:rPr lang="en-US" dirty="0" smtClean="0"/>
              <a:t> infrastructure, to begin testing in V1 of the </a:t>
            </a:r>
            <a:r>
              <a:rPr lang="en-US" dirty="0" err="1" smtClean="0"/>
              <a:t>protal</a:t>
            </a:r>
            <a:r>
              <a:rPr lang="en-US" dirty="0" smtClean="0"/>
              <a:t>.</a:t>
            </a:r>
            <a:endParaRPr lang="en-US" dirty="0"/>
          </a:p>
        </p:txBody>
      </p:sp>
      <p:sp>
        <p:nvSpPr>
          <p:cNvPr id="3" name="TextBox 2"/>
          <p:cNvSpPr txBox="1"/>
          <p:nvPr/>
        </p:nvSpPr>
        <p:spPr>
          <a:xfrm>
            <a:off x="0" y="163032"/>
            <a:ext cx="9144000" cy="461665"/>
          </a:xfrm>
          <a:prstGeom prst="rect">
            <a:avLst/>
          </a:prstGeom>
          <a:noFill/>
        </p:spPr>
        <p:txBody>
          <a:bodyPr wrap="square" rtlCol="0">
            <a:spAutoFit/>
          </a:bodyPr>
          <a:lstStyle/>
          <a:p>
            <a:pPr algn="ctr"/>
            <a:r>
              <a:rPr lang="en-US" sz="2400" b="1" dirty="0" smtClean="0"/>
              <a:t>Presence at Major Digitization Venues</a:t>
            </a:r>
            <a:endParaRPr lang="en-US" sz="2400" b="1" dirty="0"/>
          </a:p>
        </p:txBody>
      </p:sp>
      <p:sp>
        <p:nvSpPr>
          <p:cNvPr id="4" name="TextBox 3"/>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5"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17</a:t>
            </a:fld>
            <a:endParaRPr lang="en-US" sz="1600" dirty="0"/>
          </a:p>
        </p:txBody>
      </p:sp>
    </p:spTree>
    <p:extLst>
      <p:ext uri="{BB962C8B-B14F-4D97-AF65-F5344CB8AC3E}">
        <p14:creationId xmlns:p14="http://schemas.microsoft.com/office/powerpoint/2010/main" val="2583681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705" y="914400"/>
            <a:ext cx="3691247" cy="5355312"/>
          </a:xfrm>
          <a:prstGeom prst="rect">
            <a:avLst/>
          </a:prstGeom>
        </p:spPr>
        <p:txBody>
          <a:bodyPr wrap="square">
            <a:spAutoFit/>
          </a:bodyPr>
          <a:lstStyle/>
          <a:p>
            <a:r>
              <a:rPr lang="en-US" dirty="0" smtClean="0"/>
              <a:t>• Sponsored a 1-day workshop at FSU on </a:t>
            </a:r>
            <a:r>
              <a:rPr lang="en-US" dirty="0" err="1" smtClean="0"/>
              <a:t>georeferencing</a:t>
            </a:r>
            <a:r>
              <a:rPr lang="en-US" dirty="0" smtClean="0"/>
              <a:t> for </a:t>
            </a:r>
            <a:r>
              <a:rPr lang="en-US" dirty="0" err="1" smtClean="0"/>
              <a:t>iDigBio</a:t>
            </a:r>
            <a:r>
              <a:rPr lang="en-US" dirty="0" smtClean="0"/>
              <a:t> staff, followed by a collaborative </a:t>
            </a:r>
            <a:r>
              <a:rPr lang="en-US" dirty="0" err="1" smtClean="0"/>
              <a:t>georeferencing</a:t>
            </a:r>
            <a:r>
              <a:rPr lang="en-US" dirty="0" smtClean="0"/>
              <a:t> project with student technicians at the Godfrey Herbarium to assess the use of </a:t>
            </a:r>
            <a:r>
              <a:rPr lang="en-US" dirty="0" err="1" smtClean="0"/>
              <a:t>GeoLocate</a:t>
            </a:r>
            <a:r>
              <a:rPr lang="en-US" dirty="0" smtClean="0"/>
              <a:t>; a part of this is to determine the best ways to create and assign specific record sets to technicians to ensure efficient and rapid </a:t>
            </a:r>
            <a:r>
              <a:rPr lang="en-US" dirty="0" err="1" smtClean="0"/>
              <a:t>georeferencing</a:t>
            </a:r>
            <a:r>
              <a:rPr lang="en-US" dirty="0" smtClean="0"/>
              <a:t>.</a:t>
            </a:r>
          </a:p>
          <a:p>
            <a:r>
              <a:rPr lang="en-US" dirty="0" smtClean="0"/>
              <a:t>• OCR Working Group looking at better ways to integrate into the digitization program.</a:t>
            </a:r>
          </a:p>
          <a:p>
            <a:r>
              <a:rPr lang="en-US" dirty="0" smtClean="0"/>
              <a:t>• </a:t>
            </a:r>
            <a:r>
              <a:rPr lang="en-US" dirty="0" err="1" smtClean="0"/>
              <a:t>Georeferencing</a:t>
            </a:r>
            <a:r>
              <a:rPr lang="en-US" dirty="0" smtClean="0"/>
              <a:t> working group expanding training and finding effective ways to integrate </a:t>
            </a:r>
            <a:r>
              <a:rPr lang="en-US" dirty="0" err="1" smtClean="0"/>
              <a:t>georeferencing</a:t>
            </a:r>
            <a:r>
              <a:rPr lang="en-US" dirty="0" smtClean="0"/>
              <a:t> into the digitization workflow; first train the trainers workshop conducted.</a:t>
            </a:r>
            <a:endParaRPr lang="en-US" dirty="0"/>
          </a:p>
        </p:txBody>
      </p:sp>
      <p:sp>
        <p:nvSpPr>
          <p:cNvPr id="3" name="TextBox 2"/>
          <p:cNvSpPr txBox="1"/>
          <p:nvPr/>
        </p:nvSpPr>
        <p:spPr>
          <a:xfrm>
            <a:off x="0" y="228600"/>
            <a:ext cx="9144000" cy="584775"/>
          </a:xfrm>
          <a:prstGeom prst="rect">
            <a:avLst/>
          </a:prstGeom>
          <a:noFill/>
        </p:spPr>
        <p:txBody>
          <a:bodyPr wrap="square" rtlCol="0">
            <a:spAutoFit/>
          </a:bodyPr>
          <a:lstStyle/>
          <a:p>
            <a:pPr algn="ctr"/>
            <a:r>
              <a:rPr lang="en-US" sz="3200" b="1" dirty="0" smtClean="0"/>
              <a:t>Digitization Enrichment Activities</a:t>
            </a:r>
            <a:endParaRPr lang="en-US" sz="32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4951" y="1075377"/>
            <a:ext cx="4995157" cy="3115623"/>
          </a:xfrm>
          <a:prstGeom prst="rect">
            <a:avLst/>
          </a:prstGeom>
        </p:spPr>
      </p:pic>
      <p:sp>
        <p:nvSpPr>
          <p:cNvPr id="5" name="TextBox 4"/>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6"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8"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18</a:t>
            </a:fld>
            <a:endParaRPr lang="en-US" sz="1600" dirty="0"/>
          </a:p>
        </p:txBody>
      </p:sp>
    </p:spTree>
    <p:extLst>
      <p:ext uri="{BB962C8B-B14F-4D97-AF65-F5344CB8AC3E}">
        <p14:creationId xmlns:p14="http://schemas.microsoft.com/office/powerpoint/2010/main" val="2583681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143000"/>
            <a:ext cx="4572000" cy="4893647"/>
          </a:xfrm>
          <a:prstGeom prst="rect">
            <a:avLst/>
          </a:prstGeom>
        </p:spPr>
        <p:txBody>
          <a:bodyPr>
            <a:spAutoFit/>
          </a:bodyPr>
          <a:lstStyle/>
          <a:p>
            <a:r>
              <a:rPr lang="en-US" sz="2400" dirty="0" smtClean="0"/>
              <a:t>• What digitization services would you like to see </a:t>
            </a:r>
            <a:r>
              <a:rPr lang="en-US" sz="2400" dirty="0" err="1" smtClean="0"/>
              <a:t>iDigBio</a:t>
            </a:r>
            <a:r>
              <a:rPr lang="en-US" sz="2400" dirty="0" smtClean="0"/>
              <a:t> provide?</a:t>
            </a:r>
          </a:p>
          <a:p>
            <a:endParaRPr lang="en-US" sz="2400" dirty="0" smtClean="0"/>
          </a:p>
          <a:p>
            <a:r>
              <a:rPr lang="en-US" sz="2400" dirty="0" smtClean="0"/>
              <a:t>• Are task-specific training workshops needed? If so, what topics are important?</a:t>
            </a:r>
          </a:p>
          <a:p>
            <a:endParaRPr lang="en-US" sz="2400" dirty="0" smtClean="0"/>
          </a:p>
          <a:p>
            <a:r>
              <a:rPr lang="en-US" sz="2400" dirty="0" smtClean="0"/>
              <a:t>• What digitization task or activity are you most unclear about implementing?</a:t>
            </a:r>
          </a:p>
          <a:p>
            <a:endParaRPr lang="en-US" sz="2400" dirty="0" smtClean="0"/>
          </a:p>
          <a:p>
            <a:r>
              <a:rPr lang="en-US" sz="2400" dirty="0" smtClean="0"/>
              <a:t>• What is the most challenging digitization task you face? </a:t>
            </a:r>
            <a:endParaRPr lang="en-US" sz="2400" dirty="0"/>
          </a:p>
        </p:txBody>
      </p:sp>
      <p:sp>
        <p:nvSpPr>
          <p:cNvPr id="3" name="TextBox 2"/>
          <p:cNvSpPr txBox="1"/>
          <p:nvPr/>
        </p:nvSpPr>
        <p:spPr>
          <a:xfrm>
            <a:off x="0" y="381000"/>
            <a:ext cx="9144000" cy="523220"/>
          </a:xfrm>
          <a:prstGeom prst="rect">
            <a:avLst/>
          </a:prstGeom>
          <a:noFill/>
        </p:spPr>
        <p:txBody>
          <a:bodyPr wrap="square" rtlCol="0">
            <a:spAutoFit/>
          </a:bodyPr>
          <a:lstStyle/>
          <a:p>
            <a:pPr algn="ctr"/>
            <a:r>
              <a:rPr lang="en-US" sz="2800" b="1" dirty="0" smtClean="0"/>
              <a:t>Expectations?</a:t>
            </a:r>
            <a:endParaRPr lang="en-US" sz="2800" b="1" dirty="0"/>
          </a:p>
        </p:txBody>
      </p:sp>
      <p:sp>
        <p:nvSpPr>
          <p:cNvPr id="4" name="TextBox 3"/>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5"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19</a:t>
            </a:fld>
            <a:endParaRPr lang="en-US" sz="1600" dirty="0"/>
          </a:p>
        </p:txBody>
      </p:sp>
    </p:spTree>
    <p:extLst>
      <p:ext uri="{BB962C8B-B14F-4D97-AF65-F5344CB8AC3E}">
        <p14:creationId xmlns:p14="http://schemas.microsoft.com/office/powerpoint/2010/main" val="2583681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2</a:t>
            </a:fld>
            <a:endParaRPr lang="en-US" sz="1600" dirty="0"/>
          </a:p>
        </p:txBody>
      </p:sp>
      <p:sp>
        <p:nvSpPr>
          <p:cNvPr id="2" name="TextBox 1"/>
          <p:cNvSpPr txBox="1"/>
          <p:nvPr/>
        </p:nvSpPr>
        <p:spPr>
          <a:xfrm>
            <a:off x="2057399" y="1295400"/>
            <a:ext cx="5181601" cy="1323439"/>
          </a:xfrm>
          <a:prstGeom prst="rect">
            <a:avLst/>
          </a:prstGeom>
          <a:noFill/>
          <a:ln>
            <a:solidFill>
              <a:schemeClr val="tx1"/>
            </a:solidFill>
          </a:ln>
        </p:spPr>
        <p:txBody>
          <a:bodyPr wrap="square" rtlCol="0">
            <a:spAutoFit/>
          </a:bodyPr>
          <a:lstStyle/>
          <a:p>
            <a:pPr algn="ctr"/>
            <a:r>
              <a:rPr lang="en-US" sz="1600" b="1" dirty="0" smtClean="0"/>
              <a:t>28 Collections</a:t>
            </a:r>
          </a:p>
          <a:p>
            <a:pPr algn="ctr"/>
            <a:r>
              <a:rPr lang="en-US" sz="1600" b="1" dirty="0" smtClean="0"/>
              <a:t>10 Museums</a:t>
            </a:r>
          </a:p>
          <a:p>
            <a:pPr algn="ctr"/>
            <a:r>
              <a:rPr lang="en-US" sz="1600" b="1" dirty="0" smtClean="0"/>
              <a:t>Spanning biological and paleontological collections</a:t>
            </a:r>
          </a:p>
          <a:p>
            <a:pPr algn="ctr"/>
            <a:r>
              <a:rPr lang="en-US" sz="1600" b="1" dirty="0" smtClean="0"/>
              <a:t>Insects and other invertebrates, plants, birds, mammals</a:t>
            </a:r>
          </a:p>
          <a:p>
            <a:pPr algn="ctr"/>
            <a:r>
              <a:rPr lang="en-US" sz="1600" b="1" dirty="0" smtClean="0"/>
              <a:t>Wet, dry</a:t>
            </a:r>
            <a:endParaRPr lang="en-US" sz="1600" b="1" dirty="0"/>
          </a:p>
        </p:txBody>
      </p:sp>
      <p:sp>
        <p:nvSpPr>
          <p:cNvPr id="3" name="TextBox 2"/>
          <p:cNvSpPr txBox="1"/>
          <p:nvPr/>
        </p:nvSpPr>
        <p:spPr>
          <a:xfrm>
            <a:off x="0" y="838200"/>
            <a:ext cx="9144000" cy="369332"/>
          </a:xfrm>
          <a:prstGeom prst="rect">
            <a:avLst/>
          </a:prstGeom>
          <a:noFill/>
        </p:spPr>
        <p:txBody>
          <a:bodyPr wrap="square" rtlCol="0">
            <a:spAutoFit/>
          </a:bodyPr>
          <a:lstStyle/>
          <a:p>
            <a:pPr algn="ctr"/>
            <a:r>
              <a:rPr lang="en-US" b="1" dirty="0" smtClean="0"/>
              <a:t>Assessing Digitization Practices in Biological and Paleontological Collections</a:t>
            </a:r>
            <a:endParaRPr lang="en-US"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2819400"/>
            <a:ext cx="8957863" cy="1676400"/>
          </a:xfrm>
          <a:prstGeom prst="rect">
            <a:avLst/>
          </a:prstGeom>
        </p:spPr>
      </p:pic>
      <p:sp>
        <p:nvSpPr>
          <p:cNvPr id="4" name="TextBox 3"/>
          <p:cNvSpPr txBox="1"/>
          <p:nvPr/>
        </p:nvSpPr>
        <p:spPr>
          <a:xfrm>
            <a:off x="29817" y="4876800"/>
            <a:ext cx="9114183" cy="615553"/>
          </a:xfrm>
          <a:prstGeom prst="rect">
            <a:avLst/>
          </a:prstGeom>
          <a:noFill/>
        </p:spPr>
        <p:txBody>
          <a:bodyPr wrap="square" rtlCol="0">
            <a:spAutoFit/>
          </a:bodyPr>
          <a:lstStyle/>
          <a:p>
            <a:pPr algn="ctr"/>
            <a:r>
              <a:rPr lang="en-US" b="1" dirty="0"/>
              <a:t>Five task clusters that enable efficient and </a:t>
            </a:r>
            <a:r>
              <a:rPr lang="en-US" b="1" dirty="0" smtClean="0"/>
              <a:t>effective digitization </a:t>
            </a:r>
            <a:r>
              <a:rPr lang="en-US" b="1" dirty="0"/>
              <a:t>of biological collections</a:t>
            </a:r>
          </a:p>
          <a:p>
            <a:pPr algn="ctr"/>
            <a:r>
              <a:rPr lang="it-IT" sz="1600" dirty="0"/>
              <a:t>Gil </a:t>
            </a:r>
            <a:r>
              <a:rPr lang="it-IT" sz="1600" dirty="0" smtClean="0"/>
              <a:t>Nelson, </a:t>
            </a:r>
            <a:r>
              <a:rPr lang="it-IT" sz="1600" dirty="0"/>
              <a:t>Deborah </a:t>
            </a:r>
            <a:r>
              <a:rPr lang="it-IT" sz="1600" dirty="0" smtClean="0"/>
              <a:t>Paul, </a:t>
            </a:r>
            <a:r>
              <a:rPr lang="it-IT" sz="1600" dirty="0"/>
              <a:t>Gregory </a:t>
            </a:r>
            <a:r>
              <a:rPr lang="it-IT" sz="1600" dirty="0" smtClean="0"/>
              <a:t>Riccardi, </a:t>
            </a:r>
            <a:r>
              <a:rPr lang="it-IT" sz="1600" dirty="0"/>
              <a:t>Austin R. </a:t>
            </a:r>
            <a:r>
              <a:rPr lang="it-IT" sz="1600" dirty="0" smtClean="0"/>
              <a:t>Mast</a:t>
            </a:r>
            <a:endParaRPr lang="en-US" sz="1600" dirty="0"/>
          </a:p>
        </p:txBody>
      </p:sp>
      <p:pic>
        <p:nvPicPr>
          <p:cNvPr id="1026" name="Picture 2" descr="http://www.pensoft.net/img/JOURNALS/SMALLHEAD1323167046zk%20copy.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flipH="1" flipV="1">
            <a:off x="2467663" y="5486400"/>
            <a:ext cx="4314137"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355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46772">
            <a:off x="2166938" y="1145684"/>
            <a:ext cx="48101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3657600"/>
            <a:ext cx="9144000" cy="769441"/>
          </a:xfrm>
          <a:prstGeom prst="rect">
            <a:avLst/>
          </a:prstGeom>
          <a:noFill/>
        </p:spPr>
        <p:txBody>
          <a:bodyPr wrap="square" rtlCol="0">
            <a:spAutoFit/>
          </a:bodyPr>
          <a:lstStyle/>
          <a:p>
            <a:pPr algn="ctr"/>
            <a:r>
              <a:rPr lang="en-US" sz="4400" dirty="0" smtClean="0"/>
              <a:t>Thank you!</a:t>
            </a:r>
            <a:endParaRPr lang="en-US" sz="4400" dirty="0"/>
          </a:p>
        </p:txBody>
      </p:sp>
    </p:spTree>
    <p:extLst>
      <p:ext uri="{BB962C8B-B14F-4D97-AF65-F5344CB8AC3E}">
        <p14:creationId xmlns:p14="http://schemas.microsoft.com/office/powerpoint/2010/main" val="2583681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681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681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681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6" name="Oval 5"/>
          <p:cNvSpPr/>
          <p:nvPr/>
        </p:nvSpPr>
        <p:spPr>
          <a:xfrm>
            <a:off x="112642" y="2590800"/>
            <a:ext cx="2325757"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Pre-digitization </a:t>
            </a:r>
            <a:r>
              <a:rPr lang="en-US" b="1" dirty="0" err="1" smtClean="0">
                <a:solidFill>
                  <a:schemeClr val="tx1"/>
                </a:solidFill>
              </a:rPr>
              <a:t>Curation</a:t>
            </a:r>
            <a:endParaRPr lang="en-US" b="1" dirty="0" smtClean="0">
              <a:solidFill>
                <a:schemeClr val="tx1"/>
              </a:solidFill>
            </a:endParaRPr>
          </a:p>
          <a:p>
            <a:pPr algn="ctr"/>
            <a:r>
              <a:rPr lang="en-US" b="1" dirty="0">
                <a:solidFill>
                  <a:schemeClr val="tx1"/>
                </a:solidFill>
              </a:rPr>
              <a:t>o</a:t>
            </a:r>
            <a:r>
              <a:rPr lang="en-US" b="1" dirty="0" smtClean="0">
                <a:solidFill>
                  <a:schemeClr val="tx1"/>
                </a:solidFill>
              </a:rPr>
              <a:t>r “Staging” </a:t>
            </a:r>
            <a:endParaRPr lang="en-US" b="1" dirty="0">
              <a:solidFill>
                <a:schemeClr val="tx1"/>
              </a:solidFill>
            </a:endParaRPr>
          </a:p>
        </p:txBody>
      </p:sp>
      <p:sp>
        <p:nvSpPr>
          <p:cNvPr id="9" name="Oval 8"/>
          <p:cNvSpPr/>
          <p:nvPr/>
        </p:nvSpPr>
        <p:spPr>
          <a:xfrm>
            <a:off x="2305878" y="914400"/>
            <a:ext cx="20574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Image Capture </a:t>
            </a:r>
          </a:p>
        </p:txBody>
      </p:sp>
      <p:sp>
        <p:nvSpPr>
          <p:cNvPr id="10" name="Oval 9"/>
          <p:cNvSpPr/>
          <p:nvPr/>
        </p:nvSpPr>
        <p:spPr>
          <a:xfrm>
            <a:off x="2362200" y="4191000"/>
            <a:ext cx="20574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Data Capture </a:t>
            </a:r>
          </a:p>
        </p:txBody>
      </p:sp>
      <p:sp>
        <p:nvSpPr>
          <p:cNvPr id="11" name="Oval 10"/>
          <p:cNvSpPr/>
          <p:nvPr/>
        </p:nvSpPr>
        <p:spPr>
          <a:xfrm>
            <a:off x="4800600" y="2133600"/>
            <a:ext cx="20574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Image </a:t>
            </a:r>
            <a:r>
              <a:rPr lang="en-US" b="1" dirty="0" smtClean="0">
                <a:solidFill>
                  <a:schemeClr val="tx1"/>
                </a:solidFill>
              </a:rPr>
              <a:t>Processing</a:t>
            </a:r>
            <a:endParaRPr lang="en-US" b="1" dirty="0">
              <a:solidFill>
                <a:schemeClr val="tx1"/>
              </a:solidFill>
            </a:endParaRPr>
          </a:p>
        </p:txBody>
      </p:sp>
      <p:sp>
        <p:nvSpPr>
          <p:cNvPr id="12" name="Oval 11"/>
          <p:cNvSpPr/>
          <p:nvPr/>
        </p:nvSpPr>
        <p:spPr>
          <a:xfrm>
            <a:off x="6591300" y="4128052"/>
            <a:ext cx="1943100" cy="1828800"/>
          </a:xfrm>
          <a:prstGeom prst="ellips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Image/Data</a:t>
            </a:r>
          </a:p>
          <a:p>
            <a:r>
              <a:rPr lang="en-US" b="1" dirty="0" smtClean="0">
                <a:solidFill>
                  <a:schemeClr val="tx1"/>
                </a:solidFill>
              </a:rPr>
              <a:t>    Storage</a:t>
            </a:r>
            <a:endParaRPr lang="en-US" b="1" dirty="0">
              <a:solidFill>
                <a:schemeClr val="tx1"/>
              </a:solidFill>
            </a:endParaRPr>
          </a:p>
        </p:txBody>
      </p:sp>
      <p:sp>
        <p:nvSpPr>
          <p:cNvPr id="13" name="Oval 12"/>
          <p:cNvSpPr/>
          <p:nvPr/>
        </p:nvSpPr>
        <p:spPr>
          <a:xfrm>
            <a:off x="6248400" y="543338"/>
            <a:ext cx="2667000" cy="1895061"/>
          </a:xfrm>
          <a:prstGeom prst="ellipse">
            <a:avLst/>
          </a:prstGeom>
          <a:solidFill>
            <a:schemeClr val="accent2">
              <a:lumMod val="40000"/>
              <a:lumOff val="6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a:t>
            </a:r>
            <a:r>
              <a:rPr lang="en-US" b="1" dirty="0" err="1" smtClean="0">
                <a:solidFill>
                  <a:schemeClr val="tx1"/>
                </a:solidFill>
              </a:rPr>
              <a:t>Georeferencing</a:t>
            </a:r>
            <a:endParaRPr lang="en-US" b="1" dirty="0" smtClean="0">
              <a:solidFill>
                <a:schemeClr val="tx1"/>
              </a:solidFill>
            </a:endParaRPr>
          </a:p>
          <a:p>
            <a:pPr algn="ctr"/>
            <a:r>
              <a:rPr lang="en-US" b="1" dirty="0" smtClean="0">
                <a:solidFill>
                  <a:schemeClr val="tx1"/>
                </a:solidFill>
              </a:rPr>
              <a:t>OCR</a:t>
            </a:r>
            <a:endParaRPr lang="en-US" b="1" dirty="0">
              <a:solidFill>
                <a:schemeClr val="tx1"/>
              </a:solidFill>
            </a:endParaRPr>
          </a:p>
        </p:txBody>
      </p:sp>
      <p:cxnSp>
        <p:nvCxnSpPr>
          <p:cNvPr id="15" name="Straight Arrow Connector 14"/>
          <p:cNvCxnSpPr/>
          <p:nvPr/>
        </p:nvCxnSpPr>
        <p:spPr>
          <a:xfrm flipV="1">
            <a:off x="2057401" y="2438400"/>
            <a:ext cx="457199"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93844" y="4267200"/>
            <a:ext cx="344555"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353470" y="6569495"/>
            <a:ext cx="628561" cy="290270"/>
          </a:xfrm>
        </p:spPr>
        <p:txBody>
          <a:bodyPr/>
          <a:lstStyle/>
          <a:p>
            <a:fld id="{B6F15528-21DE-4FAA-801E-634DDDAF4B2B}" type="slidenum">
              <a:rPr lang="en-US" sz="1600" smtClean="0"/>
              <a:pPr/>
              <a:t>3</a:t>
            </a:fld>
            <a:endParaRPr lang="en-US" sz="1600" dirty="0"/>
          </a:p>
        </p:txBody>
      </p:sp>
      <p:cxnSp>
        <p:nvCxnSpPr>
          <p:cNvPr id="16" name="Straight Arrow Connector 15"/>
          <p:cNvCxnSpPr/>
          <p:nvPr/>
        </p:nvCxnSpPr>
        <p:spPr>
          <a:xfrm>
            <a:off x="4343400" y="2286000"/>
            <a:ext cx="457200" cy="3048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12642" y="543339"/>
            <a:ext cx="1792358" cy="1828800"/>
          </a:xfrm>
          <a:prstGeom prst="ellipse">
            <a:avLst/>
          </a:prstGeom>
          <a:solidFill>
            <a:schemeClr val="bg1">
              <a:lumMod val="6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Personnel</a:t>
            </a:r>
            <a:endParaRPr lang="en-US" b="1" dirty="0">
              <a:solidFill>
                <a:schemeClr val="tx1"/>
              </a:solidFill>
            </a:endParaRPr>
          </a:p>
        </p:txBody>
      </p:sp>
      <p:cxnSp>
        <p:nvCxnSpPr>
          <p:cNvPr id="20" name="Straight Arrow Connector 19"/>
          <p:cNvCxnSpPr/>
          <p:nvPr/>
        </p:nvCxnSpPr>
        <p:spPr>
          <a:xfrm>
            <a:off x="6591300" y="3810000"/>
            <a:ext cx="457200" cy="38100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125896" y="4532244"/>
            <a:ext cx="1792358" cy="1828800"/>
          </a:xfrm>
          <a:prstGeom prst="ellipse">
            <a:avLst/>
          </a:prstGeom>
          <a:solidFill>
            <a:schemeClr val="bg1">
              <a:lumMod val="65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Written</a:t>
            </a:r>
          </a:p>
          <a:p>
            <a:r>
              <a:rPr lang="en-US" b="1" dirty="0" smtClean="0">
                <a:solidFill>
                  <a:schemeClr val="tx1"/>
                </a:solidFill>
              </a:rPr>
              <a:t>  Protocols</a:t>
            </a:r>
            <a:endParaRPr lang="en-US" b="1" dirty="0">
              <a:solidFill>
                <a:schemeClr val="tx1"/>
              </a:solidFill>
            </a:endParaRPr>
          </a:p>
        </p:txBody>
      </p:sp>
      <p:sp>
        <p:nvSpPr>
          <p:cNvPr id="2" name="TextBox 1"/>
          <p:cNvSpPr txBox="1"/>
          <p:nvPr/>
        </p:nvSpPr>
        <p:spPr>
          <a:xfrm>
            <a:off x="4267200" y="5879068"/>
            <a:ext cx="2514600" cy="646331"/>
          </a:xfrm>
          <a:prstGeom prst="rect">
            <a:avLst/>
          </a:prstGeom>
          <a:solidFill>
            <a:srgbClr val="FFFF00"/>
          </a:solidFill>
        </p:spPr>
        <p:txBody>
          <a:bodyPr wrap="square" rtlCol="0">
            <a:spAutoFit/>
          </a:bodyPr>
          <a:lstStyle/>
          <a:p>
            <a:pPr algn="ctr"/>
            <a:r>
              <a:rPr lang="en-US" dirty="0" smtClean="0"/>
              <a:t>Biodiversity informatics Manager</a:t>
            </a:r>
            <a:endParaRPr lang="en-US" dirty="0"/>
          </a:p>
        </p:txBody>
      </p:sp>
      <p:cxnSp>
        <p:nvCxnSpPr>
          <p:cNvPr id="4" name="Straight Arrow Connector 3"/>
          <p:cNvCxnSpPr/>
          <p:nvPr/>
        </p:nvCxnSpPr>
        <p:spPr>
          <a:xfrm flipV="1">
            <a:off x="6400800" y="5446644"/>
            <a:ext cx="190500" cy="4324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943600" y="4128052"/>
            <a:ext cx="76200" cy="1751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962400" y="2756452"/>
            <a:ext cx="1676400" cy="31226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4343400" y="5662856"/>
            <a:ext cx="228600" cy="216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6248400" y="2590800"/>
            <a:ext cx="1066800" cy="3288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 idx="1"/>
          </p:cNvCxnSpPr>
          <p:nvPr/>
        </p:nvCxnSpPr>
        <p:spPr>
          <a:xfrm flipH="1" flipV="1">
            <a:off x="2057402" y="5662856"/>
            <a:ext cx="2209798" cy="5393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2362200" y="4000500"/>
            <a:ext cx="1981200" cy="1862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1797832" y="2195755"/>
            <a:ext cx="3186135" cy="3729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457700" y="5003560"/>
            <a:ext cx="2038350"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 idx="0"/>
          </p:cNvCxnSpPr>
          <p:nvPr/>
        </p:nvCxnSpPr>
        <p:spPr>
          <a:xfrm flipH="1" flipV="1">
            <a:off x="3334578" y="2756452"/>
            <a:ext cx="56322" cy="1434548"/>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1" idx="3"/>
          </p:cNvCxnSpPr>
          <p:nvPr/>
        </p:nvCxnSpPr>
        <p:spPr>
          <a:xfrm flipH="1">
            <a:off x="4267200" y="3694578"/>
            <a:ext cx="834699" cy="837666"/>
          </a:xfrm>
          <a:prstGeom prst="straightConnector1">
            <a:avLst/>
          </a:prstGeom>
          <a:ln w="31750">
            <a:prstDash val="sysDash"/>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457700" y="543339"/>
            <a:ext cx="1562100" cy="646331"/>
          </a:xfrm>
          <a:prstGeom prst="rect">
            <a:avLst/>
          </a:prstGeom>
          <a:noFill/>
        </p:spPr>
        <p:txBody>
          <a:bodyPr wrap="square" rtlCol="0">
            <a:spAutoFit/>
          </a:bodyPr>
          <a:lstStyle/>
          <a:p>
            <a:r>
              <a:rPr lang="en-US" b="1" dirty="0" smtClean="0"/>
              <a:t>Task Clusters</a:t>
            </a:r>
          </a:p>
          <a:p>
            <a:pPr algn="ctr"/>
            <a:r>
              <a:rPr lang="en-US" b="1" dirty="0" smtClean="0"/>
              <a:t>(modules)</a:t>
            </a:r>
            <a:endParaRPr lang="en-US" b="1" dirty="0"/>
          </a:p>
        </p:txBody>
      </p:sp>
    </p:spTree>
    <p:extLst>
      <p:ext uri="{BB962C8B-B14F-4D97-AF65-F5344CB8AC3E}">
        <p14:creationId xmlns:p14="http://schemas.microsoft.com/office/powerpoint/2010/main" val="39939983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500"/>
                                        <p:tgtEl>
                                          <p:spTgt spid="34"/>
                                        </p:tgtEl>
                                      </p:cBhvr>
                                    </p:animEffect>
                                  </p:childTnLst>
                                </p:cTn>
                              </p:par>
                              <p:par>
                                <p:cTn id="27" presetID="10"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0"/>
            <a:ext cx="9144000" cy="461665"/>
          </a:xfrm>
          <a:prstGeom prst="rect">
            <a:avLst/>
          </a:prstGeom>
          <a:solidFill>
            <a:schemeClr val="accent5">
              <a:lumMod val="40000"/>
              <a:lumOff val="60000"/>
            </a:schemeClr>
          </a:solidFill>
        </p:spPr>
        <p:txBody>
          <a:bodyPr wrap="square" rtlCol="0">
            <a:spAutoFit/>
          </a:bodyPr>
          <a:lstStyle/>
          <a:p>
            <a:pPr algn="ctr"/>
            <a:r>
              <a:rPr lang="en-US" sz="2400" b="1" dirty="0"/>
              <a:t>Digitizing Biological Collections</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69495"/>
            <a:ext cx="752431" cy="290270"/>
          </a:xfrm>
        </p:spPr>
        <p:txBody>
          <a:bodyPr/>
          <a:lstStyle/>
          <a:p>
            <a:fld id="{B6F15528-21DE-4FAA-801E-634DDDAF4B2B}" type="slidenum">
              <a:rPr lang="en-US" sz="1600" smtClean="0"/>
              <a:pPr/>
              <a:t>4</a:t>
            </a:fld>
            <a:endParaRPr lang="en-US" sz="1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983" y="471604"/>
            <a:ext cx="7711417" cy="5962467"/>
          </a:xfrm>
          <a:prstGeom prst="rect">
            <a:avLst/>
          </a:prstGeom>
          <a:gradFill>
            <a:gsLst>
              <a:gs pos="0">
                <a:schemeClr val="accent1">
                  <a:tint val="66000"/>
                  <a:satMod val="160000"/>
                </a:schemeClr>
              </a:gs>
              <a:gs pos="0">
                <a:schemeClr val="accent1">
                  <a:tint val="44500"/>
                  <a:satMod val="160000"/>
                </a:schemeClr>
              </a:gs>
              <a:gs pos="100000">
                <a:schemeClr val="accent1">
                  <a:tint val="23500"/>
                  <a:satMod val="160000"/>
                </a:schemeClr>
              </a:gs>
            </a:gsLst>
            <a:lin ang="5400000" scaled="0"/>
          </a:gradFill>
        </p:spPr>
      </p:pic>
      <p:sp>
        <p:nvSpPr>
          <p:cNvPr id="2" name="TextBox 1"/>
          <p:cNvSpPr txBox="1"/>
          <p:nvPr/>
        </p:nvSpPr>
        <p:spPr>
          <a:xfrm>
            <a:off x="1421028" y="1097633"/>
            <a:ext cx="3453714" cy="261610"/>
          </a:xfrm>
          <a:prstGeom prst="rect">
            <a:avLst/>
          </a:prstGeom>
          <a:solidFill>
            <a:schemeClr val="bg1"/>
          </a:solidFill>
        </p:spPr>
        <p:txBody>
          <a:bodyPr wrap="square" rtlCol="0">
            <a:spAutoFit/>
          </a:bodyPr>
          <a:lstStyle/>
          <a:p>
            <a:r>
              <a:rPr lang="en-US" sz="1100" b="1" dirty="0" smtClean="0">
                <a:latin typeface="Times New Roman" pitchFamily="18" charset="0"/>
                <a:cs typeface="Times New Roman" pitchFamily="18" charset="0"/>
              </a:rPr>
              <a:t>Dominant Digitization Patterns Observed</a:t>
            </a:r>
            <a:endParaRPr lang="en-US" sz="1100" b="1" dirty="0">
              <a:latin typeface="Times New Roman" pitchFamily="18" charset="0"/>
              <a:cs typeface="Times New Roman" pitchFamily="18" charset="0"/>
            </a:endParaRPr>
          </a:p>
        </p:txBody>
      </p:sp>
      <p:cxnSp>
        <p:nvCxnSpPr>
          <p:cNvPr id="5" name="Straight Arrow Connector 4"/>
          <p:cNvCxnSpPr/>
          <p:nvPr/>
        </p:nvCxnSpPr>
        <p:spPr>
          <a:xfrm flipH="1">
            <a:off x="2286000" y="3048000"/>
            <a:ext cx="609600" cy="228600"/>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286000" y="3505200"/>
            <a:ext cx="533400" cy="381001"/>
          </a:xfrm>
          <a:prstGeom prst="straightConnector1">
            <a:avLst/>
          </a:prstGeom>
          <a:ln w="254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02210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3276600" cy="5632311"/>
          </a:xfrm>
          <a:prstGeom prst="rect">
            <a:avLst/>
          </a:prstGeom>
        </p:spPr>
        <p:txBody>
          <a:bodyPr wrap="square">
            <a:spAutoFit/>
          </a:bodyPr>
          <a:lstStyle/>
          <a:p>
            <a:r>
              <a:rPr lang="en-US" dirty="0" smtClean="0"/>
              <a:t>• DROID workshop began development of workflow modules and tasks.</a:t>
            </a:r>
          </a:p>
          <a:p>
            <a:r>
              <a:rPr lang="en-US" dirty="0" smtClean="0"/>
              <a:t>• Initiated a series of workflow working groups, segmented by preparation type.</a:t>
            </a:r>
          </a:p>
          <a:p>
            <a:r>
              <a:rPr lang="en-US" dirty="0" smtClean="0"/>
              <a:t>• The Flat Sheets and Packets Working Group has completed modules and associated tasks for herbarium and related collections.</a:t>
            </a:r>
          </a:p>
          <a:p>
            <a:r>
              <a:rPr lang="en-US" dirty="0" smtClean="0"/>
              <a:t>• The Pinned Things in Trays and Drawers working groups is now developing workflow modules and tasks.</a:t>
            </a:r>
          </a:p>
          <a:p>
            <a:r>
              <a:rPr lang="en-US" dirty="0" smtClean="0"/>
              <a:t>• Conducted the first of five digitization training workshops focused on helping collections managers to get started with digitization.</a:t>
            </a:r>
          </a:p>
        </p:txBody>
      </p:sp>
      <p:sp>
        <p:nvSpPr>
          <p:cNvPr id="3" name="TextBox 2"/>
          <p:cNvSpPr txBox="1"/>
          <p:nvPr/>
        </p:nvSpPr>
        <p:spPr>
          <a:xfrm>
            <a:off x="0" y="152400"/>
            <a:ext cx="9144000" cy="584775"/>
          </a:xfrm>
          <a:prstGeom prst="rect">
            <a:avLst/>
          </a:prstGeom>
          <a:noFill/>
        </p:spPr>
        <p:txBody>
          <a:bodyPr wrap="square" rtlCol="0">
            <a:spAutoFit/>
          </a:bodyPr>
          <a:lstStyle/>
          <a:p>
            <a:pPr algn="ctr"/>
            <a:r>
              <a:rPr lang="en-US" sz="3200" b="1" dirty="0" smtClean="0"/>
              <a:t>Digitization Workshops and Working Groups</a:t>
            </a:r>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838200"/>
            <a:ext cx="4774462" cy="3196127"/>
          </a:xfrm>
          <a:prstGeom prst="rect">
            <a:avLst/>
          </a:prstGeom>
        </p:spPr>
      </p:pic>
      <p:sp>
        <p:nvSpPr>
          <p:cNvPr id="5" name="Rectangle 4"/>
          <p:cNvSpPr/>
          <p:nvPr/>
        </p:nvSpPr>
        <p:spPr>
          <a:xfrm>
            <a:off x="4191000" y="4038600"/>
            <a:ext cx="4572000" cy="2308324"/>
          </a:xfrm>
          <a:prstGeom prst="rect">
            <a:avLst/>
          </a:prstGeom>
        </p:spPr>
        <p:txBody>
          <a:bodyPr>
            <a:spAutoFit/>
          </a:bodyPr>
          <a:lstStyle/>
          <a:p>
            <a:r>
              <a:rPr lang="en-US" dirty="0" smtClean="0"/>
              <a:t>• Developed a digitization training workshop Wiki to provide digitization resources for all discipline types.</a:t>
            </a:r>
          </a:p>
          <a:p>
            <a:r>
              <a:rPr lang="en-US" dirty="0" smtClean="0"/>
              <a:t>• Supporting digitization workshops in the use of field books for rapid digitization.</a:t>
            </a:r>
          </a:p>
          <a:p>
            <a:r>
              <a:rPr lang="en-US" dirty="0" smtClean="0"/>
              <a:t>• Supporting digitization workshop at the Association of Southeastern Biologists meeting.</a:t>
            </a:r>
            <a:endParaRPr lang="en-US" dirty="0"/>
          </a:p>
        </p:txBody>
      </p:sp>
      <p:sp>
        <p:nvSpPr>
          <p:cNvPr id="8" name="TextBox 7"/>
          <p:cNvSpPr txBox="1"/>
          <p:nvPr/>
        </p:nvSpPr>
        <p:spPr>
          <a:xfrm>
            <a:off x="29817"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pic>
        <p:nvPicPr>
          <p:cNvPr id="9"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11" name="Slide Number Placeholder 2"/>
          <p:cNvSpPr>
            <a:spLocks noGrp="1"/>
          </p:cNvSpPr>
          <p:nvPr>
            <p:ph type="sldNum" sz="quarter" idx="12"/>
          </p:nvPr>
        </p:nvSpPr>
        <p:spPr>
          <a:xfrm>
            <a:off x="8229600" y="6550223"/>
            <a:ext cx="752431" cy="309542"/>
          </a:xfrm>
        </p:spPr>
        <p:txBody>
          <a:bodyPr/>
          <a:lstStyle/>
          <a:p>
            <a:fld id="{B6F15528-21DE-4FAA-801E-634DDDAF4B2B}" type="slidenum">
              <a:rPr lang="en-US" sz="1600" smtClean="0"/>
              <a:pPr/>
              <a:t>5</a:t>
            </a:fld>
            <a:endParaRPr lang="en-US" sz="1600" dirty="0"/>
          </a:p>
        </p:txBody>
      </p:sp>
    </p:spTree>
    <p:extLst>
      <p:ext uri="{BB962C8B-B14F-4D97-AF65-F5344CB8AC3E}">
        <p14:creationId xmlns:p14="http://schemas.microsoft.com/office/powerpoint/2010/main" val="2583681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0"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4682"/>
            <a:ext cx="9144000" cy="461665"/>
          </a:xfrm>
          <a:prstGeom prst="rect">
            <a:avLst/>
          </a:prstGeom>
          <a:solidFill>
            <a:schemeClr val="accent5">
              <a:lumMod val="40000"/>
              <a:lumOff val="60000"/>
            </a:schemeClr>
          </a:solidFill>
        </p:spPr>
        <p:txBody>
          <a:bodyPr wrap="square" rtlCol="0">
            <a:spAutoFit/>
          </a:bodyPr>
          <a:lstStyle/>
          <a:p>
            <a:pPr algn="ctr"/>
            <a:r>
              <a:rPr lang="en-US" sz="2400" b="1" dirty="0" smtClean="0"/>
              <a:t>Herbarium Digitization Workshop</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601031" y="6569495"/>
            <a:ext cx="381000" cy="290270"/>
          </a:xfrm>
        </p:spPr>
        <p:txBody>
          <a:bodyPr/>
          <a:lstStyle/>
          <a:p>
            <a:fld id="{B6F15528-21DE-4FAA-801E-634DDDAF4B2B}" type="slidenum">
              <a:rPr lang="en-US" sz="1600" smtClean="0"/>
              <a:pPr/>
              <a:t>6</a:t>
            </a:fld>
            <a:endParaRPr lang="en-US" sz="1600" dirty="0"/>
          </a:p>
        </p:txBody>
      </p:sp>
      <p:pic>
        <p:nvPicPr>
          <p:cNvPr id="2050" name="Picture 2" descr="C:\Users\Gil\Documents\IDigBio\Digitization Training Workshops\MyPPT\O2I2D(2)_ExistingSpecimen_OC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33529"/>
            <a:ext cx="9144000" cy="5110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269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0"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4682"/>
            <a:ext cx="9144000" cy="461665"/>
          </a:xfrm>
          <a:prstGeom prst="rect">
            <a:avLst/>
          </a:prstGeom>
          <a:solidFill>
            <a:schemeClr val="accent5">
              <a:lumMod val="40000"/>
              <a:lumOff val="60000"/>
            </a:schemeClr>
          </a:solidFill>
        </p:spPr>
        <p:txBody>
          <a:bodyPr wrap="square" rtlCol="0">
            <a:spAutoFit/>
          </a:bodyPr>
          <a:lstStyle/>
          <a:p>
            <a:pPr algn="ctr"/>
            <a:r>
              <a:rPr lang="en-US" sz="2400" b="1" dirty="0" smtClean="0"/>
              <a:t>Herbarium Digitization Workshop</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353470" y="6569495"/>
            <a:ext cx="628561" cy="290270"/>
          </a:xfrm>
        </p:spPr>
        <p:txBody>
          <a:bodyPr/>
          <a:lstStyle/>
          <a:p>
            <a:fld id="{B6F15528-21DE-4FAA-801E-634DDDAF4B2B}" type="slidenum">
              <a:rPr lang="en-US" sz="1600" smtClean="0"/>
              <a:pPr/>
              <a:t>7</a:t>
            </a:fld>
            <a:endParaRPr lang="en-US" sz="1600" dirty="0"/>
          </a:p>
        </p:txBody>
      </p:sp>
      <p:pic>
        <p:nvPicPr>
          <p:cNvPr id="5122" name="Picture 2" descr="C:\Users\Gil\Documents\IDigBio\Digitization Training Workshops\MyPPT\O2I2D(1)_ExistingSpecimen_OC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57200"/>
            <a:ext cx="8658269" cy="591964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3400" y="5791200"/>
            <a:ext cx="1524000" cy="5856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242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0"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4682"/>
            <a:ext cx="9144000" cy="461665"/>
          </a:xfrm>
          <a:prstGeom prst="rect">
            <a:avLst/>
          </a:prstGeom>
          <a:solidFill>
            <a:schemeClr val="accent5">
              <a:lumMod val="40000"/>
              <a:lumOff val="60000"/>
            </a:schemeClr>
          </a:solidFill>
        </p:spPr>
        <p:txBody>
          <a:bodyPr wrap="square" rtlCol="0">
            <a:spAutoFit/>
          </a:bodyPr>
          <a:lstStyle/>
          <a:p>
            <a:pPr algn="ctr"/>
            <a:r>
              <a:rPr lang="en-US" sz="2400" b="1" dirty="0" smtClean="0"/>
              <a:t>Herbarium Digitization Workshop</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229600" y="6550223"/>
            <a:ext cx="762000" cy="285490"/>
          </a:xfrm>
        </p:spPr>
        <p:txBody>
          <a:bodyPr/>
          <a:lstStyle/>
          <a:p>
            <a:fld id="{B6F15528-21DE-4FAA-801E-634DDDAF4B2B}" type="slidenum">
              <a:rPr lang="en-US" sz="1600" smtClean="0"/>
              <a:pPr/>
              <a:t>8</a:t>
            </a:fld>
            <a:endParaRPr lang="en-US" sz="1600" dirty="0"/>
          </a:p>
        </p:txBody>
      </p:sp>
      <p:pic>
        <p:nvPicPr>
          <p:cNvPr id="4098" name="Picture 2" descr="C:\Users\Gil\Documents\IDigBio\Digitization Training Workshops\MyPPT\O2D2EI_ExistingSpecimen_OC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793750"/>
            <a:ext cx="9144000" cy="5109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42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0" y="6396335"/>
            <a:ext cx="9144000" cy="461665"/>
          </a:xfrm>
          <a:prstGeom prst="rect">
            <a:avLst/>
          </a:prstGeom>
          <a:solidFill>
            <a:schemeClr val="accent5">
              <a:lumMod val="40000"/>
              <a:lumOff val="60000"/>
            </a:schemeClr>
          </a:solidFill>
        </p:spPr>
        <p:txBody>
          <a:bodyPr wrap="square" rtlCol="0">
            <a:spAutoFit/>
          </a:bodyPr>
          <a:lstStyle/>
          <a:p>
            <a:pPr algn="ctr"/>
            <a:endParaRPr lang="en-US" sz="2400" b="1" dirty="0"/>
          </a:p>
        </p:txBody>
      </p:sp>
      <p:sp>
        <p:nvSpPr>
          <p:cNvPr id="24" name="TextBox 23"/>
          <p:cNvSpPr txBox="1"/>
          <p:nvPr/>
        </p:nvSpPr>
        <p:spPr>
          <a:xfrm>
            <a:off x="0" y="4682"/>
            <a:ext cx="9144000" cy="461665"/>
          </a:xfrm>
          <a:prstGeom prst="rect">
            <a:avLst/>
          </a:prstGeom>
          <a:solidFill>
            <a:schemeClr val="accent5">
              <a:lumMod val="40000"/>
              <a:lumOff val="60000"/>
            </a:schemeClr>
          </a:solidFill>
        </p:spPr>
        <p:txBody>
          <a:bodyPr wrap="square" rtlCol="0">
            <a:spAutoFit/>
          </a:bodyPr>
          <a:lstStyle/>
          <a:p>
            <a:pPr algn="ctr"/>
            <a:r>
              <a:rPr lang="en-US" sz="2400" b="1" dirty="0" smtClean="0"/>
              <a:t>Herbarium Digitization Workshop</a:t>
            </a:r>
            <a:endParaRPr lang="en-US" sz="900" b="1" dirty="0"/>
          </a:p>
        </p:txBody>
      </p:sp>
      <p:pic>
        <p:nvPicPr>
          <p:cNvPr id="2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6416212"/>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524000" y="6550223"/>
            <a:ext cx="6829470" cy="261610"/>
          </a:xfrm>
          <a:prstGeom prst="rect">
            <a:avLst/>
          </a:prstGeom>
          <a:solidFill>
            <a:schemeClr val="accent5">
              <a:lumMod val="40000"/>
              <a:lumOff val="60000"/>
            </a:schemeClr>
          </a:solidFill>
        </p:spPr>
        <p:txBody>
          <a:bodyPr wrap="square" rtlCol="0">
            <a:spAutoFit/>
          </a:bodyPr>
          <a:lstStyle/>
          <a:p>
            <a:r>
              <a:rPr lang="en-US" sz="1100" b="1" dirty="0">
                <a:solidFill>
                  <a:schemeClr val="accent5">
                    <a:lumMod val="50000"/>
                  </a:schemeClr>
                </a:solidFill>
              </a:rPr>
              <a:t>Institute for Digital </a:t>
            </a:r>
            <a:r>
              <a:rPr lang="en-US" sz="1100" b="1" dirty="0" smtClean="0">
                <a:solidFill>
                  <a:schemeClr val="accent5">
                    <a:lumMod val="50000"/>
                  </a:schemeClr>
                </a:solidFill>
              </a:rPr>
              <a:t>Information &amp; </a:t>
            </a:r>
            <a:r>
              <a:rPr lang="en-US" sz="1100" b="1" dirty="0">
                <a:solidFill>
                  <a:schemeClr val="accent5">
                    <a:lumMod val="50000"/>
                  </a:schemeClr>
                </a:solidFill>
              </a:rPr>
              <a:t>Scientific </a:t>
            </a:r>
            <a:r>
              <a:rPr lang="en-US" sz="1100" b="1" dirty="0" smtClean="0">
                <a:solidFill>
                  <a:schemeClr val="accent5">
                    <a:lumMod val="50000"/>
                  </a:schemeClr>
                </a:solidFill>
              </a:rPr>
              <a:t>Communication – Florida State University</a:t>
            </a:r>
            <a:endParaRPr lang="en-US" sz="1100" b="1" dirty="0">
              <a:solidFill>
                <a:schemeClr val="accent5">
                  <a:lumMod val="50000"/>
                </a:schemeClr>
              </a:solidFill>
            </a:endParaRPr>
          </a:p>
        </p:txBody>
      </p:sp>
      <p:sp>
        <p:nvSpPr>
          <p:cNvPr id="27" name="Slide Number Placeholder 2"/>
          <p:cNvSpPr>
            <a:spLocks noGrp="1"/>
          </p:cNvSpPr>
          <p:nvPr>
            <p:ph type="sldNum" sz="quarter" idx="12"/>
          </p:nvPr>
        </p:nvSpPr>
        <p:spPr>
          <a:xfrm>
            <a:off x="8601031" y="6569495"/>
            <a:ext cx="381000" cy="290270"/>
          </a:xfrm>
        </p:spPr>
        <p:txBody>
          <a:bodyPr/>
          <a:lstStyle/>
          <a:p>
            <a:fld id="{B6F15528-21DE-4FAA-801E-634DDDAF4B2B}" type="slidenum">
              <a:rPr lang="en-US" sz="1600" smtClean="0"/>
              <a:pPr/>
              <a:t>9</a:t>
            </a:fld>
            <a:endParaRPr lang="en-US" sz="1600" dirty="0"/>
          </a:p>
        </p:txBody>
      </p:sp>
      <p:pic>
        <p:nvPicPr>
          <p:cNvPr id="3074" name="Picture 2" descr="C:\Users\Gil\Documents\IDigBio\Digitization Training Workshops\MyPPT\FN2D2I_NewSpecim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4" y="752437"/>
            <a:ext cx="9144000" cy="5133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2429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TotalTime>
  <Words>787</Words>
  <Application>Microsoft Office PowerPoint</Application>
  <PresentationFormat>On-screen Show (4:3)</PresentationFormat>
  <Paragraphs>131</Paragraphs>
  <Slides>23</Slides>
  <Notes>13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dc:creator>
  <cp:lastModifiedBy>Gil</cp:lastModifiedBy>
  <cp:revision>19</cp:revision>
  <dcterms:created xsi:type="dcterms:W3CDTF">2012-10-23T01:11:34Z</dcterms:created>
  <dcterms:modified xsi:type="dcterms:W3CDTF">2012-10-23T10:52:25Z</dcterms:modified>
</cp:coreProperties>
</file>