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9"/>
  </p:notesMasterIdLst>
  <p:sldIdLst>
    <p:sldId id="256" r:id="rId2"/>
    <p:sldId id="257" r:id="rId3"/>
    <p:sldId id="263" r:id="rId4"/>
    <p:sldId id="258" r:id="rId5"/>
    <p:sldId id="261" r:id="rId6"/>
    <p:sldId id="262" r:id="rId7"/>
    <p:sldId id="259" r:id="rId8"/>
    <p:sldId id="268" r:id="rId9"/>
    <p:sldId id="269" r:id="rId10"/>
    <p:sldId id="266" r:id="rId11"/>
    <p:sldId id="270" r:id="rId12"/>
    <p:sldId id="274" r:id="rId13"/>
    <p:sldId id="260" r:id="rId14"/>
    <p:sldId id="271" r:id="rId15"/>
    <p:sldId id="272" r:id="rId16"/>
    <p:sldId id="273" r:id="rId17"/>
    <p:sldId id="264" r:id="rId1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Helvetica" pitchFamily="-32" charset="0"/>
        <a:ea typeface="ＭＳ Ｐゴシック" pitchFamily="-32" charset="-128"/>
        <a:cs typeface="+mn-cs"/>
      </a:defRPr>
    </a:lvl1pPr>
    <a:lvl2pPr marL="457200" algn="l" rtl="0" eaLnBrk="0" fontAlgn="base" hangingPunct="0">
      <a:spcBef>
        <a:spcPct val="0"/>
      </a:spcBef>
      <a:spcAft>
        <a:spcPct val="0"/>
      </a:spcAft>
      <a:defRPr kern="1200">
        <a:solidFill>
          <a:schemeClr val="tx1"/>
        </a:solidFill>
        <a:latin typeface="Helvetica" pitchFamily="-32" charset="0"/>
        <a:ea typeface="ＭＳ Ｐゴシック" pitchFamily="-32" charset="-128"/>
        <a:cs typeface="+mn-cs"/>
      </a:defRPr>
    </a:lvl2pPr>
    <a:lvl3pPr marL="914400" algn="l" rtl="0" eaLnBrk="0" fontAlgn="base" hangingPunct="0">
      <a:spcBef>
        <a:spcPct val="0"/>
      </a:spcBef>
      <a:spcAft>
        <a:spcPct val="0"/>
      </a:spcAft>
      <a:defRPr kern="1200">
        <a:solidFill>
          <a:schemeClr val="tx1"/>
        </a:solidFill>
        <a:latin typeface="Helvetica" pitchFamily="-32" charset="0"/>
        <a:ea typeface="ＭＳ Ｐゴシック" pitchFamily="-32" charset="-128"/>
        <a:cs typeface="+mn-cs"/>
      </a:defRPr>
    </a:lvl3pPr>
    <a:lvl4pPr marL="1371600" algn="l" rtl="0" eaLnBrk="0" fontAlgn="base" hangingPunct="0">
      <a:spcBef>
        <a:spcPct val="0"/>
      </a:spcBef>
      <a:spcAft>
        <a:spcPct val="0"/>
      </a:spcAft>
      <a:defRPr kern="1200">
        <a:solidFill>
          <a:schemeClr val="tx1"/>
        </a:solidFill>
        <a:latin typeface="Helvetica" pitchFamily="-32" charset="0"/>
        <a:ea typeface="ＭＳ Ｐゴシック" pitchFamily="-32" charset="-128"/>
        <a:cs typeface="+mn-cs"/>
      </a:defRPr>
    </a:lvl4pPr>
    <a:lvl5pPr marL="1828800" algn="l" rtl="0" eaLnBrk="0" fontAlgn="base" hangingPunct="0">
      <a:spcBef>
        <a:spcPct val="0"/>
      </a:spcBef>
      <a:spcAft>
        <a:spcPct val="0"/>
      </a:spcAft>
      <a:defRPr kern="1200">
        <a:solidFill>
          <a:schemeClr val="tx1"/>
        </a:solidFill>
        <a:latin typeface="Helvetica" pitchFamily="-32" charset="0"/>
        <a:ea typeface="ＭＳ Ｐゴシック" pitchFamily="-32" charset="-128"/>
        <a:cs typeface="+mn-cs"/>
      </a:defRPr>
    </a:lvl5pPr>
    <a:lvl6pPr marL="2286000" algn="l" defTabSz="914400" rtl="0" eaLnBrk="1" latinLnBrk="0" hangingPunct="1">
      <a:defRPr kern="1200">
        <a:solidFill>
          <a:schemeClr val="tx1"/>
        </a:solidFill>
        <a:latin typeface="Helvetica" pitchFamily="-32" charset="0"/>
        <a:ea typeface="ＭＳ Ｐゴシック" pitchFamily="-32" charset="-128"/>
        <a:cs typeface="+mn-cs"/>
      </a:defRPr>
    </a:lvl6pPr>
    <a:lvl7pPr marL="2743200" algn="l" defTabSz="914400" rtl="0" eaLnBrk="1" latinLnBrk="0" hangingPunct="1">
      <a:defRPr kern="1200">
        <a:solidFill>
          <a:schemeClr val="tx1"/>
        </a:solidFill>
        <a:latin typeface="Helvetica" pitchFamily="-32" charset="0"/>
        <a:ea typeface="ＭＳ Ｐゴシック" pitchFamily="-32" charset="-128"/>
        <a:cs typeface="+mn-cs"/>
      </a:defRPr>
    </a:lvl7pPr>
    <a:lvl8pPr marL="3200400" algn="l" defTabSz="914400" rtl="0" eaLnBrk="1" latinLnBrk="0" hangingPunct="1">
      <a:defRPr kern="1200">
        <a:solidFill>
          <a:schemeClr val="tx1"/>
        </a:solidFill>
        <a:latin typeface="Helvetica" pitchFamily="-32" charset="0"/>
        <a:ea typeface="ＭＳ Ｐゴシック" pitchFamily="-32" charset="-128"/>
        <a:cs typeface="+mn-cs"/>
      </a:defRPr>
    </a:lvl8pPr>
    <a:lvl9pPr marL="3657600" algn="l" defTabSz="914400" rtl="0" eaLnBrk="1" latinLnBrk="0" hangingPunct="1">
      <a:defRPr kern="1200">
        <a:solidFill>
          <a:schemeClr val="tx1"/>
        </a:solidFill>
        <a:latin typeface="Helvetica" pitchFamily="-32" charset="0"/>
        <a:ea typeface="ＭＳ Ｐゴシック" pitchFamily="-3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8085"/>
    <a:srgbClr val="A94952"/>
    <a:srgbClr val="FFF9C9"/>
    <a:srgbClr val="FFF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85683" autoAdjust="0"/>
  </p:normalViewPr>
  <p:slideViewPr>
    <p:cSldViewPr>
      <p:cViewPr varScale="1">
        <p:scale>
          <a:sx n="75" d="100"/>
          <a:sy n="75" d="100"/>
        </p:scale>
        <p:origin x="-1000" y="-112"/>
      </p:cViewPr>
      <p:guideLst>
        <p:guide orient="horz" pos="2160"/>
        <p:guide pos="2880"/>
      </p:guideLst>
    </p:cSldViewPr>
  </p:slideViewPr>
  <p:notesTextViewPr>
    <p:cViewPr>
      <p:scale>
        <a:sx n="1" d="1"/>
        <a:sy n="1" d="1"/>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0A48487-16FE-49B7-B7BB-90DDD83172E6}" type="datetimeFigureOut">
              <a:rPr lang="en-US" smtClean="0"/>
              <a:t>10/22/12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BBF372B-B950-47CF-B2ED-3109D3EA1E56}" type="slidenum">
              <a:rPr lang="en-US" smtClean="0"/>
              <a:t>‹#›</a:t>
            </a:fld>
            <a:endParaRPr lang="en-US" dirty="0"/>
          </a:p>
        </p:txBody>
      </p:sp>
    </p:spTree>
    <p:extLst>
      <p:ext uri="{BB962C8B-B14F-4D97-AF65-F5344CB8AC3E}">
        <p14:creationId xmlns:p14="http://schemas.microsoft.com/office/powerpoint/2010/main" val="1097593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BBF372B-B950-47CF-B2ED-3109D3EA1E56}" type="slidenum">
              <a:rPr lang="en-US" smtClean="0"/>
              <a:t>1</a:t>
            </a:fld>
            <a:endParaRPr lang="en-US"/>
          </a:p>
        </p:txBody>
      </p:sp>
    </p:spTree>
    <p:extLst>
      <p:ext uri="{BB962C8B-B14F-4D97-AF65-F5344CB8AC3E}">
        <p14:creationId xmlns:p14="http://schemas.microsoft.com/office/powerpoint/2010/main" val="71060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based interactive module about natural history collections</a:t>
            </a:r>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12</a:t>
            </a:fld>
            <a:endParaRPr lang="en-US" dirty="0"/>
          </a:p>
        </p:txBody>
      </p:sp>
    </p:spTree>
    <p:extLst>
      <p:ext uri="{BB962C8B-B14F-4D97-AF65-F5344CB8AC3E}">
        <p14:creationId xmlns:p14="http://schemas.microsoft.com/office/powerpoint/2010/main" val="249808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modules</a:t>
            </a:r>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14</a:t>
            </a:fld>
            <a:endParaRPr lang="en-US" dirty="0"/>
          </a:p>
        </p:txBody>
      </p:sp>
    </p:spTree>
    <p:extLst>
      <p:ext uri="{BB962C8B-B14F-4D97-AF65-F5344CB8AC3E}">
        <p14:creationId xmlns:p14="http://schemas.microsoft.com/office/powerpoint/2010/main" val="262811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78 acre natural area on MSU campus</a:t>
            </a:r>
          </a:p>
          <a:p>
            <a:endParaRPr lang="en-US" dirty="0" smtClean="0"/>
          </a:p>
          <a:p>
            <a:r>
              <a:rPr lang="en-US" dirty="0" smtClean="0"/>
              <a:t>Sat down and thought of cool stories…must have specimen</a:t>
            </a:r>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15</a:t>
            </a:fld>
            <a:endParaRPr lang="en-US" dirty="0"/>
          </a:p>
        </p:txBody>
      </p:sp>
    </p:spTree>
    <p:extLst>
      <p:ext uri="{BB962C8B-B14F-4D97-AF65-F5344CB8AC3E}">
        <p14:creationId xmlns:p14="http://schemas.microsoft.com/office/powerpoint/2010/main" val="357797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Dead</a:t>
            </a:r>
            <a:r>
              <a:rPr lang="en-US" baseline="0" dirty="0" smtClean="0"/>
              <a:t> ash. See “D” shaped scars on left in bark where beetles emerged</a:t>
            </a:r>
            <a:endParaRPr lang="en-US" dirty="0" smtClean="0"/>
          </a:p>
          <a:p>
            <a:endParaRPr lang="en-US" dirty="0" smtClean="0"/>
          </a:p>
          <a:p>
            <a:r>
              <a:rPr lang="en-US" dirty="0" smtClean="0"/>
              <a:t>White Ash, black ash</a:t>
            </a:r>
            <a:r>
              <a:rPr lang="en-US" baseline="0" dirty="0" smtClean="0"/>
              <a:t> gone…some sickly green ash</a:t>
            </a:r>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16</a:t>
            </a:fld>
            <a:endParaRPr lang="en-US" dirty="0"/>
          </a:p>
        </p:txBody>
      </p:sp>
    </p:spTree>
    <p:extLst>
      <p:ext uri="{BB962C8B-B14F-4D97-AF65-F5344CB8AC3E}">
        <p14:creationId xmlns:p14="http://schemas.microsoft.com/office/powerpoint/2010/main" val="225564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2</a:t>
            </a:fld>
            <a:endParaRPr lang="en-US"/>
          </a:p>
        </p:txBody>
      </p:sp>
    </p:spTree>
    <p:extLst>
      <p:ext uri="{BB962C8B-B14F-4D97-AF65-F5344CB8AC3E}">
        <p14:creationId xmlns:p14="http://schemas.microsoft.com/office/powerpoint/2010/main" val="115783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25000 specimens</a:t>
            </a:r>
          </a:p>
          <a:p>
            <a:r>
              <a:rPr lang="en-US" baseline="0" dirty="0" smtClean="0"/>
              <a:t>Primarily Aquatic Vascular Plants</a:t>
            </a:r>
          </a:p>
          <a:p>
            <a:r>
              <a:rPr lang="en-US" baseline="0" dirty="0" smtClean="0"/>
              <a:t>History of collections representing the BI Archipelago</a:t>
            </a:r>
          </a:p>
          <a:p>
            <a:endParaRPr lang="en-US" baseline="0" dirty="0" smtClean="0"/>
          </a:p>
        </p:txBody>
      </p:sp>
      <p:sp>
        <p:nvSpPr>
          <p:cNvPr id="4" name="Slide Number Placeholder 3"/>
          <p:cNvSpPr>
            <a:spLocks noGrp="1"/>
          </p:cNvSpPr>
          <p:nvPr>
            <p:ph type="sldNum" sz="quarter" idx="10"/>
          </p:nvPr>
        </p:nvSpPr>
        <p:spPr/>
        <p:txBody>
          <a:bodyPr/>
          <a:lstStyle/>
          <a:p>
            <a:fld id="{FBBF372B-B950-47CF-B2ED-3109D3EA1E56}" type="slidenum">
              <a:rPr lang="en-US" smtClean="0"/>
              <a:t>3</a:t>
            </a:fld>
            <a:endParaRPr lang="en-US"/>
          </a:p>
        </p:txBody>
      </p:sp>
    </p:spTree>
    <p:extLst>
      <p:ext uri="{BB962C8B-B14F-4D97-AF65-F5344CB8AC3E}">
        <p14:creationId xmlns:p14="http://schemas.microsoft.com/office/powerpoint/2010/main" val="72704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Dean Story</a:t>
            </a:r>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4</a:t>
            </a:fld>
            <a:endParaRPr lang="en-US"/>
          </a:p>
        </p:txBody>
      </p:sp>
    </p:spTree>
    <p:extLst>
      <p:ext uri="{BB962C8B-B14F-4D97-AF65-F5344CB8AC3E}">
        <p14:creationId xmlns:p14="http://schemas.microsoft.com/office/powerpoint/2010/main" val="314368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5</a:t>
            </a:fld>
            <a:endParaRPr lang="en-US"/>
          </a:p>
        </p:txBody>
      </p:sp>
    </p:spTree>
    <p:extLst>
      <p:ext uri="{BB962C8B-B14F-4D97-AF65-F5344CB8AC3E}">
        <p14:creationId xmlns:p14="http://schemas.microsoft.com/office/powerpoint/2010/main" val="281235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6</a:t>
            </a:fld>
            <a:endParaRPr lang="en-US"/>
          </a:p>
        </p:txBody>
      </p:sp>
    </p:spTree>
    <p:extLst>
      <p:ext uri="{BB962C8B-B14F-4D97-AF65-F5344CB8AC3E}">
        <p14:creationId xmlns:p14="http://schemas.microsoft.com/office/powerpoint/2010/main" val="348933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2004 (</a:t>
            </a:r>
            <a:r>
              <a:rPr lang="en-US" baseline="0" dirty="0" err="1" smtClean="0"/>
              <a:t>Trock</a:t>
            </a:r>
            <a:r>
              <a:rPr lang="en-US" baseline="0" dirty="0" smtClean="0"/>
              <a:t> and </a:t>
            </a:r>
            <a:r>
              <a:rPr lang="en-US" baseline="0" dirty="0" err="1" smtClean="0"/>
              <a:t>Rabeler</a:t>
            </a:r>
            <a:r>
              <a:rPr lang="en-US" baseline="0" dirty="0" smtClean="0"/>
              <a:t>) held a meeting at MSU to investigate formation consortium for the Western Great Lakes Region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attended as Post-doc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Deb left, I got faculty 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Meetings in Chico to work with Rich on moving this forward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Rich and I – start in MI, surveyed botanist, applied for funds, first meeting of Michigan Consortium of Botany 2010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communication and shared resources</a:t>
            </a:r>
          </a:p>
          <a:p>
            <a:endParaRPr lang="en-US" dirty="0" smtClean="0"/>
          </a:p>
          <a:p>
            <a:r>
              <a:rPr lang="en-US" dirty="0" smtClean="0"/>
              <a:t>Funding for meetings and</a:t>
            </a:r>
            <a:r>
              <a:rPr lang="en-US" baseline="0" dirty="0" smtClean="0"/>
              <a:t> website</a:t>
            </a:r>
            <a:endParaRPr lang="en-US" dirty="0" smtClean="0"/>
          </a:p>
          <a:p>
            <a:endParaRPr lang="en-US" dirty="0" smtClean="0"/>
          </a:p>
          <a:p>
            <a:r>
              <a:rPr lang="en-US" dirty="0" smtClean="0"/>
              <a:t>Revisit</a:t>
            </a:r>
            <a:r>
              <a:rPr lang="en-US" baseline="0" dirty="0" smtClean="0"/>
              <a:t> initial goal and examine herbaria</a:t>
            </a:r>
          </a:p>
          <a:p>
            <a:endParaRPr lang="en-US" dirty="0" smtClean="0"/>
          </a:p>
          <a:p>
            <a:r>
              <a:rPr lang="en-US" dirty="0" err="1" smtClean="0"/>
              <a:t>MiCOB</a:t>
            </a:r>
            <a:r>
              <a:rPr lang="en-US" dirty="0" smtClean="0"/>
              <a:t> </a:t>
            </a:r>
            <a:r>
              <a:rPr lang="en-US" dirty="0" smtClean="0"/>
              <a:t>– Time Evans and Anna Monfils</a:t>
            </a:r>
          </a:p>
          <a:p>
            <a:endParaRPr lang="en-US" dirty="0" smtClean="0"/>
          </a:p>
          <a:p>
            <a:r>
              <a:rPr lang="en-US" dirty="0" smtClean="0"/>
              <a:t>Goal – Bring small and regional collections “up to speed” on digitization initiatives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7</a:t>
            </a:fld>
            <a:endParaRPr lang="en-US"/>
          </a:p>
        </p:txBody>
      </p:sp>
    </p:spTree>
    <p:extLst>
      <p:ext uri="{BB962C8B-B14F-4D97-AF65-F5344CB8AC3E}">
        <p14:creationId xmlns:p14="http://schemas.microsoft.com/office/powerpoint/2010/main" val="632296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led to format</a:t>
            </a:r>
          </a:p>
          <a:p>
            <a:endParaRPr lang="en-US" dirty="0" smtClean="0"/>
          </a:p>
          <a:p>
            <a:r>
              <a:rPr lang="en-US" dirty="0" smtClean="0"/>
              <a:t>Go </a:t>
            </a:r>
            <a:r>
              <a:rPr lang="en-US" smtClean="0"/>
              <a:t>through folders</a:t>
            </a:r>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8</a:t>
            </a:fld>
            <a:endParaRPr lang="en-US"/>
          </a:p>
        </p:txBody>
      </p:sp>
    </p:spTree>
    <p:extLst>
      <p:ext uri="{BB962C8B-B14F-4D97-AF65-F5344CB8AC3E}">
        <p14:creationId xmlns:p14="http://schemas.microsoft.com/office/powerpoint/2010/main" val="3657248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372B-B950-47CF-B2ED-3109D3EA1E56}" type="slidenum">
              <a:rPr lang="en-US" smtClean="0"/>
              <a:t>10</a:t>
            </a:fld>
            <a:endParaRPr lang="en-US"/>
          </a:p>
        </p:txBody>
      </p:sp>
    </p:spTree>
    <p:extLst>
      <p:ext uri="{BB962C8B-B14F-4D97-AF65-F5344CB8AC3E}">
        <p14:creationId xmlns:p14="http://schemas.microsoft.com/office/powerpoint/2010/main" val="3023932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16C921E-0717-42EB-9573-EE1776D205C7}" type="slidenum">
              <a:rPr lang="en-US"/>
              <a:pPr>
                <a:defRPr/>
              </a:pPr>
              <a:t>‹#›</a:t>
            </a:fld>
            <a:endParaRPr lang="en-US" dirty="0"/>
          </a:p>
        </p:txBody>
      </p:sp>
    </p:spTree>
    <p:extLst>
      <p:ext uri="{BB962C8B-B14F-4D97-AF65-F5344CB8AC3E}">
        <p14:creationId xmlns:p14="http://schemas.microsoft.com/office/powerpoint/2010/main" val="328559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BCC510B-6316-43EF-B0AB-9CCAE5FBE94F}" type="slidenum">
              <a:rPr lang="en-US"/>
              <a:pPr>
                <a:defRPr/>
              </a:pPr>
              <a:t>‹#›</a:t>
            </a:fld>
            <a:endParaRPr lang="en-US" dirty="0"/>
          </a:p>
        </p:txBody>
      </p:sp>
    </p:spTree>
    <p:extLst>
      <p:ext uri="{BB962C8B-B14F-4D97-AF65-F5344CB8AC3E}">
        <p14:creationId xmlns:p14="http://schemas.microsoft.com/office/powerpoint/2010/main" val="1675537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656EFC7-18C2-497F-9FF3-EF0E00D87DCF}" type="slidenum">
              <a:rPr lang="en-US"/>
              <a:pPr>
                <a:defRPr/>
              </a:pPr>
              <a:t>‹#›</a:t>
            </a:fld>
            <a:endParaRPr lang="en-US" dirty="0"/>
          </a:p>
        </p:txBody>
      </p:sp>
    </p:spTree>
    <p:extLst>
      <p:ext uri="{BB962C8B-B14F-4D97-AF65-F5344CB8AC3E}">
        <p14:creationId xmlns:p14="http://schemas.microsoft.com/office/powerpoint/2010/main" val="1337114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45112B0-06F3-4264-BDD8-F942E866ADE2}" type="slidenum">
              <a:rPr lang="en-US"/>
              <a:pPr>
                <a:defRPr/>
              </a:pPr>
              <a:t>‹#›</a:t>
            </a:fld>
            <a:endParaRPr lang="en-US" dirty="0"/>
          </a:p>
        </p:txBody>
      </p:sp>
    </p:spTree>
    <p:extLst>
      <p:ext uri="{BB962C8B-B14F-4D97-AF65-F5344CB8AC3E}">
        <p14:creationId xmlns:p14="http://schemas.microsoft.com/office/powerpoint/2010/main" val="256233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393F174-ED33-4D7A-9A2B-BD6B76F12AF1}" type="slidenum">
              <a:rPr lang="en-US"/>
              <a:pPr>
                <a:defRPr/>
              </a:pPr>
              <a:t>‹#›</a:t>
            </a:fld>
            <a:endParaRPr lang="en-US" dirty="0"/>
          </a:p>
        </p:txBody>
      </p:sp>
    </p:spTree>
    <p:extLst>
      <p:ext uri="{BB962C8B-B14F-4D97-AF65-F5344CB8AC3E}">
        <p14:creationId xmlns:p14="http://schemas.microsoft.com/office/powerpoint/2010/main" val="178260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78B6A51-CD42-4324-ABEC-2B06C3998FEA}" type="slidenum">
              <a:rPr lang="en-US"/>
              <a:pPr>
                <a:defRPr/>
              </a:pPr>
              <a:t>‹#›</a:t>
            </a:fld>
            <a:endParaRPr lang="en-US" dirty="0"/>
          </a:p>
        </p:txBody>
      </p:sp>
    </p:spTree>
    <p:extLst>
      <p:ext uri="{BB962C8B-B14F-4D97-AF65-F5344CB8AC3E}">
        <p14:creationId xmlns:p14="http://schemas.microsoft.com/office/powerpoint/2010/main" val="827448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FF67479-75B3-455E-B383-CB863086CA90}" type="slidenum">
              <a:rPr lang="en-US"/>
              <a:pPr>
                <a:defRPr/>
              </a:pPr>
              <a:t>‹#›</a:t>
            </a:fld>
            <a:endParaRPr lang="en-US" dirty="0"/>
          </a:p>
        </p:txBody>
      </p:sp>
    </p:spTree>
    <p:extLst>
      <p:ext uri="{BB962C8B-B14F-4D97-AF65-F5344CB8AC3E}">
        <p14:creationId xmlns:p14="http://schemas.microsoft.com/office/powerpoint/2010/main" val="80610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39520C0-7D1C-4470-AF09-0623D5472018}" type="slidenum">
              <a:rPr lang="en-US"/>
              <a:pPr>
                <a:defRPr/>
              </a:pPr>
              <a:t>‹#›</a:t>
            </a:fld>
            <a:endParaRPr lang="en-US" dirty="0"/>
          </a:p>
        </p:txBody>
      </p:sp>
    </p:spTree>
    <p:extLst>
      <p:ext uri="{BB962C8B-B14F-4D97-AF65-F5344CB8AC3E}">
        <p14:creationId xmlns:p14="http://schemas.microsoft.com/office/powerpoint/2010/main" val="191858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8284563-0E81-410A-BA2C-F6E86E25E994}" type="slidenum">
              <a:rPr lang="en-US"/>
              <a:pPr>
                <a:defRPr/>
              </a:pPr>
              <a:t>‹#›</a:t>
            </a:fld>
            <a:endParaRPr lang="en-US" dirty="0"/>
          </a:p>
        </p:txBody>
      </p:sp>
    </p:spTree>
    <p:extLst>
      <p:ext uri="{BB962C8B-B14F-4D97-AF65-F5344CB8AC3E}">
        <p14:creationId xmlns:p14="http://schemas.microsoft.com/office/powerpoint/2010/main" val="391650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32459C5-7AB1-4849-A724-3C32CE0CE258}" type="slidenum">
              <a:rPr lang="en-US"/>
              <a:pPr>
                <a:defRPr/>
              </a:pPr>
              <a:t>‹#›</a:t>
            </a:fld>
            <a:endParaRPr lang="en-US" dirty="0"/>
          </a:p>
        </p:txBody>
      </p:sp>
    </p:spTree>
    <p:extLst>
      <p:ext uri="{BB962C8B-B14F-4D97-AF65-F5344CB8AC3E}">
        <p14:creationId xmlns:p14="http://schemas.microsoft.com/office/powerpoint/2010/main" val="3094647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35E4DAC-BE15-4DA8-84E1-6E3080405956}" type="slidenum">
              <a:rPr lang="en-US"/>
              <a:pPr>
                <a:defRPr/>
              </a:pPr>
              <a:t>‹#›</a:t>
            </a:fld>
            <a:endParaRPr lang="en-US" dirty="0"/>
          </a:p>
        </p:txBody>
      </p:sp>
    </p:spTree>
    <p:extLst>
      <p:ext uri="{BB962C8B-B14F-4D97-AF65-F5344CB8AC3E}">
        <p14:creationId xmlns:p14="http://schemas.microsoft.com/office/powerpoint/2010/main" val="4153743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0600D720-979A-492B-9352-C68629FE599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32" charset="-128"/>
        </a:defRPr>
      </a:lvl2pPr>
      <a:lvl3pPr algn="ctr" rtl="0" eaLnBrk="1" fontAlgn="base" hangingPunct="1">
        <a:spcBef>
          <a:spcPct val="0"/>
        </a:spcBef>
        <a:spcAft>
          <a:spcPct val="0"/>
        </a:spcAft>
        <a:defRPr sz="4400">
          <a:solidFill>
            <a:schemeClr val="tx2"/>
          </a:solidFill>
          <a:latin typeface="Arial" charset="0"/>
          <a:ea typeface="ＭＳ Ｐゴシック" pitchFamily="-32" charset="-128"/>
        </a:defRPr>
      </a:lvl3pPr>
      <a:lvl4pPr algn="ctr" rtl="0" eaLnBrk="1" fontAlgn="base" hangingPunct="1">
        <a:spcBef>
          <a:spcPct val="0"/>
        </a:spcBef>
        <a:spcAft>
          <a:spcPct val="0"/>
        </a:spcAft>
        <a:defRPr sz="4400">
          <a:solidFill>
            <a:schemeClr val="tx2"/>
          </a:solidFill>
          <a:latin typeface="Arial" charset="0"/>
          <a:ea typeface="ＭＳ Ｐゴシック" pitchFamily="-32" charset="-128"/>
        </a:defRPr>
      </a:lvl4pPr>
      <a:lvl5pPr algn="ctr" rtl="0" eaLnBrk="1" fontAlgn="base" hangingPunct="1">
        <a:spcBef>
          <a:spcPct val="0"/>
        </a:spcBef>
        <a:spcAft>
          <a:spcPct val="0"/>
        </a:spcAft>
        <a:defRPr sz="4400">
          <a:solidFill>
            <a:schemeClr val="tx2"/>
          </a:solidFill>
          <a:latin typeface="Arial" charset="0"/>
          <a:ea typeface="ＭＳ Ｐゴシック" pitchFamily="-32"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32"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32"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32"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32"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idigbio.org/" TargetMode="External"/><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idigbio.org/" TargetMode="External"/><Relationship Id="rId4" Type="http://schemas.openxmlformats.org/officeDocument/2006/relationships/image" Target="../media/image3.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1905000"/>
            <a:ext cx="8077200" cy="2286000"/>
          </a:xfrm>
        </p:spPr>
        <p:txBody>
          <a:bodyPr anchor="t"/>
          <a:lstStyle/>
          <a:p>
            <a:pPr algn="l"/>
            <a:r>
              <a:rPr lang="en-US" sz="4000" dirty="0" err="1" smtClean="0"/>
              <a:t>iDigBio</a:t>
            </a:r>
            <a:r>
              <a:rPr lang="en-US" sz="4000" dirty="0" smtClean="0"/>
              <a:t> 2012 Visiting Scholar: Organizing</a:t>
            </a:r>
            <a:r>
              <a:rPr lang="en-US" sz="4000" dirty="0"/>
              <a:t>, </a:t>
            </a:r>
            <a:r>
              <a:rPr lang="en-US" sz="4000" dirty="0" smtClean="0"/>
              <a:t>Executing </a:t>
            </a:r>
            <a:r>
              <a:rPr lang="en-US" sz="4000" dirty="0"/>
              <a:t>and </a:t>
            </a:r>
            <a:r>
              <a:rPr lang="en-US" sz="4000" dirty="0" smtClean="0"/>
              <a:t>Utilizing </a:t>
            </a:r>
            <a:r>
              <a:rPr lang="en-US" sz="4000" dirty="0"/>
              <a:t>a </a:t>
            </a:r>
            <a:r>
              <a:rPr lang="en-US" sz="4000" dirty="0" smtClean="0"/>
              <a:t>Digitized Regional </a:t>
            </a:r>
            <a:r>
              <a:rPr lang="en-US" sz="4000" dirty="0"/>
              <a:t>H</a:t>
            </a:r>
            <a:r>
              <a:rPr lang="en-US" sz="4000" dirty="0" smtClean="0"/>
              <a:t>erbarium </a:t>
            </a:r>
            <a:endParaRPr lang="en-US" sz="4000" b="1" dirty="0" smtClean="0"/>
          </a:p>
        </p:txBody>
      </p:sp>
      <p:sp>
        <p:nvSpPr>
          <p:cNvPr id="2051" name="Rectangle 3"/>
          <p:cNvSpPr>
            <a:spLocks noGrp="1" noChangeArrowheads="1"/>
          </p:cNvSpPr>
          <p:nvPr>
            <p:ph type="subTitle" idx="1"/>
          </p:nvPr>
        </p:nvSpPr>
        <p:spPr>
          <a:xfrm>
            <a:off x="533400" y="4495800"/>
            <a:ext cx="8382000" cy="2209800"/>
          </a:xfrm>
        </p:spPr>
        <p:txBody>
          <a:bodyPr/>
          <a:lstStyle/>
          <a:p>
            <a:pPr algn="l" eaLnBrk="1" hangingPunct="1">
              <a:spcBef>
                <a:spcPts val="0"/>
              </a:spcBef>
            </a:pPr>
            <a:r>
              <a:rPr lang="en-US" sz="2000" dirty="0" smtClean="0"/>
              <a:t>Anna Monfils</a:t>
            </a:r>
          </a:p>
          <a:p>
            <a:pPr algn="l" eaLnBrk="1" hangingPunct="1">
              <a:spcBef>
                <a:spcPts val="0"/>
              </a:spcBef>
            </a:pPr>
            <a:r>
              <a:rPr lang="en-US" sz="2000" dirty="0" smtClean="0"/>
              <a:t>CMC Herbarium</a:t>
            </a:r>
          </a:p>
          <a:p>
            <a:pPr algn="l" eaLnBrk="1" hangingPunct="1">
              <a:spcBef>
                <a:spcPts val="0"/>
              </a:spcBef>
            </a:pPr>
            <a:r>
              <a:rPr lang="en-US" sz="2000" dirty="0" smtClean="0"/>
              <a:t>Central Michigan University</a:t>
            </a:r>
          </a:p>
        </p:txBody>
      </p:sp>
      <p:grpSp>
        <p:nvGrpSpPr>
          <p:cNvPr id="4" name="Group 3"/>
          <p:cNvGrpSpPr/>
          <p:nvPr/>
        </p:nvGrpSpPr>
        <p:grpSpPr>
          <a:xfrm>
            <a:off x="646661" y="5791200"/>
            <a:ext cx="3505200" cy="775892"/>
            <a:chOff x="692285" y="5762471"/>
            <a:chExt cx="4184515" cy="943129"/>
          </a:xfrm>
        </p:grpSpPr>
        <p:sp>
          <p:nvSpPr>
            <p:cNvPr id="3" name="Rectangle 2"/>
            <p:cNvSpPr/>
            <p:nvPr/>
          </p:nvSpPr>
          <p:spPr bwMode="auto">
            <a:xfrm>
              <a:off x="692285" y="5762471"/>
              <a:ext cx="4184515" cy="943129"/>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Helvetica" pitchFamily="-32" charset="0"/>
                <a:ea typeface="ＭＳ Ｐゴシック" pitchFamily="-32"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838671"/>
              <a:ext cx="4032115" cy="790729"/>
            </a:xfrm>
            <a:prstGeom prst="rect">
              <a:avLst/>
            </a:prstGeom>
            <a:noFill/>
            <a:ln>
              <a:noFill/>
            </a:ln>
            <a:effectLst/>
          </p:spPr>
        </p:pic>
      </p:grpSp>
      <p:pic>
        <p:nvPicPr>
          <p:cNvPr id="8" name="Picture 3" descr="https://www.idigbio.org/sites/all/themes/idigbio_org/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57200"/>
            <a:ext cx="2743200" cy="847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eatLakes_space"/>
          <p:cNvPicPr>
            <a:picLocks noChangeAspect="1" noChangeArrowheads="1"/>
          </p:cNvPicPr>
          <p:nvPr/>
        </p:nvPicPr>
        <p:blipFill>
          <a:blip r:embed="rId3">
            <a:alphaModFix/>
            <a:extLst>
              <a:ext uri="{28A0092B-C50C-407E-A947-70E740481C1C}">
                <a14:useLocalDpi xmlns:a14="http://schemas.microsoft.com/office/drawing/2010/main" val="0"/>
              </a:ext>
            </a:extLst>
          </a:blip>
          <a:srcRect l="7857" r="5000"/>
          <a:stretch>
            <a:fillRect/>
          </a:stretch>
        </p:blipFill>
        <p:spPr bwMode="auto">
          <a:xfrm>
            <a:off x="5867400" y="4389659"/>
            <a:ext cx="3124200" cy="2315941"/>
          </a:xfrm>
          <a:prstGeom prst="rect">
            <a:avLst/>
          </a:prstGeom>
          <a:noFill/>
          <a:ln w="9525">
            <a:solidFill>
              <a:srgbClr val="F7C11C"/>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32 participants from Great Lakes Region</a:t>
            </a:r>
            <a:endParaRPr lang="en-US" dirty="0"/>
          </a:p>
        </p:txBody>
      </p:sp>
      <p:sp>
        <p:nvSpPr>
          <p:cNvPr id="5" name="Content Placeholder 4"/>
          <p:cNvSpPr>
            <a:spLocks noGrp="1"/>
          </p:cNvSpPr>
          <p:nvPr>
            <p:ph idx="1"/>
          </p:nvPr>
        </p:nvSpPr>
        <p:spPr/>
        <p:txBody>
          <a:bodyPr/>
          <a:lstStyle/>
          <a:p>
            <a:r>
              <a:rPr lang="en-US" smtClean="0"/>
              <a:t>4 states</a:t>
            </a:r>
          </a:p>
          <a:p>
            <a:r>
              <a:rPr lang="en-US" smtClean="0"/>
              <a:t>16 collections </a:t>
            </a:r>
          </a:p>
          <a:p>
            <a:r>
              <a:rPr lang="en-US" smtClean="0"/>
              <a:t>19 directors and/or curators</a:t>
            </a:r>
          </a:p>
          <a:p>
            <a:r>
              <a:rPr lang="en-US" smtClean="0"/>
              <a:t>3 herbarium volunteers </a:t>
            </a:r>
          </a:p>
          <a:p>
            <a:r>
              <a:rPr lang="en-US" smtClean="0"/>
              <a:t>2 graduate students</a:t>
            </a:r>
          </a:p>
          <a:p>
            <a:r>
              <a:rPr lang="en-US" smtClean="0"/>
              <a:t>7 undergraduate students</a:t>
            </a:r>
          </a:p>
          <a:p>
            <a:r>
              <a:rPr lang="en-US" smtClean="0"/>
              <a:t>1 Dean!</a:t>
            </a:r>
          </a:p>
          <a:p>
            <a:endParaRPr lang="en-US" dirty="0"/>
          </a:p>
        </p:txBody>
      </p:sp>
    </p:spTree>
    <p:extLst>
      <p:ext uri="{BB962C8B-B14F-4D97-AF65-F5344CB8AC3E}">
        <p14:creationId xmlns:p14="http://schemas.microsoft.com/office/powerpoint/2010/main" val="21235606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Highlights</a:t>
            </a:r>
            <a:endParaRPr lang="en-US" dirty="0"/>
          </a:p>
        </p:txBody>
      </p:sp>
      <p:sp>
        <p:nvSpPr>
          <p:cNvPr id="3" name="Content Placeholder 2"/>
          <p:cNvSpPr>
            <a:spLocks noGrp="1"/>
          </p:cNvSpPr>
          <p:nvPr>
            <p:ph idx="1"/>
          </p:nvPr>
        </p:nvSpPr>
        <p:spPr>
          <a:xfrm>
            <a:off x="685800" y="1752600"/>
            <a:ext cx="4648200" cy="4114800"/>
          </a:xfrm>
        </p:spPr>
        <p:txBody>
          <a:bodyPr/>
          <a:lstStyle/>
          <a:p>
            <a:r>
              <a:rPr lang="en-US" sz="2400" dirty="0" smtClean="0"/>
              <a:t>Community building</a:t>
            </a:r>
          </a:p>
          <a:p>
            <a:r>
              <a:rPr lang="en-US" sz="2400" dirty="0" smtClean="0"/>
              <a:t>Orientation to “Alphabet Soup”</a:t>
            </a:r>
          </a:p>
          <a:p>
            <a:r>
              <a:rPr lang="en-US" sz="2400" dirty="0" smtClean="0"/>
              <a:t>Dean speaks on “garnering </a:t>
            </a:r>
            <a:r>
              <a:rPr lang="en-US" sz="2400" dirty="0"/>
              <a:t>i</a:t>
            </a:r>
            <a:r>
              <a:rPr lang="en-US" sz="2400" dirty="0" smtClean="0"/>
              <a:t>nstitutional support”</a:t>
            </a:r>
          </a:p>
          <a:p>
            <a:r>
              <a:rPr lang="en-US" sz="2400" dirty="0"/>
              <a:t>Hanes </a:t>
            </a:r>
            <a:r>
              <a:rPr lang="en-US" sz="2400" dirty="0" smtClean="0"/>
              <a:t>Foundation proposal for regional collections in MI</a:t>
            </a:r>
            <a:endParaRPr lang="en-US" sz="2400" dirty="0"/>
          </a:p>
          <a:p>
            <a:r>
              <a:rPr lang="en-US" sz="2400" dirty="0" smtClean="0"/>
              <a:t>Demystify digitization through program presentations </a:t>
            </a:r>
          </a:p>
          <a:p>
            <a:r>
              <a:rPr lang="en-US" sz="2400" dirty="0"/>
              <a:t>E</a:t>
            </a:r>
            <a:r>
              <a:rPr lang="en-US" sz="2400" dirty="0" smtClean="0"/>
              <a:t>xamples </a:t>
            </a:r>
            <a:r>
              <a:rPr lang="en-US" sz="2400" dirty="0"/>
              <a:t>and </a:t>
            </a:r>
            <a:r>
              <a:rPr lang="en-US" sz="2400" dirty="0" smtClean="0"/>
              <a:t>experiences from fellow curators</a:t>
            </a:r>
          </a:p>
          <a:p>
            <a:r>
              <a:rPr lang="en-US" sz="2400" dirty="0" smtClean="0"/>
              <a:t>Students presentations and “lessons learned”</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1803400"/>
            <a:ext cx="3619500" cy="4826000"/>
          </a:xfrm>
          <a:prstGeom prst="rect">
            <a:avLst/>
          </a:prstGeom>
          <a:ln>
            <a:solidFill>
              <a:srgbClr val="F7C11C"/>
            </a:solidFill>
          </a:ln>
        </p:spPr>
      </p:pic>
    </p:spTree>
    <p:extLst>
      <p:ext uri="{BB962C8B-B14F-4D97-AF65-F5344CB8AC3E}">
        <p14:creationId xmlns:p14="http://schemas.microsoft.com/office/powerpoint/2010/main" val="20678153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600200" y="838200"/>
            <a:ext cx="5943600" cy="5257800"/>
            <a:chOff x="1600200" y="1524000"/>
            <a:chExt cx="5943600" cy="5257800"/>
          </a:xfrm>
        </p:grpSpPr>
        <p:grpSp>
          <p:nvGrpSpPr>
            <p:cNvPr id="8" name="Group 7"/>
            <p:cNvGrpSpPr/>
            <p:nvPr/>
          </p:nvGrpSpPr>
          <p:grpSpPr>
            <a:xfrm>
              <a:off x="1600200" y="1524000"/>
              <a:ext cx="3429000" cy="3352800"/>
              <a:chOff x="2362200" y="762000"/>
              <a:chExt cx="3429000" cy="3352800"/>
            </a:xfrm>
          </p:grpSpPr>
          <p:sp>
            <p:nvSpPr>
              <p:cNvPr id="4" name="Oval 3"/>
              <p:cNvSpPr/>
              <p:nvPr/>
            </p:nvSpPr>
            <p:spPr bwMode="auto">
              <a:xfrm>
                <a:off x="2362200" y="762000"/>
                <a:ext cx="3429000" cy="3352800"/>
              </a:xfrm>
              <a:prstGeom prst="ellipse">
                <a:avLst/>
              </a:prstGeom>
              <a:solidFill>
                <a:schemeClr val="tx1">
                  <a:lumMod val="60000"/>
                  <a:lumOff val="40000"/>
                  <a:alpha val="5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chemeClr val="tx1"/>
                  </a:solidFill>
                  <a:effectLst/>
                  <a:latin typeface="Helvetica" pitchFamily="-32" charset="0"/>
                  <a:ea typeface="ＭＳ Ｐゴシック" pitchFamily="-3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chemeClr val="tx1"/>
                  </a:solidFill>
                  <a:effectLst/>
                  <a:latin typeface="Helvetica" pitchFamily="-32" charset="0"/>
                  <a:ea typeface="ＭＳ Ｐゴシック" pitchFamily="-32" charset="-128"/>
                </a:endParaRPr>
              </a:p>
            </p:txBody>
          </p:sp>
          <p:sp>
            <p:nvSpPr>
              <p:cNvPr id="7" name="TextBox 6"/>
              <p:cNvSpPr txBox="1"/>
              <p:nvPr/>
            </p:nvSpPr>
            <p:spPr>
              <a:xfrm>
                <a:off x="3505200" y="2115235"/>
                <a:ext cx="1185315" cy="646331"/>
              </a:xfrm>
              <a:prstGeom prst="rect">
                <a:avLst/>
              </a:prstGeom>
              <a:noFill/>
            </p:spPr>
            <p:txBody>
              <a:bodyPr wrap="none" rtlCol="0">
                <a:spAutoFit/>
              </a:bodyPr>
              <a:lstStyle/>
              <a:p>
                <a:r>
                  <a:rPr lang="en-US" sz="3600" dirty="0" smtClean="0">
                    <a:solidFill>
                      <a:srgbClr val="131313"/>
                    </a:solidFill>
                  </a:rPr>
                  <a:t>Field</a:t>
                </a:r>
                <a:endParaRPr lang="en-US" sz="3600" dirty="0">
                  <a:solidFill>
                    <a:srgbClr val="131313"/>
                  </a:solidFill>
                </a:endParaRPr>
              </a:p>
            </p:txBody>
          </p:sp>
        </p:grpSp>
        <p:grpSp>
          <p:nvGrpSpPr>
            <p:cNvPr id="10" name="Group 9"/>
            <p:cNvGrpSpPr/>
            <p:nvPr/>
          </p:nvGrpSpPr>
          <p:grpSpPr>
            <a:xfrm>
              <a:off x="4114800" y="1524000"/>
              <a:ext cx="3429000" cy="3352800"/>
              <a:chOff x="4876800" y="762000"/>
              <a:chExt cx="3429000" cy="3352800"/>
            </a:xfrm>
          </p:grpSpPr>
          <p:sp>
            <p:nvSpPr>
              <p:cNvPr id="6" name="Oval 5"/>
              <p:cNvSpPr/>
              <p:nvPr/>
            </p:nvSpPr>
            <p:spPr bwMode="auto">
              <a:xfrm>
                <a:off x="4876800" y="762000"/>
                <a:ext cx="3429000" cy="3352800"/>
              </a:xfrm>
              <a:prstGeom prst="ellipse">
                <a:avLst/>
              </a:prstGeom>
              <a:solidFill>
                <a:schemeClr val="bg1">
                  <a:alpha val="5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4000" dirty="0" smtClean="0"/>
              </a:p>
            </p:txBody>
          </p:sp>
          <p:sp>
            <p:nvSpPr>
              <p:cNvPr id="9" name="TextBox 8"/>
              <p:cNvSpPr txBox="1"/>
              <p:nvPr/>
            </p:nvSpPr>
            <p:spPr>
              <a:xfrm>
                <a:off x="5421449" y="2133600"/>
                <a:ext cx="2339703" cy="646331"/>
              </a:xfrm>
              <a:prstGeom prst="rect">
                <a:avLst/>
              </a:prstGeom>
              <a:noFill/>
            </p:spPr>
            <p:txBody>
              <a:bodyPr wrap="none" rtlCol="0">
                <a:spAutoFit/>
              </a:bodyPr>
              <a:lstStyle/>
              <a:p>
                <a:r>
                  <a:rPr lang="en-US" sz="3600" dirty="0" smtClean="0">
                    <a:solidFill>
                      <a:schemeClr val="bg2"/>
                    </a:solidFill>
                  </a:rPr>
                  <a:t>Herbarium</a:t>
                </a:r>
                <a:endParaRPr lang="en-US" sz="3600" dirty="0">
                  <a:solidFill>
                    <a:schemeClr val="bg2"/>
                  </a:solidFill>
                </a:endParaRPr>
              </a:p>
            </p:txBody>
          </p:sp>
        </p:grpSp>
        <p:grpSp>
          <p:nvGrpSpPr>
            <p:cNvPr id="12" name="Group 11"/>
            <p:cNvGrpSpPr/>
            <p:nvPr/>
          </p:nvGrpSpPr>
          <p:grpSpPr>
            <a:xfrm>
              <a:off x="2819400" y="3429000"/>
              <a:ext cx="3429000" cy="3352800"/>
              <a:chOff x="3581400" y="2667000"/>
              <a:chExt cx="3429000" cy="3352800"/>
            </a:xfrm>
          </p:grpSpPr>
          <p:sp>
            <p:nvSpPr>
              <p:cNvPr id="5" name="Oval 4"/>
              <p:cNvSpPr/>
              <p:nvPr/>
            </p:nvSpPr>
            <p:spPr bwMode="auto">
              <a:xfrm>
                <a:off x="3581400" y="2667000"/>
                <a:ext cx="3429000" cy="3352800"/>
              </a:xfrm>
              <a:prstGeom prst="ellipse">
                <a:avLst/>
              </a:prstGeom>
              <a:solidFill>
                <a:srgbClr val="CA8085">
                  <a:alpha val="65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Helvetica" pitchFamily="-32" charset="0"/>
                  <a:ea typeface="ＭＳ Ｐゴシック" pitchFamily="-32"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Helvetica" pitchFamily="-32" charset="0"/>
                  <a:ea typeface="ＭＳ Ｐゴシック" pitchFamily="-32" charset="-128"/>
                </a:endParaRPr>
              </a:p>
            </p:txBody>
          </p:sp>
          <p:sp>
            <p:nvSpPr>
              <p:cNvPr id="11" name="TextBox 10"/>
              <p:cNvSpPr txBox="1"/>
              <p:nvPr/>
            </p:nvSpPr>
            <p:spPr>
              <a:xfrm>
                <a:off x="4215429" y="4038600"/>
                <a:ext cx="2160943" cy="646331"/>
              </a:xfrm>
              <a:prstGeom prst="rect">
                <a:avLst/>
              </a:prstGeom>
              <a:noFill/>
            </p:spPr>
            <p:txBody>
              <a:bodyPr wrap="none" rtlCol="0">
                <a:spAutoFit/>
              </a:bodyPr>
              <a:lstStyle/>
              <a:p>
                <a:r>
                  <a:rPr lang="en-US" sz="3600" dirty="0" smtClean="0">
                    <a:solidFill>
                      <a:srgbClr val="131313"/>
                    </a:solidFill>
                  </a:rPr>
                  <a:t>Database</a:t>
                </a:r>
                <a:endParaRPr lang="en-US" sz="3600" dirty="0">
                  <a:solidFill>
                    <a:srgbClr val="131313"/>
                  </a:solidFill>
                </a:endParaRPr>
              </a:p>
            </p:txBody>
          </p:sp>
        </p:grpSp>
      </p:grpSp>
      <p:sp>
        <p:nvSpPr>
          <p:cNvPr id="18" name="Title 17"/>
          <p:cNvSpPr>
            <a:spLocks noGrp="1"/>
          </p:cNvSpPr>
          <p:nvPr>
            <p:ph type="title"/>
          </p:nvPr>
        </p:nvSpPr>
        <p:spPr/>
        <p:txBody>
          <a:bodyPr/>
          <a:lstStyle/>
          <a:p>
            <a:endParaRPr lang="en-US"/>
          </a:p>
        </p:txBody>
      </p:sp>
    </p:spTree>
    <p:extLst>
      <p:ext uri="{BB962C8B-B14F-4D97-AF65-F5344CB8AC3E}">
        <p14:creationId xmlns:p14="http://schemas.microsoft.com/office/powerpoint/2010/main" val="41435681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63000" contrast="-63000"/>
                    </a14:imgEffect>
                  </a14:imgLayer>
                </a14:imgProps>
              </a:ext>
            </a:extLst>
          </a:blip>
          <a:stretch>
            <a:fillRect/>
          </a:stretch>
        </p:blipFill>
        <p:spPr>
          <a:xfrm>
            <a:off x="-762000" y="-21044"/>
            <a:ext cx="10264313" cy="6865092"/>
          </a:xfrm>
          <a:prstGeom prst="rect">
            <a:avLst/>
          </a:prstGeom>
        </p:spPr>
      </p:pic>
      <p:sp>
        <p:nvSpPr>
          <p:cNvPr id="2" name="Title 1"/>
          <p:cNvSpPr>
            <a:spLocks noGrp="1"/>
          </p:cNvSpPr>
          <p:nvPr>
            <p:ph type="title"/>
          </p:nvPr>
        </p:nvSpPr>
        <p:spPr>
          <a:xfrm>
            <a:off x="0" y="228600"/>
            <a:ext cx="9144000" cy="1143000"/>
          </a:xfrm>
        </p:spPr>
        <p:txBody>
          <a:bodyPr/>
          <a:lstStyle/>
          <a:p>
            <a:r>
              <a:rPr lang="en-US" sz="3400" dirty="0" smtClean="0"/>
              <a:t>Goals of Educational Module</a:t>
            </a:r>
            <a:endParaRPr lang="en-US" sz="3400" dirty="0"/>
          </a:p>
        </p:txBody>
      </p:sp>
      <p:sp>
        <p:nvSpPr>
          <p:cNvPr id="3" name="Content Placeholder 2"/>
          <p:cNvSpPr>
            <a:spLocks noGrp="1"/>
          </p:cNvSpPr>
          <p:nvPr>
            <p:ph idx="1"/>
          </p:nvPr>
        </p:nvSpPr>
        <p:spPr>
          <a:xfrm>
            <a:off x="685800" y="1447800"/>
            <a:ext cx="7772400" cy="5105400"/>
          </a:xfrm>
        </p:spPr>
        <p:txBody>
          <a:bodyPr/>
          <a:lstStyle/>
          <a:p>
            <a:pPr marL="1203325" indent="-1203325">
              <a:buNone/>
            </a:pPr>
            <a:r>
              <a:rPr lang="en-US" sz="2400" dirty="0" smtClean="0"/>
              <a:t>Students will be able to</a:t>
            </a:r>
            <a:r>
              <a:rPr lang="en-US" sz="2400" dirty="0" smtClean="0"/>
              <a:t>…</a:t>
            </a:r>
          </a:p>
          <a:p>
            <a:pPr marL="1203325" indent="-1203325">
              <a:buNone/>
            </a:pPr>
            <a:endParaRPr lang="en-US" sz="800" dirty="0" smtClean="0"/>
          </a:p>
          <a:p>
            <a:r>
              <a:rPr lang="en-US" sz="2400" dirty="0" smtClean="0"/>
              <a:t>Describe </a:t>
            </a:r>
            <a:r>
              <a:rPr lang="en-US" sz="2400" dirty="0" smtClean="0"/>
              <a:t>raw data available in physical natural history museums and on-line databases</a:t>
            </a:r>
          </a:p>
          <a:p>
            <a:r>
              <a:rPr lang="en-US" sz="2400" dirty="0" smtClean="0"/>
              <a:t>Compare </a:t>
            </a:r>
            <a:r>
              <a:rPr lang="en-US" sz="2400" dirty="0"/>
              <a:t>and contrast types of information obtained from physical and online </a:t>
            </a:r>
            <a:r>
              <a:rPr lang="en-US" sz="2400" dirty="0" smtClean="0"/>
              <a:t>sources.</a:t>
            </a:r>
          </a:p>
          <a:p>
            <a:r>
              <a:rPr lang="en-US" sz="2400" dirty="0" smtClean="0"/>
              <a:t>Extract </a:t>
            </a:r>
            <a:r>
              <a:rPr lang="en-US" sz="2400" dirty="0" smtClean="0"/>
              <a:t>data from on-line databases and convert into meaningful information</a:t>
            </a:r>
          </a:p>
          <a:p>
            <a:r>
              <a:rPr lang="en-US" sz="2400" dirty="0" smtClean="0"/>
              <a:t>Apply </a:t>
            </a:r>
            <a:r>
              <a:rPr lang="en-US" sz="2400" dirty="0" smtClean="0"/>
              <a:t>information </a:t>
            </a:r>
            <a:r>
              <a:rPr lang="en-US" sz="2400" dirty="0" smtClean="0"/>
              <a:t>to </a:t>
            </a:r>
            <a:r>
              <a:rPr lang="en-US" sz="2400" dirty="0"/>
              <a:t>a key issue related to scientific discovery, biology and the living </a:t>
            </a:r>
            <a:r>
              <a:rPr lang="en-US" sz="2400" dirty="0" smtClean="0"/>
              <a:t>world</a:t>
            </a:r>
          </a:p>
          <a:p>
            <a:r>
              <a:rPr lang="en-US" sz="2400" dirty="0" smtClean="0"/>
              <a:t>Appreciate </a:t>
            </a:r>
            <a:r>
              <a:rPr lang="en-US" sz="2400" dirty="0"/>
              <a:t>the value of natural history collections in creating useful understanding of the </a:t>
            </a:r>
            <a:r>
              <a:rPr lang="en-US" sz="2400" dirty="0" smtClean="0"/>
              <a:t>living world </a:t>
            </a:r>
            <a:r>
              <a:rPr lang="en-US" sz="2400" dirty="0"/>
              <a:t>around us.</a:t>
            </a:r>
          </a:p>
        </p:txBody>
      </p:sp>
    </p:spTree>
    <p:extLst>
      <p:ext uri="{BB962C8B-B14F-4D97-AF65-F5344CB8AC3E}">
        <p14:creationId xmlns:p14="http://schemas.microsoft.com/office/powerpoint/2010/main" val="41515661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TourGuide</a:t>
            </a:r>
            <a:r>
              <a:rPr lang="en-US" dirty="0"/>
              <a:t/>
            </a:r>
            <a:br>
              <a:rPr lang="en-US" dirty="0"/>
            </a:br>
            <a:r>
              <a:rPr lang="en-US" dirty="0"/>
              <a:t>http://</a:t>
            </a:r>
            <a:r>
              <a:rPr lang="en-US" dirty="0" err="1"/>
              <a:t>tourguide.cal.msu.edu</a:t>
            </a:r>
            <a:endParaRPr lang="en-US" dirty="0"/>
          </a:p>
        </p:txBody>
      </p:sp>
      <p:pic>
        <p:nvPicPr>
          <p:cNvPr id="5" name="Content Placeholder 4" descr="Screen Shot 2012-10-22 at 6.00.17 PM.pn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71" r="89"/>
          <a:stretch/>
        </p:blipFill>
        <p:spPr>
          <a:xfrm>
            <a:off x="863600" y="2209800"/>
            <a:ext cx="7416800" cy="2608263"/>
          </a:xfrm>
        </p:spPr>
      </p:pic>
      <p:sp>
        <p:nvSpPr>
          <p:cNvPr id="7" name="TextBox 6"/>
          <p:cNvSpPr txBox="1"/>
          <p:nvPr/>
        </p:nvSpPr>
        <p:spPr>
          <a:xfrm>
            <a:off x="1017181" y="5029200"/>
            <a:ext cx="7109639" cy="923330"/>
          </a:xfrm>
          <a:prstGeom prst="rect">
            <a:avLst/>
          </a:prstGeom>
          <a:noFill/>
        </p:spPr>
        <p:txBody>
          <a:bodyPr wrap="none" rtlCol="0">
            <a:spAutoFit/>
          </a:bodyPr>
          <a:lstStyle/>
          <a:p>
            <a:pPr algn="ctr"/>
            <a:r>
              <a:rPr lang="en-US" dirty="0" smtClean="0"/>
              <a:t>Collaboration with Stephen Thomas and Alan Prather</a:t>
            </a:r>
          </a:p>
          <a:p>
            <a:pPr algn="ctr"/>
            <a:r>
              <a:rPr lang="en-US" dirty="0" smtClean="0"/>
              <a:t>Funding through MSU Herbarium and </a:t>
            </a:r>
            <a:r>
              <a:rPr lang="en-US" dirty="0" err="1" smtClean="0"/>
              <a:t>CollectionsWeb</a:t>
            </a:r>
            <a:endParaRPr lang="en-US" dirty="0" smtClean="0"/>
          </a:p>
          <a:p>
            <a:pPr algn="ctr"/>
            <a:r>
              <a:rPr lang="en-US" dirty="0" smtClean="0"/>
              <a:t>Pilot of student guide in FW 417: Wetland Ecology and Management </a:t>
            </a:r>
            <a:endParaRPr lang="en-US" dirty="0"/>
          </a:p>
        </p:txBody>
      </p:sp>
    </p:spTree>
    <p:extLst>
      <p:ext uri="{BB962C8B-B14F-4D97-AF65-F5344CB8AC3E}">
        <p14:creationId xmlns:p14="http://schemas.microsoft.com/office/powerpoint/2010/main" val="14656924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962151" y="2438400"/>
            <a:ext cx="5219699" cy="39147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7200" y="990600"/>
            <a:ext cx="8458200" cy="1143000"/>
          </a:xfrm>
        </p:spPr>
        <p:txBody>
          <a:bodyPr/>
          <a:lstStyle/>
          <a:p>
            <a:r>
              <a:rPr lang="en-US" dirty="0" smtClean="0"/>
              <a:t>Baker Woodlot: </a:t>
            </a:r>
            <a:br>
              <a:rPr lang="en-US" dirty="0" smtClean="0"/>
            </a:br>
            <a:r>
              <a:rPr lang="en-US" dirty="0" smtClean="0"/>
              <a:t>Explore how natural communities change over time</a:t>
            </a:r>
            <a:r>
              <a:rPr lang="en-US" dirty="0"/>
              <a:t/>
            </a:r>
            <a:br>
              <a:rPr lang="en-US" dirty="0"/>
            </a:br>
            <a:endParaRPr lang="en-US" dirty="0"/>
          </a:p>
        </p:txBody>
      </p:sp>
    </p:spTree>
    <p:extLst>
      <p:ext uri="{BB962C8B-B14F-4D97-AF65-F5344CB8AC3E}">
        <p14:creationId xmlns:p14="http://schemas.microsoft.com/office/powerpoint/2010/main" val="41703687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763000" cy="1143000"/>
          </a:xfrm>
        </p:spPr>
        <p:txBody>
          <a:bodyPr/>
          <a:lstStyle/>
          <a:p>
            <a:r>
              <a:rPr lang="en-US" sz="4000" dirty="0" smtClean="0"/>
              <a:t>What is going on in Baker Woodlot with </a:t>
            </a:r>
            <a:r>
              <a:rPr lang="en-US" sz="4000" i="1" dirty="0" err="1" smtClean="0"/>
              <a:t>Fraxinus</a:t>
            </a:r>
            <a:r>
              <a:rPr lang="en-US" sz="4000" i="1" dirty="0" smtClean="0"/>
              <a:t> </a:t>
            </a:r>
            <a:r>
              <a:rPr lang="en-US" sz="4000" i="1" dirty="0" err="1" smtClean="0"/>
              <a:t>americanus</a:t>
            </a:r>
            <a:r>
              <a:rPr lang="en-US" sz="4000" dirty="0" smtClean="0"/>
              <a:t>?</a:t>
            </a:r>
            <a:endParaRPr lang="en-US" sz="40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26022" y="3228975"/>
            <a:ext cx="3886200" cy="2914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83365" y="3235689"/>
            <a:ext cx="3878527" cy="29088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Users\alan\AppData\Local\Microsoft\Windows\Temporary Internet Files\Content.Outlook\MVN3A0AZ\photo (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642123" y="3228975"/>
            <a:ext cx="3886200" cy="2914650"/>
          </a:xfrm>
          <a:prstGeom prst="rect">
            <a:avLst/>
          </a:prstGeom>
          <a:noFill/>
          <a:ln>
            <a:solidFill>
              <a:srgbClr val="F7C11C"/>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2916" y="2133600"/>
            <a:ext cx="2185965" cy="369332"/>
          </a:xfrm>
          <a:prstGeom prst="rect">
            <a:avLst/>
          </a:prstGeom>
          <a:noFill/>
        </p:spPr>
        <p:txBody>
          <a:bodyPr wrap="none" rtlCol="0">
            <a:spAutoFit/>
          </a:bodyPr>
          <a:lstStyle/>
          <a:p>
            <a:r>
              <a:rPr lang="en-US" dirty="0" smtClean="0"/>
              <a:t>Ash Borer Galleries</a:t>
            </a:r>
            <a:endParaRPr lang="en-US" dirty="0"/>
          </a:p>
        </p:txBody>
      </p:sp>
      <p:sp>
        <p:nvSpPr>
          <p:cNvPr id="7" name="TextBox 6"/>
          <p:cNvSpPr txBox="1"/>
          <p:nvPr/>
        </p:nvSpPr>
        <p:spPr>
          <a:xfrm>
            <a:off x="3976239" y="2133600"/>
            <a:ext cx="1185766" cy="369332"/>
          </a:xfrm>
          <a:prstGeom prst="rect">
            <a:avLst/>
          </a:prstGeom>
          <a:noFill/>
        </p:spPr>
        <p:txBody>
          <a:bodyPr wrap="none" rtlCol="0">
            <a:spAutoFit/>
          </a:bodyPr>
          <a:lstStyle/>
          <a:p>
            <a:r>
              <a:rPr lang="en-US" dirty="0" smtClean="0"/>
              <a:t>Dead Ash</a:t>
            </a:r>
            <a:endParaRPr lang="en-US" dirty="0"/>
          </a:p>
        </p:txBody>
      </p:sp>
      <p:sp>
        <p:nvSpPr>
          <p:cNvPr id="8" name="TextBox 7"/>
          <p:cNvSpPr txBox="1"/>
          <p:nvPr/>
        </p:nvSpPr>
        <p:spPr>
          <a:xfrm>
            <a:off x="6306155" y="2020669"/>
            <a:ext cx="2558137" cy="646331"/>
          </a:xfrm>
          <a:prstGeom prst="rect">
            <a:avLst/>
          </a:prstGeom>
          <a:noFill/>
        </p:spPr>
        <p:txBody>
          <a:bodyPr wrap="none" rtlCol="0">
            <a:spAutoFit/>
          </a:bodyPr>
          <a:lstStyle/>
          <a:p>
            <a:r>
              <a:rPr lang="en-US" dirty="0" smtClean="0"/>
              <a:t>“D” shaped scars when </a:t>
            </a:r>
          </a:p>
          <a:p>
            <a:r>
              <a:rPr lang="en-US" dirty="0" smtClean="0"/>
              <a:t>beetles emerge</a:t>
            </a:r>
            <a:endParaRPr lang="en-US" dirty="0"/>
          </a:p>
        </p:txBody>
      </p:sp>
    </p:spTree>
    <p:extLst>
      <p:ext uri="{BB962C8B-B14F-4D97-AF65-F5344CB8AC3E}">
        <p14:creationId xmlns:p14="http://schemas.microsoft.com/office/powerpoint/2010/main" val="33821593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3711575"/>
            <a:ext cx="8534400" cy="1470025"/>
          </a:xfrm>
        </p:spPr>
        <p:txBody>
          <a:bodyPr/>
          <a:lstStyle/>
          <a:p>
            <a:r>
              <a:rPr lang="en-US" sz="3200" dirty="0"/>
              <a:t>“If you give people tools and they use their natural ability and their curiosity, they will develop things in ways that will surprise you very much beyond what you might have expected.”</a:t>
            </a:r>
            <a:br>
              <a:rPr lang="en-US" sz="3200" dirty="0"/>
            </a:br>
            <a:r>
              <a:rPr lang="en-US" dirty="0"/>
              <a:t/>
            </a:r>
            <a:br>
              <a:rPr lang="en-US" dirty="0"/>
            </a:br>
            <a:endParaRPr lang="en-US" dirty="0"/>
          </a:p>
        </p:txBody>
      </p:sp>
      <p:sp>
        <p:nvSpPr>
          <p:cNvPr id="6" name="Subtitle 5"/>
          <p:cNvSpPr>
            <a:spLocks noGrp="1"/>
          </p:cNvSpPr>
          <p:nvPr>
            <p:ph type="subTitle" idx="1"/>
          </p:nvPr>
        </p:nvSpPr>
        <p:spPr>
          <a:xfrm>
            <a:off x="1371600" y="5257800"/>
            <a:ext cx="6400800" cy="1752600"/>
          </a:xfrm>
        </p:spPr>
        <p:txBody>
          <a:bodyPr/>
          <a:lstStyle/>
          <a:p>
            <a:r>
              <a:rPr lang="en-US" dirty="0" smtClean="0"/>
              <a:t>Bill Gates</a:t>
            </a:r>
            <a:endParaRPr lang="en-US" dirty="0"/>
          </a:p>
        </p:txBody>
      </p:sp>
      <p:pic>
        <p:nvPicPr>
          <p:cNvPr id="10242" name="Picture 2" descr="K:\Research\MonfilsLab\Herbarium\Pictures\Plants photos-PB\2007-257 Herbarium Monfils\2007-257-27 herbarium Monfi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089" y="381000"/>
            <a:ext cx="2742921"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588" y="381000"/>
            <a:ext cx="2734322"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73600" y="-130302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099" y="381000"/>
            <a:ext cx="243840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1050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2000" contrast="-45000"/>
                    </a14:imgEffect>
                  </a14:imgLayer>
                </a14:imgProps>
              </a:ext>
              <a:ext uri="{28A0092B-C50C-407E-A947-70E740481C1C}">
                <a14:useLocalDpi xmlns:a14="http://schemas.microsoft.com/office/drawing/2010/main" val="0"/>
              </a:ext>
            </a:extLst>
          </a:blip>
          <a:srcRect/>
          <a:stretch>
            <a:fillRect/>
          </a:stretch>
        </p:blipFill>
        <p:spPr bwMode="auto">
          <a:xfrm>
            <a:off x="0" y="0"/>
            <a:ext cx="10527760" cy="7041295"/>
          </a:xfrm>
          <a:prstGeom prst="rect">
            <a:avLst/>
          </a:prstGeom>
          <a:noFill/>
          <a:ln>
            <a:noFill/>
          </a:ln>
          <a:effectLst>
            <a:outerShdw dist="35921" dir="2700000" algn="ctr" rotWithShape="0">
              <a:schemeClr val="bg1">
                <a:alpha val="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Focused Efforts</a:t>
            </a:r>
            <a:endParaRPr lang="en-US" dirty="0"/>
          </a:p>
        </p:txBody>
      </p:sp>
      <p:sp>
        <p:nvSpPr>
          <p:cNvPr id="3" name="Content Placeholder 2"/>
          <p:cNvSpPr>
            <a:spLocks noGrp="1"/>
          </p:cNvSpPr>
          <p:nvPr>
            <p:ph idx="1"/>
          </p:nvPr>
        </p:nvSpPr>
        <p:spPr/>
        <p:txBody>
          <a:bodyPr/>
          <a:lstStyle/>
          <a:p>
            <a:r>
              <a:rPr lang="en-US" dirty="0" smtClean="0"/>
              <a:t>Advance digitization efforts at CMC</a:t>
            </a:r>
          </a:p>
          <a:p>
            <a:r>
              <a:rPr lang="en-US" dirty="0" smtClean="0"/>
              <a:t>Workshop to expand digitization efforts for regional collections in MI and the Great Lakes</a:t>
            </a:r>
          </a:p>
          <a:p>
            <a:r>
              <a:rPr lang="en-US" dirty="0" smtClean="0"/>
              <a:t>Interactive web based educational module integrating field, virtual and museum experiences</a:t>
            </a:r>
            <a:endParaRPr lang="en-US" dirty="0"/>
          </a:p>
        </p:txBody>
      </p:sp>
    </p:spTree>
    <p:extLst>
      <p:ext uri="{BB962C8B-B14F-4D97-AF65-F5344CB8AC3E}">
        <p14:creationId xmlns:p14="http://schemas.microsoft.com/office/powerpoint/2010/main" val="41937960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CMC Herbarium</a:t>
            </a:r>
            <a:br>
              <a:rPr lang="en-US" dirty="0"/>
            </a:br>
            <a:r>
              <a:rPr lang="en-US" sz="2400" dirty="0"/>
              <a:t>http://cmcherbarium.bio.cmich.edu/</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603" t="19648" r="30612" b="24490"/>
          <a:stretch/>
        </p:blipFill>
        <p:spPr bwMode="auto">
          <a:xfrm>
            <a:off x="1524000" y="2057398"/>
            <a:ext cx="6096000" cy="37487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6754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Digitization at CMC</a:t>
            </a:r>
            <a:endParaRPr lang="en-US" dirty="0"/>
          </a:p>
        </p:txBody>
      </p:sp>
      <p:sp>
        <p:nvSpPr>
          <p:cNvPr id="3" name="Content Placeholder 2"/>
          <p:cNvSpPr>
            <a:spLocks noGrp="1"/>
          </p:cNvSpPr>
          <p:nvPr>
            <p:ph idx="1"/>
          </p:nvPr>
        </p:nvSpPr>
        <p:spPr>
          <a:xfrm>
            <a:off x="646938" y="1447800"/>
            <a:ext cx="7772400" cy="4114800"/>
          </a:xfrm>
        </p:spPr>
        <p:txBody>
          <a:bodyPr/>
          <a:lstStyle/>
          <a:p>
            <a:r>
              <a:rPr lang="en-US" sz="2400" smtClean="0"/>
              <a:t>Institutional Support</a:t>
            </a:r>
          </a:p>
          <a:p>
            <a:pPr lvl="1"/>
            <a:r>
              <a:rPr lang="en-US" sz="2000" smtClean="0"/>
              <a:t>Administrative </a:t>
            </a:r>
          </a:p>
          <a:p>
            <a:pPr lvl="1"/>
            <a:r>
              <a:rPr lang="en-US" sz="2000" smtClean="0"/>
              <a:t>Financial</a:t>
            </a:r>
          </a:p>
          <a:p>
            <a:pPr lvl="1"/>
            <a:r>
              <a:rPr lang="en-US" sz="2000" smtClean="0"/>
              <a:t>Information technology</a:t>
            </a:r>
          </a:p>
          <a:p>
            <a:pPr lvl="1"/>
            <a:r>
              <a:rPr lang="en-US" sz="2000" smtClean="0"/>
              <a:t>Electronic/Construction technician</a:t>
            </a:r>
          </a:p>
          <a:p>
            <a:pPr lvl="1"/>
            <a:endParaRPr lang="en-US" sz="2000" smtClean="0"/>
          </a:p>
          <a:p>
            <a:r>
              <a:rPr lang="en-US" sz="2400" smtClean="0"/>
              <a:t>     </a:t>
            </a:r>
          </a:p>
          <a:p>
            <a:pPr marL="0" indent="0">
              <a:buNone/>
            </a:pPr>
            <a:endParaRPr lang="en-US" sz="1600" smtClean="0"/>
          </a:p>
          <a:p>
            <a:r>
              <a:rPr lang="en-US" sz="2400" i="1" smtClean="0"/>
              <a:t>Michigan Flora</a:t>
            </a:r>
            <a:r>
              <a:rPr lang="en-US" sz="2400" smtClean="0"/>
              <a:t> and Voss database</a:t>
            </a:r>
          </a:p>
          <a:p>
            <a:pPr marL="0" indent="0">
              <a:buNone/>
            </a:pPr>
            <a:endParaRPr lang="en-US" dirty="0" smtClean="0"/>
          </a:p>
        </p:txBody>
      </p:sp>
      <p:graphicFrame>
        <p:nvGraphicFramePr>
          <p:cNvPr id="4" name="Table 3"/>
          <p:cNvGraphicFramePr>
            <a:graphicFrameLocks noGrp="1"/>
          </p:cNvGraphicFramePr>
          <p:nvPr/>
        </p:nvGraphicFramePr>
        <p:xfrm>
          <a:off x="3905250" y="3672840"/>
          <a:ext cx="1333500" cy="731520"/>
        </p:xfrm>
        <a:graphic>
          <a:graphicData uri="http://schemas.openxmlformats.org/drawingml/2006/table">
            <a:tbl>
              <a:tblPr/>
              <a:tblGrid>
                <a:gridCol w="1333500"/>
              </a:tblGrid>
              <a:tr h="0">
                <a:tc>
                  <a:txBody>
                    <a:bodyPr/>
                    <a:lstStyle/>
                    <a:p>
                      <a:endParaRPr lang="en-US"/>
                    </a:p>
                  </a:txBody>
                  <a:tcPr>
                    <a:lnL>
                      <a:noFill/>
                    </a:lnL>
                    <a:lnR>
                      <a:noFill/>
                    </a:lnR>
                    <a:lnT>
                      <a:noFill/>
                    </a:lnT>
                    <a:lnB>
                      <a:noFill/>
                    </a:lnB>
                  </a:tcPr>
                </a:tc>
              </a:tr>
              <a:tr h="0">
                <a:tc>
                  <a:txBody>
                    <a:bodyPr/>
                    <a:lstStyle/>
                    <a:p>
                      <a:pPr algn="l"/>
                      <a:endParaRPr lang="en-US" dirty="0"/>
                    </a:p>
                  </a:txBody>
                  <a:tcPr anchor="ctr">
                    <a:lnL>
                      <a:noFill/>
                    </a:lnL>
                    <a:lnR>
                      <a:noFill/>
                    </a:lnR>
                    <a:lnT>
                      <a:noFill/>
                    </a:lnT>
                    <a:lnB>
                      <a:noFill/>
                    </a:lnB>
                  </a:tcPr>
                </a:tc>
              </a:tr>
            </a:tbl>
          </a:graphicData>
        </a:graphic>
      </p:graphicFrame>
      <p:pic>
        <p:nvPicPr>
          <p:cNvPr id="5121" name="Picture 1" descr="Cover Image for Field Manual of Michigan Fl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333" y="4953000"/>
            <a:ext cx="1073067" cy="15755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AutoShape 3" descr="data:image/jpeg;base64,/9j/4AAQSkZJRgABAQAAAQABAAD/2wCEAAkGBhMRERQTExQWFBQVGRoaGBgYGB4fFxggHBocGR4gGyAgGyYeHyAlIBcXIC8lLycpLC4sHB8xQTAqNSYsLCkBCQoKDgwOGg8PGiwlHyQvLSksLDUpKSwsLCkqLSwsLCksKiw1LCwpKSwsKSwsLCwsLCwsKiwtLCwsLCwqLCksLP/AABEIAHgAZAMBIgACEQEDEQH/xAAbAAACAwEBAQAAAAAAAAAAAAAFBgADBAECB//EADoQAAIBAgQDBwEGBQMFAAAAAAECEQMhAAQSMQUTQQYiMlFhcYFCI1KRobHBFDNigtEHcuEVU5Lw8f/EABkBAAIDAQAAAAAAAAAAAAAAAAMEAQIFAP/EACcRAAICAgEDAwQDAAAAAAAAAAABAhEDIRIEMUEiUXGBobHxEzJh/9oADAMBAAIRAxEAPwAA1dkzKsygaKgiOoFSAfwwcfNUxUelXMJVqVE1/wDbhgUcegMT6E4H5/IB6mYFzqprUSfUK+O9qVlmG4PeB89QXf3tjI4p6K9kwTn6DUUq06gIqc5g4G3dv/4mxHvhyp5Fl4atEKT9i5IH3iQ9vlsL+YrHMUcuWMstVaTn7ymeWx62VSpPoMHOD8c5tSnSADatbMDOkBm7g9TEWwVxc6QVKynJwUVKzQQBHMUE02j6SLi3TDTl+yuUq0ySo7yiWFidMkE9Jkk4szfZxUcFIaB3R92d/knr5Y3ZbJ5gjvNYWiNh5AbDBLS0M/x2hV4j2CpKQaOZCnu2qAAkjYhhYycL3aGm+Wp06NTuESnftOp2qETsTtf1x9J4jkiFjlk2sFA/cGT64Qu1ubqVaaKUIalUDjWoLhYIO4uNiD74q4xYOWJpX4BGXyWnLrVABqH+K7rfWaZRV/Av8405vLtz0pGOVSUyYMaqcAnyiSI9cWZDiNNctkkM6oaoTvHMqzHnfR+eKc0xHN0As2rXV9LWEeQF/eTgWmwU1Vf7+jSSyNQr8sim9OlLHwh3LqoPqCgfGwURQqu9CoKlRVFBkDQECjujbpN4necZuOrUHD8sqpfRrqmT3AO8n91x02xZwqlTFBFA1TDSTMSNp3JE329cCekDbpnrOLV1kaysQOlzEk/iSPgY5jLl1qiYZXue94gYtZiLi3647itNdibPOUrhmyzMT3qa04ix0go+ryA0/OO9oKYBPnpgGbQIMR8C/SMeq9FCKLCp/Jq1FPMRlPVyoiRa0EwDivjGYugA8asPbuk/GDebKMzUKiooFoIAMmR34An2uY6YIdluGtTrO0CVMW2AFhH6DA3LU2qwggwECg7dSRPrgpR4pyUUsGUHUNQHdAXuzPlffBcL20GxvY3UeJmSZnz/AM4OZLjEje+ELh2eHicgKNj6dPfG3L9qKKmOW5/bFVGS7Go3F9xzqcVtc4Xe0iU61KpqFtDgN1EqTM77jFdTjiBeZfT5Rv6e+B2e4vWzHdGXdKRBBAWGaR1OJjybOlFKNe4mUqZV1DXNJEX3MTaLfVglwkmrWCVAzPpvVLnXGqQp6aVA2MkeeMNAfblQNGkTF+7FoMyQe7+mNXBmamM3mTsPs0vcxBY+VtQHviHHTsy5tt7N3aDMMytVCIZYoJLeHSQY0kbeK8gmMDuA5wDL0gLEl1LHZW+mRuZHT0wTzaMBLCEDQqEb93douWEggbA+eAXCst9oyQVCmoZi06YJU7WB64GtrYFKwzw3hiGkjVWKsyyBqIgdIH5/OJjrLqCyVACqFt9IFie7YneMTFLRLim7Z2rSFaixSNL6atVgfqUAOpB9hP44o5BdOYYHLkkEwe8Cogdd8UZHPsMuEJsFensLggny+MbgbOD95BuYsoti20yjZ54Vkw601BVGNRRzCTItsV6rbcXE4uCOZQNNMlwATKrp6L73+MThNmKC8wwBMA6GIIncWI2xqyWfHKSmV8bVEkeLVaok9IIZh/bi8HTGenyKLp+QX/0plReS3dZ0VkP06jEp5e2CNfIVZ0hUUkx4lsPRbsT6nHqla3/2cGRxuFlUQ1DadI3wzseigQeH1TSrIC4FNkYgRf7+kb2EG2NvDuCNLJVavUJkqBTlfRg4uQemOcP42KBKsjFus7T1j0xXR4vVUNS1MKcEquonSpO0+mIoJJqjHW4e1F31DTzEVa02BVCNShjN7TI6yce87klbuUxKcwEBhGoFg7EjzuB8YI5nOHu09JJA+zYg7xEHoN8VARpIXXHeJv4BuR62wv8ABkylYO4hmQ1R6RXVBLEnpLC4uIIhfzxirVXD1A6ldYBBLgU2hZupsDHUG9gRiygKjFSGeX11Kq6bov0gE+YuT0g4xZrPhlYLTBCj+aVMTN9F4mI6YpJeCiLKmVqVDNzFpvePbExQ2beqSxC6hCtLabgAbe0Xx3FG61RzbOVsvy6j0ypUBg0EQRKfoZsfLGhK06iTPeBmI+kbjpjznw3OqsxLaSKeojoqCJO22Gfs32VzDgOKdNaTyQapnuNEgAXMjzwaKcqpWytC/wApu4yjVpZpgXgi+LwpFFNHeZnRwFuZXUhgC/lj6I/ZyjzxVZ3LQAoBC07CBt1AHzjycslFStNFp3JOkXMmTJ33w5j6Ob76IboR6+XekRrEFhMTce/kcU1WJI0GDFyce+0NZtW1w5Hx0j0wOo50q2r0uMEy41jdIfwTco7LKtZyR9ogP+0z+eC3B+FGtW5eo/aI3ecTEXki1iYBFsDG4vcHSB8Xwzdj6hq1DWO6hk+SQP0BxXHHnKguaSjCy/McNzaSKqh1Akul7x0Ud6PcfOASOwd6avp5rCd9aoFGrSOm0D3x9QpahcCY8jf/AJGKeJ5ejWT7VYIm7Aqw/wBrRbEZcCjuzOifJc1mTQGpbO7MzXMKsaVQeciZOMueSUVkAVLSs3Guxth243/py1Z1ehWDqHUulQQ2kdFI/Q4T+0PDyrsWVkZGVTIjc2DekwZwtkg4VZy7gocKNUlw6oCxgHffc4mDfFqSU6nLSlSqimFUvqKyQL29yb4mF7OCnYLgH8U1R63epJUBifGyCIjqu0nrAHnj6JWz6I2jWNTSVHsLx6DCrwfhRy+ToZiiC7PTmqAf5oYlpU9GEyv/ADjclJKwFRW1O10qbHUtwrr0YdR7nG5gwqEU/f8AINvwE6uc5gKlGOwIiPkA3+cC+IO+kA7z13+YwQrV9QV7T1897j8cZq93Po37YaRUVuPcO5lNgPF09xfCbVRobcft54+nVKYM7/F8B63ZnnVVAFie+R0XqfTCvUwuPJeBvpZpS4vyI9ME3YwAN8EeH9sK2XqAUFTkqo+ycTqjdiwhgxJkkWHlh9yvBcrTqaaYpLBszTUaf7rTjXxCmrAtXy1KugBmpTjWB1lYDD4nCuLNGPgZzYpT7F3ZLtjSzoIANOqvipsZN9irW1Dp0IwV4m6mtQhwGWpcSCRKEiRMifPfADhfCcmC1XKkO+gXBkoNxt5xijiPFqScQpaxTp8ymH1tS/mGNLfaTcoIt0kYLnqULWxSOKTlx8jkSGmd5seo+cBO1/ZtM3QLCOfTU8pzvYhtDR4lbTH5742tmFVdVyvmtx/kY8ZfiYcoFIgSb2aelvxxzyY5ellnhmlZ8a/jqhAbQ51y0hCZuR+RBHxiYee0fZzPiuxyYU0G7wFu4T4lHpMt/diYQcJJ/wBQNML8EzDtkaFajJKoFqUjsdNjA6G04oydShmHblTSrbvQcxqjYr/UOh+NsV9mK5yuikfByl1HoGAuSfWcGeLcDo5pQfC4ulRbOh6FT+oO+NuK4pKQHuYxUCuKbfUZB9t8V6pLnzdo/DFOYpZgUVfMIFrUySChlXixNttS30nbF1EyD6k/ni5xi4lxinlaatUJlgNNNY5jnoFHQepwE4dxKpVqv/FKUWByqFO9huWbdjt/jBN+EUdRqsAzmN7x5RhW7Q8Sanm+YhuBC/vbCfUTi04J7HemxyUubWjSeM5FKh5tCpb6WdwB8AxjNneIqqtVydesqpGpXJemCbgB91+TiZHO183USkrqGY7tEC0k7Tbywfp9ka9KtTcV0s/eimQWWLgidLSLXGFYYXLdDuTPGPnf1DXZPIqlAOGD81QVbRoIU3gj/dJxKXEaZeoHdO5RRSsgk6iWeB1EacHQb7WjYemwH6YCLwtFQ6kXU2rUQLjVEqp3gQo+MP8ABqlH6mRKblK5C/k6OZV2bJulifsdRVom3L1W+JF8Qdr6TVwMzSak9lLXRw3TUthHrgR2grvQPeJVgZVh4X6FgehiJHz1xlznbI16a069JalioqG9RfKD5emM6cHbtG1GSq0fVOz9Os6OXqQOYQkXlYWD83OJhM7K9oVy+XFIPVWCdkkEkAk3Nt4j0xMdHLGKqhacG5N2Mb0C7ELJgywXcxsvpgtlcvVH3VH3QZAwHyfFUDOtOGALB33DODBVfvRsTsDbErcSOtjzahUiCkroX8Fn88PZeqhF0KY+mnJWaeNcRVwaCEs/iMA6RB6t4RN7E4w0VYU9JAUx0Mx0369MUPxIU16BR/7bAXinHTBEx5YTn1Upajodh00Iu3st45xVaSxOprQB++FWq1TN1FppTmq3r02lj0A6nFqlqtQU6Q5lZvPwqBuSegHU4fuzvBkyi6R3qjgGpUIuxmbeSjoMTgwuTs7PnUFSKey3ZCll9ZcmrUYaS8aQo3OgbiT9RuYwdqIe6CZIMA9SIt84zGoUqwfC0x6Hy+cWZw9I1Kdx1jcFT94b40lHiqRlyk5O2alqgAzYKCSfQXP5YozDghSCCrXB8wbjA7imbmkgMOpZVdupU7MP6h5bbjFmT0LSCKSBSbkjVdoWACfIxiPJ1aFHtrmkWvlOYQEGp2nYjUAQfeMJHGabZauF0a6LQyVEk90/iJG3tfDP/qcwbNUVUHwER0jVv+RwBarGin/QWF/6j+EjAM81fFoPhbT7griORrVajPzjTn6VJ0j2viYKCqRbEwpyfsh7gvf7jT2aQrk6IBC90mB0BJONNfiukQomOuJiYVe5P5DrUV8ID5rip63/AG+cD0q1a7inTUu7bAdPX0HmemJiYPjinJIDlm4psfezXBly1JgL1GjmMRc+g/pHl84O5VmJCquqVHuI98TExqv0qkZFuTtnczQ5g0zc3X3xzKuXQgwHG3uMTExN6IK6PC6dZTUl0Ia6CLHzE7idxjyeFmiQoACuxdmFhIAG302ExtN8TEwNt86C0uIh9pMxSq51Gc/ZaSNjeDAFhMTgJxg02zKtTVFQUzBQEBu8bmevTHcTCXUv1nJasySLwZgxiYmJgY/GTas//9k="/>
          <p:cNvSpPr>
            <a:spLocks noChangeAspect="1" noChangeArrowheads="1"/>
          </p:cNvSpPr>
          <p:nvPr/>
        </p:nvSpPr>
        <p:spPr bwMode="auto">
          <a:xfrm>
            <a:off x="0" y="-547688"/>
            <a:ext cx="9525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descr="data:image/jpeg;base64,/9j/4AAQSkZJRgABAQAAAQABAAD/2wCEAAkGBhMRERQTExQWFBQVGRoaGBgYGB4fFxggHBocGR4gGyAgGyYeHyAlIBcXIC8lLycpLC4sHB8xQTAqNSYsLCkBCQoKDgwOGg8PGiwlHyQvLSksLDUpKSwsLCkqLSwsLCksKiw1LCwpKSwsKSwsLCwsLCwsKiwtLCwsLCwqLCksLP/AABEIAHgAZAMBIgACEQEDEQH/xAAbAAACAwEBAQAAAAAAAAAAAAAFBgADBAECB//EADoQAAIBAgQDBwEGBQMFAAAAAAECEQMhAAQSMQUTQQYiMlFhcYFCI1KRobHBFDNigtEHcuEVU5Lw8f/EABkBAAIDAQAAAAAAAAAAAAAAAAMEAQIFAP/EACcRAAICAgEDAwQDAAAAAAAAAAABAhEDIRIEMUEiUXGBobHxEzJh/9oADAMBAAIRAxEAPwAA1dkzKsygaKgiOoFSAfwwcfNUxUelXMJVqVE1/wDbhgUcegMT6E4H5/IB6mYFzqprUSfUK+O9qVlmG4PeB89QXf3tjI4p6K9kwTn6DUUq06gIqc5g4G3dv/4mxHvhyp5Fl4atEKT9i5IH3iQ9vlsL+YrHMUcuWMstVaTn7ymeWx62VSpPoMHOD8c5tSnSADatbMDOkBm7g9TEWwVxc6QVKynJwUVKzQQBHMUE02j6SLi3TDTl+yuUq0ySo7yiWFidMkE9Jkk4szfZxUcFIaB3R92d/knr5Y3ZbJ5gjvNYWiNh5AbDBLS0M/x2hV4j2CpKQaOZCnu2qAAkjYhhYycL3aGm+Wp06NTuESnftOp2qETsTtf1x9J4jkiFjlk2sFA/cGT64Qu1ubqVaaKUIalUDjWoLhYIO4uNiD74q4xYOWJpX4BGXyWnLrVABqH+K7rfWaZRV/Av8405vLtz0pGOVSUyYMaqcAnyiSI9cWZDiNNctkkM6oaoTvHMqzHnfR+eKc0xHN0As2rXV9LWEeQF/eTgWmwU1Vf7+jSSyNQr8sim9OlLHwh3LqoPqCgfGwURQqu9CoKlRVFBkDQECjujbpN4necZuOrUHD8sqpfRrqmT3AO8n91x02xZwqlTFBFA1TDSTMSNp3JE329cCekDbpnrOLV1kaysQOlzEk/iSPgY5jLl1qiYZXue94gYtZiLi3647itNdibPOUrhmyzMT3qa04ix0go+ryA0/OO9oKYBPnpgGbQIMR8C/SMeq9FCKLCp/Jq1FPMRlPVyoiRa0EwDivjGYugA8asPbuk/GDebKMzUKiooFoIAMmR34An2uY6YIdluGtTrO0CVMW2AFhH6DA3LU2qwggwECg7dSRPrgpR4pyUUsGUHUNQHdAXuzPlffBcL20GxvY3UeJmSZnz/AM4OZLjEje+ELh2eHicgKNj6dPfG3L9qKKmOW5/bFVGS7Go3F9xzqcVtc4Xe0iU61KpqFtDgN1EqTM77jFdTjiBeZfT5Rv6e+B2e4vWzHdGXdKRBBAWGaR1OJjybOlFKNe4mUqZV1DXNJEX3MTaLfVglwkmrWCVAzPpvVLnXGqQp6aVA2MkeeMNAfblQNGkTF+7FoMyQe7+mNXBmamM3mTsPs0vcxBY+VtQHviHHTsy5tt7N3aDMMytVCIZYoJLeHSQY0kbeK8gmMDuA5wDL0gLEl1LHZW+mRuZHT0wTzaMBLCEDQqEb93douWEggbA+eAXCst9oyQVCmoZi06YJU7WB64GtrYFKwzw3hiGkjVWKsyyBqIgdIH5/OJjrLqCyVACqFt9IFie7YneMTFLRLim7Z2rSFaixSNL6atVgfqUAOpB9hP44o5BdOYYHLkkEwe8Cogdd8UZHPsMuEJsFensLggny+MbgbOD95BuYsoti20yjZ54Vkw601BVGNRRzCTItsV6rbcXE4uCOZQNNMlwATKrp6L73+MThNmKC8wwBMA6GIIncWI2xqyWfHKSmV8bVEkeLVaok9IIZh/bi8HTGenyKLp+QX/0plReS3dZ0VkP06jEp5e2CNfIVZ0hUUkx4lsPRbsT6nHqla3/2cGRxuFlUQ1DadI3wzseigQeH1TSrIC4FNkYgRf7+kb2EG2NvDuCNLJVavUJkqBTlfRg4uQemOcP42KBKsjFus7T1j0xXR4vVUNS1MKcEquonSpO0+mIoJJqjHW4e1F31DTzEVa02BVCNShjN7TI6yce87klbuUxKcwEBhGoFg7EjzuB8YI5nOHu09JJA+zYg7xEHoN8VARpIXXHeJv4BuR62wv8ABkylYO4hmQ1R6RXVBLEnpLC4uIIhfzxirVXD1A6ldYBBLgU2hZupsDHUG9gRiygKjFSGeX11Kq6bov0gE+YuT0g4xZrPhlYLTBCj+aVMTN9F4mI6YpJeCiLKmVqVDNzFpvePbExQ2beqSxC6hCtLabgAbe0Xx3FG61RzbOVsvy6j0ypUBg0EQRKfoZsfLGhK06iTPeBmI+kbjpjznw3OqsxLaSKeojoqCJO22Gfs32VzDgOKdNaTyQapnuNEgAXMjzwaKcqpWytC/wApu4yjVpZpgXgi+LwpFFNHeZnRwFuZXUhgC/lj6I/ZyjzxVZ3LQAoBC07CBt1AHzjycslFStNFp3JOkXMmTJ33w5j6Ob76IboR6+XekRrEFhMTce/kcU1WJI0GDFyce+0NZtW1w5Hx0j0wOo50q2r0uMEy41jdIfwTco7LKtZyR9ogP+0z+eC3B+FGtW5eo/aI3ecTEXki1iYBFsDG4vcHSB8Xwzdj6hq1DWO6hk+SQP0BxXHHnKguaSjCy/McNzaSKqh1Akul7x0Ud6PcfOASOwd6avp5rCd9aoFGrSOm0D3x9QpahcCY8jf/AJGKeJ5ejWT7VYIm7Aqw/wBrRbEZcCjuzOifJc1mTQGpbO7MzXMKsaVQeciZOMueSUVkAVLSs3Guxth243/py1Z1ehWDqHUulQQ2kdFI/Q4T+0PDyrsWVkZGVTIjc2DekwZwtkg4VZy7gocKNUlw6oCxgHffc4mDfFqSU6nLSlSqimFUvqKyQL29yb4mF7OCnYLgH8U1R63epJUBifGyCIjqu0nrAHnj6JWz6I2jWNTSVHsLx6DCrwfhRy+ToZiiC7PTmqAf5oYlpU9GEyv/ADjclJKwFRW1O10qbHUtwrr0YdR7nG5gwqEU/f8AINvwE6uc5gKlGOwIiPkA3+cC+IO+kA7z13+YwQrV9QV7T1897j8cZq93Po37YaRUVuPcO5lNgPF09xfCbVRobcft54+nVKYM7/F8B63ZnnVVAFie+R0XqfTCvUwuPJeBvpZpS4vyI9ME3YwAN8EeH9sK2XqAUFTkqo+ycTqjdiwhgxJkkWHlh9yvBcrTqaaYpLBszTUaf7rTjXxCmrAtXy1KugBmpTjWB1lYDD4nCuLNGPgZzYpT7F3ZLtjSzoIANOqvipsZN9irW1Dp0IwV4m6mtQhwGWpcSCRKEiRMifPfADhfCcmC1XKkO+gXBkoNxt5xijiPFqScQpaxTp8ymH1tS/mGNLfaTcoIt0kYLnqULWxSOKTlx8jkSGmd5seo+cBO1/ZtM3QLCOfTU8pzvYhtDR4lbTH5742tmFVdVyvmtx/kY8ZfiYcoFIgSb2aelvxxzyY5ellnhmlZ8a/jqhAbQ51y0hCZuR+RBHxiYee0fZzPiuxyYU0G7wFu4T4lHpMt/diYQcJJ/wBQNML8EzDtkaFajJKoFqUjsdNjA6G04oydShmHblTSrbvQcxqjYr/UOh+NsV9mK5yuikfByl1HoGAuSfWcGeLcDo5pQfC4ulRbOh6FT+oO+NuK4pKQHuYxUCuKbfUZB9t8V6pLnzdo/DFOYpZgUVfMIFrUySChlXixNttS30nbF1EyD6k/ni5xi4lxinlaatUJlgNNNY5jnoFHQepwE4dxKpVqv/FKUWByqFO9huWbdjt/jBN+EUdRqsAzmN7x5RhW7Q8Sanm+YhuBC/vbCfUTi04J7HemxyUubWjSeM5FKh5tCpb6WdwB8AxjNneIqqtVydesqpGpXJemCbgB91+TiZHO183USkrqGY7tEC0k7Tbywfp9ka9KtTcV0s/eimQWWLgidLSLXGFYYXLdDuTPGPnf1DXZPIqlAOGD81QVbRoIU3gj/dJxKXEaZeoHdO5RRSsgk6iWeB1EacHQb7WjYemwH6YCLwtFQ6kXU2rUQLjVEqp3gQo+MP8ABqlH6mRKblK5C/k6OZV2bJulifsdRVom3L1W+JF8Qdr6TVwMzSak9lLXRw3TUthHrgR2grvQPeJVgZVh4X6FgehiJHz1xlznbI16a069JalioqG9RfKD5emM6cHbtG1GSq0fVOz9Os6OXqQOYQkXlYWD83OJhM7K9oVy+XFIPVWCdkkEkAk3Nt4j0xMdHLGKqhacG5N2Mb0C7ELJgywXcxsvpgtlcvVH3VH3QZAwHyfFUDOtOGALB33DODBVfvRsTsDbErcSOtjzahUiCkroX8Fn88PZeqhF0KY+mnJWaeNcRVwaCEs/iMA6RB6t4RN7E4w0VYU9JAUx0Mx0369MUPxIU16BR/7bAXinHTBEx5YTn1Upajodh00Iu3st45xVaSxOprQB++FWq1TN1FppTmq3r02lj0A6nFqlqtQU6Q5lZvPwqBuSegHU4fuzvBkyi6R3qjgGpUIuxmbeSjoMTgwuTs7PnUFSKey3ZCll9ZcmrUYaS8aQo3OgbiT9RuYwdqIe6CZIMA9SIt84zGoUqwfC0x6Hy+cWZw9I1Kdx1jcFT94b40lHiqRlyk5O2alqgAzYKCSfQXP5YozDghSCCrXB8wbjA7imbmkgMOpZVdupU7MP6h5bbjFmT0LSCKSBSbkjVdoWACfIxiPJ1aFHtrmkWvlOYQEGp2nYjUAQfeMJHGabZauF0a6LQyVEk90/iJG3tfDP/qcwbNUVUHwER0jVv+RwBarGin/QWF/6j+EjAM81fFoPhbT7griORrVajPzjTn6VJ0j2viYKCqRbEwpyfsh7gvf7jT2aQrk6IBC90mB0BJONNfiukQomOuJiYVe5P5DrUV8ID5rip63/AG+cD0q1a7inTUu7bAdPX0HmemJiYPjinJIDlm4psfezXBly1JgL1GjmMRc+g/pHl84O5VmJCquqVHuI98TExqv0qkZFuTtnczQ5g0zc3X3xzKuXQgwHG3uMTExN6IK6PC6dZTUl0Ia6CLHzE7idxjyeFmiQoACuxdmFhIAG302ExtN8TEwNt86C0uIh9pMxSq51Gc/ZaSNjeDAFhMTgJxg02zKtTVFQUzBQEBu8bmevTHcTCXUv1nJasySLwZgxiYmJgY/GTas//9k="/>
          <p:cNvSpPr>
            <a:spLocks noChangeAspect="1" noChangeArrowheads="1"/>
          </p:cNvSpPr>
          <p:nvPr/>
        </p:nvSpPr>
        <p:spPr bwMode="auto">
          <a:xfrm>
            <a:off x="152400" y="-395288"/>
            <a:ext cx="9525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data:image/jpeg;base64,/9j/4AAQSkZJRgABAQAAAQABAAD/2wCEAAkGBhMRERQTExQWFBQVGRoaGBgYGB4fFxggHBocGR4gGyAgGyYeHyAlIBcXIC8lLycpLC4sHB8xQTAqNSYsLCkBCQoKDgwOGg8PGiwlHyQvLSksLDUpKSwsLCkqLSwsLCksKiw1LCwpKSwsKSwsLCwsLCwsKiwtLCwsLCwqLCksLP/AABEIAHgAZAMBIgACEQEDEQH/xAAbAAACAwEBAQAAAAAAAAAAAAAFBgADBAECB//EADoQAAIBAgQDBwEGBQMFAAAAAAECEQMhAAQSMQUTQQYiMlFhcYFCI1KRobHBFDNigtEHcuEVU5Lw8f/EABkBAAIDAQAAAAAAAAAAAAAAAAMEAQIFAP/EACcRAAICAgEDAwQDAAAAAAAAAAABAhEDIRIEMUEiUXGBobHxEzJh/9oADAMBAAIRAxEAPwAA1dkzKsygaKgiOoFSAfwwcfNUxUelXMJVqVE1/wDbhgUcegMT6E4H5/IB6mYFzqprUSfUK+O9qVlmG4PeB89QXf3tjI4p6K9kwTn6DUUq06gIqc5g4G3dv/4mxHvhyp5Fl4atEKT9i5IH3iQ9vlsL+YrHMUcuWMstVaTn7ymeWx62VSpPoMHOD8c5tSnSADatbMDOkBm7g9TEWwVxc6QVKynJwUVKzQQBHMUE02j6SLi3TDTl+yuUq0ySo7yiWFidMkE9Jkk4szfZxUcFIaB3R92d/knr5Y3ZbJ5gjvNYWiNh5AbDBLS0M/x2hV4j2CpKQaOZCnu2qAAkjYhhYycL3aGm+Wp06NTuESnftOp2qETsTtf1x9J4jkiFjlk2sFA/cGT64Qu1ubqVaaKUIalUDjWoLhYIO4uNiD74q4xYOWJpX4BGXyWnLrVABqH+K7rfWaZRV/Av8405vLtz0pGOVSUyYMaqcAnyiSI9cWZDiNNctkkM6oaoTvHMqzHnfR+eKc0xHN0As2rXV9LWEeQF/eTgWmwU1Vf7+jSSyNQr8sim9OlLHwh3LqoPqCgfGwURQqu9CoKlRVFBkDQECjujbpN4necZuOrUHD8sqpfRrqmT3AO8n91x02xZwqlTFBFA1TDSTMSNp3JE329cCekDbpnrOLV1kaysQOlzEk/iSPgY5jLl1qiYZXue94gYtZiLi3647itNdibPOUrhmyzMT3qa04ix0go+ryA0/OO9oKYBPnpgGbQIMR8C/SMeq9FCKLCp/Jq1FPMRlPVyoiRa0EwDivjGYugA8asPbuk/GDebKMzUKiooFoIAMmR34An2uY6YIdluGtTrO0CVMW2AFhH6DA3LU2qwggwECg7dSRPrgpR4pyUUsGUHUNQHdAXuzPlffBcL20GxvY3UeJmSZnz/AM4OZLjEje+ELh2eHicgKNj6dPfG3L9qKKmOW5/bFVGS7Go3F9xzqcVtc4Xe0iU61KpqFtDgN1EqTM77jFdTjiBeZfT5Rv6e+B2e4vWzHdGXdKRBBAWGaR1OJjybOlFKNe4mUqZV1DXNJEX3MTaLfVglwkmrWCVAzPpvVLnXGqQp6aVA2MkeeMNAfblQNGkTF+7FoMyQe7+mNXBmamM3mTsPs0vcxBY+VtQHviHHTsy5tt7N3aDMMytVCIZYoJLeHSQY0kbeK8gmMDuA5wDL0gLEl1LHZW+mRuZHT0wTzaMBLCEDQqEb93douWEggbA+eAXCst9oyQVCmoZi06YJU7WB64GtrYFKwzw3hiGkjVWKsyyBqIgdIH5/OJjrLqCyVACqFt9IFie7YneMTFLRLim7Z2rSFaixSNL6atVgfqUAOpB9hP44o5BdOYYHLkkEwe8Cogdd8UZHPsMuEJsFensLggny+MbgbOD95BuYsoti20yjZ54Vkw601BVGNRRzCTItsV6rbcXE4uCOZQNNMlwATKrp6L73+MThNmKC8wwBMA6GIIncWI2xqyWfHKSmV8bVEkeLVaok9IIZh/bi8HTGenyKLp+QX/0plReS3dZ0VkP06jEp5e2CNfIVZ0hUUkx4lsPRbsT6nHqla3/2cGRxuFlUQ1DadI3wzseigQeH1TSrIC4FNkYgRf7+kb2EG2NvDuCNLJVavUJkqBTlfRg4uQemOcP42KBKsjFus7T1j0xXR4vVUNS1MKcEquonSpO0+mIoJJqjHW4e1F31DTzEVa02BVCNShjN7TI6yce87klbuUxKcwEBhGoFg7EjzuB8YI5nOHu09JJA+zYg7xEHoN8VARpIXXHeJv4BuR62wv8ABkylYO4hmQ1R6RXVBLEnpLC4uIIhfzxirVXD1A6ldYBBLgU2hZupsDHUG9gRiygKjFSGeX11Kq6bov0gE+YuT0g4xZrPhlYLTBCj+aVMTN9F4mI6YpJeCiLKmVqVDNzFpvePbExQ2beqSxC6hCtLabgAbe0Xx3FG61RzbOVsvy6j0ypUBg0EQRKfoZsfLGhK06iTPeBmI+kbjpjznw3OqsxLaSKeojoqCJO22Gfs32VzDgOKdNaTyQapnuNEgAXMjzwaKcqpWytC/wApu4yjVpZpgXgi+LwpFFNHeZnRwFuZXUhgC/lj6I/ZyjzxVZ3LQAoBC07CBt1AHzjycslFStNFp3JOkXMmTJ33w5j6Ob76IboR6+XekRrEFhMTce/kcU1WJI0GDFyce+0NZtW1w5Hx0j0wOo50q2r0uMEy41jdIfwTco7LKtZyR9ogP+0z+eC3B+FGtW5eo/aI3ecTEXki1iYBFsDG4vcHSB8Xwzdj6hq1DWO6hk+SQP0BxXHHnKguaSjCy/McNzaSKqh1Akul7x0Ud6PcfOASOwd6avp5rCd9aoFGrSOm0D3x9QpahcCY8jf/AJGKeJ5ejWT7VYIm7Aqw/wBrRbEZcCjuzOifJc1mTQGpbO7MzXMKsaVQeciZOMueSUVkAVLSs3Guxth243/py1Z1ehWDqHUulQQ2kdFI/Q4T+0PDyrsWVkZGVTIjc2DekwZwtkg4VZy7gocKNUlw6oCxgHffc4mDfFqSU6nLSlSqimFUvqKyQL29yb4mF7OCnYLgH8U1R63epJUBifGyCIjqu0nrAHnj6JWz6I2jWNTSVHsLx6DCrwfhRy+ToZiiC7PTmqAf5oYlpU9GEyv/ADjclJKwFRW1O10qbHUtwrr0YdR7nG5gwqEU/f8AINvwE6uc5gKlGOwIiPkA3+cC+IO+kA7z13+YwQrV9QV7T1897j8cZq93Po37YaRUVuPcO5lNgPF09xfCbVRobcft54+nVKYM7/F8B63ZnnVVAFie+R0XqfTCvUwuPJeBvpZpS4vyI9ME3YwAN8EeH9sK2XqAUFTkqo+ycTqjdiwhgxJkkWHlh9yvBcrTqaaYpLBszTUaf7rTjXxCmrAtXy1KugBmpTjWB1lYDD4nCuLNGPgZzYpT7F3ZLtjSzoIANOqvipsZN9irW1Dp0IwV4m6mtQhwGWpcSCRKEiRMifPfADhfCcmC1XKkO+gXBkoNxt5xijiPFqScQpaxTp8ymH1tS/mGNLfaTcoIt0kYLnqULWxSOKTlx8jkSGmd5seo+cBO1/ZtM3QLCOfTU8pzvYhtDR4lbTH5742tmFVdVyvmtx/kY8ZfiYcoFIgSb2aelvxxzyY5ellnhmlZ8a/jqhAbQ51y0hCZuR+RBHxiYee0fZzPiuxyYU0G7wFu4T4lHpMt/diYQcJJ/wBQNML8EzDtkaFajJKoFqUjsdNjA6G04oydShmHblTSrbvQcxqjYr/UOh+NsV9mK5yuikfByl1HoGAuSfWcGeLcDo5pQfC4ulRbOh6FT+oO+NuK4pKQHuYxUCuKbfUZB9t8V6pLnzdo/DFOYpZgUVfMIFrUySChlXixNttS30nbF1EyD6k/ni5xi4lxinlaatUJlgNNNY5jnoFHQepwE4dxKpVqv/FKUWByqFO9huWbdjt/jBN+EUdRqsAzmN7x5RhW7Q8Sanm+YhuBC/vbCfUTi04J7HemxyUubWjSeM5FKh5tCpb6WdwB8AxjNneIqqtVydesqpGpXJemCbgB91+TiZHO183USkrqGY7tEC0k7Tbywfp9ka9KtTcV0s/eimQWWLgidLSLXGFYYXLdDuTPGPnf1DXZPIqlAOGD81QVbRoIU3gj/dJxKXEaZeoHdO5RRSsgk6iWeB1EacHQb7WjYemwH6YCLwtFQ6kXU2rUQLjVEqp3gQo+MP8ABqlH6mRKblK5C/k6OZV2bJulifsdRVom3L1W+JF8Qdr6TVwMzSak9lLXRw3TUthHrgR2grvQPeJVgZVh4X6FgehiJHz1xlznbI16a069JalioqG9RfKD5emM6cHbtG1GSq0fVOz9Os6OXqQOYQkXlYWD83OJhM7K9oVy+XFIPVWCdkkEkAk3Nt4j0xMdHLGKqhacG5N2Mb0C7ELJgywXcxsvpgtlcvVH3VH3QZAwHyfFUDOtOGALB33DODBVfvRsTsDbErcSOtjzahUiCkroX8Fn88PZeqhF0KY+mnJWaeNcRVwaCEs/iMA6RB6t4RN7E4w0VYU9JAUx0Mx0369MUPxIU16BR/7bAXinHTBEx5YTn1Upajodh00Iu3st45xVaSxOprQB++FWq1TN1FppTmq3r02lj0A6nFqlqtQU6Q5lZvPwqBuSegHU4fuzvBkyi6R3qjgGpUIuxmbeSjoMTgwuTs7PnUFSKey3ZCll9ZcmrUYaS8aQo3OgbiT9RuYwdqIe6CZIMA9SIt84zGoUqwfC0x6Hy+cWZw9I1Kdx1jcFT94b40lHiqRlyk5O2alqgAzYKCSfQXP5YozDghSCCrXB8wbjA7imbmkgMOpZVdupU7MP6h5bbjFmT0LSCKSBSbkjVdoWACfIxiPJ1aFHtrmkWvlOYQEGp2nYjUAQfeMJHGabZauF0a6LQyVEk90/iJG3tfDP/qcwbNUVUHwER0jVv+RwBarGin/QWF/6j+EjAM81fFoPhbT7griORrVajPzjTn6VJ0j2viYKCqRbEwpyfsh7gvf7jT2aQrk6IBC90mB0BJONNfiukQomOuJiYVe5P5DrUV8ID5rip63/AG+cD0q1a7inTUu7bAdPX0HmemJiYPjinJIDlm4psfezXBly1JgL1GjmMRc+g/pHl84O5VmJCquqVHuI98TExqv0qkZFuTtnczQ5g0zc3X3xzKuXQgwHG3uMTExN6IK6PC6dZTUl0Ia6CLHzE7idxjyeFmiQoACuxdmFhIAG302ExtN8TEwNt86C0uIh9pMxSq51Gc/ZaSNjeDAFhMTgJxg02zKtTVFQUzBQEBu8bmevTHcTCXUv1nJasySLwZgxiYmJgY/GTas//9k="/>
          <p:cNvSpPr>
            <a:spLocks noChangeAspect="1" noChangeArrowheads="1"/>
          </p:cNvSpPr>
          <p:nvPr/>
        </p:nvSpPr>
        <p:spPr bwMode="auto">
          <a:xfrm>
            <a:off x="304800" y="-242888"/>
            <a:ext cx="9525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8153" t="21111" r="53729" b="72912"/>
          <a:stretch/>
        </p:blipFill>
        <p:spPr bwMode="auto">
          <a:xfrm>
            <a:off x="1104900" y="3581400"/>
            <a:ext cx="4762500" cy="6712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descr="http://herbarium.lsa.umich.edu/images2/publications/flora_set_380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 y="4985655"/>
            <a:ext cx="3086100" cy="15755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37" name="Picture 17"/>
          <p:cNvPicPr>
            <a:picLocks noChangeAspect="1" noChangeArrowheads="1"/>
          </p:cNvPicPr>
          <p:nvPr/>
        </p:nvPicPr>
        <p:blipFill rotWithShape="1">
          <a:blip r:embed="rId6">
            <a:extLst>
              <a:ext uri="{28A0092B-C50C-407E-A947-70E740481C1C}">
                <a14:useLocalDpi xmlns:a14="http://schemas.microsoft.com/office/drawing/2010/main" val="0"/>
              </a:ext>
            </a:extLst>
          </a:blip>
          <a:srcRect r="12133"/>
          <a:stretch/>
        </p:blipFill>
        <p:spPr bwMode="auto">
          <a:xfrm>
            <a:off x="6324600" y="1828800"/>
            <a:ext cx="2244019" cy="3405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2519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Digitization Challenges</a:t>
            </a:r>
            <a:endParaRPr lang="en-US" dirty="0"/>
          </a:p>
        </p:txBody>
      </p:sp>
      <p:sp>
        <p:nvSpPr>
          <p:cNvPr id="3" name="Content Placeholder 2"/>
          <p:cNvSpPr>
            <a:spLocks noGrp="1"/>
          </p:cNvSpPr>
          <p:nvPr>
            <p:ph idx="1"/>
          </p:nvPr>
        </p:nvSpPr>
        <p:spPr>
          <a:xfrm>
            <a:off x="685800" y="1828800"/>
            <a:ext cx="7772400" cy="4114800"/>
          </a:xfrm>
        </p:spPr>
        <p:txBody>
          <a:bodyPr/>
          <a:lstStyle/>
          <a:p>
            <a:r>
              <a:rPr lang="en-US" sz="2800" dirty="0" smtClean="0"/>
              <a:t>Pre-digitization </a:t>
            </a:r>
            <a:r>
              <a:rPr lang="en-US" sz="2800" dirty="0" err="1" smtClean="0"/>
              <a:t>curation</a:t>
            </a:r>
            <a:endParaRPr lang="en-US" sz="2800" dirty="0" smtClean="0"/>
          </a:p>
          <a:p>
            <a:r>
              <a:rPr lang="en-US" sz="2800" dirty="0" smtClean="0"/>
              <a:t>Optimizing </a:t>
            </a:r>
            <a:r>
              <a:rPr lang="en-US" sz="2800" dirty="0" smtClean="0"/>
              <a:t>workflow </a:t>
            </a:r>
            <a:r>
              <a:rPr lang="en-US" sz="2800" dirty="0" smtClean="0"/>
              <a:t>(iterative </a:t>
            </a:r>
            <a:r>
              <a:rPr lang="en-US" sz="2800" dirty="0" smtClean="0"/>
              <a:t>process</a:t>
            </a:r>
            <a:r>
              <a:rPr lang="en-US" sz="2800" dirty="0" smtClean="0"/>
              <a:t>)</a:t>
            </a:r>
          </a:p>
          <a:p>
            <a:r>
              <a:rPr lang="en-US" sz="2800" dirty="0"/>
              <a:t>The right student for the right job</a:t>
            </a:r>
            <a:r>
              <a:rPr lang="en-US" sz="2800" dirty="0" smtClean="0"/>
              <a:t>!</a:t>
            </a:r>
            <a:endParaRPr lang="en-US" sz="2800" dirty="0" smtClean="0"/>
          </a:p>
          <a:p>
            <a:r>
              <a:rPr lang="en-US" sz="2800" dirty="0" smtClean="0"/>
              <a:t>Communication </a:t>
            </a:r>
          </a:p>
          <a:p>
            <a:r>
              <a:rPr lang="en-US" sz="2800" dirty="0" smtClean="0"/>
              <a:t>Space limitations</a:t>
            </a:r>
          </a:p>
          <a:p>
            <a:r>
              <a:rPr lang="en-US" sz="2800" dirty="0" smtClean="0"/>
              <a:t>Herbarium shut </a:t>
            </a:r>
            <a:r>
              <a:rPr lang="en-US" sz="2800" dirty="0" smtClean="0"/>
              <a:t>down</a:t>
            </a:r>
          </a:p>
          <a:p>
            <a:r>
              <a:rPr lang="en-US" sz="2800" dirty="0" smtClean="0"/>
              <a:t>Time</a:t>
            </a:r>
            <a:endParaRPr lang="en-US" sz="28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505200"/>
            <a:ext cx="3124200" cy="3124200"/>
          </a:xfrm>
          <a:prstGeom prst="rect">
            <a:avLst/>
          </a:prstGeom>
          <a:ln>
            <a:solidFill>
              <a:schemeClr val="tx1"/>
            </a:solidFill>
          </a:ln>
        </p:spPr>
      </p:pic>
    </p:spTree>
    <p:extLst>
      <p:ext uri="{BB962C8B-B14F-4D97-AF65-F5344CB8AC3E}">
        <p14:creationId xmlns:p14="http://schemas.microsoft.com/office/powerpoint/2010/main" val="8853883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Digitization Progress</a:t>
            </a:r>
            <a:br>
              <a:rPr lang="en-US" dirty="0" smtClean="0"/>
            </a:br>
            <a:r>
              <a:rPr lang="en-US" sz="2400" dirty="0"/>
              <a:t>http://cmc-herbarium.blogspot.com</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870" t="23387" r="18976" b="6443"/>
          <a:stretch/>
        </p:blipFill>
        <p:spPr bwMode="auto">
          <a:xfrm>
            <a:off x="1828800" y="1905000"/>
            <a:ext cx="5639933" cy="4044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133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Collections</a:t>
            </a:r>
            <a:br>
              <a:rPr lang="en-US" dirty="0" smtClean="0"/>
            </a:br>
            <a:r>
              <a:rPr lang="en-US" dirty="0" smtClean="0"/>
              <a:t> Herbarium Workshop</a:t>
            </a:r>
            <a:r>
              <a:rPr lang="en-US" dirty="0"/>
              <a:t/>
            </a:r>
            <a:br>
              <a:rPr lang="en-US" dirty="0"/>
            </a:br>
            <a:r>
              <a:rPr lang="en-US" sz="2800" dirty="0"/>
              <a:t>http://micob.org/</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35" t="22731" r="21727" b="6767"/>
          <a:stretch/>
        </p:blipFill>
        <p:spPr bwMode="auto">
          <a:xfrm>
            <a:off x="1645919" y="2286000"/>
            <a:ext cx="5833873" cy="3904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6983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59000" contrast="-57000"/>
                    </a14:imgEffect>
                  </a14:imgLayer>
                </a14:imgProps>
              </a:ext>
              <a:ext uri="{28A0092B-C50C-407E-A947-70E740481C1C}">
                <a14:useLocalDpi xmlns:a14="http://schemas.microsoft.com/office/drawing/2010/main" val="0"/>
              </a:ext>
            </a:extLst>
          </a:blip>
          <a:stretch>
            <a:fillRect/>
          </a:stretch>
        </p:blipFill>
        <p:spPr>
          <a:xfrm>
            <a:off x="-304800" y="18738"/>
            <a:ext cx="9728616" cy="7296462"/>
          </a:xfrm>
          <a:prstGeom prst="rect">
            <a:avLst/>
          </a:prstGeom>
        </p:spPr>
      </p:pic>
      <p:sp>
        <p:nvSpPr>
          <p:cNvPr id="2" name="Title 1"/>
          <p:cNvSpPr>
            <a:spLocks noGrp="1"/>
          </p:cNvSpPr>
          <p:nvPr>
            <p:ph type="title"/>
          </p:nvPr>
        </p:nvSpPr>
        <p:spPr/>
        <p:txBody>
          <a:bodyPr/>
          <a:lstStyle/>
          <a:p>
            <a:r>
              <a:rPr lang="en-US" dirty="0" smtClean="0"/>
              <a:t>Getting “up to speed” on opportunities and initiatives…</a:t>
            </a:r>
            <a:endParaRPr lang="en-US" dirty="0"/>
          </a:p>
        </p:txBody>
      </p:sp>
      <p:sp>
        <p:nvSpPr>
          <p:cNvPr id="3" name="Content Placeholder 2"/>
          <p:cNvSpPr>
            <a:spLocks noGrp="1"/>
          </p:cNvSpPr>
          <p:nvPr>
            <p:ph idx="1"/>
          </p:nvPr>
        </p:nvSpPr>
        <p:spPr>
          <a:ln>
            <a:noFill/>
          </a:ln>
        </p:spPr>
        <p:txBody>
          <a:bodyPr/>
          <a:lstStyle/>
          <a:p>
            <a:r>
              <a:rPr lang="en-US" sz="2800" dirty="0" smtClean="0"/>
              <a:t>What </a:t>
            </a:r>
            <a:r>
              <a:rPr lang="en-US" sz="2800" dirty="0" smtClean="0"/>
              <a:t>does it mean to digitize or database?</a:t>
            </a:r>
          </a:p>
          <a:p>
            <a:r>
              <a:rPr lang="en-US" sz="2800" dirty="0"/>
              <a:t>Why is it important to digitize our collection?</a:t>
            </a:r>
          </a:p>
          <a:p>
            <a:r>
              <a:rPr lang="en-US" sz="2800" dirty="0" smtClean="0"/>
              <a:t>How </a:t>
            </a:r>
            <a:r>
              <a:rPr lang="en-US" sz="2800" dirty="0" smtClean="0"/>
              <a:t>do we get our institution to support this initiative</a:t>
            </a:r>
            <a:r>
              <a:rPr lang="en-US" sz="2800" dirty="0" smtClean="0"/>
              <a:t>?</a:t>
            </a:r>
            <a:endParaRPr lang="en-US" sz="2800" dirty="0" smtClean="0"/>
          </a:p>
          <a:p>
            <a:r>
              <a:rPr lang="en-US" sz="2800" dirty="0" smtClean="0"/>
              <a:t>How do we get our small/unfunded/unstaffed collections ready </a:t>
            </a:r>
            <a:r>
              <a:rPr lang="en-US" sz="2800" dirty="0" smtClean="0"/>
              <a:t>for digitization</a:t>
            </a:r>
            <a:r>
              <a:rPr lang="en-US" sz="2800" dirty="0" smtClean="0"/>
              <a:t>?</a:t>
            </a:r>
          </a:p>
          <a:p>
            <a:r>
              <a:rPr lang="en-US" sz="2800" dirty="0" smtClean="0"/>
              <a:t>What are the “need to know” basics?</a:t>
            </a:r>
          </a:p>
          <a:p>
            <a:r>
              <a:rPr lang="en-US" sz="2800" dirty="0" smtClean="0"/>
              <a:t>What can we do with digitized data?</a:t>
            </a:r>
            <a:br>
              <a:rPr lang="en-US" sz="2800" dirty="0" smtClean="0"/>
            </a:br>
            <a:endParaRPr lang="en-US" sz="2800" dirty="0" smtClean="0"/>
          </a:p>
          <a:p>
            <a:endParaRPr lang="en-US" dirty="0"/>
          </a:p>
        </p:txBody>
      </p:sp>
    </p:spTree>
    <p:extLst>
      <p:ext uri="{BB962C8B-B14F-4D97-AF65-F5344CB8AC3E}">
        <p14:creationId xmlns:p14="http://schemas.microsoft.com/office/powerpoint/2010/main" val="28867126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000" y="228600"/>
            <a:ext cx="7772400" cy="1143000"/>
          </a:xfrm>
        </p:spPr>
        <p:txBody>
          <a:bodyPr/>
          <a:lstStyle/>
          <a:p>
            <a:r>
              <a:rPr lang="en-US" sz="4800" u="sng" dirty="0" smtClean="0"/>
              <a:t>Funders and Sponsors</a:t>
            </a:r>
            <a:endParaRPr lang="en-US" sz="4800" u="sng" dirty="0"/>
          </a:p>
        </p:txBody>
      </p:sp>
      <p:grpSp>
        <p:nvGrpSpPr>
          <p:cNvPr id="4" name="Group 3"/>
          <p:cNvGrpSpPr/>
          <p:nvPr/>
        </p:nvGrpSpPr>
        <p:grpSpPr>
          <a:xfrm>
            <a:off x="2626800" y="2895600"/>
            <a:ext cx="4114800" cy="1066800"/>
            <a:chOff x="692285" y="5762471"/>
            <a:chExt cx="4184515" cy="943129"/>
          </a:xfrm>
        </p:grpSpPr>
        <p:sp>
          <p:nvSpPr>
            <p:cNvPr id="5" name="Rectangle 4"/>
            <p:cNvSpPr/>
            <p:nvPr/>
          </p:nvSpPr>
          <p:spPr bwMode="auto">
            <a:xfrm>
              <a:off x="692285" y="5762471"/>
              <a:ext cx="4184515" cy="943129"/>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Helvetica" pitchFamily="-32" charset="0"/>
                <a:ea typeface="ＭＳ Ｐゴシック" pitchFamily="-32"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838671"/>
              <a:ext cx="4032115" cy="790729"/>
            </a:xfrm>
            <a:prstGeom prst="rect">
              <a:avLst/>
            </a:prstGeom>
            <a:noFill/>
            <a:ln>
              <a:noFill/>
            </a:ln>
            <a:effectLst/>
          </p:spPr>
        </p:pic>
      </p:grpSp>
      <p:pic>
        <p:nvPicPr>
          <p:cNvPr id="7" name="Picture 3" descr="https://www.idigbio.org/sites/all/themes/idigbio_org/logo.png">
            <a:hlinkClick r:id="rId3"/>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870" r="-1395"/>
          <a:stretch/>
        </p:blipFill>
        <p:spPr bwMode="auto">
          <a:xfrm>
            <a:off x="2626800" y="1447800"/>
            <a:ext cx="4114800" cy="12316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74400" y="4114800"/>
            <a:ext cx="4419600" cy="707886"/>
          </a:xfrm>
          <a:prstGeom prst="rect">
            <a:avLst/>
          </a:prstGeom>
          <a:noFill/>
        </p:spPr>
        <p:txBody>
          <a:bodyPr wrap="square" rtlCol="0">
            <a:spAutoFit/>
          </a:bodyPr>
          <a:lstStyle/>
          <a:p>
            <a:r>
              <a:rPr lang="en-US" sz="4000" dirty="0" smtClean="0">
                <a:solidFill>
                  <a:schemeClr val="bg1"/>
                </a:solidFill>
              </a:rPr>
              <a:t>Hanes Foundation</a:t>
            </a:r>
            <a:endParaRPr lang="en-US" sz="4000" dirty="0">
              <a:solidFill>
                <a:schemeClr val="bg1"/>
              </a:solidFill>
            </a:endParaRPr>
          </a:p>
        </p:txBody>
      </p:sp>
      <p:sp>
        <p:nvSpPr>
          <p:cNvPr id="10" name="TextBox 9"/>
          <p:cNvSpPr txBox="1"/>
          <p:nvPr/>
        </p:nvSpPr>
        <p:spPr>
          <a:xfrm>
            <a:off x="685800" y="4800600"/>
            <a:ext cx="7996800" cy="707886"/>
          </a:xfrm>
          <a:prstGeom prst="rect">
            <a:avLst/>
          </a:prstGeom>
          <a:noFill/>
        </p:spPr>
        <p:txBody>
          <a:bodyPr wrap="none" rtlCol="0">
            <a:spAutoFit/>
          </a:bodyPr>
          <a:lstStyle/>
          <a:p>
            <a:r>
              <a:rPr lang="en-US" sz="4000" dirty="0"/>
              <a:t>Institute for Great Lakes Research</a:t>
            </a:r>
          </a:p>
        </p:txBody>
      </p:sp>
      <p:grpSp>
        <p:nvGrpSpPr>
          <p:cNvPr id="11" name="Group 10"/>
          <p:cNvGrpSpPr/>
          <p:nvPr/>
        </p:nvGrpSpPr>
        <p:grpSpPr>
          <a:xfrm>
            <a:off x="3579300" y="5638800"/>
            <a:ext cx="2209800" cy="990600"/>
            <a:chOff x="6172200" y="3810000"/>
            <a:chExt cx="2209800" cy="990600"/>
          </a:xfrm>
        </p:grpSpPr>
        <p:sp>
          <p:nvSpPr>
            <p:cNvPr id="12" name="Rectangle 11"/>
            <p:cNvSpPr/>
            <p:nvPr/>
          </p:nvSpPr>
          <p:spPr bwMode="auto">
            <a:xfrm>
              <a:off x="6172200" y="3810000"/>
              <a:ext cx="2209800" cy="990600"/>
            </a:xfrm>
            <a:prstGeom prst="rect">
              <a:avLst/>
            </a:prstGeom>
            <a:solidFill>
              <a:schemeClr val="bg1"/>
            </a:solidFill>
            <a:ln w="9525" cap="flat" cmpd="sng" algn="ctr">
              <a:solidFill>
                <a:srgbClr val="13131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Helvetica" pitchFamily="-32" charset="0"/>
                <a:ea typeface="ＭＳ Ｐゴシック" pitchFamily="-32" charset="-128"/>
              </a:endParaRPr>
            </a:p>
          </p:txBody>
        </p:sp>
        <p:pic>
          <p:nvPicPr>
            <p:cNvPr id="13" name="Picture 12" descr="Michigan Consortium of Botanists"/>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886200"/>
              <a:ext cx="2065956" cy="852487"/>
            </a:xfrm>
            <a:prstGeom prst="rect">
              <a:avLst/>
            </a:prstGeom>
            <a:solidFill>
              <a:schemeClr val="bg1"/>
            </a:solidFill>
            <a:ln>
              <a:solidFill>
                <a:schemeClr val="bg1"/>
              </a:solidFill>
            </a:ln>
          </p:spPr>
        </p:pic>
      </p:grpSp>
    </p:spTree>
    <p:extLst>
      <p:ext uri="{BB962C8B-B14F-4D97-AF65-F5344CB8AC3E}">
        <p14:creationId xmlns:p14="http://schemas.microsoft.com/office/powerpoint/2010/main" val="26753865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mplex question">
  <a:themeElements>
    <a:clrScheme name="">
      <a:dk1>
        <a:srgbClr val="F7C11C"/>
      </a:dk1>
      <a:lt1>
        <a:srgbClr val="FFFFFF"/>
      </a:lt1>
      <a:dk2>
        <a:srgbClr val="F7C11C"/>
      </a:dk2>
      <a:lt2>
        <a:srgbClr val="131313"/>
      </a:lt2>
      <a:accent1>
        <a:srgbClr val="131313"/>
      </a:accent1>
      <a:accent2>
        <a:srgbClr val="FFFFFF"/>
      </a:accent2>
      <a:accent3>
        <a:srgbClr val="FFFFFF"/>
      </a:accent3>
      <a:accent4>
        <a:srgbClr val="D3A416"/>
      </a:accent4>
      <a:accent5>
        <a:srgbClr val="AAAAAA"/>
      </a:accent5>
      <a:accent6>
        <a:srgbClr val="E7E7E7"/>
      </a:accent6>
      <a:hlink>
        <a:srgbClr val="FFFFFF"/>
      </a:hlink>
      <a:folHlink>
        <a:srgbClr val="F7C11C"/>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elvetica" pitchFamily="-32"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elvetica" pitchFamily="-32" charset="0"/>
            <a:ea typeface="ＭＳ Ｐゴシック" pitchFamily="-32"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Complex question</Template>
  <TotalTime>11648</TotalTime>
  <Words>633</Words>
  <Application>Microsoft Macintosh PowerPoint</Application>
  <PresentationFormat>On-screen Show (4:3)</PresentationFormat>
  <Paragraphs>125</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Complex question</vt:lpstr>
      <vt:lpstr>iDigBio 2012 Visiting Scholar: Organizing, Executing and Utilizing a Digitized Regional Herbarium </vt:lpstr>
      <vt:lpstr>Focused Efforts</vt:lpstr>
      <vt:lpstr>CMC Herbarium http://cmcherbarium.bio.cmich.edu/</vt:lpstr>
      <vt:lpstr>Digitization at CMC</vt:lpstr>
      <vt:lpstr>Digitization Challenges</vt:lpstr>
      <vt:lpstr>Digitization Progress http://cmc-herbarium.blogspot.com</vt:lpstr>
      <vt:lpstr>Small Collections  Herbarium Workshop http://micob.org/</vt:lpstr>
      <vt:lpstr>Getting “up to speed” on opportunities and initiatives…</vt:lpstr>
      <vt:lpstr>Funders and Sponsors</vt:lpstr>
      <vt:lpstr>32 participants from Great Lakes Region</vt:lpstr>
      <vt:lpstr>Workshop Highlights</vt:lpstr>
      <vt:lpstr>PowerPoint Presentation</vt:lpstr>
      <vt:lpstr>Goals of Educational Module</vt:lpstr>
      <vt:lpstr>TourGuide http://tourguide.cal.msu.edu</vt:lpstr>
      <vt:lpstr>Baker Woodlot:  Explore how natural communities change over time </vt:lpstr>
      <vt:lpstr>What is going on in Baker Woodlot with Fraxinus americanus?</vt:lpstr>
      <vt:lpstr>“If you give people tools and they use their natural ability and their curiosity, they will develop things in ways that will surprise you very much beyond what you might have expected.”  </vt:lpstr>
    </vt:vector>
  </TitlesOfParts>
  <Company>Central Michigan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and diversity in the Schoenoplectus pungens species complex (Cyperaceae)</dc:title>
  <dc:creator>Monfils, Anna K</dc:creator>
  <cp:lastModifiedBy>Anna Monfils</cp:lastModifiedBy>
  <cp:revision>187</cp:revision>
  <dcterms:created xsi:type="dcterms:W3CDTF">2011-07-01T18:24:30Z</dcterms:created>
  <dcterms:modified xsi:type="dcterms:W3CDTF">2012-10-23T10:31:45Z</dcterms:modified>
</cp:coreProperties>
</file>