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1" r:id="rId3"/>
    <p:sldId id="471" r:id="rId4"/>
    <p:sldId id="472" r:id="rId5"/>
    <p:sldId id="463" r:id="rId6"/>
    <p:sldId id="470" r:id="rId7"/>
    <p:sldId id="466" r:id="rId8"/>
    <p:sldId id="473" r:id="rId9"/>
    <p:sldId id="465" r:id="rId10"/>
    <p:sldId id="467" r:id="rId11"/>
    <p:sldId id="468" r:id="rId12"/>
    <p:sldId id="469" r:id="rId13"/>
    <p:sldId id="462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0066CC"/>
    <a:srgbClr val="00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85402" autoAdjust="0"/>
  </p:normalViewPr>
  <p:slideViewPr>
    <p:cSldViewPr>
      <p:cViewPr>
        <p:scale>
          <a:sx n="73" d="100"/>
          <a:sy n="73" d="100"/>
        </p:scale>
        <p:origin x="-2632" y="-840"/>
      </p:cViewPr>
      <p:guideLst>
        <p:guide orient="horz" pos="268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169196" cy="479978"/>
          </a:xfrm>
          <a:prstGeom prst="rect">
            <a:avLst/>
          </a:prstGeom>
        </p:spPr>
        <p:txBody>
          <a:bodyPr vert="horz" lIns="95507" tIns="47753" rIns="95507" bIns="4775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4335" y="1"/>
            <a:ext cx="3169196" cy="479978"/>
          </a:xfrm>
          <a:prstGeom prst="rect">
            <a:avLst/>
          </a:prstGeom>
        </p:spPr>
        <p:txBody>
          <a:bodyPr vert="horz" lIns="95507" tIns="47753" rIns="95507" bIns="47753" rtlCol="0"/>
          <a:lstStyle>
            <a:lvl1pPr algn="r">
              <a:defRPr sz="1300"/>
            </a:lvl1pPr>
          </a:lstStyle>
          <a:p>
            <a:fld id="{20BD3DA3-AEA8-4C32-86D3-4A33A16D08EA}" type="datetimeFigureOut">
              <a:rPr lang="en-US" smtClean="0"/>
              <a:pPr/>
              <a:t>10/23/12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574"/>
            <a:ext cx="3169196" cy="479977"/>
          </a:xfrm>
          <a:prstGeom prst="rect">
            <a:avLst/>
          </a:prstGeom>
        </p:spPr>
        <p:txBody>
          <a:bodyPr vert="horz" lIns="95507" tIns="47753" rIns="95507" bIns="4775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4335" y="9119574"/>
            <a:ext cx="3169196" cy="479977"/>
          </a:xfrm>
          <a:prstGeom prst="rect">
            <a:avLst/>
          </a:prstGeom>
        </p:spPr>
        <p:txBody>
          <a:bodyPr vert="horz" lIns="95507" tIns="47753" rIns="95507" bIns="47753" rtlCol="0" anchor="b"/>
          <a:lstStyle>
            <a:lvl1pPr algn="r">
              <a:defRPr sz="1300"/>
            </a:lvl1pPr>
          </a:lstStyle>
          <a:p>
            <a:fld id="{077FC18F-C2E6-4FAC-976A-991D2F60E0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5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70475" cy="479403"/>
          </a:xfrm>
          <a:prstGeom prst="rect">
            <a:avLst/>
          </a:prstGeom>
        </p:spPr>
        <p:txBody>
          <a:bodyPr vert="horz" lIns="95080" tIns="47539" rIns="95080" bIns="47539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065" y="0"/>
            <a:ext cx="3170475" cy="479403"/>
          </a:xfrm>
          <a:prstGeom prst="rect">
            <a:avLst/>
          </a:prstGeom>
        </p:spPr>
        <p:txBody>
          <a:bodyPr vert="horz" lIns="95080" tIns="47539" rIns="95080" bIns="47539" rtlCol="0"/>
          <a:lstStyle>
            <a:lvl1pPr algn="r">
              <a:defRPr sz="1300"/>
            </a:lvl1pPr>
          </a:lstStyle>
          <a:p>
            <a:fld id="{38A9DFE8-E678-4B49-9346-8B0DB9078ABC}" type="datetimeFigureOut">
              <a:rPr lang="en-US" smtClean="0"/>
              <a:pPr/>
              <a:t>10/23/12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80" tIns="47539" rIns="95080" bIns="4753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900"/>
            <a:ext cx="5852160" cy="4319555"/>
          </a:xfrm>
          <a:prstGeom prst="rect">
            <a:avLst/>
          </a:prstGeom>
        </p:spPr>
        <p:txBody>
          <a:bodyPr vert="horz" lIns="95080" tIns="47539" rIns="95080" bIns="4753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55"/>
            <a:ext cx="3170475" cy="479403"/>
          </a:xfrm>
          <a:prstGeom prst="rect">
            <a:avLst/>
          </a:prstGeom>
        </p:spPr>
        <p:txBody>
          <a:bodyPr vert="horz" lIns="95080" tIns="47539" rIns="95080" bIns="47539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065" y="9120155"/>
            <a:ext cx="3170475" cy="479403"/>
          </a:xfrm>
          <a:prstGeom prst="rect">
            <a:avLst/>
          </a:prstGeom>
        </p:spPr>
        <p:txBody>
          <a:bodyPr vert="horz" lIns="95080" tIns="47539" rIns="95080" bIns="47539" rtlCol="0" anchor="b"/>
          <a:lstStyle>
            <a:lvl1pPr algn="r">
              <a:defRPr sz="1300"/>
            </a:lvl1pPr>
          </a:lstStyle>
          <a:p>
            <a:fld id="{6B552B13-6D11-4809-8962-3A9CF738C8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3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52B13-6D11-4809-8962-3A9CF738C8D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811B0-F38D-4429-A272-217E7CAEA78E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A9E34-46F8-424B-B06A-D37EEB987F56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693A-BC26-4DE8-BB65-B37ECA7F76A4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09AF0-8F6D-4583-9C7E-B84E717F9F40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3AD71-2A99-4082-B429-270197FD3C64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288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2881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FE03-E1BD-4A35-8B77-7235632E4A58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0668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52600"/>
            <a:ext cx="4040188" cy="4607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607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E50A3-901B-4A40-9223-93F57CE174C9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05800" cy="8382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CC0CA-8095-49EF-AA55-3D96842709AA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B201-5FE5-47BD-B93F-5EE259CA3B5B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7D639-5628-43DB-964F-6242913421A2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350261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0835D-224B-4B90-9F48-D4CFFC5DFCE4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694299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hyperlink" Target="http://www.acis.ufl.edu/~acis/acis/index.php?l=3" TargetMode="External"/><Relationship Id="rId14" Type="http://schemas.openxmlformats.org/officeDocument/2006/relationships/image" Target="../media/image2.png"/><Relationship Id="rId15" Type="http://schemas.openxmlformats.org/officeDocument/2006/relationships/hyperlink" Target="http://identity.ufl.edu/signatureSystem/UF_Signature.eps.zip" TargetMode="Externa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257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fld id="{2D23EF80-617A-4CB8-9C5B-FE884E3EB76F}" type="datetime1">
              <a:rPr lang="en-US" smtClean="0"/>
              <a:pPr/>
              <a:t>10/23/12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00" y="64770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-9525" y="0"/>
            <a:ext cx="9163050" cy="381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0"/>
            <a:ext cx="4762500" cy="23347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 rot="21435692">
            <a:off x="-10088" y="67822"/>
            <a:ext cx="9174161" cy="37414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72"/>
              <a:gd name="connsiteY0" fmla="*/ 9247 h 10668"/>
              <a:gd name="connsiteX1" fmla="*/ 1620 w 5772"/>
              <a:gd name="connsiteY1" fmla="*/ 7 h 10668"/>
              <a:gd name="connsiteX2" fmla="*/ 4110 w 5772"/>
              <a:gd name="connsiteY2" fmla="*/ 9289 h 10668"/>
              <a:gd name="connsiteX3" fmla="*/ 5772 w 5772"/>
              <a:gd name="connsiteY3" fmla="*/ 8281 h 10668"/>
              <a:gd name="connsiteX0" fmla="*/ 0 w 5767"/>
              <a:gd name="connsiteY0" fmla="*/ 7104 h 11097"/>
              <a:gd name="connsiteX1" fmla="*/ 1615 w 5767"/>
              <a:gd name="connsiteY1" fmla="*/ 436 h 11097"/>
              <a:gd name="connsiteX2" fmla="*/ 4105 w 5767"/>
              <a:gd name="connsiteY2" fmla="*/ 9718 h 11097"/>
              <a:gd name="connsiteX3" fmla="*/ 5767 w 5767"/>
              <a:gd name="connsiteY3" fmla="*/ 8710 h 11097"/>
              <a:gd name="connsiteX0" fmla="*/ 0 w 5765"/>
              <a:gd name="connsiteY0" fmla="*/ 7104 h 15312"/>
              <a:gd name="connsiteX1" fmla="*/ 1615 w 5765"/>
              <a:gd name="connsiteY1" fmla="*/ 436 h 15312"/>
              <a:gd name="connsiteX2" fmla="*/ 4105 w 5765"/>
              <a:gd name="connsiteY2" fmla="*/ 9718 h 15312"/>
              <a:gd name="connsiteX3" fmla="*/ 5765 w 5765"/>
              <a:gd name="connsiteY3" fmla="*/ 15102 h 15312"/>
              <a:gd name="connsiteX0" fmla="*/ 0 w 5771"/>
              <a:gd name="connsiteY0" fmla="*/ 7104 h 12734"/>
              <a:gd name="connsiteX1" fmla="*/ 1615 w 5771"/>
              <a:gd name="connsiteY1" fmla="*/ 436 h 12734"/>
              <a:gd name="connsiteX2" fmla="*/ 4105 w 5771"/>
              <a:gd name="connsiteY2" fmla="*/ 9718 h 12734"/>
              <a:gd name="connsiteX3" fmla="*/ 5771 w 5771"/>
              <a:gd name="connsiteY3" fmla="*/ 12524 h 12734"/>
              <a:gd name="connsiteX0" fmla="*/ 0 w 5771"/>
              <a:gd name="connsiteY0" fmla="*/ 7669 h 15693"/>
              <a:gd name="connsiteX1" fmla="*/ 1615 w 5771"/>
              <a:gd name="connsiteY1" fmla="*/ 1001 h 15693"/>
              <a:gd name="connsiteX2" fmla="*/ 4106 w 5771"/>
              <a:gd name="connsiteY2" fmla="*/ 13678 h 15693"/>
              <a:gd name="connsiteX3" fmla="*/ 5771 w 5771"/>
              <a:gd name="connsiteY3" fmla="*/ 13089 h 15693"/>
              <a:gd name="connsiteX0" fmla="*/ 0 w 5771"/>
              <a:gd name="connsiteY0" fmla="*/ 6474 h 14298"/>
              <a:gd name="connsiteX1" fmla="*/ 1583 w 5771"/>
              <a:gd name="connsiteY1" fmla="*/ 1001 h 14298"/>
              <a:gd name="connsiteX2" fmla="*/ 4106 w 5771"/>
              <a:gd name="connsiteY2" fmla="*/ 12483 h 14298"/>
              <a:gd name="connsiteX3" fmla="*/ 5771 w 5771"/>
              <a:gd name="connsiteY3" fmla="*/ 11894 h 14298"/>
              <a:gd name="connsiteX0" fmla="*/ 0 w 5772"/>
              <a:gd name="connsiteY0" fmla="*/ 6474 h 14071"/>
              <a:gd name="connsiteX1" fmla="*/ 1583 w 5772"/>
              <a:gd name="connsiteY1" fmla="*/ 1001 h 14071"/>
              <a:gd name="connsiteX2" fmla="*/ 4106 w 5772"/>
              <a:gd name="connsiteY2" fmla="*/ 12483 h 14071"/>
              <a:gd name="connsiteX3" fmla="*/ 5772 w 5772"/>
              <a:gd name="connsiteY3" fmla="*/ 10531 h 14071"/>
              <a:gd name="connsiteX0" fmla="*/ 0 w 5772"/>
              <a:gd name="connsiteY0" fmla="*/ 6626 h 15131"/>
              <a:gd name="connsiteX1" fmla="*/ 1583 w 5772"/>
              <a:gd name="connsiteY1" fmla="*/ 1153 h 15131"/>
              <a:gd name="connsiteX2" fmla="*/ 4105 w 5772"/>
              <a:gd name="connsiteY2" fmla="*/ 13543 h 15131"/>
              <a:gd name="connsiteX3" fmla="*/ 5772 w 5772"/>
              <a:gd name="connsiteY3" fmla="*/ 10683 h 15131"/>
              <a:gd name="connsiteX0" fmla="*/ 0 w 5779"/>
              <a:gd name="connsiteY0" fmla="*/ 6626 h 14700"/>
              <a:gd name="connsiteX1" fmla="*/ 1583 w 5779"/>
              <a:gd name="connsiteY1" fmla="*/ 1153 h 14700"/>
              <a:gd name="connsiteX2" fmla="*/ 4105 w 5779"/>
              <a:gd name="connsiteY2" fmla="*/ 13543 h 14700"/>
              <a:gd name="connsiteX3" fmla="*/ 5779 w 5779"/>
              <a:gd name="connsiteY3" fmla="*/ 8094 h 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9" h="14700">
                <a:moveTo>
                  <a:pt x="0" y="6626"/>
                </a:moveTo>
                <a:cubicBezTo>
                  <a:pt x="282" y="6398"/>
                  <a:pt x="899" y="0"/>
                  <a:pt x="1583" y="1153"/>
                </a:cubicBezTo>
                <a:cubicBezTo>
                  <a:pt x="2267" y="2306"/>
                  <a:pt x="3406" y="12386"/>
                  <a:pt x="4105" y="13543"/>
                </a:cubicBezTo>
                <a:cubicBezTo>
                  <a:pt x="4804" y="14700"/>
                  <a:pt x="5433" y="8304"/>
                  <a:pt x="5779" y="8094"/>
                </a:cubicBezTo>
              </a:path>
            </a:pathLst>
          </a:custGeom>
          <a:noFill/>
          <a:ln w="10795" cap="flat" cmpd="sng" algn="ctr">
            <a:gradFill>
              <a:gsLst>
                <a:gs pos="74000">
                  <a:schemeClr val="accent3">
                    <a:shade val="75000"/>
                  </a:schemeClr>
                </a:gs>
                <a:gs pos="86000">
                  <a:schemeClr val="tx1">
                    <a:alpha val="29000"/>
                  </a:schemeClr>
                </a:gs>
                <a:gs pos="16000">
                  <a:schemeClr val="accent2">
                    <a:shade val="75000"/>
                    <a:alpha val="56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21435692">
            <a:off x="-5748" y="20686"/>
            <a:ext cx="9153532" cy="40981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>
              <a:gd name="connsiteX0" fmla="*/ 0 w 5766"/>
              <a:gd name="connsiteY0" fmla="*/ 732 h 1350"/>
              <a:gd name="connsiteX1" fmla="*/ 1638 w 5766"/>
              <a:gd name="connsiteY1" fmla="*/ 228 h 1350"/>
              <a:gd name="connsiteX2" fmla="*/ 4123 w 5766"/>
              <a:gd name="connsiteY2" fmla="*/ 1312 h 1350"/>
              <a:gd name="connsiteX3" fmla="*/ 5766 w 5766"/>
              <a:gd name="connsiteY3" fmla="*/ 0 h 1350"/>
              <a:gd name="connsiteX0" fmla="*/ 0 w 5768"/>
              <a:gd name="connsiteY0" fmla="*/ 601 h 1226"/>
              <a:gd name="connsiteX1" fmla="*/ 1638 w 5768"/>
              <a:gd name="connsiteY1" fmla="*/ 97 h 1226"/>
              <a:gd name="connsiteX2" fmla="*/ 4123 w 5768"/>
              <a:gd name="connsiteY2" fmla="*/ 1181 h 1226"/>
              <a:gd name="connsiteX3" fmla="*/ 5768 w 5768"/>
              <a:gd name="connsiteY3" fmla="*/ 364 h 1226"/>
              <a:gd name="connsiteX0" fmla="*/ 0 w 5761"/>
              <a:gd name="connsiteY0" fmla="*/ 285 h 1289"/>
              <a:gd name="connsiteX1" fmla="*/ 1631 w 5761"/>
              <a:gd name="connsiteY1" fmla="*/ 160 h 1289"/>
              <a:gd name="connsiteX2" fmla="*/ 4116 w 5761"/>
              <a:gd name="connsiteY2" fmla="*/ 1244 h 1289"/>
              <a:gd name="connsiteX3" fmla="*/ 5761 w 5761"/>
              <a:gd name="connsiteY3" fmla="*/ 427 h 1289"/>
              <a:gd name="connsiteX0" fmla="*/ 0 w 5761"/>
              <a:gd name="connsiteY0" fmla="*/ 728 h 1805"/>
              <a:gd name="connsiteX1" fmla="*/ 1495 w 5761"/>
              <a:gd name="connsiteY1" fmla="*/ 160 h 1805"/>
              <a:gd name="connsiteX2" fmla="*/ 4116 w 5761"/>
              <a:gd name="connsiteY2" fmla="*/ 1687 h 1805"/>
              <a:gd name="connsiteX3" fmla="*/ 5761 w 5761"/>
              <a:gd name="connsiteY3" fmla="*/ 870 h 1805"/>
              <a:gd name="connsiteX0" fmla="*/ 0 w 5762"/>
              <a:gd name="connsiteY0" fmla="*/ 728 h 1888"/>
              <a:gd name="connsiteX1" fmla="*/ 1495 w 5762"/>
              <a:gd name="connsiteY1" fmla="*/ 160 h 1888"/>
              <a:gd name="connsiteX2" fmla="*/ 4116 w 5762"/>
              <a:gd name="connsiteY2" fmla="*/ 1687 h 1888"/>
              <a:gd name="connsiteX3" fmla="*/ 5762 w 5762"/>
              <a:gd name="connsiteY3" fmla="*/ 1364 h 1888"/>
              <a:gd name="connsiteX0" fmla="*/ 0 w 5762"/>
              <a:gd name="connsiteY0" fmla="*/ 737 h 1953"/>
              <a:gd name="connsiteX1" fmla="*/ 1495 w 5762"/>
              <a:gd name="connsiteY1" fmla="*/ 169 h 1953"/>
              <a:gd name="connsiteX2" fmla="*/ 4120 w 5762"/>
              <a:gd name="connsiteY2" fmla="*/ 1752 h 1953"/>
              <a:gd name="connsiteX3" fmla="*/ 5762 w 5762"/>
              <a:gd name="connsiteY3" fmla="*/ 1373 h 1953"/>
              <a:gd name="connsiteX0" fmla="*/ 0 w 5762"/>
              <a:gd name="connsiteY0" fmla="*/ 1118 h 2397"/>
              <a:gd name="connsiteX1" fmla="*/ 1501 w 5762"/>
              <a:gd name="connsiteY1" fmla="*/ 169 h 2397"/>
              <a:gd name="connsiteX2" fmla="*/ 4120 w 5762"/>
              <a:gd name="connsiteY2" fmla="*/ 2133 h 2397"/>
              <a:gd name="connsiteX3" fmla="*/ 5762 w 5762"/>
              <a:gd name="connsiteY3" fmla="*/ 1754 h 2397"/>
              <a:gd name="connsiteX0" fmla="*/ 0 w 5762"/>
              <a:gd name="connsiteY0" fmla="*/ 1110 h 2389"/>
              <a:gd name="connsiteX1" fmla="*/ 1501 w 5762"/>
              <a:gd name="connsiteY1" fmla="*/ 161 h 2389"/>
              <a:gd name="connsiteX2" fmla="*/ 4120 w 5762"/>
              <a:gd name="connsiteY2" fmla="*/ 2125 h 2389"/>
              <a:gd name="connsiteX3" fmla="*/ 5762 w 5762"/>
              <a:gd name="connsiteY3" fmla="*/ 1746 h 2389"/>
              <a:gd name="connsiteX0" fmla="*/ 0 w 5765"/>
              <a:gd name="connsiteY0" fmla="*/ 1110 h 2399"/>
              <a:gd name="connsiteX1" fmla="*/ 1501 w 5765"/>
              <a:gd name="connsiteY1" fmla="*/ 161 h 2399"/>
              <a:gd name="connsiteX2" fmla="*/ 4120 w 5765"/>
              <a:gd name="connsiteY2" fmla="*/ 2125 h 2399"/>
              <a:gd name="connsiteX3" fmla="*/ 5765 w 5765"/>
              <a:gd name="connsiteY3" fmla="*/ 1802 h 2399"/>
              <a:gd name="connsiteX0" fmla="*/ 0 w 5752"/>
              <a:gd name="connsiteY0" fmla="*/ 1110 h 2353"/>
              <a:gd name="connsiteX1" fmla="*/ 1501 w 5752"/>
              <a:gd name="connsiteY1" fmla="*/ 161 h 2353"/>
              <a:gd name="connsiteX2" fmla="*/ 4120 w 5752"/>
              <a:gd name="connsiteY2" fmla="*/ 2125 h 2353"/>
              <a:gd name="connsiteX3" fmla="*/ 5752 w 5752"/>
              <a:gd name="connsiteY3" fmla="*/ 1530 h 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52" h="2353">
                <a:moveTo>
                  <a:pt x="0" y="1110"/>
                </a:moveTo>
                <a:cubicBezTo>
                  <a:pt x="273" y="1025"/>
                  <a:pt x="705" y="0"/>
                  <a:pt x="1501" y="161"/>
                </a:cubicBezTo>
                <a:cubicBezTo>
                  <a:pt x="2188" y="330"/>
                  <a:pt x="3412" y="1897"/>
                  <a:pt x="4120" y="2125"/>
                </a:cubicBezTo>
                <a:cubicBezTo>
                  <a:pt x="4828" y="2353"/>
                  <a:pt x="5410" y="1700"/>
                  <a:pt x="5752" y="1530"/>
                </a:cubicBezTo>
              </a:path>
            </a:pathLst>
          </a:custGeom>
          <a:noFill/>
          <a:ln w="9525" cap="flat" cmpd="sng" algn="ctr">
            <a:gradFill>
              <a:gsLst>
                <a:gs pos="74000">
                  <a:schemeClr val="accent4"/>
                </a:gs>
                <a:gs pos="44000">
                  <a:schemeClr val="accent1"/>
                </a:gs>
                <a:gs pos="33000">
                  <a:schemeClr val="accent2">
                    <a:alpha val="56000"/>
                  </a:schemeClr>
                </a:gs>
              </a:gsLst>
              <a:lin ang="540000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6" name="Picture 9" descr="ACIS">
            <a:hlinkClick r:id="rId13" tooltip="Advanced Computing and Information Systems Laboratory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2238" y="6716713"/>
            <a:ext cx="455612" cy="119062"/>
          </a:xfrm>
          <a:prstGeom prst="rect">
            <a:avLst/>
          </a:prstGeom>
          <a:noFill/>
        </p:spPr>
      </p:pic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85800" y="6750050"/>
            <a:ext cx="5222875" cy="87313"/>
            <a:chOff x="509" y="2547"/>
            <a:chExt cx="4790" cy="72"/>
          </a:xfrm>
        </p:grpSpPr>
        <p:sp>
          <p:nvSpPr>
            <p:cNvPr id="19" name="Rectangle 11"/>
            <p:cNvSpPr>
              <a:spLocks noChangeArrowheads="1"/>
            </p:cNvSpPr>
            <p:nvPr userDrawn="1"/>
          </p:nvSpPr>
          <p:spPr bwMode="blackWhite">
            <a:xfrm flipV="1">
              <a:off x="509" y="2547"/>
              <a:ext cx="4790" cy="48"/>
            </a:xfrm>
            <a:prstGeom prst="rect">
              <a:avLst/>
            </a:prstGeom>
            <a:gradFill rotWithShape="1">
              <a:gsLst>
                <a:gs pos="0">
                  <a:srgbClr val="3333CC"/>
                </a:gs>
                <a:gs pos="100000">
                  <a:srgbClr val="3333CC">
                    <a:gamma/>
                    <a:tint val="0"/>
                    <a:invGamma/>
                  </a:srgbClr>
                </a:gs>
              </a:gsLst>
              <a:lin ang="0" scaled="1"/>
            </a:gra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2"/>
            <p:cNvSpPr>
              <a:spLocks noChangeArrowheads="1"/>
            </p:cNvSpPr>
            <p:nvPr userDrawn="1"/>
          </p:nvSpPr>
          <p:spPr bwMode="blackWhite">
            <a:xfrm flipV="1">
              <a:off x="509" y="2595"/>
              <a:ext cx="4790" cy="24"/>
            </a:xfrm>
            <a:prstGeom prst="rect">
              <a:avLst/>
            </a:prstGeom>
            <a:gradFill rotWithShape="1">
              <a:gsLst>
                <a:gs pos="0">
                  <a:srgbClr val="CC0000"/>
                </a:gs>
                <a:gs pos="100000">
                  <a:srgbClr val="CC0000">
                    <a:gamma/>
                    <a:tint val="0"/>
                    <a:invGamma/>
                  </a:srgbClr>
                </a:gs>
              </a:gsLst>
              <a:lin ang="0" scaled="1"/>
            </a:gradFill>
            <a:ln w="50800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4800600" y="6638925"/>
            <a:ext cx="28055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A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dvanced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C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omputing and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I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nformation </a:t>
            </a:r>
            <a:r>
              <a:rPr lang="en-US" sz="900" b="1" dirty="0">
                <a:solidFill>
                  <a:srgbClr val="3366FF"/>
                </a:solidFill>
                <a:latin typeface="Arial Narrow" pitchFamily="34" charset="0"/>
                <a:cs typeface="Arial" pitchFamily="34" charset="0"/>
              </a:rPr>
              <a:t>S</a:t>
            </a:r>
            <a:r>
              <a:rPr lang="en-US" sz="900" b="1" dirty="0">
                <a:solidFill>
                  <a:srgbClr val="080808"/>
                </a:solidFill>
                <a:latin typeface="Arial Narrow" pitchFamily="34" charset="0"/>
                <a:cs typeface="Arial" pitchFamily="34" charset="0"/>
              </a:rPr>
              <a:t>ystems laboratory</a:t>
            </a:r>
          </a:p>
        </p:txBody>
      </p:sp>
      <p:pic>
        <p:nvPicPr>
          <p:cNvPr id="12290" name="Picture 2" descr="UF Signature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61713" y="6674040"/>
            <a:ext cx="816032" cy="15902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idigbio.org/wiki/index.php/Cyberinfrastructure_Working_Grou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pi.idigbio.org/v0/recordsets" TargetMode="External"/><Relationship Id="rId4" Type="http://schemas.openxmlformats.org/officeDocument/2006/relationships/hyperlink" Target="http://api.idigbio.org/v0/records" TargetMode="External"/><Relationship Id="rId5" Type="http://schemas.openxmlformats.org/officeDocument/2006/relationships/hyperlink" Target="http://api.idigbio.org/v0/mediarecords" TargetMode="External"/><Relationship Id="rId6" Type="http://schemas.openxmlformats.org/officeDocument/2006/relationships/hyperlink" Target="http://api.idigbio.org/v0/mediaaps" TargetMode="External"/><Relationship Id="rId7" Type="http://schemas.openxmlformats.org/officeDocument/2006/relationships/hyperlink" Target="http://api.idigbio.org/v0/records/eac2e4ec-5dbb-4c34-b56f-231ed28a5bca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pi.idigbio.org/v0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66800"/>
            <a:ext cx="3581400" cy="186631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iDigBio</a:t>
            </a:r>
            <a:r>
              <a:rPr lang="en-US" sz="2800" dirty="0" smtClean="0"/>
              <a:t> </a:t>
            </a:r>
            <a:r>
              <a:rPr lang="en-US" sz="2800" dirty="0" err="1" smtClean="0"/>
              <a:t>Cyberinfrastructure</a:t>
            </a:r>
            <a:r>
              <a:rPr lang="en-US" sz="2800" dirty="0" smtClean="0"/>
              <a:t> Working Group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body" sz="half" idx="2"/>
          </p:nvPr>
        </p:nvSpPr>
        <p:spPr>
          <a:xfrm>
            <a:off x="304800" y="3276600"/>
            <a:ext cx="2971800" cy="21793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Andréa Matsunaga</a:t>
            </a:r>
          </a:p>
          <a:p>
            <a:r>
              <a:rPr lang="en-US" sz="2000" dirty="0" smtClean="0"/>
              <a:t>(on behalf of the WG)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61722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iDigBio Summit, Gainesville</a:t>
            </a:r>
          </a:p>
          <a:p>
            <a:pPr algn="ctr"/>
            <a:r>
              <a:rPr lang="en-US" sz="1200" dirty="0" smtClean="0"/>
              <a:t>October 23- 24, 2012</a:t>
            </a:r>
            <a:endParaRPr lang="en-US" sz="1200" dirty="0"/>
          </a:p>
        </p:txBody>
      </p:sp>
      <p:pic>
        <p:nvPicPr>
          <p:cNvPr id="9" name="Picture 23" descr="nsfc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4724400"/>
            <a:ext cx="6985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https://www.idigbio.org/wiki/_media/idigbio_logo_rg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4978">
            <a:off x="3642211" y="2384906"/>
            <a:ext cx="4666466" cy="1441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Image Ingestion APIs Used By Appliance</a:t>
            </a:r>
            <a:endParaRPr lang="en-US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7200"/>
            <a:ext cx="8077200" cy="34536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AutoShape 2" descr="Upload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Upload Proc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1" y="3657600"/>
            <a:ext cx="800099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Create </a:t>
            </a:r>
            <a:r>
              <a:rPr lang="en-US" sz="1400" b="1" dirty="0" err="1"/>
              <a:t>MediaRecord</a:t>
            </a:r>
            <a:endParaRPr lang="en-US" sz="1400" b="1" dirty="0"/>
          </a:p>
          <a:p>
            <a:r>
              <a:rPr lang="en-US" sz="1400" dirty="0" smtClean="0"/>
              <a:t>URL</a:t>
            </a:r>
            <a:r>
              <a:rPr lang="en-US" sz="1400" dirty="0"/>
              <a:t>: </a:t>
            </a:r>
            <a:r>
              <a:rPr lang="en-US" sz="1400" dirty="0" err="1"/>
              <a:t>MediaRecord</a:t>
            </a:r>
            <a:r>
              <a:rPr lang="en-US" sz="1400" dirty="0"/>
              <a:t> collection level endpoint</a:t>
            </a:r>
          </a:p>
          <a:p>
            <a:pPr lvl="1"/>
            <a:r>
              <a:rPr lang="en-US" sz="1400" dirty="0"/>
              <a:t>e.g. POST http://idb-websrv1-dev.acis.ufl.edu:9197/v1/mediarecords</a:t>
            </a:r>
          </a:p>
          <a:p>
            <a:r>
              <a:rPr lang="en-US" sz="1400" dirty="0"/>
              <a:t>Request content: JSON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idigbio:data</a:t>
            </a:r>
            <a:r>
              <a:rPr lang="en-US" sz="1400" dirty="0"/>
              <a:t>"]["</a:t>
            </a:r>
            <a:r>
              <a:rPr lang="en-US" sz="1400" dirty="0" err="1"/>
              <a:t>ac:variant</a:t>
            </a:r>
            <a:r>
              <a:rPr lang="en-US" sz="1400" dirty="0"/>
              <a:t>"]: "</a:t>
            </a:r>
            <a:r>
              <a:rPr lang="en-US" sz="1400" dirty="0" err="1"/>
              <a:t>IngestionTool</a:t>
            </a:r>
            <a:r>
              <a:rPr lang="en-US" sz="1400" dirty="0"/>
              <a:t>"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idigbio:data</a:t>
            </a:r>
            <a:r>
              <a:rPr lang="en-US" sz="1400" dirty="0"/>
              <a:t>"]["</a:t>
            </a:r>
            <a:r>
              <a:rPr lang="en-US" sz="1400" dirty="0" err="1"/>
              <a:t>dc:rights</a:t>
            </a:r>
            <a:r>
              <a:rPr lang="en-US" sz="1400" dirty="0"/>
              <a:t>"]: One of {"cc0", "cc-by", "cc-by-</a:t>
            </a:r>
            <a:r>
              <a:rPr lang="en-US" sz="1400" dirty="0" err="1"/>
              <a:t>sa</a:t>
            </a:r>
            <a:r>
              <a:rPr lang="en-US" sz="1400" dirty="0"/>
              <a:t>", "cc-by-</a:t>
            </a:r>
            <a:r>
              <a:rPr lang="en-US" sz="1400" dirty="0" err="1"/>
              <a:t>nc</a:t>
            </a:r>
            <a:r>
              <a:rPr lang="en-US" sz="1400" dirty="0"/>
              <a:t>", "cc-by-</a:t>
            </a:r>
            <a:r>
              <a:rPr lang="en-US" sz="1400" dirty="0" err="1"/>
              <a:t>nc</a:t>
            </a:r>
            <a:r>
              <a:rPr lang="en-US" sz="1400" dirty="0"/>
              <a:t>-</a:t>
            </a:r>
            <a:r>
              <a:rPr lang="en-US" sz="1400" dirty="0" err="1"/>
              <a:t>sa</a:t>
            </a:r>
            <a:r>
              <a:rPr lang="en-US" sz="1400" dirty="0"/>
              <a:t>"}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idigbio:data</a:t>
            </a:r>
            <a:r>
              <a:rPr lang="en-US" sz="1400" dirty="0"/>
              <a:t>"]["</a:t>
            </a:r>
            <a:r>
              <a:rPr lang="en-US" sz="1400" dirty="0" err="1"/>
              <a:t>idigbio:localpath</a:t>
            </a:r>
            <a:r>
              <a:rPr lang="en-US" sz="1400" dirty="0"/>
              <a:t>"]: Full local path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idigbio:data</a:t>
            </a:r>
            <a:r>
              <a:rPr lang="en-US" sz="1400" dirty="0"/>
              <a:t>"]["</a:t>
            </a:r>
            <a:r>
              <a:rPr lang="en-US" sz="1400" dirty="0" err="1"/>
              <a:t>idigbio:relationships</a:t>
            </a:r>
            <a:r>
              <a:rPr lang="en-US" sz="1400" dirty="0"/>
              <a:t>"]["</a:t>
            </a:r>
            <a:r>
              <a:rPr lang="en-US" sz="1400" dirty="0" err="1"/>
              <a:t>recordset</a:t>
            </a:r>
            <a:r>
              <a:rPr lang="en-US" sz="1400" dirty="0"/>
              <a:t>"]: The </a:t>
            </a:r>
            <a:r>
              <a:rPr lang="en-US" sz="1400" dirty="0" err="1" smtClean="0"/>
              <a:t>iDigBio</a:t>
            </a:r>
            <a:r>
              <a:rPr lang="en-US" sz="1400" dirty="0" smtClean="0"/>
              <a:t> UUID </a:t>
            </a:r>
            <a:r>
              <a:rPr lang="en-US" sz="1400" dirty="0"/>
              <a:t>of the </a:t>
            </a:r>
            <a:r>
              <a:rPr lang="en-US" sz="1400" dirty="0" err="1"/>
              <a:t>RecordSet</a:t>
            </a:r>
            <a:r>
              <a:rPr lang="en-US" sz="1400" dirty="0"/>
              <a:t> </a:t>
            </a:r>
            <a:r>
              <a:rPr lang="en-US" sz="1400" dirty="0" smtClean="0"/>
              <a:t>the media record </a:t>
            </a:r>
            <a:r>
              <a:rPr lang="en-US" sz="1400" dirty="0"/>
              <a:t>belongs </a:t>
            </a:r>
            <a:r>
              <a:rPr lang="en-US" sz="1400" dirty="0" smtClean="0"/>
              <a:t>to, from </a:t>
            </a:r>
            <a:r>
              <a:rPr lang="en-US" sz="1400" dirty="0"/>
              <a:t>the previous step.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idigbio:providerId</a:t>
            </a:r>
            <a:r>
              <a:rPr lang="en-US" sz="1400" dirty="0"/>
              <a:t>"]: User defined GUID prefix + </a:t>
            </a:r>
            <a:r>
              <a:rPr lang="en-US" sz="1400" dirty="0" smtClean="0"/>
              <a:t>(full </a:t>
            </a:r>
            <a:r>
              <a:rPr lang="en-US" sz="1400" dirty="0"/>
              <a:t>local path or file </a:t>
            </a:r>
            <a:r>
              <a:rPr lang="en-US" sz="1400" dirty="0" smtClean="0"/>
              <a:t>name)</a:t>
            </a:r>
            <a:endParaRPr lang="en-US" sz="1400" dirty="0"/>
          </a:p>
          <a:p>
            <a:pPr lvl="1"/>
            <a:r>
              <a:rPr lang="en-US" sz="1400" dirty="0" smtClean="0"/>
              <a:t>["</a:t>
            </a:r>
            <a:r>
              <a:rPr lang="en-US" sz="1400" dirty="0" err="1"/>
              <a:t>idigbio:data</a:t>
            </a:r>
            <a:r>
              <a:rPr lang="en-US" sz="1400" dirty="0"/>
              <a:t>"]["</a:t>
            </a:r>
            <a:r>
              <a:rPr lang="en-US" sz="1400" dirty="0" err="1"/>
              <a:t>idigbio:relationships</a:t>
            </a:r>
            <a:r>
              <a:rPr lang="en-US" sz="1400" dirty="0"/>
              <a:t>"]["owner"]: Organizational owner of the record, otherwise the signed-in user is saved as the owner</a:t>
            </a:r>
            <a:r>
              <a:rPr lang="en-US" sz="1400" dirty="0" smtClean="0"/>
              <a:t>. </a:t>
            </a:r>
            <a:r>
              <a:rPr lang="en-US" sz="1400" dirty="0"/>
              <a:t>(Optional) </a:t>
            </a:r>
          </a:p>
          <a:p>
            <a:r>
              <a:rPr lang="en-US" sz="1400" dirty="0"/>
              <a:t>Response content: JSON</a:t>
            </a:r>
          </a:p>
          <a:p>
            <a:pPr lvl="1"/>
            <a:r>
              <a:rPr lang="en-US" sz="1400" dirty="0"/>
              <a:t>["</a:t>
            </a:r>
            <a:r>
              <a:rPr lang="en-US" sz="1400" dirty="0" err="1"/>
              <a:t>idigbio:uuid</a:t>
            </a:r>
            <a:r>
              <a:rPr lang="en-US" sz="1400" dirty="0"/>
              <a:t>"]: </a:t>
            </a:r>
            <a:r>
              <a:rPr lang="en-US" sz="1400" dirty="0" err="1" smtClean="0"/>
              <a:t>iDigBio</a:t>
            </a:r>
            <a:r>
              <a:rPr lang="en-US" sz="1400" dirty="0" smtClean="0"/>
              <a:t> </a:t>
            </a:r>
            <a:r>
              <a:rPr lang="en-US" sz="1400" dirty="0" err="1" smtClean="0"/>
              <a:t>MediaRecord</a:t>
            </a:r>
            <a:r>
              <a:rPr lang="en-US" sz="1400" dirty="0" smtClean="0"/>
              <a:t> UUID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2982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Image Ingestion APIs Used By Appliance</a:t>
            </a:r>
            <a:endParaRPr lang="en-US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7200"/>
            <a:ext cx="8077200" cy="34536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AutoShape 2" descr="Upload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Upload Proc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1" y="3657600"/>
            <a:ext cx="80009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Upload </a:t>
            </a:r>
            <a:r>
              <a:rPr lang="en-US" sz="1600" b="1" dirty="0" smtClean="0"/>
              <a:t>Media Object</a:t>
            </a:r>
            <a:endParaRPr lang="en-US" sz="1600" b="1" dirty="0"/>
          </a:p>
          <a:p>
            <a:r>
              <a:rPr lang="en-US" sz="1600" dirty="0" smtClean="0"/>
              <a:t>URL</a:t>
            </a:r>
            <a:r>
              <a:rPr lang="en-US" sz="1600" dirty="0"/>
              <a:t>: API sub-collection level endpoint</a:t>
            </a:r>
          </a:p>
          <a:p>
            <a:pPr lvl="1"/>
            <a:r>
              <a:rPr lang="en-US" sz="1600" dirty="0"/>
              <a:t>e.g. POST http://idb-websrv1-dev.acis.ufl.edu:9197/v1/mediarecords/8c7ae0c3-a3b8-4ddd-b433-ab99141ed405/media (the UUID in the middle is the </a:t>
            </a:r>
            <a:r>
              <a:rPr lang="en-US" sz="1600" dirty="0" smtClean="0"/>
              <a:t>“</a:t>
            </a:r>
            <a:r>
              <a:rPr lang="en-US" sz="1600" dirty="0" err="1" smtClean="0"/>
              <a:t>iDigBio</a:t>
            </a:r>
            <a:r>
              <a:rPr lang="en-US" sz="1600" dirty="0" smtClean="0"/>
              <a:t> </a:t>
            </a:r>
            <a:r>
              <a:rPr lang="en-US" sz="1600" dirty="0" err="1" smtClean="0"/>
              <a:t>MediaRecord</a:t>
            </a:r>
            <a:r>
              <a:rPr lang="en-US" sz="1600" dirty="0" smtClean="0"/>
              <a:t> </a:t>
            </a:r>
            <a:r>
              <a:rPr lang="en-US" sz="1600" dirty="0"/>
              <a:t>UUID" returned in the previous step)</a:t>
            </a:r>
          </a:p>
          <a:p>
            <a:r>
              <a:rPr lang="en-US" sz="1600" dirty="0"/>
              <a:t>Request content: Binary multipart/form-data with the image as the "file</a:t>
            </a:r>
            <a:r>
              <a:rPr lang="en-US" sz="1600" dirty="0" smtClean="0"/>
              <a:t>"</a:t>
            </a:r>
            <a:endParaRPr lang="en-US" sz="1600" dirty="0"/>
          </a:p>
          <a:p>
            <a:r>
              <a:rPr lang="en-US" sz="1600" dirty="0"/>
              <a:t>Response content: JSON</a:t>
            </a:r>
          </a:p>
          <a:p>
            <a:pPr lvl="1"/>
            <a:r>
              <a:rPr lang="en-US" sz="1600" dirty="0"/>
              <a:t>["</a:t>
            </a:r>
            <a:r>
              <a:rPr lang="en-US" sz="1600" dirty="0" err="1"/>
              <a:t>idigbio:links</a:t>
            </a:r>
            <a:r>
              <a:rPr lang="en-US" sz="1600" dirty="0"/>
              <a:t>"]["media"]: The URL </a:t>
            </a:r>
            <a:r>
              <a:rPr lang="en-US" sz="1600" dirty="0" smtClean="0"/>
              <a:t>where </a:t>
            </a:r>
            <a:r>
              <a:rPr lang="en-US" sz="1600" dirty="0"/>
              <a:t>the image is accessible </a:t>
            </a:r>
            <a:r>
              <a:rPr lang="en-US" sz="1600" dirty="0" smtClean="0"/>
              <a:t>online</a:t>
            </a:r>
          </a:p>
          <a:p>
            <a:pPr lvl="1"/>
            <a:r>
              <a:rPr lang="en-US" sz="1600" dirty="0" smtClean="0"/>
              <a:t>['</a:t>
            </a:r>
            <a:r>
              <a:rPr lang="en-US" sz="1600" dirty="0" err="1" smtClean="0"/>
              <a:t>idigbio:uuid</a:t>
            </a:r>
            <a:r>
              <a:rPr lang="en-US" sz="1600" dirty="0" smtClean="0"/>
              <a:t>']: The Media Access Point UUID</a:t>
            </a:r>
          </a:p>
          <a:p>
            <a:pPr lvl="1"/>
            <a:r>
              <a:rPr lang="en-US" sz="1600" dirty="0" smtClean="0"/>
              <a:t>[</a:t>
            </a:r>
            <a:r>
              <a:rPr lang="en-US" sz="1600" dirty="0"/>
              <a:t>'</a:t>
            </a:r>
            <a:r>
              <a:rPr lang="en-US" sz="1600" dirty="0" err="1"/>
              <a:t>idigbio:data</a:t>
            </a:r>
            <a:r>
              <a:rPr lang="en-US" sz="1600" dirty="0"/>
              <a:t>']['</a:t>
            </a:r>
            <a:r>
              <a:rPr lang="en-US" sz="1600" dirty="0" err="1"/>
              <a:t>idigbio:imageEtag</a:t>
            </a:r>
            <a:r>
              <a:rPr lang="en-US" sz="1600" dirty="0"/>
              <a:t>']: The </a:t>
            </a:r>
            <a:r>
              <a:rPr lang="en-US" sz="1600" dirty="0" smtClean="0"/>
              <a:t>hash (MD5) </a:t>
            </a:r>
            <a:r>
              <a:rPr lang="en-US" sz="1600" dirty="0"/>
              <a:t>of the image stored at the </a:t>
            </a:r>
            <a:r>
              <a:rPr lang="en-US" sz="1600" dirty="0" smtClean="0"/>
              <a:t>server, </a:t>
            </a:r>
            <a:r>
              <a:rPr lang="en-US" sz="1600" dirty="0"/>
              <a:t>which </a:t>
            </a:r>
            <a:r>
              <a:rPr lang="en-US" sz="1600" dirty="0" smtClean="0"/>
              <a:t>is compared </a:t>
            </a:r>
            <a:r>
              <a:rPr lang="en-US" sz="1600" dirty="0"/>
              <a:t>with the MD5 of the local image to verify the </a:t>
            </a:r>
            <a:r>
              <a:rPr lang="en-US" sz="1600" dirty="0" smtClean="0"/>
              <a:t>success of the upload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3053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Image Ingestion v1 – Call for beta-testers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AutoShape 2" descr="Upload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Upload Proc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Features already implemented</a:t>
            </a:r>
            <a:endParaRPr lang="en-US" b="1" dirty="0"/>
          </a:p>
          <a:p>
            <a:pPr lvl="1"/>
            <a:r>
              <a:rPr lang="en-US" dirty="0" smtClean="0"/>
              <a:t>Reliable uploads</a:t>
            </a:r>
          </a:p>
          <a:p>
            <a:pPr lvl="2"/>
            <a:r>
              <a:rPr lang="en-US" dirty="0" smtClean="0"/>
              <a:t>Automatically </a:t>
            </a:r>
            <a:r>
              <a:rPr lang="en-US" dirty="0"/>
              <a:t>retry </a:t>
            </a:r>
            <a:r>
              <a:rPr lang="en-US" dirty="0" smtClean="0"/>
              <a:t>of failed upload of individual files</a:t>
            </a:r>
            <a:endParaRPr lang="en-US" dirty="0"/>
          </a:p>
          <a:p>
            <a:pPr lvl="2"/>
            <a:r>
              <a:rPr lang="en-US" dirty="0" smtClean="0"/>
              <a:t>Keep local record of unsuccessful transfers ; resume after failure of network or service</a:t>
            </a:r>
          </a:p>
          <a:p>
            <a:pPr lvl="2"/>
            <a:r>
              <a:rPr lang="en-US" dirty="0" smtClean="0"/>
              <a:t>Skip </a:t>
            </a:r>
            <a:r>
              <a:rPr lang="en-US" dirty="0"/>
              <a:t>already uploaded files when the same directory is uploaded multiple </a:t>
            </a:r>
            <a:r>
              <a:rPr lang="en-US" dirty="0" smtClean="0"/>
              <a:t>times</a:t>
            </a:r>
            <a:endParaRPr lang="en-US" dirty="0"/>
          </a:p>
          <a:p>
            <a:pPr lvl="1"/>
            <a:r>
              <a:rPr lang="en-US" dirty="0"/>
              <a:t>Allow </a:t>
            </a:r>
            <a:r>
              <a:rPr lang="en-US" dirty="0" smtClean="0"/>
              <a:t>user </a:t>
            </a:r>
            <a:r>
              <a:rPr lang="en-US" dirty="0"/>
              <a:t>to specify </a:t>
            </a:r>
            <a:r>
              <a:rPr lang="en-US" dirty="0" smtClean="0"/>
              <a:t>a license </a:t>
            </a:r>
            <a:r>
              <a:rPr lang="en-US" dirty="0"/>
              <a:t>for the media </a:t>
            </a:r>
            <a:r>
              <a:rPr lang="en-US" dirty="0" smtClean="0"/>
              <a:t>object being uploaded</a:t>
            </a:r>
            <a:endParaRPr lang="en-US" dirty="0"/>
          </a:p>
          <a:p>
            <a:pPr lvl="1"/>
            <a:r>
              <a:rPr lang="en-US" dirty="0" smtClean="0"/>
              <a:t>Save, </a:t>
            </a:r>
            <a:r>
              <a:rPr lang="en-US" dirty="0"/>
              <a:t>Export (local path : URL) mappings for individual files in the batch </a:t>
            </a:r>
            <a:r>
              <a:rPr lang="en-US" dirty="0" smtClean="0"/>
              <a:t>upload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4860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Contact: Andréa </a:t>
            </a:r>
            <a:r>
              <a:rPr lang="en-US" dirty="0" err="1" smtClean="0"/>
              <a:t>Matsunaga</a:t>
            </a:r>
            <a:r>
              <a:rPr lang="en-US" dirty="0" smtClean="0"/>
              <a:t> (ammatsun@ufl.edu)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275" y="2925647"/>
            <a:ext cx="4648200" cy="3475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2895600"/>
            <a:ext cx="3886200" cy="368986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Features to add</a:t>
            </a:r>
          </a:p>
          <a:p>
            <a:pPr lvl="1"/>
            <a:r>
              <a:rPr lang="en-US" dirty="0" smtClean="0"/>
              <a:t>Integrated user </a:t>
            </a:r>
            <a:r>
              <a:rPr lang="en-US" dirty="0"/>
              <a:t>a</a:t>
            </a:r>
            <a:r>
              <a:rPr lang="en-US" dirty="0" smtClean="0"/>
              <a:t>uthentication</a:t>
            </a:r>
          </a:p>
          <a:p>
            <a:pPr lvl="2"/>
            <a:r>
              <a:rPr lang="en-US" dirty="0" smtClean="0"/>
              <a:t>Currently , application keys can be provided to beta testers</a:t>
            </a:r>
          </a:p>
          <a:p>
            <a:pPr lvl="1"/>
            <a:r>
              <a:rPr lang="en-US" dirty="0" smtClean="0"/>
              <a:t>Improved user interface, error reporting, and encoded best practices on the UI</a:t>
            </a:r>
            <a:endParaRPr lang="en-US" dirty="0"/>
          </a:p>
          <a:p>
            <a:r>
              <a:rPr lang="en-US" b="1" dirty="0" smtClean="0"/>
              <a:t>Feedback from early adopters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guide UI improvements and prioritize features to be incorporated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fine-tune performance (e.g. parallel uploads) and </a:t>
            </a:r>
            <a:r>
              <a:rPr lang="en-US" smtClean="0"/>
              <a:t>failure handling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35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Andréa Matsunaga (Co-Lead), </a:t>
            </a:r>
            <a:r>
              <a:rPr lang="en-US" dirty="0" err="1" smtClean="0"/>
              <a:t>iDigBio</a:t>
            </a:r>
            <a:r>
              <a:rPr lang="en-US" dirty="0" smtClean="0"/>
              <a:t> IT </a:t>
            </a:r>
          </a:p>
          <a:p>
            <a:r>
              <a:rPr lang="en-US" dirty="0" smtClean="0"/>
              <a:t>Joanna McCaffrey (Co-Lead), </a:t>
            </a:r>
            <a:r>
              <a:rPr lang="en-US" dirty="0" err="1" smtClean="0"/>
              <a:t>iDigBio</a:t>
            </a:r>
            <a:r>
              <a:rPr lang="en-US" dirty="0" smtClean="0"/>
              <a:t> Program Manager</a:t>
            </a:r>
          </a:p>
          <a:p>
            <a:r>
              <a:rPr lang="en-US" dirty="0" smtClean="0"/>
              <a:t>Renato </a:t>
            </a:r>
            <a:r>
              <a:rPr lang="en-US" dirty="0" err="1" smtClean="0"/>
              <a:t>Figueiredo</a:t>
            </a:r>
            <a:r>
              <a:rPr lang="en-US" dirty="0" smtClean="0"/>
              <a:t>, </a:t>
            </a:r>
            <a:r>
              <a:rPr lang="en-US" dirty="0" err="1" smtClean="0"/>
              <a:t>iDigBio</a:t>
            </a:r>
            <a:r>
              <a:rPr lang="en-US" dirty="0" smtClean="0"/>
              <a:t> IT</a:t>
            </a:r>
          </a:p>
          <a:p>
            <a:r>
              <a:rPr lang="en-US" dirty="0" smtClean="0"/>
              <a:t>Alex Thompson, </a:t>
            </a:r>
            <a:r>
              <a:rPr lang="en-US" dirty="0" err="1" smtClean="0"/>
              <a:t>iDigBio</a:t>
            </a:r>
            <a:r>
              <a:rPr lang="en-US" dirty="0" smtClean="0"/>
              <a:t> IT </a:t>
            </a:r>
          </a:p>
          <a:p>
            <a:r>
              <a:rPr lang="en-US" dirty="0" smtClean="0"/>
              <a:t>Jiangyan </a:t>
            </a:r>
            <a:r>
              <a:rPr lang="en-US" dirty="0" err="1" smtClean="0"/>
              <a:t>Xu</a:t>
            </a:r>
            <a:r>
              <a:rPr lang="en-US" dirty="0" smtClean="0"/>
              <a:t>, </a:t>
            </a:r>
            <a:r>
              <a:rPr lang="en-US" dirty="0" err="1" smtClean="0"/>
              <a:t>iDigBio</a:t>
            </a:r>
            <a:r>
              <a:rPr lang="en-US" dirty="0" smtClean="0"/>
              <a:t> IT </a:t>
            </a:r>
          </a:p>
          <a:p>
            <a:r>
              <a:rPr lang="en-US" dirty="0" smtClean="0"/>
              <a:t>Guillaume Jimenez, </a:t>
            </a:r>
            <a:r>
              <a:rPr lang="en-US" dirty="0" err="1" smtClean="0"/>
              <a:t>iDigBio</a:t>
            </a:r>
            <a:r>
              <a:rPr lang="en-US" dirty="0" smtClean="0"/>
              <a:t> IT </a:t>
            </a:r>
          </a:p>
          <a:p>
            <a:r>
              <a:rPr lang="en-US" dirty="0" smtClean="0"/>
              <a:t>Casey McLaughlin, </a:t>
            </a:r>
            <a:r>
              <a:rPr lang="en-US" dirty="0" err="1" smtClean="0"/>
              <a:t>iDigBio</a:t>
            </a:r>
            <a:r>
              <a:rPr lang="en-US" dirty="0" smtClean="0"/>
              <a:t> IT </a:t>
            </a:r>
          </a:p>
          <a:p>
            <a:r>
              <a:rPr lang="en-US" dirty="0" smtClean="0"/>
              <a:t>Michael </a:t>
            </a:r>
            <a:r>
              <a:rPr lang="en-US" dirty="0" err="1" smtClean="0"/>
              <a:t>Bevans</a:t>
            </a:r>
            <a:r>
              <a:rPr lang="en-US" dirty="0" smtClean="0"/>
              <a:t>, NYBG Photographer </a:t>
            </a:r>
          </a:p>
          <a:p>
            <a:r>
              <a:rPr lang="en-US" dirty="0" smtClean="0"/>
              <a:t>James Beach, </a:t>
            </a:r>
            <a:r>
              <a:rPr lang="en-US" dirty="0" err="1" smtClean="0"/>
              <a:t>Paleoniches</a:t>
            </a:r>
            <a:r>
              <a:rPr lang="en-US" dirty="0" smtClean="0"/>
              <a:t> TCN IT/Co-PI, University of Kansas, Specify</a:t>
            </a:r>
          </a:p>
          <a:p>
            <a:r>
              <a:rPr lang="en-US" dirty="0" smtClean="0"/>
              <a:t>Andrew Brown, KE Software</a:t>
            </a:r>
          </a:p>
          <a:p>
            <a:r>
              <a:rPr lang="en-US" dirty="0" smtClean="0"/>
              <a:t>Edward Gilbert, Lichens &amp; Bryophytes and SCAN TCNs IT, </a:t>
            </a:r>
            <a:r>
              <a:rPr lang="en-US" dirty="0" err="1" smtClean="0"/>
              <a:t>Symbiota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Corinna</a:t>
            </a:r>
            <a:r>
              <a:rPr lang="en-US" dirty="0" smtClean="0"/>
              <a:t> </a:t>
            </a:r>
            <a:r>
              <a:rPr lang="en-US" dirty="0" err="1" smtClean="0"/>
              <a:t>Gries</a:t>
            </a:r>
            <a:r>
              <a:rPr lang="en-US" dirty="0" smtClean="0"/>
              <a:t>, Lichens &amp; Bryophytes TCN, PI </a:t>
            </a:r>
          </a:p>
          <a:p>
            <a:r>
              <a:rPr lang="en-US" dirty="0" smtClean="0"/>
              <a:t>Tony </a:t>
            </a:r>
            <a:r>
              <a:rPr lang="en-US" dirty="0" err="1" smtClean="0"/>
              <a:t>Kirchgessner</a:t>
            </a:r>
            <a:r>
              <a:rPr lang="en-US" dirty="0" smtClean="0"/>
              <a:t>, Tri-</a:t>
            </a:r>
            <a:r>
              <a:rPr lang="en-US" dirty="0" err="1" smtClean="0"/>
              <a:t>trophic</a:t>
            </a:r>
            <a:r>
              <a:rPr lang="en-US" dirty="0" smtClean="0"/>
              <a:t> TCN IT, NYBG</a:t>
            </a:r>
          </a:p>
          <a:p>
            <a:r>
              <a:rPr lang="en-US" dirty="0" err="1" smtClean="0"/>
              <a:t>Nahil</a:t>
            </a:r>
            <a:r>
              <a:rPr lang="en-US" dirty="0" smtClean="0"/>
              <a:t> Sobh, </a:t>
            </a:r>
            <a:r>
              <a:rPr lang="en-US" dirty="0" err="1" smtClean="0"/>
              <a:t>InvertNet</a:t>
            </a:r>
            <a:r>
              <a:rPr lang="en-US" dirty="0" smtClean="0"/>
              <a:t> TCN IT, Co-PI</a:t>
            </a:r>
          </a:p>
          <a:p>
            <a:r>
              <a:rPr lang="en-US" dirty="0" smtClean="0"/>
              <a:t>Omar Sobh, </a:t>
            </a:r>
            <a:r>
              <a:rPr lang="en-US" dirty="0" err="1" smtClean="0"/>
              <a:t>InvertNet</a:t>
            </a:r>
            <a:r>
              <a:rPr lang="en-US" dirty="0" smtClean="0"/>
              <a:t> TCN IT</a:t>
            </a:r>
          </a:p>
          <a:p>
            <a:endParaRPr lang="en-US" dirty="0"/>
          </a:p>
          <a:p>
            <a:r>
              <a:rPr lang="en-US" dirty="0"/>
              <a:t>Ex Officio: José Fortes, </a:t>
            </a:r>
            <a:r>
              <a:rPr lang="en-US" dirty="0" err="1"/>
              <a:t>iDigBio</a:t>
            </a:r>
            <a:r>
              <a:rPr lang="en-US" dirty="0"/>
              <a:t> Director for Computational Activities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72400" y="6248400"/>
            <a:ext cx="12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Cyberinfrastructure</a:t>
            </a:r>
            <a:r>
              <a:rPr lang="en-US" dirty="0" smtClean="0"/>
              <a:t> WG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www.idigbio.org/wiki/index.php/Cyberinfrastructure_Working_Group</a:t>
            </a:r>
            <a:endParaRPr lang="en-US" dirty="0"/>
          </a:p>
          <a:p>
            <a:r>
              <a:rPr lang="en-US" dirty="0" smtClean="0"/>
              <a:t>Established as an outcome of the </a:t>
            </a:r>
            <a:r>
              <a:rPr lang="en-US" dirty="0" err="1" smtClean="0"/>
              <a:t>iDigBio</a:t>
            </a:r>
            <a:r>
              <a:rPr lang="en-US" dirty="0" smtClean="0"/>
              <a:t> IT Standards Workshop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focus of the initial group will be on the </a:t>
            </a:r>
            <a:r>
              <a:rPr lang="en-US" dirty="0" err="1"/>
              <a:t>iDigBio</a:t>
            </a:r>
            <a:r>
              <a:rPr lang="en-US" dirty="0"/>
              <a:t> data ingestion procedures related to </a:t>
            </a:r>
            <a:r>
              <a:rPr lang="en-US" dirty="0" smtClean="0"/>
              <a:t>Application </a:t>
            </a:r>
            <a:r>
              <a:rPr lang="en-US" dirty="0"/>
              <a:t>Programming Interface </a:t>
            </a:r>
            <a:r>
              <a:rPr lang="en-US" dirty="0" smtClean="0"/>
              <a:t>(API) </a:t>
            </a:r>
            <a:r>
              <a:rPr lang="en-US" dirty="0"/>
              <a:t>or appliance specification, implementation and </a:t>
            </a:r>
            <a:r>
              <a:rPr lang="en-US" dirty="0" smtClean="0"/>
              <a:t>test</a:t>
            </a:r>
            <a:endParaRPr lang="en-US" dirty="0"/>
          </a:p>
          <a:p>
            <a:r>
              <a:rPr lang="en-US" dirty="0" smtClean="0"/>
              <a:t>Produce </a:t>
            </a:r>
            <a:r>
              <a:rPr lang="en-US" dirty="0"/>
              <a:t>material with concrete data ingestion use cases from TCNs, provide input about the existing </a:t>
            </a:r>
            <a:r>
              <a:rPr lang="en-US" dirty="0" err="1"/>
              <a:t>cyberinfrastructure</a:t>
            </a:r>
            <a:r>
              <a:rPr lang="en-US" dirty="0"/>
              <a:t>, produce data ingestion requirements, and help evaluate </a:t>
            </a:r>
            <a:r>
              <a:rPr lang="en-US" dirty="0" err="1"/>
              <a:t>iDigBio</a:t>
            </a:r>
            <a:r>
              <a:rPr lang="en-US" dirty="0"/>
              <a:t> services and appliances 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iDigBio</a:t>
            </a: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ata Portal v0 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715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Retrieval-only operations (REST GET operations)</a:t>
            </a:r>
          </a:p>
          <a:p>
            <a:r>
              <a:rPr lang="en-US" dirty="0" smtClean="0"/>
              <a:t>Endpoints:</a:t>
            </a:r>
          </a:p>
          <a:p>
            <a:pPr lvl="1"/>
            <a:r>
              <a:rPr lang="en-US" dirty="0" smtClean="0"/>
              <a:t>List all endpoints: 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api.idigbio.org/v0</a:t>
            </a:r>
            <a:endParaRPr lang="en-US" dirty="0" smtClean="0"/>
          </a:p>
          <a:p>
            <a:pPr lvl="1"/>
            <a:r>
              <a:rPr lang="en-US" dirty="0" smtClean="0"/>
              <a:t>List collections: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api.idigbio.org/v0/recordsets</a:t>
            </a:r>
            <a:endParaRPr lang="en-US" dirty="0" smtClean="0"/>
          </a:p>
          <a:p>
            <a:pPr lvl="1"/>
            <a:r>
              <a:rPr lang="en-US" dirty="0" smtClean="0"/>
              <a:t>List specimens: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api.idigbio.org/v0/records</a:t>
            </a:r>
            <a:endParaRPr lang="en-US" dirty="0" smtClean="0"/>
          </a:p>
          <a:p>
            <a:pPr lvl="1"/>
            <a:r>
              <a:rPr lang="en-US" dirty="0" smtClean="0"/>
              <a:t>List media metadata: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api.idigbio.org/v0/mediarecords</a:t>
            </a:r>
            <a:endParaRPr lang="en-US" dirty="0" smtClean="0"/>
          </a:p>
          <a:p>
            <a:pPr lvl="1"/>
            <a:r>
              <a:rPr lang="en-US" dirty="0" smtClean="0"/>
              <a:t>List media objects: 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api.idigbio.org/v0/mediaaps</a:t>
            </a:r>
            <a:endParaRPr lang="en-US" dirty="0" smtClean="0"/>
          </a:p>
          <a:p>
            <a:r>
              <a:rPr lang="en-US" dirty="0" smtClean="0"/>
              <a:t>Individual records:</a:t>
            </a:r>
            <a:endParaRPr lang="en-US" dirty="0"/>
          </a:p>
          <a:p>
            <a:pPr lvl="1"/>
            <a:r>
              <a:rPr lang="en-US" dirty="0" smtClean="0"/>
              <a:t>Example: </a:t>
            </a:r>
            <a:r>
              <a:rPr lang="en-US" dirty="0" smtClean="0">
                <a:hlinkClick r:id="rId7"/>
              </a:rPr>
              <a:t>http</a:t>
            </a:r>
            <a:r>
              <a:rPr lang="en-US" dirty="0">
                <a:hlinkClick r:id="rId7"/>
              </a:rPr>
              <a:t>://</a:t>
            </a:r>
            <a:r>
              <a:rPr lang="en-US" dirty="0" smtClean="0">
                <a:hlinkClick r:id="rId7"/>
              </a:rPr>
              <a:t>api.idigbio.org/v0/records/eac2e4ec-5dbb-4c34-b56f-231ed28a5bca</a:t>
            </a:r>
            <a:endParaRPr lang="en-US" dirty="0" smtClean="0"/>
          </a:p>
          <a:p>
            <a:pPr lvl="2"/>
            <a:r>
              <a:rPr lang="en-US" sz="1600" dirty="0"/>
              <a:t>{"</a:t>
            </a:r>
            <a:r>
              <a:rPr lang="en-US" sz="1600" dirty="0" err="1"/>
              <a:t>idigbio:data</a:t>
            </a:r>
            <a:r>
              <a:rPr lang="en-US" sz="1600" dirty="0" smtClean="0"/>
              <a:t>":{</a:t>
            </a:r>
          </a:p>
          <a:p>
            <a:pPr marL="667512" lvl="2" indent="0">
              <a:buNone/>
            </a:pPr>
            <a:r>
              <a:rPr lang="en-US" sz="1600" dirty="0" smtClean="0"/>
              <a:t>		"</a:t>
            </a:r>
            <a:r>
              <a:rPr lang="en-US" sz="1600" dirty="0" err="1"/>
              <a:t>dwc:county</a:t>
            </a:r>
            <a:r>
              <a:rPr lang="en-US" sz="1600" dirty="0"/>
              <a:t>":"Liberty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"</a:t>
            </a:r>
            <a:r>
              <a:rPr lang="en-US" sz="1600" dirty="0" err="1"/>
              <a:t>dwc:recordedBy</a:t>
            </a:r>
            <a:r>
              <a:rPr lang="en-US" sz="1600" dirty="0"/>
              <a:t>":"Loran C. Anderson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 smtClean="0"/>
              <a:t>	</a:t>
            </a:r>
            <a:r>
              <a:rPr lang="en-US" sz="1600" dirty="0"/>
              <a:t>	</a:t>
            </a:r>
            <a:r>
              <a:rPr lang="en-US" sz="1600" dirty="0" smtClean="0"/>
              <a:t>"</a:t>
            </a:r>
            <a:r>
              <a:rPr lang="en-US" sz="1600" dirty="0" err="1"/>
              <a:t>dwc:scientificNameAuthorship</a:t>
            </a:r>
            <a:r>
              <a:rPr lang="en-US" sz="1600" dirty="0"/>
              <a:t>":"(</a:t>
            </a:r>
            <a:r>
              <a:rPr lang="en-US" sz="1600" dirty="0" err="1"/>
              <a:t>Nees</a:t>
            </a:r>
            <a:r>
              <a:rPr lang="en-US" sz="1600" dirty="0"/>
              <a:t>) Small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"</a:t>
            </a:r>
            <a:r>
              <a:rPr lang="en-US" sz="1600" dirty="0" err="1"/>
              <a:t>id":"http</a:t>
            </a:r>
            <a:r>
              <a:rPr lang="en-US" sz="1600" dirty="0"/>
              <a:t>://www.morphbank.net/586214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 smtClean="0"/>
              <a:t>	</a:t>
            </a:r>
            <a:r>
              <a:rPr lang="en-US" sz="1600" dirty="0"/>
              <a:t>	</a:t>
            </a:r>
            <a:r>
              <a:rPr lang="en-US" sz="1600" dirty="0" smtClean="0"/>
              <a:t>”dwc:eventDate</a:t>
            </a:r>
            <a:r>
              <a:rPr lang="en-US" sz="1600" dirty="0"/>
              <a:t>":"2009-06-30 00:00:00.0</a:t>
            </a:r>
            <a:r>
              <a:rPr lang="en-US" sz="1600" dirty="0" smtClean="0"/>
              <a:t>", 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"</a:t>
            </a:r>
            <a:r>
              <a:rPr lang="en-US" sz="1600" dirty="0"/>
              <a:t>dwc:scientificName":"Yeatesia </a:t>
            </a:r>
            <a:r>
              <a:rPr lang="en-US" sz="1600" dirty="0" err="1"/>
              <a:t>viridiflora</a:t>
            </a:r>
            <a:r>
              <a:rPr lang="en-US" sz="1600" dirty="0" smtClean="0"/>
              <a:t>"},</a:t>
            </a:r>
          </a:p>
          <a:p>
            <a:pPr marL="667512" lvl="2" indent="0">
              <a:buNone/>
            </a:pPr>
            <a:r>
              <a:rPr lang="en-US" sz="1600" dirty="0" smtClean="0"/>
              <a:t>	"</a:t>
            </a:r>
            <a:r>
              <a:rPr lang="en-US" sz="1600" dirty="0"/>
              <a:t>idigbio:etag":"c3113b3aa2612ce8af46cde267c355ba18325719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"</a:t>
            </a:r>
            <a:r>
              <a:rPr lang="en-US" sz="1600" dirty="0" err="1"/>
              <a:t>idigbio:links</a:t>
            </a:r>
            <a:r>
              <a:rPr lang="en-US" sz="1600" dirty="0" smtClean="0"/>
              <a:t>":{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"</a:t>
            </a:r>
            <a:r>
              <a:rPr lang="en-US" sz="1600" dirty="0" err="1"/>
              <a:t>thumbnailurl</a:t>
            </a:r>
            <a:r>
              <a:rPr lang="en-US" sz="1600" dirty="0"/>
              <a:t>":"http://api.idigbio.org/v0/</a:t>
            </a:r>
            <a:r>
              <a:rPr lang="en-US" sz="1600" dirty="0" err="1"/>
              <a:t>mediaaps</a:t>
            </a:r>
            <a:r>
              <a:rPr lang="en-US" sz="1600" dirty="0"/>
              <a:t>/f43df2a6-22e8-4783-a998-39a12d7784ef/media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	"</a:t>
            </a:r>
            <a:r>
              <a:rPr lang="en-US" sz="1600" dirty="0" err="1"/>
              <a:t>mediarecord</a:t>
            </a:r>
            <a:r>
              <a:rPr lang="en-US" sz="1600" dirty="0"/>
              <a:t>":"http://api.idigbio.org/v0/</a:t>
            </a:r>
            <a:r>
              <a:rPr lang="en-US" sz="1600" dirty="0" err="1"/>
              <a:t>mediarecords</a:t>
            </a:r>
            <a:r>
              <a:rPr lang="en-US" sz="1600" dirty="0"/>
              <a:t>/3409722c-9c23-4a62-808b-7ae684ad2046</a:t>
            </a:r>
            <a:r>
              <a:rPr lang="en-US" sz="1600" dirty="0" smtClean="0"/>
              <a:t>",</a:t>
            </a:r>
          </a:p>
          <a:p>
            <a:pPr marL="667512" lvl="2" indent="0">
              <a:buNone/>
            </a:pPr>
            <a:r>
              <a:rPr lang="en-US" sz="1600" dirty="0" smtClean="0"/>
              <a:t>		"</a:t>
            </a:r>
            <a:r>
              <a:rPr lang="en-US" sz="1600" dirty="0"/>
              <a:t>recordset":"http://api.idigbio.org/v0/</a:t>
            </a:r>
            <a:r>
              <a:rPr lang="en-US" sz="1600" dirty="0" err="1"/>
              <a:t>recordsets</a:t>
            </a:r>
            <a:r>
              <a:rPr lang="en-US" sz="1600" dirty="0"/>
              <a:t>/b4372b49-c7cc-42db-b1a3-f1c001de0f18</a:t>
            </a:r>
            <a:r>
              <a:rPr lang="en-US" sz="1600" dirty="0" smtClean="0"/>
              <a:t>"},</a:t>
            </a:r>
          </a:p>
          <a:p>
            <a:pPr marL="667512" lvl="2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"</a:t>
            </a:r>
            <a:r>
              <a:rPr lang="en-US" sz="1600" dirty="0"/>
              <a:t>idigbio:uuid":"eac2e4ec-5dbb-4c34-b56f-231ed28a5bca"}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08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iDigBio</a:t>
            </a:r>
            <a:r>
              <a:rPr lang="en-US" dirty="0" smtClean="0"/>
              <a:t> Data Portal v0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304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http://portal.idigbio.org/record-view.shtml#eac2e4ec-5dbb-4c34-b56f-231ed28a5bca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66453"/>
            <a:ext cx="7239000" cy="512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5058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Private Server (VPS)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 tIns="0" bIns="0">
            <a:normAutofit fontScale="85000" lnSpcReduction="20000"/>
          </a:bodyPr>
          <a:lstStyle/>
          <a:p>
            <a:pPr fontAlgn="base"/>
            <a:r>
              <a:rPr lang="en-US" dirty="0" smtClean="0"/>
              <a:t>Total: 7 VMs, 17 cores, 39GB RAM, 1.7TB storage</a:t>
            </a:r>
          </a:p>
          <a:p>
            <a:pPr lvl="1" fontAlgn="base"/>
            <a:r>
              <a:rPr lang="en-US" dirty="0" err="1" smtClean="0">
                <a:solidFill>
                  <a:srgbClr val="0070C0"/>
                </a:solidFill>
              </a:rPr>
              <a:t>Symbiota</a:t>
            </a:r>
            <a:r>
              <a:rPr lang="en-US" dirty="0" smtClean="0"/>
              <a:t>: 2VMs </a:t>
            </a:r>
          </a:p>
          <a:p>
            <a:pPr lvl="2" fontAlgn="base"/>
            <a:r>
              <a:rPr lang="en-US" dirty="0" smtClean="0"/>
              <a:t>1 production, 2 cores, 8GB RAM, 200GB disk, 1 pub IP, apache, </a:t>
            </a:r>
            <a:r>
              <a:rPr lang="en-US" dirty="0" err="1" smtClean="0"/>
              <a:t>php</a:t>
            </a:r>
            <a:r>
              <a:rPr lang="en-US" dirty="0" smtClean="0"/>
              <a:t>, java, </a:t>
            </a:r>
            <a:r>
              <a:rPr lang="en-US" dirty="0" err="1" smtClean="0"/>
              <a:t>MySQL</a:t>
            </a:r>
            <a:r>
              <a:rPr lang="en-US" dirty="0" smtClean="0"/>
              <a:t>, SVN, tomcat, 1user</a:t>
            </a:r>
          </a:p>
          <a:p>
            <a:pPr lvl="2" fontAlgn="base"/>
            <a:r>
              <a:rPr lang="en-US" dirty="0" smtClean="0"/>
              <a:t>1 for FP testing/development, 2 cores, 8GB RAM, 200GB disk, 1 pub IP, apache, </a:t>
            </a:r>
            <a:r>
              <a:rPr lang="en-US" dirty="0" err="1" smtClean="0"/>
              <a:t>php</a:t>
            </a:r>
            <a:r>
              <a:rPr lang="en-US" dirty="0" smtClean="0"/>
              <a:t>, java, </a:t>
            </a:r>
            <a:r>
              <a:rPr lang="en-US" dirty="0" err="1" smtClean="0"/>
              <a:t>MySQL</a:t>
            </a:r>
            <a:r>
              <a:rPr lang="en-US" dirty="0" smtClean="0"/>
              <a:t>, SVN, tomcat, 3 users</a:t>
            </a:r>
          </a:p>
          <a:p>
            <a:pPr lvl="1" fontAlgn="base"/>
            <a:r>
              <a:rPr lang="en-US" dirty="0" err="1" smtClean="0">
                <a:solidFill>
                  <a:srgbClr val="0070C0"/>
                </a:solidFill>
              </a:rPr>
              <a:t>FilteredPush</a:t>
            </a:r>
            <a:r>
              <a:rPr lang="en-US" dirty="0" smtClean="0"/>
              <a:t>: 2VMs </a:t>
            </a:r>
          </a:p>
          <a:p>
            <a:pPr lvl="2" fontAlgn="base"/>
            <a:r>
              <a:rPr lang="en-US" dirty="0" smtClean="0"/>
              <a:t>1 core, 1024MB RAM, 40GB storage, </a:t>
            </a:r>
            <a:r>
              <a:rPr lang="en-US" dirty="0" err="1" smtClean="0"/>
              <a:t>fp</a:t>
            </a:r>
            <a:r>
              <a:rPr lang="en-US" dirty="0" smtClean="0"/>
              <a:t>-</a:t>
            </a:r>
            <a:r>
              <a:rPr lang="en-US" dirty="0" err="1" smtClean="0"/>
              <a:t>lite</a:t>
            </a:r>
            <a:r>
              <a:rPr lang="en-US" dirty="0" smtClean="0"/>
              <a:t> SCAN </a:t>
            </a:r>
            <a:r>
              <a:rPr lang="en-US" dirty="0" err="1" smtClean="0"/>
              <a:t>testbed</a:t>
            </a:r>
            <a:endParaRPr lang="en-US" dirty="0" smtClean="0"/>
          </a:p>
          <a:p>
            <a:pPr lvl="2" fontAlgn="base"/>
            <a:r>
              <a:rPr lang="en-US" dirty="0" smtClean="0"/>
              <a:t>2 cores, 4GB RAM, 80 GB storage, </a:t>
            </a:r>
            <a:r>
              <a:rPr lang="en-US" dirty="0" err="1" smtClean="0"/>
              <a:t>mysql</a:t>
            </a:r>
            <a:r>
              <a:rPr lang="en-US" dirty="0" smtClean="0"/>
              <a:t>, apache, </a:t>
            </a:r>
            <a:r>
              <a:rPr lang="en-US" dirty="0" err="1" smtClean="0"/>
              <a:t>php</a:t>
            </a:r>
            <a:r>
              <a:rPr lang="en-US" dirty="0" smtClean="0"/>
              <a:t>, tomcat for </a:t>
            </a:r>
            <a:r>
              <a:rPr lang="en-US" dirty="0" err="1" smtClean="0"/>
              <a:t>Symbiota</a:t>
            </a:r>
            <a:r>
              <a:rPr lang="en-US" dirty="0" smtClean="0"/>
              <a:t>, </a:t>
            </a:r>
            <a:r>
              <a:rPr lang="en-US" dirty="0" err="1" smtClean="0"/>
              <a:t>Morphbank</a:t>
            </a:r>
            <a:r>
              <a:rPr lang="en-US" dirty="0" smtClean="0"/>
              <a:t>, and </a:t>
            </a:r>
            <a:r>
              <a:rPr lang="en-US" dirty="0" err="1" smtClean="0"/>
              <a:t>FilteredPush</a:t>
            </a:r>
            <a:endParaRPr lang="en-US" dirty="0" smtClean="0"/>
          </a:p>
          <a:p>
            <a:pPr lvl="1" fontAlgn="base"/>
            <a:r>
              <a:rPr lang="en-US" dirty="0" err="1" smtClean="0">
                <a:solidFill>
                  <a:srgbClr val="0070C0"/>
                </a:solidFill>
              </a:rPr>
              <a:t>Vertnet</a:t>
            </a:r>
            <a:r>
              <a:rPr lang="en-US" dirty="0" smtClean="0"/>
              <a:t>: 1VM </a:t>
            </a:r>
          </a:p>
          <a:p>
            <a:pPr lvl="2" fontAlgn="base"/>
            <a:r>
              <a:rPr lang="en-US" dirty="0" smtClean="0"/>
              <a:t>2 cores, 2 GB RAM, 500 GB storage, 1 pub IP, CentOS6, 5 users, Tomcat, IPT</a:t>
            </a:r>
          </a:p>
          <a:p>
            <a:pPr lvl="1" fontAlgn="base"/>
            <a:r>
              <a:rPr lang="en-US" dirty="0" err="1" smtClean="0">
                <a:solidFill>
                  <a:srgbClr val="0070C0"/>
                </a:solidFill>
              </a:rPr>
              <a:t>Biogeomancer</a:t>
            </a:r>
            <a:r>
              <a:rPr lang="en-US" dirty="0" smtClean="0"/>
              <a:t>: 1VM </a:t>
            </a:r>
          </a:p>
          <a:p>
            <a:pPr lvl="2" fontAlgn="base"/>
            <a:r>
              <a:rPr lang="en-US" dirty="0" smtClean="0"/>
              <a:t>4 core, 8GB RAM, 500GB storage, 1 public IP, apache, tomcat, </a:t>
            </a:r>
            <a:r>
              <a:rPr lang="en-US" dirty="0" err="1" smtClean="0"/>
              <a:t>postgres</a:t>
            </a:r>
            <a:r>
              <a:rPr lang="en-US" dirty="0" smtClean="0"/>
              <a:t> and </a:t>
            </a:r>
            <a:r>
              <a:rPr lang="en-US" dirty="0" err="1" smtClean="0"/>
              <a:t>postgis</a:t>
            </a:r>
            <a:r>
              <a:rPr lang="en-US" dirty="0" smtClean="0"/>
              <a:t>, 3 users</a:t>
            </a:r>
          </a:p>
          <a:p>
            <a:pPr lvl="1" fontAlgn="base"/>
            <a:r>
              <a:rPr lang="en-US" dirty="0" err="1" smtClean="0">
                <a:solidFill>
                  <a:srgbClr val="0070C0"/>
                </a:solidFill>
              </a:rPr>
              <a:t>aOCR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hackathon</a:t>
            </a:r>
            <a:r>
              <a:rPr lang="en-US" dirty="0" smtClean="0"/>
              <a:t>: 1VM </a:t>
            </a:r>
          </a:p>
          <a:p>
            <a:pPr lvl="2" fontAlgn="base"/>
            <a:r>
              <a:rPr lang="en-US" dirty="0" smtClean="0"/>
              <a:t>4 cores, 8 GB RAM, 250 GB storage, Linux (</a:t>
            </a:r>
            <a:r>
              <a:rPr lang="en-US" dirty="0" err="1" smtClean="0"/>
              <a:t>Ubuntu</a:t>
            </a:r>
            <a:r>
              <a:rPr lang="en-US" dirty="0" smtClean="0"/>
              <a:t> 12.04), Java, PHP, Python, Perl, </a:t>
            </a:r>
            <a:r>
              <a:rPr lang="en-US" dirty="0" err="1" smtClean="0"/>
              <a:t>MySQL</a:t>
            </a:r>
            <a:r>
              <a:rPr lang="en-US" dirty="0" smtClean="0"/>
              <a:t>, Apache HTTP server, FTP server, </a:t>
            </a:r>
            <a:r>
              <a:rPr lang="en-US" dirty="0" err="1" smtClean="0"/>
              <a:t>ImageMagick</a:t>
            </a:r>
            <a:r>
              <a:rPr lang="en-US" dirty="0" smtClean="0"/>
              <a:t>, </a:t>
            </a:r>
            <a:r>
              <a:rPr lang="en-US" dirty="0" err="1" smtClean="0"/>
              <a:t>Tesseract</a:t>
            </a:r>
            <a:r>
              <a:rPr lang="en-US" dirty="0" smtClean="0"/>
              <a:t>, </a:t>
            </a:r>
            <a:r>
              <a:rPr lang="en-US" dirty="0" err="1" smtClean="0"/>
              <a:t>OCRopus</a:t>
            </a:r>
            <a:r>
              <a:rPr lang="en-US" dirty="0" smtClean="0"/>
              <a:t>, GOCR/JOCR , </a:t>
            </a:r>
            <a:r>
              <a:rPr lang="en-US" dirty="0" err="1" smtClean="0"/>
              <a:t>ZBar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Databases/</a:t>
            </a:r>
            <a:r>
              <a:rPr lang="en-US" dirty="0" err="1" smtClean="0"/>
              <a:t>DwC</a:t>
            </a:r>
            <a:r>
              <a:rPr lang="en-US" dirty="0" smtClean="0"/>
              <a:t>-A Examined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365482"/>
              </p:ext>
            </p:extLst>
          </p:nvPr>
        </p:nvGraphicFramePr>
        <p:xfrm>
          <a:off x="152403" y="1219200"/>
          <a:ext cx="8839199" cy="5257805"/>
        </p:xfrm>
        <a:graphic>
          <a:graphicData uri="http://schemas.openxmlformats.org/drawingml/2006/table">
            <a:tbl>
              <a:tblPr firstRow="1" lastRow="1">
                <a:tableStyleId>{3B4B98B0-60AC-42C2-AFA5-B58CD77FA1E5}</a:tableStyleId>
              </a:tblPr>
              <a:tblGrid>
                <a:gridCol w="1957676"/>
                <a:gridCol w="1300553"/>
                <a:gridCol w="1685729"/>
                <a:gridCol w="1304439"/>
                <a:gridCol w="1219200"/>
                <a:gridCol w="1371602"/>
              </a:tblGrid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Dataset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Date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smtClean="0"/>
                        <a:t>Format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/>
                        <a:t>Occurrences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/>
                        <a:t>Media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800" b="1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Taxon</a:t>
                      </a:r>
                      <a:endParaRPr kumimoji="0" lang="en-US" sz="18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439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TCN-Bryophytes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Jun/01/2012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err="1"/>
                        <a:t>Symbiota-MySQL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961881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56217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49882</a:t>
                      </a:r>
                    </a:p>
                  </a:txBody>
                  <a:tcPr marL="0" marR="0" marT="0" marB="0" anchor="ctr"/>
                </a:tc>
              </a:tr>
              <a:tr h="5439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TCN-Lichens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Jun/01/2012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Symbiota-MySQL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691967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59438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10647</a:t>
                      </a:r>
                    </a:p>
                  </a:txBody>
                  <a:tcPr marL="0" marR="0" marT="0" marB="0" anchor="ctr"/>
                </a:tc>
              </a:tr>
              <a:tr h="5439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TCN-Mycology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Jun/01/2012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Symbiota-MySQL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279529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415812</a:t>
                      </a: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TCN-InvertNet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Mar/14/2012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DwC-A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631388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TCN-TTD-AMNH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Jun/21/2012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AMNH-MySQL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 smtClean="0"/>
                        <a:t>785134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61655</a:t>
                      </a: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TCN-TTD-NYBG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Apr/26/2012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CSV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1469089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latin typeface="+mn-lt"/>
                        </a:rPr>
                        <a:t>TCN-PALEONICHES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Jul/12/2012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Specify-</a:t>
                      </a:r>
                      <a:r>
                        <a:rPr kumimoji="0" lang="en-US" sz="1800" u="none" strike="noStrik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MySQL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96079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6128</a:t>
                      </a: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/>
                        <a:t>FLMNH-Ichthyology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Dec/19/2011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DwC</a:t>
                      </a:r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213361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FLMNH-Ichthyology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Apr/27/2012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err="1"/>
                        <a:t>DwC</a:t>
                      </a:r>
                      <a:r>
                        <a:rPr lang="en-US" sz="1800" u="none" strike="noStrike" dirty="0"/>
                        <a:t>-A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214487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5439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Valdosta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Apr/16/2012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Specify-MySQL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14827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12291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96817</a:t>
                      </a: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Morphbank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Nov/22/2011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/>
                        <a:t>DwC-A</a:t>
                      </a:r>
                      <a:endParaRPr lang="en-US" sz="1800" b="0" i="0" u="none" strike="noStrike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193704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250442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071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err="1"/>
                        <a:t>Morphbank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Jun/29/2012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 err="1"/>
                        <a:t>DwC</a:t>
                      </a:r>
                      <a:r>
                        <a:rPr lang="en-US" sz="1800" u="none" strike="noStrike" dirty="0"/>
                        <a:t>-A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/>
                        <a:t>194015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252303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en-US" sz="18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1781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latin typeface="+mn-lt"/>
                        </a:rPr>
                        <a:t>Total</a:t>
                      </a:r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5,338,396</a:t>
                      </a:r>
                      <a:endParaRPr kumimoji="0" lang="en-US" sz="18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b="1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386,528</a:t>
                      </a:r>
                      <a:endParaRPr kumimoji="0" lang="en-US" sz="1800" b="1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sz="18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640,941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032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1984" y="1066800"/>
            <a:ext cx="4422221" cy="2514601"/>
          </a:xfrm>
          <a:prstGeom prst="roundRect">
            <a:avLst>
              <a:gd name="adj" fmla="val 6508"/>
            </a:avLst>
          </a:prstGeom>
          <a:solidFill>
            <a:schemeClr val="accent1">
              <a:tint val="70000"/>
              <a:satMod val="13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11834" y="1147901"/>
            <a:ext cx="4248803" cy="2294444"/>
            <a:chOff x="137160" y="1352550"/>
            <a:chExt cx="5775110" cy="3042165"/>
          </a:xfrm>
        </p:grpSpPr>
        <p:sp>
          <p:nvSpPr>
            <p:cNvPr id="41" name="Oval 40"/>
            <p:cNvSpPr/>
            <p:nvPr/>
          </p:nvSpPr>
          <p:spPr>
            <a:xfrm>
              <a:off x="1904999" y="3105150"/>
              <a:ext cx="2015945" cy="685800"/>
            </a:xfrm>
            <a:prstGeom prst="ellips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Specimen</a:t>
              </a:r>
            </a:p>
            <a:p>
              <a:pPr algn="ctr"/>
              <a:r>
                <a:rPr lang="en-US" sz="1100" i="1" dirty="0" err="1" smtClean="0"/>
                <a:t>omoccurrences</a:t>
              </a:r>
              <a:endParaRPr lang="en-US" sz="1100" i="1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137160" y="3105150"/>
              <a:ext cx="1298021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Taxon</a:t>
              </a:r>
            </a:p>
            <a:p>
              <a:pPr algn="ctr"/>
              <a:r>
                <a:rPr lang="en-US" sz="1100" i="1" dirty="0" smtClean="0"/>
                <a:t>taxa</a:t>
              </a:r>
              <a:endParaRPr lang="en-US" sz="1100" i="1" dirty="0"/>
            </a:p>
          </p:txBody>
        </p:sp>
        <p:cxnSp>
          <p:nvCxnSpPr>
            <p:cNvPr id="43" name="Straight Arrow Connector 42"/>
            <p:cNvCxnSpPr>
              <a:stCxn id="42" idx="6"/>
              <a:endCxn id="41" idx="2"/>
            </p:cNvCxnSpPr>
            <p:nvPr/>
          </p:nvCxnSpPr>
          <p:spPr>
            <a:xfrm>
              <a:off x="1435181" y="3448050"/>
              <a:ext cx="469819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4388270" y="3105150"/>
              <a:ext cx="1524000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Media</a:t>
              </a:r>
            </a:p>
            <a:p>
              <a:pPr algn="ctr"/>
              <a:r>
                <a:rPr lang="en-US" sz="1100" i="1" dirty="0" smtClean="0"/>
                <a:t>Images</a:t>
              </a:r>
              <a:endParaRPr lang="en-US" sz="1100" i="1" dirty="0"/>
            </a:p>
          </p:txBody>
        </p:sp>
        <p:cxnSp>
          <p:nvCxnSpPr>
            <p:cNvPr id="47" name="Straight Arrow Connector 46"/>
            <p:cNvCxnSpPr>
              <a:stCxn id="41" idx="6"/>
              <a:endCxn id="46" idx="2"/>
            </p:cNvCxnSpPr>
            <p:nvPr/>
          </p:nvCxnSpPr>
          <p:spPr>
            <a:xfrm>
              <a:off x="3920944" y="3448050"/>
              <a:ext cx="467326" cy="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Oval 49"/>
            <p:cNvSpPr/>
            <p:nvPr/>
          </p:nvSpPr>
          <p:spPr>
            <a:xfrm>
              <a:off x="1676399" y="1352550"/>
              <a:ext cx="2033564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Collection</a:t>
              </a:r>
            </a:p>
            <a:p>
              <a:pPr algn="ctr"/>
              <a:r>
                <a:rPr lang="en-US" sz="1100" i="1" dirty="0" err="1" smtClean="0"/>
                <a:t>omcollections</a:t>
              </a:r>
              <a:endParaRPr lang="en-US" sz="1100" i="1" dirty="0"/>
            </a:p>
          </p:txBody>
        </p:sp>
        <p:cxnSp>
          <p:nvCxnSpPr>
            <p:cNvPr id="51" name="Straight Arrow Connector 50"/>
            <p:cNvCxnSpPr>
              <a:stCxn id="50" idx="4"/>
              <a:endCxn id="41" idx="0"/>
            </p:cNvCxnSpPr>
            <p:nvPr/>
          </p:nvCxnSpPr>
          <p:spPr>
            <a:xfrm>
              <a:off x="2693181" y="2038350"/>
              <a:ext cx="219791" cy="1066800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37161" y="2038350"/>
              <a:ext cx="1844040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Person</a:t>
              </a:r>
            </a:p>
            <a:p>
              <a:pPr algn="ctr"/>
              <a:r>
                <a:rPr lang="en-US" sz="1100" i="1" dirty="0" err="1" smtClean="0"/>
                <a:t>omcollectors</a:t>
              </a:r>
              <a:endParaRPr lang="en-US" sz="1100" i="1" dirty="0"/>
            </a:p>
          </p:txBody>
        </p:sp>
        <p:cxnSp>
          <p:nvCxnSpPr>
            <p:cNvPr id="86" name="Straight Arrow Connector 85"/>
            <p:cNvCxnSpPr>
              <a:stCxn id="54" idx="0"/>
              <a:endCxn id="50" idx="2"/>
            </p:cNvCxnSpPr>
            <p:nvPr/>
          </p:nvCxnSpPr>
          <p:spPr>
            <a:xfrm flipV="1">
              <a:off x="1059182" y="1695450"/>
              <a:ext cx="617218" cy="342900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Arc 91"/>
            <p:cNvSpPr/>
            <p:nvPr/>
          </p:nvSpPr>
          <p:spPr>
            <a:xfrm rot="16200000">
              <a:off x="2236614" y="1700901"/>
              <a:ext cx="1447800" cy="3939828"/>
            </a:xfrm>
            <a:prstGeom prst="arc">
              <a:avLst>
                <a:gd name="adj1" fmla="val 5687988"/>
                <a:gd name="adj2" fmla="val 15919610"/>
              </a:avLst>
            </a:prstGeom>
            <a:ln>
              <a:prstDash val="solid"/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219200" y="3486148"/>
              <a:ext cx="729989" cy="3270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detHis</a:t>
              </a:r>
              <a:endParaRPr lang="en-US" sz="1100" dirty="0"/>
            </a:p>
          </p:txBody>
        </p:sp>
        <p:cxnSp>
          <p:nvCxnSpPr>
            <p:cNvPr id="45" name="Straight Arrow Connector 44"/>
            <p:cNvCxnSpPr>
              <a:stCxn id="54" idx="5"/>
            </p:cNvCxnSpPr>
            <p:nvPr/>
          </p:nvCxnSpPr>
          <p:spPr>
            <a:xfrm>
              <a:off x="1711148" y="2623717"/>
              <a:ext cx="600670" cy="481433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3429000" y="1866900"/>
              <a:ext cx="2045547" cy="71871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Dataset</a:t>
              </a:r>
            </a:p>
            <a:p>
              <a:pPr algn="ctr"/>
              <a:r>
                <a:rPr lang="en-US" sz="1100" i="1" dirty="0" err="1" smtClean="0"/>
                <a:t>Exsiccati</a:t>
              </a:r>
              <a:r>
                <a:rPr lang="en-US" sz="1100" i="1" dirty="0" smtClean="0"/>
                <a:t> title, number, links</a:t>
              </a:r>
              <a:endParaRPr lang="en-US" sz="1100" i="1" dirty="0"/>
            </a:p>
          </p:txBody>
        </p:sp>
        <p:cxnSp>
          <p:nvCxnSpPr>
            <p:cNvPr id="70" name="Straight Arrow Connector 69"/>
            <p:cNvCxnSpPr>
              <a:endCxn id="57" idx="3"/>
            </p:cNvCxnSpPr>
            <p:nvPr/>
          </p:nvCxnSpPr>
          <p:spPr>
            <a:xfrm flipV="1">
              <a:off x="3314700" y="2480364"/>
              <a:ext cx="413864" cy="624791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102011" y="1093554"/>
            <a:ext cx="114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Symbiota</a:t>
            </a:r>
            <a:endParaRPr lang="en-US" dirty="0"/>
          </a:p>
        </p:txBody>
      </p:sp>
      <p:sp>
        <p:nvSpPr>
          <p:cNvPr id="98" name="Rounded Rectangle 97"/>
          <p:cNvSpPr/>
          <p:nvPr/>
        </p:nvSpPr>
        <p:spPr>
          <a:xfrm>
            <a:off x="58842" y="3781427"/>
            <a:ext cx="4422221" cy="2514601"/>
          </a:xfrm>
          <a:prstGeom prst="roundRect">
            <a:avLst>
              <a:gd name="adj" fmla="val 6508"/>
            </a:avLst>
          </a:prstGeom>
          <a:solidFill>
            <a:schemeClr val="accent1">
              <a:tint val="70000"/>
              <a:satMod val="13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TextBox 115"/>
          <p:cNvSpPr txBox="1"/>
          <p:nvPr/>
        </p:nvSpPr>
        <p:spPr>
          <a:xfrm>
            <a:off x="118869" y="3808181"/>
            <a:ext cx="114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Specify</a:t>
            </a:r>
            <a:endParaRPr lang="en-US" dirty="0"/>
          </a:p>
        </p:txBody>
      </p:sp>
      <p:sp>
        <p:nvSpPr>
          <p:cNvPr id="117" name="Rounded Rectangle 116"/>
          <p:cNvSpPr/>
          <p:nvPr/>
        </p:nvSpPr>
        <p:spPr>
          <a:xfrm>
            <a:off x="4569372" y="3781427"/>
            <a:ext cx="4422220" cy="2514601"/>
          </a:xfrm>
          <a:prstGeom prst="roundRect">
            <a:avLst>
              <a:gd name="adj" fmla="val 6508"/>
            </a:avLst>
          </a:prstGeom>
          <a:solidFill>
            <a:schemeClr val="accent1">
              <a:tint val="70000"/>
              <a:satMod val="13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3" name="TextBox 132"/>
          <p:cNvSpPr txBox="1"/>
          <p:nvPr/>
        </p:nvSpPr>
        <p:spPr>
          <a:xfrm>
            <a:off x="4676632" y="3801736"/>
            <a:ext cx="1142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EMu</a:t>
            </a:r>
            <a:endParaRPr lang="en-US" dirty="0"/>
          </a:p>
        </p:txBody>
      </p:sp>
      <p:sp>
        <p:nvSpPr>
          <p:cNvPr id="151" name="Rounded Rectangle 150"/>
          <p:cNvSpPr/>
          <p:nvPr/>
        </p:nvSpPr>
        <p:spPr>
          <a:xfrm>
            <a:off x="4569371" y="1070330"/>
            <a:ext cx="4422221" cy="2514601"/>
          </a:xfrm>
          <a:prstGeom prst="roundRect">
            <a:avLst>
              <a:gd name="adj" fmla="val 6508"/>
            </a:avLst>
          </a:prstGeom>
          <a:solidFill>
            <a:schemeClr val="accent1">
              <a:tint val="70000"/>
              <a:satMod val="13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2" name="Group 151"/>
          <p:cNvGrpSpPr/>
          <p:nvPr/>
        </p:nvGrpSpPr>
        <p:grpSpPr>
          <a:xfrm>
            <a:off x="4612567" y="1264570"/>
            <a:ext cx="4334021" cy="2256356"/>
            <a:chOff x="60333" y="1425056"/>
            <a:chExt cx="5890941" cy="2991665"/>
          </a:xfrm>
        </p:grpSpPr>
        <p:sp>
          <p:nvSpPr>
            <p:cNvPr id="153" name="Oval 152"/>
            <p:cNvSpPr/>
            <p:nvPr/>
          </p:nvSpPr>
          <p:spPr>
            <a:xfrm>
              <a:off x="1976145" y="2680067"/>
              <a:ext cx="2015945" cy="685800"/>
            </a:xfrm>
            <a:prstGeom prst="ellips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Specimen</a:t>
              </a:r>
            </a:p>
            <a:p>
              <a:pPr algn="ctr"/>
              <a:r>
                <a:rPr lang="en-US" sz="1100" i="1" dirty="0" err="1" smtClean="0"/>
                <a:t>omoccurrences</a:t>
              </a:r>
              <a:endParaRPr lang="en-US" sz="1100" i="1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60333" y="3514464"/>
              <a:ext cx="1536900" cy="84403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Taxon</a:t>
              </a:r>
            </a:p>
            <a:p>
              <a:pPr algn="ctr"/>
              <a:r>
                <a:rPr lang="en-US" sz="1100" i="1" dirty="0" err="1" smtClean="0"/>
                <a:t>mnl</a:t>
              </a:r>
              <a:r>
                <a:rPr lang="en-US" sz="1100" i="1" dirty="0" smtClean="0"/>
                <a:t> U </a:t>
              </a:r>
              <a:r>
                <a:rPr lang="en-US" sz="1100" i="1" dirty="0" err="1" smtClean="0"/>
                <a:t>flora_mnl</a:t>
              </a:r>
              <a:endParaRPr lang="en-US" sz="1100" i="1" dirty="0"/>
            </a:p>
          </p:txBody>
        </p:sp>
        <p:cxnSp>
          <p:nvCxnSpPr>
            <p:cNvPr id="155" name="Straight Arrow Connector 154"/>
            <p:cNvCxnSpPr>
              <a:stCxn id="154" idx="7"/>
              <a:endCxn id="153" idx="3"/>
            </p:cNvCxnSpPr>
            <p:nvPr/>
          </p:nvCxnSpPr>
          <p:spPr>
            <a:xfrm flipV="1">
              <a:off x="1372159" y="3265434"/>
              <a:ext cx="899214" cy="372637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Oval 155"/>
            <p:cNvSpPr/>
            <p:nvPr/>
          </p:nvSpPr>
          <p:spPr>
            <a:xfrm>
              <a:off x="4666000" y="3268715"/>
              <a:ext cx="1285274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Media</a:t>
              </a:r>
            </a:p>
            <a:p>
              <a:pPr algn="ctr"/>
              <a:r>
                <a:rPr lang="en-US" sz="1100" i="1" dirty="0"/>
                <a:t>i</a:t>
              </a:r>
              <a:r>
                <a:rPr lang="en-US" sz="1100" i="1" dirty="0" smtClean="0"/>
                <a:t>mages</a:t>
              </a:r>
              <a:endParaRPr lang="en-US" sz="1100" i="1" dirty="0"/>
            </a:p>
          </p:txBody>
        </p:sp>
        <p:cxnSp>
          <p:nvCxnSpPr>
            <p:cNvPr id="157" name="Straight Arrow Connector 156"/>
            <p:cNvCxnSpPr>
              <a:stCxn id="153" idx="6"/>
              <a:endCxn id="156" idx="2"/>
            </p:cNvCxnSpPr>
            <p:nvPr/>
          </p:nvCxnSpPr>
          <p:spPr>
            <a:xfrm>
              <a:off x="3992090" y="3022967"/>
              <a:ext cx="673910" cy="588648"/>
            </a:xfrm>
            <a:prstGeom prst="straightConnector1">
              <a:avLst/>
            </a:prstGeom>
            <a:ln>
              <a:prstDash val="sys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Oval 157"/>
            <p:cNvSpPr/>
            <p:nvPr/>
          </p:nvSpPr>
          <p:spPr>
            <a:xfrm>
              <a:off x="2520940" y="3730921"/>
              <a:ext cx="1863327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Collection</a:t>
              </a:r>
            </a:p>
            <a:p>
              <a:pPr algn="ctr"/>
              <a:r>
                <a:rPr lang="en-US" sz="1100" i="1" dirty="0" smtClean="0"/>
                <a:t>institution</a:t>
              </a:r>
              <a:endParaRPr lang="en-US" sz="1100" i="1" dirty="0"/>
            </a:p>
          </p:txBody>
        </p:sp>
        <p:cxnSp>
          <p:nvCxnSpPr>
            <p:cNvPr id="159" name="Straight Arrow Connector 158"/>
            <p:cNvCxnSpPr>
              <a:stCxn id="158" idx="0"/>
              <a:endCxn id="153" idx="4"/>
            </p:cNvCxnSpPr>
            <p:nvPr/>
          </p:nvCxnSpPr>
          <p:spPr>
            <a:xfrm flipH="1" flipV="1">
              <a:off x="2984118" y="3365867"/>
              <a:ext cx="468487" cy="365054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Oval 159"/>
            <p:cNvSpPr/>
            <p:nvPr/>
          </p:nvSpPr>
          <p:spPr>
            <a:xfrm>
              <a:off x="65469" y="2132253"/>
              <a:ext cx="1844040" cy="685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Person</a:t>
              </a:r>
            </a:p>
            <a:p>
              <a:pPr algn="ctr"/>
              <a:r>
                <a:rPr lang="en-US" sz="1100" i="1" dirty="0" smtClean="0"/>
                <a:t>collector</a:t>
              </a:r>
              <a:endParaRPr lang="en-US" sz="1100" i="1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1623803" y="3358570"/>
              <a:ext cx="1002708" cy="10201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subfamily</a:t>
              </a:r>
            </a:p>
            <a:p>
              <a:r>
                <a:rPr lang="en-US" sz="1100" dirty="0"/>
                <a:t>t</a:t>
              </a:r>
              <a:r>
                <a:rPr lang="en-US" sz="1100" dirty="0" smtClean="0"/>
                <a:t>ribe</a:t>
              </a:r>
            </a:p>
            <a:p>
              <a:r>
                <a:rPr lang="en-US" sz="1100" dirty="0"/>
                <a:t>g</a:t>
              </a:r>
              <a:r>
                <a:rPr lang="en-US" sz="1100" dirty="0" smtClean="0"/>
                <a:t>enus</a:t>
              </a:r>
            </a:p>
            <a:p>
              <a:r>
                <a:rPr lang="en-US" sz="1100" dirty="0"/>
                <a:t>s</a:t>
              </a:r>
              <a:r>
                <a:rPr lang="en-US" sz="1100" dirty="0" smtClean="0"/>
                <a:t>pecies</a:t>
              </a:r>
              <a:endParaRPr lang="en-US" sz="1100" dirty="0"/>
            </a:p>
          </p:txBody>
        </p:sp>
        <p:sp>
          <p:nvSpPr>
            <p:cNvPr id="165" name="Oval 164"/>
            <p:cNvSpPr/>
            <p:nvPr/>
          </p:nvSpPr>
          <p:spPr>
            <a:xfrm>
              <a:off x="1501560" y="1425056"/>
              <a:ext cx="2554470" cy="71871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CollectingEvent</a:t>
              </a:r>
              <a:endParaRPr lang="en-US" sz="1400" dirty="0" smtClean="0"/>
            </a:p>
            <a:p>
              <a:pPr algn="ctr"/>
              <a:r>
                <a:rPr lang="en-US" sz="1100" i="1" dirty="0" err="1" smtClean="0"/>
                <a:t>colevent</a:t>
              </a:r>
              <a:endParaRPr lang="en-US" sz="1100" i="1" dirty="0"/>
            </a:p>
          </p:txBody>
        </p:sp>
        <p:cxnSp>
          <p:nvCxnSpPr>
            <p:cNvPr id="166" name="Straight Arrow Connector 165"/>
            <p:cNvCxnSpPr>
              <a:stCxn id="160" idx="0"/>
              <a:endCxn id="165" idx="2"/>
            </p:cNvCxnSpPr>
            <p:nvPr/>
          </p:nvCxnSpPr>
          <p:spPr>
            <a:xfrm flipV="1">
              <a:off x="987489" y="1784415"/>
              <a:ext cx="514071" cy="347838"/>
            </a:xfrm>
            <a:prstGeom prst="straightConnector1">
              <a:avLst/>
            </a:prstGeom>
            <a:ln>
              <a:prstDash val="solid"/>
              <a:headEnd type="none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TextBox 166"/>
          <p:cNvSpPr txBox="1"/>
          <p:nvPr/>
        </p:nvSpPr>
        <p:spPr>
          <a:xfrm>
            <a:off x="4629397" y="1097084"/>
            <a:ext cx="139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TTD-AMNH</a:t>
            </a:r>
          </a:p>
        </p:txBody>
      </p:sp>
      <p:cxnSp>
        <p:nvCxnSpPr>
          <p:cNvPr id="177" name="Straight Arrow Connector 176"/>
          <p:cNvCxnSpPr>
            <a:stCxn id="165" idx="4"/>
            <a:endCxn id="153" idx="0"/>
          </p:cNvCxnSpPr>
          <p:nvPr/>
        </p:nvCxnSpPr>
        <p:spPr>
          <a:xfrm>
            <a:off x="6612565" y="1806637"/>
            <a:ext cx="151058" cy="404480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Oval 180"/>
          <p:cNvSpPr/>
          <p:nvPr/>
        </p:nvSpPr>
        <p:spPr>
          <a:xfrm>
            <a:off x="7470221" y="1797948"/>
            <a:ext cx="1496112" cy="517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Geography</a:t>
            </a:r>
          </a:p>
          <a:p>
            <a:pPr algn="ctr"/>
            <a:r>
              <a:rPr lang="en-US" sz="1100" i="1" dirty="0" smtClean="0"/>
              <a:t>locality</a:t>
            </a:r>
            <a:endParaRPr lang="en-US" sz="1100" i="1" dirty="0"/>
          </a:p>
        </p:txBody>
      </p:sp>
      <p:cxnSp>
        <p:nvCxnSpPr>
          <p:cNvPr id="199" name="Straight Arrow Connector 198"/>
          <p:cNvCxnSpPr>
            <a:stCxn id="181" idx="1"/>
            <a:endCxn id="165" idx="5"/>
          </p:cNvCxnSpPr>
          <p:nvPr/>
        </p:nvCxnSpPr>
        <p:spPr>
          <a:xfrm flipH="1" flipV="1">
            <a:off x="7277015" y="1727253"/>
            <a:ext cx="412307" cy="146443"/>
          </a:xfrm>
          <a:prstGeom prst="straightConnector1">
            <a:avLst/>
          </a:prstGeom>
          <a:ln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>
            <a:stCxn id="154" idx="0"/>
            <a:endCxn id="153" idx="2"/>
          </p:cNvCxnSpPr>
          <p:nvPr/>
        </p:nvCxnSpPr>
        <p:spPr>
          <a:xfrm flipV="1">
            <a:off x="5177923" y="2469737"/>
            <a:ext cx="844125" cy="370694"/>
          </a:xfrm>
          <a:prstGeom prst="straightConnector1">
            <a:avLst/>
          </a:prstGeom>
          <a:ln>
            <a:prstDash val="solid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" name="TextBox 244"/>
          <p:cNvSpPr txBox="1"/>
          <p:nvPr/>
        </p:nvSpPr>
        <p:spPr>
          <a:xfrm>
            <a:off x="5223770" y="2394709"/>
            <a:ext cx="6206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 smtClean="0"/>
              <a:t>hostFor</a:t>
            </a:r>
            <a:endParaRPr lang="en-US" sz="1100" dirty="0"/>
          </a:p>
        </p:txBody>
      </p:sp>
      <p:sp>
        <p:nvSpPr>
          <p:cNvPr id="246" name="Arc 245"/>
          <p:cNvSpPr/>
          <p:nvPr/>
        </p:nvSpPr>
        <p:spPr>
          <a:xfrm rot="21236320" flipH="1">
            <a:off x="8257034" y="1555094"/>
            <a:ext cx="235227" cy="307041"/>
          </a:xfrm>
          <a:prstGeom prst="arc">
            <a:avLst>
              <a:gd name="adj1" fmla="val 8142644"/>
              <a:gd name="adj2" fmla="val 247292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7" name="TextBox 246"/>
          <p:cNvSpPr txBox="1"/>
          <p:nvPr/>
        </p:nvSpPr>
        <p:spPr>
          <a:xfrm>
            <a:off x="8001000" y="1332081"/>
            <a:ext cx="5661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parent</a:t>
            </a:r>
            <a:endParaRPr lang="en-US" sz="1100" dirty="0"/>
          </a:p>
        </p:txBody>
      </p:sp>
      <p:sp>
        <p:nvSpPr>
          <p:cNvPr id="248" name="Arc 247"/>
          <p:cNvSpPr/>
          <p:nvPr/>
        </p:nvSpPr>
        <p:spPr>
          <a:xfrm rot="20977234" flipH="1">
            <a:off x="4827130" y="2639611"/>
            <a:ext cx="235227" cy="307041"/>
          </a:xfrm>
          <a:prstGeom prst="arc">
            <a:avLst>
              <a:gd name="adj1" fmla="val 8142644"/>
              <a:gd name="adj2" fmla="val 2472923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9" name="TextBox 248"/>
          <p:cNvSpPr txBox="1"/>
          <p:nvPr/>
        </p:nvSpPr>
        <p:spPr>
          <a:xfrm>
            <a:off x="4629397" y="2422960"/>
            <a:ext cx="5661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parent</a:t>
            </a:r>
            <a:endParaRPr lang="en-US" sz="1100" dirty="0"/>
          </a:p>
        </p:txBody>
      </p:sp>
      <p:pic>
        <p:nvPicPr>
          <p:cNvPr id="27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4107146"/>
            <a:ext cx="3140757" cy="1836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3" name="Oval 262"/>
          <p:cNvSpPr/>
          <p:nvPr/>
        </p:nvSpPr>
        <p:spPr>
          <a:xfrm>
            <a:off x="7225218" y="4177513"/>
            <a:ext cx="1500471" cy="54206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Geography</a:t>
            </a:r>
            <a:endParaRPr lang="en-US" sz="1400" dirty="0"/>
          </a:p>
          <a:p>
            <a:pPr algn="ctr"/>
            <a:r>
              <a:rPr lang="en-US" sz="1100" i="1" dirty="0" err="1" smtClean="0"/>
              <a:t>esites</a:t>
            </a:r>
            <a:endParaRPr lang="en-US" sz="1100" i="1" dirty="0"/>
          </a:p>
        </p:txBody>
      </p:sp>
      <p:cxnSp>
        <p:nvCxnSpPr>
          <p:cNvPr id="278" name="Straight Arrow Connector 277"/>
          <p:cNvCxnSpPr>
            <a:stCxn id="100" idx="0"/>
            <a:endCxn id="276" idx="4"/>
          </p:cNvCxnSpPr>
          <p:nvPr/>
        </p:nvCxnSpPr>
        <p:spPr>
          <a:xfrm flipV="1">
            <a:off x="2057401" y="4399325"/>
            <a:ext cx="41309" cy="424564"/>
          </a:xfrm>
          <a:prstGeom prst="straightConnector1">
            <a:avLst/>
          </a:prstGeom>
          <a:ln>
            <a:prstDash val="solid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stCxn id="122" idx="0"/>
            <a:endCxn id="119" idx="5"/>
          </p:cNvCxnSpPr>
          <p:nvPr/>
        </p:nvCxnSpPr>
        <p:spPr>
          <a:xfrm flipH="1" flipV="1">
            <a:off x="6992592" y="5321277"/>
            <a:ext cx="119940" cy="339225"/>
          </a:xfrm>
          <a:prstGeom prst="straightConnector1">
            <a:avLst/>
          </a:prstGeom>
          <a:ln>
            <a:prstDash val="solid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1" name="Group 70"/>
          <p:cNvGrpSpPr/>
          <p:nvPr/>
        </p:nvGrpSpPr>
        <p:grpSpPr>
          <a:xfrm>
            <a:off x="0" y="3857258"/>
            <a:ext cx="4456538" cy="2391142"/>
            <a:chOff x="0" y="3833969"/>
            <a:chExt cx="4456538" cy="2391142"/>
          </a:xfrm>
        </p:grpSpPr>
        <p:sp>
          <p:nvSpPr>
            <p:cNvPr id="100" name="Oval 99"/>
            <p:cNvSpPr/>
            <p:nvPr/>
          </p:nvSpPr>
          <p:spPr>
            <a:xfrm>
              <a:off x="1295401" y="4800600"/>
              <a:ext cx="1523999" cy="517240"/>
            </a:xfrm>
            <a:prstGeom prst="ellipse">
              <a:avLst/>
            </a:prstGeom>
            <a:ln>
              <a:prstDash val="soli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Specimen</a:t>
              </a:r>
            </a:p>
            <a:p>
              <a:pPr algn="ctr"/>
              <a:r>
                <a:rPr lang="en-US" sz="1100" i="1" dirty="0" err="1" smtClean="0"/>
                <a:t>collectionobject</a:t>
              </a:r>
              <a:endParaRPr lang="en-US" sz="1100" i="1" dirty="0"/>
            </a:p>
          </p:txBody>
        </p:sp>
        <p:sp>
          <p:nvSpPr>
            <p:cNvPr id="102" name="Oval 101"/>
            <p:cNvSpPr/>
            <p:nvPr/>
          </p:nvSpPr>
          <p:spPr>
            <a:xfrm>
              <a:off x="100472" y="5211597"/>
              <a:ext cx="966327" cy="5172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Taxon</a:t>
              </a:r>
            </a:p>
            <a:p>
              <a:pPr algn="ctr"/>
              <a:r>
                <a:rPr lang="en-US" sz="1100" i="1" dirty="0" smtClean="0"/>
                <a:t>taxon</a:t>
              </a:r>
              <a:endParaRPr lang="en-US" sz="1100" i="1" dirty="0"/>
            </a:p>
          </p:txBody>
        </p:sp>
        <p:cxnSp>
          <p:nvCxnSpPr>
            <p:cNvPr id="103" name="Straight Arrow Connector 102"/>
            <p:cNvCxnSpPr>
              <a:stCxn id="102" idx="6"/>
              <a:endCxn id="100" idx="2"/>
            </p:cNvCxnSpPr>
            <p:nvPr/>
          </p:nvCxnSpPr>
          <p:spPr>
            <a:xfrm flipV="1">
              <a:off x="1066799" y="5059220"/>
              <a:ext cx="228602" cy="410997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Oval 103"/>
            <p:cNvSpPr/>
            <p:nvPr/>
          </p:nvSpPr>
          <p:spPr>
            <a:xfrm>
              <a:off x="3106215" y="4960501"/>
              <a:ext cx="1322909" cy="466479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Media</a:t>
              </a:r>
            </a:p>
            <a:p>
              <a:pPr algn="ctr"/>
              <a:r>
                <a:rPr lang="en-US" sz="1100" i="1" dirty="0" smtClean="0"/>
                <a:t>attachments</a:t>
              </a:r>
              <a:endParaRPr lang="en-US" sz="1100" i="1" dirty="0"/>
            </a:p>
          </p:txBody>
        </p:sp>
        <p:cxnSp>
          <p:nvCxnSpPr>
            <p:cNvPr id="106" name="Straight Arrow Connector 105"/>
            <p:cNvCxnSpPr>
              <a:stCxn id="276" idx="5"/>
              <a:endCxn id="89" idx="1"/>
            </p:cNvCxnSpPr>
            <p:nvPr/>
          </p:nvCxnSpPr>
          <p:spPr>
            <a:xfrm>
              <a:off x="2763160" y="4296652"/>
              <a:ext cx="451529" cy="21564"/>
            </a:xfrm>
            <a:prstGeom prst="straightConnector1">
              <a:avLst/>
            </a:prstGeom>
            <a:ln>
              <a:prstDash val="solid"/>
              <a:headEnd type="arrow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/>
            <p:cNvSpPr/>
            <p:nvPr/>
          </p:nvSpPr>
          <p:spPr>
            <a:xfrm>
              <a:off x="1105710" y="5707871"/>
              <a:ext cx="1496112" cy="5172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Collection</a:t>
              </a:r>
            </a:p>
            <a:p>
              <a:pPr algn="ctr"/>
              <a:r>
                <a:rPr lang="en-US" sz="1100" i="1" dirty="0" smtClean="0"/>
                <a:t>collection</a:t>
              </a:r>
              <a:endParaRPr lang="en-US" sz="1100" i="1" dirty="0"/>
            </a:p>
          </p:txBody>
        </p:sp>
        <p:cxnSp>
          <p:nvCxnSpPr>
            <p:cNvPr id="108" name="Straight Arrow Connector 107"/>
            <p:cNvCxnSpPr>
              <a:stCxn id="107" idx="0"/>
              <a:endCxn id="100" idx="4"/>
            </p:cNvCxnSpPr>
            <p:nvPr/>
          </p:nvCxnSpPr>
          <p:spPr>
            <a:xfrm flipV="1">
              <a:off x="1853766" y="5317840"/>
              <a:ext cx="203635" cy="390031"/>
            </a:xfrm>
            <a:prstGeom prst="straightConnector1">
              <a:avLst/>
            </a:prstGeom>
            <a:ln>
              <a:prstDash val="solid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276" idx="2"/>
              <a:endCxn id="109" idx="0"/>
            </p:cNvCxnSpPr>
            <p:nvPr/>
          </p:nvCxnSpPr>
          <p:spPr>
            <a:xfrm flipH="1">
              <a:off x="766622" y="4105003"/>
              <a:ext cx="392414" cy="250147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1029495" y="5267991"/>
              <a:ext cx="537060" cy="2466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err="1" smtClean="0"/>
                <a:t>detHis</a:t>
              </a:r>
              <a:endParaRPr lang="en-US" sz="1100" dirty="0"/>
            </a:p>
          </p:txBody>
        </p:sp>
        <p:cxnSp>
          <p:nvCxnSpPr>
            <p:cNvPr id="113" name="Straight Arrow Connector 112"/>
            <p:cNvCxnSpPr/>
            <p:nvPr/>
          </p:nvCxnSpPr>
          <p:spPr>
            <a:xfrm flipH="1" flipV="1">
              <a:off x="747889" y="4854786"/>
              <a:ext cx="385586" cy="403014"/>
            </a:xfrm>
            <a:prstGeom prst="straightConnector1">
              <a:avLst/>
            </a:prstGeom>
            <a:ln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Oval 113"/>
            <p:cNvSpPr/>
            <p:nvPr/>
          </p:nvSpPr>
          <p:spPr>
            <a:xfrm>
              <a:off x="2885824" y="5589285"/>
              <a:ext cx="1504928" cy="5420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Geology</a:t>
              </a:r>
            </a:p>
            <a:p>
              <a:pPr algn="ctr"/>
              <a:r>
                <a:rPr lang="en-US" sz="1100" i="1" dirty="0" err="1" smtClean="0"/>
                <a:t>paleocontext</a:t>
              </a:r>
              <a:endParaRPr lang="en-US" sz="1100" i="1" dirty="0"/>
            </a:p>
          </p:txBody>
        </p:sp>
        <p:cxnSp>
          <p:nvCxnSpPr>
            <p:cNvPr id="115" name="Straight Arrow Connector 114"/>
            <p:cNvCxnSpPr>
              <a:stCxn id="100" idx="5"/>
              <a:endCxn id="114" idx="1"/>
            </p:cNvCxnSpPr>
            <p:nvPr/>
          </p:nvCxnSpPr>
          <p:spPr>
            <a:xfrm>
              <a:off x="2596216" y="5242092"/>
              <a:ext cx="510000" cy="426577"/>
            </a:xfrm>
            <a:prstGeom prst="straightConnector1">
              <a:avLst/>
            </a:prstGeom>
            <a:ln>
              <a:prstDash val="solid"/>
              <a:headEnd type="arrow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6" name="Oval 275"/>
            <p:cNvSpPr/>
            <p:nvPr/>
          </p:nvSpPr>
          <p:spPr>
            <a:xfrm>
              <a:off x="1159036" y="3833969"/>
              <a:ext cx="1879348" cy="54206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CollectingEvent</a:t>
              </a:r>
              <a:endParaRPr lang="en-US" sz="1400" dirty="0" smtClean="0"/>
            </a:p>
            <a:p>
              <a:pPr algn="ctr"/>
              <a:r>
                <a:rPr lang="en-US" sz="1100" i="1" dirty="0" err="1" smtClean="0"/>
                <a:t>colevent</a:t>
              </a:r>
              <a:endParaRPr lang="en-US" sz="1100" i="1" dirty="0"/>
            </a:p>
          </p:txBody>
        </p:sp>
        <p:sp>
          <p:nvSpPr>
            <p:cNvPr id="312" name="Arc 311"/>
            <p:cNvSpPr/>
            <p:nvPr/>
          </p:nvSpPr>
          <p:spPr>
            <a:xfrm rot="11673865" flipH="1">
              <a:off x="187227" y="5647511"/>
              <a:ext cx="235227" cy="307041"/>
            </a:xfrm>
            <a:prstGeom prst="arc">
              <a:avLst>
                <a:gd name="adj1" fmla="val 8142644"/>
                <a:gd name="adj2" fmla="val 247292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0" y="5921497"/>
              <a:ext cx="5661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parent</a:t>
              </a:r>
              <a:endParaRPr lang="en-US" sz="1100" dirty="0"/>
            </a:p>
          </p:txBody>
        </p:sp>
        <p:sp>
          <p:nvSpPr>
            <p:cNvPr id="314" name="Arc 313"/>
            <p:cNvSpPr/>
            <p:nvPr/>
          </p:nvSpPr>
          <p:spPr>
            <a:xfrm rot="10171903" flipH="1">
              <a:off x="667550" y="5617744"/>
              <a:ext cx="235227" cy="307041"/>
            </a:xfrm>
            <a:prstGeom prst="arc">
              <a:avLst>
                <a:gd name="adj1" fmla="val 8142644"/>
                <a:gd name="adj2" fmla="val 247292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515046" y="5910590"/>
              <a:ext cx="55175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hybrid</a:t>
              </a:r>
              <a:endParaRPr lang="en-US" sz="1100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88283" y="4355150"/>
              <a:ext cx="1356678" cy="51724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Person</a:t>
              </a:r>
            </a:p>
            <a:p>
              <a:pPr algn="ctr"/>
              <a:r>
                <a:rPr lang="en-US" sz="1100" i="1" dirty="0" smtClean="0"/>
                <a:t>agent</a:t>
              </a:r>
              <a:endParaRPr lang="en-US" sz="1100" i="1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3001621" y="4230210"/>
              <a:ext cx="1454917" cy="60094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Geography</a:t>
              </a:r>
            </a:p>
            <a:p>
              <a:pPr algn="ctr"/>
              <a:r>
                <a:rPr lang="en-US" sz="1100" i="1" dirty="0" smtClean="0"/>
                <a:t>Locality U geography</a:t>
              </a:r>
              <a:endParaRPr lang="en-US" sz="1100" i="1" dirty="0"/>
            </a:p>
          </p:txBody>
        </p:sp>
        <p:sp>
          <p:nvSpPr>
            <p:cNvPr id="320" name="Arc 319"/>
            <p:cNvSpPr/>
            <p:nvPr/>
          </p:nvSpPr>
          <p:spPr>
            <a:xfrm rot="1146384" flipH="1">
              <a:off x="3920986" y="4023992"/>
              <a:ext cx="235227" cy="307041"/>
            </a:xfrm>
            <a:prstGeom prst="arc">
              <a:avLst>
                <a:gd name="adj1" fmla="val 8142644"/>
                <a:gd name="adj2" fmla="val 2472923"/>
              </a:avLst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21" name="TextBox 320"/>
            <p:cNvSpPr txBox="1"/>
            <p:nvPr/>
          </p:nvSpPr>
          <p:spPr>
            <a:xfrm>
              <a:off x="3390900" y="3914775"/>
              <a:ext cx="56618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parent</a:t>
              </a:r>
              <a:endParaRPr lang="en-US" sz="1100" dirty="0"/>
            </a:p>
          </p:txBody>
        </p:sp>
        <p:cxnSp>
          <p:nvCxnSpPr>
            <p:cNvPr id="97" name="Straight Arrow Connector 96"/>
            <p:cNvCxnSpPr>
              <a:stCxn id="100" idx="6"/>
              <a:endCxn id="104" idx="2"/>
            </p:cNvCxnSpPr>
            <p:nvPr/>
          </p:nvCxnSpPr>
          <p:spPr>
            <a:xfrm>
              <a:off x="2819400" y="5059220"/>
              <a:ext cx="286815" cy="134521"/>
            </a:xfrm>
            <a:prstGeom prst="straightConnector1">
              <a:avLst/>
            </a:prstGeom>
            <a:ln>
              <a:prstDash val="solid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4660473" y="3817796"/>
            <a:ext cx="4257540" cy="2359946"/>
            <a:chOff x="4660473" y="3817796"/>
            <a:chExt cx="4257540" cy="2359946"/>
          </a:xfrm>
        </p:grpSpPr>
        <p:grpSp>
          <p:nvGrpSpPr>
            <p:cNvPr id="7" name="Group 6"/>
            <p:cNvGrpSpPr/>
            <p:nvPr/>
          </p:nvGrpSpPr>
          <p:grpSpPr>
            <a:xfrm>
              <a:off x="4660473" y="3817796"/>
              <a:ext cx="4257540" cy="2359946"/>
              <a:chOff x="4660473" y="3817796"/>
              <a:chExt cx="4257540" cy="2359946"/>
            </a:xfrm>
          </p:grpSpPr>
          <p:sp>
            <p:nvSpPr>
              <p:cNvPr id="119" name="Oval 118"/>
              <p:cNvSpPr/>
              <p:nvPr/>
            </p:nvSpPr>
            <p:spPr>
              <a:xfrm>
                <a:off x="5793513" y="4879785"/>
                <a:ext cx="1404809" cy="517240"/>
              </a:xfrm>
              <a:prstGeom prst="ellipse">
                <a:avLst/>
              </a:prstGeom>
              <a:ln>
                <a:prstDash val="solid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Specimen</a:t>
                </a:r>
              </a:p>
              <a:p>
                <a:pPr algn="ctr"/>
                <a:r>
                  <a:rPr lang="en-US" sz="1100" i="1" dirty="0" err="1" smtClean="0"/>
                  <a:t>ecatalogue</a:t>
                </a:r>
                <a:endParaRPr lang="en-US" sz="1100" i="1" dirty="0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4794282" y="5620285"/>
                <a:ext cx="1222015" cy="51724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Taxon</a:t>
                </a:r>
              </a:p>
              <a:p>
                <a:pPr algn="ctr"/>
                <a:r>
                  <a:rPr lang="en-US" sz="1100" i="1" dirty="0" err="1" smtClean="0"/>
                  <a:t>etaxonomy</a:t>
                </a:r>
                <a:endParaRPr lang="en-US" sz="1100" i="1" dirty="0"/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6469668" y="5660502"/>
                <a:ext cx="1285727" cy="51724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Media</a:t>
                </a:r>
              </a:p>
              <a:p>
                <a:pPr algn="ctr"/>
                <a:r>
                  <a:rPr lang="en-US" sz="1100" i="1" dirty="0" err="1" smtClean="0"/>
                  <a:t>emultimedia</a:t>
                </a:r>
                <a:endParaRPr lang="en-US" sz="1100" i="1" dirty="0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7421901" y="4960502"/>
                <a:ext cx="1496112" cy="51724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Geology</a:t>
                </a:r>
              </a:p>
              <a:p>
                <a:pPr algn="ctr"/>
                <a:r>
                  <a:rPr lang="en-US" sz="1100" i="1" dirty="0" err="1" smtClean="0"/>
                  <a:t>esites</a:t>
                </a:r>
                <a:endParaRPr lang="en-US" sz="1100" i="1" dirty="0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4660473" y="4654513"/>
                <a:ext cx="1079918" cy="517240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smtClean="0"/>
                  <a:t>Person</a:t>
                </a:r>
              </a:p>
              <a:p>
                <a:pPr algn="ctr"/>
                <a:r>
                  <a:rPr lang="en-US" sz="1100" i="1" dirty="0" err="1" smtClean="0"/>
                  <a:t>eparties</a:t>
                </a:r>
                <a:endParaRPr lang="en-US" sz="1100" i="1" dirty="0"/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5294684" y="3817796"/>
                <a:ext cx="1930534" cy="542067"/>
              </a:xfrm>
              <a:prstGeom prst="ellips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 err="1"/>
                  <a:t>CollectingEvent</a:t>
                </a:r>
                <a:endParaRPr lang="en-US" sz="1400" dirty="0"/>
              </a:p>
              <a:p>
                <a:pPr algn="ctr"/>
                <a:r>
                  <a:rPr lang="en-US" sz="1100" i="1" dirty="0" err="1" smtClean="0"/>
                  <a:t>ecollectionevents</a:t>
                </a:r>
                <a:endParaRPr lang="en-US" sz="1100" i="1" dirty="0"/>
              </a:p>
            </p:txBody>
          </p:sp>
          <p:cxnSp>
            <p:nvCxnSpPr>
              <p:cNvPr id="80" name="Straight Arrow Connector 79"/>
              <p:cNvCxnSpPr>
                <a:stCxn id="120" idx="0"/>
                <a:endCxn id="119" idx="3"/>
              </p:cNvCxnSpPr>
              <p:nvPr/>
            </p:nvCxnSpPr>
            <p:spPr>
              <a:xfrm flipV="1">
                <a:off x="5405290" y="5321277"/>
                <a:ext cx="593953" cy="299008"/>
              </a:xfrm>
              <a:prstGeom prst="straightConnector1">
                <a:avLst/>
              </a:prstGeom>
              <a:ln>
                <a:prstDash val="solid"/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Arrow Connector 133"/>
            <p:cNvCxnSpPr/>
            <p:nvPr/>
          </p:nvCxnSpPr>
          <p:spPr>
            <a:xfrm flipH="1" flipV="1">
              <a:off x="5405290" y="5193741"/>
              <a:ext cx="309710" cy="264084"/>
            </a:xfrm>
            <a:prstGeom prst="straightConnector1">
              <a:avLst/>
            </a:prstGeom>
            <a:ln>
              <a:prstDash val="solid"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253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ingestion appliance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First instance of an application built upon the </a:t>
            </a:r>
            <a:r>
              <a:rPr lang="en-US" dirty="0" err="1" smtClean="0"/>
              <a:t>iDigBio</a:t>
            </a:r>
            <a:r>
              <a:rPr lang="en-US" dirty="0" smtClean="0"/>
              <a:t> APIs 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nables easy, reliable bulk-ingestion of media records</a:t>
            </a:r>
          </a:p>
          <a:p>
            <a:r>
              <a:rPr lang="en-US" dirty="0" smtClean="0"/>
              <a:t>User selects image directory folder; appliance takes care of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raversing sub-directories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ploading individual images through </a:t>
            </a:r>
            <a:r>
              <a:rPr lang="en-US" dirty="0" err="1" smtClean="0"/>
              <a:t>iDigBio</a:t>
            </a:r>
            <a:r>
              <a:rPr lang="en-US" dirty="0" smtClean="0"/>
              <a:t> API</a:t>
            </a:r>
          </a:p>
          <a:p>
            <a:pPr lvl="1"/>
            <a:r>
              <a:rPr lang="en-US" dirty="0" smtClean="0"/>
              <a:t>Transparently recovering from various failure conditions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roviding to user the mapping of file name to </a:t>
            </a:r>
            <a:r>
              <a:rPr lang="en-US" dirty="0" err="1" smtClean="0"/>
              <a:t>iDigBio</a:t>
            </a:r>
            <a:r>
              <a:rPr lang="en-US" dirty="0" smtClean="0"/>
              <a:t> URLs</a:t>
            </a:r>
          </a:p>
          <a:p>
            <a:pPr lvl="1"/>
            <a:r>
              <a:rPr lang="en-US" dirty="0" smtClean="0"/>
              <a:t>Ingested images can be accessed by the URLs</a:t>
            </a:r>
          </a:p>
          <a:p>
            <a:r>
              <a:rPr lang="en-US" dirty="0" smtClean="0"/>
              <a:t>Appliance runs a lightweight Web server to expose a Web-based UI </a:t>
            </a:r>
            <a:r>
              <a:rPr lang="en-US" smtClean="0"/>
              <a:t>to users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25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Image Ingestion APIs Used By Appliance</a:t>
            </a:r>
            <a:endParaRPr lang="en-US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57200"/>
            <a:ext cx="8077200" cy="34536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AutoShape 2" descr="Upload Proc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4" descr="Upload Proce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4038600"/>
            <a:ext cx="68069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Create </a:t>
            </a:r>
            <a:r>
              <a:rPr lang="en-US" b="1" dirty="0" err="1"/>
              <a:t>RecordSet</a:t>
            </a:r>
            <a:endParaRPr lang="en-US" b="1" dirty="0"/>
          </a:p>
          <a:p>
            <a:r>
              <a:rPr lang="en-US" dirty="0" smtClean="0"/>
              <a:t>URL</a:t>
            </a:r>
            <a:r>
              <a:rPr lang="en-US" dirty="0"/>
              <a:t>: </a:t>
            </a:r>
            <a:r>
              <a:rPr lang="en-US" dirty="0" err="1"/>
              <a:t>RecordSet</a:t>
            </a:r>
            <a:r>
              <a:rPr lang="en-US" dirty="0"/>
              <a:t> collection level endpoint</a:t>
            </a:r>
          </a:p>
          <a:p>
            <a:pPr lvl="1"/>
            <a:r>
              <a:rPr lang="en-US" dirty="0"/>
              <a:t>e.g. POST http://idb-websrv1-dev.acis.ufl.edu:9197/v1/recordsets</a:t>
            </a:r>
          </a:p>
          <a:p>
            <a:r>
              <a:rPr lang="en-US" dirty="0"/>
              <a:t>Request content: JSON</a:t>
            </a:r>
          </a:p>
          <a:p>
            <a:pPr lvl="1"/>
            <a:r>
              <a:rPr lang="en-US" dirty="0"/>
              <a:t>["</a:t>
            </a:r>
            <a:r>
              <a:rPr lang="en-US" dirty="0" err="1"/>
              <a:t>idigbio:data</a:t>
            </a:r>
            <a:r>
              <a:rPr lang="en-US" dirty="0"/>
              <a:t>"]["</a:t>
            </a:r>
            <a:r>
              <a:rPr lang="en-US" dirty="0" err="1"/>
              <a:t>ac:variant</a:t>
            </a:r>
            <a:r>
              <a:rPr lang="en-US" dirty="0"/>
              <a:t>"]: "</a:t>
            </a:r>
            <a:r>
              <a:rPr lang="en-US" dirty="0" err="1"/>
              <a:t>IngestionTool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["</a:t>
            </a:r>
            <a:r>
              <a:rPr lang="en-US" dirty="0" err="1"/>
              <a:t>idigbio:providerId</a:t>
            </a:r>
            <a:r>
              <a:rPr lang="en-US" dirty="0"/>
              <a:t>"]: </a:t>
            </a:r>
            <a:r>
              <a:rPr lang="en-US" dirty="0" smtClean="0"/>
              <a:t>Currently, </a:t>
            </a:r>
            <a:r>
              <a:rPr lang="en-US" dirty="0"/>
              <a:t>client generated random UUID</a:t>
            </a:r>
          </a:p>
          <a:p>
            <a:r>
              <a:rPr lang="en-US" dirty="0"/>
              <a:t>Response content: JSON</a:t>
            </a:r>
          </a:p>
          <a:p>
            <a:pPr lvl="1"/>
            <a:r>
              <a:rPr lang="en-US" dirty="0"/>
              <a:t>["</a:t>
            </a:r>
            <a:r>
              <a:rPr lang="en-US" dirty="0" err="1"/>
              <a:t>idigbio:uuid</a:t>
            </a:r>
            <a:r>
              <a:rPr lang="en-US" dirty="0"/>
              <a:t>"]: </a:t>
            </a:r>
            <a:r>
              <a:rPr lang="en-US" dirty="0" err="1"/>
              <a:t>RecordSet</a:t>
            </a:r>
            <a:r>
              <a:rPr lang="en-US" dirty="0"/>
              <a:t> </a:t>
            </a:r>
            <a:r>
              <a:rPr lang="en-US" dirty="0" err="1" smtClean="0"/>
              <a:t>iDigBio</a:t>
            </a:r>
            <a:r>
              <a:rPr lang="en-US" dirty="0" smtClean="0"/>
              <a:t> UUID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72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59401</TotalTime>
  <Words>1553</Words>
  <Application>Microsoft Macintosh PowerPoint</Application>
  <PresentationFormat>On-screen Show (4:3)</PresentationFormat>
  <Paragraphs>294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iDigBio Cyberinfrastructure Working Group</vt:lpstr>
      <vt:lpstr>Cyberinfrastructure WG</vt:lpstr>
      <vt:lpstr>iDigBio Data Portal v0 API</vt:lpstr>
      <vt:lpstr>iDigBio Data Portal v0 Presentation</vt:lpstr>
      <vt:lpstr>Virtual Private Server (VPS)</vt:lpstr>
      <vt:lpstr>Databases/DwC-A Examined</vt:lpstr>
      <vt:lpstr>Relational Databases</vt:lpstr>
      <vt:lpstr>Image ingestion appliance</vt:lpstr>
      <vt:lpstr>Image Ingestion APIs Used By Appliance</vt:lpstr>
      <vt:lpstr>Image Ingestion APIs Used By Appliance</vt:lpstr>
      <vt:lpstr>Image Ingestion APIs Used By Appliance</vt:lpstr>
      <vt:lpstr>Image Ingestion v1 – Call for beta-testers</vt:lpstr>
      <vt:lpstr>Current Members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adm-acis</dc:creator>
  <cp:lastModifiedBy>iDigBio</cp:lastModifiedBy>
  <cp:revision>2607</cp:revision>
  <dcterms:created xsi:type="dcterms:W3CDTF">2006-08-16T00:00:00Z</dcterms:created>
  <dcterms:modified xsi:type="dcterms:W3CDTF">2012-10-23T11:42:19Z</dcterms:modified>
</cp:coreProperties>
</file>