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7"/>
  </p:notesMasterIdLst>
  <p:sldIdLst>
    <p:sldId id="265" r:id="rId5"/>
    <p:sldId id="269" r:id="rId6"/>
    <p:sldId id="268" r:id="rId7"/>
    <p:sldId id="271" r:id="rId8"/>
    <p:sldId id="272" r:id="rId9"/>
    <p:sldId id="261" r:id="rId10"/>
    <p:sldId id="257" r:id="rId11"/>
    <p:sldId id="258" r:id="rId12"/>
    <p:sldId id="256" r:id="rId13"/>
    <p:sldId id="259" r:id="rId14"/>
    <p:sldId id="263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63" autoAdjust="0"/>
  </p:normalViewPr>
  <p:slideViewPr>
    <p:cSldViewPr>
      <p:cViewPr>
        <p:scale>
          <a:sx n="113" d="100"/>
          <a:sy n="113" d="100"/>
        </p:scale>
        <p:origin x="-72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4759D-6E21-4E82-B826-E1AA79EEAA95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D2E7B-33B8-40B5-B946-10E98A42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8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52B13-6D11-4809-8962-3A9CF738C8D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5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4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11B0-F38D-4429-A272-217E7CAEA78E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617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9AF0-8F6D-4583-9C7E-B84E717F9F40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7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AD71-2A99-4082-B429-270197FD3C64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71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288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288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FE03-E1BD-4A35-8B77-7235632E4A5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8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0668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4040188" cy="4607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607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E50A3-901B-4A40-9223-93F57CE174C9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51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8382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CC0CA-8095-49EF-AA55-3D96842709AA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91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201-5FE5-47BD-B93F-5EE259CA3B5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258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639-5628-43DB-964F-6242913421A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84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36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350261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835D-224B-4B90-9F48-D4CFFC5DFCE4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694299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62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E34-46F8-424B-B06A-D37EEB987F5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44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693A-BC26-4DE8-BB65-B37ECA7F76A4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28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6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874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167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89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524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03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9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65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98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95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761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843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467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41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900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673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84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698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071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356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634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043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5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4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4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1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acis.ufl.edu/~acis/acis/index.php?l=3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identity.ufl.edu/signatureSystem/UF_Signature.eps.zip" TargetMode="Externa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D00D9-B61A-4041-8CF4-9EB82C4393AB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413E1-8E0B-44D4-B479-BB5750557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9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fld id="{2D23EF80-617A-4CB8-9C5B-FE884E3EB76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10/23/2012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00" y="64770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-9525" y="0"/>
            <a:ext cx="9163050" cy="381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0"/>
            <a:ext cx="4762500" cy="23347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21435692">
            <a:off x="-10088" y="67822"/>
            <a:ext cx="9174161" cy="374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72"/>
              <a:gd name="connsiteY0" fmla="*/ 9247 h 10668"/>
              <a:gd name="connsiteX1" fmla="*/ 1620 w 5772"/>
              <a:gd name="connsiteY1" fmla="*/ 7 h 10668"/>
              <a:gd name="connsiteX2" fmla="*/ 4110 w 5772"/>
              <a:gd name="connsiteY2" fmla="*/ 9289 h 10668"/>
              <a:gd name="connsiteX3" fmla="*/ 5772 w 5772"/>
              <a:gd name="connsiteY3" fmla="*/ 8281 h 10668"/>
              <a:gd name="connsiteX0" fmla="*/ 0 w 5767"/>
              <a:gd name="connsiteY0" fmla="*/ 7104 h 11097"/>
              <a:gd name="connsiteX1" fmla="*/ 1615 w 5767"/>
              <a:gd name="connsiteY1" fmla="*/ 436 h 11097"/>
              <a:gd name="connsiteX2" fmla="*/ 4105 w 5767"/>
              <a:gd name="connsiteY2" fmla="*/ 9718 h 11097"/>
              <a:gd name="connsiteX3" fmla="*/ 5767 w 5767"/>
              <a:gd name="connsiteY3" fmla="*/ 8710 h 11097"/>
              <a:gd name="connsiteX0" fmla="*/ 0 w 5765"/>
              <a:gd name="connsiteY0" fmla="*/ 7104 h 15312"/>
              <a:gd name="connsiteX1" fmla="*/ 1615 w 5765"/>
              <a:gd name="connsiteY1" fmla="*/ 436 h 15312"/>
              <a:gd name="connsiteX2" fmla="*/ 4105 w 5765"/>
              <a:gd name="connsiteY2" fmla="*/ 9718 h 15312"/>
              <a:gd name="connsiteX3" fmla="*/ 5765 w 5765"/>
              <a:gd name="connsiteY3" fmla="*/ 15102 h 15312"/>
              <a:gd name="connsiteX0" fmla="*/ 0 w 5771"/>
              <a:gd name="connsiteY0" fmla="*/ 7104 h 12734"/>
              <a:gd name="connsiteX1" fmla="*/ 1615 w 5771"/>
              <a:gd name="connsiteY1" fmla="*/ 436 h 12734"/>
              <a:gd name="connsiteX2" fmla="*/ 4105 w 5771"/>
              <a:gd name="connsiteY2" fmla="*/ 9718 h 12734"/>
              <a:gd name="connsiteX3" fmla="*/ 5771 w 5771"/>
              <a:gd name="connsiteY3" fmla="*/ 12524 h 12734"/>
              <a:gd name="connsiteX0" fmla="*/ 0 w 5771"/>
              <a:gd name="connsiteY0" fmla="*/ 7669 h 15693"/>
              <a:gd name="connsiteX1" fmla="*/ 1615 w 5771"/>
              <a:gd name="connsiteY1" fmla="*/ 1001 h 15693"/>
              <a:gd name="connsiteX2" fmla="*/ 4106 w 5771"/>
              <a:gd name="connsiteY2" fmla="*/ 13678 h 15693"/>
              <a:gd name="connsiteX3" fmla="*/ 5771 w 5771"/>
              <a:gd name="connsiteY3" fmla="*/ 13089 h 15693"/>
              <a:gd name="connsiteX0" fmla="*/ 0 w 5771"/>
              <a:gd name="connsiteY0" fmla="*/ 6474 h 14298"/>
              <a:gd name="connsiteX1" fmla="*/ 1583 w 5771"/>
              <a:gd name="connsiteY1" fmla="*/ 1001 h 14298"/>
              <a:gd name="connsiteX2" fmla="*/ 4106 w 5771"/>
              <a:gd name="connsiteY2" fmla="*/ 12483 h 14298"/>
              <a:gd name="connsiteX3" fmla="*/ 5771 w 5771"/>
              <a:gd name="connsiteY3" fmla="*/ 11894 h 14298"/>
              <a:gd name="connsiteX0" fmla="*/ 0 w 5772"/>
              <a:gd name="connsiteY0" fmla="*/ 6474 h 14071"/>
              <a:gd name="connsiteX1" fmla="*/ 1583 w 5772"/>
              <a:gd name="connsiteY1" fmla="*/ 1001 h 14071"/>
              <a:gd name="connsiteX2" fmla="*/ 4106 w 5772"/>
              <a:gd name="connsiteY2" fmla="*/ 12483 h 14071"/>
              <a:gd name="connsiteX3" fmla="*/ 5772 w 5772"/>
              <a:gd name="connsiteY3" fmla="*/ 10531 h 14071"/>
              <a:gd name="connsiteX0" fmla="*/ 0 w 5772"/>
              <a:gd name="connsiteY0" fmla="*/ 6626 h 15131"/>
              <a:gd name="connsiteX1" fmla="*/ 1583 w 5772"/>
              <a:gd name="connsiteY1" fmla="*/ 1153 h 15131"/>
              <a:gd name="connsiteX2" fmla="*/ 4105 w 5772"/>
              <a:gd name="connsiteY2" fmla="*/ 13543 h 15131"/>
              <a:gd name="connsiteX3" fmla="*/ 5772 w 5772"/>
              <a:gd name="connsiteY3" fmla="*/ 10683 h 15131"/>
              <a:gd name="connsiteX0" fmla="*/ 0 w 5779"/>
              <a:gd name="connsiteY0" fmla="*/ 6626 h 14700"/>
              <a:gd name="connsiteX1" fmla="*/ 1583 w 5779"/>
              <a:gd name="connsiteY1" fmla="*/ 1153 h 14700"/>
              <a:gd name="connsiteX2" fmla="*/ 4105 w 5779"/>
              <a:gd name="connsiteY2" fmla="*/ 13543 h 14700"/>
              <a:gd name="connsiteX3" fmla="*/ 5779 w 5779"/>
              <a:gd name="connsiteY3" fmla="*/ 8094 h 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9" h="14700">
                <a:moveTo>
                  <a:pt x="0" y="6626"/>
                </a:moveTo>
                <a:cubicBezTo>
                  <a:pt x="282" y="6398"/>
                  <a:pt x="899" y="0"/>
                  <a:pt x="1583" y="1153"/>
                </a:cubicBezTo>
                <a:cubicBezTo>
                  <a:pt x="2267" y="2306"/>
                  <a:pt x="3406" y="12386"/>
                  <a:pt x="4105" y="13543"/>
                </a:cubicBezTo>
                <a:cubicBezTo>
                  <a:pt x="4804" y="14700"/>
                  <a:pt x="5433" y="8304"/>
                  <a:pt x="5779" y="8094"/>
                </a:cubicBezTo>
              </a:path>
            </a:pathLst>
          </a:custGeom>
          <a:noFill/>
          <a:ln w="10795" cap="flat" cmpd="sng" algn="ctr">
            <a:gradFill>
              <a:gsLst>
                <a:gs pos="74000">
                  <a:schemeClr val="accent3">
                    <a:shade val="75000"/>
                  </a:schemeClr>
                </a:gs>
                <a:gs pos="86000">
                  <a:schemeClr val="tx1">
                    <a:alpha val="29000"/>
                  </a:schemeClr>
                </a:gs>
                <a:gs pos="16000">
                  <a:schemeClr val="accent2">
                    <a:shade val="75000"/>
                    <a:alpha val="56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21435692">
            <a:off x="-5748" y="20686"/>
            <a:ext cx="9153532" cy="4098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66"/>
              <a:gd name="connsiteY0" fmla="*/ 732 h 1350"/>
              <a:gd name="connsiteX1" fmla="*/ 1638 w 5766"/>
              <a:gd name="connsiteY1" fmla="*/ 228 h 1350"/>
              <a:gd name="connsiteX2" fmla="*/ 4123 w 5766"/>
              <a:gd name="connsiteY2" fmla="*/ 1312 h 1350"/>
              <a:gd name="connsiteX3" fmla="*/ 5766 w 5766"/>
              <a:gd name="connsiteY3" fmla="*/ 0 h 1350"/>
              <a:gd name="connsiteX0" fmla="*/ 0 w 5768"/>
              <a:gd name="connsiteY0" fmla="*/ 601 h 1226"/>
              <a:gd name="connsiteX1" fmla="*/ 1638 w 5768"/>
              <a:gd name="connsiteY1" fmla="*/ 97 h 1226"/>
              <a:gd name="connsiteX2" fmla="*/ 4123 w 5768"/>
              <a:gd name="connsiteY2" fmla="*/ 1181 h 1226"/>
              <a:gd name="connsiteX3" fmla="*/ 5768 w 5768"/>
              <a:gd name="connsiteY3" fmla="*/ 364 h 1226"/>
              <a:gd name="connsiteX0" fmla="*/ 0 w 5761"/>
              <a:gd name="connsiteY0" fmla="*/ 285 h 1289"/>
              <a:gd name="connsiteX1" fmla="*/ 1631 w 5761"/>
              <a:gd name="connsiteY1" fmla="*/ 160 h 1289"/>
              <a:gd name="connsiteX2" fmla="*/ 4116 w 5761"/>
              <a:gd name="connsiteY2" fmla="*/ 1244 h 1289"/>
              <a:gd name="connsiteX3" fmla="*/ 5761 w 5761"/>
              <a:gd name="connsiteY3" fmla="*/ 427 h 1289"/>
              <a:gd name="connsiteX0" fmla="*/ 0 w 5761"/>
              <a:gd name="connsiteY0" fmla="*/ 728 h 1805"/>
              <a:gd name="connsiteX1" fmla="*/ 1495 w 5761"/>
              <a:gd name="connsiteY1" fmla="*/ 160 h 1805"/>
              <a:gd name="connsiteX2" fmla="*/ 4116 w 5761"/>
              <a:gd name="connsiteY2" fmla="*/ 1687 h 1805"/>
              <a:gd name="connsiteX3" fmla="*/ 5761 w 5761"/>
              <a:gd name="connsiteY3" fmla="*/ 870 h 1805"/>
              <a:gd name="connsiteX0" fmla="*/ 0 w 5762"/>
              <a:gd name="connsiteY0" fmla="*/ 728 h 1888"/>
              <a:gd name="connsiteX1" fmla="*/ 1495 w 5762"/>
              <a:gd name="connsiteY1" fmla="*/ 160 h 1888"/>
              <a:gd name="connsiteX2" fmla="*/ 4116 w 5762"/>
              <a:gd name="connsiteY2" fmla="*/ 1687 h 1888"/>
              <a:gd name="connsiteX3" fmla="*/ 5762 w 5762"/>
              <a:gd name="connsiteY3" fmla="*/ 1364 h 1888"/>
              <a:gd name="connsiteX0" fmla="*/ 0 w 5762"/>
              <a:gd name="connsiteY0" fmla="*/ 737 h 1953"/>
              <a:gd name="connsiteX1" fmla="*/ 1495 w 5762"/>
              <a:gd name="connsiteY1" fmla="*/ 169 h 1953"/>
              <a:gd name="connsiteX2" fmla="*/ 4120 w 5762"/>
              <a:gd name="connsiteY2" fmla="*/ 1752 h 1953"/>
              <a:gd name="connsiteX3" fmla="*/ 5762 w 5762"/>
              <a:gd name="connsiteY3" fmla="*/ 1373 h 1953"/>
              <a:gd name="connsiteX0" fmla="*/ 0 w 5762"/>
              <a:gd name="connsiteY0" fmla="*/ 1118 h 2397"/>
              <a:gd name="connsiteX1" fmla="*/ 1501 w 5762"/>
              <a:gd name="connsiteY1" fmla="*/ 169 h 2397"/>
              <a:gd name="connsiteX2" fmla="*/ 4120 w 5762"/>
              <a:gd name="connsiteY2" fmla="*/ 2133 h 2397"/>
              <a:gd name="connsiteX3" fmla="*/ 5762 w 5762"/>
              <a:gd name="connsiteY3" fmla="*/ 1754 h 2397"/>
              <a:gd name="connsiteX0" fmla="*/ 0 w 5762"/>
              <a:gd name="connsiteY0" fmla="*/ 1110 h 2389"/>
              <a:gd name="connsiteX1" fmla="*/ 1501 w 5762"/>
              <a:gd name="connsiteY1" fmla="*/ 161 h 2389"/>
              <a:gd name="connsiteX2" fmla="*/ 4120 w 5762"/>
              <a:gd name="connsiteY2" fmla="*/ 2125 h 2389"/>
              <a:gd name="connsiteX3" fmla="*/ 5762 w 5762"/>
              <a:gd name="connsiteY3" fmla="*/ 1746 h 2389"/>
              <a:gd name="connsiteX0" fmla="*/ 0 w 5765"/>
              <a:gd name="connsiteY0" fmla="*/ 1110 h 2399"/>
              <a:gd name="connsiteX1" fmla="*/ 1501 w 5765"/>
              <a:gd name="connsiteY1" fmla="*/ 161 h 2399"/>
              <a:gd name="connsiteX2" fmla="*/ 4120 w 5765"/>
              <a:gd name="connsiteY2" fmla="*/ 2125 h 2399"/>
              <a:gd name="connsiteX3" fmla="*/ 5765 w 5765"/>
              <a:gd name="connsiteY3" fmla="*/ 1802 h 2399"/>
              <a:gd name="connsiteX0" fmla="*/ 0 w 5752"/>
              <a:gd name="connsiteY0" fmla="*/ 1110 h 2353"/>
              <a:gd name="connsiteX1" fmla="*/ 1501 w 5752"/>
              <a:gd name="connsiteY1" fmla="*/ 161 h 2353"/>
              <a:gd name="connsiteX2" fmla="*/ 4120 w 5752"/>
              <a:gd name="connsiteY2" fmla="*/ 2125 h 2353"/>
              <a:gd name="connsiteX3" fmla="*/ 5752 w 5752"/>
              <a:gd name="connsiteY3" fmla="*/ 1530 h 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2" h="2353">
                <a:moveTo>
                  <a:pt x="0" y="1110"/>
                </a:moveTo>
                <a:cubicBezTo>
                  <a:pt x="273" y="1025"/>
                  <a:pt x="705" y="0"/>
                  <a:pt x="1501" y="161"/>
                </a:cubicBezTo>
                <a:cubicBezTo>
                  <a:pt x="2188" y="330"/>
                  <a:pt x="3412" y="1897"/>
                  <a:pt x="4120" y="2125"/>
                </a:cubicBezTo>
                <a:cubicBezTo>
                  <a:pt x="4828" y="2353"/>
                  <a:pt x="5410" y="1700"/>
                  <a:pt x="5752" y="1530"/>
                </a:cubicBezTo>
              </a:path>
            </a:pathLst>
          </a:custGeom>
          <a:noFill/>
          <a:ln w="9525" cap="flat" cmpd="sng" algn="ctr">
            <a:gradFill>
              <a:gsLst>
                <a:gs pos="74000">
                  <a:schemeClr val="accent4"/>
                </a:gs>
                <a:gs pos="44000">
                  <a:schemeClr val="accent1"/>
                </a:gs>
                <a:gs pos="33000">
                  <a:schemeClr val="accent2">
                    <a:alpha val="56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6" name="Picture 9" descr="ACIS">
            <a:hlinkClick r:id="rId13" tooltip="Advanced Computing and Information Systems Laborator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238" y="6716713"/>
            <a:ext cx="455612" cy="119062"/>
          </a:xfrm>
          <a:prstGeom prst="rect">
            <a:avLst/>
          </a:prstGeo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6750050"/>
            <a:ext cx="5222875" cy="87313"/>
            <a:chOff x="509" y="2547"/>
            <a:chExt cx="4790" cy="72"/>
          </a:xfrm>
        </p:grpSpPr>
        <p:sp>
          <p:nvSpPr>
            <p:cNvPr id="19" name="Rectangle 11"/>
            <p:cNvSpPr>
              <a:spLocks noChangeArrowheads="1"/>
            </p:cNvSpPr>
            <p:nvPr userDrawn="1"/>
          </p:nvSpPr>
          <p:spPr bwMode="blackWhite">
            <a:xfrm flipV="1">
              <a:off x="509" y="2547"/>
              <a:ext cx="4790" cy="48"/>
            </a:xfrm>
            <a:prstGeom prst="rect">
              <a:avLst/>
            </a:prstGeom>
            <a:gradFill rotWithShape="1">
              <a:gsLst>
                <a:gs pos="0">
                  <a:srgbClr val="3333CC"/>
                </a:gs>
                <a:gs pos="100000">
                  <a:srgbClr val="3333CC">
                    <a:gamma/>
                    <a:tint val="0"/>
                    <a:invGamma/>
                  </a:srgbClr>
                </a:gs>
              </a:gsLst>
              <a:lin ang="0" scaled="1"/>
            </a:gra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 userDrawn="1"/>
          </p:nvSpPr>
          <p:spPr bwMode="blackWhite">
            <a:xfrm flipV="1">
              <a:off x="509" y="2595"/>
              <a:ext cx="4790" cy="2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tint val="0"/>
                    <a:invGamma/>
                  </a:srgbClr>
                </a:gs>
              </a:gsLst>
              <a:lin ang="0" scaled="1"/>
            </a:gra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800600" y="6638925"/>
            <a:ext cx="28055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A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dvanced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C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omputing and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I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nformation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S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ystems laboratory</a:t>
            </a:r>
          </a:p>
        </p:txBody>
      </p:sp>
      <p:pic>
        <p:nvPicPr>
          <p:cNvPr id="12290" name="Picture 2" descr="UF Signature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1713" y="6674040"/>
            <a:ext cx="816032" cy="1590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949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D00D9-B61A-4041-8CF4-9EB82C4393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413E1-8E0B-44D4-B479-BB5750557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5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igbio.org/wiki/index.php/MISC-Authority-File-Working-Group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066800"/>
            <a:ext cx="3581400" cy="1866312"/>
          </a:xfrm>
        </p:spPr>
        <p:txBody>
          <a:bodyPr>
            <a:noAutofit/>
          </a:bodyPr>
          <a:lstStyle/>
          <a:p>
            <a:r>
              <a:rPr lang="en-US" sz="2800" dirty="0" err="1"/>
              <a:t>iDigBio</a:t>
            </a:r>
            <a:r>
              <a:rPr lang="en-US" sz="2800" dirty="0"/>
              <a:t> Minimum Information Standards for Scientific Collections (MISC)/Authority Files </a:t>
            </a:r>
            <a:r>
              <a:rPr lang="en-US" sz="2800" dirty="0" smtClean="0"/>
              <a:t>Working Group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304800" y="3276600"/>
            <a:ext cx="2971800" cy="21793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Gil Nelson</a:t>
            </a:r>
          </a:p>
          <a:p>
            <a:r>
              <a:rPr lang="en-US" sz="2400" dirty="0" smtClean="0"/>
              <a:t>Andréa Matsunaga</a:t>
            </a:r>
          </a:p>
          <a:p>
            <a:r>
              <a:rPr lang="en-US" sz="1800" dirty="0" smtClean="0"/>
              <a:t>(on behalf of the WG)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6172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iDigBio Summit, Gainesville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October 23- 24, 2012</a:t>
            </a:r>
            <a:endParaRPr lang="en-US" sz="1200" dirty="0">
              <a:solidFill>
                <a:prstClr val="black"/>
              </a:solidFill>
            </a:endParaRPr>
          </a:p>
        </p:txBody>
      </p:sp>
      <p:pic>
        <p:nvPicPr>
          <p:cNvPr id="9" name="Picture 23" descr="nsf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4724400"/>
            <a:ext cx="6985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s://www.idigbio.org/wiki/_media/idigbio_logo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978">
            <a:off x="3642211" y="2384906"/>
            <a:ext cx="4666466" cy="144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MISC Working Group – Members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Gil Nelson, </a:t>
            </a:r>
            <a:r>
              <a:rPr lang="en-US" sz="2400" dirty="0" err="1"/>
              <a:t>iDigBio</a:t>
            </a:r>
            <a:r>
              <a:rPr lang="en-US" sz="2400" dirty="0"/>
              <a:t> Digitization (Co-Lead)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/>
              <a:t>Katja</a:t>
            </a:r>
            <a:r>
              <a:rPr lang="en-US" sz="2400" dirty="0"/>
              <a:t> Seltmann, AMNH (Co-Lead)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Dorothy Allard, UVM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Reed </a:t>
            </a:r>
            <a:r>
              <a:rPr lang="en-US" sz="2400" dirty="0" err="1"/>
              <a:t>Beaman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Stan Blum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John Deck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Andrea </a:t>
            </a:r>
            <a:r>
              <a:rPr lang="en-US" sz="2400" dirty="0" err="1"/>
              <a:t>Matsunaga</a:t>
            </a:r>
            <a:r>
              <a:rPr lang="en-US" sz="2400" dirty="0"/>
              <a:t>, </a:t>
            </a:r>
            <a:r>
              <a:rPr lang="en-US" sz="2400" dirty="0" err="1"/>
              <a:t>iDigBio</a:t>
            </a:r>
            <a:r>
              <a:rPr lang="en-US" sz="2400" dirty="0"/>
              <a:t> 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Joanna McCaffrey, </a:t>
            </a:r>
            <a:r>
              <a:rPr lang="en-US" sz="2400" dirty="0" err="1"/>
              <a:t>iDigBio</a:t>
            </a:r>
            <a:r>
              <a:rPr lang="en-US" sz="2400" dirty="0"/>
              <a:t> Biodiversity Informatics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Paul J. Morris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Deborah Paul, </a:t>
            </a:r>
            <a:r>
              <a:rPr lang="en-US" sz="2400" dirty="0" err="1"/>
              <a:t>iDigBio</a:t>
            </a:r>
            <a:r>
              <a:rPr lang="en-US" sz="2400" dirty="0"/>
              <a:t> User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Dean </a:t>
            </a:r>
            <a:r>
              <a:rPr lang="en-US" sz="2400" dirty="0" err="1"/>
              <a:t>Pentcheff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Petra </a:t>
            </a:r>
            <a:r>
              <a:rPr lang="en-US" sz="2400" dirty="0" err="1"/>
              <a:t>Sierwald</a:t>
            </a:r>
            <a:r>
              <a:rPr lang="en-US" sz="2400" dirty="0"/>
              <a:t>, </a:t>
            </a:r>
            <a:r>
              <a:rPr lang="en-US" sz="2400" dirty="0" smtClean="0"/>
              <a:t>FMNH</a:t>
            </a: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Ex Officio: Greg </a:t>
            </a:r>
            <a:r>
              <a:rPr lang="en-US" sz="2400" dirty="0" err="1" smtClean="0"/>
              <a:t>Riccardi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096000"/>
            <a:ext cx="14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 you 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3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https://www.idigbio.org/wiki/_media/idigbio_logo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97943">
            <a:off x="962275" y="1819230"/>
            <a:ext cx="6911530" cy="213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3" descr="nsf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7675" y="5565728"/>
            <a:ext cx="6985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302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53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MISC Working Group – Mission and Scope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Document </a:t>
            </a:r>
            <a:r>
              <a:rPr lang="en-US" sz="2400" dirty="0"/>
              <a:t>basic assumptions underpinning a minimal information for scientific collections </a:t>
            </a:r>
            <a:r>
              <a:rPr lang="en-US" sz="2400" dirty="0" smtClean="0"/>
              <a:t>expectation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Develop </a:t>
            </a:r>
            <a:r>
              <a:rPr lang="en-US" sz="2400" dirty="0"/>
              <a:t>a document outlining and providing a rationale for required, minimal, desired, and supplementary data elements to be provided by </a:t>
            </a:r>
            <a:r>
              <a:rPr lang="en-US" sz="2400" dirty="0" err="1"/>
              <a:t>iDigBio</a:t>
            </a:r>
            <a:r>
              <a:rPr lang="en-US" sz="2400" dirty="0"/>
              <a:t> </a:t>
            </a:r>
            <a:r>
              <a:rPr lang="en-US" sz="2400" dirty="0" smtClean="0"/>
              <a:t>contributors, </a:t>
            </a:r>
            <a:r>
              <a:rPr lang="en-US" sz="2400" dirty="0"/>
              <a:t>including an enumeration of these </a:t>
            </a:r>
            <a:r>
              <a:rPr lang="en-US" sz="2400" dirty="0" smtClean="0"/>
              <a:t>elements with user friendly labels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Develop </a:t>
            </a:r>
            <a:r>
              <a:rPr lang="en-US" sz="2400" dirty="0"/>
              <a:t>guidelines for </a:t>
            </a:r>
            <a:r>
              <a:rPr lang="en-US" sz="2400" dirty="0" smtClean="0"/>
              <a:t>algorithmic data validation</a:t>
            </a:r>
            <a:r>
              <a:rPr lang="en-US" sz="2400" dirty="0"/>
              <a:t> and cleaning tools that can be distributed as an appliance or via an API or web </a:t>
            </a:r>
            <a:r>
              <a:rPr lang="en-US" sz="2400" dirty="0" smtClean="0"/>
              <a:t>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Develop </a:t>
            </a:r>
            <a:r>
              <a:rPr lang="en-US" sz="2400" dirty="0"/>
              <a:t>guidelines for offering </a:t>
            </a:r>
            <a:r>
              <a:rPr lang="en-US" sz="2400" dirty="0" smtClean="0"/>
              <a:t>training </a:t>
            </a:r>
            <a:r>
              <a:rPr lang="en-US" sz="2400" dirty="0"/>
              <a:t>and assistance to </a:t>
            </a:r>
            <a:r>
              <a:rPr lang="en-US" sz="2400" dirty="0" err="1"/>
              <a:t>iDigBio</a:t>
            </a:r>
            <a:r>
              <a:rPr lang="en-US" sz="2400" dirty="0"/>
              <a:t> contributors for configuring data for ingestion into the </a:t>
            </a:r>
            <a:r>
              <a:rPr lang="en-US" sz="2400" dirty="0" err="1"/>
              <a:t>iDigBio</a:t>
            </a:r>
            <a:r>
              <a:rPr lang="en-US" sz="2400" dirty="0"/>
              <a:t> </a:t>
            </a:r>
            <a:r>
              <a:rPr lang="en-US" sz="2400" dirty="0" smtClean="0"/>
              <a:t>portal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Make </a:t>
            </a:r>
            <a:r>
              <a:rPr lang="en-US" sz="2400" dirty="0"/>
              <a:t>all work of the committee available for comment to the community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71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MISC Working Group – Data Model Concepts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28700" y="990600"/>
            <a:ext cx="7086600" cy="5486400"/>
          </a:xfrm>
          <a:prstGeom prst="roundRect">
            <a:avLst>
              <a:gd name="adj" fmla="val 6508"/>
            </a:avLst>
          </a:prstGeom>
          <a:solidFill>
            <a:schemeClr val="accent1">
              <a:tint val="70000"/>
              <a:satMod val="13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62300" y="3276600"/>
            <a:ext cx="1600200" cy="685800"/>
          </a:xfrm>
          <a:prstGeom prst="ellipse">
            <a:avLst/>
          </a:prstGeom>
          <a:ln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Specimen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485900" y="32766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 smtClean="0"/>
              <a:t>Taxon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6"/>
            <a:endCxn id="5" idx="2"/>
          </p:cNvCxnSpPr>
          <p:nvPr/>
        </p:nvCxnSpPr>
        <p:spPr>
          <a:xfrm>
            <a:off x="2552700" y="3619500"/>
            <a:ext cx="609600" cy="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448300" y="3276600"/>
            <a:ext cx="15240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Media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6"/>
            <a:endCxn id="8" idx="2"/>
          </p:cNvCxnSpPr>
          <p:nvPr/>
        </p:nvCxnSpPr>
        <p:spPr>
          <a:xfrm>
            <a:off x="4762500" y="3619500"/>
            <a:ext cx="685800" cy="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933700" y="1524000"/>
            <a:ext cx="16764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4"/>
            <a:endCxn id="5" idx="0"/>
          </p:cNvCxnSpPr>
          <p:nvPr/>
        </p:nvCxnSpPr>
        <p:spPr>
          <a:xfrm>
            <a:off x="3771900" y="2209800"/>
            <a:ext cx="190500" cy="106680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562100" y="2209800"/>
            <a:ext cx="16764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Person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4"/>
            <a:endCxn id="6" idx="0"/>
          </p:cNvCxnSpPr>
          <p:nvPr/>
        </p:nvCxnSpPr>
        <p:spPr>
          <a:xfrm flipH="1">
            <a:off x="2019300" y="2895600"/>
            <a:ext cx="381000" cy="38100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866900" y="4419600"/>
            <a:ext cx="16764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Reference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6" idx="4"/>
          </p:cNvCxnSpPr>
          <p:nvPr/>
        </p:nvCxnSpPr>
        <p:spPr>
          <a:xfrm>
            <a:off x="2019300" y="3962400"/>
            <a:ext cx="381000" cy="45720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7"/>
          </p:cNvCxnSpPr>
          <p:nvPr/>
        </p:nvCxnSpPr>
        <p:spPr>
          <a:xfrm flipV="1">
            <a:off x="3297797" y="3962400"/>
            <a:ext cx="321703" cy="557633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67300" y="2362200"/>
            <a:ext cx="18288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Geography</a:t>
            </a:r>
            <a:endParaRPr lang="en-US" dirty="0"/>
          </a:p>
        </p:txBody>
      </p:sp>
      <p:cxnSp>
        <p:nvCxnSpPr>
          <p:cNvPr id="18" name="Straight Arrow Connector 17"/>
          <p:cNvCxnSpPr>
            <a:endCxn id="17" idx="3"/>
          </p:cNvCxnSpPr>
          <p:nvPr/>
        </p:nvCxnSpPr>
        <p:spPr>
          <a:xfrm flipV="1">
            <a:off x="4686300" y="2947567"/>
            <a:ext cx="648822" cy="481433"/>
          </a:xfrm>
          <a:prstGeom prst="straightConnector1">
            <a:avLst/>
          </a:prstGeom>
          <a:ln>
            <a:prstDash val="solid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838700" y="4267200"/>
            <a:ext cx="19050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20" name="Arc 19"/>
          <p:cNvSpPr/>
          <p:nvPr/>
        </p:nvSpPr>
        <p:spPr>
          <a:xfrm rot="561712">
            <a:off x="4069211" y="2648384"/>
            <a:ext cx="309983" cy="990600"/>
          </a:xfrm>
          <a:prstGeom prst="arc">
            <a:avLst>
              <a:gd name="adj1" fmla="val 8142644"/>
              <a:gd name="adj2" fmla="val 247292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5" idx="5"/>
            <a:endCxn id="19" idx="1"/>
          </p:cNvCxnSpPr>
          <p:nvPr/>
        </p:nvCxnSpPr>
        <p:spPr>
          <a:xfrm>
            <a:off x="4528156" y="3861967"/>
            <a:ext cx="589525" cy="50566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43100" y="5334000"/>
            <a:ext cx="19050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Genetics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12" idx="0"/>
            <a:endCxn id="10" idx="2"/>
          </p:cNvCxnSpPr>
          <p:nvPr/>
        </p:nvCxnSpPr>
        <p:spPr>
          <a:xfrm flipV="1">
            <a:off x="2400300" y="1866900"/>
            <a:ext cx="533400" cy="34290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1181100" y="2819400"/>
            <a:ext cx="1447800" cy="1981200"/>
          </a:xfrm>
          <a:prstGeom prst="arc">
            <a:avLst>
              <a:gd name="adj1" fmla="val 5581160"/>
              <a:gd name="adj2" fmla="val 15919610"/>
            </a:avLst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5" idx="4"/>
            <a:endCxn id="22" idx="7"/>
          </p:cNvCxnSpPr>
          <p:nvPr/>
        </p:nvCxnSpPr>
        <p:spPr>
          <a:xfrm flipH="1">
            <a:off x="3569119" y="3962400"/>
            <a:ext cx="393281" cy="1472033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771900" y="5715000"/>
            <a:ext cx="15240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>
          <a:xfrm>
            <a:off x="4152900" y="3962400"/>
            <a:ext cx="381000" cy="175260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762500" y="1371600"/>
            <a:ext cx="18288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Geology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533900" y="1981201"/>
            <a:ext cx="609600" cy="1371599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43500" y="5181600"/>
            <a:ext cx="22860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 smtClean="0"/>
              <a:t>CollectingEvent</a:t>
            </a:r>
            <a:endParaRPr lang="en-US" dirty="0"/>
          </a:p>
        </p:txBody>
      </p:sp>
      <p:sp>
        <p:nvSpPr>
          <p:cNvPr id="31" name="Arc 30"/>
          <p:cNvSpPr/>
          <p:nvPr/>
        </p:nvSpPr>
        <p:spPr>
          <a:xfrm rot="21283229" flipH="1">
            <a:off x="2461340" y="3164641"/>
            <a:ext cx="824076" cy="626460"/>
          </a:xfrm>
          <a:prstGeom prst="arc">
            <a:avLst>
              <a:gd name="adj1" fmla="val 10758447"/>
              <a:gd name="adj2" fmla="val 20732532"/>
            </a:avLst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TextBox 60"/>
          <p:cNvSpPr txBox="1"/>
          <p:nvPr/>
        </p:nvSpPr>
        <p:spPr>
          <a:xfrm>
            <a:off x="4000500" y="2286000"/>
            <a:ext cx="89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hostFor</a:t>
            </a:r>
            <a:endParaRPr lang="en-US" dirty="0"/>
          </a:p>
        </p:txBody>
      </p:sp>
      <p:sp>
        <p:nvSpPr>
          <p:cNvPr id="33" name="TextBox 61"/>
          <p:cNvSpPr txBox="1"/>
          <p:nvPr/>
        </p:nvSpPr>
        <p:spPr>
          <a:xfrm>
            <a:off x="2800350" y="2876550"/>
            <a:ext cx="89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hostFor</a:t>
            </a:r>
            <a:endParaRPr lang="en-US" dirty="0"/>
          </a:p>
        </p:txBody>
      </p:sp>
      <p:sp>
        <p:nvSpPr>
          <p:cNvPr id="34" name="TextBox 62"/>
          <p:cNvSpPr txBox="1"/>
          <p:nvPr/>
        </p:nvSpPr>
        <p:spPr>
          <a:xfrm>
            <a:off x="2476500" y="3657600"/>
            <a:ext cx="784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detHis</a:t>
            </a:r>
            <a:endParaRPr lang="en-US" dirty="0"/>
          </a:p>
        </p:txBody>
      </p:sp>
      <p:sp>
        <p:nvSpPr>
          <p:cNvPr id="35" name="Arc 34"/>
          <p:cNvSpPr/>
          <p:nvPr/>
        </p:nvSpPr>
        <p:spPr>
          <a:xfrm rot="12364696">
            <a:off x="1545021" y="3854779"/>
            <a:ext cx="309983" cy="340764"/>
          </a:xfrm>
          <a:prstGeom prst="arc">
            <a:avLst>
              <a:gd name="adj1" fmla="val 8142644"/>
              <a:gd name="adj2" fmla="val 247292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6" name="TextBox 65"/>
          <p:cNvSpPr txBox="1"/>
          <p:nvPr/>
        </p:nvSpPr>
        <p:spPr>
          <a:xfrm>
            <a:off x="1257300" y="4114800"/>
            <a:ext cx="89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hostFor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0" idx="2"/>
          </p:cNvCxnSpPr>
          <p:nvPr/>
        </p:nvCxnSpPr>
        <p:spPr>
          <a:xfrm flipH="1" flipV="1">
            <a:off x="4305300" y="3962400"/>
            <a:ext cx="838200" cy="152400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Arc 37"/>
          <p:cNvSpPr/>
          <p:nvPr/>
        </p:nvSpPr>
        <p:spPr>
          <a:xfrm flipH="1">
            <a:off x="6057900" y="2895600"/>
            <a:ext cx="1295400" cy="2438400"/>
          </a:xfrm>
          <a:prstGeom prst="arc">
            <a:avLst>
              <a:gd name="adj1" fmla="val 6247393"/>
              <a:gd name="adj2" fmla="val 15919610"/>
            </a:avLst>
          </a:prstGeom>
          <a:ln>
            <a:prstDash val="solid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flipH="1">
            <a:off x="1638300" y="1066800"/>
            <a:ext cx="6324600" cy="5181600"/>
          </a:xfrm>
          <a:prstGeom prst="arc">
            <a:avLst>
              <a:gd name="adj1" fmla="val 8747970"/>
              <a:gd name="adj2" fmla="val 19852901"/>
            </a:avLst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2" grpId="0" animBg="1"/>
      <p:bldP spid="17" grpId="0" animBg="1"/>
      <p:bldP spid="20" grpId="0" animBg="1"/>
      <p:bldP spid="28" grpId="0" animBg="1"/>
      <p:bldP spid="30" grpId="0" animBg="1"/>
      <p:bldP spid="31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prstClr val="white"/>
                </a:solidFill>
              </a:rPr>
              <a:t>iDigBio</a:t>
            </a:r>
            <a:r>
              <a:rPr lang="en-US" b="1" dirty="0" smtClean="0">
                <a:solidFill>
                  <a:prstClr val="white"/>
                </a:solidFill>
              </a:rPr>
              <a:t> Guidelines for Managing Persistent Identifiers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Requirement: TCNs and other institutions ensure that all identifiers provided to </a:t>
            </a:r>
            <a:r>
              <a:rPr lang="en-US" sz="2400" dirty="0" err="1" smtClean="0"/>
              <a:t>iDigBio</a:t>
            </a:r>
            <a:r>
              <a:rPr lang="en-US" sz="2400" dirty="0" smtClean="0"/>
              <a:t> are unique and persistent.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Persistent identifiers are those that are assigned once, only once, and are associated with a single object. Once assigned to an object, an identifier cannot be assigned to a different object.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URI pattern recommendation:</a:t>
            </a:r>
          </a:p>
          <a:p>
            <a:pPr lvl="1"/>
            <a:r>
              <a:rPr lang="en-US" sz="2400" dirty="0" smtClean="0"/>
              <a:t>http://ids.flmnh.ufl.edu/herb/co/abcd12345678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799" y="3849720"/>
            <a:ext cx="2523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Domain name registered and owned by the </a:t>
            </a:r>
            <a:r>
              <a:rPr lang="en-US" dirty="0"/>
              <a:t>TCN or institution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2781300" y="2628900"/>
            <a:ext cx="228600" cy="2133600"/>
          </a:xfrm>
          <a:prstGeom prst="rightBrace">
            <a:avLst>
              <a:gd name="adj1" fmla="val 4166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5338233" y="2225741"/>
            <a:ext cx="228600" cy="2963333"/>
          </a:xfrm>
          <a:prstGeom prst="rightBrace">
            <a:avLst>
              <a:gd name="adj1" fmla="val 4166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75667" y="3852962"/>
            <a:ext cx="242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Locally unique identifier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7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MISC Goals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26842"/>
            <a:ext cx="8458200" cy="532453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 its core, the product of the MISC working group is </a:t>
            </a:r>
            <a:r>
              <a:rPr lang="en-US" sz="2000" dirty="0" err="1" smtClean="0"/>
              <a:t>iDigBio’s</a:t>
            </a:r>
            <a:r>
              <a:rPr lang="en-US" sz="2000" dirty="0" smtClean="0"/>
              <a:t> attempt to: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ut flesh on the bones </a:t>
            </a:r>
            <a:r>
              <a:rPr lang="en-US" sz="2000" dirty="0"/>
              <a:t>of </a:t>
            </a:r>
            <a:r>
              <a:rPr lang="en-US" sz="2000" dirty="0" smtClean="0"/>
              <a:t>the data model presented earlier,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bring a biologist’s or collection manager’s perspective to the data elements </a:t>
            </a:r>
            <a:r>
              <a:rPr lang="en-US" sz="2000" dirty="0" err="1" smtClean="0"/>
              <a:t>iDigBio</a:t>
            </a:r>
            <a:r>
              <a:rPr lang="en-US" sz="2000" dirty="0" smtClean="0"/>
              <a:t> ingests,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nsure that we account for all data currently or potentially stored in collections databases (hence, MISC may be a misnomer),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narrowly (and perhaps selfishly</a:t>
            </a:r>
            <a:r>
              <a:rPr lang="en-US" sz="2000" dirty="0"/>
              <a:t>?) </a:t>
            </a:r>
            <a:r>
              <a:rPr lang="en-US" sz="2000" dirty="0" smtClean="0"/>
              <a:t>focus on data elements </a:t>
            </a:r>
            <a:r>
              <a:rPr lang="en-US" sz="2000" dirty="0" err="1"/>
              <a:t>iDigBio</a:t>
            </a:r>
            <a:r>
              <a:rPr lang="en-US" sz="2000" dirty="0"/>
              <a:t> should be prepared to ingest over the long haul, </a:t>
            </a:r>
            <a:r>
              <a:rPr lang="en-US" sz="2000" dirty="0" smtClean="0"/>
              <a:t>to </a:t>
            </a:r>
            <a:r>
              <a:rPr lang="en-US" sz="2000" dirty="0"/>
              <a:t>prioritize </a:t>
            </a:r>
            <a:r>
              <a:rPr lang="en-US" sz="2000" dirty="0" smtClean="0"/>
              <a:t>these </a:t>
            </a:r>
            <a:r>
              <a:rPr lang="en-US" sz="2000" dirty="0"/>
              <a:t>elements with respect to whether they should be </a:t>
            </a:r>
            <a:r>
              <a:rPr lang="en-US" sz="2000" dirty="0" smtClean="0"/>
              <a:t>treated as required</a:t>
            </a:r>
            <a:r>
              <a:rPr lang="en-US" sz="2000" dirty="0"/>
              <a:t>, highly desired, or </a:t>
            </a:r>
            <a:r>
              <a:rPr lang="en-US" sz="2000" dirty="0" smtClean="0"/>
              <a:t>supplementary, and to recognize that the list of these elements might grow over time,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take a scientific perspective on data </a:t>
            </a:r>
            <a:r>
              <a:rPr lang="en-US" sz="2000" dirty="0" smtClean="0"/>
              <a:t>fitness,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tart with Darwin Core as a foundation and augment this standard from the many other schemas currently in use in our community,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m</a:t>
            </a:r>
            <a:r>
              <a:rPr lang="en-US" sz="2000" dirty="0" smtClean="0"/>
              <a:t>ap MISC data elements to as many existing schemas as possible to facilitate ingestion.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990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2" b="3913"/>
          <a:stretch/>
        </p:blipFill>
        <p:spPr bwMode="auto">
          <a:xfrm>
            <a:off x="-1718733" y="167640"/>
            <a:ext cx="12462933" cy="656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38600" y="457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hlinkClick r:id="rId3"/>
              </a:rPr>
              <a:t>https://www.idigbio.org/wiki/index.php/MISC-Authority-File-Working-Group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839" y="1143000"/>
            <a:ext cx="93471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57839" y="381000"/>
            <a:ext cx="920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MISC Working Group – Terms for Data Model Concepts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43080" y="1295400"/>
            <a:ext cx="300072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Community input is invited!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2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1" y="472862"/>
            <a:ext cx="9219696" cy="518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53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agnetic Disk 4"/>
          <p:cNvSpPr/>
          <p:nvPr/>
        </p:nvSpPr>
        <p:spPr>
          <a:xfrm>
            <a:off x="1524000" y="338769"/>
            <a:ext cx="1066800" cy="121920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EMu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2971800" y="341523"/>
            <a:ext cx="1066800" cy="121920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Symbiota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4495800" y="348868"/>
            <a:ext cx="1066800" cy="121920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Specify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6019800" y="341523"/>
            <a:ext cx="1066800" cy="121920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Custom+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(e.g. PBI)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54566" y="1981200"/>
            <a:ext cx="22098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Ingestion/Feedback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42630" y="4549966"/>
            <a:ext cx="22098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Query Support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loud 11"/>
          <p:cNvSpPr/>
          <p:nvPr/>
        </p:nvSpPr>
        <p:spPr>
          <a:xfrm>
            <a:off x="3276600" y="3003932"/>
            <a:ext cx="2209800" cy="11430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Repository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562600" y="1557969"/>
            <a:ext cx="457200" cy="347031"/>
          </a:xfrm>
          <a:prstGeom prst="straightConnector1">
            <a:avLst/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05400" y="1600200"/>
            <a:ext cx="0" cy="347031"/>
          </a:xfrm>
          <a:prstGeom prst="straightConnector1">
            <a:avLst/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74055" y="1610299"/>
            <a:ext cx="0" cy="347031"/>
          </a:xfrm>
          <a:prstGeom prst="straightConnector1">
            <a:avLst/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590800" y="1560723"/>
            <a:ext cx="533400" cy="344277"/>
          </a:xfrm>
          <a:prstGeom prst="straightConnector1">
            <a:avLst/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Alternate Process 33"/>
          <p:cNvSpPr/>
          <p:nvPr/>
        </p:nvSpPr>
        <p:spPr>
          <a:xfrm>
            <a:off x="609600" y="3075083"/>
            <a:ext cx="1905000" cy="8763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MISC</a:t>
            </a:r>
            <a:endParaRPr lang="en-US" b="1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514600" y="2667000"/>
            <a:ext cx="609600" cy="421854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590800" y="4018172"/>
            <a:ext cx="533400" cy="401428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752600" y="1732861"/>
            <a:ext cx="381000" cy="1235957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Display 46"/>
          <p:cNvSpPr/>
          <p:nvPr/>
        </p:nvSpPr>
        <p:spPr>
          <a:xfrm>
            <a:off x="3265583" y="5628702"/>
            <a:ext cx="2197864" cy="838200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Presentation </a:t>
            </a:r>
            <a:r>
              <a:rPr lang="en-US" sz="1200" b="1" dirty="0" smtClean="0"/>
              <a:t>(templates, views)</a:t>
            </a:r>
            <a:endParaRPr lang="en-US" sz="1200" b="1" dirty="0"/>
          </a:p>
        </p:txBody>
      </p:sp>
      <p:sp>
        <p:nvSpPr>
          <p:cNvPr id="61" name="Down Arrow 60"/>
          <p:cNvSpPr/>
          <p:nvPr/>
        </p:nvSpPr>
        <p:spPr>
          <a:xfrm>
            <a:off x="4286939" y="5236685"/>
            <a:ext cx="152400" cy="381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609600" y="1720467"/>
            <a:ext cx="8077200" cy="92266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391400" y="1490246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Contributors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391400" y="17526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       </a:t>
            </a:r>
            <a:r>
              <a:rPr lang="en-US" sz="1600" b="1" dirty="0" err="1" smtClean="0">
                <a:solidFill>
                  <a:schemeClr val="bg1"/>
                </a:solidFill>
              </a:rPr>
              <a:t>iDigBio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-38100" y="5638800"/>
            <a:ext cx="278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MISC Relationships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93455" y="5975732"/>
            <a:ext cx="2009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Taxon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05640" y="5779839"/>
            <a:ext cx="2009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</a:rPr>
              <a:t>Specimen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81523" y="6168304"/>
            <a:ext cx="2009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Media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9" name="Right Brace 78"/>
          <p:cNvSpPr/>
          <p:nvPr/>
        </p:nvSpPr>
        <p:spPr>
          <a:xfrm>
            <a:off x="5631455" y="5628702"/>
            <a:ext cx="388345" cy="838200"/>
          </a:xfrm>
          <a:prstGeom prst="rightBrac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6526647"/>
            <a:ext cx="535238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Taxon</a:t>
            </a:r>
            <a:endParaRPr lang="en-US" sz="11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085" y="6526208"/>
            <a:ext cx="369985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Lat</a:t>
            </a:r>
            <a:endParaRPr lang="en-US" sz="1100" dirty="0"/>
          </a:p>
        </p:txBody>
      </p:sp>
      <p:sp>
        <p:nvSpPr>
          <p:cNvPr id="83" name="TextBox 82"/>
          <p:cNvSpPr txBox="1"/>
          <p:nvPr/>
        </p:nvSpPr>
        <p:spPr>
          <a:xfrm>
            <a:off x="6549070" y="6528046"/>
            <a:ext cx="402115" cy="25977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Lon</a:t>
            </a:r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6957153" y="6520190"/>
            <a:ext cx="789082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Collector</a:t>
            </a:r>
            <a:endParaRPr lang="en-US" sz="1100" dirty="0"/>
          </a:p>
        </p:txBody>
      </p:sp>
      <p:sp>
        <p:nvSpPr>
          <p:cNvPr id="85" name="TextBox 84"/>
          <p:cNvSpPr txBox="1"/>
          <p:nvPr/>
        </p:nvSpPr>
        <p:spPr>
          <a:xfrm>
            <a:off x="7758626" y="6520190"/>
            <a:ext cx="535238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Date</a:t>
            </a:r>
            <a:endParaRPr lang="en-US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8284685" y="6522028"/>
            <a:ext cx="402115" cy="2616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No.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8686800" y="647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</a:t>
            </a:r>
            <a:endParaRPr lang="en-US" dirty="0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" y="6030624"/>
            <a:ext cx="2179818" cy="673707"/>
          </a:xfrm>
          <a:prstGeom prst="rect">
            <a:avLst/>
          </a:prstGeom>
          <a:noFill/>
        </p:spPr>
      </p:pic>
      <p:sp>
        <p:nvSpPr>
          <p:cNvPr id="2" name="Up-Down Arrow 1"/>
          <p:cNvSpPr/>
          <p:nvPr/>
        </p:nvSpPr>
        <p:spPr>
          <a:xfrm>
            <a:off x="4257102" y="2667000"/>
            <a:ext cx="156530" cy="374745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-Down Arrow 44"/>
          <p:cNvSpPr/>
          <p:nvPr/>
        </p:nvSpPr>
        <p:spPr>
          <a:xfrm>
            <a:off x="4265135" y="4163371"/>
            <a:ext cx="156530" cy="374745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609600" y="5290851"/>
            <a:ext cx="8077200" cy="92266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315200" y="5028281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       </a:t>
            </a:r>
            <a:r>
              <a:rPr lang="en-US" sz="1600" b="1" dirty="0" err="1" smtClean="0">
                <a:solidFill>
                  <a:schemeClr val="bg1"/>
                </a:solidFill>
              </a:rPr>
              <a:t>iDigBio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79074" y="5331459"/>
            <a:ext cx="1094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Consumer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05640" y="5595651"/>
            <a:ext cx="2885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</a:rPr>
              <a:t>Specimen + Taxon + Media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20468" y="3988013"/>
            <a:ext cx="413132" cy="1343446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11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543</Words>
  <Application>Microsoft Office PowerPoint</Application>
  <PresentationFormat>On-screen Show (4:3)</PresentationFormat>
  <Paragraphs>94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Flow</vt:lpstr>
      <vt:lpstr>1_Office Theme</vt:lpstr>
      <vt:lpstr>2_Office Theme</vt:lpstr>
      <vt:lpstr>iDigBio Minimum Information Standards for Scientific Collections (MISC)/Authority Files Working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</dc:creator>
  <cp:lastModifiedBy>Gil</cp:lastModifiedBy>
  <cp:revision>55</cp:revision>
  <dcterms:created xsi:type="dcterms:W3CDTF">2012-10-04T10:45:11Z</dcterms:created>
  <dcterms:modified xsi:type="dcterms:W3CDTF">2012-10-23T12:02:49Z</dcterms:modified>
</cp:coreProperties>
</file>