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08" r:id="rId3"/>
    <p:sldMasterId id="2147483720" r:id="rId4"/>
    <p:sldMasterId id="2147483732" r:id="rId5"/>
  </p:sldMasterIdLst>
  <p:notesMasterIdLst>
    <p:notesMasterId r:id="rId33"/>
  </p:notesMasterIdLst>
  <p:handoutMasterIdLst>
    <p:handoutMasterId r:id="rId34"/>
  </p:handoutMasterIdLst>
  <p:sldIdLst>
    <p:sldId id="680" r:id="rId6"/>
    <p:sldId id="683" r:id="rId7"/>
    <p:sldId id="688" r:id="rId8"/>
    <p:sldId id="686" r:id="rId9"/>
    <p:sldId id="684" r:id="rId10"/>
    <p:sldId id="631" r:id="rId11"/>
    <p:sldId id="685" r:id="rId12"/>
    <p:sldId id="689" r:id="rId13"/>
    <p:sldId id="690" r:id="rId14"/>
    <p:sldId id="691" r:id="rId15"/>
    <p:sldId id="692" r:id="rId16"/>
    <p:sldId id="694" r:id="rId17"/>
    <p:sldId id="687" r:id="rId18"/>
    <p:sldId id="693" r:id="rId19"/>
    <p:sldId id="627" r:id="rId20"/>
    <p:sldId id="587" r:id="rId21"/>
    <p:sldId id="663" r:id="rId22"/>
    <p:sldId id="669" r:id="rId23"/>
    <p:sldId id="695" r:id="rId24"/>
    <p:sldId id="696" r:id="rId25"/>
    <p:sldId id="672" r:id="rId26"/>
    <p:sldId id="666" r:id="rId27"/>
    <p:sldId id="655" r:id="rId28"/>
    <p:sldId id="632" r:id="rId29"/>
    <p:sldId id="676" r:id="rId30"/>
    <p:sldId id="657" r:id="rId31"/>
    <p:sldId id="697" r:id="rId3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7C3F"/>
    <a:srgbClr val="3760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1" autoAdjust="0"/>
    <p:restoredTop sz="92775" autoAdjust="0"/>
  </p:normalViewPr>
  <p:slideViewPr>
    <p:cSldViewPr>
      <p:cViewPr varScale="1">
        <p:scale>
          <a:sx n="105" d="100"/>
          <a:sy n="105" d="100"/>
        </p:scale>
        <p:origin x="-1032" y="-11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075"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40176" y="0"/>
            <a:ext cx="3013075" cy="461963"/>
          </a:xfrm>
          <a:prstGeom prst="rect">
            <a:avLst/>
          </a:prstGeom>
        </p:spPr>
        <p:txBody>
          <a:bodyPr vert="horz" lIns="91438" tIns="45719" rIns="91438" bIns="45719" rtlCol="0"/>
          <a:lstStyle>
            <a:lvl1pPr algn="r">
              <a:defRPr sz="1200"/>
            </a:lvl1pPr>
          </a:lstStyle>
          <a:p>
            <a:fld id="{20BD3DA3-AEA8-4C32-86D3-4A33A16D08EA}" type="datetimeFigureOut">
              <a:rPr lang="en-US" smtClean="0"/>
              <a:pPr/>
              <a:t>10/23/12</a:t>
            </a:fld>
            <a:endParaRPr lang="en-US"/>
          </a:p>
        </p:txBody>
      </p:sp>
      <p:sp>
        <p:nvSpPr>
          <p:cNvPr id="4" name="Footer Placeholder 3"/>
          <p:cNvSpPr>
            <a:spLocks noGrp="1"/>
          </p:cNvSpPr>
          <p:nvPr>
            <p:ph type="ftr" sz="quarter" idx="2"/>
          </p:nvPr>
        </p:nvSpPr>
        <p:spPr>
          <a:xfrm>
            <a:off x="1" y="8777289"/>
            <a:ext cx="3013075" cy="461962"/>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40176" y="8777289"/>
            <a:ext cx="3013075" cy="461962"/>
          </a:xfrm>
          <a:prstGeom prst="rect">
            <a:avLst/>
          </a:prstGeom>
        </p:spPr>
        <p:txBody>
          <a:bodyPr vert="horz" lIns="91438" tIns="45719" rIns="91438" bIns="45719" rtlCol="0" anchor="b"/>
          <a:lstStyle>
            <a:lvl1pPr algn="r">
              <a:defRPr sz="1200"/>
            </a:lvl1pPr>
          </a:lstStyle>
          <a:p>
            <a:fld id="{077FC18F-C2E6-4FAC-976A-991D2F60E037}" type="slidenum">
              <a:rPr lang="en-US" smtClean="0"/>
              <a:pPr/>
              <a:t>‹#›</a:t>
            </a:fld>
            <a:endParaRPr lang="en-US"/>
          </a:p>
        </p:txBody>
      </p:sp>
    </p:spTree>
    <p:extLst>
      <p:ext uri="{BB962C8B-B14F-4D97-AF65-F5344CB8AC3E}">
        <p14:creationId xmlns:p14="http://schemas.microsoft.com/office/powerpoint/2010/main" val="359225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291" cy="46141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idx="1"/>
          </p:nvPr>
        </p:nvSpPr>
        <p:spPr>
          <a:xfrm>
            <a:off x="3938968" y="0"/>
            <a:ext cx="3014291" cy="461410"/>
          </a:xfrm>
          <a:prstGeom prst="rect">
            <a:avLst/>
          </a:prstGeom>
        </p:spPr>
        <p:txBody>
          <a:bodyPr vert="horz" lIns="91029" tIns="45514" rIns="91029" bIns="45514" rtlCol="0"/>
          <a:lstStyle>
            <a:lvl1pPr algn="r">
              <a:defRPr sz="1200"/>
            </a:lvl1pPr>
          </a:lstStyle>
          <a:p>
            <a:fld id="{38A9DFE8-E678-4B49-9346-8B0DB9078ABC}" type="datetimeFigureOut">
              <a:rPr lang="en-US" smtClean="0"/>
              <a:pPr/>
              <a:t>10/23/12</a:t>
            </a:fld>
            <a:endParaRPr lang="en-US"/>
          </a:p>
        </p:txBody>
      </p:sp>
      <p:sp>
        <p:nvSpPr>
          <p:cNvPr id="4" name="Slide Image Placeholder 3"/>
          <p:cNvSpPr>
            <a:spLocks noGrp="1" noRot="1" noChangeAspect="1"/>
          </p:cNvSpPr>
          <p:nvPr>
            <p:ph type="sldImg" idx="2"/>
          </p:nvPr>
        </p:nvSpPr>
        <p:spPr>
          <a:xfrm>
            <a:off x="1166813" y="693738"/>
            <a:ext cx="4621212" cy="3465512"/>
          </a:xfrm>
          <a:prstGeom prst="rect">
            <a:avLst/>
          </a:prstGeom>
          <a:noFill/>
          <a:ln w="12700">
            <a:solidFill>
              <a:prstClr val="black"/>
            </a:solidFill>
          </a:ln>
        </p:spPr>
        <p:txBody>
          <a:bodyPr vert="horz" lIns="91029" tIns="45514" rIns="91029" bIns="45514" rtlCol="0" anchor="ctr"/>
          <a:lstStyle/>
          <a:p>
            <a:endParaRPr lang="en-US"/>
          </a:p>
        </p:txBody>
      </p:sp>
      <p:sp>
        <p:nvSpPr>
          <p:cNvPr id="5" name="Notes Placeholder 4"/>
          <p:cNvSpPr>
            <a:spLocks noGrp="1"/>
          </p:cNvSpPr>
          <p:nvPr>
            <p:ph type="body" sz="quarter" idx="3"/>
          </p:nvPr>
        </p:nvSpPr>
        <p:spPr>
          <a:xfrm>
            <a:off x="695484" y="4389715"/>
            <a:ext cx="5563870" cy="4157429"/>
          </a:xfrm>
          <a:prstGeom prst="rect">
            <a:avLst/>
          </a:prstGeom>
        </p:spPr>
        <p:txBody>
          <a:bodyPr vert="horz" lIns="91029" tIns="45514" rIns="91029" bIns="455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848"/>
            <a:ext cx="3014291" cy="461410"/>
          </a:xfrm>
          <a:prstGeom prst="rect">
            <a:avLst/>
          </a:prstGeom>
        </p:spPr>
        <p:txBody>
          <a:bodyPr vert="horz" lIns="91029" tIns="45514" rIns="91029" bIns="45514" rtlCol="0" anchor="b"/>
          <a:lstStyle>
            <a:lvl1pPr algn="l">
              <a:defRPr sz="1200"/>
            </a:lvl1pPr>
          </a:lstStyle>
          <a:p>
            <a:endParaRPr lang="en-US"/>
          </a:p>
        </p:txBody>
      </p:sp>
      <p:sp>
        <p:nvSpPr>
          <p:cNvPr id="7" name="Slide Number Placeholder 6"/>
          <p:cNvSpPr>
            <a:spLocks noGrp="1"/>
          </p:cNvSpPr>
          <p:nvPr>
            <p:ph type="sldNum" sz="quarter" idx="5"/>
          </p:nvPr>
        </p:nvSpPr>
        <p:spPr>
          <a:xfrm>
            <a:off x="3938968" y="8777848"/>
            <a:ext cx="3014291" cy="461410"/>
          </a:xfrm>
          <a:prstGeom prst="rect">
            <a:avLst/>
          </a:prstGeom>
        </p:spPr>
        <p:txBody>
          <a:bodyPr vert="horz" lIns="91029" tIns="45514" rIns="91029" bIns="45514" rtlCol="0" anchor="b"/>
          <a:lstStyle>
            <a:lvl1pPr algn="r">
              <a:defRPr sz="1200"/>
            </a:lvl1pPr>
          </a:lstStyle>
          <a:p>
            <a:fld id="{6B552B13-6D11-4809-8962-3A9CF738C8DF}" type="slidenum">
              <a:rPr lang="en-US" smtClean="0"/>
              <a:pPr/>
              <a:t>‹#›</a:t>
            </a:fld>
            <a:endParaRPr lang="en-US"/>
          </a:p>
        </p:txBody>
      </p:sp>
    </p:spTree>
    <p:extLst>
      <p:ext uri="{BB962C8B-B14F-4D97-AF65-F5344CB8AC3E}">
        <p14:creationId xmlns:p14="http://schemas.microsoft.com/office/powerpoint/2010/main" val="770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78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4E6EBB2-3D3F-4C23-8BF9-58EF5CEFDFFF}" type="slidenum">
              <a:rPr lang="en-US" smtClean="0"/>
              <a:pPr/>
              <a:t>17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b="1" smtClean="0">
                <a:latin typeface="Arial" charset="0"/>
                <a:ea typeface="ＭＳ Ｐゴシック" pitchFamily="-112" charset="-128"/>
              </a:rPr>
              <a:t>Fundamentally, the similarities between these projects involve participation of the public in research. POINTS OF ENGAGEMENT</a:t>
            </a:r>
            <a:r>
              <a:rPr lang="en-US" smtClean="0">
                <a:latin typeface="Arial" charset="0"/>
                <a:ea typeface="ＭＳ Ｐゴシック" pitchFamily="-112" charset="-128"/>
              </a:rPr>
              <a:t> In the traditional model of research, scientists or technicians filled all of these roles.  In PPR, the public can be involved in one or many of these steps. How the public is involved differs across programmatic models.  </a:t>
            </a:r>
          </a:p>
          <a:p>
            <a:pPr eaLnBrk="1" hangingPunct="1"/>
            <a:endParaRPr lang="en-US" smtClean="0">
              <a:latin typeface="Arial" charset="0"/>
              <a:ea typeface="ＭＳ Ｐゴシック" pitchFamily="-112" charset="-128"/>
            </a:endParaRPr>
          </a:p>
          <a:p>
            <a:pPr eaLnBrk="1" hangingPunct="1"/>
            <a:endParaRPr lang="en-US" smtClean="0">
              <a:latin typeface="Arial"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4E6EBB2-3D3F-4C23-8BF9-58EF5CEFDFFF}" type="slidenum">
              <a:rPr lang="en-US" smtClean="0"/>
              <a:pPr/>
              <a:t>18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b="1" smtClean="0">
                <a:latin typeface="Arial" charset="0"/>
                <a:ea typeface="ＭＳ Ｐゴシック" pitchFamily="-112" charset="-128"/>
              </a:rPr>
              <a:t>Fundamentally, the similarities between these projects involve participation of the public in research. POINTS OF ENGAGEMENT</a:t>
            </a:r>
            <a:r>
              <a:rPr lang="en-US" smtClean="0">
                <a:latin typeface="Arial" charset="0"/>
                <a:ea typeface="ＭＳ Ｐゴシック" pitchFamily="-112" charset="-128"/>
              </a:rPr>
              <a:t> In the traditional model of research, scientists or technicians filled all of these roles.  In PPR, the public can be involved in one or many of these steps. How the public is involved differs across programmatic models.  </a:t>
            </a:r>
          </a:p>
          <a:p>
            <a:pPr eaLnBrk="1" hangingPunct="1"/>
            <a:endParaRPr lang="en-US" smtClean="0">
              <a:latin typeface="Arial" charset="0"/>
              <a:ea typeface="ＭＳ Ｐゴシック" pitchFamily="-112" charset="-128"/>
            </a:endParaRPr>
          </a:p>
          <a:p>
            <a:pPr eaLnBrk="1" hangingPunct="1"/>
            <a:endParaRPr lang="en-US" smtClean="0">
              <a:latin typeface="Arial" charset="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pPr/>
              <a:t>10/23/12</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pPr/>
              <a:t>10/23/12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pPr/>
              <a:t>10/23/12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5811B0-F38D-4429-A272-217E7CAEA78E}"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09AF0-8F6D-4583-9C7E-B84E717F9F40}"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53AD71-2A99-4082-B429-270197FD3C64}"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68DAFE03-E1BD-4A35-8B77-7235632E4A58}"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E79E50A3-901B-4A40-9223-93F57CE174C9}"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CCC0CA-8095-49EF-AA55-3D96842709AA}"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4B201-5FE5-47BD-B93F-5EE259CA3B5B}"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B7D639-5628-43DB-964F-6242913421A2}"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pPr/>
              <a:t>10/23/12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350261"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00835D-224B-4B90-9F48-D4CFFC5DFCE4}"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694299"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4A9E34-46F8-424B-B06A-D37EEB987F56}"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A693A-BC26-4DE8-BB65-B37ECA7F76A4}"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solidFill>
                  <a:prstClr val="white"/>
                </a:solidFill>
                <a:latin typeface="Calibri"/>
              </a:rPr>
              <a:pPr/>
              <a:t>10/23/12</a:t>
            </a:fld>
            <a:endParaRPr lang="en-US">
              <a:solidFill>
                <a:prstClr val="white"/>
              </a:solidFill>
              <a:latin typeface="Calibri"/>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solidFill>
                  <a:prstClr val="white"/>
                </a:solidFill>
                <a:latin typeface="Calibri"/>
              </a:rPr>
              <a:pPr/>
              <a:t>10/23/12</a:t>
            </a:fld>
            <a:endParaRPr lang="en-US">
              <a:solidFill>
                <a:prstClr val="white"/>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solidFill>
                  <a:prstClr val="black"/>
                </a:solidFill>
                <a:latin typeface="Calibri"/>
              </a:rPr>
              <a:pPr/>
              <a:t>10/23/12</a:t>
            </a:fld>
            <a:endParaRPr lang="en-US">
              <a:solidFill>
                <a:prstClr val="black"/>
              </a:solidFill>
              <a:latin typeface="Calibri"/>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solidFill>
                  <a:prstClr val="black"/>
                </a:solidFill>
                <a:latin typeface="Calibri"/>
              </a:rPr>
              <a:pPr/>
              <a:t>10/23/12</a:t>
            </a:fld>
            <a:endParaRPr lang="en-US">
              <a:solidFill>
                <a:prstClr val="black"/>
              </a:solidFill>
              <a:latin typeface="Calibri"/>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solidFill>
                  <a:prstClr val="black"/>
                </a:solidFill>
                <a:latin typeface="Calibri"/>
              </a:rPr>
              <a:pPr/>
              <a:t>10/23/12</a:t>
            </a:fld>
            <a:endParaRPr lang="en-US">
              <a:solidFill>
                <a:prstClr val="black"/>
              </a:solidFill>
              <a:latin typeface="Calibri"/>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pPr/>
              <a:t>10/23/12</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45811B0-F38D-4429-A272-217E7CAEA78E}" type="datetime1">
              <a:rPr lang="en-US" smtClean="0">
                <a:solidFill>
                  <a:prstClr val="white"/>
                </a:solidFill>
                <a:latin typeface="Calibri"/>
              </a:rPr>
              <a:pPr/>
              <a:t>10/23/12</a:t>
            </a:fld>
            <a:endParaRPr lang="en-US">
              <a:solidFill>
                <a:prstClr val="white"/>
              </a:solidFill>
              <a:latin typeface="Calibri"/>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609AF0-8F6D-4583-9C7E-B84E717F9F40}"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7000">
              <a:schemeClr val="tx1"/>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53AD71-2A99-4082-B429-270197FD3C64}" type="datetime1">
              <a:rPr lang="en-US" smtClean="0">
                <a:solidFill>
                  <a:prstClr val="white"/>
                </a:solidFill>
                <a:latin typeface="Calibri"/>
              </a:rPr>
              <a:pPr/>
              <a:t>10/23/12</a:t>
            </a:fld>
            <a:endParaRPr lang="en-US">
              <a:solidFill>
                <a:prstClr val="white"/>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latin typeface="Calibri"/>
              </a:rPr>
              <a:pPr/>
              <a:t>‹#›</a:t>
            </a:fld>
            <a:endParaRPr lang="en-US">
              <a:solidFill>
                <a:srgbClr val="DBF5F9">
                  <a:shade val="90000"/>
                </a:srgbClr>
              </a:solidFill>
              <a:latin typeface="Calibri"/>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solidFill>
                  <a:prstClr val="black"/>
                </a:solidFill>
                <a:latin typeface="Calibri"/>
              </a:rPr>
              <a:pPr/>
              <a:t>10/23/12</a:t>
            </a:fld>
            <a:endParaRPr lang="en-US">
              <a:solidFill>
                <a:prstClr val="black"/>
              </a:solidFill>
              <a:latin typeface="Calibri"/>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solidFill>
                  <a:prstClr val="black"/>
                </a:solidFill>
                <a:latin typeface="Calibri"/>
              </a:rPr>
              <a:pPr/>
              <a:t>10/23/12</a:t>
            </a:fld>
            <a:endParaRPr lang="en-US">
              <a:solidFill>
                <a:prstClr val="black"/>
              </a:solidFill>
              <a:latin typeface="Calibri"/>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DAFE03-E1BD-4A35-8B77-7235632E4A58}" type="datetime1">
              <a:rPr lang="en-US" smtClean="0"/>
              <a:pPr/>
              <a:t>10/23/12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solidFill>
                  <a:prstClr val="black"/>
                </a:solidFill>
                <a:latin typeface="Calibri"/>
              </a:rPr>
              <a:pPr/>
              <a:t>10/23/12</a:t>
            </a:fld>
            <a:endParaRPr lang="en-US">
              <a:solidFill>
                <a:prstClr val="black"/>
              </a:solidFill>
              <a:latin typeface="Calibri"/>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solidFill>
                  <a:prstClr val="black"/>
                </a:solidFill>
                <a:latin typeface="Calibri"/>
              </a:rPr>
              <a:pPr/>
              <a:t>10/23/12</a:t>
            </a:fld>
            <a:endParaRPr lang="en-US">
              <a:solidFill>
                <a:prstClr val="black"/>
              </a:solidFill>
              <a:latin typeface="Calibri"/>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4A9E34-46F8-424B-B06A-D37EEB987F56}"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AA693A-BC26-4DE8-BB65-B37ECA7F76A4}" type="datetime1">
              <a:rPr lang="en-US" smtClean="0">
                <a:solidFill>
                  <a:prstClr val="black"/>
                </a:solidFill>
                <a:latin typeface="Calibri"/>
              </a:rPr>
              <a:pPr/>
              <a:t>10/23/12</a:t>
            </a:fld>
            <a:endParaRPr lang="en-US">
              <a:solidFill>
                <a:prstClr val="black"/>
              </a:solidFill>
              <a:latin typeface="Calibri"/>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6978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8399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9804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5640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655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79E50A3-901B-4A40-9223-93F57CE174C9}" type="datetime1">
              <a:rPr lang="en-US" smtClean="0"/>
              <a:pPr/>
              <a:t>10/23/12</a:t>
            </a:fld>
            <a:endParaRPr lang="en-US"/>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8307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5746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9485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1704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9672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33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CCC0CA-8095-49EF-AA55-3D96842709AA}" type="datetime1">
              <a:rPr lang="en-US" smtClean="0"/>
              <a:pPr/>
              <a:t>10/23/12</a:t>
            </a:fld>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34B201-5FE5-47BD-B93F-5EE259CA3B5B}" type="datetime1">
              <a:rPr lang="en-US" smtClean="0"/>
              <a:pPr/>
              <a:t>10/23/12</a:t>
            </a:fld>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B7D639-5628-43DB-964F-6242913421A2}" type="datetime1">
              <a:rPr lang="en-US" smtClean="0"/>
              <a:pPr/>
              <a:t>10/23/12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00835D-224B-4B90-9F48-D4CFFC5DFCE4}" type="datetime1">
              <a:rPr lang="en-US" smtClean="0"/>
              <a:pPr/>
              <a:t>10/23/12</a:t>
            </a:fld>
            <a:endParaRPr 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Drag picture to placeholder or click icon to add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s://www.idigbio.org/wiki/_detail/idigbio_logo_rgb.png?id=idigbio_logo" TargetMode="Externa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hyperlink" Target="http://www.acis.ufl.edu/~acis/acis/index.php?l=3" TargetMode="External"/><Relationship Id="rId14" Type="http://schemas.openxmlformats.org/officeDocument/2006/relationships/image" Target="../media/image3.png"/><Relationship Id="rId15" Type="http://schemas.openxmlformats.org/officeDocument/2006/relationships/hyperlink" Target="http://identity.ufl.edu/signatureSystem/UF_Signature.eps.zip" TargetMode="External"/><Relationship Id="rId16" Type="http://schemas.openxmlformats.org/officeDocument/2006/relationships/image" Target="../media/image4.gi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hyperlink" Target="https://www.idigbio.org/wiki/_detail/idigbio_logo_rgb.png?id=idigbio_logo" TargetMode="External"/><Relationship Id="rId1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hyperlink" Target="https://www.idigbio.org/wiki/_detail/idigbio_logo_rgb.png?id=idigbio_logo" TargetMode="External"/><Relationship Id="rId14"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pPr/>
              <a:t>‹#›</a:t>
            </a:fld>
            <a:endParaRPr lang="en-US"/>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2050" name="Picture 2" descr="https://www.idigbio.org/wiki/_media/idigbio_logo_rgb.png?w=100">
            <a:hlinkClick r:id="rId13" tooltip="idigbio_logo_rgb.png"/>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fld id="{2D23EF80-617A-4CB8-9C5B-FE884E3EB76F}" type="datetime1">
              <a:rPr lang="en-US" smtClean="0">
                <a:solidFill>
                  <a:srgbClr val="04617B">
                    <a:shade val="90000"/>
                  </a:srgbClr>
                </a:solidFill>
                <a:latin typeface="Calibri"/>
              </a:rPr>
              <a:pPr/>
              <a:t>10/23/12</a:t>
            </a:fld>
            <a:endParaRPr lang="en-US">
              <a:solidFill>
                <a:srgbClr val="04617B">
                  <a:shade val="90000"/>
                </a:srgbClr>
              </a:solidFill>
              <a:latin typeface="Calibri"/>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endParaRPr lang="en-US">
              <a:solidFill>
                <a:srgbClr val="04617B">
                  <a:shade val="90000"/>
                </a:srgbClr>
              </a:solidFill>
              <a:latin typeface="Calibri"/>
            </a:endParaRPr>
          </a:p>
        </p:txBody>
      </p:sp>
      <p:sp>
        <p:nvSpPr>
          <p:cNvPr id="18" name="Slide Number Placeholder 17"/>
          <p:cNvSpPr>
            <a:spLocks noGrp="1"/>
          </p:cNvSpPr>
          <p:nvPr>
            <p:ph type="sldNum" sz="quarter" idx="4"/>
          </p:nvPr>
        </p:nvSpPr>
        <p:spPr>
          <a:xfrm>
            <a:off x="7620000" y="6477000"/>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16" name="Picture 9" descr="ACIS">
            <a:hlinkClick r:id="rId13" tooltip="Advanced Computing and Information Systems Laboratory"/>
          </p:cNvPr>
          <p:cNvPicPr>
            <a:picLocks noChangeAspect="1" noChangeArrowheads="1"/>
          </p:cNvPicPr>
          <p:nvPr userDrawn="1"/>
        </p:nvPicPr>
        <p:blipFill>
          <a:blip r:embed="rId14" cstate="print"/>
          <a:srcRect/>
          <a:stretch>
            <a:fillRect/>
          </a:stretch>
        </p:blipFill>
        <p:spPr bwMode="auto">
          <a:xfrm>
            <a:off x="122238" y="6716713"/>
            <a:ext cx="455612" cy="119062"/>
          </a:xfrm>
          <a:prstGeom prst="rect">
            <a:avLst/>
          </a:prstGeom>
          <a:noFill/>
        </p:spPr>
      </p:pic>
      <p:grpSp>
        <p:nvGrpSpPr>
          <p:cNvPr id="2" name="Group 10"/>
          <p:cNvGrpSpPr>
            <a:grpSpLocks/>
          </p:cNvGrpSpPr>
          <p:nvPr userDrawn="1"/>
        </p:nvGrpSpPr>
        <p:grpSpPr bwMode="auto">
          <a:xfrm>
            <a:off x="685800" y="6750050"/>
            <a:ext cx="5222875" cy="87313"/>
            <a:chOff x="509" y="2547"/>
            <a:chExt cx="4790" cy="72"/>
          </a:xfrm>
        </p:grpSpPr>
        <p:sp>
          <p:nvSpPr>
            <p:cNvPr id="19" name="Rectangle 11"/>
            <p:cNvSpPr>
              <a:spLocks noChangeArrowheads="1"/>
            </p:cNvSpPr>
            <p:nvPr userDrawn="1"/>
          </p:nvSpPr>
          <p:spPr bwMode="blackWhite">
            <a:xfrm flipV="1">
              <a:off x="509" y="2547"/>
              <a:ext cx="4790" cy="48"/>
            </a:xfrm>
            <a:prstGeom prst="rect">
              <a:avLst/>
            </a:prstGeom>
            <a:gradFill rotWithShape="1">
              <a:gsLst>
                <a:gs pos="0">
                  <a:srgbClr val="3333CC"/>
                </a:gs>
                <a:gs pos="100000">
                  <a:srgbClr val="3333CC">
                    <a:gamma/>
                    <a:tint val="0"/>
                    <a:invGamma/>
                  </a:srgbClr>
                </a:gs>
              </a:gsLst>
              <a:lin ang="0" scaled="1"/>
            </a:gradFill>
            <a:ln w="50800" algn="ctr">
              <a:noFill/>
              <a:miter lim="800000"/>
              <a:headEnd/>
              <a:tailEnd/>
            </a:ln>
            <a:effectLst/>
          </p:spPr>
          <p:txBody>
            <a:bodyPr wrap="none" anchor="ctr"/>
            <a:lstStyle/>
            <a:p>
              <a:endParaRPr lang="en-US">
                <a:solidFill>
                  <a:prstClr val="black"/>
                </a:solidFill>
                <a:latin typeface="Calibri"/>
              </a:endParaRPr>
            </a:p>
          </p:txBody>
        </p:sp>
        <p:sp>
          <p:nvSpPr>
            <p:cNvPr id="20" name="Rectangle 12"/>
            <p:cNvSpPr>
              <a:spLocks noChangeArrowheads="1"/>
            </p:cNvSpPr>
            <p:nvPr userDrawn="1"/>
          </p:nvSpPr>
          <p:spPr bwMode="blackWhite">
            <a:xfrm flipV="1">
              <a:off x="509" y="2595"/>
              <a:ext cx="4790" cy="24"/>
            </a:xfrm>
            <a:prstGeom prst="rect">
              <a:avLst/>
            </a:prstGeom>
            <a:gradFill rotWithShape="1">
              <a:gsLst>
                <a:gs pos="0">
                  <a:srgbClr val="CC0000"/>
                </a:gs>
                <a:gs pos="100000">
                  <a:srgbClr val="CC0000">
                    <a:gamma/>
                    <a:tint val="0"/>
                    <a:invGamma/>
                  </a:srgbClr>
                </a:gs>
              </a:gsLst>
              <a:lin ang="0" scaled="1"/>
            </a:gradFill>
            <a:ln w="50800" algn="ctr">
              <a:noFill/>
              <a:miter lim="800000"/>
              <a:headEnd/>
              <a:tailEnd/>
            </a:ln>
            <a:effectLst/>
          </p:spPr>
          <p:txBody>
            <a:bodyPr wrap="none" anchor="ctr"/>
            <a:lstStyle/>
            <a:p>
              <a:endParaRPr lang="en-US">
                <a:solidFill>
                  <a:prstClr val="black"/>
                </a:solidFill>
                <a:latin typeface="Calibri"/>
              </a:endParaRPr>
            </a:p>
          </p:txBody>
        </p:sp>
      </p:grpSp>
      <p:sp>
        <p:nvSpPr>
          <p:cNvPr id="21" name="Text Box 8"/>
          <p:cNvSpPr txBox="1">
            <a:spLocks noChangeArrowheads="1"/>
          </p:cNvSpPr>
          <p:nvPr userDrawn="1"/>
        </p:nvSpPr>
        <p:spPr bwMode="auto">
          <a:xfrm>
            <a:off x="4800600" y="6638925"/>
            <a:ext cx="2805576" cy="230832"/>
          </a:xfrm>
          <a:prstGeom prst="rect">
            <a:avLst/>
          </a:prstGeom>
          <a:noFill/>
          <a:ln w="9525">
            <a:noFill/>
            <a:miter lim="800000"/>
            <a:headEnd/>
            <a:tailEnd/>
          </a:ln>
          <a:effectLst/>
        </p:spPr>
        <p:txBody>
          <a:bodyPr wrap="none">
            <a:spAutoFit/>
          </a:bodyPr>
          <a:lstStyle/>
          <a:p>
            <a:pPr eaLnBrk="0" hangingPunct="0"/>
            <a:r>
              <a:rPr lang="en-US" sz="900" b="1" dirty="0">
                <a:solidFill>
                  <a:srgbClr val="3366FF"/>
                </a:solidFill>
                <a:latin typeface="Arial Narrow" pitchFamily="34" charset="0"/>
                <a:cs typeface="Arial" pitchFamily="34" charset="0"/>
              </a:rPr>
              <a:t>A</a:t>
            </a:r>
            <a:r>
              <a:rPr lang="en-US" sz="900" b="1" dirty="0">
                <a:solidFill>
                  <a:srgbClr val="080808"/>
                </a:solidFill>
                <a:latin typeface="Arial Narrow" pitchFamily="34" charset="0"/>
                <a:cs typeface="Arial" pitchFamily="34" charset="0"/>
              </a:rPr>
              <a:t>dvanced </a:t>
            </a:r>
            <a:r>
              <a:rPr lang="en-US" sz="900" b="1" dirty="0">
                <a:solidFill>
                  <a:srgbClr val="3366FF"/>
                </a:solidFill>
                <a:latin typeface="Arial Narrow" pitchFamily="34" charset="0"/>
                <a:cs typeface="Arial" pitchFamily="34" charset="0"/>
              </a:rPr>
              <a:t>C</a:t>
            </a:r>
            <a:r>
              <a:rPr lang="en-US" sz="900" b="1" dirty="0">
                <a:solidFill>
                  <a:srgbClr val="080808"/>
                </a:solidFill>
                <a:latin typeface="Arial Narrow" pitchFamily="34" charset="0"/>
                <a:cs typeface="Arial" pitchFamily="34" charset="0"/>
              </a:rPr>
              <a:t>omputing and </a:t>
            </a:r>
            <a:r>
              <a:rPr lang="en-US" sz="900" b="1" dirty="0">
                <a:solidFill>
                  <a:srgbClr val="3366FF"/>
                </a:solidFill>
                <a:latin typeface="Arial Narrow" pitchFamily="34" charset="0"/>
                <a:cs typeface="Arial" pitchFamily="34" charset="0"/>
              </a:rPr>
              <a:t>I</a:t>
            </a:r>
            <a:r>
              <a:rPr lang="en-US" sz="900" b="1" dirty="0">
                <a:solidFill>
                  <a:srgbClr val="080808"/>
                </a:solidFill>
                <a:latin typeface="Arial Narrow" pitchFamily="34" charset="0"/>
                <a:cs typeface="Arial" pitchFamily="34" charset="0"/>
              </a:rPr>
              <a:t>nformation </a:t>
            </a:r>
            <a:r>
              <a:rPr lang="en-US" sz="900" b="1" dirty="0">
                <a:solidFill>
                  <a:srgbClr val="3366FF"/>
                </a:solidFill>
                <a:latin typeface="Arial Narrow" pitchFamily="34" charset="0"/>
                <a:cs typeface="Arial" pitchFamily="34" charset="0"/>
              </a:rPr>
              <a:t>S</a:t>
            </a:r>
            <a:r>
              <a:rPr lang="en-US" sz="900" b="1" dirty="0">
                <a:solidFill>
                  <a:srgbClr val="080808"/>
                </a:solidFill>
                <a:latin typeface="Arial Narrow" pitchFamily="34" charset="0"/>
                <a:cs typeface="Arial" pitchFamily="34" charset="0"/>
              </a:rPr>
              <a:t>ystems laboratory</a:t>
            </a:r>
          </a:p>
        </p:txBody>
      </p:sp>
      <p:pic>
        <p:nvPicPr>
          <p:cNvPr id="12290" name="Picture 2" descr="UF Signature">
            <a:hlinkClick r:id="rId15"/>
          </p:cNvPr>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8161713" y="6674040"/>
            <a:ext cx="816032" cy="159021"/>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2050" name="Picture 2" descr="https://www.idigbio.org/wiki/_media/idigbio_logo_rgb.png?w=100">
            <a:hlinkClick r:id="rId13" tooltip="idigbio_logo_rgb.png"/>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228600" y="6457648"/>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solidFill>
                  <a:srgbClr val="04617B">
                    <a:shade val="90000"/>
                  </a:srgbClr>
                </a:solidFill>
                <a:latin typeface="Calibri"/>
              </a:rPr>
              <a:pPr/>
              <a:t>‹#›</a:t>
            </a:fld>
            <a:endParaRPr lang="en-US">
              <a:solidFill>
                <a:srgbClr val="04617B">
                  <a:shade val="90000"/>
                </a:srgbClr>
              </a:solidFill>
              <a:latin typeface="Calibri"/>
            </a:endParaRPr>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alibri"/>
            </a:endParaRPr>
          </a:p>
        </p:txBody>
      </p:sp>
      <p:pic>
        <p:nvPicPr>
          <p:cNvPr id="2050" name="Picture 2" descr="https://www.idigbio.org/wiki/_media/idigbio_logo_rgb.png?w=100">
            <a:hlinkClick r:id="rId13" tooltip="idigbio_logo_rgb.png"/>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51586" y="6527498"/>
            <a:ext cx="952500" cy="295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1D23B-8599-4842-B32C-D3E73C008BAF}" type="datetimeFigureOut">
              <a:rPr lang="en-US" smtClean="0">
                <a:solidFill>
                  <a:prstClr val="black">
                    <a:tint val="75000"/>
                  </a:prstClr>
                </a:solidFill>
                <a:latin typeface="Calibri"/>
              </a:rPr>
              <a:pPr/>
              <a:t>10/23/12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1A3C-1260-4E81-A40F-FE28022A939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10393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tiff"/><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9.jpe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 Id="rId3"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xml"/><Relationship Id="rId3" Type="http://schemas.openxmlformats.org/officeDocument/2006/relationships/image" Target="../media/image2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citsci.org/cwis438/Browse/Project/Project_Info.php?OrgnizationID=&amp;ProjectID=324&amp;" TargetMode="External"/><Relationship Id="rId5" Type="http://schemas.openxmlformats.org/officeDocument/2006/relationships/image" Target="../media/image29.png"/><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citsci.org/cwis438/Browse/Project/Project_Info.php?OrgnizationID=&amp;ProjectID=324&amp;" TargetMode="External"/><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luebird_TTRS.jpeg"/>
          <p:cNvPicPr>
            <a:picLocks noChangeAspect="1"/>
          </p:cNvPicPr>
          <p:nvPr/>
        </p:nvPicPr>
        <p:blipFill>
          <a:blip r:embed="rId3"/>
          <a:srcRect t="11722" b="7033"/>
          <a:stretch>
            <a:fillRect/>
          </a:stretch>
        </p:blipFill>
        <p:spPr>
          <a:xfrm>
            <a:off x="0" y="4579867"/>
            <a:ext cx="3505200" cy="2278133"/>
          </a:xfrm>
          <a:prstGeom prst="rect">
            <a:avLst/>
          </a:prstGeom>
        </p:spPr>
      </p:pic>
      <p:pic>
        <p:nvPicPr>
          <p:cNvPr id="25" name="Picture 6" descr="https://www.idigbio.org/wiki/_media/idigbio_logo_rgb.png"/>
          <p:cNvPicPr>
            <a:picLocks noChangeAspect="1" noChangeArrowheads="1"/>
          </p:cNvPicPr>
          <p:nvPr/>
        </p:nvPicPr>
        <p:blipFill>
          <a:blip r:embed="rId4" cstate="print">
            <a:lum bright="-11000"/>
            <a:extLst>
              <a:ext uri="{28A0092B-C50C-407E-A947-70E740481C1C}">
                <a14:useLocalDpi xmlns:a14="http://schemas.microsoft.com/office/drawing/2010/main" val="0"/>
              </a:ext>
            </a:extLst>
          </a:blip>
          <a:srcRect/>
          <a:stretch>
            <a:fillRect/>
          </a:stretch>
        </p:blipFill>
        <p:spPr bwMode="auto">
          <a:xfrm>
            <a:off x="122583" y="76200"/>
            <a:ext cx="3763617" cy="11629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 y="1572161"/>
            <a:ext cx="8991600" cy="1323439"/>
          </a:xfrm>
          <a:prstGeom prst="rect">
            <a:avLst/>
          </a:prstGeom>
          <a:noFill/>
        </p:spPr>
        <p:txBody>
          <a:bodyPr wrap="square" rtlCol="0">
            <a:spAutoFit/>
          </a:bodyPr>
          <a:lstStyle/>
          <a:p>
            <a:pPr algn="ctr"/>
            <a:r>
              <a:rPr lang="en-US" sz="4000" dirty="0">
                <a:solidFill>
                  <a:srgbClr val="376092"/>
                </a:solidFill>
              </a:rPr>
              <a:t>Public Participation in the Digitization of Biodiversity </a:t>
            </a:r>
            <a:r>
              <a:rPr lang="en-US" sz="4000" dirty="0" smtClean="0">
                <a:solidFill>
                  <a:srgbClr val="376092"/>
                </a:solidFill>
              </a:rPr>
              <a:t>Collections</a:t>
            </a:r>
            <a:endParaRPr lang="en-US" sz="4000" dirty="0">
              <a:solidFill>
                <a:srgbClr val="376092"/>
              </a:solidFill>
            </a:endParaRPr>
          </a:p>
        </p:txBody>
      </p:sp>
      <p:sp>
        <p:nvSpPr>
          <p:cNvPr id="28" name="TextBox 27"/>
          <p:cNvSpPr txBox="1"/>
          <p:nvPr/>
        </p:nvSpPr>
        <p:spPr>
          <a:xfrm>
            <a:off x="1031905" y="3160693"/>
            <a:ext cx="3082895" cy="954107"/>
          </a:xfrm>
          <a:prstGeom prst="rect">
            <a:avLst/>
          </a:prstGeom>
          <a:noFill/>
        </p:spPr>
        <p:txBody>
          <a:bodyPr wrap="none" rtlCol="0">
            <a:spAutoFit/>
          </a:bodyPr>
          <a:lstStyle/>
          <a:p>
            <a:pPr algn="ctr"/>
            <a:r>
              <a:rPr lang="en-US" sz="3200" dirty="0" smtClean="0"/>
              <a:t>Austin Mast</a:t>
            </a:r>
          </a:p>
          <a:p>
            <a:pPr algn="ctr"/>
            <a:r>
              <a:rPr lang="en-US" sz="2400" dirty="0" smtClean="0"/>
              <a:t>Florida State University</a:t>
            </a:r>
            <a:endParaRPr lang="en-US" sz="2400" dirty="0"/>
          </a:p>
        </p:txBody>
      </p:sp>
      <p:pic>
        <p:nvPicPr>
          <p:cNvPr id="30"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152400"/>
            <a:ext cx="1066800" cy="84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4" descr="C:\Users\dpaul\Downloads\nsf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599" y="76200"/>
            <a:ext cx="914400" cy="9192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399" y="152400"/>
            <a:ext cx="8382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8999" y="152400"/>
            <a:ext cx="879088" cy="84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download (1).jpeg"/>
          <p:cNvPicPr>
            <a:picLocks noChangeAspect="1"/>
          </p:cNvPicPr>
          <p:nvPr/>
        </p:nvPicPr>
        <p:blipFill>
          <a:blip r:embed="rId9"/>
          <a:srcRect t="11576"/>
          <a:stretch>
            <a:fillRect/>
          </a:stretch>
        </p:blipFill>
        <p:spPr>
          <a:xfrm>
            <a:off x="5818915" y="4572000"/>
            <a:ext cx="3325085" cy="2286000"/>
          </a:xfrm>
          <a:prstGeom prst="rect">
            <a:avLst/>
          </a:prstGeom>
        </p:spPr>
      </p:pic>
      <p:pic>
        <p:nvPicPr>
          <p:cNvPr id="2" name="Picture 1" descr="Butterfly_Tall_Timbers.jpeg"/>
          <p:cNvPicPr>
            <a:picLocks noChangeAspect="1"/>
          </p:cNvPicPr>
          <p:nvPr/>
        </p:nvPicPr>
        <p:blipFill rotWithShape="1">
          <a:blip r:embed="rId10" cstate="print">
            <a:extLst>
              <a:ext uri="{28A0092B-C50C-407E-A947-70E740481C1C}">
                <a14:useLocalDpi xmlns:a14="http://schemas.microsoft.com/office/drawing/2010/main" val="0"/>
              </a:ext>
            </a:extLst>
          </a:blip>
          <a:srcRect t="6973"/>
          <a:stretch/>
        </p:blipFill>
        <p:spPr>
          <a:xfrm>
            <a:off x="3406775" y="4589638"/>
            <a:ext cx="2540000" cy="2268362"/>
          </a:xfrm>
          <a:prstGeom prst="rect">
            <a:avLst/>
          </a:prstGeom>
        </p:spPr>
      </p:pic>
      <p:sp>
        <p:nvSpPr>
          <p:cNvPr id="3" name="Rectangle 2"/>
          <p:cNvSpPr/>
          <p:nvPr/>
        </p:nvSpPr>
        <p:spPr>
          <a:xfrm>
            <a:off x="0" y="4495800"/>
            <a:ext cx="9144000" cy="152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36085" y="3160693"/>
            <a:ext cx="2704136" cy="954107"/>
          </a:xfrm>
          <a:prstGeom prst="rect">
            <a:avLst/>
          </a:prstGeom>
          <a:noFill/>
        </p:spPr>
        <p:txBody>
          <a:bodyPr wrap="none" rtlCol="0">
            <a:spAutoFit/>
          </a:bodyPr>
          <a:lstStyle/>
          <a:p>
            <a:pPr algn="ctr"/>
            <a:r>
              <a:rPr lang="en-US" sz="3200" dirty="0" smtClean="0"/>
              <a:t>Betty </a:t>
            </a:r>
            <a:r>
              <a:rPr lang="en-US" sz="3200" dirty="0" err="1" smtClean="0"/>
              <a:t>Dunckel</a:t>
            </a:r>
            <a:endParaRPr lang="en-US" sz="3200" dirty="0" smtClean="0"/>
          </a:p>
          <a:p>
            <a:pPr algn="ctr"/>
            <a:r>
              <a:rPr lang="en-US" sz="2400" dirty="0" smtClean="0"/>
              <a:t>University of Florida</a:t>
            </a:r>
            <a:endParaRPr lang="en-US" sz="2400" dirty="0"/>
          </a:p>
        </p:txBody>
      </p:sp>
    </p:spTree>
    <p:extLst>
      <p:ext uri="{BB962C8B-B14F-4D97-AF65-F5344CB8AC3E}">
        <p14:creationId xmlns:p14="http://schemas.microsoft.com/office/powerpoint/2010/main" val="403293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2-09-14 at 9.13.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7467600" cy="5211150"/>
          </a:xfrm>
          <a:prstGeom prst="rect">
            <a:avLst/>
          </a:prstGeom>
        </p:spPr>
      </p:pic>
      <p:sp>
        <p:nvSpPr>
          <p:cNvPr id="7" name="Rectangle 6"/>
          <p:cNvSpPr/>
          <p:nvPr/>
        </p:nvSpPr>
        <p:spPr>
          <a:xfrm>
            <a:off x="5715000" y="6400800"/>
            <a:ext cx="2803509" cy="369332"/>
          </a:xfrm>
          <a:prstGeom prst="rect">
            <a:avLst/>
          </a:prstGeom>
        </p:spPr>
        <p:txBody>
          <a:bodyPr wrap="none">
            <a:spAutoFit/>
          </a:bodyPr>
          <a:lstStyle/>
          <a:p>
            <a:r>
              <a:rPr lang="en-US" dirty="0"/>
              <a:t>http://</a:t>
            </a:r>
            <a:r>
              <a:rPr lang="en-US" dirty="0" err="1"/>
              <a:t>volunteer.ala.org.au</a:t>
            </a:r>
            <a:r>
              <a:rPr lang="en-US" dirty="0"/>
              <a:t>/</a:t>
            </a:r>
          </a:p>
        </p:txBody>
      </p:sp>
      <p:sp>
        <p:nvSpPr>
          <p:cNvPr id="6" name="TextBox 5"/>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Evidence that </a:t>
            </a:r>
            <a:r>
              <a:rPr lang="en-US" sz="3600" dirty="0" smtClean="0">
                <a:solidFill>
                  <a:srgbClr val="376092"/>
                </a:solidFill>
              </a:rPr>
              <a:t>Science Projects </a:t>
            </a:r>
            <a:r>
              <a:rPr lang="en-US" sz="3600" dirty="0" smtClean="0">
                <a:solidFill>
                  <a:srgbClr val="376092"/>
                </a:solidFill>
              </a:rPr>
              <a:t>can </a:t>
            </a:r>
            <a:r>
              <a:rPr lang="en-US" sz="3600" dirty="0" smtClean="0">
                <a:solidFill>
                  <a:srgbClr val="376092"/>
                </a:solidFill>
              </a:rPr>
              <a:t>Engage </a:t>
            </a:r>
            <a:r>
              <a:rPr lang="en-US" sz="3600" dirty="0" smtClean="0">
                <a:solidFill>
                  <a:srgbClr val="376092"/>
                </a:solidFill>
              </a:rPr>
              <a:t>I</a:t>
            </a:r>
            <a:r>
              <a:rPr lang="en-US" sz="3600" dirty="0" smtClean="0">
                <a:solidFill>
                  <a:srgbClr val="376092"/>
                </a:solidFill>
              </a:rPr>
              <a:t>t</a:t>
            </a:r>
            <a:endParaRPr lang="en-US" sz="3600" dirty="0" smtClean="0">
              <a:solidFill>
                <a:srgbClr val="376092"/>
              </a:solidFill>
            </a:endParaRPr>
          </a:p>
        </p:txBody>
      </p:sp>
    </p:spTree>
    <p:extLst>
      <p:ext uri="{BB962C8B-B14F-4D97-AF65-F5344CB8AC3E}">
        <p14:creationId xmlns:p14="http://schemas.microsoft.com/office/powerpoint/2010/main" val="77694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1"/>
          <p:cNvSpPr txBox="1">
            <a:spLocks noChangeArrowheads="1"/>
          </p:cNvSpPr>
          <p:nvPr/>
        </p:nvSpPr>
        <p:spPr bwMode="auto">
          <a:xfrm>
            <a:off x="957263" y="188913"/>
            <a:ext cx="518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800" b="1">
                <a:solidFill>
                  <a:schemeClr val="bg1"/>
                </a:solidFill>
                <a:latin typeface="Arial" charset="0"/>
              </a:rPr>
              <a:t>Atlas of Living Australia Biodiversity Volunteer Portal </a:t>
            </a:r>
            <a:endParaRPr lang="en-US" sz="2800" b="1">
              <a:latin typeface="Arial" charset="0"/>
            </a:endParaRPr>
          </a:p>
        </p:txBody>
      </p:sp>
      <p:pic>
        <p:nvPicPr>
          <p:cNvPr id="2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133600"/>
            <a:ext cx="41544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3" name="TextBox 1"/>
          <p:cNvSpPr txBox="1">
            <a:spLocks noChangeArrowheads="1"/>
          </p:cNvSpPr>
          <p:nvPr/>
        </p:nvSpPr>
        <p:spPr bwMode="auto">
          <a:xfrm>
            <a:off x="539750" y="3946525"/>
            <a:ext cx="37449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pPr algn="l">
              <a:buFont typeface="Arial" charset="0"/>
              <a:buChar char="•"/>
            </a:pPr>
            <a:r>
              <a:rPr lang="en-AU" sz="1200"/>
              <a:t>This table and graph illustrate that a small number of volunteers get very involved and become very productive. These volunteers have been keen to provide feedback on improving the site and some have now taken on validation reponsibilities as well.  </a:t>
            </a:r>
          </a:p>
          <a:p>
            <a:pPr algn="l">
              <a:buFont typeface="Arial" charset="0"/>
              <a:buChar char="•"/>
            </a:pPr>
            <a:r>
              <a:rPr lang="en-AU" sz="1200"/>
              <a:t>Just over half the volunteers who register for transcribing do less than 10 tasks and cease involvement in the first week or so.</a:t>
            </a:r>
          </a:p>
          <a:p>
            <a:pPr algn="l">
              <a:buFont typeface="Arial" charset="0"/>
              <a:buChar char="•"/>
            </a:pPr>
            <a:r>
              <a:rPr lang="en-AU" sz="1200"/>
              <a:t>The middle group of volunteers contributing between 10 and 1000 tasks  is equally as productive overall as the really dedicated ones. It is this group that I plan to target as I believe it has the most potential for increasing the output of through virtual and tangible rewards and the development of a forum. </a:t>
            </a:r>
          </a:p>
        </p:txBody>
      </p:sp>
      <p:graphicFrame>
        <p:nvGraphicFramePr>
          <p:cNvPr id="3" name="Table 2"/>
          <p:cNvGraphicFramePr>
            <a:graphicFrameLocks noGrp="1"/>
          </p:cNvGraphicFramePr>
          <p:nvPr/>
        </p:nvGraphicFramePr>
        <p:xfrm>
          <a:off x="565150" y="1916113"/>
          <a:ext cx="3502025" cy="1873249"/>
        </p:xfrm>
        <a:graphic>
          <a:graphicData uri="http://schemas.openxmlformats.org/drawingml/2006/table">
            <a:tbl>
              <a:tblPr/>
              <a:tblGrid>
                <a:gridCol w="1176253"/>
                <a:gridCol w="1592523"/>
                <a:gridCol w="733249"/>
              </a:tblGrid>
              <a:tr h="267607">
                <a:tc>
                  <a:txBody>
                    <a:bodyPr/>
                    <a:lstStyle/>
                    <a:p>
                      <a:pPr algn="ctr" fontAlgn="b"/>
                      <a:r>
                        <a:rPr lang="en-AU" sz="1100" b="0" i="0" u="none" strike="noStrike" dirty="0">
                          <a:solidFill>
                            <a:srgbClr val="000000"/>
                          </a:solidFill>
                          <a:effectLst/>
                          <a:latin typeface="Calibri"/>
                        </a:rPr>
                        <a:t>No. Volunteers</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No. Tasks Completed</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Total </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0000"/>
                          </a:solidFill>
                          <a:effectLst/>
                          <a:latin typeface="Calibri"/>
                        </a:rPr>
                        <a:t>57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1</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57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0000"/>
                          </a:solidFill>
                          <a:effectLst/>
                          <a:latin typeface="Calibri"/>
                        </a:rPr>
                        <a:t>85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1-10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371</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0000"/>
                          </a:solidFill>
                          <a:effectLst/>
                          <a:latin typeface="Calibri"/>
                        </a:rPr>
                        <a:t>87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10-100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2994</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0000"/>
                          </a:solidFill>
                          <a:effectLst/>
                          <a:latin typeface="Calibri"/>
                        </a:rPr>
                        <a:t>36</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100-1000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8405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0000"/>
                          </a:solidFill>
                          <a:effectLst/>
                          <a:latin typeface="Calibri"/>
                        </a:rPr>
                        <a:t>2</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1000-2000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0000"/>
                          </a:solidFill>
                          <a:effectLst/>
                          <a:latin typeface="Calibri"/>
                        </a:rPr>
                        <a:t>3465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0000"/>
                          </a:solidFill>
                          <a:effectLst/>
                          <a:latin typeface="Calibri"/>
                        </a:rPr>
                        <a:t>3</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2000+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0000"/>
                          </a:solidFill>
                          <a:effectLst/>
                          <a:latin typeface="Calibri"/>
                        </a:rPr>
                        <a:t>7116</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6295796" y="6172200"/>
            <a:ext cx="2188445" cy="369332"/>
          </a:xfrm>
          <a:prstGeom prst="rect">
            <a:avLst/>
          </a:prstGeom>
        </p:spPr>
        <p:txBody>
          <a:bodyPr wrap="none">
            <a:spAutoFit/>
          </a:bodyPr>
          <a:lstStyle/>
          <a:p>
            <a:pPr algn="ctr"/>
            <a:r>
              <a:rPr lang="en-US" dirty="0" smtClean="0"/>
              <a:t>Source</a:t>
            </a:r>
            <a:r>
              <a:rPr lang="en-US" dirty="0"/>
              <a:t>: </a:t>
            </a:r>
            <a:r>
              <a:rPr lang="en-US" dirty="0" smtClean="0"/>
              <a:t>Paul </a:t>
            </a:r>
            <a:r>
              <a:rPr lang="en-US" dirty="0" err="1" smtClean="0"/>
              <a:t>Flemons</a:t>
            </a:r>
            <a:endParaRPr lang="en-US" dirty="0"/>
          </a:p>
        </p:txBody>
      </p:sp>
    </p:spTree>
    <p:extLst>
      <p:ext uri="{BB962C8B-B14F-4D97-AF65-F5344CB8AC3E}">
        <p14:creationId xmlns:p14="http://schemas.microsoft.com/office/powerpoint/2010/main" val="413046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PSR-Square-with-all-text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47800"/>
            <a:ext cx="5181600" cy="4769224"/>
          </a:xfrm>
          <a:prstGeom prst="rect">
            <a:avLst/>
          </a:prstGeom>
        </p:spPr>
      </p:pic>
      <p:sp>
        <p:nvSpPr>
          <p:cNvPr id="8" name="TextBox 7"/>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Evidence that </a:t>
            </a:r>
            <a:r>
              <a:rPr lang="en-US" sz="3600" dirty="0" smtClean="0">
                <a:solidFill>
                  <a:srgbClr val="376092"/>
                </a:solidFill>
              </a:rPr>
              <a:t>Science Projects </a:t>
            </a:r>
            <a:r>
              <a:rPr lang="en-US" sz="3600" dirty="0" smtClean="0">
                <a:solidFill>
                  <a:srgbClr val="376092"/>
                </a:solidFill>
              </a:rPr>
              <a:t>can </a:t>
            </a:r>
            <a:r>
              <a:rPr lang="en-US" sz="3600" dirty="0" smtClean="0">
                <a:solidFill>
                  <a:srgbClr val="376092"/>
                </a:solidFill>
              </a:rPr>
              <a:t>Engage </a:t>
            </a:r>
            <a:r>
              <a:rPr lang="en-US" sz="3600" dirty="0" smtClean="0">
                <a:solidFill>
                  <a:srgbClr val="376092"/>
                </a:solidFill>
              </a:rPr>
              <a:t>I</a:t>
            </a:r>
            <a:r>
              <a:rPr lang="en-US" sz="3600" dirty="0" smtClean="0">
                <a:solidFill>
                  <a:srgbClr val="376092"/>
                </a:solidFill>
              </a:rPr>
              <a:t>t</a:t>
            </a:r>
            <a:endParaRPr lang="en-US" sz="3600" dirty="0" smtClean="0">
              <a:solidFill>
                <a:srgbClr val="376092"/>
              </a:solidFill>
            </a:endParaRPr>
          </a:p>
        </p:txBody>
      </p:sp>
    </p:spTree>
    <p:extLst>
      <p:ext uri="{BB962C8B-B14F-4D97-AF65-F5344CB8AC3E}">
        <p14:creationId xmlns:p14="http://schemas.microsoft.com/office/powerpoint/2010/main" val="27178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Public Participation in </a:t>
            </a:r>
            <a:r>
              <a:rPr lang="en-US" sz="3600" dirty="0" smtClean="0">
                <a:solidFill>
                  <a:srgbClr val="376092"/>
                </a:solidFill>
              </a:rPr>
              <a:t>Digitization Workshop</a:t>
            </a:r>
            <a:endParaRPr lang="en-US" sz="3600" dirty="0" smtClean="0">
              <a:solidFill>
                <a:srgbClr val="376092"/>
              </a:solidFill>
            </a:endParaRPr>
          </a:p>
        </p:txBody>
      </p:sp>
      <p:sp>
        <p:nvSpPr>
          <p:cNvPr id="12" name="TextBox 11"/>
          <p:cNvSpPr txBox="1"/>
          <p:nvPr/>
        </p:nvSpPr>
        <p:spPr>
          <a:xfrm>
            <a:off x="359059" y="6260068"/>
            <a:ext cx="8480141" cy="369332"/>
          </a:xfrm>
          <a:prstGeom prst="rect">
            <a:avLst/>
          </a:prstGeom>
          <a:noFill/>
        </p:spPr>
        <p:txBody>
          <a:bodyPr wrap="square" rtlCol="0">
            <a:spAutoFit/>
          </a:bodyPr>
          <a:lstStyle/>
          <a:p>
            <a:pPr algn="ctr"/>
            <a:r>
              <a:rPr lang="en-US" dirty="0" smtClean="0"/>
              <a:t>Septem</a:t>
            </a:r>
            <a:r>
              <a:rPr lang="en-US" dirty="0" smtClean="0"/>
              <a:t>ber 28–29, 2012</a:t>
            </a:r>
            <a:endParaRPr lang="en-US" dirty="0"/>
          </a:p>
        </p:txBody>
      </p:sp>
      <p:pic>
        <p:nvPicPr>
          <p:cNvPr id="2" name="Picture 1" descr="Screen Shot 2012-10-23 at 6.18.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7778610" cy="4953000"/>
          </a:xfrm>
          <a:prstGeom prst="rect">
            <a:avLst/>
          </a:prstGeom>
        </p:spPr>
      </p:pic>
    </p:spTree>
    <p:extLst>
      <p:ext uri="{BB962C8B-B14F-4D97-AF65-F5344CB8AC3E}">
        <p14:creationId xmlns:p14="http://schemas.microsoft.com/office/powerpoint/2010/main" val="11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Public Participation in </a:t>
            </a:r>
            <a:r>
              <a:rPr lang="en-US" sz="3600" dirty="0" smtClean="0">
                <a:solidFill>
                  <a:srgbClr val="376092"/>
                </a:solidFill>
              </a:rPr>
              <a:t>Digitization Workshop</a:t>
            </a:r>
            <a:endParaRPr lang="en-US" sz="3600" dirty="0" smtClean="0">
              <a:solidFill>
                <a:srgbClr val="376092"/>
              </a:solidFill>
            </a:endParaRPr>
          </a:p>
        </p:txBody>
      </p:sp>
      <p:sp>
        <p:nvSpPr>
          <p:cNvPr id="4" name="Summing Junction 3"/>
          <p:cNvSpPr/>
          <p:nvPr/>
        </p:nvSpPr>
        <p:spPr>
          <a:xfrm>
            <a:off x="2057400" y="1219200"/>
            <a:ext cx="4953000" cy="4953000"/>
          </a:xfrm>
          <a:prstGeom prst="flowChartSummingJunction">
            <a:avLst/>
          </a:prstGeom>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352800" y="5029200"/>
            <a:ext cx="2286000" cy="461665"/>
          </a:xfrm>
          <a:prstGeom prst="rect">
            <a:avLst/>
          </a:prstGeom>
          <a:noFill/>
        </p:spPr>
        <p:txBody>
          <a:bodyPr wrap="square" rtlCol="0">
            <a:spAutoFit/>
          </a:bodyPr>
          <a:lstStyle/>
          <a:p>
            <a:pPr algn="ctr"/>
            <a:r>
              <a:rPr lang="en-US" sz="2400" b="1" dirty="0" err="1" smtClean="0">
                <a:solidFill>
                  <a:schemeClr val="bg1"/>
                </a:solidFill>
                <a:latin typeface="Calibri"/>
              </a:rPr>
              <a:t>iDigBio</a:t>
            </a:r>
            <a:endParaRPr lang="en-US" sz="2400" b="1" dirty="0">
              <a:solidFill>
                <a:schemeClr val="bg1"/>
              </a:solidFill>
              <a:latin typeface="Calibri"/>
            </a:endParaRPr>
          </a:p>
        </p:txBody>
      </p:sp>
      <p:sp>
        <p:nvSpPr>
          <p:cNvPr id="9" name="TextBox 8"/>
          <p:cNvSpPr txBox="1"/>
          <p:nvPr/>
        </p:nvSpPr>
        <p:spPr>
          <a:xfrm>
            <a:off x="2057400" y="3429000"/>
            <a:ext cx="2286000" cy="461665"/>
          </a:xfrm>
          <a:prstGeom prst="rect">
            <a:avLst/>
          </a:prstGeom>
          <a:noFill/>
        </p:spPr>
        <p:txBody>
          <a:bodyPr wrap="square" rtlCol="0">
            <a:spAutoFit/>
          </a:bodyPr>
          <a:lstStyle/>
          <a:p>
            <a:pPr algn="ctr"/>
            <a:r>
              <a:rPr lang="en-US" sz="2400" b="1" dirty="0" smtClean="0">
                <a:solidFill>
                  <a:schemeClr val="bg1"/>
                </a:solidFill>
                <a:latin typeface="Calibri"/>
              </a:rPr>
              <a:t>Tool Developers</a:t>
            </a:r>
            <a:endParaRPr lang="en-US" sz="2400" b="1" dirty="0">
              <a:solidFill>
                <a:schemeClr val="bg1"/>
              </a:solidFill>
              <a:latin typeface="Calibri"/>
            </a:endParaRPr>
          </a:p>
        </p:txBody>
      </p:sp>
      <p:sp>
        <p:nvSpPr>
          <p:cNvPr id="10" name="TextBox 9"/>
          <p:cNvSpPr txBox="1"/>
          <p:nvPr/>
        </p:nvSpPr>
        <p:spPr>
          <a:xfrm>
            <a:off x="5410200" y="3429000"/>
            <a:ext cx="1371600" cy="461665"/>
          </a:xfrm>
          <a:prstGeom prst="rect">
            <a:avLst/>
          </a:prstGeom>
          <a:noFill/>
        </p:spPr>
        <p:txBody>
          <a:bodyPr wrap="square" rtlCol="0">
            <a:spAutoFit/>
          </a:bodyPr>
          <a:lstStyle/>
          <a:p>
            <a:pPr algn="ctr"/>
            <a:r>
              <a:rPr lang="en-US" sz="2400" b="1" dirty="0" smtClean="0">
                <a:solidFill>
                  <a:schemeClr val="bg1"/>
                </a:solidFill>
                <a:latin typeface="Calibri"/>
              </a:rPr>
              <a:t>TCNs</a:t>
            </a:r>
            <a:endParaRPr lang="en-US" sz="2400" b="1" dirty="0">
              <a:solidFill>
                <a:schemeClr val="bg1"/>
              </a:solidFill>
              <a:latin typeface="Calibri"/>
            </a:endParaRPr>
          </a:p>
        </p:txBody>
      </p:sp>
      <p:sp>
        <p:nvSpPr>
          <p:cNvPr id="11" name="TextBox 10"/>
          <p:cNvSpPr txBox="1"/>
          <p:nvPr/>
        </p:nvSpPr>
        <p:spPr>
          <a:xfrm>
            <a:off x="3429000" y="1828800"/>
            <a:ext cx="2286000" cy="830997"/>
          </a:xfrm>
          <a:prstGeom prst="rect">
            <a:avLst/>
          </a:prstGeom>
          <a:noFill/>
        </p:spPr>
        <p:txBody>
          <a:bodyPr wrap="square" rtlCol="0">
            <a:spAutoFit/>
          </a:bodyPr>
          <a:lstStyle/>
          <a:p>
            <a:pPr algn="ctr"/>
            <a:r>
              <a:rPr lang="en-US" sz="2400" b="1" dirty="0" smtClean="0">
                <a:solidFill>
                  <a:schemeClr val="bg1"/>
                </a:solidFill>
                <a:latin typeface="Calibri"/>
              </a:rPr>
              <a:t>Citizen Science Experts</a:t>
            </a:r>
            <a:endParaRPr lang="en-US" sz="2400" b="1" dirty="0">
              <a:solidFill>
                <a:schemeClr val="bg1"/>
              </a:solidFill>
              <a:latin typeface="Calibri"/>
            </a:endParaRPr>
          </a:p>
        </p:txBody>
      </p:sp>
      <p:sp>
        <p:nvSpPr>
          <p:cNvPr id="12" name="TextBox 11"/>
          <p:cNvSpPr txBox="1"/>
          <p:nvPr/>
        </p:nvSpPr>
        <p:spPr>
          <a:xfrm>
            <a:off x="359059" y="6260068"/>
            <a:ext cx="8480141" cy="369332"/>
          </a:xfrm>
          <a:prstGeom prst="rect">
            <a:avLst/>
          </a:prstGeom>
          <a:noFill/>
        </p:spPr>
        <p:txBody>
          <a:bodyPr wrap="square" rtlCol="0">
            <a:spAutoFit/>
          </a:bodyPr>
          <a:lstStyle/>
          <a:p>
            <a:pPr algn="ctr"/>
            <a:r>
              <a:rPr lang="en-US" dirty="0" smtClean="0"/>
              <a:t>Septem</a:t>
            </a:r>
            <a:r>
              <a:rPr lang="en-US" dirty="0" smtClean="0"/>
              <a:t>ber 28–29, 2012</a:t>
            </a:r>
            <a:endParaRPr lang="en-US" dirty="0"/>
          </a:p>
        </p:txBody>
      </p:sp>
    </p:spTree>
    <p:extLst>
      <p:ext uri="{BB962C8B-B14F-4D97-AF65-F5344CB8AC3E}">
        <p14:creationId xmlns:p14="http://schemas.microsoft.com/office/powerpoint/2010/main" val="32383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3" name="Content Placeholder 2"/>
          <p:cNvSpPr>
            <a:spLocks noGrp="1"/>
          </p:cNvSpPr>
          <p:nvPr>
            <p:ph idx="1"/>
          </p:nvPr>
        </p:nvSpPr>
        <p:spPr>
          <a:xfrm>
            <a:off x="381000" y="1143000"/>
            <a:ext cx="8458200" cy="5029200"/>
          </a:xfrm>
        </p:spPr>
        <p:txBody>
          <a:bodyPr>
            <a:noAutofit/>
          </a:bodyPr>
          <a:lstStyle/>
          <a:p>
            <a:pPr>
              <a:lnSpc>
                <a:spcPct val="90000"/>
              </a:lnSpc>
              <a:buClr>
                <a:schemeClr val="tx1"/>
              </a:buClr>
            </a:pPr>
            <a:r>
              <a:rPr lang="en-US" sz="2400" dirty="0" smtClean="0">
                <a:solidFill>
                  <a:srgbClr val="FF6600"/>
                </a:solidFill>
              </a:rPr>
              <a:t>Enable digitization </a:t>
            </a:r>
            <a:r>
              <a:rPr lang="en-US" sz="2400" dirty="0" smtClean="0"/>
              <a:t>of biodiversity collections data</a:t>
            </a:r>
          </a:p>
          <a:p>
            <a:pPr lvl="1">
              <a:lnSpc>
                <a:spcPct val="90000"/>
              </a:lnSpc>
              <a:buClr>
                <a:schemeClr val="tx1"/>
              </a:buClr>
            </a:pPr>
            <a:r>
              <a:rPr lang="en-US" sz="2000" dirty="0" smtClean="0"/>
              <a:t>Develop efficient and effective digitization standards and workflows </a:t>
            </a:r>
            <a:endParaRPr lang="en-US" sz="2000" dirty="0">
              <a:solidFill>
                <a:schemeClr val="tx2"/>
              </a:solidFill>
            </a:endParaRPr>
          </a:p>
          <a:p>
            <a:pPr lvl="1">
              <a:lnSpc>
                <a:spcPct val="90000"/>
              </a:lnSpc>
              <a:buClr>
                <a:schemeClr val="tx1"/>
              </a:buClr>
            </a:pPr>
            <a:r>
              <a:rPr lang="en-US" sz="2000" dirty="0" smtClean="0"/>
              <a:t>Actively seek partners and data sources</a:t>
            </a:r>
          </a:p>
          <a:p>
            <a:pPr lvl="1">
              <a:lnSpc>
                <a:spcPct val="90000"/>
              </a:lnSpc>
              <a:buClr>
                <a:schemeClr val="tx1"/>
              </a:buClr>
            </a:pPr>
            <a:r>
              <a:rPr lang="en-US" sz="2000" dirty="0" smtClean="0"/>
              <a:t>Respond to </a:t>
            </a:r>
            <a:r>
              <a:rPr lang="en-US" sz="2000" dirty="0" err="1" smtClean="0"/>
              <a:t>cyberinfrastructure</a:t>
            </a:r>
            <a:r>
              <a:rPr lang="en-US" sz="2000" dirty="0" smtClean="0"/>
              <a:t> needs</a:t>
            </a:r>
          </a:p>
          <a:p>
            <a:pPr>
              <a:lnSpc>
                <a:spcPct val="90000"/>
              </a:lnSpc>
            </a:pPr>
            <a:r>
              <a:rPr lang="en-US" sz="2400" dirty="0" smtClean="0"/>
              <a:t>Provide </a:t>
            </a:r>
            <a:r>
              <a:rPr lang="en-US" sz="2400" dirty="0" smtClean="0">
                <a:solidFill>
                  <a:srgbClr val="FF6600"/>
                </a:solidFill>
              </a:rPr>
              <a:t>portal access </a:t>
            </a:r>
            <a:r>
              <a:rPr lang="en-US" sz="2400" dirty="0" smtClean="0"/>
              <a:t>to biodiversity data in a cloud-computing environment</a:t>
            </a:r>
          </a:p>
          <a:p>
            <a:pPr>
              <a:lnSpc>
                <a:spcPct val="90000"/>
              </a:lnSpc>
              <a:buClr>
                <a:schemeClr val="tx1"/>
              </a:buClr>
              <a:buFont typeface="Arial"/>
              <a:buChar char="•"/>
            </a:pPr>
            <a:r>
              <a:rPr lang="en-US" sz="2400" dirty="0" smtClean="0">
                <a:solidFill>
                  <a:srgbClr val="FF6600"/>
                </a:solidFill>
              </a:rPr>
              <a:t>Engage users </a:t>
            </a:r>
            <a:r>
              <a:rPr lang="en-US" sz="2400" dirty="0" smtClean="0"/>
              <a:t>of biodiversity data to address environmental and economic challenges:  </a:t>
            </a:r>
            <a:r>
              <a:rPr lang="en-US" sz="2400" dirty="0" smtClean="0">
                <a:solidFill>
                  <a:srgbClr val="FF6600"/>
                </a:solidFill>
              </a:rPr>
              <a:t>research and outreach</a:t>
            </a:r>
          </a:p>
          <a:p>
            <a:pPr lvl="1">
              <a:lnSpc>
                <a:spcPct val="90000"/>
              </a:lnSpc>
            </a:pPr>
            <a:r>
              <a:rPr lang="en-US" sz="2000" dirty="0" smtClean="0"/>
              <a:t>Collections community</a:t>
            </a:r>
          </a:p>
          <a:p>
            <a:pPr lvl="1">
              <a:lnSpc>
                <a:spcPct val="90000"/>
              </a:lnSpc>
            </a:pPr>
            <a:r>
              <a:rPr lang="en-US" sz="2000" dirty="0" smtClean="0"/>
              <a:t>Researchers</a:t>
            </a:r>
            <a:endParaRPr lang="en-US" sz="2000" dirty="0"/>
          </a:p>
          <a:p>
            <a:pPr lvl="1">
              <a:lnSpc>
                <a:spcPct val="90000"/>
              </a:lnSpc>
            </a:pPr>
            <a:r>
              <a:rPr lang="en-US" sz="2000" dirty="0" smtClean="0"/>
              <a:t>Educators</a:t>
            </a:r>
            <a:endParaRPr lang="en-US" sz="2000" dirty="0"/>
          </a:p>
          <a:p>
            <a:pPr lvl="1">
              <a:lnSpc>
                <a:spcPct val="90000"/>
              </a:lnSpc>
            </a:pPr>
            <a:r>
              <a:rPr lang="en-US" sz="2000" dirty="0" smtClean="0"/>
              <a:t>Citizen scientists, general public, students</a:t>
            </a:r>
          </a:p>
          <a:p>
            <a:pPr lvl="1">
              <a:lnSpc>
                <a:spcPct val="90000"/>
              </a:lnSpc>
            </a:pPr>
            <a:r>
              <a:rPr lang="en-US" sz="2000" dirty="0" smtClean="0"/>
              <a:t>Policy-makers</a:t>
            </a:r>
          </a:p>
          <a:p>
            <a:pPr>
              <a:lnSpc>
                <a:spcPct val="90000"/>
              </a:lnSpc>
            </a:pPr>
            <a:r>
              <a:rPr lang="en-US" sz="2400" dirty="0" smtClean="0"/>
              <a:t>Plan for long-term</a:t>
            </a:r>
            <a:r>
              <a:rPr lang="en-US" sz="2400" dirty="0" smtClean="0">
                <a:solidFill>
                  <a:srgbClr val="FF6600"/>
                </a:solidFill>
              </a:rPr>
              <a:t> sustainability</a:t>
            </a:r>
          </a:p>
        </p:txBody>
      </p:sp>
      <p:sp>
        <p:nvSpPr>
          <p:cNvPr id="4" name="TextBox 3"/>
          <p:cNvSpPr txBox="1"/>
          <p:nvPr/>
        </p:nvSpPr>
        <p:spPr>
          <a:xfrm>
            <a:off x="2819400" y="152400"/>
            <a:ext cx="3257397" cy="646331"/>
          </a:xfrm>
          <a:prstGeom prst="rect">
            <a:avLst/>
          </a:prstGeom>
          <a:noFill/>
        </p:spPr>
        <p:txBody>
          <a:bodyPr wrap="none" rtlCol="0">
            <a:spAutoFit/>
          </a:bodyPr>
          <a:lstStyle/>
          <a:p>
            <a:r>
              <a:rPr lang="en-US" sz="3600" dirty="0" smtClean="0">
                <a:solidFill>
                  <a:srgbClr val="376092"/>
                </a:solidFill>
              </a:rPr>
              <a:t>Goals of </a:t>
            </a:r>
            <a:r>
              <a:rPr lang="en-US" sz="3600" dirty="0" err="1" smtClean="0">
                <a:solidFill>
                  <a:srgbClr val="376092"/>
                </a:solidFill>
              </a:rPr>
              <a:t>iDigBio</a:t>
            </a:r>
            <a:endParaRPr lang="en-US" sz="3600" dirty="0" smtClean="0">
              <a:solidFill>
                <a:srgbClr val="376092"/>
              </a:solidFill>
            </a:endParaRPr>
          </a:p>
        </p:txBody>
      </p:sp>
      <p:pic>
        <p:nvPicPr>
          <p:cNvPr id="8" name="Picture 7"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Right Arrow 1"/>
          <p:cNvSpPr/>
          <p:nvPr/>
        </p:nvSpPr>
        <p:spPr>
          <a:xfrm rot="10800000">
            <a:off x="3276600" y="990600"/>
            <a:ext cx="1676400" cy="2667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86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3" name="Content Placeholder 2"/>
          <p:cNvSpPr>
            <a:spLocks noGrp="1"/>
          </p:cNvSpPr>
          <p:nvPr>
            <p:ph idx="1"/>
          </p:nvPr>
        </p:nvSpPr>
        <p:spPr>
          <a:xfrm>
            <a:off x="381000" y="1295400"/>
            <a:ext cx="8458200" cy="4876800"/>
          </a:xfrm>
        </p:spPr>
        <p:txBody>
          <a:bodyPr>
            <a:noAutofit/>
          </a:bodyPr>
          <a:lstStyle/>
          <a:p>
            <a:pPr marL="0" indent="0" algn="ctr">
              <a:lnSpc>
                <a:spcPct val="90000"/>
              </a:lnSpc>
              <a:buNone/>
            </a:pPr>
            <a:r>
              <a:rPr lang="en-US" sz="2800" dirty="0" smtClean="0"/>
              <a:t>The </a:t>
            </a:r>
            <a:r>
              <a:rPr lang="en-US" sz="2800" dirty="0"/>
              <a:t>w</a:t>
            </a:r>
            <a:r>
              <a:rPr lang="en-US" sz="2800" dirty="0" smtClean="0"/>
              <a:t>orkshop </a:t>
            </a:r>
            <a:r>
              <a:rPr lang="en-US" sz="2800" dirty="0" smtClean="0"/>
              <a:t>i</a:t>
            </a:r>
            <a:r>
              <a:rPr lang="en-US" sz="2800" dirty="0" smtClean="0"/>
              <a:t>dentified the following:</a:t>
            </a:r>
          </a:p>
          <a:p>
            <a:pPr marL="514350" indent="-514350">
              <a:lnSpc>
                <a:spcPct val="90000"/>
              </a:lnSpc>
              <a:buFont typeface="+mj-lt"/>
              <a:buAutoNum type="arabicPeriod"/>
            </a:pPr>
            <a:r>
              <a:rPr lang="en-US" sz="2800" dirty="0" smtClean="0"/>
              <a:t>Ca. 15 </a:t>
            </a:r>
            <a:r>
              <a:rPr lang="en-US" sz="2800" dirty="0" smtClean="0">
                <a:solidFill>
                  <a:srgbClr val="FF6600"/>
                </a:solidFill>
              </a:rPr>
              <a:t>activities </a:t>
            </a:r>
            <a:r>
              <a:rPr lang="en-US" sz="2800" dirty="0" smtClean="0">
                <a:solidFill>
                  <a:srgbClr val="000000"/>
                </a:solidFill>
              </a:rPr>
              <a:t>where the public can participate</a:t>
            </a:r>
            <a:r>
              <a:rPr lang="en-US" sz="2800" dirty="0" smtClean="0"/>
              <a:t>.  Many can be offsite with some preliminary digitization.</a:t>
            </a:r>
          </a:p>
          <a:p>
            <a:pPr marL="514350" indent="-514350">
              <a:lnSpc>
                <a:spcPct val="90000"/>
              </a:lnSpc>
              <a:buFont typeface="+mj-lt"/>
              <a:buAutoNum type="arabicPeriod"/>
            </a:pPr>
            <a:r>
              <a:rPr lang="en-US" sz="2800" dirty="0"/>
              <a:t>C</a:t>
            </a:r>
            <a:r>
              <a:rPr lang="en-US" sz="2800" dirty="0" smtClean="0"/>
              <a:t>a. 37 </a:t>
            </a:r>
            <a:r>
              <a:rPr lang="en-US" sz="2800" dirty="0" smtClean="0">
                <a:solidFill>
                  <a:srgbClr val="FF6600"/>
                </a:solidFill>
              </a:rPr>
              <a:t>potential communities </a:t>
            </a:r>
            <a:r>
              <a:rPr lang="en-US" sz="2800" dirty="0" smtClean="0"/>
              <a:t>to engage. </a:t>
            </a:r>
          </a:p>
          <a:p>
            <a:pPr marL="514350" indent="-514350">
              <a:lnSpc>
                <a:spcPct val="90000"/>
              </a:lnSpc>
              <a:buFont typeface="+mj-lt"/>
              <a:buAutoNum type="arabicPeriod"/>
            </a:pPr>
            <a:r>
              <a:rPr lang="en-US" sz="2800" dirty="0"/>
              <a:t>C</a:t>
            </a:r>
            <a:r>
              <a:rPr lang="en-US" sz="2800" dirty="0" smtClean="0"/>
              <a:t>a. 40 </a:t>
            </a:r>
            <a:r>
              <a:rPr lang="en-US" sz="2800" dirty="0" smtClean="0">
                <a:solidFill>
                  <a:srgbClr val="FF6600"/>
                </a:solidFill>
              </a:rPr>
              <a:t>motivations</a:t>
            </a:r>
            <a:r>
              <a:rPr lang="en-US" sz="2800" dirty="0" smtClean="0"/>
              <a:t> of the public.</a:t>
            </a:r>
          </a:p>
          <a:p>
            <a:pPr marL="514350" indent="-514350">
              <a:lnSpc>
                <a:spcPct val="90000"/>
              </a:lnSpc>
              <a:buFont typeface="+mj-lt"/>
              <a:buAutoNum type="arabicPeriod"/>
            </a:pPr>
            <a:r>
              <a:rPr lang="en-US" sz="2800" dirty="0"/>
              <a:t>C</a:t>
            </a:r>
            <a:r>
              <a:rPr lang="en-US" sz="2800" dirty="0" smtClean="0"/>
              <a:t>a. 30 </a:t>
            </a:r>
            <a:r>
              <a:rPr lang="en-US" sz="2800" dirty="0" smtClean="0">
                <a:solidFill>
                  <a:srgbClr val="FF6600"/>
                </a:solidFill>
              </a:rPr>
              <a:t>digitization tools </a:t>
            </a:r>
            <a:r>
              <a:rPr lang="en-US" sz="2800" dirty="0" smtClean="0"/>
              <a:t>for public engagement.</a:t>
            </a:r>
          </a:p>
          <a:p>
            <a:pPr marL="514350" indent="-514350">
              <a:lnSpc>
                <a:spcPct val="90000"/>
              </a:lnSpc>
              <a:buFont typeface="+mj-lt"/>
              <a:buAutoNum type="arabicPeriod"/>
            </a:pPr>
            <a:r>
              <a:rPr lang="en-US" sz="2800" dirty="0" smtClean="0"/>
              <a:t>Ca. 80 </a:t>
            </a:r>
            <a:r>
              <a:rPr lang="en-US" sz="2800" dirty="0" smtClean="0">
                <a:solidFill>
                  <a:srgbClr val="FF6600"/>
                </a:solidFill>
              </a:rPr>
              <a:t>successful citizen science projects </a:t>
            </a:r>
            <a:r>
              <a:rPr lang="en-US" sz="2800" dirty="0" smtClean="0"/>
              <a:t>from which to learn and ca. 59 </a:t>
            </a:r>
            <a:r>
              <a:rPr lang="en-US" sz="2800" dirty="0" smtClean="0">
                <a:solidFill>
                  <a:srgbClr val="FF6600"/>
                </a:solidFill>
              </a:rPr>
              <a:t>lessons learned</a:t>
            </a:r>
            <a:r>
              <a:rPr lang="en-US" sz="2800" dirty="0" smtClean="0"/>
              <a:t>.</a:t>
            </a:r>
            <a:endParaRPr lang="en-US" sz="2800" dirty="0"/>
          </a:p>
          <a:p>
            <a:pPr marL="514350" indent="-514350">
              <a:lnSpc>
                <a:spcPct val="90000"/>
              </a:lnSpc>
              <a:buFont typeface="+mj-lt"/>
              <a:buAutoNum type="arabicPeriod"/>
            </a:pPr>
            <a:r>
              <a:rPr lang="en-US" sz="2800" dirty="0" smtClean="0"/>
              <a:t>Other resources, including relevant </a:t>
            </a:r>
            <a:r>
              <a:rPr lang="en-US" sz="2800" dirty="0" smtClean="0">
                <a:solidFill>
                  <a:srgbClr val="FF6600"/>
                </a:solidFill>
              </a:rPr>
              <a:t>standards</a:t>
            </a:r>
            <a:r>
              <a:rPr lang="en-US" sz="2800" dirty="0" smtClean="0"/>
              <a:t>, </a:t>
            </a:r>
            <a:r>
              <a:rPr lang="en-US" sz="2800" dirty="0" smtClean="0">
                <a:solidFill>
                  <a:srgbClr val="FF6600"/>
                </a:solidFill>
              </a:rPr>
              <a:t>working groups</a:t>
            </a:r>
            <a:r>
              <a:rPr lang="en-US" sz="2800" dirty="0" smtClean="0"/>
              <a:t>, and </a:t>
            </a:r>
            <a:r>
              <a:rPr lang="en-US" sz="2800" dirty="0" smtClean="0">
                <a:solidFill>
                  <a:srgbClr val="FF6600"/>
                </a:solidFill>
              </a:rPr>
              <a:t>organizations</a:t>
            </a:r>
            <a:r>
              <a:rPr lang="en-US" sz="2800" dirty="0" smtClean="0"/>
              <a:t>.</a:t>
            </a:r>
            <a:endParaRPr lang="en-US" sz="2800" dirty="0" smtClean="0"/>
          </a:p>
        </p:txBody>
      </p:sp>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Public Participation in </a:t>
            </a:r>
            <a:r>
              <a:rPr lang="en-US" sz="3600" dirty="0" smtClean="0">
                <a:solidFill>
                  <a:srgbClr val="376092"/>
                </a:solidFill>
              </a:rPr>
              <a:t>Digitization Workshop</a:t>
            </a:r>
            <a:endParaRPr lang="en-US" sz="3600" dirty="0" smtClean="0">
              <a:solidFill>
                <a:srgbClr val="376092"/>
              </a:solidFill>
            </a:endParaRPr>
          </a:p>
        </p:txBody>
      </p:sp>
    </p:spTree>
    <p:extLst>
      <p:ext uri="{BB962C8B-B14F-4D97-AF65-F5344CB8AC3E}">
        <p14:creationId xmlns:p14="http://schemas.microsoft.com/office/powerpoint/2010/main" val="140241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5" name="Text Box 55"/>
          <p:cNvSpPr txBox="1">
            <a:spLocks noChangeArrowheads="1"/>
          </p:cNvSpPr>
          <p:nvPr/>
        </p:nvSpPr>
        <p:spPr bwMode="auto">
          <a:xfrm>
            <a:off x="42672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Contributory</a:t>
            </a:r>
            <a:endParaRPr lang="en-US" sz="2000" dirty="0">
              <a:latin typeface="+mj-lt"/>
            </a:endParaRPr>
          </a:p>
        </p:txBody>
      </p:sp>
      <p:grpSp>
        <p:nvGrpSpPr>
          <p:cNvPr id="5" name="Group 57"/>
          <p:cNvGrpSpPr>
            <a:grpSpLocks/>
          </p:cNvGrpSpPr>
          <p:nvPr/>
        </p:nvGrpSpPr>
        <p:grpSpPr bwMode="auto">
          <a:xfrm>
            <a:off x="152400" y="1153536"/>
            <a:ext cx="6553200" cy="4652308"/>
            <a:chOff x="381000" y="1508752"/>
            <a:chExt cx="4572000" cy="4652256"/>
          </a:xfrm>
        </p:grpSpPr>
        <p:sp>
          <p:nvSpPr>
            <p:cNvPr id="30729" name="Text Box 49"/>
            <p:cNvSpPr txBox="1">
              <a:spLocks noChangeArrowheads="1"/>
            </p:cNvSpPr>
            <p:nvPr/>
          </p:nvSpPr>
          <p:spPr bwMode="auto">
            <a:xfrm>
              <a:off x="381000" y="1508752"/>
              <a:ext cx="3733800" cy="523214"/>
            </a:xfrm>
            <a:prstGeom prst="rect">
              <a:avLst/>
            </a:prstGeom>
            <a:noFill/>
            <a:ln w="9525">
              <a:noFill/>
              <a:miter lim="800000"/>
              <a:headEnd/>
              <a:tailEnd/>
            </a:ln>
          </p:spPr>
          <p:txBody>
            <a:bodyPr wrap="square">
              <a:spAutoFit/>
            </a:bodyPr>
            <a:lstStyle/>
            <a:p>
              <a:pPr>
                <a:defRPr/>
              </a:pPr>
              <a:r>
                <a:rPr lang="en-US" sz="2800" dirty="0">
                  <a:latin typeface="+mj-lt"/>
                </a:rPr>
                <a:t>Define a question/issue</a:t>
              </a:r>
            </a:p>
          </p:txBody>
        </p:sp>
        <p:sp>
          <p:nvSpPr>
            <p:cNvPr id="30730" name="Text Box 50"/>
            <p:cNvSpPr txBox="1">
              <a:spLocks noChangeArrowheads="1"/>
            </p:cNvSpPr>
            <p:nvPr/>
          </p:nvSpPr>
          <p:spPr bwMode="auto">
            <a:xfrm>
              <a:off x="381000" y="1980234"/>
              <a:ext cx="3429000" cy="523214"/>
            </a:xfrm>
            <a:prstGeom prst="rect">
              <a:avLst/>
            </a:prstGeom>
            <a:noFill/>
            <a:ln w="9525">
              <a:noFill/>
              <a:miter lim="800000"/>
              <a:headEnd/>
              <a:tailEnd/>
            </a:ln>
          </p:spPr>
          <p:txBody>
            <a:bodyPr wrap="square">
              <a:spAutoFit/>
            </a:bodyPr>
            <a:lstStyle/>
            <a:p>
              <a:pPr>
                <a:defRPr/>
              </a:pPr>
              <a:r>
                <a:rPr lang="en-US" sz="2800" dirty="0" smtClean="0">
                  <a:latin typeface="+mj-lt"/>
                </a:rPr>
                <a:t>Gather </a:t>
              </a:r>
              <a:r>
                <a:rPr lang="en-US" sz="2800" dirty="0">
                  <a:latin typeface="+mj-lt"/>
                </a:rPr>
                <a:t>information</a:t>
              </a:r>
            </a:p>
          </p:txBody>
        </p:sp>
        <p:sp>
          <p:nvSpPr>
            <p:cNvPr id="2" name="Text Box 51"/>
            <p:cNvSpPr txBox="1">
              <a:spLocks noChangeArrowheads="1"/>
            </p:cNvSpPr>
            <p:nvPr/>
          </p:nvSpPr>
          <p:spPr bwMode="auto">
            <a:xfrm>
              <a:off x="381000" y="2437429"/>
              <a:ext cx="3429000" cy="523214"/>
            </a:xfrm>
            <a:prstGeom prst="rect">
              <a:avLst/>
            </a:prstGeom>
            <a:noFill/>
            <a:ln w="9525">
              <a:noFill/>
              <a:miter lim="800000"/>
              <a:headEnd/>
              <a:tailEnd/>
            </a:ln>
          </p:spPr>
          <p:txBody>
            <a:bodyPr wrap="square">
              <a:spAutoFit/>
            </a:bodyPr>
            <a:lstStyle/>
            <a:p>
              <a:pPr>
                <a:defRPr/>
              </a:pPr>
              <a:r>
                <a:rPr lang="en-US" sz="2800" dirty="0">
                  <a:latin typeface="+mj-lt"/>
                </a:rPr>
                <a:t>Develop explanations</a:t>
              </a:r>
            </a:p>
          </p:txBody>
        </p:sp>
        <p:sp>
          <p:nvSpPr>
            <p:cNvPr id="3" name="Text Box 52"/>
            <p:cNvSpPr txBox="1">
              <a:spLocks noChangeArrowheads="1"/>
            </p:cNvSpPr>
            <p:nvPr/>
          </p:nvSpPr>
          <p:spPr bwMode="auto">
            <a:xfrm>
              <a:off x="381000" y="2894624"/>
              <a:ext cx="4572000" cy="523214"/>
            </a:xfrm>
            <a:prstGeom prst="rect">
              <a:avLst/>
            </a:prstGeom>
            <a:noFill/>
            <a:ln w="9525">
              <a:noFill/>
              <a:miter lim="800000"/>
              <a:headEnd/>
              <a:tailEnd/>
            </a:ln>
          </p:spPr>
          <p:txBody>
            <a:bodyPr wrap="square">
              <a:spAutoFit/>
            </a:bodyPr>
            <a:lstStyle/>
            <a:p>
              <a:pPr>
                <a:defRPr/>
              </a:pPr>
              <a:r>
                <a:rPr lang="en-US" sz="2800" dirty="0">
                  <a:latin typeface="+mj-lt"/>
                </a:rPr>
                <a:t>Design data collection methods</a:t>
              </a:r>
            </a:p>
          </p:txBody>
        </p:sp>
        <p:sp>
          <p:nvSpPr>
            <p:cNvPr id="4" name="Text Box 53"/>
            <p:cNvSpPr txBox="1">
              <a:spLocks noChangeArrowheads="1"/>
            </p:cNvSpPr>
            <p:nvPr/>
          </p:nvSpPr>
          <p:spPr bwMode="auto">
            <a:xfrm>
              <a:off x="381000" y="3351819"/>
              <a:ext cx="3810000" cy="523214"/>
            </a:xfrm>
            <a:prstGeom prst="rect">
              <a:avLst/>
            </a:prstGeom>
            <a:noFill/>
            <a:ln w="9525">
              <a:noFill/>
              <a:miter lim="800000"/>
              <a:headEnd/>
              <a:tailEnd/>
            </a:ln>
          </p:spPr>
          <p:txBody>
            <a:bodyPr wrap="square">
              <a:spAutoFit/>
            </a:bodyPr>
            <a:lstStyle/>
            <a:p>
              <a:pPr>
                <a:defRPr/>
              </a:pPr>
              <a:r>
                <a:rPr lang="en-US" sz="2800" dirty="0">
                  <a:latin typeface="+mj-lt"/>
                </a:rPr>
                <a:t>Collect samples</a:t>
              </a:r>
            </a:p>
          </p:txBody>
        </p:sp>
        <p:sp>
          <p:nvSpPr>
            <p:cNvPr id="30734" name="Text Box 54"/>
            <p:cNvSpPr txBox="1">
              <a:spLocks noChangeArrowheads="1"/>
            </p:cNvSpPr>
            <p:nvPr/>
          </p:nvSpPr>
          <p:spPr bwMode="auto">
            <a:xfrm>
              <a:off x="381000" y="3809014"/>
              <a:ext cx="4419600" cy="523214"/>
            </a:xfrm>
            <a:prstGeom prst="rect">
              <a:avLst/>
            </a:prstGeom>
            <a:noFill/>
            <a:ln w="9525">
              <a:noFill/>
              <a:miter lim="800000"/>
              <a:headEnd/>
              <a:tailEnd/>
            </a:ln>
          </p:spPr>
          <p:txBody>
            <a:bodyPr wrap="square">
              <a:spAutoFit/>
            </a:bodyPr>
            <a:lstStyle/>
            <a:p>
              <a:pPr>
                <a:defRPr/>
              </a:pPr>
              <a:r>
                <a:rPr lang="en-US" sz="2800" dirty="0">
                  <a:latin typeface="+mj-lt"/>
                </a:rPr>
                <a:t>Analyze samples</a:t>
              </a:r>
            </a:p>
          </p:txBody>
        </p:sp>
        <p:sp>
          <p:nvSpPr>
            <p:cNvPr id="30740" name="Text Box 82"/>
            <p:cNvSpPr txBox="1">
              <a:spLocks noChangeArrowheads="1"/>
            </p:cNvSpPr>
            <p:nvPr/>
          </p:nvSpPr>
          <p:spPr bwMode="auto">
            <a:xfrm>
              <a:off x="381000" y="4266209"/>
              <a:ext cx="3733800" cy="523214"/>
            </a:xfrm>
            <a:prstGeom prst="rect">
              <a:avLst/>
            </a:prstGeom>
            <a:noFill/>
            <a:ln w="9525">
              <a:noFill/>
              <a:miter lim="800000"/>
              <a:headEnd/>
              <a:tailEnd/>
            </a:ln>
          </p:spPr>
          <p:txBody>
            <a:bodyPr wrap="square">
              <a:spAutoFit/>
            </a:bodyPr>
            <a:lstStyle/>
            <a:p>
              <a:pPr>
                <a:defRPr/>
              </a:pPr>
              <a:r>
                <a:rPr lang="en-US" sz="2800" dirty="0">
                  <a:latin typeface="+mj-lt"/>
                </a:rPr>
                <a:t>Analyze data</a:t>
              </a:r>
            </a:p>
          </p:txBody>
        </p:sp>
        <p:sp>
          <p:nvSpPr>
            <p:cNvPr id="30741" name="Text Box 83"/>
            <p:cNvSpPr txBox="1">
              <a:spLocks noChangeArrowheads="1"/>
            </p:cNvSpPr>
            <p:nvPr/>
          </p:nvSpPr>
          <p:spPr bwMode="auto">
            <a:xfrm>
              <a:off x="381000" y="4723404"/>
              <a:ext cx="3733800" cy="523214"/>
            </a:xfrm>
            <a:prstGeom prst="rect">
              <a:avLst/>
            </a:prstGeom>
            <a:noFill/>
            <a:ln w="9525">
              <a:noFill/>
              <a:miter lim="800000"/>
              <a:headEnd/>
              <a:tailEnd/>
            </a:ln>
          </p:spPr>
          <p:txBody>
            <a:bodyPr wrap="square">
              <a:spAutoFit/>
            </a:bodyPr>
            <a:lstStyle/>
            <a:p>
              <a:pPr>
                <a:defRPr/>
              </a:pPr>
              <a:r>
                <a:rPr lang="en-US" sz="2800" dirty="0">
                  <a:latin typeface="+mj-lt"/>
                </a:rPr>
                <a:t>Interpret data/conclude</a:t>
              </a:r>
            </a:p>
          </p:txBody>
        </p:sp>
        <p:sp>
          <p:nvSpPr>
            <p:cNvPr id="30742" name="Text Box 84"/>
            <p:cNvSpPr txBox="1">
              <a:spLocks noChangeArrowheads="1"/>
            </p:cNvSpPr>
            <p:nvPr/>
          </p:nvSpPr>
          <p:spPr bwMode="auto">
            <a:xfrm>
              <a:off x="381000" y="5180599"/>
              <a:ext cx="3733800" cy="523214"/>
            </a:xfrm>
            <a:prstGeom prst="rect">
              <a:avLst/>
            </a:prstGeom>
            <a:noFill/>
            <a:ln w="9525">
              <a:noFill/>
              <a:miter lim="800000"/>
              <a:headEnd/>
              <a:tailEnd/>
            </a:ln>
          </p:spPr>
          <p:txBody>
            <a:bodyPr wrap="square">
              <a:spAutoFit/>
            </a:bodyPr>
            <a:lstStyle/>
            <a:p>
              <a:pPr>
                <a:defRPr/>
              </a:pPr>
              <a:r>
                <a:rPr lang="en-US" sz="2800" dirty="0">
                  <a:latin typeface="+mj-lt"/>
                </a:rPr>
                <a:t>Disseminate conclusions</a:t>
              </a:r>
            </a:p>
          </p:txBody>
        </p:sp>
        <p:sp>
          <p:nvSpPr>
            <p:cNvPr id="30743" name="Text Box 85"/>
            <p:cNvSpPr txBox="1">
              <a:spLocks noChangeArrowheads="1"/>
            </p:cNvSpPr>
            <p:nvPr/>
          </p:nvSpPr>
          <p:spPr bwMode="auto">
            <a:xfrm>
              <a:off x="381000" y="5637794"/>
              <a:ext cx="4114800" cy="523214"/>
            </a:xfrm>
            <a:prstGeom prst="rect">
              <a:avLst/>
            </a:prstGeom>
            <a:noFill/>
            <a:ln w="9525">
              <a:noFill/>
              <a:miter lim="800000"/>
              <a:headEnd/>
              <a:tailEnd/>
            </a:ln>
          </p:spPr>
          <p:txBody>
            <a:bodyPr wrap="square">
              <a:spAutoFit/>
            </a:bodyPr>
            <a:lstStyle/>
            <a:p>
              <a:pPr>
                <a:defRPr/>
              </a:pPr>
              <a:r>
                <a:rPr lang="en-US" sz="2800" dirty="0">
                  <a:latin typeface="+mj-lt"/>
                </a:rPr>
                <a:t>Discuss results/inquire further</a:t>
              </a:r>
            </a:p>
          </p:txBody>
        </p:sp>
      </p:grpSp>
      <p:grpSp>
        <p:nvGrpSpPr>
          <p:cNvPr id="6" name="Group 115"/>
          <p:cNvGrpSpPr/>
          <p:nvPr/>
        </p:nvGrpSpPr>
        <p:grpSpPr>
          <a:xfrm>
            <a:off x="5105400" y="1337685"/>
            <a:ext cx="228600" cy="4343400"/>
            <a:chOff x="5181600" y="1337685"/>
            <a:chExt cx="228600" cy="4343400"/>
          </a:xfrm>
        </p:grpSpPr>
        <p:sp>
          <p:nvSpPr>
            <p:cNvPr id="58" name="Rectangle 75"/>
            <p:cNvSpPr>
              <a:spLocks noChangeArrowheads="1"/>
            </p:cNvSpPr>
            <p:nvPr/>
          </p:nvSpPr>
          <p:spPr bwMode="auto">
            <a:xfrm>
              <a:off x="5181600" y="13376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1" name="Rectangle 75"/>
            <p:cNvSpPr>
              <a:spLocks noChangeArrowheads="1"/>
            </p:cNvSpPr>
            <p:nvPr/>
          </p:nvSpPr>
          <p:spPr bwMode="auto">
            <a:xfrm>
              <a:off x="5181600" y="17948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4" name="Rectangle 75"/>
            <p:cNvSpPr>
              <a:spLocks noChangeArrowheads="1"/>
            </p:cNvSpPr>
            <p:nvPr/>
          </p:nvSpPr>
          <p:spPr bwMode="auto">
            <a:xfrm>
              <a:off x="5181600" y="22520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7" name="Rectangle 75"/>
            <p:cNvSpPr>
              <a:spLocks noChangeArrowheads="1"/>
            </p:cNvSpPr>
            <p:nvPr/>
          </p:nvSpPr>
          <p:spPr bwMode="auto">
            <a:xfrm>
              <a:off x="5181600" y="27092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0" name="Rectangle 75"/>
            <p:cNvSpPr>
              <a:spLocks noChangeArrowheads="1"/>
            </p:cNvSpPr>
            <p:nvPr/>
          </p:nvSpPr>
          <p:spPr bwMode="auto">
            <a:xfrm>
              <a:off x="5181600" y="31664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3" name="Rectangle 75"/>
            <p:cNvSpPr>
              <a:spLocks noChangeArrowheads="1"/>
            </p:cNvSpPr>
            <p:nvPr/>
          </p:nvSpPr>
          <p:spPr bwMode="auto">
            <a:xfrm>
              <a:off x="5181600" y="36236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6" name="Rectangle 75"/>
            <p:cNvSpPr>
              <a:spLocks noChangeArrowheads="1"/>
            </p:cNvSpPr>
            <p:nvPr/>
          </p:nvSpPr>
          <p:spPr bwMode="auto">
            <a:xfrm>
              <a:off x="5181600" y="40808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9" name="Rectangle 75"/>
            <p:cNvSpPr>
              <a:spLocks noChangeArrowheads="1"/>
            </p:cNvSpPr>
            <p:nvPr/>
          </p:nvSpPr>
          <p:spPr bwMode="auto">
            <a:xfrm>
              <a:off x="5181600" y="45380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1" name="Rectangle 75"/>
            <p:cNvSpPr>
              <a:spLocks noChangeArrowheads="1"/>
            </p:cNvSpPr>
            <p:nvPr/>
          </p:nvSpPr>
          <p:spPr bwMode="auto">
            <a:xfrm>
              <a:off x="5181600" y="49952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2" name="Rectangle 75"/>
            <p:cNvSpPr>
              <a:spLocks noChangeArrowheads="1"/>
            </p:cNvSpPr>
            <p:nvPr/>
          </p:nvSpPr>
          <p:spPr bwMode="auto">
            <a:xfrm>
              <a:off x="5181600" y="54524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7" name="Group 114"/>
          <p:cNvGrpSpPr/>
          <p:nvPr/>
        </p:nvGrpSpPr>
        <p:grpSpPr>
          <a:xfrm>
            <a:off x="5029200" y="3090285"/>
            <a:ext cx="382588" cy="809625"/>
            <a:chOff x="5713412" y="3090285"/>
            <a:chExt cx="382588" cy="809625"/>
          </a:xfrm>
        </p:grpSpPr>
        <p:pic>
          <p:nvPicPr>
            <p:cNvPr id="30752" name="Picture 149" descr="j0434665"/>
            <p:cNvPicPr>
              <a:picLocks noChangeAspect="1" noChangeArrowheads="1"/>
            </p:cNvPicPr>
            <p:nvPr/>
          </p:nvPicPr>
          <p:blipFill>
            <a:blip r:embed="rId3"/>
            <a:srcRect/>
            <a:stretch>
              <a:fillRect/>
            </a:stretch>
          </p:blipFill>
          <p:spPr bwMode="auto">
            <a:xfrm>
              <a:off x="5713412" y="3090285"/>
              <a:ext cx="382588" cy="352425"/>
            </a:xfrm>
            <a:prstGeom prst="rect">
              <a:avLst/>
            </a:prstGeom>
            <a:noFill/>
            <a:ln w="9525">
              <a:noFill/>
              <a:miter lim="800000"/>
              <a:headEnd/>
              <a:tailEnd/>
            </a:ln>
          </p:spPr>
        </p:pic>
        <p:pic>
          <p:nvPicPr>
            <p:cNvPr id="30753" name="Picture 150" descr="j0434665"/>
            <p:cNvPicPr>
              <a:picLocks noChangeAspect="1" noChangeArrowheads="1"/>
            </p:cNvPicPr>
            <p:nvPr/>
          </p:nvPicPr>
          <p:blipFill>
            <a:blip r:embed="rId3"/>
            <a:srcRect/>
            <a:stretch>
              <a:fillRect/>
            </a:stretch>
          </p:blipFill>
          <p:spPr bwMode="auto">
            <a:xfrm>
              <a:off x="5713412" y="3547485"/>
              <a:ext cx="382588" cy="352425"/>
            </a:xfrm>
            <a:prstGeom prst="rect">
              <a:avLst/>
            </a:prstGeom>
            <a:noFill/>
            <a:ln w="9525">
              <a:noFill/>
              <a:miter lim="800000"/>
              <a:headEnd/>
              <a:tailEnd/>
            </a:ln>
          </p:spPr>
        </p:pic>
      </p:grpSp>
      <p:grpSp>
        <p:nvGrpSpPr>
          <p:cNvPr id="8" name="Group 119"/>
          <p:cNvGrpSpPr/>
          <p:nvPr/>
        </p:nvGrpSpPr>
        <p:grpSpPr>
          <a:xfrm>
            <a:off x="8305800" y="1323975"/>
            <a:ext cx="228600" cy="4343400"/>
            <a:chOff x="8305800" y="1323975"/>
            <a:chExt cx="228600" cy="4343400"/>
          </a:xfrm>
        </p:grpSpPr>
        <p:sp>
          <p:nvSpPr>
            <p:cNvPr id="49" name="Rectangle 75"/>
            <p:cNvSpPr>
              <a:spLocks noChangeArrowheads="1"/>
            </p:cNvSpPr>
            <p:nvPr/>
          </p:nvSpPr>
          <p:spPr bwMode="auto">
            <a:xfrm>
              <a:off x="8305800" y="1323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0" name="Rectangle 75"/>
            <p:cNvSpPr>
              <a:spLocks noChangeArrowheads="1"/>
            </p:cNvSpPr>
            <p:nvPr/>
          </p:nvSpPr>
          <p:spPr bwMode="auto">
            <a:xfrm>
              <a:off x="8305800" y="1781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1" name="Rectangle 75"/>
            <p:cNvSpPr>
              <a:spLocks noChangeArrowheads="1"/>
            </p:cNvSpPr>
            <p:nvPr/>
          </p:nvSpPr>
          <p:spPr bwMode="auto">
            <a:xfrm>
              <a:off x="8305800" y="2238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2" name="Rectangle 75"/>
            <p:cNvSpPr>
              <a:spLocks noChangeArrowheads="1"/>
            </p:cNvSpPr>
            <p:nvPr/>
          </p:nvSpPr>
          <p:spPr bwMode="auto">
            <a:xfrm>
              <a:off x="8305800" y="2695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3" name="Rectangle 75"/>
            <p:cNvSpPr>
              <a:spLocks noChangeArrowheads="1"/>
            </p:cNvSpPr>
            <p:nvPr/>
          </p:nvSpPr>
          <p:spPr bwMode="auto">
            <a:xfrm>
              <a:off x="8305800" y="3152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4" name="Rectangle 75"/>
            <p:cNvSpPr>
              <a:spLocks noChangeArrowheads="1"/>
            </p:cNvSpPr>
            <p:nvPr/>
          </p:nvSpPr>
          <p:spPr bwMode="auto">
            <a:xfrm>
              <a:off x="8305800" y="3609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5" name="Rectangle 54"/>
            <p:cNvSpPr>
              <a:spLocks noChangeArrowheads="1"/>
            </p:cNvSpPr>
            <p:nvPr/>
          </p:nvSpPr>
          <p:spPr bwMode="auto">
            <a:xfrm>
              <a:off x="8305800" y="4067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6" name="Rectangle 75"/>
            <p:cNvSpPr>
              <a:spLocks noChangeArrowheads="1"/>
            </p:cNvSpPr>
            <p:nvPr/>
          </p:nvSpPr>
          <p:spPr bwMode="auto">
            <a:xfrm>
              <a:off x="8305800" y="4524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7" name="Rectangle 75"/>
            <p:cNvSpPr>
              <a:spLocks noChangeArrowheads="1"/>
            </p:cNvSpPr>
            <p:nvPr/>
          </p:nvSpPr>
          <p:spPr bwMode="auto">
            <a:xfrm>
              <a:off x="8305800" y="4981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9" name="Rectangle 75"/>
            <p:cNvSpPr>
              <a:spLocks noChangeArrowheads="1"/>
            </p:cNvSpPr>
            <p:nvPr/>
          </p:nvSpPr>
          <p:spPr bwMode="auto">
            <a:xfrm>
              <a:off x="8305800" y="5438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9" name="Group 118"/>
          <p:cNvGrpSpPr/>
          <p:nvPr/>
        </p:nvGrpSpPr>
        <p:grpSpPr>
          <a:xfrm>
            <a:off x="8229600" y="1247775"/>
            <a:ext cx="382588" cy="4467225"/>
            <a:chOff x="9294812" y="1247775"/>
            <a:chExt cx="382588" cy="4467225"/>
          </a:xfrm>
        </p:grpSpPr>
        <p:pic>
          <p:nvPicPr>
            <p:cNvPr id="60" name="Picture 144" descr="j0434665"/>
            <p:cNvPicPr>
              <a:picLocks noChangeAspect="1" noChangeArrowheads="1"/>
            </p:cNvPicPr>
            <p:nvPr/>
          </p:nvPicPr>
          <p:blipFill>
            <a:blip r:embed="rId3"/>
            <a:srcRect/>
            <a:stretch>
              <a:fillRect/>
            </a:stretch>
          </p:blipFill>
          <p:spPr bwMode="auto">
            <a:xfrm>
              <a:off x="9294812" y="1247775"/>
              <a:ext cx="382588" cy="352425"/>
            </a:xfrm>
            <a:prstGeom prst="rect">
              <a:avLst/>
            </a:prstGeom>
            <a:noFill/>
            <a:ln w="9525">
              <a:noFill/>
              <a:miter lim="800000"/>
              <a:headEnd/>
              <a:tailEnd/>
            </a:ln>
          </p:spPr>
        </p:pic>
        <p:pic>
          <p:nvPicPr>
            <p:cNvPr id="62" name="Picture 146" descr="j0434665"/>
            <p:cNvPicPr>
              <a:picLocks noChangeAspect="1" noChangeArrowheads="1"/>
            </p:cNvPicPr>
            <p:nvPr/>
          </p:nvPicPr>
          <p:blipFill>
            <a:blip r:embed="rId3"/>
            <a:srcRect/>
            <a:stretch>
              <a:fillRect/>
            </a:stretch>
          </p:blipFill>
          <p:spPr bwMode="auto">
            <a:xfrm>
              <a:off x="9294812" y="1704975"/>
              <a:ext cx="382588" cy="352425"/>
            </a:xfrm>
            <a:prstGeom prst="rect">
              <a:avLst/>
            </a:prstGeom>
            <a:noFill/>
            <a:ln w="9525">
              <a:noFill/>
              <a:miter lim="800000"/>
              <a:headEnd/>
              <a:tailEnd/>
            </a:ln>
          </p:spPr>
        </p:pic>
        <p:pic>
          <p:nvPicPr>
            <p:cNvPr id="63" name="Picture 147" descr="j0434665"/>
            <p:cNvPicPr>
              <a:picLocks noChangeAspect="1" noChangeArrowheads="1"/>
            </p:cNvPicPr>
            <p:nvPr/>
          </p:nvPicPr>
          <p:blipFill>
            <a:blip r:embed="rId3"/>
            <a:srcRect/>
            <a:stretch>
              <a:fillRect/>
            </a:stretch>
          </p:blipFill>
          <p:spPr bwMode="auto">
            <a:xfrm>
              <a:off x="9294812" y="2162175"/>
              <a:ext cx="382588" cy="352425"/>
            </a:xfrm>
            <a:prstGeom prst="rect">
              <a:avLst/>
            </a:prstGeom>
            <a:noFill/>
            <a:ln w="9525">
              <a:noFill/>
              <a:miter lim="800000"/>
              <a:headEnd/>
              <a:tailEnd/>
            </a:ln>
          </p:spPr>
        </p:pic>
        <p:pic>
          <p:nvPicPr>
            <p:cNvPr id="65" name="Picture 148" descr="j0434665"/>
            <p:cNvPicPr>
              <a:picLocks noChangeAspect="1" noChangeArrowheads="1"/>
            </p:cNvPicPr>
            <p:nvPr/>
          </p:nvPicPr>
          <p:blipFill>
            <a:blip r:embed="rId3"/>
            <a:srcRect/>
            <a:stretch>
              <a:fillRect/>
            </a:stretch>
          </p:blipFill>
          <p:spPr bwMode="auto">
            <a:xfrm>
              <a:off x="9294812" y="2619375"/>
              <a:ext cx="382588" cy="352425"/>
            </a:xfrm>
            <a:prstGeom prst="rect">
              <a:avLst/>
            </a:prstGeom>
            <a:noFill/>
            <a:ln w="9525">
              <a:noFill/>
              <a:miter lim="800000"/>
              <a:headEnd/>
              <a:tailEnd/>
            </a:ln>
          </p:spPr>
        </p:pic>
        <p:pic>
          <p:nvPicPr>
            <p:cNvPr id="66" name="Picture 149" descr="j0434665"/>
            <p:cNvPicPr>
              <a:picLocks noChangeAspect="1" noChangeArrowheads="1"/>
            </p:cNvPicPr>
            <p:nvPr/>
          </p:nvPicPr>
          <p:blipFill>
            <a:blip r:embed="rId3"/>
            <a:srcRect/>
            <a:stretch>
              <a:fillRect/>
            </a:stretch>
          </p:blipFill>
          <p:spPr bwMode="auto">
            <a:xfrm>
              <a:off x="9294812" y="3076575"/>
              <a:ext cx="382588" cy="352425"/>
            </a:xfrm>
            <a:prstGeom prst="rect">
              <a:avLst/>
            </a:prstGeom>
            <a:noFill/>
            <a:ln w="9525">
              <a:noFill/>
              <a:miter lim="800000"/>
              <a:headEnd/>
              <a:tailEnd/>
            </a:ln>
          </p:spPr>
        </p:pic>
        <p:pic>
          <p:nvPicPr>
            <p:cNvPr id="68" name="Picture 150" descr="j0434665"/>
            <p:cNvPicPr>
              <a:picLocks noChangeAspect="1" noChangeArrowheads="1"/>
            </p:cNvPicPr>
            <p:nvPr/>
          </p:nvPicPr>
          <p:blipFill>
            <a:blip r:embed="rId3"/>
            <a:srcRect/>
            <a:stretch>
              <a:fillRect/>
            </a:stretch>
          </p:blipFill>
          <p:spPr bwMode="auto">
            <a:xfrm>
              <a:off x="9294812" y="3533775"/>
              <a:ext cx="382588" cy="352425"/>
            </a:xfrm>
            <a:prstGeom prst="rect">
              <a:avLst/>
            </a:prstGeom>
            <a:noFill/>
            <a:ln w="9525">
              <a:noFill/>
              <a:miter lim="800000"/>
              <a:headEnd/>
              <a:tailEnd/>
            </a:ln>
          </p:spPr>
        </p:pic>
        <p:pic>
          <p:nvPicPr>
            <p:cNvPr id="69" name="Picture 151" descr="j0434665"/>
            <p:cNvPicPr>
              <a:picLocks noChangeAspect="1" noChangeArrowheads="1"/>
            </p:cNvPicPr>
            <p:nvPr/>
          </p:nvPicPr>
          <p:blipFill>
            <a:blip r:embed="rId3"/>
            <a:srcRect/>
            <a:stretch>
              <a:fillRect/>
            </a:stretch>
          </p:blipFill>
          <p:spPr bwMode="auto">
            <a:xfrm>
              <a:off x="9294812" y="3990975"/>
              <a:ext cx="382588" cy="352425"/>
            </a:xfrm>
            <a:prstGeom prst="rect">
              <a:avLst/>
            </a:prstGeom>
            <a:noFill/>
            <a:ln w="9525">
              <a:noFill/>
              <a:miter lim="800000"/>
              <a:headEnd/>
              <a:tailEnd/>
            </a:ln>
          </p:spPr>
        </p:pic>
        <p:pic>
          <p:nvPicPr>
            <p:cNvPr id="71" name="Picture 152" descr="j0434665"/>
            <p:cNvPicPr>
              <a:picLocks noChangeAspect="1" noChangeArrowheads="1"/>
            </p:cNvPicPr>
            <p:nvPr/>
          </p:nvPicPr>
          <p:blipFill>
            <a:blip r:embed="rId3"/>
            <a:srcRect/>
            <a:stretch>
              <a:fillRect/>
            </a:stretch>
          </p:blipFill>
          <p:spPr bwMode="auto">
            <a:xfrm>
              <a:off x="9294812" y="4448175"/>
              <a:ext cx="382588" cy="352425"/>
            </a:xfrm>
            <a:prstGeom prst="rect">
              <a:avLst/>
            </a:prstGeom>
            <a:noFill/>
            <a:ln w="9525">
              <a:noFill/>
              <a:miter lim="800000"/>
              <a:headEnd/>
              <a:tailEnd/>
            </a:ln>
          </p:spPr>
        </p:pic>
        <p:pic>
          <p:nvPicPr>
            <p:cNvPr id="72" name="Picture 153" descr="j0434665"/>
            <p:cNvPicPr>
              <a:picLocks noChangeAspect="1" noChangeArrowheads="1"/>
            </p:cNvPicPr>
            <p:nvPr/>
          </p:nvPicPr>
          <p:blipFill>
            <a:blip r:embed="rId3"/>
            <a:srcRect/>
            <a:stretch>
              <a:fillRect/>
            </a:stretch>
          </p:blipFill>
          <p:spPr bwMode="auto">
            <a:xfrm>
              <a:off x="9294812" y="4905375"/>
              <a:ext cx="382588" cy="352425"/>
            </a:xfrm>
            <a:prstGeom prst="rect">
              <a:avLst/>
            </a:prstGeom>
            <a:noFill/>
            <a:ln w="9525">
              <a:noFill/>
              <a:miter lim="800000"/>
              <a:headEnd/>
              <a:tailEnd/>
            </a:ln>
          </p:spPr>
        </p:pic>
        <p:pic>
          <p:nvPicPr>
            <p:cNvPr id="74" name="Picture 154" descr="j0434665"/>
            <p:cNvPicPr>
              <a:picLocks noChangeAspect="1" noChangeArrowheads="1"/>
            </p:cNvPicPr>
            <p:nvPr/>
          </p:nvPicPr>
          <p:blipFill>
            <a:blip r:embed="rId3"/>
            <a:srcRect/>
            <a:stretch>
              <a:fillRect/>
            </a:stretch>
          </p:blipFill>
          <p:spPr bwMode="auto">
            <a:xfrm>
              <a:off x="9294812" y="5362575"/>
              <a:ext cx="382588" cy="352425"/>
            </a:xfrm>
            <a:prstGeom prst="rect">
              <a:avLst/>
            </a:prstGeom>
            <a:noFill/>
            <a:ln w="9525">
              <a:noFill/>
              <a:miter lim="800000"/>
              <a:headEnd/>
              <a:tailEnd/>
            </a:ln>
          </p:spPr>
        </p:pic>
      </p:grpSp>
      <p:grpSp>
        <p:nvGrpSpPr>
          <p:cNvPr id="10" name="Group 117"/>
          <p:cNvGrpSpPr/>
          <p:nvPr/>
        </p:nvGrpSpPr>
        <p:grpSpPr>
          <a:xfrm>
            <a:off x="6781800" y="1323975"/>
            <a:ext cx="228600" cy="4343400"/>
            <a:chOff x="6781800" y="1323975"/>
            <a:chExt cx="228600" cy="4343400"/>
          </a:xfrm>
        </p:grpSpPr>
        <p:sp>
          <p:nvSpPr>
            <p:cNvPr id="77" name="Rectangle 75"/>
            <p:cNvSpPr>
              <a:spLocks noChangeArrowheads="1"/>
            </p:cNvSpPr>
            <p:nvPr/>
          </p:nvSpPr>
          <p:spPr bwMode="auto">
            <a:xfrm>
              <a:off x="6781800" y="1323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8" name="Rectangle 75"/>
            <p:cNvSpPr>
              <a:spLocks noChangeArrowheads="1"/>
            </p:cNvSpPr>
            <p:nvPr/>
          </p:nvSpPr>
          <p:spPr bwMode="auto">
            <a:xfrm>
              <a:off x="6781800" y="1781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0" name="Rectangle 75"/>
            <p:cNvSpPr>
              <a:spLocks noChangeArrowheads="1"/>
            </p:cNvSpPr>
            <p:nvPr/>
          </p:nvSpPr>
          <p:spPr bwMode="auto">
            <a:xfrm>
              <a:off x="6781800" y="2238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3" name="Rectangle 75"/>
            <p:cNvSpPr>
              <a:spLocks noChangeArrowheads="1"/>
            </p:cNvSpPr>
            <p:nvPr/>
          </p:nvSpPr>
          <p:spPr bwMode="auto">
            <a:xfrm>
              <a:off x="6781800" y="2695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4" name="Rectangle 75"/>
            <p:cNvSpPr>
              <a:spLocks noChangeArrowheads="1"/>
            </p:cNvSpPr>
            <p:nvPr/>
          </p:nvSpPr>
          <p:spPr bwMode="auto">
            <a:xfrm>
              <a:off x="6781800" y="3152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5" name="Rectangle 75"/>
            <p:cNvSpPr>
              <a:spLocks noChangeArrowheads="1"/>
            </p:cNvSpPr>
            <p:nvPr/>
          </p:nvSpPr>
          <p:spPr bwMode="auto">
            <a:xfrm>
              <a:off x="6781800" y="3609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6" name="Rectangle 85"/>
            <p:cNvSpPr>
              <a:spLocks noChangeArrowheads="1"/>
            </p:cNvSpPr>
            <p:nvPr/>
          </p:nvSpPr>
          <p:spPr bwMode="auto">
            <a:xfrm>
              <a:off x="6781800" y="4067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7" name="Rectangle 75"/>
            <p:cNvSpPr>
              <a:spLocks noChangeArrowheads="1"/>
            </p:cNvSpPr>
            <p:nvPr/>
          </p:nvSpPr>
          <p:spPr bwMode="auto">
            <a:xfrm>
              <a:off x="6781800" y="4524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8" name="Rectangle 75"/>
            <p:cNvSpPr>
              <a:spLocks noChangeArrowheads="1"/>
            </p:cNvSpPr>
            <p:nvPr/>
          </p:nvSpPr>
          <p:spPr bwMode="auto">
            <a:xfrm>
              <a:off x="6781800" y="4981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9" name="Rectangle 75"/>
            <p:cNvSpPr>
              <a:spLocks noChangeArrowheads="1"/>
            </p:cNvSpPr>
            <p:nvPr/>
          </p:nvSpPr>
          <p:spPr bwMode="auto">
            <a:xfrm>
              <a:off x="6781800" y="5438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11" name="Group 116"/>
          <p:cNvGrpSpPr/>
          <p:nvPr/>
        </p:nvGrpSpPr>
        <p:grpSpPr>
          <a:xfrm>
            <a:off x="6705600" y="2162175"/>
            <a:ext cx="382588" cy="2181225"/>
            <a:chOff x="7313612" y="2162175"/>
            <a:chExt cx="382588" cy="2181225"/>
          </a:xfrm>
        </p:grpSpPr>
        <p:pic>
          <p:nvPicPr>
            <p:cNvPr id="92" name="Picture 147" descr="j0434665"/>
            <p:cNvPicPr>
              <a:picLocks noChangeAspect="1" noChangeArrowheads="1"/>
            </p:cNvPicPr>
            <p:nvPr/>
          </p:nvPicPr>
          <p:blipFill>
            <a:blip r:embed="rId3"/>
            <a:srcRect/>
            <a:stretch>
              <a:fillRect/>
            </a:stretch>
          </p:blipFill>
          <p:spPr bwMode="auto">
            <a:xfrm>
              <a:off x="7313612" y="2162175"/>
              <a:ext cx="382588" cy="352425"/>
            </a:xfrm>
            <a:prstGeom prst="rect">
              <a:avLst/>
            </a:prstGeom>
            <a:noFill/>
            <a:ln w="9525">
              <a:noFill/>
              <a:miter lim="800000"/>
              <a:headEnd/>
              <a:tailEnd/>
            </a:ln>
          </p:spPr>
        </p:pic>
        <p:pic>
          <p:nvPicPr>
            <p:cNvPr id="93" name="Picture 148" descr="j0434665"/>
            <p:cNvPicPr>
              <a:picLocks noChangeAspect="1" noChangeArrowheads="1"/>
            </p:cNvPicPr>
            <p:nvPr/>
          </p:nvPicPr>
          <p:blipFill>
            <a:blip r:embed="rId3"/>
            <a:srcRect/>
            <a:stretch>
              <a:fillRect/>
            </a:stretch>
          </p:blipFill>
          <p:spPr bwMode="auto">
            <a:xfrm>
              <a:off x="7313612" y="2619375"/>
              <a:ext cx="382588" cy="352425"/>
            </a:xfrm>
            <a:prstGeom prst="rect">
              <a:avLst/>
            </a:prstGeom>
            <a:noFill/>
            <a:ln w="9525">
              <a:noFill/>
              <a:miter lim="800000"/>
              <a:headEnd/>
              <a:tailEnd/>
            </a:ln>
          </p:spPr>
        </p:pic>
        <p:pic>
          <p:nvPicPr>
            <p:cNvPr id="104" name="Picture 149" descr="j0434665"/>
            <p:cNvPicPr>
              <a:picLocks noChangeAspect="1" noChangeArrowheads="1"/>
            </p:cNvPicPr>
            <p:nvPr/>
          </p:nvPicPr>
          <p:blipFill>
            <a:blip r:embed="rId3"/>
            <a:srcRect/>
            <a:stretch>
              <a:fillRect/>
            </a:stretch>
          </p:blipFill>
          <p:spPr bwMode="auto">
            <a:xfrm>
              <a:off x="7313612" y="3076575"/>
              <a:ext cx="382588" cy="352425"/>
            </a:xfrm>
            <a:prstGeom prst="rect">
              <a:avLst/>
            </a:prstGeom>
            <a:noFill/>
            <a:ln w="9525">
              <a:noFill/>
              <a:miter lim="800000"/>
              <a:headEnd/>
              <a:tailEnd/>
            </a:ln>
          </p:spPr>
        </p:pic>
        <p:pic>
          <p:nvPicPr>
            <p:cNvPr id="105" name="Picture 150" descr="j0434665"/>
            <p:cNvPicPr>
              <a:picLocks noChangeAspect="1" noChangeArrowheads="1"/>
            </p:cNvPicPr>
            <p:nvPr/>
          </p:nvPicPr>
          <p:blipFill>
            <a:blip r:embed="rId3"/>
            <a:srcRect/>
            <a:stretch>
              <a:fillRect/>
            </a:stretch>
          </p:blipFill>
          <p:spPr bwMode="auto">
            <a:xfrm>
              <a:off x="7313612" y="3533775"/>
              <a:ext cx="382588" cy="352425"/>
            </a:xfrm>
            <a:prstGeom prst="rect">
              <a:avLst/>
            </a:prstGeom>
            <a:noFill/>
            <a:ln w="9525">
              <a:noFill/>
              <a:miter lim="800000"/>
              <a:headEnd/>
              <a:tailEnd/>
            </a:ln>
          </p:spPr>
        </p:pic>
        <p:pic>
          <p:nvPicPr>
            <p:cNvPr id="106" name="Picture 151" descr="j0434665"/>
            <p:cNvPicPr>
              <a:picLocks noChangeAspect="1" noChangeArrowheads="1"/>
            </p:cNvPicPr>
            <p:nvPr/>
          </p:nvPicPr>
          <p:blipFill>
            <a:blip r:embed="rId3"/>
            <a:srcRect/>
            <a:stretch>
              <a:fillRect/>
            </a:stretch>
          </p:blipFill>
          <p:spPr bwMode="auto">
            <a:xfrm>
              <a:off x="7313612" y="3990975"/>
              <a:ext cx="382588" cy="352425"/>
            </a:xfrm>
            <a:prstGeom prst="rect">
              <a:avLst/>
            </a:prstGeom>
            <a:noFill/>
            <a:ln w="9525">
              <a:noFill/>
              <a:miter lim="800000"/>
              <a:headEnd/>
              <a:tailEnd/>
            </a:ln>
          </p:spPr>
        </p:pic>
      </p:grpSp>
      <p:sp>
        <p:nvSpPr>
          <p:cNvPr id="110" name="Text Box 55"/>
          <p:cNvSpPr txBox="1">
            <a:spLocks noChangeArrowheads="1"/>
          </p:cNvSpPr>
          <p:nvPr/>
        </p:nvSpPr>
        <p:spPr bwMode="auto">
          <a:xfrm>
            <a:off x="59436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Collaborative</a:t>
            </a:r>
            <a:endParaRPr lang="en-US" sz="2000" dirty="0">
              <a:latin typeface="+mj-lt"/>
            </a:endParaRPr>
          </a:p>
        </p:txBody>
      </p:sp>
      <p:sp>
        <p:nvSpPr>
          <p:cNvPr id="111" name="Text Box 55"/>
          <p:cNvSpPr txBox="1">
            <a:spLocks noChangeArrowheads="1"/>
          </p:cNvSpPr>
          <p:nvPr/>
        </p:nvSpPr>
        <p:spPr bwMode="auto">
          <a:xfrm>
            <a:off x="74676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Co-Created</a:t>
            </a:r>
            <a:endParaRPr lang="en-US" sz="2000" dirty="0">
              <a:latin typeface="+mj-lt"/>
            </a:endParaRPr>
          </a:p>
        </p:txBody>
      </p:sp>
      <p:sp>
        <p:nvSpPr>
          <p:cNvPr id="114" name="TextBox 80"/>
          <p:cNvSpPr txBox="1">
            <a:spLocks noChangeArrowheads="1"/>
          </p:cNvSpPr>
          <p:nvPr/>
        </p:nvSpPr>
        <p:spPr bwMode="auto">
          <a:xfrm>
            <a:off x="152400" y="304800"/>
            <a:ext cx="5814579" cy="584776"/>
          </a:xfrm>
          <a:prstGeom prst="rect">
            <a:avLst/>
          </a:prstGeom>
          <a:noFill/>
          <a:ln w="9525">
            <a:noFill/>
            <a:miter lim="800000"/>
            <a:headEnd/>
            <a:tailEnd/>
          </a:ln>
        </p:spPr>
        <p:txBody>
          <a:bodyPr wrap="square">
            <a:spAutoFit/>
          </a:bodyPr>
          <a:lstStyle/>
          <a:p>
            <a:pPr>
              <a:defRPr/>
            </a:pPr>
            <a:r>
              <a:rPr lang="en-US" sz="3200" b="1" dirty="0" smtClean="0">
                <a:solidFill>
                  <a:srgbClr val="9E0000"/>
                </a:solidFill>
                <a:latin typeface="+mj-lt"/>
              </a:rPr>
              <a:t>PPSR models:</a:t>
            </a:r>
            <a:endParaRPr lang="en-US" sz="3200" b="1" dirty="0">
              <a:solidFill>
                <a:srgbClr val="9E0000"/>
              </a:solidFill>
              <a:latin typeface="Lucida Sans" pitchFamily="-112" charset="0"/>
            </a:endParaRPr>
          </a:p>
        </p:txBody>
      </p:sp>
      <p:sp>
        <p:nvSpPr>
          <p:cNvPr id="12" name="Rectangle 11"/>
          <p:cNvSpPr/>
          <p:nvPr/>
        </p:nvSpPr>
        <p:spPr>
          <a:xfrm>
            <a:off x="6032626" y="6172200"/>
            <a:ext cx="2704549" cy="369332"/>
          </a:xfrm>
          <a:prstGeom prst="rect">
            <a:avLst/>
          </a:prstGeom>
        </p:spPr>
        <p:txBody>
          <a:bodyPr wrap="none">
            <a:spAutoFit/>
          </a:bodyPr>
          <a:lstStyle/>
          <a:p>
            <a:pPr algn="ctr"/>
            <a:r>
              <a:rPr lang="en-US" dirty="0" smtClean="0"/>
              <a:t>Source</a:t>
            </a:r>
            <a:r>
              <a:rPr lang="en-US" dirty="0"/>
              <a:t>: </a:t>
            </a:r>
            <a:r>
              <a:rPr lang="en-US" dirty="0" smtClean="0"/>
              <a:t>Jennifer Lynn Shirk</a:t>
            </a:r>
            <a:endParaRPr lang="en-US" dirty="0"/>
          </a:p>
        </p:txBody>
      </p:sp>
    </p:spTree>
    <p:extLst>
      <p:ext uri="{BB962C8B-B14F-4D97-AF65-F5344CB8AC3E}">
        <p14:creationId xmlns:p14="http://schemas.microsoft.com/office/powerpoint/2010/main" val="5167548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5" name="Text Box 55"/>
          <p:cNvSpPr txBox="1">
            <a:spLocks noChangeArrowheads="1"/>
          </p:cNvSpPr>
          <p:nvPr/>
        </p:nvSpPr>
        <p:spPr bwMode="auto">
          <a:xfrm>
            <a:off x="42672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Contributory</a:t>
            </a:r>
            <a:endParaRPr lang="en-US" sz="2000" dirty="0">
              <a:latin typeface="+mj-lt"/>
            </a:endParaRPr>
          </a:p>
        </p:txBody>
      </p:sp>
      <p:grpSp>
        <p:nvGrpSpPr>
          <p:cNvPr id="5" name="Group 57"/>
          <p:cNvGrpSpPr>
            <a:grpSpLocks/>
          </p:cNvGrpSpPr>
          <p:nvPr/>
        </p:nvGrpSpPr>
        <p:grpSpPr bwMode="auto">
          <a:xfrm>
            <a:off x="152400" y="1153536"/>
            <a:ext cx="6553200" cy="4652308"/>
            <a:chOff x="381000" y="1508752"/>
            <a:chExt cx="4572000" cy="4652256"/>
          </a:xfrm>
        </p:grpSpPr>
        <p:sp>
          <p:nvSpPr>
            <p:cNvPr id="30729" name="Text Box 49"/>
            <p:cNvSpPr txBox="1">
              <a:spLocks noChangeArrowheads="1"/>
            </p:cNvSpPr>
            <p:nvPr/>
          </p:nvSpPr>
          <p:spPr bwMode="auto">
            <a:xfrm>
              <a:off x="381000" y="1508752"/>
              <a:ext cx="3733800" cy="523214"/>
            </a:xfrm>
            <a:prstGeom prst="rect">
              <a:avLst/>
            </a:prstGeom>
            <a:noFill/>
            <a:ln w="9525">
              <a:noFill/>
              <a:miter lim="800000"/>
              <a:headEnd/>
              <a:tailEnd/>
            </a:ln>
          </p:spPr>
          <p:txBody>
            <a:bodyPr wrap="square">
              <a:spAutoFit/>
            </a:bodyPr>
            <a:lstStyle/>
            <a:p>
              <a:pPr>
                <a:defRPr/>
              </a:pPr>
              <a:r>
                <a:rPr lang="en-US" sz="2800" dirty="0">
                  <a:latin typeface="+mj-lt"/>
                </a:rPr>
                <a:t>Define a question/issue</a:t>
              </a:r>
            </a:p>
          </p:txBody>
        </p:sp>
        <p:sp>
          <p:nvSpPr>
            <p:cNvPr id="30730" name="Text Box 50"/>
            <p:cNvSpPr txBox="1">
              <a:spLocks noChangeArrowheads="1"/>
            </p:cNvSpPr>
            <p:nvPr/>
          </p:nvSpPr>
          <p:spPr bwMode="auto">
            <a:xfrm>
              <a:off x="381000" y="1980234"/>
              <a:ext cx="3429000" cy="523214"/>
            </a:xfrm>
            <a:prstGeom prst="rect">
              <a:avLst/>
            </a:prstGeom>
            <a:noFill/>
            <a:ln w="9525">
              <a:noFill/>
              <a:miter lim="800000"/>
              <a:headEnd/>
              <a:tailEnd/>
            </a:ln>
          </p:spPr>
          <p:txBody>
            <a:bodyPr wrap="square">
              <a:spAutoFit/>
            </a:bodyPr>
            <a:lstStyle/>
            <a:p>
              <a:pPr>
                <a:defRPr/>
              </a:pPr>
              <a:r>
                <a:rPr lang="en-US" sz="2800" dirty="0" smtClean="0">
                  <a:latin typeface="+mj-lt"/>
                </a:rPr>
                <a:t>Gather </a:t>
              </a:r>
              <a:r>
                <a:rPr lang="en-US" sz="2800" dirty="0">
                  <a:latin typeface="+mj-lt"/>
                </a:rPr>
                <a:t>information</a:t>
              </a:r>
            </a:p>
          </p:txBody>
        </p:sp>
        <p:sp>
          <p:nvSpPr>
            <p:cNvPr id="2" name="Text Box 51"/>
            <p:cNvSpPr txBox="1">
              <a:spLocks noChangeArrowheads="1"/>
            </p:cNvSpPr>
            <p:nvPr/>
          </p:nvSpPr>
          <p:spPr bwMode="auto">
            <a:xfrm>
              <a:off x="381000" y="2437429"/>
              <a:ext cx="3429000" cy="523214"/>
            </a:xfrm>
            <a:prstGeom prst="rect">
              <a:avLst/>
            </a:prstGeom>
            <a:noFill/>
            <a:ln w="9525">
              <a:noFill/>
              <a:miter lim="800000"/>
              <a:headEnd/>
              <a:tailEnd/>
            </a:ln>
          </p:spPr>
          <p:txBody>
            <a:bodyPr wrap="square">
              <a:spAutoFit/>
            </a:bodyPr>
            <a:lstStyle/>
            <a:p>
              <a:pPr>
                <a:defRPr/>
              </a:pPr>
              <a:r>
                <a:rPr lang="en-US" sz="2800" dirty="0">
                  <a:latin typeface="+mj-lt"/>
                </a:rPr>
                <a:t>Develop explanations</a:t>
              </a:r>
            </a:p>
          </p:txBody>
        </p:sp>
        <p:sp>
          <p:nvSpPr>
            <p:cNvPr id="3" name="Text Box 52"/>
            <p:cNvSpPr txBox="1">
              <a:spLocks noChangeArrowheads="1"/>
            </p:cNvSpPr>
            <p:nvPr/>
          </p:nvSpPr>
          <p:spPr bwMode="auto">
            <a:xfrm>
              <a:off x="381000" y="2894624"/>
              <a:ext cx="4572000" cy="523214"/>
            </a:xfrm>
            <a:prstGeom prst="rect">
              <a:avLst/>
            </a:prstGeom>
            <a:noFill/>
            <a:ln w="9525">
              <a:noFill/>
              <a:miter lim="800000"/>
              <a:headEnd/>
              <a:tailEnd/>
            </a:ln>
          </p:spPr>
          <p:txBody>
            <a:bodyPr wrap="square">
              <a:spAutoFit/>
            </a:bodyPr>
            <a:lstStyle/>
            <a:p>
              <a:pPr>
                <a:defRPr/>
              </a:pPr>
              <a:r>
                <a:rPr lang="en-US" sz="2800" dirty="0">
                  <a:latin typeface="+mj-lt"/>
                </a:rPr>
                <a:t>Design data collection methods</a:t>
              </a:r>
            </a:p>
          </p:txBody>
        </p:sp>
        <p:sp>
          <p:nvSpPr>
            <p:cNvPr id="4" name="Text Box 53"/>
            <p:cNvSpPr txBox="1">
              <a:spLocks noChangeArrowheads="1"/>
            </p:cNvSpPr>
            <p:nvPr/>
          </p:nvSpPr>
          <p:spPr bwMode="auto">
            <a:xfrm>
              <a:off x="381000" y="3351819"/>
              <a:ext cx="3810000" cy="523214"/>
            </a:xfrm>
            <a:prstGeom prst="rect">
              <a:avLst/>
            </a:prstGeom>
            <a:noFill/>
            <a:ln w="9525">
              <a:noFill/>
              <a:miter lim="800000"/>
              <a:headEnd/>
              <a:tailEnd/>
            </a:ln>
          </p:spPr>
          <p:txBody>
            <a:bodyPr wrap="square">
              <a:spAutoFit/>
            </a:bodyPr>
            <a:lstStyle/>
            <a:p>
              <a:pPr>
                <a:defRPr/>
              </a:pPr>
              <a:r>
                <a:rPr lang="en-US" sz="2800" dirty="0">
                  <a:latin typeface="+mj-lt"/>
                </a:rPr>
                <a:t>Collect samples</a:t>
              </a:r>
            </a:p>
          </p:txBody>
        </p:sp>
        <p:sp>
          <p:nvSpPr>
            <p:cNvPr id="30734" name="Text Box 54"/>
            <p:cNvSpPr txBox="1">
              <a:spLocks noChangeArrowheads="1"/>
            </p:cNvSpPr>
            <p:nvPr/>
          </p:nvSpPr>
          <p:spPr bwMode="auto">
            <a:xfrm>
              <a:off x="381000" y="3809014"/>
              <a:ext cx="4419600" cy="523214"/>
            </a:xfrm>
            <a:prstGeom prst="rect">
              <a:avLst/>
            </a:prstGeom>
            <a:noFill/>
            <a:ln w="9525">
              <a:noFill/>
              <a:miter lim="800000"/>
              <a:headEnd/>
              <a:tailEnd/>
            </a:ln>
          </p:spPr>
          <p:txBody>
            <a:bodyPr wrap="square">
              <a:spAutoFit/>
            </a:bodyPr>
            <a:lstStyle/>
            <a:p>
              <a:pPr>
                <a:defRPr/>
              </a:pPr>
              <a:r>
                <a:rPr lang="en-US" sz="2800" dirty="0">
                  <a:latin typeface="+mj-lt"/>
                </a:rPr>
                <a:t>Analyze samples</a:t>
              </a:r>
            </a:p>
          </p:txBody>
        </p:sp>
        <p:sp>
          <p:nvSpPr>
            <p:cNvPr id="30740" name="Text Box 82"/>
            <p:cNvSpPr txBox="1">
              <a:spLocks noChangeArrowheads="1"/>
            </p:cNvSpPr>
            <p:nvPr/>
          </p:nvSpPr>
          <p:spPr bwMode="auto">
            <a:xfrm>
              <a:off x="381000" y="4266209"/>
              <a:ext cx="3733800" cy="523214"/>
            </a:xfrm>
            <a:prstGeom prst="rect">
              <a:avLst/>
            </a:prstGeom>
            <a:noFill/>
            <a:ln w="9525">
              <a:noFill/>
              <a:miter lim="800000"/>
              <a:headEnd/>
              <a:tailEnd/>
            </a:ln>
          </p:spPr>
          <p:txBody>
            <a:bodyPr wrap="square">
              <a:spAutoFit/>
            </a:bodyPr>
            <a:lstStyle/>
            <a:p>
              <a:pPr>
                <a:defRPr/>
              </a:pPr>
              <a:r>
                <a:rPr lang="en-US" sz="2800" dirty="0">
                  <a:latin typeface="+mj-lt"/>
                </a:rPr>
                <a:t>Analyze data</a:t>
              </a:r>
            </a:p>
          </p:txBody>
        </p:sp>
        <p:sp>
          <p:nvSpPr>
            <p:cNvPr id="30741" name="Text Box 83"/>
            <p:cNvSpPr txBox="1">
              <a:spLocks noChangeArrowheads="1"/>
            </p:cNvSpPr>
            <p:nvPr/>
          </p:nvSpPr>
          <p:spPr bwMode="auto">
            <a:xfrm>
              <a:off x="381000" y="4723404"/>
              <a:ext cx="3733800" cy="523214"/>
            </a:xfrm>
            <a:prstGeom prst="rect">
              <a:avLst/>
            </a:prstGeom>
            <a:noFill/>
            <a:ln w="9525">
              <a:noFill/>
              <a:miter lim="800000"/>
              <a:headEnd/>
              <a:tailEnd/>
            </a:ln>
          </p:spPr>
          <p:txBody>
            <a:bodyPr wrap="square">
              <a:spAutoFit/>
            </a:bodyPr>
            <a:lstStyle/>
            <a:p>
              <a:pPr>
                <a:defRPr/>
              </a:pPr>
              <a:r>
                <a:rPr lang="en-US" sz="2800" dirty="0">
                  <a:latin typeface="+mj-lt"/>
                </a:rPr>
                <a:t>Interpret data/conclude</a:t>
              </a:r>
            </a:p>
          </p:txBody>
        </p:sp>
        <p:sp>
          <p:nvSpPr>
            <p:cNvPr id="30742" name="Text Box 84"/>
            <p:cNvSpPr txBox="1">
              <a:spLocks noChangeArrowheads="1"/>
            </p:cNvSpPr>
            <p:nvPr/>
          </p:nvSpPr>
          <p:spPr bwMode="auto">
            <a:xfrm>
              <a:off x="381000" y="5180599"/>
              <a:ext cx="3733800" cy="523214"/>
            </a:xfrm>
            <a:prstGeom prst="rect">
              <a:avLst/>
            </a:prstGeom>
            <a:noFill/>
            <a:ln w="9525">
              <a:noFill/>
              <a:miter lim="800000"/>
              <a:headEnd/>
              <a:tailEnd/>
            </a:ln>
          </p:spPr>
          <p:txBody>
            <a:bodyPr wrap="square">
              <a:spAutoFit/>
            </a:bodyPr>
            <a:lstStyle/>
            <a:p>
              <a:pPr>
                <a:defRPr/>
              </a:pPr>
              <a:r>
                <a:rPr lang="en-US" sz="2800" dirty="0">
                  <a:latin typeface="+mj-lt"/>
                </a:rPr>
                <a:t>Disseminate conclusions</a:t>
              </a:r>
            </a:p>
          </p:txBody>
        </p:sp>
        <p:sp>
          <p:nvSpPr>
            <p:cNvPr id="30743" name="Text Box 85"/>
            <p:cNvSpPr txBox="1">
              <a:spLocks noChangeArrowheads="1"/>
            </p:cNvSpPr>
            <p:nvPr/>
          </p:nvSpPr>
          <p:spPr bwMode="auto">
            <a:xfrm>
              <a:off x="381000" y="5637794"/>
              <a:ext cx="4114800" cy="523214"/>
            </a:xfrm>
            <a:prstGeom prst="rect">
              <a:avLst/>
            </a:prstGeom>
            <a:noFill/>
            <a:ln w="9525">
              <a:noFill/>
              <a:miter lim="800000"/>
              <a:headEnd/>
              <a:tailEnd/>
            </a:ln>
          </p:spPr>
          <p:txBody>
            <a:bodyPr wrap="square">
              <a:spAutoFit/>
            </a:bodyPr>
            <a:lstStyle/>
            <a:p>
              <a:pPr>
                <a:defRPr/>
              </a:pPr>
              <a:r>
                <a:rPr lang="en-US" sz="2800" dirty="0">
                  <a:latin typeface="+mj-lt"/>
                </a:rPr>
                <a:t>Discuss results/inquire further</a:t>
              </a:r>
            </a:p>
          </p:txBody>
        </p:sp>
      </p:grpSp>
      <p:grpSp>
        <p:nvGrpSpPr>
          <p:cNvPr id="6" name="Group 115"/>
          <p:cNvGrpSpPr/>
          <p:nvPr/>
        </p:nvGrpSpPr>
        <p:grpSpPr>
          <a:xfrm>
            <a:off x="5105400" y="1337685"/>
            <a:ext cx="228600" cy="4343400"/>
            <a:chOff x="5181600" y="1337685"/>
            <a:chExt cx="228600" cy="4343400"/>
          </a:xfrm>
        </p:grpSpPr>
        <p:sp>
          <p:nvSpPr>
            <p:cNvPr id="58" name="Rectangle 75"/>
            <p:cNvSpPr>
              <a:spLocks noChangeArrowheads="1"/>
            </p:cNvSpPr>
            <p:nvPr/>
          </p:nvSpPr>
          <p:spPr bwMode="auto">
            <a:xfrm>
              <a:off x="5181600" y="13376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1" name="Rectangle 75"/>
            <p:cNvSpPr>
              <a:spLocks noChangeArrowheads="1"/>
            </p:cNvSpPr>
            <p:nvPr/>
          </p:nvSpPr>
          <p:spPr bwMode="auto">
            <a:xfrm>
              <a:off x="5181600" y="17948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4" name="Rectangle 75"/>
            <p:cNvSpPr>
              <a:spLocks noChangeArrowheads="1"/>
            </p:cNvSpPr>
            <p:nvPr/>
          </p:nvSpPr>
          <p:spPr bwMode="auto">
            <a:xfrm>
              <a:off x="5181600" y="22520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67" name="Rectangle 75"/>
            <p:cNvSpPr>
              <a:spLocks noChangeArrowheads="1"/>
            </p:cNvSpPr>
            <p:nvPr/>
          </p:nvSpPr>
          <p:spPr bwMode="auto">
            <a:xfrm>
              <a:off x="5181600" y="27092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0" name="Rectangle 75"/>
            <p:cNvSpPr>
              <a:spLocks noChangeArrowheads="1"/>
            </p:cNvSpPr>
            <p:nvPr/>
          </p:nvSpPr>
          <p:spPr bwMode="auto">
            <a:xfrm>
              <a:off x="5181600" y="31664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3" name="Rectangle 75"/>
            <p:cNvSpPr>
              <a:spLocks noChangeArrowheads="1"/>
            </p:cNvSpPr>
            <p:nvPr/>
          </p:nvSpPr>
          <p:spPr bwMode="auto">
            <a:xfrm>
              <a:off x="5181600" y="36236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6" name="Rectangle 75"/>
            <p:cNvSpPr>
              <a:spLocks noChangeArrowheads="1"/>
            </p:cNvSpPr>
            <p:nvPr/>
          </p:nvSpPr>
          <p:spPr bwMode="auto">
            <a:xfrm>
              <a:off x="5181600" y="40808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9" name="Rectangle 75"/>
            <p:cNvSpPr>
              <a:spLocks noChangeArrowheads="1"/>
            </p:cNvSpPr>
            <p:nvPr/>
          </p:nvSpPr>
          <p:spPr bwMode="auto">
            <a:xfrm>
              <a:off x="5181600" y="45380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1" name="Rectangle 75"/>
            <p:cNvSpPr>
              <a:spLocks noChangeArrowheads="1"/>
            </p:cNvSpPr>
            <p:nvPr/>
          </p:nvSpPr>
          <p:spPr bwMode="auto">
            <a:xfrm>
              <a:off x="5181600" y="49952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2" name="Rectangle 75"/>
            <p:cNvSpPr>
              <a:spLocks noChangeArrowheads="1"/>
            </p:cNvSpPr>
            <p:nvPr/>
          </p:nvSpPr>
          <p:spPr bwMode="auto">
            <a:xfrm>
              <a:off x="5181600" y="545248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7" name="Group 114"/>
          <p:cNvGrpSpPr/>
          <p:nvPr/>
        </p:nvGrpSpPr>
        <p:grpSpPr>
          <a:xfrm>
            <a:off x="5029200" y="3090285"/>
            <a:ext cx="382588" cy="809625"/>
            <a:chOff x="5713412" y="3090285"/>
            <a:chExt cx="382588" cy="809625"/>
          </a:xfrm>
        </p:grpSpPr>
        <p:pic>
          <p:nvPicPr>
            <p:cNvPr id="30752" name="Picture 149" descr="j0434665"/>
            <p:cNvPicPr>
              <a:picLocks noChangeAspect="1" noChangeArrowheads="1"/>
            </p:cNvPicPr>
            <p:nvPr/>
          </p:nvPicPr>
          <p:blipFill>
            <a:blip r:embed="rId3"/>
            <a:srcRect/>
            <a:stretch>
              <a:fillRect/>
            </a:stretch>
          </p:blipFill>
          <p:spPr bwMode="auto">
            <a:xfrm>
              <a:off x="5713412" y="3090285"/>
              <a:ext cx="382588" cy="352425"/>
            </a:xfrm>
            <a:prstGeom prst="rect">
              <a:avLst/>
            </a:prstGeom>
            <a:noFill/>
            <a:ln w="9525">
              <a:noFill/>
              <a:miter lim="800000"/>
              <a:headEnd/>
              <a:tailEnd/>
            </a:ln>
          </p:spPr>
        </p:pic>
        <p:pic>
          <p:nvPicPr>
            <p:cNvPr id="30753" name="Picture 150" descr="j0434665"/>
            <p:cNvPicPr>
              <a:picLocks noChangeAspect="1" noChangeArrowheads="1"/>
            </p:cNvPicPr>
            <p:nvPr/>
          </p:nvPicPr>
          <p:blipFill>
            <a:blip r:embed="rId3"/>
            <a:srcRect/>
            <a:stretch>
              <a:fillRect/>
            </a:stretch>
          </p:blipFill>
          <p:spPr bwMode="auto">
            <a:xfrm>
              <a:off x="5713412" y="3547485"/>
              <a:ext cx="382588" cy="352425"/>
            </a:xfrm>
            <a:prstGeom prst="rect">
              <a:avLst/>
            </a:prstGeom>
            <a:noFill/>
            <a:ln w="9525">
              <a:noFill/>
              <a:miter lim="800000"/>
              <a:headEnd/>
              <a:tailEnd/>
            </a:ln>
          </p:spPr>
        </p:pic>
      </p:grpSp>
      <p:grpSp>
        <p:nvGrpSpPr>
          <p:cNvPr id="8" name="Group 119"/>
          <p:cNvGrpSpPr/>
          <p:nvPr/>
        </p:nvGrpSpPr>
        <p:grpSpPr>
          <a:xfrm>
            <a:off x="8305800" y="1323975"/>
            <a:ext cx="228600" cy="4343400"/>
            <a:chOff x="8305800" y="1323975"/>
            <a:chExt cx="228600" cy="4343400"/>
          </a:xfrm>
        </p:grpSpPr>
        <p:sp>
          <p:nvSpPr>
            <p:cNvPr id="49" name="Rectangle 75"/>
            <p:cNvSpPr>
              <a:spLocks noChangeArrowheads="1"/>
            </p:cNvSpPr>
            <p:nvPr/>
          </p:nvSpPr>
          <p:spPr bwMode="auto">
            <a:xfrm>
              <a:off x="8305800" y="1323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0" name="Rectangle 75"/>
            <p:cNvSpPr>
              <a:spLocks noChangeArrowheads="1"/>
            </p:cNvSpPr>
            <p:nvPr/>
          </p:nvSpPr>
          <p:spPr bwMode="auto">
            <a:xfrm>
              <a:off x="8305800" y="1781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1" name="Rectangle 75"/>
            <p:cNvSpPr>
              <a:spLocks noChangeArrowheads="1"/>
            </p:cNvSpPr>
            <p:nvPr/>
          </p:nvSpPr>
          <p:spPr bwMode="auto">
            <a:xfrm>
              <a:off x="8305800" y="2238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2" name="Rectangle 75"/>
            <p:cNvSpPr>
              <a:spLocks noChangeArrowheads="1"/>
            </p:cNvSpPr>
            <p:nvPr/>
          </p:nvSpPr>
          <p:spPr bwMode="auto">
            <a:xfrm>
              <a:off x="8305800" y="2695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3" name="Rectangle 75"/>
            <p:cNvSpPr>
              <a:spLocks noChangeArrowheads="1"/>
            </p:cNvSpPr>
            <p:nvPr/>
          </p:nvSpPr>
          <p:spPr bwMode="auto">
            <a:xfrm>
              <a:off x="8305800" y="3152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4" name="Rectangle 75"/>
            <p:cNvSpPr>
              <a:spLocks noChangeArrowheads="1"/>
            </p:cNvSpPr>
            <p:nvPr/>
          </p:nvSpPr>
          <p:spPr bwMode="auto">
            <a:xfrm>
              <a:off x="8305800" y="3609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5" name="Rectangle 54"/>
            <p:cNvSpPr>
              <a:spLocks noChangeArrowheads="1"/>
            </p:cNvSpPr>
            <p:nvPr/>
          </p:nvSpPr>
          <p:spPr bwMode="auto">
            <a:xfrm>
              <a:off x="8305800" y="4067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6" name="Rectangle 75"/>
            <p:cNvSpPr>
              <a:spLocks noChangeArrowheads="1"/>
            </p:cNvSpPr>
            <p:nvPr/>
          </p:nvSpPr>
          <p:spPr bwMode="auto">
            <a:xfrm>
              <a:off x="8305800" y="4524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7" name="Rectangle 75"/>
            <p:cNvSpPr>
              <a:spLocks noChangeArrowheads="1"/>
            </p:cNvSpPr>
            <p:nvPr/>
          </p:nvSpPr>
          <p:spPr bwMode="auto">
            <a:xfrm>
              <a:off x="8305800" y="4981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59" name="Rectangle 75"/>
            <p:cNvSpPr>
              <a:spLocks noChangeArrowheads="1"/>
            </p:cNvSpPr>
            <p:nvPr/>
          </p:nvSpPr>
          <p:spPr bwMode="auto">
            <a:xfrm>
              <a:off x="8305800" y="5438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9" name="Group 118"/>
          <p:cNvGrpSpPr/>
          <p:nvPr/>
        </p:nvGrpSpPr>
        <p:grpSpPr>
          <a:xfrm>
            <a:off x="8229600" y="1247775"/>
            <a:ext cx="382588" cy="4467225"/>
            <a:chOff x="9294812" y="1247775"/>
            <a:chExt cx="382588" cy="4467225"/>
          </a:xfrm>
        </p:grpSpPr>
        <p:pic>
          <p:nvPicPr>
            <p:cNvPr id="60" name="Picture 144" descr="j0434665"/>
            <p:cNvPicPr>
              <a:picLocks noChangeAspect="1" noChangeArrowheads="1"/>
            </p:cNvPicPr>
            <p:nvPr/>
          </p:nvPicPr>
          <p:blipFill>
            <a:blip r:embed="rId3"/>
            <a:srcRect/>
            <a:stretch>
              <a:fillRect/>
            </a:stretch>
          </p:blipFill>
          <p:spPr bwMode="auto">
            <a:xfrm>
              <a:off x="9294812" y="1247775"/>
              <a:ext cx="382588" cy="352425"/>
            </a:xfrm>
            <a:prstGeom prst="rect">
              <a:avLst/>
            </a:prstGeom>
            <a:noFill/>
            <a:ln w="9525">
              <a:noFill/>
              <a:miter lim="800000"/>
              <a:headEnd/>
              <a:tailEnd/>
            </a:ln>
          </p:spPr>
        </p:pic>
        <p:pic>
          <p:nvPicPr>
            <p:cNvPr id="62" name="Picture 146" descr="j0434665"/>
            <p:cNvPicPr>
              <a:picLocks noChangeAspect="1" noChangeArrowheads="1"/>
            </p:cNvPicPr>
            <p:nvPr/>
          </p:nvPicPr>
          <p:blipFill>
            <a:blip r:embed="rId3"/>
            <a:srcRect/>
            <a:stretch>
              <a:fillRect/>
            </a:stretch>
          </p:blipFill>
          <p:spPr bwMode="auto">
            <a:xfrm>
              <a:off x="9294812" y="1704975"/>
              <a:ext cx="382588" cy="352425"/>
            </a:xfrm>
            <a:prstGeom prst="rect">
              <a:avLst/>
            </a:prstGeom>
            <a:noFill/>
            <a:ln w="9525">
              <a:noFill/>
              <a:miter lim="800000"/>
              <a:headEnd/>
              <a:tailEnd/>
            </a:ln>
          </p:spPr>
        </p:pic>
        <p:pic>
          <p:nvPicPr>
            <p:cNvPr id="63" name="Picture 147" descr="j0434665"/>
            <p:cNvPicPr>
              <a:picLocks noChangeAspect="1" noChangeArrowheads="1"/>
            </p:cNvPicPr>
            <p:nvPr/>
          </p:nvPicPr>
          <p:blipFill>
            <a:blip r:embed="rId3"/>
            <a:srcRect/>
            <a:stretch>
              <a:fillRect/>
            </a:stretch>
          </p:blipFill>
          <p:spPr bwMode="auto">
            <a:xfrm>
              <a:off x="9294812" y="2162175"/>
              <a:ext cx="382588" cy="352425"/>
            </a:xfrm>
            <a:prstGeom prst="rect">
              <a:avLst/>
            </a:prstGeom>
            <a:noFill/>
            <a:ln w="9525">
              <a:noFill/>
              <a:miter lim="800000"/>
              <a:headEnd/>
              <a:tailEnd/>
            </a:ln>
          </p:spPr>
        </p:pic>
        <p:pic>
          <p:nvPicPr>
            <p:cNvPr id="65" name="Picture 148" descr="j0434665"/>
            <p:cNvPicPr>
              <a:picLocks noChangeAspect="1" noChangeArrowheads="1"/>
            </p:cNvPicPr>
            <p:nvPr/>
          </p:nvPicPr>
          <p:blipFill>
            <a:blip r:embed="rId3"/>
            <a:srcRect/>
            <a:stretch>
              <a:fillRect/>
            </a:stretch>
          </p:blipFill>
          <p:spPr bwMode="auto">
            <a:xfrm>
              <a:off x="9294812" y="2619375"/>
              <a:ext cx="382588" cy="352425"/>
            </a:xfrm>
            <a:prstGeom prst="rect">
              <a:avLst/>
            </a:prstGeom>
            <a:noFill/>
            <a:ln w="9525">
              <a:noFill/>
              <a:miter lim="800000"/>
              <a:headEnd/>
              <a:tailEnd/>
            </a:ln>
          </p:spPr>
        </p:pic>
        <p:pic>
          <p:nvPicPr>
            <p:cNvPr id="66" name="Picture 149" descr="j0434665"/>
            <p:cNvPicPr>
              <a:picLocks noChangeAspect="1" noChangeArrowheads="1"/>
            </p:cNvPicPr>
            <p:nvPr/>
          </p:nvPicPr>
          <p:blipFill>
            <a:blip r:embed="rId3"/>
            <a:srcRect/>
            <a:stretch>
              <a:fillRect/>
            </a:stretch>
          </p:blipFill>
          <p:spPr bwMode="auto">
            <a:xfrm>
              <a:off x="9294812" y="3076575"/>
              <a:ext cx="382588" cy="352425"/>
            </a:xfrm>
            <a:prstGeom prst="rect">
              <a:avLst/>
            </a:prstGeom>
            <a:noFill/>
            <a:ln w="9525">
              <a:noFill/>
              <a:miter lim="800000"/>
              <a:headEnd/>
              <a:tailEnd/>
            </a:ln>
          </p:spPr>
        </p:pic>
        <p:pic>
          <p:nvPicPr>
            <p:cNvPr id="68" name="Picture 150" descr="j0434665"/>
            <p:cNvPicPr>
              <a:picLocks noChangeAspect="1" noChangeArrowheads="1"/>
            </p:cNvPicPr>
            <p:nvPr/>
          </p:nvPicPr>
          <p:blipFill>
            <a:blip r:embed="rId3"/>
            <a:srcRect/>
            <a:stretch>
              <a:fillRect/>
            </a:stretch>
          </p:blipFill>
          <p:spPr bwMode="auto">
            <a:xfrm>
              <a:off x="9294812" y="3533775"/>
              <a:ext cx="382588" cy="352425"/>
            </a:xfrm>
            <a:prstGeom prst="rect">
              <a:avLst/>
            </a:prstGeom>
            <a:noFill/>
            <a:ln w="9525">
              <a:noFill/>
              <a:miter lim="800000"/>
              <a:headEnd/>
              <a:tailEnd/>
            </a:ln>
          </p:spPr>
        </p:pic>
        <p:pic>
          <p:nvPicPr>
            <p:cNvPr id="69" name="Picture 151" descr="j0434665"/>
            <p:cNvPicPr>
              <a:picLocks noChangeAspect="1" noChangeArrowheads="1"/>
            </p:cNvPicPr>
            <p:nvPr/>
          </p:nvPicPr>
          <p:blipFill>
            <a:blip r:embed="rId3"/>
            <a:srcRect/>
            <a:stretch>
              <a:fillRect/>
            </a:stretch>
          </p:blipFill>
          <p:spPr bwMode="auto">
            <a:xfrm>
              <a:off x="9294812" y="3990975"/>
              <a:ext cx="382588" cy="352425"/>
            </a:xfrm>
            <a:prstGeom prst="rect">
              <a:avLst/>
            </a:prstGeom>
            <a:noFill/>
            <a:ln w="9525">
              <a:noFill/>
              <a:miter lim="800000"/>
              <a:headEnd/>
              <a:tailEnd/>
            </a:ln>
          </p:spPr>
        </p:pic>
        <p:pic>
          <p:nvPicPr>
            <p:cNvPr id="71" name="Picture 152" descr="j0434665"/>
            <p:cNvPicPr>
              <a:picLocks noChangeAspect="1" noChangeArrowheads="1"/>
            </p:cNvPicPr>
            <p:nvPr/>
          </p:nvPicPr>
          <p:blipFill>
            <a:blip r:embed="rId3"/>
            <a:srcRect/>
            <a:stretch>
              <a:fillRect/>
            </a:stretch>
          </p:blipFill>
          <p:spPr bwMode="auto">
            <a:xfrm>
              <a:off x="9294812" y="4448175"/>
              <a:ext cx="382588" cy="352425"/>
            </a:xfrm>
            <a:prstGeom prst="rect">
              <a:avLst/>
            </a:prstGeom>
            <a:noFill/>
            <a:ln w="9525">
              <a:noFill/>
              <a:miter lim="800000"/>
              <a:headEnd/>
              <a:tailEnd/>
            </a:ln>
          </p:spPr>
        </p:pic>
        <p:pic>
          <p:nvPicPr>
            <p:cNvPr id="72" name="Picture 153" descr="j0434665"/>
            <p:cNvPicPr>
              <a:picLocks noChangeAspect="1" noChangeArrowheads="1"/>
            </p:cNvPicPr>
            <p:nvPr/>
          </p:nvPicPr>
          <p:blipFill>
            <a:blip r:embed="rId3"/>
            <a:srcRect/>
            <a:stretch>
              <a:fillRect/>
            </a:stretch>
          </p:blipFill>
          <p:spPr bwMode="auto">
            <a:xfrm>
              <a:off x="9294812" y="4905375"/>
              <a:ext cx="382588" cy="352425"/>
            </a:xfrm>
            <a:prstGeom prst="rect">
              <a:avLst/>
            </a:prstGeom>
            <a:noFill/>
            <a:ln w="9525">
              <a:noFill/>
              <a:miter lim="800000"/>
              <a:headEnd/>
              <a:tailEnd/>
            </a:ln>
          </p:spPr>
        </p:pic>
        <p:pic>
          <p:nvPicPr>
            <p:cNvPr id="74" name="Picture 154" descr="j0434665"/>
            <p:cNvPicPr>
              <a:picLocks noChangeAspect="1" noChangeArrowheads="1"/>
            </p:cNvPicPr>
            <p:nvPr/>
          </p:nvPicPr>
          <p:blipFill>
            <a:blip r:embed="rId3"/>
            <a:srcRect/>
            <a:stretch>
              <a:fillRect/>
            </a:stretch>
          </p:blipFill>
          <p:spPr bwMode="auto">
            <a:xfrm>
              <a:off x="9294812" y="5362575"/>
              <a:ext cx="382588" cy="352425"/>
            </a:xfrm>
            <a:prstGeom prst="rect">
              <a:avLst/>
            </a:prstGeom>
            <a:noFill/>
            <a:ln w="9525">
              <a:noFill/>
              <a:miter lim="800000"/>
              <a:headEnd/>
              <a:tailEnd/>
            </a:ln>
          </p:spPr>
        </p:pic>
      </p:grpSp>
      <p:grpSp>
        <p:nvGrpSpPr>
          <p:cNvPr id="10" name="Group 117"/>
          <p:cNvGrpSpPr/>
          <p:nvPr/>
        </p:nvGrpSpPr>
        <p:grpSpPr>
          <a:xfrm>
            <a:off x="6781800" y="1323975"/>
            <a:ext cx="228600" cy="4343400"/>
            <a:chOff x="6781800" y="1323975"/>
            <a:chExt cx="228600" cy="4343400"/>
          </a:xfrm>
        </p:grpSpPr>
        <p:sp>
          <p:nvSpPr>
            <p:cNvPr id="77" name="Rectangle 75"/>
            <p:cNvSpPr>
              <a:spLocks noChangeArrowheads="1"/>
            </p:cNvSpPr>
            <p:nvPr/>
          </p:nvSpPr>
          <p:spPr bwMode="auto">
            <a:xfrm>
              <a:off x="6781800" y="1323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78" name="Rectangle 75"/>
            <p:cNvSpPr>
              <a:spLocks noChangeArrowheads="1"/>
            </p:cNvSpPr>
            <p:nvPr/>
          </p:nvSpPr>
          <p:spPr bwMode="auto">
            <a:xfrm>
              <a:off x="6781800" y="1781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0" name="Rectangle 75"/>
            <p:cNvSpPr>
              <a:spLocks noChangeArrowheads="1"/>
            </p:cNvSpPr>
            <p:nvPr/>
          </p:nvSpPr>
          <p:spPr bwMode="auto">
            <a:xfrm>
              <a:off x="6781800" y="2238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3" name="Rectangle 75"/>
            <p:cNvSpPr>
              <a:spLocks noChangeArrowheads="1"/>
            </p:cNvSpPr>
            <p:nvPr/>
          </p:nvSpPr>
          <p:spPr bwMode="auto">
            <a:xfrm>
              <a:off x="6781800" y="2695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4" name="Rectangle 75"/>
            <p:cNvSpPr>
              <a:spLocks noChangeArrowheads="1"/>
            </p:cNvSpPr>
            <p:nvPr/>
          </p:nvSpPr>
          <p:spPr bwMode="auto">
            <a:xfrm>
              <a:off x="6781800" y="3152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5" name="Rectangle 75"/>
            <p:cNvSpPr>
              <a:spLocks noChangeArrowheads="1"/>
            </p:cNvSpPr>
            <p:nvPr/>
          </p:nvSpPr>
          <p:spPr bwMode="auto">
            <a:xfrm>
              <a:off x="6781800" y="36099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6" name="Rectangle 85"/>
            <p:cNvSpPr>
              <a:spLocks noChangeArrowheads="1"/>
            </p:cNvSpPr>
            <p:nvPr/>
          </p:nvSpPr>
          <p:spPr bwMode="auto">
            <a:xfrm>
              <a:off x="6781800" y="40671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7" name="Rectangle 75"/>
            <p:cNvSpPr>
              <a:spLocks noChangeArrowheads="1"/>
            </p:cNvSpPr>
            <p:nvPr/>
          </p:nvSpPr>
          <p:spPr bwMode="auto">
            <a:xfrm>
              <a:off x="6781800" y="45243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8" name="Rectangle 75"/>
            <p:cNvSpPr>
              <a:spLocks noChangeArrowheads="1"/>
            </p:cNvSpPr>
            <p:nvPr/>
          </p:nvSpPr>
          <p:spPr bwMode="auto">
            <a:xfrm>
              <a:off x="6781800" y="49815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sp>
          <p:nvSpPr>
            <p:cNvPr id="89" name="Rectangle 75"/>
            <p:cNvSpPr>
              <a:spLocks noChangeArrowheads="1"/>
            </p:cNvSpPr>
            <p:nvPr/>
          </p:nvSpPr>
          <p:spPr bwMode="auto">
            <a:xfrm>
              <a:off x="6781800" y="5438775"/>
              <a:ext cx="228600" cy="228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spAutoFit/>
            </a:bodyPr>
            <a:lstStyle/>
            <a:p>
              <a:pPr>
                <a:defRPr/>
              </a:pPr>
              <a:endParaRPr lang="en-US"/>
            </a:p>
          </p:txBody>
        </p:sp>
      </p:grpSp>
      <p:grpSp>
        <p:nvGrpSpPr>
          <p:cNvPr id="11" name="Group 116"/>
          <p:cNvGrpSpPr/>
          <p:nvPr/>
        </p:nvGrpSpPr>
        <p:grpSpPr>
          <a:xfrm>
            <a:off x="6705600" y="2162175"/>
            <a:ext cx="382588" cy="2181225"/>
            <a:chOff x="7313612" y="2162175"/>
            <a:chExt cx="382588" cy="2181225"/>
          </a:xfrm>
        </p:grpSpPr>
        <p:pic>
          <p:nvPicPr>
            <p:cNvPr id="92" name="Picture 147" descr="j0434665"/>
            <p:cNvPicPr>
              <a:picLocks noChangeAspect="1" noChangeArrowheads="1"/>
            </p:cNvPicPr>
            <p:nvPr/>
          </p:nvPicPr>
          <p:blipFill>
            <a:blip r:embed="rId3"/>
            <a:srcRect/>
            <a:stretch>
              <a:fillRect/>
            </a:stretch>
          </p:blipFill>
          <p:spPr bwMode="auto">
            <a:xfrm>
              <a:off x="7313612" y="2162175"/>
              <a:ext cx="382588" cy="352425"/>
            </a:xfrm>
            <a:prstGeom prst="rect">
              <a:avLst/>
            </a:prstGeom>
            <a:noFill/>
            <a:ln w="9525">
              <a:noFill/>
              <a:miter lim="800000"/>
              <a:headEnd/>
              <a:tailEnd/>
            </a:ln>
          </p:spPr>
        </p:pic>
        <p:pic>
          <p:nvPicPr>
            <p:cNvPr id="93" name="Picture 148" descr="j0434665"/>
            <p:cNvPicPr>
              <a:picLocks noChangeAspect="1" noChangeArrowheads="1"/>
            </p:cNvPicPr>
            <p:nvPr/>
          </p:nvPicPr>
          <p:blipFill>
            <a:blip r:embed="rId3"/>
            <a:srcRect/>
            <a:stretch>
              <a:fillRect/>
            </a:stretch>
          </p:blipFill>
          <p:spPr bwMode="auto">
            <a:xfrm>
              <a:off x="7313612" y="2619375"/>
              <a:ext cx="382588" cy="352425"/>
            </a:xfrm>
            <a:prstGeom prst="rect">
              <a:avLst/>
            </a:prstGeom>
            <a:noFill/>
            <a:ln w="9525">
              <a:noFill/>
              <a:miter lim="800000"/>
              <a:headEnd/>
              <a:tailEnd/>
            </a:ln>
          </p:spPr>
        </p:pic>
        <p:pic>
          <p:nvPicPr>
            <p:cNvPr id="104" name="Picture 149" descr="j0434665"/>
            <p:cNvPicPr>
              <a:picLocks noChangeAspect="1" noChangeArrowheads="1"/>
            </p:cNvPicPr>
            <p:nvPr/>
          </p:nvPicPr>
          <p:blipFill>
            <a:blip r:embed="rId3"/>
            <a:srcRect/>
            <a:stretch>
              <a:fillRect/>
            </a:stretch>
          </p:blipFill>
          <p:spPr bwMode="auto">
            <a:xfrm>
              <a:off x="7313612" y="3076575"/>
              <a:ext cx="382588" cy="352425"/>
            </a:xfrm>
            <a:prstGeom prst="rect">
              <a:avLst/>
            </a:prstGeom>
            <a:noFill/>
            <a:ln w="9525">
              <a:noFill/>
              <a:miter lim="800000"/>
              <a:headEnd/>
              <a:tailEnd/>
            </a:ln>
          </p:spPr>
        </p:pic>
        <p:pic>
          <p:nvPicPr>
            <p:cNvPr id="105" name="Picture 150" descr="j0434665"/>
            <p:cNvPicPr>
              <a:picLocks noChangeAspect="1" noChangeArrowheads="1"/>
            </p:cNvPicPr>
            <p:nvPr/>
          </p:nvPicPr>
          <p:blipFill>
            <a:blip r:embed="rId3"/>
            <a:srcRect/>
            <a:stretch>
              <a:fillRect/>
            </a:stretch>
          </p:blipFill>
          <p:spPr bwMode="auto">
            <a:xfrm>
              <a:off x="7313612" y="3533775"/>
              <a:ext cx="382588" cy="352425"/>
            </a:xfrm>
            <a:prstGeom prst="rect">
              <a:avLst/>
            </a:prstGeom>
            <a:noFill/>
            <a:ln w="9525">
              <a:noFill/>
              <a:miter lim="800000"/>
              <a:headEnd/>
              <a:tailEnd/>
            </a:ln>
          </p:spPr>
        </p:pic>
        <p:pic>
          <p:nvPicPr>
            <p:cNvPr id="106" name="Picture 151" descr="j0434665"/>
            <p:cNvPicPr>
              <a:picLocks noChangeAspect="1" noChangeArrowheads="1"/>
            </p:cNvPicPr>
            <p:nvPr/>
          </p:nvPicPr>
          <p:blipFill>
            <a:blip r:embed="rId3"/>
            <a:srcRect/>
            <a:stretch>
              <a:fillRect/>
            </a:stretch>
          </p:blipFill>
          <p:spPr bwMode="auto">
            <a:xfrm>
              <a:off x="7313612" y="3990975"/>
              <a:ext cx="382588" cy="352425"/>
            </a:xfrm>
            <a:prstGeom prst="rect">
              <a:avLst/>
            </a:prstGeom>
            <a:noFill/>
            <a:ln w="9525">
              <a:noFill/>
              <a:miter lim="800000"/>
              <a:headEnd/>
              <a:tailEnd/>
            </a:ln>
          </p:spPr>
        </p:pic>
      </p:grpSp>
      <p:sp>
        <p:nvSpPr>
          <p:cNvPr id="110" name="Text Box 55"/>
          <p:cNvSpPr txBox="1">
            <a:spLocks noChangeArrowheads="1"/>
          </p:cNvSpPr>
          <p:nvPr/>
        </p:nvSpPr>
        <p:spPr bwMode="auto">
          <a:xfrm>
            <a:off x="59436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Collaborative</a:t>
            </a:r>
            <a:endParaRPr lang="en-US" sz="2000" dirty="0">
              <a:latin typeface="+mj-lt"/>
            </a:endParaRPr>
          </a:p>
        </p:txBody>
      </p:sp>
      <p:sp>
        <p:nvSpPr>
          <p:cNvPr id="111" name="Text Box 55"/>
          <p:cNvSpPr txBox="1">
            <a:spLocks noChangeArrowheads="1"/>
          </p:cNvSpPr>
          <p:nvPr/>
        </p:nvSpPr>
        <p:spPr bwMode="auto">
          <a:xfrm>
            <a:off x="7467600" y="381000"/>
            <a:ext cx="1905000" cy="400110"/>
          </a:xfrm>
          <a:prstGeom prst="rect">
            <a:avLst/>
          </a:prstGeom>
          <a:noFill/>
          <a:ln w="9525">
            <a:noFill/>
            <a:miter lim="800000"/>
            <a:headEnd/>
            <a:tailEnd/>
          </a:ln>
        </p:spPr>
        <p:txBody>
          <a:bodyPr>
            <a:spAutoFit/>
          </a:bodyPr>
          <a:lstStyle/>
          <a:p>
            <a:pPr algn="ctr">
              <a:defRPr/>
            </a:pPr>
            <a:r>
              <a:rPr lang="en-US" sz="2000" dirty="0" smtClean="0">
                <a:latin typeface="+mj-lt"/>
              </a:rPr>
              <a:t>Co-Created</a:t>
            </a:r>
            <a:endParaRPr lang="en-US" sz="2000" dirty="0">
              <a:latin typeface="+mj-lt"/>
            </a:endParaRPr>
          </a:p>
        </p:txBody>
      </p:sp>
      <p:sp>
        <p:nvSpPr>
          <p:cNvPr id="114" name="TextBox 80"/>
          <p:cNvSpPr txBox="1">
            <a:spLocks noChangeArrowheads="1"/>
          </p:cNvSpPr>
          <p:nvPr/>
        </p:nvSpPr>
        <p:spPr bwMode="auto">
          <a:xfrm>
            <a:off x="152400" y="304800"/>
            <a:ext cx="5814579" cy="584776"/>
          </a:xfrm>
          <a:prstGeom prst="rect">
            <a:avLst/>
          </a:prstGeom>
          <a:noFill/>
          <a:ln w="9525">
            <a:noFill/>
            <a:miter lim="800000"/>
            <a:headEnd/>
            <a:tailEnd/>
          </a:ln>
        </p:spPr>
        <p:txBody>
          <a:bodyPr wrap="square">
            <a:spAutoFit/>
          </a:bodyPr>
          <a:lstStyle/>
          <a:p>
            <a:pPr>
              <a:defRPr/>
            </a:pPr>
            <a:r>
              <a:rPr lang="en-US" sz="3200" b="1" dirty="0" smtClean="0">
                <a:solidFill>
                  <a:srgbClr val="9E0000"/>
                </a:solidFill>
                <a:latin typeface="+mj-lt"/>
              </a:rPr>
              <a:t>PPSR models:</a:t>
            </a:r>
            <a:endParaRPr lang="en-US" sz="3200" b="1" dirty="0">
              <a:solidFill>
                <a:srgbClr val="9E0000"/>
              </a:solidFill>
              <a:latin typeface="Lucida Sans" pitchFamily="-112" charset="0"/>
            </a:endParaRPr>
          </a:p>
        </p:txBody>
      </p:sp>
      <p:sp>
        <p:nvSpPr>
          <p:cNvPr id="12" name="Rectangle 11"/>
          <p:cNvSpPr/>
          <p:nvPr/>
        </p:nvSpPr>
        <p:spPr>
          <a:xfrm>
            <a:off x="3581400" y="6172200"/>
            <a:ext cx="5192986" cy="369332"/>
          </a:xfrm>
          <a:prstGeom prst="rect">
            <a:avLst/>
          </a:prstGeom>
        </p:spPr>
        <p:txBody>
          <a:bodyPr wrap="none">
            <a:spAutoFit/>
          </a:bodyPr>
          <a:lstStyle/>
          <a:p>
            <a:pPr algn="ctr"/>
            <a:r>
              <a:rPr lang="en-US" dirty="0" smtClean="0"/>
              <a:t>A. Mast modification of slide from Jennifer Lynn Shirk</a:t>
            </a:r>
            <a:endParaRPr lang="en-US" dirty="0"/>
          </a:p>
        </p:txBody>
      </p:sp>
      <p:sp>
        <p:nvSpPr>
          <p:cNvPr id="13" name="Right Arrow 12"/>
          <p:cNvSpPr/>
          <p:nvPr/>
        </p:nvSpPr>
        <p:spPr>
          <a:xfrm>
            <a:off x="4572000" y="76200"/>
            <a:ext cx="44196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Increased Understanding of Science</a:t>
            </a:r>
            <a:endParaRPr lang="en-US" dirty="0"/>
          </a:p>
        </p:txBody>
      </p:sp>
    </p:spTree>
    <p:extLst>
      <p:ext uri="{BB962C8B-B14F-4D97-AF65-F5344CB8AC3E}">
        <p14:creationId xmlns:p14="http://schemas.microsoft.com/office/powerpoint/2010/main" val="2946956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4" name="TextBox 3"/>
          <p:cNvSpPr txBox="1"/>
          <p:nvPr/>
        </p:nvSpPr>
        <p:spPr>
          <a:xfrm>
            <a:off x="2209800" y="152400"/>
            <a:ext cx="5275603" cy="646331"/>
          </a:xfrm>
          <a:prstGeom prst="rect">
            <a:avLst/>
          </a:prstGeom>
          <a:noFill/>
        </p:spPr>
        <p:txBody>
          <a:bodyPr wrap="none" rtlCol="0">
            <a:spAutoFit/>
          </a:bodyPr>
          <a:lstStyle/>
          <a:p>
            <a:r>
              <a:rPr lang="en-US" sz="3600" dirty="0" smtClean="0">
                <a:solidFill>
                  <a:srgbClr val="376092"/>
                </a:solidFill>
              </a:rPr>
              <a:t>Direction of Citizen Science</a:t>
            </a:r>
          </a:p>
        </p:txBody>
      </p:sp>
      <p:pic>
        <p:nvPicPr>
          <p:cNvPr id="8" name="Picture 7"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Shot 2012-09-14 at 8.55.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0600"/>
            <a:ext cx="7467600" cy="5066775"/>
          </a:xfrm>
          <a:prstGeom prst="rect">
            <a:avLst/>
          </a:prstGeom>
        </p:spPr>
      </p:pic>
      <p:sp>
        <p:nvSpPr>
          <p:cNvPr id="11" name="TextBox 10"/>
          <p:cNvSpPr txBox="1"/>
          <p:nvPr/>
        </p:nvSpPr>
        <p:spPr>
          <a:xfrm>
            <a:off x="762000" y="6012585"/>
            <a:ext cx="8249373" cy="830997"/>
          </a:xfrm>
          <a:prstGeom prst="rect">
            <a:avLst/>
          </a:prstGeom>
          <a:noFill/>
        </p:spPr>
        <p:txBody>
          <a:bodyPr wrap="none" rtlCol="0">
            <a:spAutoFit/>
          </a:bodyPr>
          <a:lstStyle/>
          <a:p>
            <a:pPr algn="r"/>
            <a:r>
              <a:rPr lang="en-US" sz="1600" dirty="0"/>
              <a:t>Greg Newman, Andrea Wiggins, </a:t>
            </a:r>
            <a:r>
              <a:rPr lang="en-US" sz="1600" dirty="0" err="1"/>
              <a:t>Alycia</a:t>
            </a:r>
            <a:r>
              <a:rPr lang="en-US" sz="1600" dirty="0"/>
              <a:t> </a:t>
            </a:r>
            <a:r>
              <a:rPr lang="en-US" sz="1600" dirty="0" err="1"/>
              <a:t>Crall</a:t>
            </a:r>
            <a:r>
              <a:rPr lang="en-US" sz="1600" dirty="0"/>
              <a:t>, Eric Graham, Sarah Newman, Kevin </a:t>
            </a:r>
            <a:r>
              <a:rPr lang="en-US" sz="1600" dirty="0" err="1"/>
              <a:t>Crowston</a:t>
            </a:r>
            <a:r>
              <a:rPr lang="en-US" sz="1600" dirty="0"/>
              <a:t>. </a:t>
            </a:r>
            <a:r>
              <a:rPr lang="en-US" sz="1600" dirty="0" smtClean="0"/>
              <a:t>2012.</a:t>
            </a:r>
            <a:endParaRPr lang="en-US" sz="1600" dirty="0"/>
          </a:p>
          <a:p>
            <a:pPr algn="r"/>
            <a:r>
              <a:rPr lang="en-US" sz="1600" dirty="0" smtClean="0"/>
              <a:t>The </a:t>
            </a:r>
            <a:r>
              <a:rPr lang="en-US" sz="1600" dirty="0"/>
              <a:t>future of citizen science: emerging technologies and shifting paradigms. </a:t>
            </a:r>
            <a:endParaRPr lang="en-US" sz="1600" dirty="0" smtClean="0"/>
          </a:p>
          <a:p>
            <a:pPr algn="r"/>
            <a:r>
              <a:rPr lang="en-US" sz="1600" dirty="0" smtClean="0"/>
              <a:t>Frontiers in Ecology and the Environment 10: 298–304. </a:t>
            </a:r>
            <a:endParaRPr lang="en-US" sz="1600" dirty="0"/>
          </a:p>
        </p:txBody>
      </p:sp>
    </p:spTree>
    <p:extLst>
      <p:ext uri="{BB962C8B-B14F-4D97-AF65-F5344CB8AC3E}">
        <p14:creationId xmlns:p14="http://schemas.microsoft.com/office/powerpoint/2010/main" val="46912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sp>
        <p:nvSpPr>
          <p:cNvPr id="3" name="Content Placeholder 2"/>
          <p:cNvSpPr>
            <a:spLocks noGrp="1"/>
          </p:cNvSpPr>
          <p:nvPr>
            <p:ph idx="1"/>
          </p:nvPr>
        </p:nvSpPr>
        <p:spPr>
          <a:xfrm>
            <a:off x="152400" y="1219200"/>
            <a:ext cx="8839200" cy="4267200"/>
          </a:xfrm>
        </p:spPr>
        <p:txBody>
          <a:bodyPr anchor="t">
            <a:normAutofit/>
          </a:bodyPr>
          <a:lstStyle/>
          <a:p>
            <a:pPr algn="ctr">
              <a:buClr>
                <a:schemeClr val="tx1"/>
              </a:buClr>
              <a:buNone/>
            </a:pPr>
            <a:r>
              <a:rPr lang="en-US" b="1" dirty="0" smtClean="0"/>
              <a:t>Key Objective 1</a:t>
            </a:r>
            <a:r>
              <a:rPr lang="en-US" dirty="0" smtClean="0"/>
              <a:t>: Digitize </a:t>
            </a:r>
            <a:r>
              <a:rPr lang="en-US" dirty="0"/>
              <a:t>data from all U.S. biological collections</a:t>
            </a:r>
            <a:r>
              <a:rPr lang="en-US" dirty="0" smtClean="0"/>
              <a:t>, large </a:t>
            </a:r>
            <a:r>
              <a:rPr lang="en-US" dirty="0"/>
              <a:t>and small, and integrate these in a web </a:t>
            </a:r>
            <a:r>
              <a:rPr lang="en-US" dirty="0" smtClean="0"/>
              <a:t>accessible interface </a:t>
            </a:r>
            <a:r>
              <a:rPr lang="en-US" dirty="0"/>
              <a:t>using shared standards and formats</a:t>
            </a:r>
            <a:r>
              <a:rPr lang="en-US" dirty="0" smtClean="0"/>
              <a:t>.  </a:t>
            </a:r>
          </a:p>
          <a:p>
            <a:pPr algn="ctr">
              <a:buClr>
                <a:schemeClr val="tx1"/>
              </a:buClr>
              <a:buNone/>
            </a:pPr>
            <a:r>
              <a:rPr lang="en-US" dirty="0" smtClean="0"/>
              <a:t>Estimates </a:t>
            </a:r>
            <a:r>
              <a:rPr lang="en-US" dirty="0" smtClean="0"/>
              <a:t>suggest that there are on the order of</a:t>
            </a:r>
            <a:r>
              <a:rPr lang="en-US" dirty="0"/>
              <a:t> </a:t>
            </a:r>
            <a:r>
              <a:rPr lang="en-US" dirty="0" smtClean="0"/>
              <a:t>     </a:t>
            </a:r>
            <a:r>
              <a:rPr lang="en-US" b="1" dirty="0" smtClean="0"/>
              <a:t>1 billion</a:t>
            </a:r>
            <a:r>
              <a:rPr lang="en-US" dirty="0" smtClean="0"/>
              <a:t> specimens held in U.S. biological collections, residing in thousands of institutions.</a:t>
            </a:r>
          </a:p>
        </p:txBody>
      </p:sp>
      <p:pic>
        <p:nvPicPr>
          <p:cNvPr id="4" name="Picture 3"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5867400"/>
            <a:ext cx="7547834" cy="646331"/>
          </a:xfrm>
          <a:prstGeom prst="rect">
            <a:avLst/>
          </a:prstGeom>
          <a:noFill/>
        </p:spPr>
        <p:txBody>
          <a:bodyPr wrap="none" rtlCol="0">
            <a:spAutoFit/>
          </a:bodyPr>
          <a:lstStyle/>
          <a:p>
            <a:pPr algn="r"/>
            <a:r>
              <a:rPr lang="en-US" dirty="0" smtClean="0"/>
              <a:t>One of three key objectives in the 2010 </a:t>
            </a:r>
            <a:r>
              <a:rPr lang="en-US" dirty="0"/>
              <a:t>document </a:t>
            </a:r>
            <a:endParaRPr lang="en-US" dirty="0" smtClean="0"/>
          </a:p>
          <a:p>
            <a:pPr algn="r"/>
            <a:r>
              <a:rPr lang="en-US" dirty="0" smtClean="0"/>
              <a:t>“</a:t>
            </a:r>
            <a:r>
              <a:rPr lang="en-US" dirty="0"/>
              <a:t>A Strategic Plan for Establishing a </a:t>
            </a:r>
            <a:r>
              <a:rPr lang="en-US" dirty="0" smtClean="0"/>
              <a:t>Network Integrated </a:t>
            </a:r>
            <a:r>
              <a:rPr lang="en-US" dirty="0" err="1"/>
              <a:t>Biocollections</a:t>
            </a:r>
            <a:r>
              <a:rPr lang="en-US" dirty="0"/>
              <a:t> </a:t>
            </a:r>
            <a:r>
              <a:rPr lang="en-US" dirty="0" smtClean="0"/>
              <a:t>Alliance.”</a:t>
            </a:r>
            <a:endParaRPr lang="en-US" dirty="0"/>
          </a:p>
        </p:txBody>
      </p:sp>
      <p:sp>
        <p:nvSpPr>
          <p:cNvPr id="7" name="TextBox 6"/>
          <p:cNvSpPr txBox="1"/>
          <p:nvPr/>
        </p:nvSpPr>
        <p:spPr>
          <a:xfrm>
            <a:off x="533400" y="4992469"/>
            <a:ext cx="8178101" cy="646331"/>
          </a:xfrm>
          <a:prstGeom prst="rect">
            <a:avLst/>
          </a:prstGeom>
          <a:noFill/>
        </p:spPr>
        <p:txBody>
          <a:bodyPr wrap="none" rtlCol="0">
            <a:spAutoFit/>
          </a:bodyPr>
          <a:lstStyle/>
          <a:p>
            <a:r>
              <a:rPr lang="en-US" sz="3600" i="1" dirty="0" smtClean="0">
                <a:solidFill>
                  <a:srgbClr val="FF6600"/>
                </a:solidFill>
                <a:latin typeface="Arial"/>
                <a:cs typeface="Arial"/>
              </a:rPr>
              <a:t>About 90% are not accessible online!!</a:t>
            </a:r>
            <a:endParaRPr lang="en-US" sz="3600" i="1" dirty="0">
              <a:solidFill>
                <a:srgbClr val="FF6600"/>
              </a:solidFill>
              <a:latin typeface="Arial"/>
              <a:cs typeface="Arial"/>
            </a:endParaRPr>
          </a:p>
        </p:txBody>
      </p:sp>
    </p:spTree>
    <p:extLst>
      <p:ext uri="{BB962C8B-B14F-4D97-AF65-F5344CB8AC3E}">
        <p14:creationId xmlns:p14="http://schemas.microsoft.com/office/powerpoint/2010/main" val="3846367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4" name="TextBox 3"/>
          <p:cNvSpPr txBox="1"/>
          <p:nvPr/>
        </p:nvSpPr>
        <p:spPr>
          <a:xfrm>
            <a:off x="2209800" y="152400"/>
            <a:ext cx="5275603" cy="646331"/>
          </a:xfrm>
          <a:prstGeom prst="rect">
            <a:avLst/>
          </a:prstGeom>
          <a:noFill/>
        </p:spPr>
        <p:txBody>
          <a:bodyPr wrap="none" rtlCol="0">
            <a:spAutoFit/>
          </a:bodyPr>
          <a:lstStyle/>
          <a:p>
            <a:r>
              <a:rPr lang="en-US" sz="3600" dirty="0" smtClean="0">
                <a:solidFill>
                  <a:srgbClr val="376092"/>
                </a:solidFill>
              </a:rPr>
              <a:t>Direction of Citizen Science</a:t>
            </a:r>
          </a:p>
        </p:txBody>
      </p:sp>
      <p:pic>
        <p:nvPicPr>
          <p:cNvPr id="8" name="Picture 7"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Shot 2012-09-14 at 8.55.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0600"/>
            <a:ext cx="7467600" cy="5066775"/>
          </a:xfrm>
          <a:prstGeom prst="rect">
            <a:avLst/>
          </a:prstGeom>
        </p:spPr>
      </p:pic>
      <p:sp>
        <p:nvSpPr>
          <p:cNvPr id="11" name="TextBox 10"/>
          <p:cNvSpPr txBox="1"/>
          <p:nvPr/>
        </p:nvSpPr>
        <p:spPr>
          <a:xfrm>
            <a:off x="762000" y="6012585"/>
            <a:ext cx="8249373" cy="830997"/>
          </a:xfrm>
          <a:prstGeom prst="rect">
            <a:avLst/>
          </a:prstGeom>
          <a:noFill/>
        </p:spPr>
        <p:txBody>
          <a:bodyPr wrap="none" rtlCol="0">
            <a:spAutoFit/>
          </a:bodyPr>
          <a:lstStyle/>
          <a:p>
            <a:pPr algn="r"/>
            <a:r>
              <a:rPr lang="en-US" sz="1600" dirty="0"/>
              <a:t>Greg Newman, Andrea Wiggins, </a:t>
            </a:r>
            <a:r>
              <a:rPr lang="en-US" sz="1600" dirty="0" err="1"/>
              <a:t>Alycia</a:t>
            </a:r>
            <a:r>
              <a:rPr lang="en-US" sz="1600" dirty="0"/>
              <a:t> </a:t>
            </a:r>
            <a:r>
              <a:rPr lang="en-US" sz="1600" dirty="0" err="1"/>
              <a:t>Crall</a:t>
            </a:r>
            <a:r>
              <a:rPr lang="en-US" sz="1600" dirty="0"/>
              <a:t>, Eric Graham, Sarah Newman, Kevin </a:t>
            </a:r>
            <a:r>
              <a:rPr lang="en-US" sz="1600" dirty="0" err="1"/>
              <a:t>Crowston</a:t>
            </a:r>
            <a:r>
              <a:rPr lang="en-US" sz="1600" dirty="0"/>
              <a:t>. </a:t>
            </a:r>
            <a:r>
              <a:rPr lang="en-US" sz="1600" dirty="0" smtClean="0"/>
              <a:t>2012.</a:t>
            </a:r>
            <a:endParaRPr lang="en-US" sz="1600" dirty="0"/>
          </a:p>
          <a:p>
            <a:pPr algn="r"/>
            <a:r>
              <a:rPr lang="en-US" sz="1600" dirty="0" smtClean="0"/>
              <a:t>The </a:t>
            </a:r>
            <a:r>
              <a:rPr lang="en-US" sz="1600" dirty="0"/>
              <a:t>future of citizen science: emerging technologies and shifting paradigms. </a:t>
            </a:r>
            <a:endParaRPr lang="en-US" sz="1600" dirty="0" smtClean="0"/>
          </a:p>
          <a:p>
            <a:pPr algn="r"/>
            <a:r>
              <a:rPr lang="en-US" sz="1600" dirty="0" smtClean="0"/>
              <a:t>Frontiers in Ecology and the Environment 10: 298–304. </a:t>
            </a:r>
            <a:endParaRPr lang="en-US" sz="1600" dirty="0"/>
          </a:p>
        </p:txBody>
      </p:sp>
      <p:pic>
        <p:nvPicPr>
          <p:cNvPr id="3" name="Picture 2" descr="Screen Shot 2012-09-14 at 8.56.5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381000"/>
            <a:ext cx="4622800" cy="5994400"/>
          </a:xfrm>
          <a:prstGeom prst="rect">
            <a:avLst/>
          </a:prstGeom>
        </p:spPr>
      </p:pic>
      <p:sp>
        <p:nvSpPr>
          <p:cNvPr id="2" name="Oval 1"/>
          <p:cNvSpPr/>
          <p:nvPr/>
        </p:nvSpPr>
        <p:spPr>
          <a:xfrm>
            <a:off x="4648200" y="1905000"/>
            <a:ext cx="4038600" cy="1219200"/>
          </a:xfrm>
          <a:prstGeom prst="ellipse">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5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4" name="TextBox 3"/>
          <p:cNvSpPr txBox="1"/>
          <p:nvPr/>
        </p:nvSpPr>
        <p:spPr>
          <a:xfrm>
            <a:off x="2209800" y="152400"/>
            <a:ext cx="5275603" cy="646331"/>
          </a:xfrm>
          <a:prstGeom prst="rect">
            <a:avLst/>
          </a:prstGeom>
          <a:noFill/>
        </p:spPr>
        <p:txBody>
          <a:bodyPr wrap="none" rtlCol="0">
            <a:spAutoFit/>
          </a:bodyPr>
          <a:lstStyle/>
          <a:p>
            <a:r>
              <a:rPr lang="en-US" sz="3600" dirty="0" smtClean="0">
                <a:solidFill>
                  <a:srgbClr val="376092"/>
                </a:solidFill>
              </a:rPr>
              <a:t>Direction of Citizen Science</a:t>
            </a:r>
          </a:p>
        </p:txBody>
      </p:sp>
      <p:pic>
        <p:nvPicPr>
          <p:cNvPr id="8" name="Picture 7"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91400" y="6172200"/>
            <a:ext cx="1569660" cy="338554"/>
          </a:xfrm>
          <a:prstGeom prst="rect">
            <a:avLst/>
          </a:prstGeom>
          <a:noFill/>
        </p:spPr>
        <p:txBody>
          <a:bodyPr wrap="none" rtlCol="0">
            <a:spAutoFit/>
          </a:bodyPr>
          <a:lstStyle/>
          <a:p>
            <a:pPr algn="ctr">
              <a:spcBef>
                <a:spcPct val="20000"/>
              </a:spcBef>
              <a:buFont typeface="Arial" charset="0"/>
              <a:buNone/>
            </a:pPr>
            <a:r>
              <a:rPr lang="en-US" sz="1600" dirty="0">
                <a:solidFill>
                  <a:srgbClr val="464646"/>
                </a:solidFill>
                <a:latin typeface="Calibri" charset="0"/>
              </a:rPr>
              <a:t>http://</a:t>
            </a:r>
            <a:r>
              <a:rPr lang="en-US" sz="1600" dirty="0" err="1">
                <a:solidFill>
                  <a:srgbClr val="464646"/>
                </a:solidFill>
                <a:latin typeface="Calibri" charset="0"/>
              </a:rPr>
              <a:t>citsci.org</a:t>
            </a:r>
            <a:r>
              <a:rPr lang="en-US" sz="1600" dirty="0">
                <a:solidFill>
                  <a:srgbClr val="464646"/>
                </a:solidFill>
                <a:latin typeface="Calibri" charset="0"/>
              </a:rPr>
              <a:t>/</a:t>
            </a:r>
            <a:endParaRPr lang="en-US" sz="1600" baseline="30000" dirty="0">
              <a:solidFill>
                <a:srgbClr val="464646"/>
              </a:solidFill>
              <a:latin typeface="Calibri" charset="0"/>
            </a:endParaRPr>
          </a:p>
        </p:txBody>
      </p:sp>
      <p:pic>
        <p:nvPicPr>
          <p:cNvPr id="2" name="Picture 1" descr="Screen Shot 2012-09-14 at 9.02.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8743084" cy="5262209"/>
          </a:xfrm>
          <a:prstGeom prst="rect">
            <a:avLst/>
          </a:prstGeom>
        </p:spPr>
      </p:pic>
    </p:spTree>
    <p:extLst>
      <p:ext uri="{BB962C8B-B14F-4D97-AF65-F5344CB8AC3E}">
        <p14:creationId xmlns:p14="http://schemas.microsoft.com/office/powerpoint/2010/main" val="11706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2" y="6019800"/>
            <a:ext cx="7215188" cy="619125"/>
          </a:xfrm>
        </p:spPr>
        <p:txBody>
          <a:bodyPr>
            <a:normAutofit/>
          </a:bodyPr>
          <a:lstStyle/>
          <a:p>
            <a:pPr eaLnBrk="1" hangingPunct="1">
              <a:defRPr/>
            </a:pPr>
            <a:r>
              <a:rPr lang="en-US" sz="2400" dirty="0" smtClean="0">
                <a:ea typeface="+mj-ea"/>
              </a:rPr>
              <a:t>CitSci.org Project Growth</a:t>
            </a:r>
          </a:p>
        </p:txBody>
      </p:sp>
      <p:sp>
        <p:nvSpPr>
          <p:cNvPr id="25603" name="Content Placeholder 2"/>
          <p:cNvSpPr>
            <a:spLocks noGrp="1"/>
          </p:cNvSpPr>
          <p:nvPr>
            <p:ph idx="1"/>
          </p:nvPr>
        </p:nvSpPr>
        <p:spPr>
          <a:xfrm>
            <a:off x="609600" y="1143000"/>
            <a:ext cx="7732713" cy="5076825"/>
          </a:xfrm>
        </p:spPr>
        <p:txBody>
          <a:bodyPr>
            <a:normAutofit/>
          </a:bodyPr>
          <a:lstStyle/>
          <a:p>
            <a:pPr eaLnBrk="1" hangingPunct="1">
              <a:lnSpc>
                <a:spcPct val="90000"/>
              </a:lnSpc>
            </a:pPr>
            <a:r>
              <a:rPr lang="en-US" sz="3000" dirty="0">
                <a:latin typeface="Calibri" charset="0"/>
              </a:rPr>
              <a:t>2005 – 2 Projects</a:t>
            </a:r>
          </a:p>
          <a:p>
            <a:pPr eaLnBrk="1" hangingPunct="1">
              <a:lnSpc>
                <a:spcPct val="90000"/>
              </a:lnSpc>
            </a:pPr>
            <a:r>
              <a:rPr lang="en-US" sz="3000" dirty="0">
                <a:latin typeface="Calibri" charset="0"/>
              </a:rPr>
              <a:t>2006 – 4 Projects</a:t>
            </a:r>
          </a:p>
          <a:p>
            <a:pPr eaLnBrk="1" hangingPunct="1">
              <a:lnSpc>
                <a:spcPct val="90000"/>
              </a:lnSpc>
            </a:pPr>
            <a:r>
              <a:rPr lang="en-US" sz="3000" dirty="0">
                <a:latin typeface="Calibri" charset="0"/>
              </a:rPr>
              <a:t>2007 – 7 Projects</a:t>
            </a:r>
          </a:p>
          <a:p>
            <a:pPr eaLnBrk="1" hangingPunct="1">
              <a:lnSpc>
                <a:spcPct val="90000"/>
              </a:lnSpc>
            </a:pPr>
            <a:r>
              <a:rPr lang="en-US" sz="3000" dirty="0">
                <a:latin typeface="Calibri" charset="0"/>
              </a:rPr>
              <a:t>2008 – 14 projects</a:t>
            </a:r>
          </a:p>
          <a:p>
            <a:pPr eaLnBrk="1" hangingPunct="1">
              <a:lnSpc>
                <a:spcPct val="90000"/>
              </a:lnSpc>
            </a:pPr>
            <a:r>
              <a:rPr lang="en-US" sz="3000" dirty="0">
                <a:latin typeface="Calibri" charset="0"/>
              </a:rPr>
              <a:t>2009 – 26 Projects</a:t>
            </a:r>
          </a:p>
          <a:p>
            <a:pPr eaLnBrk="1" hangingPunct="1">
              <a:lnSpc>
                <a:spcPct val="90000"/>
              </a:lnSpc>
            </a:pPr>
            <a:r>
              <a:rPr lang="en-US" sz="3000" dirty="0">
                <a:latin typeface="Calibri" charset="0"/>
              </a:rPr>
              <a:t>2010 – 31 Projects</a:t>
            </a:r>
          </a:p>
          <a:p>
            <a:pPr eaLnBrk="1" hangingPunct="1">
              <a:lnSpc>
                <a:spcPct val="90000"/>
              </a:lnSpc>
            </a:pPr>
            <a:r>
              <a:rPr lang="en-US" sz="3000" dirty="0">
                <a:latin typeface="Calibri" charset="0"/>
              </a:rPr>
              <a:t>2011 – 38 projects</a:t>
            </a:r>
          </a:p>
          <a:p>
            <a:pPr eaLnBrk="1" hangingPunct="1">
              <a:lnSpc>
                <a:spcPct val="90000"/>
              </a:lnSpc>
            </a:pPr>
            <a:r>
              <a:rPr lang="en-US" sz="3000" dirty="0">
                <a:latin typeface="Calibri" charset="0"/>
              </a:rPr>
              <a:t>2012 – 47 Projects</a:t>
            </a:r>
          </a:p>
          <a:p>
            <a:pPr eaLnBrk="1" hangingPunct="1">
              <a:lnSpc>
                <a:spcPct val="90000"/>
              </a:lnSpc>
            </a:pPr>
            <a:r>
              <a:rPr lang="en-US" sz="3000" dirty="0">
                <a:latin typeface="Calibri" charset="0"/>
              </a:rPr>
              <a:t># new projects per month not too telling because projects typically get started annually</a:t>
            </a:r>
          </a:p>
          <a:p>
            <a:pPr eaLnBrk="1" hangingPunct="1">
              <a:lnSpc>
                <a:spcPct val="90000"/>
              </a:lnSpc>
            </a:pPr>
            <a:endParaRPr lang="en-US" sz="3000" dirty="0">
              <a:latin typeface="Calibri" charset="0"/>
            </a:endParaRPr>
          </a:p>
        </p:txBody>
      </p:sp>
      <p:pic>
        <p:nvPicPr>
          <p:cNvPr id="4102" name="Picture 11"/>
          <p:cNvPicPr>
            <a:picLocks noChangeAspect="1" noChangeArrowheads="1"/>
          </p:cNvPicPr>
          <p:nvPr/>
        </p:nvPicPr>
        <p:blipFill>
          <a:blip r:embed="rId2">
            <a:extLst>
              <a:ext uri="{28A0092B-C50C-407E-A947-70E740481C1C}">
                <a14:useLocalDpi xmlns:a14="http://schemas.microsoft.com/office/drawing/2010/main" val="0"/>
              </a:ext>
            </a:extLst>
          </a:blip>
          <a:srcRect l="9946" t="25983" r="56071" b="24214"/>
          <a:stretch>
            <a:fillRect/>
          </a:stretch>
        </p:blipFill>
        <p:spPr bwMode="auto">
          <a:xfrm>
            <a:off x="4654550" y="1304925"/>
            <a:ext cx="38782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Box 6"/>
          <p:cNvSpPr txBox="1"/>
          <p:nvPr/>
        </p:nvSpPr>
        <p:spPr>
          <a:xfrm>
            <a:off x="5257800" y="6172200"/>
            <a:ext cx="3703260" cy="338554"/>
          </a:xfrm>
          <a:prstGeom prst="rect">
            <a:avLst/>
          </a:prstGeom>
          <a:noFill/>
        </p:spPr>
        <p:txBody>
          <a:bodyPr wrap="square" rtlCol="0">
            <a:spAutoFit/>
          </a:bodyPr>
          <a:lstStyle/>
          <a:p>
            <a:pPr algn="r">
              <a:spcBef>
                <a:spcPct val="20000"/>
              </a:spcBef>
              <a:buFont typeface="Arial" charset="0"/>
              <a:buNone/>
            </a:pPr>
            <a:r>
              <a:rPr lang="en-US" sz="1600" dirty="0" smtClean="0">
                <a:solidFill>
                  <a:srgbClr val="464646"/>
                </a:solidFill>
                <a:latin typeface="Calibri" charset="0"/>
              </a:rPr>
              <a:t>Source: Greg Newman</a:t>
            </a:r>
            <a:endParaRPr lang="en-US" sz="1600" baseline="30000" dirty="0">
              <a:solidFill>
                <a:srgbClr val="464646"/>
              </a:solidFill>
              <a:latin typeface="Calibri" charset="0"/>
            </a:endParaRPr>
          </a:p>
        </p:txBody>
      </p:sp>
      <p:sp>
        <p:nvSpPr>
          <p:cNvPr id="6" name="TextBox 5"/>
          <p:cNvSpPr txBox="1"/>
          <p:nvPr/>
        </p:nvSpPr>
        <p:spPr>
          <a:xfrm>
            <a:off x="2209800" y="152400"/>
            <a:ext cx="5275603" cy="646331"/>
          </a:xfrm>
          <a:prstGeom prst="rect">
            <a:avLst/>
          </a:prstGeom>
          <a:noFill/>
        </p:spPr>
        <p:txBody>
          <a:bodyPr wrap="none" rtlCol="0">
            <a:spAutoFit/>
          </a:bodyPr>
          <a:lstStyle/>
          <a:p>
            <a:r>
              <a:rPr lang="en-US" sz="3600" dirty="0" smtClean="0">
                <a:solidFill>
                  <a:srgbClr val="376092"/>
                </a:solidFill>
              </a:rPr>
              <a:t>Direction of Citizen Science</a:t>
            </a:r>
          </a:p>
        </p:txBody>
      </p:sp>
    </p:spTree>
    <p:extLst>
      <p:ext uri="{BB962C8B-B14F-4D97-AF65-F5344CB8AC3E}">
        <p14:creationId xmlns:p14="http://schemas.microsoft.com/office/powerpoint/2010/main" val="13270683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Shot 2012-09-11 at 9.03.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4495481"/>
          </a:xfrm>
          <a:prstGeom prst="rect">
            <a:avLst/>
          </a:prstGeom>
        </p:spPr>
      </p:pic>
      <p:sp>
        <p:nvSpPr>
          <p:cNvPr id="11" name="TextBox 10"/>
          <p:cNvSpPr txBox="1"/>
          <p:nvPr/>
        </p:nvSpPr>
        <p:spPr>
          <a:xfrm>
            <a:off x="7239000" y="4876800"/>
            <a:ext cx="1740756" cy="369332"/>
          </a:xfrm>
          <a:prstGeom prst="rect">
            <a:avLst/>
          </a:prstGeom>
          <a:noFill/>
        </p:spPr>
        <p:txBody>
          <a:bodyPr wrap="none" rtlCol="0">
            <a:spAutoFit/>
          </a:bodyPr>
          <a:lstStyle/>
          <a:p>
            <a:r>
              <a:rPr lang="en-US" dirty="0">
                <a:hlinkClick r:id="rId4"/>
              </a:rPr>
              <a:t>http://citsci.org</a:t>
            </a:r>
            <a:r>
              <a:rPr lang="en-US" dirty="0" smtClean="0">
                <a:hlinkClick r:id="rId4"/>
              </a:rPr>
              <a:t>/</a:t>
            </a:r>
            <a:endParaRPr lang="en-US" dirty="0"/>
          </a:p>
        </p:txBody>
      </p:sp>
      <p:pic>
        <p:nvPicPr>
          <p:cNvPr id="3" name="Picture 2" descr="Screen Shot 2012-10-23 at 6.44.1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23" y="4876800"/>
            <a:ext cx="8878277" cy="1219200"/>
          </a:xfrm>
          <a:prstGeom prst="rect">
            <a:avLst/>
          </a:prstGeom>
          <a:ln>
            <a:solidFill>
              <a:srgbClr val="FF6600"/>
            </a:solidFill>
          </a:ln>
        </p:spPr>
      </p:pic>
      <p:sp>
        <p:nvSpPr>
          <p:cNvPr id="9" name="TextBox 8"/>
          <p:cNvSpPr txBox="1"/>
          <p:nvPr/>
        </p:nvSpPr>
        <p:spPr>
          <a:xfrm>
            <a:off x="2209800" y="152400"/>
            <a:ext cx="5275603" cy="646331"/>
          </a:xfrm>
          <a:prstGeom prst="rect">
            <a:avLst/>
          </a:prstGeom>
          <a:noFill/>
        </p:spPr>
        <p:txBody>
          <a:bodyPr wrap="none" rtlCol="0">
            <a:spAutoFit/>
          </a:bodyPr>
          <a:lstStyle/>
          <a:p>
            <a:r>
              <a:rPr lang="en-US" sz="3600" dirty="0" smtClean="0">
                <a:solidFill>
                  <a:srgbClr val="376092"/>
                </a:solidFill>
              </a:rPr>
              <a:t>Direction of Citizen Science</a:t>
            </a:r>
          </a:p>
        </p:txBody>
      </p:sp>
    </p:spTree>
    <p:extLst>
      <p:ext uri="{BB962C8B-B14F-4D97-AF65-F5344CB8AC3E}">
        <p14:creationId xmlns:p14="http://schemas.microsoft.com/office/powerpoint/2010/main" val="391857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3" name="Content Placeholder 2"/>
          <p:cNvSpPr>
            <a:spLocks noGrp="1"/>
          </p:cNvSpPr>
          <p:nvPr>
            <p:ph idx="1"/>
          </p:nvPr>
        </p:nvSpPr>
        <p:spPr>
          <a:xfrm>
            <a:off x="381000" y="1143000"/>
            <a:ext cx="8458200" cy="5029200"/>
          </a:xfrm>
        </p:spPr>
        <p:txBody>
          <a:bodyPr>
            <a:noAutofit/>
          </a:bodyPr>
          <a:lstStyle/>
          <a:p>
            <a:pPr>
              <a:lnSpc>
                <a:spcPct val="90000"/>
              </a:lnSpc>
              <a:buClr>
                <a:schemeClr val="tx1"/>
              </a:buClr>
            </a:pPr>
            <a:r>
              <a:rPr lang="en-US" sz="2400" dirty="0" smtClean="0">
                <a:solidFill>
                  <a:srgbClr val="FF6600"/>
                </a:solidFill>
              </a:rPr>
              <a:t>Enable digitization </a:t>
            </a:r>
            <a:r>
              <a:rPr lang="en-US" sz="2400" dirty="0" smtClean="0"/>
              <a:t>of biodiversity collections data</a:t>
            </a:r>
          </a:p>
          <a:p>
            <a:pPr lvl="1">
              <a:lnSpc>
                <a:spcPct val="90000"/>
              </a:lnSpc>
              <a:buClr>
                <a:schemeClr val="tx1"/>
              </a:buClr>
            </a:pPr>
            <a:r>
              <a:rPr lang="en-US" sz="2000" dirty="0" smtClean="0"/>
              <a:t>Develop efficient and effective digitization standards and workflows </a:t>
            </a:r>
            <a:endParaRPr lang="en-US" sz="2000" dirty="0">
              <a:solidFill>
                <a:schemeClr val="tx2"/>
              </a:solidFill>
            </a:endParaRPr>
          </a:p>
          <a:p>
            <a:pPr lvl="1">
              <a:lnSpc>
                <a:spcPct val="90000"/>
              </a:lnSpc>
              <a:buClr>
                <a:schemeClr val="tx1"/>
              </a:buClr>
            </a:pPr>
            <a:r>
              <a:rPr lang="en-US" sz="2000" dirty="0" smtClean="0"/>
              <a:t>Actively seek partners and data sources</a:t>
            </a:r>
          </a:p>
          <a:p>
            <a:pPr lvl="1">
              <a:lnSpc>
                <a:spcPct val="90000"/>
              </a:lnSpc>
              <a:buClr>
                <a:schemeClr val="tx1"/>
              </a:buClr>
            </a:pPr>
            <a:r>
              <a:rPr lang="en-US" sz="2000" dirty="0" smtClean="0"/>
              <a:t>Respond to </a:t>
            </a:r>
            <a:r>
              <a:rPr lang="en-US" sz="2000" dirty="0" err="1" smtClean="0"/>
              <a:t>cyberinfrastructure</a:t>
            </a:r>
            <a:r>
              <a:rPr lang="en-US" sz="2000" dirty="0" smtClean="0"/>
              <a:t> needs</a:t>
            </a:r>
          </a:p>
          <a:p>
            <a:pPr>
              <a:lnSpc>
                <a:spcPct val="90000"/>
              </a:lnSpc>
            </a:pPr>
            <a:r>
              <a:rPr lang="en-US" sz="2400" dirty="0" smtClean="0"/>
              <a:t>Provide </a:t>
            </a:r>
            <a:r>
              <a:rPr lang="en-US" sz="2400" dirty="0" smtClean="0">
                <a:solidFill>
                  <a:srgbClr val="FF6600"/>
                </a:solidFill>
              </a:rPr>
              <a:t>portal access </a:t>
            </a:r>
            <a:r>
              <a:rPr lang="en-US" sz="2400" dirty="0" smtClean="0"/>
              <a:t>to biodiversity data in a cloud-computing environment</a:t>
            </a:r>
          </a:p>
          <a:p>
            <a:pPr>
              <a:lnSpc>
                <a:spcPct val="90000"/>
              </a:lnSpc>
              <a:buClr>
                <a:schemeClr val="tx1"/>
              </a:buClr>
              <a:buFont typeface="Arial"/>
              <a:buChar char="•"/>
            </a:pPr>
            <a:r>
              <a:rPr lang="en-US" sz="2400" dirty="0" smtClean="0">
                <a:solidFill>
                  <a:srgbClr val="FF6600"/>
                </a:solidFill>
              </a:rPr>
              <a:t>Engage users </a:t>
            </a:r>
            <a:r>
              <a:rPr lang="en-US" sz="2400" dirty="0" smtClean="0"/>
              <a:t>of biodiversity data to address environmental and economic challenges:  </a:t>
            </a:r>
            <a:r>
              <a:rPr lang="en-US" sz="2400" dirty="0" smtClean="0">
                <a:solidFill>
                  <a:srgbClr val="FF6600"/>
                </a:solidFill>
              </a:rPr>
              <a:t>research and outreach</a:t>
            </a:r>
          </a:p>
          <a:p>
            <a:pPr lvl="1">
              <a:lnSpc>
                <a:spcPct val="90000"/>
              </a:lnSpc>
            </a:pPr>
            <a:r>
              <a:rPr lang="en-US" sz="2000" dirty="0" smtClean="0"/>
              <a:t>Collections community</a:t>
            </a:r>
          </a:p>
          <a:p>
            <a:pPr lvl="1">
              <a:lnSpc>
                <a:spcPct val="90000"/>
              </a:lnSpc>
            </a:pPr>
            <a:r>
              <a:rPr lang="en-US" sz="2000" dirty="0" smtClean="0"/>
              <a:t>Researchers</a:t>
            </a:r>
            <a:endParaRPr lang="en-US" sz="2000" dirty="0"/>
          </a:p>
          <a:p>
            <a:pPr lvl="1">
              <a:lnSpc>
                <a:spcPct val="90000"/>
              </a:lnSpc>
            </a:pPr>
            <a:r>
              <a:rPr lang="en-US" sz="2000" dirty="0" smtClean="0"/>
              <a:t>Educators</a:t>
            </a:r>
            <a:endParaRPr lang="en-US" sz="2000" dirty="0"/>
          </a:p>
          <a:p>
            <a:pPr lvl="1">
              <a:lnSpc>
                <a:spcPct val="90000"/>
              </a:lnSpc>
            </a:pPr>
            <a:r>
              <a:rPr lang="en-US" sz="2000" dirty="0" smtClean="0"/>
              <a:t>Citizen scientists, general public, students</a:t>
            </a:r>
          </a:p>
          <a:p>
            <a:pPr lvl="1">
              <a:lnSpc>
                <a:spcPct val="90000"/>
              </a:lnSpc>
            </a:pPr>
            <a:r>
              <a:rPr lang="en-US" sz="2000" dirty="0" smtClean="0"/>
              <a:t>Policy-makers</a:t>
            </a:r>
          </a:p>
          <a:p>
            <a:pPr>
              <a:lnSpc>
                <a:spcPct val="90000"/>
              </a:lnSpc>
            </a:pPr>
            <a:r>
              <a:rPr lang="en-US" sz="2400" dirty="0" smtClean="0"/>
              <a:t>Plan for long-term</a:t>
            </a:r>
            <a:r>
              <a:rPr lang="en-US" sz="2400" dirty="0" smtClean="0">
                <a:solidFill>
                  <a:srgbClr val="FF6600"/>
                </a:solidFill>
              </a:rPr>
              <a:t> sustainability</a:t>
            </a:r>
          </a:p>
        </p:txBody>
      </p:sp>
      <p:sp>
        <p:nvSpPr>
          <p:cNvPr id="9" name="Rounded Rectangle 8"/>
          <p:cNvSpPr/>
          <p:nvPr/>
        </p:nvSpPr>
        <p:spPr>
          <a:xfrm>
            <a:off x="5105400" y="1143000"/>
            <a:ext cx="3657600" cy="403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2819400" y="152400"/>
            <a:ext cx="3257397" cy="646331"/>
          </a:xfrm>
          <a:prstGeom prst="rect">
            <a:avLst/>
          </a:prstGeom>
          <a:noFill/>
        </p:spPr>
        <p:txBody>
          <a:bodyPr wrap="none" rtlCol="0">
            <a:spAutoFit/>
          </a:bodyPr>
          <a:lstStyle/>
          <a:p>
            <a:r>
              <a:rPr lang="en-US" sz="3600" dirty="0" smtClean="0">
                <a:solidFill>
                  <a:srgbClr val="376092"/>
                </a:solidFill>
              </a:rPr>
              <a:t>Goals of </a:t>
            </a:r>
            <a:r>
              <a:rPr lang="en-US" sz="3600" dirty="0" err="1" smtClean="0">
                <a:solidFill>
                  <a:srgbClr val="376092"/>
                </a:solidFill>
              </a:rPr>
              <a:t>iDigBio</a:t>
            </a:r>
            <a:endParaRPr lang="en-US" sz="3600" dirty="0" smtClean="0">
              <a:solidFill>
                <a:srgbClr val="376092"/>
              </a:solidFill>
            </a:endParaRPr>
          </a:p>
        </p:txBody>
      </p:sp>
      <p:pic>
        <p:nvPicPr>
          <p:cNvPr id="8" name="Picture 7"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Right Arrow 1"/>
          <p:cNvSpPr/>
          <p:nvPr/>
        </p:nvSpPr>
        <p:spPr>
          <a:xfrm rot="10800000">
            <a:off x="3276600" y="990600"/>
            <a:ext cx="1676400" cy="2667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105400" y="1143000"/>
            <a:ext cx="3581400" cy="4031873"/>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376092"/>
                </a:solidFill>
                <a:effectLst>
                  <a:outerShdw blurRad="41275" dist="20320" dir="1800000" algn="tl" rotWithShape="0">
                    <a:srgbClr val="000000">
                      <a:alpha val="40000"/>
                    </a:srgbClr>
                  </a:outerShdw>
                </a:effectLst>
              </a:rPr>
              <a:t>Challenges:  At the same time, contribute to the democratization of science and a deeper understanding of science.</a:t>
            </a:r>
            <a:endParaRPr lang="en-US" sz="3200" b="1" cap="none" spc="0" dirty="0">
              <a:ln w="12700">
                <a:solidFill>
                  <a:schemeClr val="tx2">
                    <a:satMod val="155000"/>
                  </a:schemeClr>
                </a:solidFill>
                <a:prstDash val="solid"/>
              </a:ln>
              <a:solidFill>
                <a:srgbClr val="37609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7878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191869"/>
            <a:ext cx="8763000" cy="646331"/>
          </a:xfrm>
          <a:prstGeom prst="rect">
            <a:avLst/>
          </a:prstGeom>
          <a:noFill/>
        </p:spPr>
        <p:txBody>
          <a:bodyPr wrap="square" rtlCol="0">
            <a:spAutoFit/>
          </a:bodyPr>
          <a:lstStyle/>
          <a:p>
            <a:pPr algn="ctr"/>
            <a:r>
              <a:rPr lang="en-US" sz="3600" dirty="0" smtClean="0">
                <a:solidFill>
                  <a:srgbClr val="376092"/>
                </a:solidFill>
              </a:rPr>
              <a:t>Challenges for ADBC Community</a:t>
            </a:r>
            <a:endParaRPr lang="en-US" sz="3600" dirty="0" smtClean="0">
              <a:solidFill>
                <a:srgbClr val="376092"/>
              </a:solidFill>
            </a:endParaRPr>
          </a:p>
        </p:txBody>
      </p:sp>
      <p:pic>
        <p:nvPicPr>
          <p:cNvPr id="2" name="Picture 1" descr="Screen Shot 2012-09-11 at 9.03.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4495481"/>
          </a:xfrm>
          <a:prstGeom prst="rect">
            <a:avLst/>
          </a:prstGeom>
        </p:spPr>
      </p:pic>
      <p:sp>
        <p:nvSpPr>
          <p:cNvPr id="10" name="TextBox 9"/>
          <p:cNvSpPr txBox="1"/>
          <p:nvPr/>
        </p:nvSpPr>
        <p:spPr>
          <a:xfrm>
            <a:off x="207037" y="5257800"/>
            <a:ext cx="8915400" cy="1323439"/>
          </a:xfrm>
          <a:prstGeom prst="rect">
            <a:avLst/>
          </a:prstGeom>
          <a:noFill/>
        </p:spPr>
        <p:txBody>
          <a:bodyPr wrap="square" rtlCol="0">
            <a:spAutoFit/>
          </a:bodyPr>
          <a:lstStyle/>
          <a:p>
            <a:pPr algn="ctr"/>
            <a:r>
              <a:rPr lang="en-US" sz="2000" dirty="0" smtClean="0"/>
              <a:t>What </a:t>
            </a:r>
            <a:r>
              <a:rPr lang="en-US" sz="2000" dirty="0" err="1" smtClean="0"/>
              <a:t>cyberinfrastructure</a:t>
            </a:r>
            <a:r>
              <a:rPr lang="en-US" sz="2000" dirty="0" smtClean="0"/>
              <a:t> and protocols are necessary for this community to build a historical dataset of relevant specimens from Milwaukee by digitizing target specimens from across US collections?  And what is necessary for sharing that information to </a:t>
            </a:r>
            <a:r>
              <a:rPr lang="en-US" sz="2000" dirty="0" err="1" smtClean="0"/>
              <a:t>CitSci.org</a:t>
            </a:r>
            <a:r>
              <a:rPr lang="en-US" sz="2000" dirty="0" smtClean="0"/>
              <a:t> as it is constructed? </a:t>
            </a:r>
            <a:endParaRPr lang="en-US" sz="2000" dirty="0"/>
          </a:p>
        </p:txBody>
      </p:sp>
      <p:sp>
        <p:nvSpPr>
          <p:cNvPr id="11" name="TextBox 10"/>
          <p:cNvSpPr txBox="1"/>
          <p:nvPr/>
        </p:nvSpPr>
        <p:spPr>
          <a:xfrm>
            <a:off x="7239000" y="4876800"/>
            <a:ext cx="1740756" cy="369332"/>
          </a:xfrm>
          <a:prstGeom prst="rect">
            <a:avLst/>
          </a:prstGeom>
          <a:noFill/>
        </p:spPr>
        <p:txBody>
          <a:bodyPr wrap="none" rtlCol="0">
            <a:spAutoFit/>
          </a:bodyPr>
          <a:lstStyle/>
          <a:p>
            <a:r>
              <a:rPr lang="en-US" dirty="0">
                <a:hlinkClick r:id="rId4"/>
              </a:rPr>
              <a:t>http://citsci.org</a:t>
            </a:r>
            <a:r>
              <a:rPr lang="en-US" dirty="0" smtClean="0">
                <a:hlinkClick r:id="rId4"/>
              </a:rPr>
              <a:t>/</a:t>
            </a:r>
            <a:endParaRPr lang="en-US" dirty="0"/>
          </a:p>
        </p:txBody>
      </p:sp>
    </p:spTree>
    <p:extLst>
      <p:ext uri="{BB962C8B-B14F-4D97-AF65-F5344CB8AC3E}">
        <p14:creationId xmlns:p14="http://schemas.microsoft.com/office/powerpoint/2010/main" val="25782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pic>
        <p:nvPicPr>
          <p:cNvPr id="7"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 y="5715000"/>
            <a:ext cx="8915400" cy="707886"/>
          </a:xfrm>
          <a:prstGeom prst="rect">
            <a:avLst/>
          </a:prstGeom>
          <a:noFill/>
        </p:spPr>
        <p:txBody>
          <a:bodyPr wrap="square" rtlCol="0">
            <a:spAutoFit/>
          </a:bodyPr>
          <a:lstStyle/>
          <a:p>
            <a:pPr algn="ctr"/>
            <a:r>
              <a:rPr lang="en-US" sz="2000" dirty="0"/>
              <a:t>W</a:t>
            </a:r>
            <a:r>
              <a:rPr lang="en-US" sz="2000" dirty="0" smtClean="0"/>
              <a:t>hat </a:t>
            </a:r>
            <a:r>
              <a:rPr lang="en-US" sz="2000" dirty="0" err="1" smtClean="0"/>
              <a:t>cyberinfrastructure</a:t>
            </a:r>
            <a:r>
              <a:rPr lang="en-US" sz="2000" dirty="0" smtClean="0"/>
              <a:t> and protocols are necessary for this student to gain recognition for volunteer hours spent participating in this kind of science? </a:t>
            </a:r>
            <a:endParaRPr lang="en-US" sz="2000" dirty="0"/>
          </a:p>
        </p:txBody>
      </p:sp>
      <p:pic>
        <p:nvPicPr>
          <p:cNvPr id="3" name="Picture 2" descr="327539_3067148963593_1488852687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838200"/>
            <a:ext cx="2837408" cy="4572000"/>
          </a:xfrm>
          <a:prstGeom prst="rect">
            <a:avLst/>
          </a:prstGeom>
        </p:spPr>
      </p:pic>
      <p:sp>
        <p:nvSpPr>
          <p:cNvPr id="5" name="TextBox 4"/>
          <p:cNvSpPr txBox="1"/>
          <p:nvPr/>
        </p:nvSpPr>
        <p:spPr>
          <a:xfrm>
            <a:off x="5943600" y="5105400"/>
            <a:ext cx="1582484" cy="369332"/>
          </a:xfrm>
          <a:prstGeom prst="rect">
            <a:avLst/>
          </a:prstGeom>
          <a:noFill/>
        </p:spPr>
        <p:txBody>
          <a:bodyPr wrap="none" rtlCol="0">
            <a:spAutoFit/>
          </a:bodyPr>
          <a:lstStyle/>
          <a:p>
            <a:r>
              <a:rPr lang="en-US" dirty="0" smtClean="0"/>
              <a:t>Photo: A. Mast</a:t>
            </a:r>
            <a:endParaRPr lang="en-US" dirty="0"/>
          </a:p>
        </p:txBody>
      </p:sp>
      <p:sp>
        <p:nvSpPr>
          <p:cNvPr id="8" name="TextBox 7"/>
          <p:cNvSpPr txBox="1"/>
          <p:nvPr/>
        </p:nvSpPr>
        <p:spPr>
          <a:xfrm>
            <a:off x="304800" y="191869"/>
            <a:ext cx="8763000" cy="646331"/>
          </a:xfrm>
          <a:prstGeom prst="rect">
            <a:avLst/>
          </a:prstGeom>
          <a:noFill/>
        </p:spPr>
        <p:txBody>
          <a:bodyPr wrap="square" rtlCol="0">
            <a:spAutoFit/>
          </a:bodyPr>
          <a:lstStyle/>
          <a:p>
            <a:pPr algn="ctr"/>
            <a:r>
              <a:rPr lang="en-US" sz="3600" dirty="0" smtClean="0">
                <a:solidFill>
                  <a:srgbClr val="376092"/>
                </a:solidFill>
              </a:rPr>
              <a:t>Challenges for ADBC Community</a:t>
            </a:r>
            <a:endParaRPr lang="en-US" sz="3600" dirty="0" smtClean="0">
              <a:solidFill>
                <a:srgbClr val="376092"/>
              </a:solidFill>
            </a:endParaRPr>
          </a:p>
        </p:txBody>
      </p:sp>
    </p:spTree>
    <p:extLst>
      <p:ext uri="{BB962C8B-B14F-4D97-AF65-F5344CB8AC3E}">
        <p14:creationId xmlns:p14="http://schemas.microsoft.com/office/powerpoint/2010/main" val="2010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3763617" cy="116291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txBox="1">
            <a:spLocks noGrp="1"/>
          </p:cNvSpPr>
          <p:nvPr>
            <p:ph idx="1"/>
          </p:nvPr>
        </p:nvSpPr>
        <p:spPr>
          <a:xfrm>
            <a:off x="304800" y="2514600"/>
            <a:ext cx="8610600" cy="1384995"/>
          </a:xfrm>
          <a:prstGeom prst="rect">
            <a:avLst/>
          </a:prstGeom>
          <a:noFill/>
        </p:spPr>
        <p:txBody>
          <a:bodyPr wrap="square" rtlCol="0">
            <a:spAutoFit/>
          </a:bodyPr>
          <a:lstStyle/>
          <a:p>
            <a:pPr marL="0" indent="0" algn="ctr">
              <a:buNone/>
            </a:pPr>
            <a:r>
              <a:rPr lang="en-US" sz="2800" dirty="0" err="1" smtClean="0"/>
              <a:t>iDigBio</a:t>
            </a:r>
            <a:r>
              <a:rPr lang="en-US" sz="2800" dirty="0" smtClean="0"/>
              <a:t> gratefully acknowledges NSF Award 1115210. The bird, butterfly, and bat images are courtesy of Kevin Robertson (Tall Timbers Research Station).  </a:t>
            </a:r>
          </a:p>
        </p:txBody>
      </p:sp>
      <p:pic>
        <p:nvPicPr>
          <p:cNvPr id="5" name="Picture 4"/>
          <p:cNvPicPr>
            <a:picLocks noChangeAspect="1" noChangeArrowheads="1"/>
          </p:cNvPicPr>
          <p:nvPr/>
        </p:nvPicPr>
        <p:blipFill>
          <a:blip r:embed="rId3"/>
          <a:srcRect/>
          <a:stretch>
            <a:fillRect/>
          </a:stretch>
        </p:blipFill>
        <p:spPr bwMode="auto">
          <a:xfrm>
            <a:off x="3962400" y="5029200"/>
            <a:ext cx="1143000" cy="1143000"/>
          </a:xfrm>
          <a:prstGeom prst="rect">
            <a:avLst/>
          </a:prstGeom>
          <a:noFill/>
          <a:ln w="9525">
            <a:noFill/>
            <a:miter lim="800000"/>
            <a:headEnd/>
            <a:tailEnd/>
          </a:ln>
          <a:effectLst/>
        </p:spPr>
      </p:pic>
    </p:spTree>
    <p:extLst>
      <p:ext uri="{BB962C8B-B14F-4D97-AF65-F5344CB8AC3E}">
        <p14:creationId xmlns:p14="http://schemas.microsoft.com/office/powerpoint/2010/main" val="8812185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sp>
        <p:nvSpPr>
          <p:cNvPr id="3" name="Content Placeholder 2"/>
          <p:cNvSpPr>
            <a:spLocks noGrp="1"/>
          </p:cNvSpPr>
          <p:nvPr>
            <p:ph idx="1"/>
          </p:nvPr>
        </p:nvSpPr>
        <p:spPr>
          <a:xfrm>
            <a:off x="152400" y="1219200"/>
            <a:ext cx="8839200" cy="4267200"/>
          </a:xfrm>
        </p:spPr>
        <p:txBody>
          <a:bodyPr anchor="t">
            <a:normAutofit/>
          </a:bodyPr>
          <a:lstStyle/>
          <a:p>
            <a:pPr algn="ctr">
              <a:buClr>
                <a:schemeClr val="tx1"/>
              </a:buClr>
              <a:buNone/>
            </a:pPr>
            <a:r>
              <a:rPr lang="en-US" b="1" dirty="0" smtClean="0"/>
              <a:t>Key strategy elements:</a:t>
            </a:r>
          </a:p>
          <a:p>
            <a:pPr algn="ctr">
              <a:buClr>
                <a:schemeClr val="tx1"/>
              </a:buClr>
              <a:buNone/>
            </a:pPr>
            <a:r>
              <a:rPr lang="en-US" dirty="0" smtClean="0"/>
              <a:t>Community coordination and standardization</a:t>
            </a:r>
          </a:p>
          <a:p>
            <a:pPr algn="ctr">
              <a:buClr>
                <a:schemeClr val="tx1"/>
              </a:buClr>
              <a:buNone/>
            </a:pPr>
            <a:r>
              <a:rPr lang="en-US" dirty="0" smtClean="0"/>
              <a:t>More efficient workflows</a:t>
            </a:r>
          </a:p>
          <a:p>
            <a:pPr algn="ctr">
              <a:buClr>
                <a:schemeClr val="tx1"/>
              </a:buClr>
              <a:buNone/>
            </a:pPr>
            <a:r>
              <a:rPr lang="en-US" dirty="0" smtClean="0"/>
              <a:t>Technological innovation</a:t>
            </a:r>
          </a:p>
          <a:p>
            <a:pPr algn="ctr">
              <a:buClr>
                <a:schemeClr val="tx1"/>
              </a:buClr>
              <a:buNone/>
            </a:pPr>
            <a:r>
              <a:rPr lang="en-US" i="1" dirty="0" smtClean="0">
                <a:solidFill>
                  <a:srgbClr val="FF6600"/>
                </a:solidFill>
              </a:rPr>
              <a:t>Broader participation in digitization</a:t>
            </a:r>
          </a:p>
        </p:txBody>
      </p:sp>
      <p:pic>
        <p:nvPicPr>
          <p:cNvPr id="4" name="Picture 3"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621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8" name="TextBox 7"/>
          <p:cNvSpPr txBox="1"/>
          <p:nvPr/>
        </p:nvSpPr>
        <p:spPr>
          <a:xfrm>
            <a:off x="228600" y="1219200"/>
            <a:ext cx="8763000" cy="523220"/>
          </a:xfrm>
          <a:prstGeom prst="rect">
            <a:avLst/>
          </a:prstGeom>
          <a:noFill/>
        </p:spPr>
        <p:txBody>
          <a:bodyPr wrap="square" rtlCol="0">
            <a:spAutoFit/>
          </a:bodyPr>
          <a:lstStyle/>
          <a:p>
            <a:pPr algn="ctr"/>
            <a:r>
              <a:rPr lang="en-US" sz="2800" dirty="0" smtClean="0"/>
              <a:t>Clay </a:t>
            </a:r>
            <a:r>
              <a:rPr lang="en-US" sz="2800" dirty="0" err="1" smtClean="0"/>
              <a:t>Shirky’s</a:t>
            </a:r>
            <a:r>
              <a:rPr lang="en-US" sz="2800" dirty="0" smtClean="0"/>
              <a:t> “Cognitive Surplus”</a:t>
            </a:r>
          </a:p>
        </p:txBody>
      </p:sp>
      <p:pic>
        <p:nvPicPr>
          <p:cNvPr id="9" name="Picture 8"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Shot 2012-09-06 at 9.36.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818" y="1676400"/>
            <a:ext cx="5358582" cy="4752664"/>
          </a:xfrm>
          <a:prstGeom prst="rect">
            <a:avLst/>
          </a:prstGeom>
        </p:spPr>
      </p:pic>
      <p:sp>
        <p:nvSpPr>
          <p:cNvPr id="5" name="TextBox 4"/>
          <p:cNvSpPr txBox="1"/>
          <p:nvPr/>
        </p:nvSpPr>
        <p:spPr>
          <a:xfrm>
            <a:off x="1676399" y="6349698"/>
            <a:ext cx="7160935" cy="369332"/>
          </a:xfrm>
          <a:prstGeom prst="rect">
            <a:avLst/>
          </a:prstGeom>
          <a:noFill/>
        </p:spPr>
        <p:txBody>
          <a:bodyPr wrap="none" rtlCol="0">
            <a:spAutoFit/>
          </a:bodyPr>
          <a:lstStyle/>
          <a:p>
            <a:r>
              <a:rPr lang="en-US" dirty="0" smtClean="0"/>
              <a:t>http://</a:t>
            </a:r>
            <a:r>
              <a:rPr lang="en-US" dirty="0" err="1" smtClean="0"/>
              <a:t>www.informationisbeautiful.net</a:t>
            </a:r>
            <a:r>
              <a:rPr lang="en-US" dirty="0" smtClean="0"/>
              <a:t>/2010/cognitive-surplus-visualized/</a:t>
            </a:r>
            <a:endParaRPr lang="en-US" dirty="0"/>
          </a:p>
        </p:txBody>
      </p:sp>
      <p:sp>
        <p:nvSpPr>
          <p:cNvPr id="7"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spTree>
    <p:extLst>
      <p:ext uri="{BB962C8B-B14F-4D97-AF65-F5344CB8AC3E}">
        <p14:creationId xmlns:p14="http://schemas.microsoft.com/office/powerpoint/2010/main" val="20124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pic>
        <p:nvPicPr>
          <p:cNvPr id="4" name="Picture 3"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5906869"/>
            <a:ext cx="8919434" cy="646331"/>
          </a:xfrm>
          <a:prstGeom prst="rect">
            <a:avLst/>
          </a:prstGeom>
          <a:noFill/>
        </p:spPr>
        <p:txBody>
          <a:bodyPr wrap="square" rtlCol="0">
            <a:spAutoFit/>
          </a:bodyPr>
          <a:lstStyle/>
          <a:p>
            <a:pPr algn="r"/>
            <a:r>
              <a:rPr lang="en-US" dirty="0" smtClean="0"/>
              <a:t>Word cloud of “</a:t>
            </a:r>
            <a:r>
              <a:rPr lang="en-US" dirty="0"/>
              <a:t>A Strategic Plan for Establishing a </a:t>
            </a:r>
            <a:r>
              <a:rPr lang="en-US" dirty="0" smtClean="0"/>
              <a:t>Network Integrated </a:t>
            </a:r>
            <a:r>
              <a:rPr lang="en-US" dirty="0" err="1"/>
              <a:t>Biocollections</a:t>
            </a:r>
            <a:r>
              <a:rPr lang="en-US" dirty="0"/>
              <a:t> </a:t>
            </a:r>
            <a:r>
              <a:rPr lang="en-US" dirty="0" smtClean="0"/>
              <a:t>Alliance” produced with </a:t>
            </a:r>
            <a:r>
              <a:rPr lang="en-US" dirty="0" err="1" smtClean="0"/>
              <a:t>wordle.com</a:t>
            </a:r>
            <a:endParaRPr lang="en-US" dirty="0"/>
          </a:p>
        </p:txBody>
      </p:sp>
      <p:pic>
        <p:nvPicPr>
          <p:cNvPr id="7" name="Content Placeholder 6" descr="Word Cloud.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457200" y="1143000"/>
            <a:ext cx="8229600" cy="4525963"/>
          </a:xfrm>
        </p:spPr>
      </p:pic>
    </p:spTree>
    <p:extLst>
      <p:ext uri="{BB962C8B-B14F-4D97-AF65-F5344CB8AC3E}">
        <p14:creationId xmlns:p14="http://schemas.microsoft.com/office/powerpoint/2010/main" val="339554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pic>
        <p:nvPicPr>
          <p:cNvPr id="4" name="Picture 3"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519297"/>
            <a:ext cx="8750513" cy="2062103"/>
          </a:xfrm>
          <a:prstGeom prst="rect">
            <a:avLst/>
          </a:prstGeom>
          <a:noFill/>
        </p:spPr>
        <p:txBody>
          <a:bodyPr wrap="none" rtlCol="0">
            <a:spAutoFit/>
          </a:bodyPr>
          <a:lstStyle/>
          <a:p>
            <a:pPr algn="ctr"/>
            <a:r>
              <a:rPr lang="en-US" sz="3200" dirty="0" smtClean="0"/>
              <a:t>“Finally</a:t>
            </a:r>
            <a:r>
              <a:rPr lang="en-US" sz="3200" dirty="0"/>
              <a:t>, citizen scientists may contribute</a:t>
            </a:r>
          </a:p>
          <a:p>
            <a:pPr algn="ctr"/>
            <a:r>
              <a:rPr lang="en-US" sz="3200" dirty="0"/>
              <a:t>significantly to the digitization workforce and</a:t>
            </a:r>
          </a:p>
          <a:p>
            <a:pPr algn="ctr"/>
            <a:r>
              <a:rPr lang="en-US" sz="3200" dirty="0"/>
              <a:t>they too must have access to training in digitization</a:t>
            </a:r>
          </a:p>
          <a:p>
            <a:pPr algn="ctr"/>
            <a:r>
              <a:rPr lang="en-US" sz="3200" dirty="0"/>
              <a:t>and best practices</a:t>
            </a:r>
            <a:r>
              <a:rPr lang="en-US" sz="3200" dirty="0" smtClean="0"/>
              <a:t>.”</a:t>
            </a:r>
            <a:endParaRPr lang="en-US" sz="3200" dirty="0"/>
          </a:p>
        </p:txBody>
      </p:sp>
      <p:sp>
        <p:nvSpPr>
          <p:cNvPr id="9" name="TextBox 8"/>
          <p:cNvSpPr txBox="1"/>
          <p:nvPr/>
        </p:nvSpPr>
        <p:spPr>
          <a:xfrm>
            <a:off x="1066800" y="6019800"/>
            <a:ext cx="7599819" cy="369332"/>
          </a:xfrm>
          <a:prstGeom prst="rect">
            <a:avLst/>
          </a:prstGeom>
          <a:noFill/>
        </p:spPr>
        <p:txBody>
          <a:bodyPr wrap="none" rtlCol="0">
            <a:spAutoFit/>
          </a:bodyPr>
          <a:lstStyle/>
          <a:p>
            <a:pPr algn="r"/>
            <a:r>
              <a:rPr lang="en-US" dirty="0" smtClean="0"/>
              <a:t>“</a:t>
            </a:r>
            <a:r>
              <a:rPr lang="en-US" dirty="0"/>
              <a:t>A Strategic Plan for Establishing a </a:t>
            </a:r>
            <a:r>
              <a:rPr lang="en-US" dirty="0" smtClean="0"/>
              <a:t>Network Integrated </a:t>
            </a:r>
            <a:r>
              <a:rPr lang="en-US" dirty="0" err="1"/>
              <a:t>Biocollections</a:t>
            </a:r>
            <a:r>
              <a:rPr lang="en-US" dirty="0"/>
              <a:t> </a:t>
            </a:r>
            <a:r>
              <a:rPr lang="en-US" dirty="0" smtClean="0"/>
              <a:t>Alliance”</a:t>
            </a:r>
            <a:endParaRPr lang="en-US" dirty="0"/>
          </a:p>
        </p:txBody>
      </p:sp>
    </p:spTree>
    <p:extLst>
      <p:ext uri="{BB962C8B-B14F-4D97-AF65-F5344CB8AC3E}">
        <p14:creationId xmlns:p14="http://schemas.microsoft.com/office/powerpoint/2010/main" val="154262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wrap="none">
            <a:normAutofit/>
          </a:bodyPr>
          <a:lstStyle/>
          <a:p>
            <a:r>
              <a:rPr lang="en-US" sz="3600" dirty="0" smtClean="0">
                <a:solidFill>
                  <a:srgbClr val="376092"/>
                </a:solidFill>
              </a:rPr>
              <a:t>The Big Challenge</a:t>
            </a:r>
            <a:endParaRPr lang="en-US" sz="3600" dirty="0">
              <a:solidFill>
                <a:srgbClr val="376092"/>
              </a:solidFill>
            </a:endParaRPr>
          </a:p>
        </p:txBody>
      </p:sp>
      <p:pic>
        <p:nvPicPr>
          <p:cNvPr id="4" name="Picture 3"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5906869"/>
            <a:ext cx="8919434" cy="646331"/>
          </a:xfrm>
          <a:prstGeom prst="rect">
            <a:avLst/>
          </a:prstGeom>
          <a:noFill/>
        </p:spPr>
        <p:txBody>
          <a:bodyPr wrap="square" rtlCol="0">
            <a:spAutoFit/>
          </a:bodyPr>
          <a:lstStyle/>
          <a:p>
            <a:pPr algn="r"/>
            <a:r>
              <a:rPr lang="en-US" dirty="0" smtClean="0"/>
              <a:t>Word cloud of “</a:t>
            </a:r>
            <a:r>
              <a:rPr lang="en-US" dirty="0"/>
              <a:t>A Strategic Plan for Establishing a </a:t>
            </a:r>
            <a:r>
              <a:rPr lang="en-US" dirty="0" smtClean="0"/>
              <a:t>Network Integrated </a:t>
            </a:r>
            <a:r>
              <a:rPr lang="en-US" dirty="0" err="1"/>
              <a:t>Biocollections</a:t>
            </a:r>
            <a:r>
              <a:rPr lang="en-US" dirty="0"/>
              <a:t> </a:t>
            </a:r>
            <a:r>
              <a:rPr lang="en-US" dirty="0" smtClean="0"/>
              <a:t>Alliance” produced with </a:t>
            </a:r>
            <a:r>
              <a:rPr lang="en-US" dirty="0" err="1" smtClean="0"/>
              <a:t>wordle.com</a:t>
            </a:r>
            <a:endParaRPr lang="en-US" dirty="0"/>
          </a:p>
        </p:txBody>
      </p:sp>
      <p:pic>
        <p:nvPicPr>
          <p:cNvPr id="7" name="Content Placeholder 6" descr="Word Cloud.pdf"/>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457200" y="1143000"/>
            <a:ext cx="8229600" cy="4525963"/>
          </a:xfrm>
        </p:spPr>
      </p:pic>
      <p:sp>
        <p:nvSpPr>
          <p:cNvPr id="3" name="TextBox 2"/>
          <p:cNvSpPr txBox="1"/>
          <p:nvPr/>
        </p:nvSpPr>
        <p:spPr>
          <a:xfrm>
            <a:off x="1905000" y="1447800"/>
            <a:ext cx="3325409" cy="523220"/>
          </a:xfrm>
          <a:prstGeom prst="rect">
            <a:avLst/>
          </a:prstGeom>
          <a:noFill/>
        </p:spPr>
        <p:txBody>
          <a:bodyPr wrap="none" rtlCol="0">
            <a:spAutoFit/>
          </a:bodyPr>
          <a:lstStyle/>
          <a:p>
            <a:r>
              <a:rPr lang="en-US" sz="2800" i="1" dirty="0" smtClean="0">
                <a:solidFill>
                  <a:srgbClr val="FF6600"/>
                </a:solidFill>
                <a:latin typeface="Arial"/>
                <a:cs typeface="Arial"/>
              </a:rPr>
              <a:t>Public Participation</a:t>
            </a:r>
            <a:endParaRPr lang="en-US" sz="2800" i="1" dirty="0">
              <a:solidFill>
                <a:srgbClr val="FF6600"/>
              </a:solidFill>
              <a:latin typeface="Arial"/>
              <a:cs typeface="Arial"/>
            </a:endParaRPr>
          </a:p>
        </p:txBody>
      </p:sp>
      <p:sp>
        <p:nvSpPr>
          <p:cNvPr id="8" name="TextBox 7"/>
          <p:cNvSpPr txBox="1"/>
          <p:nvPr/>
        </p:nvSpPr>
        <p:spPr>
          <a:xfrm>
            <a:off x="3657600" y="4876800"/>
            <a:ext cx="4212309" cy="769441"/>
          </a:xfrm>
          <a:prstGeom prst="rect">
            <a:avLst/>
          </a:prstGeom>
          <a:noFill/>
        </p:spPr>
        <p:txBody>
          <a:bodyPr wrap="none" rtlCol="0">
            <a:spAutoFit/>
          </a:bodyPr>
          <a:lstStyle/>
          <a:p>
            <a:r>
              <a:rPr lang="en-US" sz="4400" i="1" dirty="0" smtClean="0">
                <a:solidFill>
                  <a:srgbClr val="FF6600"/>
                </a:solidFill>
                <a:latin typeface="Arial"/>
                <a:cs typeface="Arial"/>
              </a:rPr>
              <a:t>Citizen Science</a:t>
            </a:r>
            <a:endParaRPr lang="en-US" sz="4400" i="1" dirty="0">
              <a:solidFill>
                <a:srgbClr val="FF6600"/>
              </a:solidFill>
              <a:latin typeface="Arial"/>
              <a:cs typeface="Arial"/>
            </a:endParaRPr>
          </a:p>
        </p:txBody>
      </p:sp>
    </p:spTree>
    <p:extLst>
      <p:ext uri="{BB962C8B-B14F-4D97-AF65-F5344CB8AC3E}">
        <p14:creationId xmlns:p14="http://schemas.microsoft.com/office/powerpoint/2010/main" val="67426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sp>
        <p:nvSpPr>
          <p:cNvPr id="8" name="TextBox 7"/>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Evidence that </a:t>
            </a:r>
            <a:r>
              <a:rPr lang="en-US" sz="3600" dirty="0" smtClean="0">
                <a:solidFill>
                  <a:srgbClr val="376092"/>
                </a:solidFill>
              </a:rPr>
              <a:t>Science Projects </a:t>
            </a:r>
            <a:r>
              <a:rPr lang="en-US" sz="3600" dirty="0" smtClean="0">
                <a:solidFill>
                  <a:srgbClr val="376092"/>
                </a:solidFill>
              </a:rPr>
              <a:t>can </a:t>
            </a:r>
            <a:r>
              <a:rPr lang="en-US" sz="3600" dirty="0" smtClean="0">
                <a:solidFill>
                  <a:srgbClr val="376092"/>
                </a:solidFill>
              </a:rPr>
              <a:t>Engage </a:t>
            </a:r>
            <a:r>
              <a:rPr lang="en-US" sz="3600" dirty="0" smtClean="0">
                <a:solidFill>
                  <a:srgbClr val="376092"/>
                </a:solidFill>
              </a:rPr>
              <a:t>I</a:t>
            </a:r>
            <a:r>
              <a:rPr lang="en-US" sz="3600" dirty="0" smtClean="0">
                <a:solidFill>
                  <a:srgbClr val="376092"/>
                </a:solidFill>
              </a:rPr>
              <a:t>t</a:t>
            </a:r>
            <a:endParaRPr lang="en-US" sz="3600" dirty="0" smtClean="0">
              <a:solidFill>
                <a:srgbClr val="376092"/>
              </a:solidFill>
            </a:endParaRPr>
          </a:p>
        </p:txBody>
      </p:sp>
      <p:pic>
        <p:nvPicPr>
          <p:cNvPr id="9" name="Picture 8"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6324600"/>
            <a:ext cx="2929182" cy="369332"/>
          </a:xfrm>
          <a:prstGeom prst="rect">
            <a:avLst/>
          </a:prstGeom>
          <a:noFill/>
        </p:spPr>
        <p:txBody>
          <a:bodyPr wrap="none" rtlCol="0">
            <a:spAutoFit/>
          </a:bodyPr>
          <a:lstStyle/>
          <a:p>
            <a:r>
              <a:rPr lang="en-US" dirty="0"/>
              <a:t>https://</a:t>
            </a:r>
            <a:r>
              <a:rPr lang="en-US" dirty="0" err="1"/>
              <a:t>www.zooniverse.org</a:t>
            </a:r>
            <a:r>
              <a:rPr lang="en-US" dirty="0"/>
              <a:t>/</a:t>
            </a:r>
          </a:p>
        </p:txBody>
      </p:sp>
      <p:pic>
        <p:nvPicPr>
          <p:cNvPr id="2" name="Picture 1" descr="Screen Shot 2012-09-14 at 6.16.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2488"/>
            <a:ext cx="7086600" cy="4875912"/>
          </a:xfrm>
          <a:prstGeom prst="rect">
            <a:avLst/>
          </a:prstGeom>
        </p:spPr>
      </p:pic>
    </p:spTree>
    <p:extLst>
      <p:ext uri="{BB962C8B-B14F-4D97-AF65-F5344CB8AC3E}">
        <p14:creationId xmlns:p14="http://schemas.microsoft.com/office/powerpoint/2010/main" val="188199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rgbClr val="1F497D"/>
              </a:solidFill>
              <a:latin typeface="Calibri"/>
            </a:endParaRPr>
          </a:p>
        </p:txBody>
      </p:sp>
      <p:pic>
        <p:nvPicPr>
          <p:cNvPr id="9" name="Picture 8"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715000"/>
            <a:ext cx="8480141" cy="923330"/>
          </a:xfrm>
          <a:prstGeom prst="rect">
            <a:avLst/>
          </a:prstGeom>
          <a:noFill/>
        </p:spPr>
        <p:txBody>
          <a:bodyPr wrap="square" rtlCol="0">
            <a:spAutoFit/>
          </a:bodyPr>
          <a:lstStyle/>
          <a:p>
            <a:pPr algn="ctr"/>
            <a:r>
              <a:rPr lang="en-US" dirty="0" smtClean="0"/>
              <a:t>Classifications </a:t>
            </a:r>
            <a:r>
              <a:rPr lang="en-US" dirty="0"/>
              <a:t>per hour when Galaxy Zoo launched in 2007. Over </a:t>
            </a:r>
            <a:r>
              <a:rPr lang="en-US" dirty="0" smtClean="0"/>
              <a:t>the following </a:t>
            </a:r>
            <a:r>
              <a:rPr lang="en-US" dirty="0"/>
              <a:t>year about 170,000 people contributed more than 50 </a:t>
            </a:r>
            <a:r>
              <a:rPr lang="en-US" dirty="0" smtClean="0"/>
              <a:t>million classifications </a:t>
            </a:r>
            <a:r>
              <a:rPr lang="en-US" dirty="0"/>
              <a:t>of 1 million galaxies</a:t>
            </a:r>
            <a:r>
              <a:rPr lang="en-US" dirty="0" smtClean="0"/>
              <a:t>.  Source: </a:t>
            </a:r>
            <a:r>
              <a:rPr lang="en-US" dirty="0" err="1" smtClean="0"/>
              <a:t>Arfon</a:t>
            </a:r>
            <a:r>
              <a:rPr lang="en-US" dirty="0" smtClean="0"/>
              <a:t> Smith.</a:t>
            </a:r>
            <a:endParaRPr lang="en-US" dirty="0"/>
          </a:p>
        </p:txBody>
      </p:sp>
      <p:pic>
        <p:nvPicPr>
          <p:cNvPr id="4" name="Picture 3" descr="Screen Shot 2012-09-14 at 6.18.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91626" cy="4391067"/>
          </a:xfrm>
          <a:prstGeom prst="rect">
            <a:avLst/>
          </a:prstGeom>
        </p:spPr>
      </p:pic>
      <p:sp>
        <p:nvSpPr>
          <p:cNvPr id="7" name="TextBox 6"/>
          <p:cNvSpPr txBox="1"/>
          <p:nvPr/>
        </p:nvSpPr>
        <p:spPr>
          <a:xfrm>
            <a:off x="228600" y="609600"/>
            <a:ext cx="8763000" cy="646331"/>
          </a:xfrm>
          <a:prstGeom prst="rect">
            <a:avLst/>
          </a:prstGeom>
          <a:noFill/>
        </p:spPr>
        <p:txBody>
          <a:bodyPr wrap="square" rtlCol="0">
            <a:spAutoFit/>
          </a:bodyPr>
          <a:lstStyle/>
          <a:p>
            <a:pPr algn="ctr"/>
            <a:r>
              <a:rPr lang="en-US" sz="3600" dirty="0" smtClean="0">
                <a:solidFill>
                  <a:srgbClr val="376092"/>
                </a:solidFill>
              </a:rPr>
              <a:t>Evidence that </a:t>
            </a:r>
            <a:r>
              <a:rPr lang="en-US" sz="3600" dirty="0" smtClean="0">
                <a:solidFill>
                  <a:srgbClr val="376092"/>
                </a:solidFill>
              </a:rPr>
              <a:t>Science Projects </a:t>
            </a:r>
            <a:r>
              <a:rPr lang="en-US" sz="3600" dirty="0" smtClean="0">
                <a:solidFill>
                  <a:srgbClr val="376092"/>
                </a:solidFill>
              </a:rPr>
              <a:t>can </a:t>
            </a:r>
            <a:r>
              <a:rPr lang="en-US" sz="3600" dirty="0" smtClean="0">
                <a:solidFill>
                  <a:srgbClr val="376092"/>
                </a:solidFill>
              </a:rPr>
              <a:t>Engage </a:t>
            </a:r>
            <a:r>
              <a:rPr lang="en-US" sz="3600" dirty="0" smtClean="0">
                <a:solidFill>
                  <a:srgbClr val="376092"/>
                </a:solidFill>
              </a:rPr>
              <a:t>I</a:t>
            </a:r>
            <a:r>
              <a:rPr lang="en-US" sz="3600" dirty="0" smtClean="0">
                <a:solidFill>
                  <a:srgbClr val="376092"/>
                </a:solidFill>
              </a:rPr>
              <a:t>t</a:t>
            </a:r>
            <a:endParaRPr lang="en-US" sz="3600" dirty="0" smtClean="0">
              <a:solidFill>
                <a:srgbClr val="376092"/>
              </a:solidFill>
            </a:endParaRPr>
          </a:p>
        </p:txBody>
      </p:sp>
    </p:spTree>
    <p:extLst>
      <p:ext uri="{BB962C8B-B14F-4D97-AF65-F5344CB8AC3E}">
        <p14:creationId xmlns:p14="http://schemas.microsoft.com/office/powerpoint/2010/main" val="34209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B Presentation Templat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EAB Presentation Template.potx</Template>
  <TotalTime>47736</TotalTime>
  <Words>1266</Words>
  <Application>Microsoft Macintosh PowerPoint</Application>
  <PresentationFormat>On-screen Show (4:3)</PresentationFormat>
  <Paragraphs>175</Paragraphs>
  <Slides>27</Slides>
  <Notes>3</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EAB Presentation Template</vt:lpstr>
      <vt:lpstr>Flow</vt:lpstr>
      <vt:lpstr>1_Flow</vt:lpstr>
      <vt:lpstr>2_Flow</vt:lpstr>
      <vt:lpstr>Office Theme</vt:lpstr>
      <vt:lpstr>PowerPoint Presentation</vt:lpstr>
      <vt:lpstr>The Big Challenge</vt:lpstr>
      <vt:lpstr>The Big Challenge</vt:lpstr>
      <vt:lpstr>The Big Challenge</vt:lpstr>
      <vt:lpstr>The Big Challenge</vt:lpstr>
      <vt:lpstr>The Big Challenge</vt:lpstr>
      <vt:lpstr>The Big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CitSci.org Project Growth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adm-acis</dc:creator>
  <cp:lastModifiedBy>Austin Mast</cp:lastModifiedBy>
  <cp:revision>1987</cp:revision>
  <dcterms:created xsi:type="dcterms:W3CDTF">2012-08-27T12:44:25Z</dcterms:created>
  <dcterms:modified xsi:type="dcterms:W3CDTF">2012-10-23T11:04:26Z</dcterms:modified>
</cp:coreProperties>
</file>