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764" r:id="rId2"/>
    <p:sldId id="792" r:id="rId3"/>
    <p:sldId id="793" r:id="rId4"/>
    <p:sldId id="794" r:id="rId5"/>
    <p:sldId id="795" r:id="rId6"/>
    <p:sldId id="796" r:id="rId7"/>
    <p:sldId id="797" r:id="rId8"/>
    <p:sldId id="805" r:id="rId9"/>
    <p:sldId id="806" r:id="rId10"/>
    <p:sldId id="807" r:id="rId11"/>
    <p:sldId id="808" r:id="rId12"/>
    <p:sldId id="771" r:id="rId13"/>
    <p:sldId id="815" r:id="rId14"/>
    <p:sldId id="811" r:id="rId15"/>
    <p:sldId id="813" r:id="rId16"/>
    <p:sldId id="809" r:id="rId17"/>
    <p:sldId id="816" r:id="rId18"/>
    <p:sldId id="812" r:id="rId19"/>
    <p:sldId id="814" r:id="rId20"/>
    <p:sldId id="783" r:id="rId21"/>
    <p:sldId id="798" r:id="rId22"/>
    <p:sldId id="799" r:id="rId23"/>
    <p:sldId id="800" r:id="rId24"/>
    <p:sldId id="802" r:id="rId25"/>
    <p:sldId id="804" r:id="rId26"/>
    <p:sldId id="791" r:id="rId27"/>
    <p:sldId id="710" r:id="rId2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54D1"/>
    <a:srgbClr val="73738C"/>
    <a:srgbClr val="6C18B0"/>
    <a:srgbClr val="CC0099"/>
    <a:srgbClr val="FFCC00"/>
    <a:srgbClr val="4E0000"/>
    <a:srgbClr val="1FB9C4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632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notesViewPr>
    <p:cSldViewPr>
      <p:cViewPr varScale="1">
        <p:scale>
          <a:sx n="82" d="100"/>
          <a:sy n="82" d="100"/>
        </p:scale>
        <p:origin x="-180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charset="0"/>
              </a:defRPr>
            </a:lvl1pPr>
          </a:lstStyle>
          <a:p>
            <a:pPr>
              <a:defRPr/>
            </a:pPr>
            <a:fld id="{B0CADD23-2869-7F45-BCCF-143096490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05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 Black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 Black" charset="0"/>
              </a:defRPr>
            </a:lvl1pPr>
          </a:lstStyle>
          <a:p>
            <a:pPr>
              <a:defRPr/>
            </a:pPr>
            <a:fld id="{7D96B8D8-A631-C54C-AA53-558528FCD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2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EB80B3A-1A15-3842-A585-0AB2EC31F08A}" type="slidenum">
              <a:rPr lang="en-US" sz="1200">
                <a:latin typeface="Arial Black" charset="0"/>
              </a:rPr>
              <a:pPr/>
              <a:t>20</a:t>
            </a:fld>
            <a:endParaRPr lang="en-US" sz="1200">
              <a:latin typeface="Arial Black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EB80B3A-1A15-3842-A585-0AB2EC31F08A}" type="slidenum">
              <a:rPr lang="en-US" sz="1200">
                <a:latin typeface="Arial Black" charset="0"/>
              </a:rPr>
              <a:pPr/>
              <a:t>26</a:t>
            </a:fld>
            <a:endParaRPr lang="en-US" sz="1200">
              <a:latin typeface="Arial Black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802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F23B76-42B9-4FE1-A33C-359DC497F1D7}" type="slidenum">
              <a:rPr lang="en-US"/>
              <a:pPr/>
              <a:t>4</a:t>
            </a:fld>
            <a:endParaRPr lang="en-US"/>
          </a:p>
        </p:txBody>
      </p:sp>
      <p:sp>
        <p:nvSpPr>
          <p:cNvPr id="573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ADB5C-1D39-124F-907E-E4F856964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713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15913"/>
            <a:ext cx="211455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5913"/>
            <a:ext cx="619125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3ECC1-CB6B-114B-9AA1-15A451AEC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1751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13"/>
            <a:ext cx="84582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209800"/>
            <a:ext cx="3836988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8" y="22098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343400"/>
            <a:ext cx="78263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75549-6A38-2A45-B045-42B29F4E2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61802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13"/>
            <a:ext cx="84582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09800"/>
            <a:ext cx="383698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75188" y="22098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75188" y="4343400"/>
            <a:ext cx="383698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5B9D7-BAAE-8545-AB33-90ABAC4A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948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22B-E65A-5845-87D5-78C72871A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2259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D45BA-AA6A-5A4C-AE98-50337CFC5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9033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369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188" y="2209800"/>
            <a:ext cx="38369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FE86E-0D69-E84F-A7F5-C6722A41A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7144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F77EB-3DE5-B747-A944-389ABC255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3784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C28F0-00D3-6E48-A709-180B0D8B4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7876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00B2B-A8BE-3B44-9D3C-B5B1F8E47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870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E396-50CC-5B4F-B136-7F6DC7592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5356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71301-B87B-3747-A95F-771482EB8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5242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E1F81-9010-3547-8606-511E6645B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402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5913"/>
            <a:ext cx="84582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145213"/>
            <a:ext cx="1371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00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71600" y="6477000"/>
            <a:ext cx="304800" cy="381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3F69EAEE-6989-5C4F-943C-25AFB5A71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ransition xmlns:p14="http://schemas.microsoft.com/office/powerpoint/2010/main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 Black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Times" charset="0"/>
        <a:buChar char="•"/>
        <a:defRPr sz="3200">
          <a:solidFill>
            <a:schemeClr val="tx1"/>
          </a:solidFill>
          <a:latin typeface="Gill Sans" charset="0"/>
          <a:ea typeface="ＭＳ Ｐゴシック" pitchFamily="-110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0" charset="2"/>
        <a:buChar char="u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27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6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hyperlink" Target="http://www.ucmp.berkeley.edu/ordovician/ordovician.php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hyperlink" Target="http://www.kgs.ku.edu/Extension/fossils/bivalve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990600"/>
            <a:ext cx="37576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smtClean="0">
                <a:solidFill>
                  <a:schemeClr val="bg2"/>
                </a:solidFill>
              </a:rPr>
              <a:t>Digitizing Fossils to Enable New Syntheses in Biogeography – Creating a PALEONICHES - TCN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84150" y="5562600"/>
            <a:ext cx="89598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i="1" dirty="0" smtClean="0"/>
              <a:t>Department </a:t>
            </a:r>
            <a:r>
              <a:rPr lang="en-US" sz="2400" i="1" dirty="0"/>
              <a:t>of </a:t>
            </a:r>
            <a:r>
              <a:rPr lang="en-US" sz="2400" i="1" dirty="0" smtClean="0"/>
              <a:t>Ecology &amp; Evolutionary Biology and Natural </a:t>
            </a:r>
            <a:r>
              <a:rPr lang="en-US" sz="2400" i="1" dirty="0"/>
              <a:t>History Museum</a:t>
            </a:r>
          </a:p>
          <a:p>
            <a:pPr>
              <a:spcBef>
                <a:spcPct val="20000"/>
              </a:spcBef>
            </a:pPr>
            <a:r>
              <a:rPr lang="en-US" sz="2400" i="1" dirty="0"/>
              <a:t>The University of Kansas, Lawrence, Kansas U.S.A.</a:t>
            </a:r>
          </a:p>
        </p:txBody>
      </p:sp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1371600" y="510540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 anchor="b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sz="3200" i="1" dirty="0"/>
              <a:t>Bruce S. </a:t>
            </a:r>
            <a:r>
              <a:rPr lang="en-US" sz="3200" i="1" dirty="0" smtClean="0"/>
              <a:t>Lieberman </a:t>
            </a:r>
            <a:endParaRPr lang="en-US" sz="2500" i="1" baseline="60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1" name="Group 17"/>
          <p:cNvGrpSpPr>
            <a:grpSpLocks/>
          </p:cNvGrpSpPr>
          <p:nvPr/>
        </p:nvGrpSpPr>
        <p:grpSpPr bwMode="auto">
          <a:xfrm>
            <a:off x="23813" y="0"/>
            <a:ext cx="9120187" cy="5964238"/>
            <a:chOff x="15875" y="691101"/>
            <a:chExt cx="9120188" cy="5963703"/>
          </a:xfrm>
        </p:grpSpPr>
        <p:sp>
          <p:nvSpPr>
            <p:cNvPr id="17" name="Rectangle 16"/>
            <p:cNvSpPr/>
            <p:nvPr/>
          </p:nvSpPr>
          <p:spPr>
            <a:xfrm>
              <a:off x="15875" y="5602385"/>
              <a:ext cx="9120188" cy="10524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hangingPunct="1">
                <a:defRPr/>
              </a:pPr>
              <a:endParaRPr lang="en-US" sz="1800"/>
            </a:p>
          </p:txBody>
        </p:sp>
        <p:pic>
          <p:nvPicPr>
            <p:cNvPr id="133124" name="Picture 4" descr="Pre-rotat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3" t="4167" r="12257" b="4630"/>
            <a:stretch>
              <a:fillRect/>
            </a:stretch>
          </p:blipFill>
          <p:spPr bwMode="auto">
            <a:xfrm>
              <a:off x="15875" y="1110201"/>
              <a:ext cx="4560888" cy="449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25" name="Picture 5" descr="CON-rotat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2" t="3493" r="13065" b="5931"/>
            <a:stretch>
              <a:fillRect/>
            </a:stretch>
          </p:blipFill>
          <p:spPr bwMode="auto">
            <a:xfrm>
              <a:off x="4560888" y="1110201"/>
              <a:ext cx="4575175" cy="449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26" name="TextBox 6"/>
            <p:cNvSpPr txBox="1">
              <a:spLocks noChangeArrowheads="1"/>
            </p:cNvSpPr>
            <p:nvPr/>
          </p:nvSpPr>
          <p:spPr bwMode="auto">
            <a:xfrm>
              <a:off x="719138" y="691101"/>
              <a:ext cx="1320800" cy="36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2"/>
                  </a:solidFill>
                  <a:cs typeface="Arial Rounded MT Bold" charset="0"/>
                </a:rPr>
                <a:t>Present Day</a:t>
              </a:r>
              <a:endParaRPr lang="en-US" sz="1800">
                <a:latin typeface="Arial Rounded MT Bold" charset="0"/>
                <a:cs typeface="Arial Rounded MT Bold" charset="0"/>
              </a:endParaRPr>
            </a:p>
          </p:txBody>
        </p:sp>
        <p:sp>
          <p:nvSpPr>
            <p:cNvPr id="133127" name="TextBox 7"/>
            <p:cNvSpPr txBox="1">
              <a:spLocks noChangeArrowheads="1"/>
            </p:cNvSpPr>
            <p:nvPr/>
          </p:nvSpPr>
          <p:spPr bwMode="auto">
            <a:xfrm>
              <a:off x="4895850" y="697450"/>
              <a:ext cx="1944688" cy="36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 defTabSz="4572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>
                  <a:solidFill>
                    <a:schemeClr val="bg2"/>
                  </a:solidFill>
                  <a:cs typeface="Arial Rounded MT Bold" charset="0"/>
                </a:rPr>
                <a:t>Coniacian (~87Ma)</a:t>
              </a:r>
              <a:endParaRPr lang="en-US" sz="1800">
                <a:latin typeface="Arial Rounded MT Bold" charset="0"/>
                <a:cs typeface="Arial Rounded MT Bold" charset="0"/>
              </a:endParaRPr>
            </a:p>
          </p:txBody>
        </p:sp>
        <p:grpSp>
          <p:nvGrpSpPr>
            <p:cNvPr id="133128" name="Group 13"/>
            <p:cNvGrpSpPr>
              <a:grpSpLocks/>
            </p:cNvGrpSpPr>
            <p:nvPr/>
          </p:nvGrpSpPr>
          <p:grpSpPr bwMode="auto">
            <a:xfrm>
              <a:off x="2173288" y="6054783"/>
              <a:ext cx="2925762" cy="366679"/>
              <a:chOff x="719304" y="5519822"/>
              <a:chExt cx="2925277" cy="366129"/>
            </a:xfrm>
          </p:grpSpPr>
          <p:sp>
            <p:nvSpPr>
              <p:cNvPr id="9" name="Diamond 8"/>
              <p:cNvSpPr/>
              <p:nvPr/>
            </p:nvSpPr>
            <p:spPr>
              <a:xfrm>
                <a:off x="719303" y="5567371"/>
                <a:ext cx="333320" cy="285296"/>
              </a:xfrm>
              <a:prstGeom prst="diamon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eaLnBrk="1" hangingPunct="1">
                  <a:defRPr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135" name="TextBox 10"/>
              <p:cNvSpPr txBox="1">
                <a:spLocks noChangeArrowheads="1"/>
              </p:cNvSpPr>
              <p:nvPr/>
            </p:nvSpPr>
            <p:spPr bwMode="auto">
              <a:xfrm>
                <a:off x="1084369" y="5519822"/>
                <a:ext cx="2560212" cy="366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800" i="1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Cretoxyrhina mantelli</a:t>
                </a:r>
              </a:p>
            </p:txBody>
          </p:sp>
        </p:grpSp>
        <p:grpSp>
          <p:nvGrpSpPr>
            <p:cNvPr id="133129" name="Group 14"/>
            <p:cNvGrpSpPr>
              <a:grpSpLocks/>
            </p:cNvGrpSpPr>
            <p:nvPr/>
          </p:nvGrpSpPr>
          <p:grpSpPr bwMode="auto">
            <a:xfrm>
              <a:off x="6011863" y="6043671"/>
              <a:ext cx="2178050" cy="366680"/>
              <a:chOff x="4558211" y="5508155"/>
              <a:chExt cx="2176770" cy="366129"/>
            </a:xfrm>
          </p:grpSpPr>
          <p:sp>
            <p:nvSpPr>
              <p:cNvPr id="133132" name="TextBox 11"/>
              <p:cNvSpPr txBox="1">
                <a:spLocks noChangeArrowheads="1"/>
              </p:cNvSpPr>
              <p:nvPr/>
            </p:nvSpPr>
            <p:spPr bwMode="auto">
              <a:xfrm>
                <a:off x="4929468" y="5508155"/>
                <a:ext cx="1805513" cy="366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2pPr>
                <a:lvl3pPr marL="11430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3pPr>
                <a:lvl4pPr marL="16002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4pPr>
                <a:lvl5pPr marL="2057400" indent="-228600" defTabSz="457200"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Gill Sans" charset="0"/>
                    <a:ea typeface="ＭＳ Ｐゴシック" charset="0"/>
                  </a:defRPr>
                </a:lvl9pPr>
              </a:lstStyle>
              <a:p>
                <a:pPr algn="l" eaLnBrk="1" hangingPunct="1"/>
                <a:r>
                  <a:rPr lang="en-US" sz="1800" i="1">
                    <a:solidFill>
                      <a:srgbClr val="000000"/>
                    </a:solidFill>
                    <a:latin typeface="Arial Rounded MT Bold" charset="0"/>
                    <a:cs typeface="Arial Rounded MT Bold" charset="0"/>
                  </a:rPr>
                  <a:t>Tylosaurus sp.</a:t>
                </a:r>
              </a:p>
            </p:txBody>
          </p:sp>
          <p:sp>
            <p:nvSpPr>
              <p:cNvPr id="13" name="Diamond 12"/>
              <p:cNvSpPr/>
              <p:nvPr/>
            </p:nvSpPr>
            <p:spPr>
              <a:xfrm>
                <a:off x="4558211" y="5566799"/>
                <a:ext cx="333179" cy="286879"/>
              </a:xfrm>
              <a:prstGeom prst="diamond">
                <a:avLst/>
              </a:prstGeom>
              <a:solidFill>
                <a:srgbClr val="3366FF"/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457200" eaLnBrk="1" hangingPunct="1">
                  <a:defRPr/>
                </a:pPr>
                <a:endParaRPr lang="en-US" sz="1800"/>
              </a:p>
            </p:txBody>
          </p:sp>
        </p:grpSp>
        <p:pic>
          <p:nvPicPr>
            <p:cNvPr id="133130" name="Picture 14" descr="C-man Wicki Phtsh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3" y="5747330"/>
              <a:ext cx="2031657" cy="88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1" name="Picture 15" descr="T-sp Wicki Phtsh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5683" y="5196521"/>
              <a:ext cx="1065928" cy="1421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122" name="Text Box 16"/>
          <p:cNvSpPr txBox="1">
            <a:spLocks noChangeArrowheads="1"/>
          </p:cNvSpPr>
          <p:nvPr/>
        </p:nvSpPr>
        <p:spPr bwMode="auto">
          <a:xfrm>
            <a:off x="2755900" y="6324600"/>
            <a:ext cx="638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800" dirty="0"/>
              <a:t>Myers &amp; Lieberman. </a:t>
            </a:r>
            <a:r>
              <a:rPr lang="en-US" sz="1800" dirty="0" smtClean="0"/>
              <a:t>2011. </a:t>
            </a:r>
            <a:r>
              <a:rPr lang="en-US" sz="1800" dirty="0"/>
              <a:t>Proceedings of the Royal Society Ser. B </a:t>
            </a:r>
          </a:p>
        </p:txBody>
      </p:sp>
    </p:spTree>
    <p:extLst>
      <p:ext uri="{BB962C8B-B14F-4D97-AF65-F5344CB8AC3E}">
        <p14:creationId xmlns:p14="http://schemas.microsoft.com/office/powerpoint/2010/main" val="35929782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67938" name="Picture 5" descr="Fig 1NOJ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4775"/>
            <a:ext cx="806767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Box 8"/>
          <p:cNvSpPr txBox="1">
            <a:spLocks noChangeArrowheads="1"/>
          </p:cNvSpPr>
          <p:nvPr/>
        </p:nvSpPr>
        <p:spPr bwMode="auto">
          <a:xfrm>
            <a:off x="3436938" y="-20638"/>
            <a:ext cx="776287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Present</a:t>
            </a:r>
          </a:p>
        </p:txBody>
      </p:sp>
      <p:sp>
        <p:nvSpPr>
          <p:cNvPr id="167940" name="TextBox 9"/>
          <p:cNvSpPr txBox="1">
            <a:spLocks noChangeArrowheads="1"/>
          </p:cNvSpPr>
          <p:nvPr/>
        </p:nvSpPr>
        <p:spPr bwMode="auto">
          <a:xfrm>
            <a:off x="4622800" y="-12700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2021-2040</a:t>
            </a:r>
          </a:p>
        </p:txBody>
      </p:sp>
      <p:sp>
        <p:nvSpPr>
          <p:cNvPr id="167941" name="TextBox 10"/>
          <p:cNvSpPr txBox="1">
            <a:spLocks noChangeArrowheads="1"/>
          </p:cNvSpPr>
          <p:nvPr/>
        </p:nvSpPr>
        <p:spPr bwMode="auto">
          <a:xfrm>
            <a:off x="5989638" y="0"/>
            <a:ext cx="1063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2041-2060</a:t>
            </a:r>
          </a:p>
        </p:txBody>
      </p:sp>
      <p:sp>
        <p:nvSpPr>
          <p:cNvPr id="167942" name="TextBox 11"/>
          <p:cNvSpPr txBox="1">
            <a:spLocks noChangeArrowheads="1"/>
          </p:cNvSpPr>
          <p:nvPr/>
        </p:nvSpPr>
        <p:spPr bwMode="auto">
          <a:xfrm>
            <a:off x="7308850" y="-15875"/>
            <a:ext cx="1060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solidFill>
                  <a:srgbClr val="FFFFFF"/>
                </a:solidFill>
                <a:latin typeface="Franklin Gothic Medium" charset="0"/>
              </a:rPr>
              <a:t>2081-2100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48" y="6400800"/>
            <a:ext cx="58739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2"/>
                </a:solidFill>
              </a:rPr>
              <a:t>Saupe</a:t>
            </a:r>
            <a:r>
              <a:rPr lang="en-US" i="1" dirty="0" smtClean="0">
                <a:solidFill>
                  <a:schemeClr val="bg2"/>
                </a:solidFill>
              </a:rPr>
              <a:t>, Hendricks, Peterson, and Lieberman. In review.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941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Databasing</a:t>
            </a:r>
            <a:r>
              <a:rPr lang="en-US" sz="4400" dirty="0" smtClean="0">
                <a:solidFill>
                  <a:schemeClr val="bg2"/>
                </a:solidFill>
              </a:rPr>
              <a:t> Activities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4" name="Picture 3" descr="IMG_13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4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Databasing</a:t>
            </a:r>
            <a:r>
              <a:rPr lang="en-US" sz="4400" dirty="0" smtClean="0">
                <a:solidFill>
                  <a:schemeClr val="bg2"/>
                </a:solidFill>
              </a:rPr>
              <a:t> Activities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2" name="Picture 1" descr="IMG_16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88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31" y="1200864"/>
            <a:ext cx="6401014" cy="457215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605216" y="776211"/>
            <a:ext cx="2063850" cy="1005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079500" y="2095500"/>
            <a:ext cx="1344966" cy="182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22" idx="3"/>
          </p:cNvCxnSpPr>
          <p:nvPr/>
        </p:nvCxnSpPr>
        <p:spPr>
          <a:xfrm flipH="1">
            <a:off x="1921825" y="2721709"/>
            <a:ext cx="544937" cy="75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542890" y="2981907"/>
            <a:ext cx="972418" cy="3677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301750" y="3278305"/>
            <a:ext cx="1375392" cy="753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301750" y="3807677"/>
            <a:ext cx="1375392" cy="753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605216" y="4184650"/>
            <a:ext cx="1071926" cy="1196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626" y="406879"/>
            <a:ext cx="212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Specimen number(s)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6626" y="1898060"/>
            <a:ext cx="75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Taxon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32829" y="2612575"/>
            <a:ext cx="178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Lithostratigraphy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0454" y="3122280"/>
            <a:ext cx="141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Geologic Age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8939" y="384758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Locality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3689" y="4400550"/>
            <a:ext cx="102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Collector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98939" y="538162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Locality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2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7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5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Georeferencing</a:t>
            </a:r>
            <a:r>
              <a:rPr lang="en-US" sz="4400" dirty="0" smtClean="0">
                <a:solidFill>
                  <a:schemeClr val="bg2"/>
                </a:solidFill>
              </a:rPr>
              <a:t> Activities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IMG_16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7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2286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90000"/>
              </a:lnSpc>
            </a:pPr>
            <a:r>
              <a:rPr lang="en-US" sz="4400" dirty="0" err="1" smtClean="0">
                <a:solidFill>
                  <a:schemeClr val="bg2"/>
                </a:solidFill>
              </a:rPr>
              <a:t>Georeferencing</a:t>
            </a:r>
            <a:r>
              <a:rPr lang="en-US" sz="4400" dirty="0" smtClean="0">
                <a:solidFill>
                  <a:schemeClr val="bg2"/>
                </a:solidFill>
              </a:rPr>
              <a:t> Activities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4" name="Picture 3" descr="IMG_13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7375" y="15525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72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24" y="626925"/>
            <a:ext cx="7442388" cy="55817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1334421" y="385800"/>
            <a:ext cx="450167" cy="1028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9390" y="56459"/>
            <a:ext cx="141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Geologic Age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63734" y="385800"/>
            <a:ext cx="587157" cy="1028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89116" y="7253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Locality Number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446963" y="1816475"/>
            <a:ext cx="337627" cy="2089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6464" y="1414603"/>
            <a:ext cx="16561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Higher Geography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784590" y="1816475"/>
            <a:ext cx="3585249" cy="498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46963" y="2314801"/>
            <a:ext cx="1832819" cy="498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44393" y="2555926"/>
            <a:ext cx="602570" cy="378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3478" y="278921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004564" y="2218038"/>
            <a:ext cx="2108102" cy="4983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112665" y="2531190"/>
            <a:ext cx="520879" cy="185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389115" y="2804464"/>
            <a:ext cx="861775" cy="3540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150655" y="3214609"/>
            <a:ext cx="520879" cy="185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472129" y="3601034"/>
            <a:ext cx="647608" cy="279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695827" y="2934001"/>
            <a:ext cx="1953734" cy="667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649561" y="2813127"/>
            <a:ext cx="1913206" cy="3523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856937" y="1414601"/>
            <a:ext cx="2066598" cy="3774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52400" y="3760113"/>
            <a:ext cx="16561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Collector(s)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878264" y="2921913"/>
            <a:ext cx="23419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Lithostratigraphy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259264" y="3573959"/>
            <a:ext cx="16561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Collection Date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34864" y="4038600"/>
            <a:ext cx="16561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4347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9144000" cy="60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79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TCN Overview</a:t>
            </a:r>
            <a:endParaRPr lang="en-US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839200" cy="2133600"/>
          </a:xfrm>
          <a:effectLst/>
        </p:spPr>
        <p:txBody>
          <a:bodyPr/>
          <a:lstStyle/>
          <a:p>
            <a:pPr marL="0" indent="0" algn="ctr"/>
            <a:r>
              <a:rPr lang="en-US" sz="3200" b="0" dirty="0" smtClean="0">
                <a:solidFill>
                  <a:schemeClr val="tx1"/>
                </a:solidFill>
              </a:rPr>
              <a:t>“Digitization TCN: Collaborative Research: Digitizing Fossils to Enable New Syntheses in Biogeography – Creating a PALEONICHES-TCN”</a:t>
            </a: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3200400"/>
            <a:ext cx="3886200" cy="291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3124200"/>
            <a:ext cx="48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Principal Investigators:</a:t>
            </a:r>
          </a:p>
          <a:p>
            <a:pPr marL="457200" indent="-457200" algn="l">
              <a:buFont typeface="Arial"/>
              <a:buChar char="•"/>
            </a:pPr>
            <a:r>
              <a:rPr lang="en-US" sz="3200" dirty="0"/>
              <a:t>Bruce Lieberman (Univ. Kansas)</a:t>
            </a:r>
          </a:p>
          <a:p>
            <a:pPr marL="457200" indent="-457200" algn="l">
              <a:buFont typeface="Arial"/>
              <a:buChar char="•"/>
            </a:pPr>
            <a:r>
              <a:rPr lang="en-US" sz="3200" dirty="0" err="1"/>
              <a:t>Alycia</a:t>
            </a:r>
            <a:r>
              <a:rPr lang="en-US" sz="3200" dirty="0"/>
              <a:t> </a:t>
            </a:r>
            <a:r>
              <a:rPr lang="en-US" sz="3200" dirty="0" err="1"/>
              <a:t>Stigall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/>
              <a:t>Ohio Univ.)</a:t>
            </a:r>
          </a:p>
          <a:p>
            <a:pPr marL="457200" indent="-457200" algn="l">
              <a:buFont typeface="Arial"/>
              <a:buChar char="•"/>
            </a:pPr>
            <a:r>
              <a:rPr lang="en-US" sz="3200" dirty="0"/>
              <a:t>Jonathan Hendricks (San Jose State Univ.)</a:t>
            </a:r>
          </a:p>
        </p:txBody>
      </p:sp>
    </p:spTree>
    <p:extLst>
      <p:ext uri="{BB962C8B-B14F-4D97-AF65-F5344CB8AC3E}">
        <p14:creationId xmlns:p14="http://schemas.microsoft.com/office/powerpoint/2010/main" val="23983231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KUMIP Results</a:t>
            </a:r>
            <a:r>
              <a:rPr lang="en-US" smtClean="0">
                <a:ea typeface="ＭＳ Ｐゴシック" charset="0"/>
                <a:cs typeface="ＭＳ Ｐゴシック" charset="0"/>
              </a:rPr>
              <a:t>/Stats Since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June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762000" y="19812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endParaRPr lang="en-US" sz="3200" dirty="0"/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Specimens </a:t>
            </a:r>
            <a:r>
              <a:rPr lang="en-US" sz="3200" dirty="0" err="1" smtClean="0"/>
              <a:t>databased</a:t>
            </a:r>
            <a:r>
              <a:rPr lang="en-US" sz="3200" dirty="0" smtClean="0"/>
              <a:t> – 5,109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Other data modified – 6,261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Specimens </a:t>
            </a:r>
            <a:r>
              <a:rPr lang="en-US" sz="3200" dirty="0" err="1" smtClean="0"/>
              <a:t>georeferenced</a:t>
            </a:r>
            <a:r>
              <a:rPr lang="en-US" sz="3200" dirty="0" smtClean="0"/>
              <a:t> – 641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Locality information modified – 3,081</a:t>
            </a:r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endParaRPr lang="en-US" sz="3200" dirty="0"/>
          </a:p>
          <a:p>
            <a:pPr algn="l" eaLnBrk="1" hangingPunct="1">
              <a:spcBef>
                <a:spcPct val="20000"/>
              </a:spcBef>
              <a:buSzPct val="70000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038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Digital Atlases: Goals</a:t>
            </a:r>
            <a:endParaRPr lang="en-US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763000" cy="5638800"/>
          </a:xfrm>
          <a:effectLst/>
        </p:spPr>
        <p:txBody>
          <a:bodyPr/>
          <a:lstStyle/>
          <a:p>
            <a:pPr marL="0" indent="0"/>
            <a:r>
              <a:rPr lang="en-US" sz="2400" b="0" dirty="0"/>
              <a:t>D</a:t>
            </a:r>
            <a:r>
              <a:rPr lang="en-US" sz="2400" b="0" dirty="0" smtClean="0"/>
              <a:t>igital atlases: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“Field guides to the past” for three of the United States’ most fossil-rich regions</a:t>
            </a:r>
          </a:p>
          <a:p>
            <a:pPr>
              <a:buFont typeface="Arial"/>
              <a:buChar char="•"/>
            </a:pPr>
            <a:r>
              <a:rPr lang="en-US" sz="2400" b="0" dirty="0" smtClean="0"/>
              <a:t>Online webpages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“App” for mobile devices</a:t>
            </a:r>
          </a:p>
          <a:p>
            <a:pPr>
              <a:buFont typeface="Arial"/>
              <a:buChar char="•"/>
            </a:pPr>
            <a:r>
              <a:rPr lang="en-US" sz="2400" b="0" dirty="0" smtClean="0"/>
              <a:t>Intended audiences: scientists and </a:t>
            </a:r>
            <a:r>
              <a:rPr lang="en-US" sz="2400" b="0" dirty="0" err="1" smtClean="0"/>
              <a:t>advocational</a:t>
            </a:r>
            <a:r>
              <a:rPr lang="en-US" sz="2400" b="0" dirty="0" smtClean="0"/>
              <a:t> fossil collectors</a:t>
            </a:r>
          </a:p>
          <a:p>
            <a:pPr>
              <a:buFont typeface="Arial"/>
              <a:buChar char="•"/>
            </a:pPr>
            <a:endParaRPr lang="en-US" sz="24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0" dirty="0" smtClean="0"/>
              <a:t>Atlases will be generated for the following numbers of specimens from each time period: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Ordovician: 	115 species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Pennsylvanian: 	240 species</a:t>
            </a: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chemeClr val="tx1"/>
                </a:solidFill>
              </a:rPr>
              <a:t>Neogene: 	500 species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70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858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Genus Page</a:t>
            </a:r>
            <a:endParaRPr lang="en-US" dirty="0">
              <a:effectLst/>
            </a:endParaRP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54864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sz="3600" b="0" dirty="0" smtClean="0">
                <a:solidFill>
                  <a:schemeClr val="tx1"/>
                </a:solidFill>
              </a:rPr>
              <a:t>Classification (hyperlinks)</a:t>
            </a:r>
          </a:p>
          <a:p>
            <a:pPr>
              <a:buFont typeface="Arial"/>
              <a:buChar char="•"/>
            </a:pPr>
            <a:endParaRPr lang="en-US" sz="3600" b="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3600" b="0" dirty="0" smtClean="0">
                <a:solidFill>
                  <a:srgbClr val="F8F8F8"/>
                </a:solidFill>
              </a:rPr>
              <a:t>Overview of genus</a:t>
            </a:r>
          </a:p>
          <a:p>
            <a:pPr>
              <a:buFont typeface="Arial"/>
              <a:buChar char="•"/>
            </a:pPr>
            <a:endParaRPr lang="en-US" sz="36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sz="3600" b="0" dirty="0" smtClean="0">
                <a:solidFill>
                  <a:schemeClr val="tx1"/>
                </a:solidFill>
              </a:rPr>
              <a:t>Species list, with hyperlinked images to assist identifications</a:t>
            </a:r>
            <a:endParaRPr lang="en-US" sz="3600" b="0" dirty="0">
              <a:solidFill>
                <a:srgbClr val="FFFF00"/>
              </a:solidFill>
            </a:endParaRP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010400" y="2133600"/>
            <a:ext cx="1638300" cy="457200"/>
          </a:xfrm>
          <a:effectLst/>
        </p:spPr>
        <p:txBody>
          <a:bodyPr/>
          <a:lstStyle/>
          <a:p>
            <a:pPr marL="0" indent="0"/>
            <a:r>
              <a:rPr lang="en-US" sz="800" b="0" dirty="0" smtClean="0"/>
              <a:t>Slide shows figure of sample taxon webpage for </a:t>
            </a:r>
            <a:r>
              <a:rPr lang="en-US" sz="800" b="0" i="1" dirty="0" err="1" smtClean="0"/>
              <a:t>Conus</a:t>
            </a:r>
            <a:r>
              <a:rPr lang="en-US" sz="800" b="0" i="1" dirty="0" smtClean="0"/>
              <a:t>.</a:t>
            </a:r>
            <a:endParaRPr lang="en-US" sz="800" b="0" dirty="0"/>
          </a:p>
        </p:txBody>
      </p:sp>
      <p:sp>
        <p:nvSpPr>
          <p:cNvPr id="942085" name="Line 4"/>
          <p:cNvSpPr>
            <a:spLocks noChangeShapeType="1"/>
          </p:cNvSpPr>
          <p:nvPr/>
        </p:nvSpPr>
        <p:spPr bwMode="auto">
          <a:xfrm>
            <a:off x="228600" y="914400"/>
            <a:ext cx="88392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NeogeneConus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4"/>
          <a:stretch/>
        </p:blipFill>
        <p:spPr>
          <a:xfrm>
            <a:off x="5791200" y="1035726"/>
            <a:ext cx="3291840" cy="57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68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562600" cy="6858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Species Page</a:t>
            </a:r>
            <a:endParaRPr lang="en-US" dirty="0">
              <a:effectLst/>
            </a:endParaRP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56388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Classification (hyperlinks)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rgbClr val="F8F8F8"/>
                </a:solidFill>
              </a:rPr>
              <a:t>Geological range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Stratigraphic occurrences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(hyperlinks to taxon lists)</a:t>
            </a:r>
          </a:p>
          <a:p>
            <a:pPr>
              <a:buFont typeface="Arial"/>
              <a:buChar char="•"/>
            </a:pPr>
            <a:r>
              <a:rPr lang="en-US" b="0" dirty="0" err="1" smtClean="0">
                <a:solidFill>
                  <a:srgbClr val="F8F8F8"/>
                </a:solidFill>
              </a:rPr>
              <a:t>Paleogeographic</a:t>
            </a:r>
            <a:r>
              <a:rPr lang="en-US" b="0" dirty="0" smtClean="0">
                <a:solidFill>
                  <a:srgbClr val="F8F8F8"/>
                </a:solidFill>
              </a:rPr>
              <a:t> distributions with “time-slice maps”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Remarks:</a:t>
            </a:r>
          </a:p>
          <a:p>
            <a:pPr marL="857250" lvl="1" indent="-457200">
              <a:buFont typeface="Arial"/>
              <a:buChar char="•"/>
            </a:pPr>
            <a:r>
              <a:rPr lang="en-US" b="0" dirty="0" smtClean="0">
                <a:solidFill>
                  <a:srgbClr val="F8F8F8"/>
                </a:solidFill>
              </a:rPr>
              <a:t>Features useful for identification</a:t>
            </a:r>
          </a:p>
          <a:p>
            <a:pPr marL="857250" lvl="1" indent="-457200"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Important references</a:t>
            </a:r>
          </a:p>
          <a:p>
            <a:pPr>
              <a:buFont typeface="Arial"/>
              <a:buChar char="•"/>
            </a:pPr>
            <a:r>
              <a:rPr lang="en-US" b="0" dirty="0" smtClean="0">
                <a:solidFill>
                  <a:srgbClr val="F8F8F8"/>
                </a:solidFill>
              </a:rPr>
              <a:t>Photographs illustrating key features for identification</a:t>
            </a:r>
            <a:endParaRPr lang="en-US" b="0" dirty="0">
              <a:solidFill>
                <a:srgbClr val="F8F8F8"/>
              </a:solidFill>
            </a:endParaRPr>
          </a:p>
        </p:txBody>
      </p:sp>
      <p:sp>
        <p:nvSpPr>
          <p:cNvPr id="942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010400" y="2133600"/>
            <a:ext cx="1638300" cy="457200"/>
          </a:xfrm>
          <a:effectLst/>
        </p:spPr>
        <p:txBody>
          <a:bodyPr/>
          <a:lstStyle/>
          <a:p>
            <a:pPr marL="0" indent="0"/>
            <a:r>
              <a:rPr lang="en-US" sz="800" b="0" dirty="0" smtClean="0"/>
              <a:t>Slide shows figure of sample taxon webpage for </a:t>
            </a:r>
            <a:r>
              <a:rPr lang="en-US" sz="800" b="0" i="1" dirty="0" err="1" smtClean="0"/>
              <a:t>Conus</a:t>
            </a:r>
            <a:r>
              <a:rPr lang="en-US" sz="800" b="0" i="1" dirty="0" smtClean="0"/>
              <a:t> </a:t>
            </a:r>
            <a:r>
              <a:rPr lang="en-US" sz="800" b="0" i="1" dirty="0" err="1" smtClean="0"/>
              <a:t>adversarius</a:t>
            </a:r>
            <a:r>
              <a:rPr lang="en-US" sz="800" b="0" dirty="0" smtClean="0"/>
              <a:t>.</a:t>
            </a:r>
            <a:endParaRPr lang="en-US" sz="800" b="0" dirty="0"/>
          </a:p>
        </p:txBody>
      </p:sp>
      <p:sp>
        <p:nvSpPr>
          <p:cNvPr id="942085" name="Line 4"/>
          <p:cNvSpPr>
            <a:spLocks noChangeShapeType="1"/>
          </p:cNvSpPr>
          <p:nvPr/>
        </p:nvSpPr>
        <p:spPr bwMode="auto">
          <a:xfrm>
            <a:off x="228600" y="914400"/>
            <a:ext cx="54864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NeogeneConus_adversari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6200"/>
            <a:ext cx="318211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78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"/>
            <a:ext cx="4572000" cy="2716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048000"/>
            <a:ext cx="4572000" cy="271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76200"/>
            <a:ext cx="4499992" cy="1219200"/>
          </a:xfrm>
          <a:effectLst/>
        </p:spPr>
        <p:txBody>
          <a:bodyPr>
            <a:normAutofit/>
          </a:bodyPr>
          <a:lstStyle/>
          <a:p>
            <a:r>
              <a:rPr lang="en-US" sz="4000" i="1" dirty="0" smtClean="0"/>
              <a:t>Conus </a:t>
            </a:r>
            <a:r>
              <a:rPr lang="en-US" sz="4000" i="1" dirty="0" err="1" smtClean="0"/>
              <a:t>marylandicus</a:t>
            </a:r>
            <a:endParaRPr lang="en-US" sz="4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6932" y="623346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records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39528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Pliocene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249968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Early Pleistocene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799640"/>
            <a:ext cx="457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Note: Dots are actual occurrence areas, surrounded by a 50km buffer.  </a:t>
            </a:r>
            <a:endParaRPr lang="en-US" sz="1100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228600" y="1295400"/>
            <a:ext cx="41148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Conus_marylandicus_SO025-5004_20120905_0017-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48808"/>
            <a:ext cx="1738152" cy="349368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85506" y="5198929"/>
            <a:ext cx="418169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8FD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endParaRPr lang="en-US" sz="3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278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2192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Different Ranges of Four </a:t>
            </a:r>
            <a:r>
              <a:rPr lang="en-US" i="1" dirty="0" smtClean="0">
                <a:effectLst/>
              </a:rPr>
              <a:t>Conus </a:t>
            </a:r>
            <a:r>
              <a:rPr lang="en-US" dirty="0" smtClean="0">
                <a:effectLst/>
              </a:rPr>
              <a:t>Species During the Pliocene</a:t>
            </a:r>
            <a:endParaRPr lang="en-US" dirty="0">
              <a:effectLst/>
            </a:endParaRPr>
          </a:p>
        </p:txBody>
      </p:sp>
      <p:sp>
        <p:nvSpPr>
          <p:cNvPr id="919557" name="Line 4"/>
          <p:cNvSpPr>
            <a:spLocks noChangeShapeType="1"/>
          </p:cNvSpPr>
          <p:nvPr/>
        </p:nvSpPr>
        <p:spPr bwMode="auto">
          <a:xfrm>
            <a:off x="228600" y="1517445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69845"/>
            <a:ext cx="4114800" cy="2444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37454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Conus </a:t>
            </a:r>
            <a:r>
              <a:rPr lang="en-US" i="1" dirty="0" err="1" smtClean="0">
                <a:solidFill>
                  <a:schemeClr val="bg1"/>
                </a:solidFill>
              </a:rPr>
              <a:t>adversarius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41270"/>
            <a:ext cx="4114800" cy="24449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371689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Conus </a:t>
            </a:r>
            <a:r>
              <a:rPr lang="en-US" i="1" dirty="0" err="1" smtClean="0">
                <a:solidFill>
                  <a:schemeClr val="bg1"/>
                </a:solidFill>
              </a:rPr>
              <a:t>marylandicus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260645"/>
            <a:ext cx="4114800" cy="24449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1771" y="63362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Conus </a:t>
            </a:r>
            <a:r>
              <a:rPr lang="en-US" i="1" dirty="0" err="1" smtClean="0">
                <a:solidFill>
                  <a:schemeClr val="bg1"/>
                </a:solidFill>
              </a:rPr>
              <a:t>spurius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60645"/>
            <a:ext cx="4114800" cy="24449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24400" y="63362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Conus </a:t>
            </a:r>
            <a:r>
              <a:rPr lang="en-US" i="1" dirty="0" err="1" smtClean="0">
                <a:solidFill>
                  <a:schemeClr val="bg1"/>
                </a:solidFill>
              </a:rPr>
              <a:t>yaquensis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7" name="Picture 16" descr="Conus_marylandicus_SO025-5004_20120905_0017-s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16668"/>
            <a:ext cx="909851" cy="1828800"/>
          </a:xfrm>
          <a:prstGeom prst="rect">
            <a:avLst/>
          </a:prstGeom>
        </p:spPr>
      </p:pic>
      <p:pic>
        <p:nvPicPr>
          <p:cNvPr id="18" name="Picture 17" descr="Conus_spurius_CR007-5006_20120905_0022-sm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07468"/>
            <a:ext cx="983225" cy="1828800"/>
          </a:xfrm>
          <a:prstGeom prst="rect">
            <a:avLst/>
          </a:prstGeom>
        </p:spPr>
      </p:pic>
      <p:pic>
        <p:nvPicPr>
          <p:cNvPr id="19" name="Picture 18" descr="Conus_yaquensis_SO025-5003_20120905_0014-s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82" y="4507468"/>
            <a:ext cx="1157469" cy="1828800"/>
          </a:xfrm>
          <a:prstGeom prst="rect">
            <a:avLst/>
          </a:prstGeom>
        </p:spPr>
      </p:pic>
      <p:pic>
        <p:nvPicPr>
          <p:cNvPr id="20" name="Picture 19" descr="Conus_adversarius_CH073-5000_20120829_0001-s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56" y="1916668"/>
            <a:ext cx="9235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86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Conclusions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762000" y="1905000"/>
            <a:ext cx="7826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endParaRPr lang="en-US" sz="3200" dirty="0"/>
          </a:p>
          <a:p>
            <a:pPr marL="342900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Progress proceeding apace</a:t>
            </a:r>
          </a:p>
          <a:p>
            <a:pPr marL="800100" lvl="1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Very excited about our new project</a:t>
            </a:r>
          </a:p>
          <a:p>
            <a:pPr marL="800100" lvl="1" indent="-342900" algn="l" eaLnBrk="1" hangingPunct="1">
              <a:spcBef>
                <a:spcPct val="20000"/>
              </a:spcBef>
              <a:buSzPct val="70000"/>
              <a:buFont typeface="Times" charset="0"/>
              <a:buChar char="•"/>
            </a:pPr>
            <a:r>
              <a:rPr lang="en-US" sz="3200" dirty="0" smtClean="0"/>
              <a:t>Enjoyed meeting various folks associated with the program and interacting with the different TCN’s</a:t>
            </a:r>
          </a:p>
        </p:txBody>
      </p:sp>
    </p:spTree>
    <p:extLst>
      <p:ext uri="{BB962C8B-B14F-4D97-AF65-F5344CB8AC3E}">
        <p14:creationId xmlns:p14="http://schemas.microsoft.com/office/powerpoint/2010/main" val="2033863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aeckel47_600_900"/>
          <p:cNvPicPr>
            <a:picLocks noChangeAspect="1" noChangeArrowheads="1"/>
          </p:cNvPicPr>
          <p:nvPr/>
        </p:nvPicPr>
        <p:blipFill>
          <a:blip r:embed="rId4">
            <a:lum bright="50000" contrast="-52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685800" y="1295400"/>
            <a:ext cx="4724400" cy="179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J. Hendricks (SJSU)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U. Farrell (KU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 algn="l"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Jim Beach and Specify (KU)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spcBef>
                <a:spcPct val="20000"/>
              </a:spcBef>
              <a:buSzPct val="100000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895600" y="265113"/>
            <a:ext cx="2573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Thanks to:</a:t>
            </a:r>
          </a:p>
        </p:txBody>
      </p:sp>
      <p:sp>
        <p:nvSpPr>
          <p:cNvPr id="17920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4329112"/>
            <a:ext cx="7826375" cy="1995488"/>
          </a:xfrm>
        </p:spPr>
        <p:txBody>
          <a:bodyPr/>
          <a:lstStyle/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Funding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Emerging Frontiers</a:t>
            </a:r>
          </a:p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 smtClean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</a:t>
            </a: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Sedimentary Geology &amp; </a:t>
            </a:r>
            <a:r>
              <a:rPr lang="en-US" sz="24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Paleobiology</a:t>
            </a:r>
            <a:endParaRPr lang="en-US" sz="2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Times" charset="0"/>
              <a:buNone/>
            </a:pPr>
            <a:r>
              <a:rPr lang="en-US" sz="24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NSF Systematic Biology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792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93362"/>
              </p:ext>
            </p:extLst>
          </p:nvPr>
        </p:nvGraphicFramePr>
        <p:xfrm>
          <a:off x="6477000" y="2667000"/>
          <a:ext cx="20574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75" name="Image" r:id="rId5" imgW="2107937" imgH="2107937" progId="">
                  <p:embed/>
                </p:oleObj>
              </mc:Choice>
              <mc:Fallback>
                <p:oleObj name="Image" r:id="rId5" imgW="2107937" imgH="2107937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667000"/>
                        <a:ext cx="20574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dirty="0" smtClean="0">
                <a:effectLst/>
              </a:rPr>
              <a:t>TCN: Goals</a:t>
            </a:r>
            <a:endParaRPr lang="en-US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8392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chemeClr val="tx1"/>
                </a:solidFill>
              </a:rPr>
              <a:t>Database several major invertebrate fossil collections.</a:t>
            </a:r>
          </a:p>
          <a:p>
            <a:pPr>
              <a:buFont typeface="Arial"/>
              <a:buChar char="•"/>
            </a:pPr>
            <a:endParaRPr lang="en-US" sz="30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0" dirty="0" err="1" smtClean="0"/>
              <a:t>Georeference</a:t>
            </a:r>
            <a:r>
              <a:rPr lang="en-US" sz="3000" b="0" dirty="0" smtClean="0"/>
              <a:t> fossil collections to enable study of biogeographic patterns over time.</a:t>
            </a:r>
          </a:p>
          <a:p>
            <a:pPr>
              <a:buFont typeface="Arial"/>
              <a:buChar char="•"/>
            </a:pPr>
            <a:endParaRPr lang="en-US" sz="30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chemeClr val="tx1"/>
                </a:solidFill>
              </a:rPr>
              <a:t>Generate digital atlases of fossil life for the general public and scientific community: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 smtClean="0">
                <a:solidFill>
                  <a:srgbClr val="F8F8F8"/>
                </a:solidFill>
              </a:rPr>
              <a:t>Digital images of ancient biodiversity.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b="0" dirty="0" err="1" smtClean="0">
                <a:solidFill>
                  <a:schemeClr val="tx1"/>
                </a:solidFill>
              </a:rPr>
              <a:t>Paleogeographic</a:t>
            </a:r>
            <a:r>
              <a:rPr lang="en-US" sz="2600" b="0" dirty="0" smtClean="0">
                <a:solidFill>
                  <a:schemeClr val="tx1"/>
                </a:solidFill>
              </a:rPr>
              <a:t> maps for individual species over multiple </a:t>
            </a:r>
            <a:r>
              <a:rPr lang="en-US" sz="2600" dirty="0" smtClean="0"/>
              <a:t>time intervals.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1" charset="2"/>
              <a:buChar char="Ø"/>
            </a:pPr>
            <a:endParaRPr lang="en-US" sz="3000" b="0" dirty="0">
              <a:solidFill>
                <a:schemeClr val="tx1"/>
              </a:solidFill>
            </a:endParaRP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34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8" name="Rectangle 96"/>
          <p:cNvSpPr>
            <a:spLocks noGrp="1" noChangeArrowheads="1"/>
          </p:cNvSpPr>
          <p:nvPr>
            <p:ph type="body" idx="1"/>
          </p:nvPr>
        </p:nvSpPr>
        <p:spPr>
          <a:xfrm>
            <a:off x="1068388" y="1752600"/>
            <a:ext cx="2057400" cy="381000"/>
          </a:xfrm>
          <a:effectLst/>
        </p:spPr>
        <p:txBody>
          <a:bodyPr/>
          <a:lstStyle/>
          <a:p>
            <a:r>
              <a:rPr lang="en-US" sz="900" b="0"/>
              <a:t>Slide shows the geological time scale.</a:t>
            </a:r>
          </a:p>
        </p:txBody>
      </p:sp>
      <p:sp>
        <p:nvSpPr>
          <p:cNvPr id="23555" name="Line 1028"/>
          <p:cNvSpPr>
            <a:spLocks noChangeShapeType="1"/>
          </p:cNvSpPr>
          <p:nvPr/>
        </p:nvSpPr>
        <p:spPr bwMode="auto">
          <a:xfrm>
            <a:off x="228600" y="533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647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08967"/>
              </p:ext>
            </p:extLst>
          </p:nvPr>
        </p:nvGraphicFramePr>
        <p:xfrm>
          <a:off x="611188" y="609600"/>
          <a:ext cx="4575175" cy="6163154"/>
        </p:xfrm>
        <a:graphic>
          <a:graphicData uri="http://schemas.openxmlformats.org/drawingml/2006/table">
            <a:tbl>
              <a:tblPr/>
              <a:tblGrid>
                <a:gridCol w="1155700"/>
                <a:gridCol w="954088"/>
                <a:gridCol w="1374775"/>
                <a:gridCol w="1090612"/>
              </a:tblGrid>
              <a:tr h="5230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Eon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Era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Period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Epoch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rowSpan="1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Phanerozoic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Cenozoic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Quaternary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</a:rPr>
                        <a:t>Holocene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Pleistocene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Neogene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Pliocene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4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Miocene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Paleogene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Oligocene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Eocene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Paleocene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Mesozoic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Cretaceous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Jurassic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Triassic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Paleozoic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Permian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Pennsylvanian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 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Mississippian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Devonian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Silurian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Ordovician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Cambrian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Proterozoic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Ediacaran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(630-542 Ma)-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642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Archean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5420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Hadean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1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638" name="Text Box 1940"/>
          <p:cNvSpPr txBox="1">
            <a:spLocks noChangeArrowheads="1"/>
          </p:cNvSpPr>
          <p:nvPr/>
        </p:nvSpPr>
        <p:spPr bwMode="auto">
          <a:xfrm rot="-5400000">
            <a:off x="-82550" y="5951538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8FD29"/>
                </a:solidFill>
              </a:rPr>
              <a:t>Older</a:t>
            </a:r>
          </a:p>
        </p:txBody>
      </p:sp>
      <p:sp>
        <p:nvSpPr>
          <p:cNvPr id="23639" name="Text Box 1941"/>
          <p:cNvSpPr txBox="1">
            <a:spLocks noChangeArrowheads="1"/>
          </p:cNvSpPr>
          <p:nvPr/>
        </p:nvSpPr>
        <p:spPr bwMode="auto">
          <a:xfrm rot="-5400000">
            <a:off x="-287337" y="1693862"/>
            <a:ext cx="1336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8FD29"/>
                </a:solidFill>
              </a:rPr>
              <a:t>Younger</a:t>
            </a:r>
          </a:p>
        </p:txBody>
      </p:sp>
      <p:sp>
        <p:nvSpPr>
          <p:cNvPr id="23640" name="Line 1942"/>
          <p:cNvSpPr>
            <a:spLocks noChangeShapeType="1"/>
          </p:cNvSpPr>
          <p:nvPr/>
        </p:nvSpPr>
        <p:spPr bwMode="auto">
          <a:xfrm flipV="1">
            <a:off x="382588" y="2514600"/>
            <a:ext cx="0" cy="3200400"/>
          </a:xfrm>
          <a:prstGeom prst="line">
            <a:avLst/>
          </a:prstGeom>
          <a:noFill/>
          <a:ln w="38100">
            <a:solidFill>
              <a:srgbClr val="FFF755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763000" cy="685800"/>
          </a:xfrm>
          <a:effectLst/>
        </p:spPr>
        <p:txBody>
          <a:bodyPr anchorCtr="0"/>
          <a:lstStyle/>
          <a:p>
            <a:r>
              <a:rPr lang="en-US" sz="3600" dirty="0" smtClean="0">
                <a:solidFill>
                  <a:srgbClr val="FFFF00"/>
                </a:solidFill>
                <a:effectLst/>
              </a:rPr>
              <a:t>Project Coverage in Time and Space</a:t>
            </a:r>
            <a:endParaRPr lang="en-US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4" name="Picture 3" descr="North_america_terrain_2003_map-USG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600"/>
            <a:ext cx="3681389" cy="32766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239518" y="1105300"/>
            <a:ext cx="3038443" cy="1243415"/>
          </a:xfrm>
          <a:custGeom>
            <a:avLst/>
            <a:gdLst>
              <a:gd name="connsiteX0" fmla="*/ 0 w 3038443"/>
              <a:gd name="connsiteY0" fmla="*/ 816952 h 1243415"/>
              <a:gd name="connsiteX1" fmla="*/ 2956337 w 3038443"/>
              <a:gd name="connsiteY1" fmla="*/ 782255 h 1243415"/>
              <a:gd name="connsiteX2" fmla="*/ 2192964 w 3038443"/>
              <a:gd name="connsiteY2" fmla="*/ 435278 h 1243415"/>
              <a:gd name="connsiteX3" fmla="*/ 1963952 w 3038443"/>
              <a:gd name="connsiteY3" fmla="*/ 1240264 h 1243415"/>
              <a:gd name="connsiteX4" fmla="*/ 1047904 w 3038443"/>
              <a:gd name="connsiteY4" fmla="*/ 81361 h 1243415"/>
              <a:gd name="connsiteX5" fmla="*/ 1047904 w 3038443"/>
              <a:gd name="connsiteY5" fmla="*/ 95240 h 124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8443" h="1243415">
                <a:moveTo>
                  <a:pt x="0" y="816952"/>
                </a:moveTo>
                <a:lnTo>
                  <a:pt x="2956337" y="782255"/>
                </a:lnTo>
                <a:cubicBezTo>
                  <a:pt x="3321831" y="718643"/>
                  <a:pt x="2358361" y="358943"/>
                  <a:pt x="2192964" y="435278"/>
                </a:cubicBezTo>
                <a:cubicBezTo>
                  <a:pt x="2027567" y="511613"/>
                  <a:pt x="2154795" y="1299250"/>
                  <a:pt x="1963952" y="1240264"/>
                </a:cubicBezTo>
                <a:cubicBezTo>
                  <a:pt x="1773109" y="1181278"/>
                  <a:pt x="1200579" y="272198"/>
                  <a:pt x="1047904" y="81361"/>
                </a:cubicBezTo>
                <a:cubicBezTo>
                  <a:pt x="895229" y="-109476"/>
                  <a:pt x="1047904" y="95240"/>
                  <a:pt x="1047904" y="9524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0800" y="1600200"/>
            <a:ext cx="6248400" cy="2819400"/>
            <a:chOff x="2590800" y="1600200"/>
            <a:chExt cx="6248400" cy="281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 bwMode="auto">
            <a:xfrm>
              <a:off x="2590800" y="1600200"/>
              <a:ext cx="2667000" cy="685800"/>
            </a:xfrm>
            <a:prstGeom prst="rect">
              <a:avLst/>
            </a:prstGeom>
            <a:noFill/>
            <a:ln w="76200" cap="flat" cmpd="sng" algn="ctr">
              <a:solidFill>
                <a:srgbClr val="F8FD2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5257800" y="1905000"/>
              <a:ext cx="35814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8FD2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8839200" y="1905000"/>
              <a:ext cx="0" cy="25146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8FD2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7924800" y="4419600"/>
              <a:ext cx="9144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8FD2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558" name="Group 23557"/>
          <p:cNvGrpSpPr/>
          <p:nvPr/>
        </p:nvGrpSpPr>
        <p:grpSpPr>
          <a:xfrm>
            <a:off x="2590800" y="4114800"/>
            <a:ext cx="4800600" cy="381000"/>
            <a:chOff x="2590800" y="4114800"/>
            <a:chExt cx="4800600" cy="381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ectangle 26"/>
            <p:cNvSpPr/>
            <p:nvPr/>
          </p:nvSpPr>
          <p:spPr bwMode="auto">
            <a:xfrm>
              <a:off x="2590800" y="4114800"/>
              <a:ext cx="1600200" cy="381000"/>
            </a:xfrm>
            <a:prstGeom prst="rect">
              <a:avLst/>
            </a:prstGeom>
            <a:noFill/>
            <a:ln w="7620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3553" name="Straight Arrow Connector 23552"/>
            <p:cNvCxnSpPr/>
            <p:nvPr/>
          </p:nvCxnSpPr>
          <p:spPr bwMode="auto">
            <a:xfrm>
              <a:off x="4191000" y="4114800"/>
              <a:ext cx="32004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564" name="Group 23563"/>
          <p:cNvGrpSpPr/>
          <p:nvPr/>
        </p:nvGrpSpPr>
        <p:grpSpPr>
          <a:xfrm>
            <a:off x="2590800" y="4038600"/>
            <a:ext cx="5181600" cy="1600200"/>
            <a:chOff x="2590800" y="4038600"/>
            <a:chExt cx="5181600" cy="16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/>
            <p:cNvSpPr/>
            <p:nvPr/>
          </p:nvSpPr>
          <p:spPr bwMode="auto">
            <a:xfrm>
              <a:off x="2590800" y="5181600"/>
              <a:ext cx="1600200" cy="381000"/>
            </a:xfrm>
            <a:prstGeom prst="rect">
              <a:avLst/>
            </a:prstGeom>
            <a:noFill/>
            <a:ln w="76200" cap="flat" cmpd="sng" algn="ctr">
              <a:solidFill>
                <a:srgbClr val="1F6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66FF33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3560" name="Straight Arrow Connector 23559"/>
            <p:cNvCxnSpPr/>
            <p:nvPr/>
          </p:nvCxnSpPr>
          <p:spPr bwMode="auto">
            <a:xfrm flipV="1">
              <a:off x="7772400" y="4038600"/>
              <a:ext cx="0" cy="16002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1F6F5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562" name="Straight Connector 23561"/>
            <p:cNvCxnSpPr/>
            <p:nvPr/>
          </p:nvCxnSpPr>
          <p:spPr bwMode="auto">
            <a:xfrm>
              <a:off x="4191000" y="5562600"/>
              <a:ext cx="3581400" cy="381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1F6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08645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sz="3600" dirty="0" smtClean="0">
                <a:effectLst/>
              </a:rPr>
              <a:t>Ordovician (488-444 Ma) Collections</a:t>
            </a:r>
            <a:endParaRPr lang="en-US" sz="3600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8392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chemeClr val="tx1"/>
                </a:solidFill>
              </a:rPr>
              <a:t>Region:  Cincinnati area.</a:t>
            </a: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00"/>
                </a:solidFill>
              </a:rPr>
              <a:t>Collections: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b="0" dirty="0" smtClean="0">
                <a:solidFill>
                  <a:schemeClr val="tx1"/>
                </a:solidFill>
              </a:rPr>
              <a:t>Ohio University Zoological Collections (</a:t>
            </a:r>
            <a:r>
              <a:rPr lang="en-US" sz="2600" b="0" dirty="0" err="1" smtClean="0">
                <a:solidFill>
                  <a:schemeClr val="tx1"/>
                </a:solidFill>
              </a:rPr>
              <a:t>Alycia</a:t>
            </a:r>
            <a:r>
              <a:rPr lang="en-US" sz="2600" b="0" dirty="0" smtClean="0">
                <a:solidFill>
                  <a:schemeClr val="tx1"/>
                </a:solidFill>
              </a:rPr>
              <a:t> </a:t>
            </a:r>
            <a:r>
              <a:rPr lang="en-US" sz="2600" b="0" dirty="0" err="1" smtClean="0">
                <a:solidFill>
                  <a:schemeClr val="tx1"/>
                </a:solidFill>
              </a:rPr>
              <a:t>Stigall</a:t>
            </a:r>
            <a:r>
              <a:rPr lang="en-US" sz="2600" b="0" dirty="0" smtClean="0">
                <a:solidFill>
                  <a:schemeClr val="tx1"/>
                </a:solidFill>
              </a:rPr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b="0" dirty="0" smtClean="0">
                <a:solidFill>
                  <a:srgbClr val="F8F8F8"/>
                </a:solidFill>
              </a:rPr>
              <a:t>Department of Invertebrate Paleontology, Cincinnati Museum Center (Brenda </a:t>
            </a:r>
            <a:r>
              <a:rPr lang="en-US" sz="2600" b="0" dirty="0" err="1" smtClean="0">
                <a:solidFill>
                  <a:srgbClr val="F8F8F8"/>
                </a:solidFill>
              </a:rPr>
              <a:t>Hunda</a:t>
            </a:r>
            <a:r>
              <a:rPr lang="en-US" sz="2600" b="0" dirty="0" smtClean="0">
                <a:solidFill>
                  <a:srgbClr val="F8F8F8"/>
                </a:solidFill>
              </a:rPr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 smtClean="0"/>
              <a:t>Karl E. Limper Geology Museum, Miami University (Kendall </a:t>
            </a:r>
            <a:r>
              <a:rPr lang="en-US" sz="2600" dirty="0" err="1" smtClean="0"/>
              <a:t>Hauer</a:t>
            </a:r>
            <a:r>
              <a:rPr lang="en-US" sz="2600" dirty="0" smtClean="0"/>
              <a:t>)</a:t>
            </a:r>
            <a:endParaRPr lang="en-US" sz="30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US" sz="3000" b="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00"/>
                </a:solidFill>
              </a:rPr>
              <a:t>Material to be digitized:</a:t>
            </a: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FF"/>
                </a:solidFill>
              </a:rPr>
              <a:t>100,000 specimens</a:t>
            </a: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FF"/>
                </a:solidFill>
              </a:rPr>
              <a:t>115 species</a:t>
            </a:r>
          </a:p>
          <a:p>
            <a:pPr marL="457200" indent="-457200">
              <a:buFont typeface="Wingdings" pitchFamily="1" charset="2"/>
              <a:buChar char="Ø"/>
            </a:pPr>
            <a:endParaRPr lang="en-US" sz="3000" b="0" dirty="0" smtClean="0">
              <a:solidFill>
                <a:srgbClr val="FFFF00"/>
              </a:solidFill>
            </a:endParaRP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8600"/>
            <a:ext cx="3821771" cy="236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678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00600" y="64008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4"/>
              </a:rPr>
              <a:t>http://www.ucmp.berkeley.edu/ordovician/ordovician.php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70506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sz="3200" dirty="0" smtClean="0">
                <a:effectLst/>
              </a:rPr>
              <a:t>Pennsylvanian (318-299 Ma) Collections</a:t>
            </a:r>
            <a:endParaRPr lang="en-US" sz="3200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8392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FF"/>
                </a:solidFill>
              </a:rPr>
              <a:t>Region: Mid-Continent.</a:t>
            </a: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00"/>
                </a:solidFill>
              </a:rPr>
              <a:t>Collection: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 smtClean="0"/>
              <a:t>University of Kansas Biodiversity Institute, Division of Invertebrate Paleontology (Bruce Lieberman and </a:t>
            </a:r>
            <a:r>
              <a:rPr lang="en-US" sz="2600" dirty="0" err="1" smtClean="0"/>
              <a:t>Una</a:t>
            </a:r>
            <a:r>
              <a:rPr lang="en-US" sz="2600" dirty="0" smtClean="0"/>
              <a:t> Farrell along with Jim Beach)</a:t>
            </a:r>
            <a:endParaRPr lang="en-US" sz="2600" b="0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US" sz="3000" b="0" dirty="0" smtClean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00"/>
                </a:solidFill>
              </a:rPr>
              <a:t>Material to be digitized: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 smtClean="0"/>
              <a:t>170,000 specimens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b="0" dirty="0" smtClean="0">
                <a:solidFill>
                  <a:schemeClr val="tx1"/>
                </a:solidFill>
              </a:rPr>
              <a:t>240 species</a:t>
            </a:r>
            <a:endParaRPr lang="en-US" sz="2600" b="0" dirty="0">
              <a:solidFill>
                <a:schemeClr val="tx1"/>
              </a:solidFill>
            </a:endParaRP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94" y="3505200"/>
            <a:ext cx="4111954" cy="2752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6769" y="6248400"/>
            <a:ext cx="41214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http://www.kgs.ku.edu/Extension/fossils/bivalve.html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7388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effectLst/>
        </p:spPr>
        <p:txBody>
          <a:bodyPr/>
          <a:lstStyle/>
          <a:p>
            <a:r>
              <a:rPr lang="en-US" dirty="0" err="1" smtClean="0">
                <a:effectLst/>
              </a:rPr>
              <a:t>Neogene</a:t>
            </a:r>
            <a:r>
              <a:rPr lang="en-US" dirty="0" smtClean="0">
                <a:effectLst/>
              </a:rPr>
              <a:t> (23-2.6 Ma) Collections</a:t>
            </a:r>
            <a:endParaRPr lang="en-US" dirty="0">
              <a:effectLst/>
            </a:endParaRPr>
          </a:p>
        </p:txBody>
      </p:sp>
      <p:sp>
        <p:nvSpPr>
          <p:cNvPr id="944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066800"/>
            <a:ext cx="8839200" cy="5638800"/>
          </a:xfrm>
          <a:effectLst/>
        </p:spPr>
        <p:txBody>
          <a:bodyPr/>
          <a:lstStyle/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FF"/>
                </a:solidFill>
              </a:rPr>
              <a:t>Region: Southeastern USA. </a:t>
            </a:r>
          </a:p>
          <a:p>
            <a:pPr>
              <a:buFont typeface="Arial"/>
              <a:buChar char="•"/>
            </a:pPr>
            <a:r>
              <a:rPr lang="en-US" sz="3000" b="0" dirty="0">
                <a:solidFill>
                  <a:srgbClr val="FFFF00"/>
                </a:solidFill>
              </a:rPr>
              <a:t>Collection: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/>
              <a:t>Division of Invertebrate Paleontology, Florida Museum of Natural </a:t>
            </a:r>
            <a:r>
              <a:rPr lang="en-US" sz="2600" dirty="0" smtClean="0"/>
              <a:t>History (Roger </a:t>
            </a:r>
            <a:r>
              <a:rPr lang="en-US" sz="2600" dirty="0" err="1" smtClean="0"/>
              <a:t>Portell</a:t>
            </a:r>
            <a:r>
              <a:rPr lang="en-US" sz="2600" dirty="0" smtClean="0"/>
              <a:t>)</a:t>
            </a:r>
            <a:endParaRPr lang="en-US" sz="2600" dirty="0"/>
          </a:p>
          <a:p>
            <a:pPr>
              <a:buFont typeface="Arial"/>
              <a:buChar char="•"/>
            </a:pPr>
            <a:endParaRPr lang="en-US" sz="3000" b="0" dirty="0">
              <a:solidFill>
                <a:srgbClr val="FFFF00"/>
              </a:solidFill>
            </a:endParaRPr>
          </a:p>
          <a:p>
            <a:pPr>
              <a:buFont typeface="Arial"/>
              <a:buChar char="•"/>
            </a:pPr>
            <a:r>
              <a:rPr lang="en-US" sz="3000" b="0" dirty="0" smtClean="0">
                <a:solidFill>
                  <a:srgbClr val="FFFF00"/>
                </a:solidFill>
              </a:rPr>
              <a:t>Material digitized (focus will be on digital atlases):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176,615 specimens</a:t>
            </a:r>
          </a:p>
          <a:p>
            <a:pPr marL="857250" lvl="1" indent="-457200">
              <a:buFont typeface="Arial"/>
              <a:buChar char="•"/>
            </a:pPr>
            <a:r>
              <a:rPr lang="en-US" sz="2600" b="0" dirty="0" smtClean="0">
                <a:solidFill>
                  <a:srgbClr val="FFFFFF"/>
                </a:solidFill>
              </a:rPr>
              <a:t>500 species</a:t>
            </a:r>
          </a:p>
        </p:txBody>
      </p:sp>
      <p:sp>
        <p:nvSpPr>
          <p:cNvPr id="944133" name="Line 4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38100">
            <a:solidFill>
              <a:srgbClr val="4399E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4311396"/>
            <a:ext cx="4064000" cy="23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74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endricks-Figure2-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91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ctangle 6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chemeClr val="bg2"/>
                </a:solidFill>
              </a:rPr>
              <a:t>Most wide-ranging </a:t>
            </a:r>
            <a:r>
              <a:rPr lang="en-US" sz="3600" i="1">
                <a:solidFill>
                  <a:schemeClr val="bg2"/>
                </a:solidFill>
              </a:rPr>
              <a:t>species - Naraoia</a:t>
            </a:r>
            <a:r>
              <a:rPr lang="en-US" sz="3600">
                <a:solidFill>
                  <a:schemeClr val="bg2"/>
                </a:solidFill>
              </a:rPr>
              <a:t> </a:t>
            </a:r>
            <a:r>
              <a:rPr lang="en-US" sz="3600" i="1">
                <a:solidFill>
                  <a:schemeClr val="bg2"/>
                </a:solidFill>
              </a:rPr>
              <a:t>compacta</a:t>
            </a:r>
            <a:endParaRPr lang="en-US" sz="3600">
              <a:solidFill>
                <a:schemeClr val="bg2"/>
              </a:solidFill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219575" y="6461125"/>
            <a:ext cx="492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2000" i="1"/>
              <a:t>Hendricks, Lieberman, and Stigall. 2008. Palaeo </a:t>
            </a:r>
            <a:r>
              <a:rPr lang="en-US" sz="2000" i="1" baseline="30000"/>
              <a:t>3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1911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57200"/>
            <a:ext cx="7772400" cy="2286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57150" indent="0">
              <a:lnSpc>
                <a:spcPct val="90000"/>
              </a:lnSpc>
              <a:buClr>
                <a:schemeClr val="tx1"/>
              </a:buClr>
              <a:buFont typeface="Times" charset="0"/>
              <a:buNone/>
              <a:defRPr/>
            </a:pPr>
            <a:r>
              <a:rPr lang="en-US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Over 5000 occurrence data from museum collections and the field</a:t>
            </a:r>
          </a:p>
          <a:p>
            <a:pPr marL="57150" indent="0">
              <a:lnSpc>
                <a:spcPct val="90000"/>
              </a:lnSpc>
              <a:buClr>
                <a:schemeClr val="tx1"/>
              </a:buClr>
              <a:defRPr/>
            </a:pPr>
            <a:endParaRPr lang="en-US" sz="2400">
              <a:solidFill>
                <a:schemeClr val="bg2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77826" name="Group 4"/>
          <p:cNvGrpSpPr>
            <a:grpSpLocks/>
          </p:cNvGrpSpPr>
          <p:nvPr/>
        </p:nvGrpSpPr>
        <p:grpSpPr bwMode="auto">
          <a:xfrm>
            <a:off x="304800" y="1981200"/>
            <a:ext cx="5486400" cy="3810000"/>
            <a:chOff x="144" y="150"/>
            <a:chExt cx="5616" cy="4122"/>
          </a:xfrm>
        </p:grpSpPr>
        <p:pic>
          <p:nvPicPr>
            <p:cNvPr id="77831" name="Picture 5" descr="totalsetfras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0"/>
              <a:ext cx="5616" cy="41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366" name="Oval 6"/>
            <p:cNvSpPr>
              <a:spLocks noChangeArrowheads="1"/>
            </p:cNvSpPr>
            <p:nvPr/>
          </p:nvSpPr>
          <p:spPr bwMode="auto">
            <a:xfrm>
              <a:off x="1920" y="3023"/>
              <a:ext cx="145" cy="14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367" name="Oval 7"/>
            <p:cNvSpPr>
              <a:spLocks noChangeArrowheads="1"/>
            </p:cNvSpPr>
            <p:nvPr/>
          </p:nvSpPr>
          <p:spPr bwMode="auto">
            <a:xfrm>
              <a:off x="1392" y="2111"/>
              <a:ext cx="145" cy="144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aphicFrame>
        <p:nvGraphicFramePr>
          <p:cNvPr id="77827" name="Object 8"/>
          <p:cNvGraphicFramePr>
            <a:graphicFrameLocks noChangeAspect="1"/>
          </p:cNvGraphicFramePr>
          <p:nvPr/>
        </p:nvGraphicFramePr>
        <p:xfrm>
          <a:off x="6477000" y="1295400"/>
          <a:ext cx="2398713" cy="460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r:id="rId6" imgW="2222500" imgH="4254500" progId="Excel.Sheet.8">
                  <p:embed/>
                </p:oleObj>
              </mc:Choice>
              <mc:Fallback>
                <p:oleObj name="Worksheet" r:id="rId6" imgW="2222500" imgH="4254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1295400"/>
                        <a:ext cx="2398713" cy="460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828" name="Group 10"/>
          <p:cNvGrpSpPr>
            <a:grpSpLocks/>
          </p:cNvGrpSpPr>
          <p:nvPr/>
        </p:nvGrpSpPr>
        <p:grpSpPr bwMode="auto">
          <a:xfrm>
            <a:off x="4232275" y="6186488"/>
            <a:ext cx="4759325" cy="671512"/>
            <a:chOff x="1418" y="3600"/>
            <a:chExt cx="2998" cy="423"/>
          </a:xfrm>
        </p:grpSpPr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2279" y="3600"/>
              <a:ext cx="21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1800" i="1"/>
                <a:t>Rode and Lieberman. 2004. Palaeo </a:t>
              </a:r>
              <a:r>
                <a:rPr lang="en-US" sz="1800" i="1" baseline="30000"/>
                <a:t>3</a:t>
              </a:r>
              <a:endParaRPr lang="en-US" sz="1800" i="1"/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1418" y="3792"/>
              <a:ext cx="299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r>
                <a:rPr lang="en-US" sz="1800" i="1"/>
                <a:t>Stigall and Lieberman. 2006. Journal of Biogeography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367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ainstorming Session">
  <a:themeElements>
    <a:clrScheme name="Brainstorming Session 1">
      <a:dk1>
        <a:srgbClr val="FFCC00"/>
      </a:dk1>
      <a:lt1>
        <a:srgbClr val="F8F8F8"/>
      </a:lt1>
      <a:dk2>
        <a:srgbClr val="000000"/>
      </a:dk2>
      <a:lt2>
        <a:srgbClr val="6666FF"/>
      </a:lt2>
      <a:accent1>
        <a:srgbClr val="669900"/>
      </a:accent1>
      <a:accent2>
        <a:srgbClr val="006600"/>
      </a:accent2>
      <a:accent3>
        <a:srgbClr val="AAAAAA"/>
      </a:accent3>
      <a:accent4>
        <a:srgbClr val="D4D4D4"/>
      </a:accent4>
      <a:accent5>
        <a:srgbClr val="B8CAAA"/>
      </a:accent5>
      <a:accent6>
        <a:srgbClr val="005C00"/>
      </a:accent6>
      <a:hlink>
        <a:srgbClr val="0099FF"/>
      </a:hlink>
      <a:folHlink>
        <a:srgbClr val="669900"/>
      </a:folHlink>
    </a:clrScheme>
    <a:fontScheme name="Brainstorming Sessio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0" charset="0"/>
          </a:defRPr>
        </a:defPPr>
      </a:lstStyle>
    </a:lnDef>
  </a:objectDefaults>
  <a:extraClrSchemeLst>
    <a:extraClrScheme>
      <a:clrScheme name="Brainstorming Session 1">
        <a:dk1>
          <a:srgbClr val="FFCC00"/>
        </a:dk1>
        <a:lt1>
          <a:srgbClr val="F8F8F8"/>
        </a:lt1>
        <a:dk2>
          <a:srgbClr val="000000"/>
        </a:dk2>
        <a:lt2>
          <a:srgbClr val="6666FF"/>
        </a:lt2>
        <a:accent1>
          <a:srgbClr val="669900"/>
        </a:accent1>
        <a:accent2>
          <a:srgbClr val="006600"/>
        </a:accent2>
        <a:accent3>
          <a:srgbClr val="AAAAAA"/>
        </a:accent3>
        <a:accent4>
          <a:srgbClr val="D4D4D4"/>
        </a:accent4>
        <a:accent5>
          <a:srgbClr val="B8CAAA"/>
        </a:accent5>
        <a:accent6>
          <a:srgbClr val="005C00"/>
        </a:accent6>
        <a:hlink>
          <a:srgbClr val="0099FF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storming Session 2">
        <a:dk1>
          <a:srgbClr val="868686"/>
        </a:dk1>
        <a:lt1>
          <a:srgbClr val="FFFFFF"/>
        </a:lt1>
        <a:dk2>
          <a:srgbClr val="009999"/>
        </a:dk2>
        <a:lt2>
          <a:srgbClr val="6600FF"/>
        </a:lt2>
        <a:accent1>
          <a:srgbClr val="9999FF"/>
        </a:accent1>
        <a:accent2>
          <a:srgbClr val="CBCBCB"/>
        </a:accent2>
        <a:accent3>
          <a:srgbClr val="FFFFFF"/>
        </a:accent3>
        <a:accent4>
          <a:srgbClr val="727272"/>
        </a:accent4>
        <a:accent5>
          <a:srgbClr val="CACAFF"/>
        </a:accent5>
        <a:accent6>
          <a:srgbClr val="B8B8B8"/>
        </a:accent6>
        <a:hlink>
          <a:srgbClr val="6600FF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storming Session 3">
        <a:dk1>
          <a:srgbClr val="1C1C1C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CBCBCB"/>
        </a:accent2>
        <a:accent3>
          <a:srgbClr val="FFFFFF"/>
        </a:accent3>
        <a:accent4>
          <a:srgbClr val="161616"/>
        </a:accent4>
        <a:accent5>
          <a:srgbClr val="EBEBEB"/>
        </a:accent5>
        <a:accent6>
          <a:srgbClr val="B8B8B8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instorming Session 4">
        <a:dk1>
          <a:srgbClr val="FFCC00"/>
        </a:dk1>
        <a:lt1>
          <a:srgbClr val="FFFFCC"/>
        </a:lt1>
        <a:dk2>
          <a:srgbClr val="000099"/>
        </a:dk2>
        <a:lt2>
          <a:srgbClr val="00CC00"/>
        </a:lt2>
        <a:accent1>
          <a:srgbClr val="3333FF"/>
        </a:accent1>
        <a:accent2>
          <a:srgbClr val="3333CC"/>
        </a:accent2>
        <a:accent3>
          <a:srgbClr val="AAAACA"/>
        </a:accent3>
        <a:accent4>
          <a:srgbClr val="DADAAE"/>
        </a:accent4>
        <a:accent5>
          <a:srgbClr val="ADADFF"/>
        </a:accent5>
        <a:accent6>
          <a:srgbClr val="2D2DB9"/>
        </a:accent6>
        <a:hlink>
          <a:srgbClr val="0099FF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instorming Session 5">
        <a:dk1>
          <a:srgbClr val="FFFF00"/>
        </a:dk1>
        <a:lt1>
          <a:srgbClr val="FFFFFF"/>
        </a:lt1>
        <a:dk2>
          <a:srgbClr val="FF0033"/>
        </a:dk2>
        <a:lt2>
          <a:srgbClr val="000000"/>
        </a:lt2>
        <a:accent1>
          <a:srgbClr val="330099"/>
        </a:accent1>
        <a:accent2>
          <a:srgbClr val="CC0000"/>
        </a:accent2>
        <a:accent3>
          <a:srgbClr val="FFAAAD"/>
        </a:accent3>
        <a:accent4>
          <a:srgbClr val="DADADA"/>
        </a:accent4>
        <a:accent5>
          <a:srgbClr val="ADAACA"/>
        </a:accent5>
        <a:accent6>
          <a:srgbClr val="B90000"/>
        </a:accent6>
        <a:hlink>
          <a:srgbClr val="0099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Zip 100:Lectures/417(fa02):417mastertemplate2</Template>
  <TotalTime>15159</TotalTime>
  <Words>768</Words>
  <Application>Microsoft Macintosh PowerPoint</Application>
  <PresentationFormat>On-screen Show (4:3)</PresentationFormat>
  <Paragraphs>195</Paragraphs>
  <Slides>27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Brainstorming Session</vt:lpstr>
      <vt:lpstr>Worksheet</vt:lpstr>
      <vt:lpstr>Image</vt:lpstr>
      <vt:lpstr>PowerPoint Presentation</vt:lpstr>
      <vt:lpstr>TCN Overview</vt:lpstr>
      <vt:lpstr>TCN: Goals</vt:lpstr>
      <vt:lpstr>Project Coverage in Time and Space</vt:lpstr>
      <vt:lpstr>Ordovician (488-444 Ma) Collections</vt:lpstr>
      <vt:lpstr>Pennsylvanian (318-299 Ma) Collections</vt:lpstr>
      <vt:lpstr>Neogene (23-2.6 Ma)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KUMIP Results/Stats Since June</vt:lpstr>
      <vt:lpstr>Digital Atlases: Goals</vt:lpstr>
      <vt:lpstr>Genus Page</vt:lpstr>
      <vt:lpstr>Species Page</vt:lpstr>
      <vt:lpstr>Conus marylandicus</vt:lpstr>
      <vt:lpstr>Different Ranges of Four Conus Species During the Pliocene</vt:lpstr>
      <vt:lpstr>Conclusions</vt:lpstr>
      <vt:lpstr>PowerPoint Presentation</vt:lpstr>
    </vt:vector>
  </TitlesOfParts>
  <Company>Geology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Ian Rowell</dc:creator>
  <cp:lastModifiedBy>Bruce Lieberman</cp:lastModifiedBy>
  <cp:revision>241</cp:revision>
  <dcterms:created xsi:type="dcterms:W3CDTF">2012-03-05T18:27:18Z</dcterms:created>
  <dcterms:modified xsi:type="dcterms:W3CDTF">2012-10-19T22:24:46Z</dcterms:modified>
</cp:coreProperties>
</file>