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4" r:id="rId8"/>
    <p:sldId id="265" r:id="rId9"/>
    <p:sldId id="272" r:id="rId10"/>
    <p:sldId id="273" r:id="rId11"/>
    <p:sldId id="274" r:id="rId12"/>
    <p:sldId id="266" r:id="rId13"/>
    <p:sldId id="27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5E4284-BC9E-4232-98E9-12E85A00E823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819400"/>
            <a:ext cx="6480048" cy="1905000"/>
          </a:xfrm>
        </p:spPr>
        <p:txBody>
          <a:bodyPr/>
          <a:lstStyle/>
          <a:p>
            <a:r>
              <a:rPr lang="en-US" sz="3600" dirty="0" smtClean="0"/>
              <a:t>Lichens, Bryophytes and Climate Change</a:t>
            </a:r>
            <a:br>
              <a:rPr lang="en-US" sz="3600" dirty="0" smtClean="0"/>
            </a:br>
            <a:r>
              <a:rPr lang="en-US" sz="3600" dirty="0" smtClean="0"/>
              <a:t>Update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876800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Corinna</a:t>
            </a:r>
            <a:r>
              <a:rPr lang="en-US" dirty="0" smtClean="0"/>
              <a:t> </a:t>
            </a:r>
            <a:r>
              <a:rPr lang="en-US" dirty="0" err="1" smtClean="0"/>
              <a:t>Gries</a:t>
            </a:r>
            <a:endParaRPr lang="en-US" dirty="0" smtClean="0"/>
          </a:p>
          <a:p>
            <a:r>
              <a:rPr lang="en-US" dirty="0" smtClean="0"/>
              <a:t>Edward Gilbert</a:t>
            </a:r>
          </a:p>
          <a:p>
            <a:r>
              <a:rPr lang="en-US" dirty="0" smtClean="0"/>
              <a:t>Thomas H. Nash III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23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People involved in LBCC					70</a:t>
            </a:r>
          </a:p>
          <a:p>
            <a:endParaRPr lang="en-US" dirty="0" smtClean="0"/>
          </a:p>
          <a:p>
            <a:r>
              <a:rPr lang="en-US" dirty="0" smtClean="0"/>
              <a:t>Imaging </a:t>
            </a:r>
            <a:r>
              <a:rPr lang="en-US" dirty="0" smtClean="0"/>
              <a:t>Speed			300 to 750 per </a:t>
            </a:r>
            <a:r>
              <a:rPr lang="en-US" dirty="0" smtClean="0"/>
              <a:t>day</a:t>
            </a:r>
          </a:p>
          <a:p>
            <a:endParaRPr lang="en-US" dirty="0" smtClean="0"/>
          </a:p>
          <a:p>
            <a:r>
              <a:rPr lang="en-US" dirty="0" smtClean="0"/>
              <a:t>Institutions currently imaging				11</a:t>
            </a:r>
          </a:p>
          <a:p>
            <a:r>
              <a:rPr lang="en-US" dirty="0" smtClean="0"/>
              <a:t>Additional institution imaging years 2-4			  </a:t>
            </a:r>
            <a:r>
              <a:rPr lang="en-US" dirty="0" smtClean="0"/>
              <a:t>7</a:t>
            </a:r>
          </a:p>
          <a:p>
            <a:endParaRPr lang="en-US" dirty="0" smtClean="0"/>
          </a:p>
          <a:p>
            <a:r>
              <a:rPr lang="en-US" dirty="0" smtClean="0"/>
              <a:t>Total number of images generated (Oct. 2012)	   242,000</a:t>
            </a:r>
          </a:p>
          <a:p>
            <a:r>
              <a:rPr lang="en-US" dirty="0" smtClean="0"/>
              <a:t>Records available on bryophyte portal		1,068,003</a:t>
            </a:r>
          </a:p>
          <a:p>
            <a:pPr lvl="1"/>
            <a:r>
              <a:rPr lang="en-US" dirty="0" smtClean="0"/>
              <a:t>Involving 16 institutions</a:t>
            </a:r>
          </a:p>
          <a:p>
            <a:r>
              <a:rPr lang="en-US" dirty="0" smtClean="0"/>
              <a:t>Records available on lichen portal		    803,823</a:t>
            </a:r>
          </a:p>
          <a:p>
            <a:pPr lvl="1"/>
            <a:r>
              <a:rPr lang="en-US" dirty="0" smtClean="0"/>
              <a:t>Involving 24 institutions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York Botanical Garden (from 7/11)		65,600</a:t>
            </a:r>
          </a:p>
          <a:p>
            <a:r>
              <a:rPr lang="en-US" dirty="0" smtClean="0"/>
              <a:t>University of Wisconsin (from 3/12</a:t>
            </a:r>
            <a:r>
              <a:rPr lang="en-US" dirty="0" smtClean="0"/>
              <a:t>)</a:t>
            </a:r>
            <a:r>
              <a:rPr lang="en-US" dirty="0" smtClean="0"/>
              <a:t>		49,900</a:t>
            </a:r>
          </a:p>
          <a:p>
            <a:r>
              <a:rPr lang="en-US" dirty="0" smtClean="0"/>
              <a:t>University of Michigan (from 7/11</a:t>
            </a:r>
            <a:r>
              <a:rPr lang="en-US" dirty="0" smtClean="0"/>
              <a:t>)</a:t>
            </a:r>
            <a:r>
              <a:rPr lang="en-US" dirty="0" smtClean="0"/>
              <a:t>		42,400</a:t>
            </a:r>
          </a:p>
          <a:p>
            <a:r>
              <a:rPr lang="en-US" dirty="0" smtClean="0"/>
              <a:t>University of Washington (from 7/11</a:t>
            </a:r>
            <a:r>
              <a:rPr lang="en-US" dirty="0" smtClean="0"/>
              <a:t>)</a:t>
            </a:r>
            <a:r>
              <a:rPr lang="en-US" dirty="0" smtClean="0"/>
              <a:t>		27,100</a:t>
            </a:r>
          </a:p>
          <a:p>
            <a:r>
              <a:rPr lang="en-US" dirty="0" smtClean="0"/>
              <a:t>University of Tennessee (from 3/12</a:t>
            </a:r>
            <a:r>
              <a:rPr lang="en-US" dirty="0" smtClean="0"/>
              <a:t>)</a:t>
            </a:r>
            <a:r>
              <a:rPr lang="en-US" dirty="0" smtClean="0"/>
              <a:t>		15,500</a:t>
            </a:r>
          </a:p>
          <a:p>
            <a:endParaRPr lang="en-US" dirty="0" smtClean="0"/>
          </a:p>
          <a:p>
            <a:r>
              <a:rPr lang="en-US" dirty="0" smtClean="0"/>
              <a:t>Smaller collections completed or nearly so</a:t>
            </a:r>
          </a:p>
          <a:p>
            <a:pPr lvl="1"/>
            <a:r>
              <a:rPr lang="en-US" dirty="0" smtClean="0"/>
              <a:t>Boise State University (WTU &amp; SRP</a:t>
            </a:r>
            <a:r>
              <a:rPr lang="en-US" dirty="0" smtClean="0"/>
              <a:t>)</a:t>
            </a:r>
            <a:r>
              <a:rPr lang="en-US" dirty="0" smtClean="0"/>
              <a:t>		</a:t>
            </a:r>
            <a:r>
              <a:rPr lang="en-US" dirty="0" smtClean="0"/>
              <a:t> 16,300</a:t>
            </a:r>
            <a:endParaRPr lang="en-US" dirty="0" smtClean="0"/>
          </a:p>
          <a:p>
            <a:pPr lvl="1"/>
            <a:r>
              <a:rPr lang="en-US" dirty="0" smtClean="0"/>
              <a:t>Oregon State University (WTU &amp; OSC</a:t>
            </a:r>
            <a:r>
              <a:rPr lang="en-US" dirty="0" smtClean="0"/>
              <a:t>)	</a:t>
            </a:r>
            <a:r>
              <a:rPr lang="en-US" dirty="0" smtClean="0"/>
              <a:t>	   4,100</a:t>
            </a:r>
          </a:p>
          <a:p>
            <a:pPr lvl="1"/>
            <a:r>
              <a:rPr lang="en-US" dirty="0" smtClean="0"/>
              <a:t>University of Vermont (NY</a:t>
            </a:r>
            <a:r>
              <a:rPr lang="en-US" dirty="0" smtClean="0"/>
              <a:t>)</a:t>
            </a:r>
            <a:r>
              <a:rPr lang="en-US" dirty="0" smtClean="0"/>
              <a:t>			</a:t>
            </a:r>
            <a:r>
              <a:rPr lang="en-US" dirty="0" smtClean="0"/>
              <a:t> 12,100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2105" r="32500" b="17368"/>
          <a:stretch>
            <a:fillRect/>
          </a:stretch>
        </p:blipFill>
        <p:spPr bwMode="auto">
          <a:xfrm>
            <a:off x="6324600" y="4191000"/>
            <a:ext cx="2627628" cy="202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1579" r="39375"/>
          <a:stretch>
            <a:fillRect/>
          </a:stretch>
        </p:blipFill>
        <p:spPr bwMode="auto">
          <a:xfrm>
            <a:off x="5943600" y="990600"/>
            <a:ext cx="26397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Portals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09799"/>
            <a:ext cx="8407893" cy="39166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http://lichenportal.org</a:t>
            </a:r>
          </a:p>
          <a:p>
            <a:r>
              <a:rPr lang="en-US" sz="3200" dirty="0" smtClean="0"/>
              <a:t>http://bryophyteportal.org</a:t>
            </a:r>
          </a:p>
          <a:p>
            <a:endParaRPr lang="en-US" sz="3200" dirty="0" smtClean="0"/>
          </a:p>
          <a:p>
            <a:r>
              <a:rPr lang="en-US" sz="3200" dirty="0" smtClean="0"/>
              <a:t>http://lbcc.limnology.wisc.edu/</a:t>
            </a:r>
          </a:p>
          <a:p>
            <a:r>
              <a:rPr lang="en-US" sz="3200" dirty="0" smtClean="0"/>
              <a:t>http</a:t>
            </a:r>
            <a:r>
              <a:rPr lang="en-US" sz="3200" dirty="0" smtClean="0"/>
              <a:t>://symbiota.org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1579" r="16875" b="48421"/>
          <a:stretch>
            <a:fillRect/>
          </a:stretch>
        </p:blipFill>
        <p:spPr bwMode="auto">
          <a:xfrm>
            <a:off x="1219200" y="5334000"/>
            <a:ext cx="4343400" cy="124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12105" r="40000"/>
          <a:stretch>
            <a:fillRect/>
          </a:stretch>
        </p:blipFill>
        <p:spPr bwMode="auto">
          <a:xfrm>
            <a:off x="2743200" y="381000"/>
            <a:ext cx="21901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 Year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Crowd Sourcing / Citizen Science</a:t>
            </a:r>
            <a:endParaRPr lang="en-US" dirty="0" smtClean="0"/>
          </a:p>
          <a:p>
            <a:pPr lvl="1"/>
            <a:r>
              <a:rPr lang="en-US" dirty="0" smtClean="0"/>
              <a:t>National transcription coordinator  - John </a:t>
            </a:r>
            <a:r>
              <a:rPr lang="en-US" dirty="0" err="1" smtClean="0"/>
              <a:t>Brinda</a:t>
            </a:r>
            <a:r>
              <a:rPr lang="en-US" dirty="0" smtClean="0"/>
              <a:t> at Missouri Botanical Garden</a:t>
            </a:r>
            <a:endParaRPr lang="en-US" dirty="0" smtClean="0"/>
          </a:p>
          <a:p>
            <a:pPr lvl="1"/>
            <a:r>
              <a:rPr lang="en-US" dirty="0" smtClean="0"/>
              <a:t>Sophisticated User and Workflow Management System in SYMBIOTA</a:t>
            </a:r>
          </a:p>
          <a:p>
            <a:pPr lvl="2"/>
            <a:r>
              <a:rPr lang="en-US" dirty="0" smtClean="0"/>
              <a:t>Transcription</a:t>
            </a:r>
          </a:p>
          <a:p>
            <a:pPr lvl="2"/>
            <a:r>
              <a:rPr lang="en-US" dirty="0" smtClean="0"/>
              <a:t>Geo-referencing</a:t>
            </a:r>
          </a:p>
          <a:p>
            <a:pPr lvl="2"/>
            <a:r>
              <a:rPr lang="en-US" dirty="0" smtClean="0"/>
              <a:t>Professional quality control</a:t>
            </a:r>
          </a:p>
          <a:p>
            <a:r>
              <a:rPr lang="en-US" dirty="0" smtClean="0"/>
              <a:t>Talking to Mexican Collections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Transcription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46237"/>
            <a:ext cx="74676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Geo-referencing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3158" b="4737"/>
          <a:stretch>
            <a:fillRect/>
          </a:stretch>
        </p:blipFill>
        <p:spPr bwMode="auto">
          <a:xfrm>
            <a:off x="228600" y="1676400"/>
            <a:ext cx="8763000" cy="3231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220" t="13158" b="3662"/>
          <a:stretch>
            <a:fillRect/>
          </a:stretch>
        </p:blipFill>
        <p:spPr bwMode="auto">
          <a:xfrm>
            <a:off x="3352800" y="3200400"/>
            <a:ext cx="5457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334000"/>
            <a:ext cx="195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Supervised batch </a:t>
            </a:r>
          </a:p>
          <a:p>
            <a:r>
              <a:rPr lang="en-US" dirty="0" smtClean="0"/>
              <a:t>geo-referencing</a:t>
            </a:r>
          </a:p>
        </p:txBody>
      </p:sp>
      <p:sp>
        <p:nvSpPr>
          <p:cNvPr id="7" name="Plus 6"/>
          <p:cNvSpPr/>
          <p:nvPr/>
        </p:nvSpPr>
        <p:spPr>
          <a:xfrm>
            <a:off x="304800" y="54864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Thank you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7975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Adamo</a:t>
            </a:r>
            <a:endParaRPr lang="en-US" dirty="0" smtClean="0"/>
          </a:p>
          <a:p>
            <a:r>
              <a:rPr lang="en-US" dirty="0" smtClean="0"/>
              <a:t>Bruce Allen</a:t>
            </a:r>
          </a:p>
          <a:p>
            <a:r>
              <a:rPr lang="en-US" dirty="0" smtClean="0"/>
              <a:t>Meredith Blackwell</a:t>
            </a:r>
          </a:p>
          <a:p>
            <a:r>
              <a:rPr lang="en-US" dirty="0" smtClean="0"/>
              <a:t>Bill Buck</a:t>
            </a:r>
          </a:p>
          <a:p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Freire-Fierro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Freudenstein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Fryday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Giblin</a:t>
            </a:r>
            <a:endParaRPr lang="en-US" dirty="0" smtClean="0"/>
          </a:p>
          <a:p>
            <a:pPr lvl="0"/>
            <a:r>
              <a:rPr lang="en-US" sz="3200" spc="150" dirty="0" smtClean="0"/>
              <a:t>Tim Hogan</a:t>
            </a:r>
            <a:endParaRPr lang="en-US" dirty="0" smtClean="0"/>
          </a:p>
          <a:p>
            <a:r>
              <a:rPr lang="en-US" dirty="0" smtClean="0"/>
              <a:t>Karen Hughes</a:t>
            </a:r>
          </a:p>
          <a:p>
            <a:r>
              <a:rPr lang="en-US" dirty="0" smtClean="0"/>
              <a:t>Steffi </a:t>
            </a:r>
            <a:r>
              <a:rPr lang="en-US" dirty="0" err="1" smtClean="0"/>
              <a:t>Ickert</a:t>
            </a:r>
            <a:r>
              <a:rPr lang="en-US" dirty="0" smtClean="0"/>
              <a:t>-Bond</a:t>
            </a:r>
          </a:p>
          <a:p>
            <a:r>
              <a:rPr lang="en-US" dirty="0" smtClean="0"/>
              <a:t>Timothy  James </a:t>
            </a:r>
          </a:p>
          <a:p>
            <a:r>
              <a:rPr lang="de-DE" dirty="0" smtClean="0"/>
              <a:t>Jennifer S. Kluse</a:t>
            </a:r>
            <a:endParaRPr lang="en-US" dirty="0" smtClean="0"/>
          </a:p>
          <a:p>
            <a:r>
              <a:rPr lang="de-DE" dirty="0" smtClean="0"/>
              <a:t>Matt Von Konrat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Legler</a:t>
            </a:r>
            <a:endParaRPr lang="en-US" dirty="0" smtClean="0"/>
          </a:p>
          <a:p>
            <a:r>
              <a:rPr lang="en-US" dirty="0" smtClean="0"/>
              <a:t>Tatyana </a:t>
            </a:r>
            <a:r>
              <a:rPr lang="en-US" dirty="0" err="1" smtClean="0"/>
              <a:t>Livshultz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371600"/>
            <a:ext cx="4038600" cy="47975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Robert </a:t>
            </a: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Lücking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Francois </a:t>
            </a: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Lutzoni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Bob Magill</a:t>
            </a: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de-DE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Andrew Miller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de-DE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Brent Mishler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de-DE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Donald Pfister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de-DE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Richard Rabeler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Malcolm </a:t>
            </a: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Sargent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Edward Schilling</a:t>
            </a: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Michaela </a:t>
            </a: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Schmull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Blanka</a:t>
            </a: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Shaw</a:t>
            </a: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Jon Shaw</a:t>
            </a: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Carol Shearer</a:t>
            </a: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Larry </a:t>
            </a:r>
            <a:r>
              <a:rPr kumimoji="0" lang="en-US" sz="20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StClair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Barbara Thiers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0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3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by the NSF ADBC program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Lichens Bryophytes Climate Change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407893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NSF ADBC funding 2011</a:t>
            </a:r>
          </a:p>
          <a:p>
            <a:pPr lvl="1"/>
            <a:r>
              <a:rPr lang="en-US" dirty="0" smtClean="0"/>
              <a:t>~ 2.3 million specimen (90%)</a:t>
            </a:r>
          </a:p>
          <a:p>
            <a:pPr lvl="2"/>
            <a:r>
              <a:rPr lang="en-US" dirty="0" smtClean="0"/>
              <a:t>900,000 lichens</a:t>
            </a:r>
          </a:p>
          <a:p>
            <a:pPr lvl="2"/>
            <a:r>
              <a:rPr lang="en-US" dirty="0" smtClean="0"/>
              <a:t>1.4 million bryophytes</a:t>
            </a:r>
          </a:p>
          <a:p>
            <a:pPr lvl="1"/>
            <a:r>
              <a:rPr lang="en-US" dirty="0" smtClean="0"/>
              <a:t>65 non-governmental US herbaria (95%)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digitization centers (collaborators)</a:t>
            </a:r>
          </a:p>
          <a:p>
            <a:pPr lvl="1"/>
            <a:r>
              <a:rPr lang="en-US" dirty="0" smtClean="0"/>
              <a:t>Mobilizing </a:t>
            </a:r>
            <a:r>
              <a:rPr lang="en-US" dirty="0"/>
              <a:t>existing </a:t>
            </a:r>
          </a:p>
          <a:p>
            <a:pPr marL="320040" lvl="1" indent="0">
              <a:buNone/>
            </a:pPr>
            <a:r>
              <a:rPr lang="en-US" dirty="0"/>
              <a:t>         digital records</a:t>
            </a:r>
          </a:p>
          <a:p>
            <a:r>
              <a:rPr lang="en-US" dirty="0" smtClean="0"/>
              <a:t>2 PEN proposals funded 2012</a:t>
            </a:r>
          </a:p>
          <a:p>
            <a:pPr lvl="1"/>
            <a:r>
              <a:rPr lang="en-US" dirty="0" smtClean="0"/>
              <a:t>Add 120,000 specimen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4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Participating Herbaria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49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748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Lichens Bryophytes Climate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85999"/>
            <a:ext cx="8407893" cy="384047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Research Questions:</a:t>
            </a:r>
          </a:p>
          <a:p>
            <a:endParaRPr lang="en-US" b="1" dirty="0" smtClean="0"/>
          </a:p>
          <a:p>
            <a:r>
              <a:rPr lang="en-US" b="1" dirty="0" smtClean="0"/>
              <a:t>How </a:t>
            </a:r>
            <a:r>
              <a:rPr lang="en-US" b="1" dirty="0"/>
              <a:t>are changes in distribution patterns of lichens and bryophytes over time correlated with man-made environmental changes?</a:t>
            </a:r>
          </a:p>
          <a:p>
            <a:endParaRPr lang="en-US" b="1" dirty="0"/>
          </a:p>
          <a:p>
            <a:r>
              <a:rPr lang="en-US" b="1" dirty="0"/>
              <a:t>How accurately can we predict where specific species can be found using existing herbarium data?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73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Workflow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032000"/>
            <a:ext cx="1556951" cy="6785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Take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 name: barcode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204029"/>
            <a:ext cx="1556951" cy="14187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Skeleton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 Fields: barcode, species name +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82794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5" idx="3"/>
            <a:endCxn id="24" idx="1"/>
          </p:cNvCxnSpPr>
          <p:nvPr/>
        </p:nvCxnSpPr>
        <p:spPr>
          <a:xfrm>
            <a:off x="1937951" y="3913414"/>
            <a:ext cx="444843" cy="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1937951" y="2371271"/>
            <a:ext cx="4448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03572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processing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6" idx="3"/>
            <a:endCxn id="9" idx="1"/>
          </p:cNvCxnSpPr>
          <p:nvPr/>
        </p:nvCxnSpPr>
        <p:spPr>
          <a:xfrm>
            <a:off x="3939746" y="2371271"/>
            <a:ext cx="9638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755291" y="2895600"/>
            <a:ext cx="1705232" cy="10486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Create/Merge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unprocessed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1" idx="1"/>
          </p:cNvCxnSpPr>
          <p:nvPr/>
        </p:nvCxnSpPr>
        <p:spPr>
          <a:xfrm>
            <a:off x="3939746" y="2371271"/>
            <a:ext cx="815546" cy="10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757086" y="4252686"/>
            <a:ext cx="1853513" cy="1295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Find Duplicates and Edit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Pending review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20" idx="1"/>
          </p:cNvCxnSpPr>
          <p:nvPr/>
        </p:nvCxnSpPr>
        <p:spPr>
          <a:xfrm>
            <a:off x="6460524" y="2371271"/>
            <a:ext cx="296562" cy="400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6460524" y="3419929"/>
            <a:ext cx="296562" cy="1480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000" y="4931229"/>
            <a:ext cx="1556951" cy="10486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Existing Digitized Records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Core+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  <a:endCxn id="27" idx="1"/>
          </p:cNvCxnSpPr>
          <p:nvPr/>
        </p:nvCxnSpPr>
        <p:spPr>
          <a:xfrm flipV="1">
            <a:off x="1937951" y="4715329"/>
            <a:ext cx="2817340" cy="740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05367" y="5918200"/>
            <a:ext cx="1556951" cy="8636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Approve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3" idx="2"/>
            <a:endCxn id="18" idx="0"/>
          </p:cNvCxnSpPr>
          <p:nvPr/>
        </p:nvCxnSpPr>
        <p:spPr>
          <a:xfrm>
            <a:off x="7683842" y="5548086"/>
            <a:ext cx="0" cy="370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57086" y="1600200"/>
            <a:ext cx="1853513" cy="234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Central Processing</a:t>
            </a:r>
          </a:p>
          <a:p>
            <a:pPr algn="ctr"/>
            <a:r>
              <a:rPr lang="en-US" sz="1400" dirty="0" smtClean="0"/>
              <a:t>OCR</a:t>
            </a:r>
          </a:p>
          <a:p>
            <a:pPr algn="ctr"/>
            <a:r>
              <a:rPr lang="en-US" sz="1400" dirty="0" smtClean="0"/>
              <a:t>NLP</a:t>
            </a:r>
          </a:p>
          <a:p>
            <a:pPr algn="ctr"/>
            <a:r>
              <a:rPr lang="en-US" sz="1400" dirty="0" smtClean="0"/>
              <a:t>Bulk processing</a:t>
            </a:r>
          </a:p>
          <a:p>
            <a:pPr algn="ctr"/>
            <a:r>
              <a:rPr lang="en-US" sz="1400" dirty="0" smtClean="0"/>
              <a:t>Preliminary </a:t>
            </a:r>
          </a:p>
          <a:p>
            <a:pPr algn="ctr"/>
            <a:r>
              <a:rPr lang="en-US" sz="1400" dirty="0" smtClean="0"/>
              <a:t>geo-referencing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endParaRPr lang="en-US" sz="1400" dirty="0" smtClean="0"/>
          </a:p>
        </p:txBody>
      </p:sp>
      <p:cxnSp>
        <p:nvCxnSpPr>
          <p:cNvPr id="21" name="Straight Arrow Connector 20"/>
          <p:cNvCxnSpPr>
            <a:stCxn id="20" idx="2"/>
            <a:endCxn id="13" idx="0"/>
          </p:cNvCxnSpPr>
          <p:nvPr/>
        </p:nvCxnSpPr>
        <p:spPr>
          <a:xfrm>
            <a:off x="7683842" y="3944257"/>
            <a:ext cx="0" cy="308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1"/>
            <a:endCxn id="23" idx="3"/>
          </p:cNvCxnSpPr>
          <p:nvPr/>
        </p:nvCxnSpPr>
        <p:spPr>
          <a:xfrm flipH="1" flipV="1">
            <a:off x="6386383" y="5763986"/>
            <a:ext cx="518984" cy="586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829432" y="5424714"/>
            <a:ext cx="1556951" cy="67854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 Records in Portal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2382794" y="3574143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4" idx="3"/>
            <a:endCxn id="11" idx="1"/>
          </p:cNvCxnSpPr>
          <p:nvPr/>
        </p:nvCxnSpPr>
        <p:spPr>
          <a:xfrm flipV="1">
            <a:off x="3939746" y="3419929"/>
            <a:ext cx="815546" cy="49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hape 150"/>
          <p:cNvCxnSpPr>
            <a:stCxn id="18" idx="1"/>
            <a:endCxn id="16" idx="2"/>
          </p:cNvCxnSpPr>
          <p:nvPr/>
        </p:nvCxnSpPr>
        <p:spPr>
          <a:xfrm rot="10800000">
            <a:off x="1159476" y="5979886"/>
            <a:ext cx="5745891" cy="3701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755291" y="4129314"/>
            <a:ext cx="1705232" cy="11720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3"/>
            <a:endCxn id="13" idx="1"/>
          </p:cNvCxnSpPr>
          <p:nvPr/>
        </p:nvCxnSpPr>
        <p:spPr>
          <a:xfrm>
            <a:off x="6460524" y="4715329"/>
            <a:ext cx="296562" cy="185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7" idx="1"/>
          </p:cNvCxnSpPr>
          <p:nvPr/>
        </p:nvCxnSpPr>
        <p:spPr>
          <a:xfrm>
            <a:off x="3939746" y="2371271"/>
            <a:ext cx="815546" cy="2344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982" y="2521803"/>
            <a:ext cx="45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30201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Technology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E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905000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9"/>
          <a:stretch/>
        </p:blipFill>
        <p:spPr bwMode="auto">
          <a:xfrm>
            <a:off x="914400" y="2438400"/>
            <a:ext cx="181672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SilverBi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57649"/>
            <a:ext cx="1628775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i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162550" cy="516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914400" y="5638800"/>
            <a:ext cx="685800" cy="85010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1124913" y="5779294"/>
            <a:ext cx="685800" cy="85010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Custom System</a:t>
            </a:r>
            <a:endParaRPr lang="en-US" sz="11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" t="16726" r="56032" b="72931"/>
          <a:stretch/>
        </p:blipFill>
        <p:spPr bwMode="auto">
          <a:xfrm>
            <a:off x="933343" y="4876800"/>
            <a:ext cx="5095875" cy="55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EOLocat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733800"/>
            <a:ext cx="3409950" cy="10229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t="14737" r="51250" b="75789"/>
          <a:stretch>
            <a:fillRect/>
          </a:stretch>
        </p:blipFill>
        <p:spPr bwMode="auto">
          <a:xfrm>
            <a:off x="4343400" y="2438400"/>
            <a:ext cx="4495800" cy="5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343400" y="5867400"/>
            <a:ext cx="411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 capture program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t="14737" r="87500" b="71579"/>
          <a:stretch>
            <a:fillRect/>
          </a:stretch>
        </p:blipFill>
        <p:spPr bwMode="auto">
          <a:xfrm>
            <a:off x="4343400" y="30480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123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Imaging stations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1452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Great variety</a:t>
            </a:r>
          </a:p>
          <a:p>
            <a:pPr lvl="1"/>
            <a:r>
              <a:rPr lang="en-US" dirty="0" smtClean="0"/>
              <a:t>Camera stands</a:t>
            </a:r>
          </a:p>
          <a:p>
            <a:pPr lvl="1"/>
            <a:r>
              <a:rPr lang="en-US" dirty="0" smtClean="0"/>
              <a:t>Jewelry lighting boxes</a:t>
            </a:r>
          </a:p>
          <a:p>
            <a:pPr lvl="1"/>
            <a:r>
              <a:rPr lang="en-US" dirty="0" smtClean="0"/>
              <a:t>Black coverings</a:t>
            </a:r>
          </a:p>
          <a:p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Resolution: small letter x needs to be 20 pixels high</a:t>
            </a:r>
          </a:p>
          <a:p>
            <a:pPr lvl="1"/>
            <a:r>
              <a:rPr lang="en-US" dirty="0" smtClean="0"/>
              <a:t>Camera needs to connect to a computer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Barcode reader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Metadata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3276601" cy="4145279"/>
          </a:xfrm>
        </p:spPr>
        <p:txBody>
          <a:bodyPr/>
          <a:lstStyle/>
          <a:p>
            <a:r>
              <a:rPr lang="en-US" dirty="0" smtClean="0"/>
              <a:t>Barcode </a:t>
            </a:r>
          </a:p>
          <a:p>
            <a:r>
              <a:rPr lang="en-US" dirty="0" smtClean="0"/>
              <a:t>Latest species name</a:t>
            </a:r>
          </a:p>
          <a:p>
            <a:endParaRPr lang="en-US" dirty="0" smtClean="0"/>
          </a:p>
          <a:p>
            <a:r>
              <a:rPr lang="en-US" dirty="0" smtClean="0"/>
              <a:t>Collector</a:t>
            </a:r>
          </a:p>
          <a:p>
            <a:r>
              <a:rPr lang="en-US" dirty="0" smtClean="0"/>
              <a:t>Collection number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keletal_enter_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832" y="1676400"/>
            <a:ext cx="512596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Persistent Metadata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skeletal_persist_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5405437" cy="4167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700</TotalTime>
  <Words>375</Words>
  <Application>Microsoft Office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Lichens, Bryophytes and Climate Change Update</vt:lpstr>
      <vt:lpstr>Lichens Bryophytes Climate Change</vt:lpstr>
      <vt:lpstr>Participating Herbaria</vt:lpstr>
      <vt:lpstr>Lichens Bryophytes Climate Change</vt:lpstr>
      <vt:lpstr>Workflow</vt:lpstr>
      <vt:lpstr>Technology</vt:lpstr>
      <vt:lpstr>Imaging stations</vt:lpstr>
      <vt:lpstr>Metadata</vt:lpstr>
      <vt:lpstr>Persistent Metadata</vt:lpstr>
      <vt:lpstr>Numbers</vt:lpstr>
      <vt:lpstr>Numbers</vt:lpstr>
      <vt:lpstr>Portals</vt:lpstr>
      <vt:lpstr>Next Year</vt:lpstr>
      <vt:lpstr>Transcription</vt:lpstr>
      <vt:lpstr>Geo-referencing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Digitizing 'all' North American lichen and bryophyte specimens</dc:title>
  <dc:creator>GRIES, CORINNA</dc:creator>
  <cp:lastModifiedBy>Corinna Gries</cp:lastModifiedBy>
  <cp:revision>42</cp:revision>
  <dcterms:created xsi:type="dcterms:W3CDTF">2012-07-05T18:02:15Z</dcterms:created>
  <dcterms:modified xsi:type="dcterms:W3CDTF">2012-10-23T15:56:24Z</dcterms:modified>
</cp:coreProperties>
</file>