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44"/>
  </p:notesMasterIdLst>
  <p:handoutMasterIdLst>
    <p:handoutMasterId r:id="rId45"/>
  </p:handoutMasterIdLst>
  <p:sldIdLst>
    <p:sldId id="256" r:id="rId2"/>
    <p:sldId id="398" r:id="rId3"/>
    <p:sldId id="447" r:id="rId4"/>
    <p:sldId id="431" r:id="rId5"/>
    <p:sldId id="449" r:id="rId6"/>
    <p:sldId id="402" r:id="rId7"/>
    <p:sldId id="456" r:id="rId8"/>
    <p:sldId id="457" r:id="rId9"/>
    <p:sldId id="458" r:id="rId10"/>
    <p:sldId id="459" r:id="rId11"/>
    <p:sldId id="448" r:id="rId12"/>
    <p:sldId id="451"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13" r:id="rId30"/>
    <p:sldId id="419" r:id="rId31"/>
    <p:sldId id="414" r:id="rId32"/>
    <p:sldId id="437" r:id="rId33"/>
    <p:sldId id="438" r:id="rId34"/>
    <p:sldId id="439" r:id="rId35"/>
    <p:sldId id="455" r:id="rId36"/>
    <p:sldId id="440" r:id="rId37"/>
    <p:sldId id="441" r:id="rId38"/>
    <p:sldId id="442" r:id="rId39"/>
    <p:sldId id="412" r:id="rId40"/>
    <p:sldId id="394" r:id="rId41"/>
    <p:sldId id="446" r:id="rId42"/>
    <p:sldId id="424" r:id="rId43"/>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3" autoAdjust="0"/>
    <p:restoredTop sz="85402" autoAdjust="0"/>
  </p:normalViewPr>
  <p:slideViewPr>
    <p:cSldViewPr>
      <p:cViewPr>
        <p:scale>
          <a:sx n="66" d="100"/>
          <a:sy n="66" d="100"/>
        </p:scale>
        <p:origin x="-2872" y="-680"/>
      </p:cViewPr>
      <p:guideLst>
        <p:guide orient="horz" pos="268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F15B6-2858-4396-A65C-477934CD0B78}" type="doc">
      <dgm:prSet loTypeId="urn:microsoft.com/office/officeart/2005/8/layout/cycle6" loCatId="relationship" qsTypeId="urn:microsoft.com/office/officeart/2005/8/quickstyle/simple1" qsCatId="simple" csTypeId="urn:microsoft.com/office/officeart/2005/8/colors/colorful1#1" csCatId="colorful" phldr="1"/>
      <dgm:spPr/>
      <dgm:t>
        <a:bodyPr/>
        <a:lstStyle/>
        <a:p>
          <a:endParaRPr lang="en-US"/>
        </a:p>
      </dgm:t>
    </dgm:pt>
    <dgm:pt modelId="{18AF27F2-8786-43E0-8BD1-662F1BA1348A}">
      <dgm:prSet phldrT="[Text]"/>
      <dgm:spPr/>
      <dgm:t>
        <a:bodyPr/>
        <a:lstStyle/>
        <a:p>
          <a:r>
            <a:rPr lang="en-US" b="1" dirty="0" smtClean="0">
              <a:solidFill>
                <a:schemeClr val="tx1"/>
              </a:solidFill>
            </a:rPr>
            <a:t>Domain Data Producers</a:t>
          </a:r>
          <a:endParaRPr lang="en-US" b="1" dirty="0">
            <a:solidFill>
              <a:schemeClr val="tx1"/>
            </a:solidFill>
          </a:endParaRPr>
        </a:p>
      </dgm:t>
    </dgm:pt>
    <dgm:pt modelId="{25A3742B-5C7B-4E78-902B-BF2B0A523E35}" type="parTrans" cxnId="{549F74A0-FF4A-4D3F-A973-873F6FD08310}">
      <dgm:prSet/>
      <dgm:spPr/>
      <dgm:t>
        <a:bodyPr/>
        <a:lstStyle/>
        <a:p>
          <a:endParaRPr lang="en-US"/>
        </a:p>
      </dgm:t>
    </dgm:pt>
    <dgm:pt modelId="{4480A1EB-3B04-4166-8756-52D1BE0AC4B5}" type="sibTrans" cxnId="{549F74A0-FF4A-4D3F-A973-873F6FD08310}">
      <dgm:prSet/>
      <dgm:spPr/>
      <dgm:t>
        <a:bodyPr/>
        <a:lstStyle/>
        <a:p>
          <a:endParaRPr lang="en-US"/>
        </a:p>
      </dgm:t>
    </dgm:pt>
    <dgm:pt modelId="{B0B88CA1-7018-4E8D-9121-0B3C8F28F58C}">
      <dgm:prSet phldrT="[Text]"/>
      <dgm:spPr/>
      <dgm:t>
        <a:bodyPr/>
        <a:lstStyle/>
        <a:p>
          <a:r>
            <a:rPr lang="en-US" b="1" dirty="0" smtClean="0">
              <a:solidFill>
                <a:schemeClr val="tx1"/>
              </a:solidFill>
            </a:rPr>
            <a:t>Infrastructure Providers</a:t>
          </a:r>
          <a:endParaRPr lang="en-US" b="1" dirty="0">
            <a:solidFill>
              <a:schemeClr val="tx1"/>
            </a:solidFill>
          </a:endParaRPr>
        </a:p>
      </dgm:t>
    </dgm:pt>
    <dgm:pt modelId="{A500213D-5F43-4D29-AD67-EF02F1D29D67}" type="parTrans" cxnId="{248EA765-0870-4F16-9DFA-B24D7E9D8E81}">
      <dgm:prSet/>
      <dgm:spPr/>
      <dgm:t>
        <a:bodyPr/>
        <a:lstStyle/>
        <a:p>
          <a:endParaRPr lang="en-US"/>
        </a:p>
      </dgm:t>
    </dgm:pt>
    <dgm:pt modelId="{554D6842-FE51-4EF7-B245-611F4F2D7525}" type="sibTrans" cxnId="{248EA765-0870-4F16-9DFA-B24D7E9D8E81}">
      <dgm:prSet/>
      <dgm:spPr/>
      <dgm:t>
        <a:bodyPr/>
        <a:lstStyle/>
        <a:p>
          <a:endParaRPr lang="en-US"/>
        </a:p>
      </dgm:t>
    </dgm:pt>
    <dgm:pt modelId="{DB2A49AD-4C49-4476-8D0B-2231772D37F0}">
      <dgm:prSet phldrT="[Text]"/>
      <dgm:spPr/>
      <dgm:t>
        <a:bodyPr/>
        <a:lstStyle/>
        <a:p>
          <a:r>
            <a:rPr lang="en-US" b="1" dirty="0" smtClean="0">
              <a:solidFill>
                <a:schemeClr val="tx1"/>
              </a:solidFill>
            </a:rPr>
            <a:t>Domain Service Providers</a:t>
          </a:r>
          <a:endParaRPr lang="en-US" b="1" dirty="0">
            <a:solidFill>
              <a:schemeClr val="tx1"/>
            </a:solidFill>
          </a:endParaRPr>
        </a:p>
      </dgm:t>
    </dgm:pt>
    <dgm:pt modelId="{78EEACD9-89AE-4464-8EE6-4E79325E9350}" type="parTrans" cxnId="{7137D63D-8C94-4D00-8494-62027CCFFD21}">
      <dgm:prSet/>
      <dgm:spPr/>
      <dgm:t>
        <a:bodyPr/>
        <a:lstStyle/>
        <a:p>
          <a:endParaRPr lang="en-US"/>
        </a:p>
      </dgm:t>
    </dgm:pt>
    <dgm:pt modelId="{68167AC9-08EC-4B5D-BE1E-21BA9C2E97E1}" type="sibTrans" cxnId="{7137D63D-8C94-4D00-8494-62027CCFFD21}">
      <dgm:prSet/>
      <dgm:spPr/>
      <dgm:t>
        <a:bodyPr/>
        <a:lstStyle/>
        <a:p>
          <a:endParaRPr lang="en-US"/>
        </a:p>
      </dgm:t>
    </dgm:pt>
    <dgm:pt modelId="{30EC9069-605F-4E47-A4B7-6B6EB3F86119}">
      <dgm:prSet phldrT="[Text]"/>
      <dgm:spPr/>
      <dgm:t>
        <a:bodyPr/>
        <a:lstStyle/>
        <a:p>
          <a:r>
            <a:rPr lang="en-US" b="1" dirty="0" smtClean="0">
              <a:solidFill>
                <a:schemeClr val="tx1"/>
              </a:solidFill>
            </a:rPr>
            <a:t>Domain Data Consumers</a:t>
          </a:r>
          <a:endParaRPr lang="en-US" b="1" dirty="0">
            <a:solidFill>
              <a:schemeClr val="tx1"/>
            </a:solidFill>
          </a:endParaRPr>
        </a:p>
      </dgm:t>
    </dgm:pt>
    <dgm:pt modelId="{9F13D408-ED95-4EB3-A0AC-8BBEC806321D}" type="parTrans" cxnId="{8DF0BE04-A657-4A11-A996-CF4A71424FC0}">
      <dgm:prSet/>
      <dgm:spPr/>
      <dgm:t>
        <a:bodyPr/>
        <a:lstStyle/>
        <a:p>
          <a:endParaRPr lang="en-US"/>
        </a:p>
      </dgm:t>
    </dgm:pt>
    <dgm:pt modelId="{751ED4AB-7645-4064-BBD1-548004431EFE}" type="sibTrans" cxnId="{8DF0BE04-A657-4A11-A996-CF4A71424FC0}">
      <dgm:prSet/>
      <dgm:spPr/>
      <dgm:t>
        <a:bodyPr/>
        <a:lstStyle/>
        <a:p>
          <a:endParaRPr lang="en-US"/>
        </a:p>
      </dgm:t>
    </dgm:pt>
    <dgm:pt modelId="{8ED28B5F-BA58-471E-ABD7-098C9E0B2E1B}">
      <dgm:prSet phldrT="[Text]"/>
      <dgm:spPr/>
      <dgm:t>
        <a:bodyPr/>
        <a:lstStyle/>
        <a:p>
          <a:r>
            <a:rPr lang="en-US" b="1" dirty="0" smtClean="0">
              <a:solidFill>
                <a:schemeClr val="tx1"/>
              </a:solidFill>
            </a:rPr>
            <a:t>National/Global Data Aggregators</a:t>
          </a:r>
          <a:endParaRPr lang="en-US" b="1" dirty="0">
            <a:solidFill>
              <a:schemeClr val="tx1"/>
            </a:solidFill>
          </a:endParaRPr>
        </a:p>
      </dgm:t>
    </dgm:pt>
    <dgm:pt modelId="{A3D26DB2-C0FE-43B1-92F2-E40BEA634971}" type="parTrans" cxnId="{119BE9F4-750F-44FE-B595-06EF46B53BF2}">
      <dgm:prSet/>
      <dgm:spPr/>
      <dgm:t>
        <a:bodyPr/>
        <a:lstStyle/>
        <a:p>
          <a:endParaRPr lang="en-US"/>
        </a:p>
      </dgm:t>
    </dgm:pt>
    <dgm:pt modelId="{6517B45F-340E-40A0-8B20-EB9783323320}" type="sibTrans" cxnId="{119BE9F4-750F-44FE-B595-06EF46B53BF2}">
      <dgm:prSet/>
      <dgm:spPr/>
      <dgm:t>
        <a:bodyPr/>
        <a:lstStyle/>
        <a:p>
          <a:endParaRPr lang="en-US"/>
        </a:p>
      </dgm:t>
    </dgm:pt>
    <dgm:pt modelId="{62A9E6A8-AFF9-485B-8340-1EA99DD99FF5}" type="pres">
      <dgm:prSet presAssocID="{1ADF15B6-2858-4396-A65C-477934CD0B78}" presName="cycle" presStyleCnt="0">
        <dgm:presLayoutVars>
          <dgm:dir/>
          <dgm:resizeHandles val="exact"/>
        </dgm:presLayoutVars>
      </dgm:prSet>
      <dgm:spPr/>
      <dgm:t>
        <a:bodyPr/>
        <a:lstStyle/>
        <a:p>
          <a:endParaRPr lang="en-US"/>
        </a:p>
      </dgm:t>
    </dgm:pt>
    <dgm:pt modelId="{8C3748AB-6B29-4260-8209-850141A4559D}" type="pres">
      <dgm:prSet presAssocID="{18AF27F2-8786-43E0-8BD1-662F1BA1348A}" presName="node" presStyleLbl="node1" presStyleIdx="0" presStyleCnt="5">
        <dgm:presLayoutVars>
          <dgm:bulletEnabled val="1"/>
        </dgm:presLayoutVars>
      </dgm:prSet>
      <dgm:spPr/>
      <dgm:t>
        <a:bodyPr/>
        <a:lstStyle/>
        <a:p>
          <a:endParaRPr lang="en-US"/>
        </a:p>
      </dgm:t>
    </dgm:pt>
    <dgm:pt modelId="{C11AD3BD-0C55-4747-8612-BD1AC94BE123}" type="pres">
      <dgm:prSet presAssocID="{18AF27F2-8786-43E0-8BD1-662F1BA1348A}" presName="spNode" presStyleCnt="0"/>
      <dgm:spPr/>
    </dgm:pt>
    <dgm:pt modelId="{C3C3B251-B2B8-4461-8840-AA7BF07B9BE5}" type="pres">
      <dgm:prSet presAssocID="{4480A1EB-3B04-4166-8756-52D1BE0AC4B5}" presName="sibTrans" presStyleLbl="sibTrans1D1" presStyleIdx="0" presStyleCnt="5"/>
      <dgm:spPr/>
      <dgm:t>
        <a:bodyPr/>
        <a:lstStyle/>
        <a:p>
          <a:endParaRPr lang="en-US"/>
        </a:p>
      </dgm:t>
    </dgm:pt>
    <dgm:pt modelId="{D414B61A-C413-43CE-859A-3C8DE17E487A}" type="pres">
      <dgm:prSet presAssocID="{B0B88CA1-7018-4E8D-9121-0B3C8F28F58C}" presName="node" presStyleLbl="node1" presStyleIdx="1" presStyleCnt="5">
        <dgm:presLayoutVars>
          <dgm:bulletEnabled val="1"/>
        </dgm:presLayoutVars>
      </dgm:prSet>
      <dgm:spPr/>
      <dgm:t>
        <a:bodyPr/>
        <a:lstStyle/>
        <a:p>
          <a:endParaRPr lang="en-US"/>
        </a:p>
      </dgm:t>
    </dgm:pt>
    <dgm:pt modelId="{2D85E94B-B439-4C82-8F2B-A116FCC37BCA}" type="pres">
      <dgm:prSet presAssocID="{B0B88CA1-7018-4E8D-9121-0B3C8F28F58C}" presName="spNode" presStyleCnt="0"/>
      <dgm:spPr/>
    </dgm:pt>
    <dgm:pt modelId="{7791E96C-7D05-4BE0-862F-67242D145290}" type="pres">
      <dgm:prSet presAssocID="{554D6842-FE51-4EF7-B245-611F4F2D7525}" presName="sibTrans" presStyleLbl="sibTrans1D1" presStyleIdx="1" presStyleCnt="5"/>
      <dgm:spPr/>
      <dgm:t>
        <a:bodyPr/>
        <a:lstStyle/>
        <a:p>
          <a:endParaRPr lang="en-US"/>
        </a:p>
      </dgm:t>
    </dgm:pt>
    <dgm:pt modelId="{1BEEF3EF-C1A9-4737-9F6F-5876A4A181D9}" type="pres">
      <dgm:prSet presAssocID="{DB2A49AD-4C49-4476-8D0B-2231772D37F0}" presName="node" presStyleLbl="node1" presStyleIdx="2" presStyleCnt="5">
        <dgm:presLayoutVars>
          <dgm:bulletEnabled val="1"/>
        </dgm:presLayoutVars>
      </dgm:prSet>
      <dgm:spPr/>
      <dgm:t>
        <a:bodyPr/>
        <a:lstStyle/>
        <a:p>
          <a:endParaRPr lang="en-US"/>
        </a:p>
      </dgm:t>
    </dgm:pt>
    <dgm:pt modelId="{77CF2F5F-31EF-40BD-B05E-F0F27AE582C4}" type="pres">
      <dgm:prSet presAssocID="{DB2A49AD-4C49-4476-8D0B-2231772D37F0}" presName="spNode" presStyleCnt="0"/>
      <dgm:spPr/>
    </dgm:pt>
    <dgm:pt modelId="{C816B6DA-87BE-4691-8F63-6948A4D5F9D9}" type="pres">
      <dgm:prSet presAssocID="{68167AC9-08EC-4B5D-BE1E-21BA9C2E97E1}" presName="sibTrans" presStyleLbl="sibTrans1D1" presStyleIdx="2" presStyleCnt="5"/>
      <dgm:spPr/>
      <dgm:t>
        <a:bodyPr/>
        <a:lstStyle/>
        <a:p>
          <a:endParaRPr lang="en-US"/>
        </a:p>
      </dgm:t>
    </dgm:pt>
    <dgm:pt modelId="{2E890EA6-7C25-4B52-BD6A-D8EFDAEBA107}" type="pres">
      <dgm:prSet presAssocID="{30EC9069-605F-4E47-A4B7-6B6EB3F86119}" presName="node" presStyleLbl="node1" presStyleIdx="3" presStyleCnt="5">
        <dgm:presLayoutVars>
          <dgm:bulletEnabled val="1"/>
        </dgm:presLayoutVars>
      </dgm:prSet>
      <dgm:spPr/>
      <dgm:t>
        <a:bodyPr/>
        <a:lstStyle/>
        <a:p>
          <a:endParaRPr lang="en-US"/>
        </a:p>
      </dgm:t>
    </dgm:pt>
    <dgm:pt modelId="{B91889D4-A876-4C87-977B-653E9E96A565}" type="pres">
      <dgm:prSet presAssocID="{30EC9069-605F-4E47-A4B7-6B6EB3F86119}" presName="spNode" presStyleCnt="0"/>
      <dgm:spPr/>
    </dgm:pt>
    <dgm:pt modelId="{D2C2023C-86ED-4B7B-A0BD-51186E6F1385}" type="pres">
      <dgm:prSet presAssocID="{751ED4AB-7645-4064-BBD1-548004431EFE}" presName="sibTrans" presStyleLbl="sibTrans1D1" presStyleIdx="3" presStyleCnt="5"/>
      <dgm:spPr/>
      <dgm:t>
        <a:bodyPr/>
        <a:lstStyle/>
        <a:p>
          <a:endParaRPr lang="en-US"/>
        </a:p>
      </dgm:t>
    </dgm:pt>
    <dgm:pt modelId="{606D8E19-B75D-4AEE-B40F-4CD5B29BA811}" type="pres">
      <dgm:prSet presAssocID="{8ED28B5F-BA58-471E-ABD7-098C9E0B2E1B}" presName="node" presStyleLbl="node1" presStyleIdx="4" presStyleCnt="5">
        <dgm:presLayoutVars>
          <dgm:bulletEnabled val="1"/>
        </dgm:presLayoutVars>
      </dgm:prSet>
      <dgm:spPr/>
      <dgm:t>
        <a:bodyPr/>
        <a:lstStyle/>
        <a:p>
          <a:endParaRPr lang="en-US"/>
        </a:p>
      </dgm:t>
    </dgm:pt>
    <dgm:pt modelId="{9C964732-B5E6-49C4-B1E8-52F0034E25B4}" type="pres">
      <dgm:prSet presAssocID="{8ED28B5F-BA58-471E-ABD7-098C9E0B2E1B}" presName="spNode" presStyleCnt="0"/>
      <dgm:spPr/>
    </dgm:pt>
    <dgm:pt modelId="{9005F82E-4D08-4AE7-9C3A-C54E05E51AA8}" type="pres">
      <dgm:prSet presAssocID="{6517B45F-340E-40A0-8B20-EB9783323320}" presName="sibTrans" presStyleLbl="sibTrans1D1" presStyleIdx="4" presStyleCnt="5"/>
      <dgm:spPr/>
      <dgm:t>
        <a:bodyPr/>
        <a:lstStyle/>
        <a:p>
          <a:endParaRPr lang="en-US"/>
        </a:p>
      </dgm:t>
    </dgm:pt>
  </dgm:ptLst>
  <dgm:cxnLst>
    <dgm:cxn modelId="{56ADCD69-9F5B-4B97-B521-B85C7E005838}" type="presOf" srcId="{4480A1EB-3B04-4166-8756-52D1BE0AC4B5}" destId="{C3C3B251-B2B8-4461-8840-AA7BF07B9BE5}" srcOrd="0" destOrd="0" presId="urn:microsoft.com/office/officeart/2005/8/layout/cycle6"/>
    <dgm:cxn modelId="{119BE9F4-750F-44FE-B595-06EF46B53BF2}" srcId="{1ADF15B6-2858-4396-A65C-477934CD0B78}" destId="{8ED28B5F-BA58-471E-ABD7-098C9E0B2E1B}" srcOrd="4" destOrd="0" parTransId="{A3D26DB2-C0FE-43B1-92F2-E40BEA634971}" sibTransId="{6517B45F-340E-40A0-8B20-EB9783323320}"/>
    <dgm:cxn modelId="{248EA765-0870-4F16-9DFA-B24D7E9D8E81}" srcId="{1ADF15B6-2858-4396-A65C-477934CD0B78}" destId="{B0B88CA1-7018-4E8D-9121-0B3C8F28F58C}" srcOrd="1" destOrd="0" parTransId="{A500213D-5F43-4D29-AD67-EF02F1D29D67}" sibTransId="{554D6842-FE51-4EF7-B245-611F4F2D7525}"/>
    <dgm:cxn modelId="{9DB28BE5-BAD6-4305-A360-A564BDFA68EA}" type="presOf" srcId="{6517B45F-340E-40A0-8B20-EB9783323320}" destId="{9005F82E-4D08-4AE7-9C3A-C54E05E51AA8}" srcOrd="0" destOrd="0" presId="urn:microsoft.com/office/officeart/2005/8/layout/cycle6"/>
    <dgm:cxn modelId="{123F4986-E631-4EF7-A050-74E876BCB6B8}" type="presOf" srcId="{751ED4AB-7645-4064-BBD1-548004431EFE}" destId="{D2C2023C-86ED-4B7B-A0BD-51186E6F1385}" srcOrd="0" destOrd="0" presId="urn:microsoft.com/office/officeart/2005/8/layout/cycle6"/>
    <dgm:cxn modelId="{754C7C22-D4BA-4146-8B30-0F67B6B96B43}" type="presOf" srcId="{68167AC9-08EC-4B5D-BE1E-21BA9C2E97E1}" destId="{C816B6DA-87BE-4691-8F63-6948A4D5F9D9}" srcOrd="0" destOrd="0" presId="urn:microsoft.com/office/officeart/2005/8/layout/cycle6"/>
    <dgm:cxn modelId="{8DF0BE04-A657-4A11-A996-CF4A71424FC0}" srcId="{1ADF15B6-2858-4396-A65C-477934CD0B78}" destId="{30EC9069-605F-4E47-A4B7-6B6EB3F86119}" srcOrd="3" destOrd="0" parTransId="{9F13D408-ED95-4EB3-A0AC-8BBEC806321D}" sibTransId="{751ED4AB-7645-4064-BBD1-548004431EFE}"/>
    <dgm:cxn modelId="{FF3763E7-786D-4988-A8CD-2A1465065724}" type="presOf" srcId="{30EC9069-605F-4E47-A4B7-6B6EB3F86119}" destId="{2E890EA6-7C25-4B52-BD6A-D8EFDAEBA107}" srcOrd="0" destOrd="0" presId="urn:microsoft.com/office/officeart/2005/8/layout/cycle6"/>
    <dgm:cxn modelId="{7E3066E0-2287-4453-8014-0D858A84C941}" type="presOf" srcId="{18AF27F2-8786-43E0-8BD1-662F1BA1348A}" destId="{8C3748AB-6B29-4260-8209-850141A4559D}" srcOrd="0" destOrd="0" presId="urn:microsoft.com/office/officeart/2005/8/layout/cycle6"/>
    <dgm:cxn modelId="{549F74A0-FF4A-4D3F-A973-873F6FD08310}" srcId="{1ADF15B6-2858-4396-A65C-477934CD0B78}" destId="{18AF27F2-8786-43E0-8BD1-662F1BA1348A}" srcOrd="0" destOrd="0" parTransId="{25A3742B-5C7B-4E78-902B-BF2B0A523E35}" sibTransId="{4480A1EB-3B04-4166-8756-52D1BE0AC4B5}"/>
    <dgm:cxn modelId="{0CA0D1C6-C1CB-4F26-A748-12BAC51E0AE2}" type="presOf" srcId="{B0B88CA1-7018-4E8D-9121-0B3C8F28F58C}" destId="{D414B61A-C413-43CE-859A-3C8DE17E487A}" srcOrd="0" destOrd="0" presId="urn:microsoft.com/office/officeart/2005/8/layout/cycle6"/>
    <dgm:cxn modelId="{7137D63D-8C94-4D00-8494-62027CCFFD21}" srcId="{1ADF15B6-2858-4396-A65C-477934CD0B78}" destId="{DB2A49AD-4C49-4476-8D0B-2231772D37F0}" srcOrd="2" destOrd="0" parTransId="{78EEACD9-89AE-4464-8EE6-4E79325E9350}" sibTransId="{68167AC9-08EC-4B5D-BE1E-21BA9C2E97E1}"/>
    <dgm:cxn modelId="{6F688FB8-5634-4BE2-85F2-33B3993265A4}" type="presOf" srcId="{DB2A49AD-4C49-4476-8D0B-2231772D37F0}" destId="{1BEEF3EF-C1A9-4737-9F6F-5876A4A181D9}" srcOrd="0" destOrd="0" presId="urn:microsoft.com/office/officeart/2005/8/layout/cycle6"/>
    <dgm:cxn modelId="{A4097B31-8795-4793-A535-300CC856A409}" type="presOf" srcId="{1ADF15B6-2858-4396-A65C-477934CD0B78}" destId="{62A9E6A8-AFF9-485B-8340-1EA99DD99FF5}" srcOrd="0" destOrd="0" presId="urn:microsoft.com/office/officeart/2005/8/layout/cycle6"/>
    <dgm:cxn modelId="{6EF1760F-916C-4DC9-8BA9-61CA66260694}" type="presOf" srcId="{554D6842-FE51-4EF7-B245-611F4F2D7525}" destId="{7791E96C-7D05-4BE0-862F-67242D145290}" srcOrd="0" destOrd="0" presId="urn:microsoft.com/office/officeart/2005/8/layout/cycle6"/>
    <dgm:cxn modelId="{F140D016-0DF7-43CE-B0B7-9ABEB57D0B4B}" type="presOf" srcId="{8ED28B5F-BA58-471E-ABD7-098C9E0B2E1B}" destId="{606D8E19-B75D-4AEE-B40F-4CD5B29BA811}" srcOrd="0" destOrd="0" presId="urn:microsoft.com/office/officeart/2005/8/layout/cycle6"/>
    <dgm:cxn modelId="{F2CAF6DB-9CE2-4AEE-971A-BBC6A6803294}" type="presParOf" srcId="{62A9E6A8-AFF9-485B-8340-1EA99DD99FF5}" destId="{8C3748AB-6B29-4260-8209-850141A4559D}" srcOrd="0" destOrd="0" presId="urn:microsoft.com/office/officeart/2005/8/layout/cycle6"/>
    <dgm:cxn modelId="{633812DB-A4F0-4F80-ABE7-0E718CEF0284}" type="presParOf" srcId="{62A9E6A8-AFF9-485B-8340-1EA99DD99FF5}" destId="{C11AD3BD-0C55-4747-8612-BD1AC94BE123}" srcOrd="1" destOrd="0" presId="urn:microsoft.com/office/officeart/2005/8/layout/cycle6"/>
    <dgm:cxn modelId="{636C1A13-9141-4FE7-BB89-CF34E1D0F6FD}" type="presParOf" srcId="{62A9E6A8-AFF9-485B-8340-1EA99DD99FF5}" destId="{C3C3B251-B2B8-4461-8840-AA7BF07B9BE5}" srcOrd="2" destOrd="0" presId="urn:microsoft.com/office/officeart/2005/8/layout/cycle6"/>
    <dgm:cxn modelId="{E99AA2B2-9874-47D9-8E0E-C33DBCFBB097}" type="presParOf" srcId="{62A9E6A8-AFF9-485B-8340-1EA99DD99FF5}" destId="{D414B61A-C413-43CE-859A-3C8DE17E487A}" srcOrd="3" destOrd="0" presId="urn:microsoft.com/office/officeart/2005/8/layout/cycle6"/>
    <dgm:cxn modelId="{903E4F89-E729-48E7-A740-B0C95B414874}" type="presParOf" srcId="{62A9E6A8-AFF9-485B-8340-1EA99DD99FF5}" destId="{2D85E94B-B439-4C82-8F2B-A116FCC37BCA}" srcOrd="4" destOrd="0" presId="urn:microsoft.com/office/officeart/2005/8/layout/cycle6"/>
    <dgm:cxn modelId="{6CAD1C93-87F0-4DE1-BDCA-B2EE090BF7D7}" type="presParOf" srcId="{62A9E6A8-AFF9-485B-8340-1EA99DD99FF5}" destId="{7791E96C-7D05-4BE0-862F-67242D145290}" srcOrd="5" destOrd="0" presId="urn:microsoft.com/office/officeart/2005/8/layout/cycle6"/>
    <dgm:cxn modelId="{BEED4024-D711-4F90-B158-5FAC5EE1E1D6}" type="presParOf" srcId="{62A9E6A8-AFF9-485B-8340-1EA99DD99FF5}" destId="{1BEEF3EF-C1A9-4737-9F6F-5876A4A181D9}" srcOrd="6" destOrd="0" presId="urn:microsoft.com/office/officeart/2005/8/layout/cycle6"/>
    <dgm:cxn modelId="{B98C8AFE-4003-4B8D-A7A0-068892425736}" type="presParOf" srcId="{62A9E6A8-AFF9-485B-8340-1EA99DD99FF5}" destId="{77CF2F5F-31EF-40BD-B05E-F0F27AE582C4}" srcOrd="7" destOrd="0" presId="urn:microsoft.com/office/officeart/2005/8/layout/cycle6"/>
    <dgm:cxn modelId="{701EB2F4-F3E6-492E-8DC2-DB7D1CC50F6A}" type="presParOf" srcId="{62A9E6A8-AFF9-485B-8340-1EA99DD99FF5}" destId="{C816B6DA-87BE-4691-8F63-6948A4D5F9D9}" srcOrd="8" destOrd="0" presId="urn:microsoft.com/office/officeart/2005/8/layout/cycle6"/>
    <dgm:cxn modelId="{5D08D960-FE2E-4AB7-99A5-C5ECD08D0A51}" type="presParOf" srcId="{62A9E6A8-AFF9-485B-8340-1EA99DD99FF5}" destId="{2E890EA6-7C25-4B52-BD6A-D8EFDAEBA107}" srcOrd="9" destOrd="0" presId="urn:microsoft.com/office/officeart/2005/8/layout/cycle6"/>
    <dgm:cxn modelId="{8686CD77-41D0-434A-B691-C92CE77C5E1C}" type="presParOf" srcId="{62A9E6A8-AFF9-485B-8340-1EA99DD99FF5}" destId="{B91889D4-A876-4C87-977B-653E9E96A565}" srcOrd="10" destOrd="0" presId="urn:microsoft.com/office/officeart/2005/8/layout/cycle6"/>
    <dgm:cxn modelId="{DF98EBD4-0C12-45E3-9EBC-B5DE0331312E}" type="presParOf" srcId="{62A9E6A8-AFF9-485B-8340-1EA99DD99FF5}" destId="{D2C2023C-86ED-4B7B-A0BD-51186E6F1385}" srcOrd="11" destOrd="0" presId="urn:microsoft.com/office/officeart/2005/8/layout/cycle6"/>
    <dgm:cxn modelId="{FB0461A5-654A-4639-BC51-653EC9A5FC96}" type="presParOf" srcId="{62A9E6A8-AFF9-485B-8340-1EA99DD99FF5}" destId="{606D8E19-B75D-4AEE-B40F-4CD5B29BA811}" srcOrd="12" destOrd="0" presId="urn:microsoft.com/office/officeart/2005/8/layout/cycle6"/>
    <dgm:cxn modelId="{51A8D197-0D47-46F4-86AF-7C3E229837E6}" type="presParOf" srcId="{62A9E6A8-AFF9-485B-8340-1EA99DD99FF5}" destId="{9C964732-B5E6-49C4-B1E8-52F0034E25B4}" srcOrd="13" destOrd="0" presId="urn:microsoft.com/office/officeart/2005/8/layout/cycle6"/>
    <dgm:cxn modelId="{904FD69E-8CF1-40FB-A4AA-52984434E2AC}" type="presParOf" srcId="{62A9E6A8-AFF9-485B-8340-1EA99DD99FF5}" destId="{9005F82E-4D08-4AE7-9C3A-C54E05E51AA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ADF15B6-2858-4396-A65C-477934CD0B78}" type="doc">
      <dgm:prSet loTypeId="urn:microsoft.com/office/officeart/2005/8/layout/cycle6" loCatId="relationship" qsTypeId="urn:microsoft.com/office/officeart/2005/8/quickstyle/simple1" qsCatId="simple" csTypeId="urn:microsoft.com/office/officeart/2005/8/colors/colorful1#2" csCatId="colorful" phldr="1"/>
      <dgm:spPr/>
      <dgm:t>
        <a:bodyPr/>
        <a:lstStyle/>
        <a:p>
          <a:endParaRPr lang="en-US"/>
        </a:p>
      </dgm:t>
    </dgm:pt>
    <dgm:pt modelId="{18AF27F2-8786-43E0-8BD1-662F1BA1348A}">
      <dgm:prSet phldrT="[Text]"/>
      <dgm:spPr/>
      <dgm:t>
        <a:bodyPr/>
        <a:lstStyle/>
        <a:p>
          <a:r>
            <a:rPr lang="en-US" b="1" dirty="0" smtClean="0">
              <a:solidFill>
                <a:schemeClr val="tx1"/>
              </a:solidFill>
            </a:rPr>
            <a:t>Domain Data Producers</a:t>
          </a:r>
          <a:endParaRPr lang="en-US" b="1" dirty="0">
            <a:solidFill>
              <a:schemeClr val="tx1"/>
            </a:solidFill>
          </a:endParaRPr>
        </a:p>
      </dgm:t>
    </dgm:pt>
    <dgm:pt modelId="{25A3742B-5C7B-4E78-902B-BF2B0A523E35}" type="parTrans" cxnId="{549F74A0-FF4A-4D3F-A973-873F6FD08310}">
      <dgm:prSet/>
      <dgm:spPr/>
      <dgm:t>
        <a:bodyPr/>
        <a:lstStyle/>
        <a:p>
          <a:endParaRPr lang="en-US"/>
        </a:p>
      </dgm:t>
    </dgm:pt>
    <dgm:pt modelId="{4480A1EB-3B04-4166-8756-52D1BE0AC4B5}" type="sibTrans" cxnId="{549F74A0-FF4A-4D3F-A973-873F6FD08310}">
      <dgm:prSet/>
      <dgm:spPr/>
      <dgm:t>
        <a:bodyPr/>
        <a:lstStyle/>
        <a:p>
          <a:endParaRPr lang="en-US"/>
        </a:p>
      </dgm:t>
    </dgm:pt>
    <dgm:pt modelId="{B0B88CA1-7018-4E8D-9121-0B3C8F28F58C}">
      <dgm:prSet phldrT="[Text]"/>
      <dgm:spPr/>
      <dgm:t>
        <a:bodyPr/>
        <a:lstStyle/>
        <a:p>
          <a:r>
            <a:rPr lang="en-US" b="1" dirty="0" smtClean="0">
              <a:solidFill>
                <a:schemeClr val="tx1"/>
              </a:solidFill>
            </a:rPr>
            <a:t>Infrastructure Providers</a:t>
          </a:r>
          <a:endParaRPr lang="en-US" b="1" dirty="0">
            <a:solidFill>
              <a:schemeClr val="tx1"/>
            </a:solidFill>
          </a:endParaRPr>
        </a:p>
      </dgm:t>
    </dgm:pt>
    <dgm:pt modelId="{A500213D-5F43-4D29-AD67-EF02F1D29D67}" type="parTrans" cxnId="{248EA765-0870-4F16-9DFA-B24D7E9D8E81}">
      <dgm:prSet/>
      <dgm:spPr/>
      <dgm:t>
        <a:bodyPr/>
        <a:lstStyle/>
        <a:p>
          <a:endParaRPr lang="en-US"/>
        </a:p>
      </dgm:t>
    </dgm:pt>
    <dgm:pt modelId="{554D6842-FE51-4EF7-B245-611F4F2D7525}" type="sibTrans" cxnId="{248EA765-0870-4F16-9DFA-B24D7E9D8E81}">
      <dgm:prSet/>
      <dgm:spPr/>
      <dgm:t>
        <a:bodyPr/>
        <a:lstStyle/>
        <a:p>
          <a:endParaRPr lang="en-US"/>
        </a:p>
      </dgm:t>
    </dgm:pt>
    <dgm:pt modelId="{DB2A49AD-4C49-4476-8D0B-2231772D37F0}">
      <dgm:prSet phldrT="[Text]"/>
      <dgm:spPr/>
      <dgm:t>
        <a:bodyPr/>
        <a:lstStyle/>
        <a:p>
          <a:r>
            <a:rPr lang="en-US" b="1" dirty="0" smtClean="0">
              <a:solidFill>
                <a:schemeClr val="tx1"/>
              </a:solidFill>
            </a:rPr>
            <a:t>Domain Service Providers</a:t>
          </a:r>
          <a:endParaRPr lang="en-US" b="1" dirty="0">
            <a:solidFill>
              <a:schemeClr val="tx1"/>
            </a:solidFill>
          </a:endParaRPr>
        </a:p>
      </dgm:t>
    </dgm:pt>
    <dgm:pt modelId="{78EEACD9-89AE-4464-8EE6-4E79325E9350}" type="parTrans" cxnId="{7137D63D-8C94-4D00-8494-62027CCFFD21}">
      <dgm:prSet/>
      <dgm:spPr/>
      <dgm:t>
        <a:bodyPr/>
        <a:lstStyle/>
        <a:p>
          <a:endParaRPr lang="en-US"/>
        </a:p>
      </dgm:t>
    </dgm:pt>
    <dgm:pt modelId="{68167AC9-08EC-4B5D-BE1E-21BA9C2E97E1}" type="sibTrans" cxnId="{7137D63D-8C94-4D00-8494-62027CCFFD21}">
      <dgm:prSet/>
      <dgm:spPr/>
      <dgm:t>
        <a:bodyPr/>
        <a:lstStyle/>
        <a:p>
          <a:endParaRPr lang="en-US"/>
        </a:p>
      </dgm:t>
    </dgm:pt>
    <dgm:pt modelId="{30EC9069-605F-4E47-A4B7-6B6EB3F86119}">
      <dgm:prSet phldrT="[Text]"/>
      <dgm:spPr/>
      <dgm:t>
        <a:bodyPr/>
        <a:lstStyle/>
        <a:p>
          <a:r>
            <a:rPr lang="en-US" b="1" dirty="0" smtClean="0">
              <a:solidFill>
                <a:schemeClr val="tx1"/>
              </a:solidFill>
            </a:rPr>
            <a:t>Domain Data Consumers</a:t>
          </a:r>
          <a:endParaRPr lang="en-US" b="1" dirty="0">
            <a:solidFill>
              <a:schemeClr val="tx1"/>
            </a:solidFill>
          </a:endParaRPr>
        </a:p>
      </dgm:t>
    </dgm:pt>
    <dgm:pt modelId="{9F13D408-ED95-4EB3-A0AC-8BBEC806321D}" type="parTrans" cxnId="{8DF0BE04-A657-4A11-A996-CF4A71424FC0}">
      <dgm:prSet/>
      <dgm:spPr/>
      <dgm:t>
        <a:bodyPr/>
        <a:lstStyle/>
        <a:p>
          <a:endParaRPr lang="en-US"/>
        </a:p>
      </dgm:t>
    </dgm:pt>
    <dgm:pt modelId="{751ED4AB-7645-4064-BBD1-548004431EFE}" type="sibTrans" cxnId="{8DF0BE04-A657-4A11-A996-CF4A71424FC0}">
      <dgm:prSet/>
      <dgm:spPr/>
      <dgm:t>
        <a:bodyPr/>
        <a:lstStyle/>
        <a:p>
          <a:endParaRPr lang="en-US"/>
        </a:p>
      </dgm:t>
    </dgm:pt>
    <dgm:pt modelId="{8ED28B5F-BA58-471E-ABD7-098C9E0B2E1B}">
      <dgm:prSet phldrT="[Text]"/>
      <dgm:spPr/>
      <dgm:t>
        <a:bodyPr/>
        <a:lstStyle/>
        <a:p>
          <a:r>
            <a:rPr lang="en-US" b="1" dirty="0" smtClean="0">
              <a:solidFill>
                <a:schemeClr val="tx1"/>
              </a:solidFill>
            </a:rPr>
            <a:t>National/Global Data Aggregators</a:t>
          </a:r>
          <a:endParaRPr lang="en-US" b="1" dirty="0">
            <a:solidFill>
              <a:schemeClr val="tx1"/>
            </a:solidFill>
          </a:endParaRPr>
        </a:p>
      </dgm:t>
    </dgm:pt>
    <dgm:pt modelId="{A3D26DB2-C0FE-43B1-92F2-E40BEA634971}" type="parTrans" cxnId="{119BE9F4-750F-44FE-B595-06EF46B53BF2}">
      <dgm:prSet/>
      <dgm:spPr/>
      <dgm:t>
        <a:bodyPr/>
        <a:lstStyle/>
        <a:p>
          <a:endParaRPr lang="en-US"/>
        </a:p>
      </dgm:t>
    </dgm:pt>
    <dgm:pt modelId="{6517B45F-340E-40A0-8B20-EB9783323320}" type="sibTrans" cxnId="{119BE9F4-750F-44FE-B595-06EF46B53BF2}">
      <dgm:prSet/>
      <dgm:spPr/>
      <dgm:t>
        <a:bodyPr/>
        <a:lstStyle/>
        <a:p>
          <a:endParaRPr lang="en-US"/>
        </a:p>
      </dgm:t>
    </dgm:pt>
    <dgm:pt modelId="{62A9E6A8-AFF9-485B-8340-1EA99DD99FF5}" type="pres">
      <dgm:prSet presAssocID="{1ADF15B6-2858-4396-A65C-477934CD0B78}" presName="cycle" presStyleCnt="0">
        <dgm:presLayoutVars>
          <dgm:dir/>
          <dgm:resizeHandles val="exact"/>
        </dgm:presLayoutVars>
      </dgm:prSet>
      <dgm:spPr/>
      <dgm:t>
        <a:bodyPr/>
        <a:lstStyle/>
        <a:p>
          <a:endParaRPr lang="en-US"/>
        </a:p>
      </dgm:t>
    </dgm:pt>
    <dgm:pt modelId="{8C3748AB-6B29-4260-8209-850141A4559D}" type="pres">
      <dgm:prSet presAssocID="{18AF27F2-8786-43E0-8BD1-662F1BA1348A}" presName="node" presStyleLbl="node1" presStyleIdx="0" presStyleCnt="5">
        <dgm:presLayoutVars>
          <dgm:bulletEnabled val="1"/>
        </dgm:presLayoutVars>
      </dgm:prSet>
      <dgm:spPr/>
      <dgm:t>
        <a:bodyPr/>
        <a:lstStyle/>
        <a:p>
          <a:endParaRPr lang="en-US"/>
        </a:p>
      </dgm:t>
    </dgm:pt>
    <dgm:pt modelId="{C11AD3BD-0C55-4747-8612-BD1AC94BE123}" type="pres">
      <dgm:prSet presAssocID="{18AF27F2-8786-43E0-8BD1-662F1BA1348A}" presName="spNode" presStyleCnt="0"/>
      <dgm:spPr/>
    </dgm:pt>
    <dgm:pt modelId="{C3C3B251-B2B8-4461-8840-AA7BF07B9BE5}" type="pres">
      <dgm:prSet presAssocID="{4480A1EB-3B04-4166-8756-52D1BE0AC4B5}" presName="sibTrans" presStyleLbl="sibTrans1D1" presStyleIdx="0" presStyleCnt="5"/>
      <dgm:spPr/>
      <dgm:t>
        <a:bodyPr/>
        <a:lstStyle/>
        <a:p>
          <a:endParaRPr lang="en-US"/>
        </a:p>
      </dgm:t>
    </dgm:pt>
    <dgm:pt modelId="{D414B61A-C413-43CE-859A-3C8DE17E487A}" type="pres">
      <dgm:prSet presAssocID="{B0B88CA1-7018-4E8D-9121-0B3C8F28F58C}" presName="node" presStyleLbl="node1" presStyleIdx="1" presStyleCnt="5">
        <dgm:presLayoutVars>
          <dgm:bulletEnabled val="1"/>
        </dgm:presLayoutVars>
      </dgm:prSet>
      <dgm:spPr/>
      <dgm:t>
        <a:bodyPr/>
        <a:lstStyle/>
        <a:p>
          <a:endParaRPr lang="en-US"/>
        </a:p>
      </dgm:t>
    </dgm:pt>
    <dgm:pt modelId="{2D85E94B-B439-4C82-8F2B-A116FCC37BCA}" type="pres">
      <dgm:prSet presAssocID="{B0B88CA1-7018-4E8D-9121-0B3C8F28F58C}" presName="spNode" presStyleCnt="0"/>
      <dgm:spPr/>
    </dgm:pt>
    <dgm:pt modelId="{7791E96C-7D05-4BE0-862F-67242D145290}" type="pres">
      <dgm:prSet presAssocID="{554D6842-FE51-4EF7-B245-611F4F2D7525}" presName="sibTrans" presStyleLbl="sibTrans1D1" presStyleIdx="1" presStyleCnt="5"/>
      <dgm:spPr/>
      <dgm:t>
        <a:bodyPr/>
        <a:lstStyle/>
        <a:p>
          <a:endParaRPr lang="en-US"/>
        </a:p>
      </dgm:t>
    </dgm:pt>
    <dgm:pt modelId="{1BEEF3EF-C1A9-4737-9F6F-5876A4A181D9}" type="pres">
      <dgm:prSet presAssocID="{DB2A49AD-4C49-4476-8D0B-2231772D37F0}" presName="node" presStyleLbl="node1" presStyleIdx="2" presStyleCnt="5">
        <dgm:presLayoutVars>
          <dgm:bulletEnabled val="1"/>
        </dgm:presLayoutVars>
      </dgm:prSet>
      <dgm:spPr/>
      <dgm:t>
        <a:bodyPr/>
        <a:lstStyle/>
        <a:p>
          <a:endParaRPr lang="en-US"/>
        </a:p>
      </dgm:t>
    </dgm:pt>
    <dgm:pt modelId="{77CF2F5F-31EF-40BD-B05E-F0F27AE582C4}" type="pres">
      <dgm:prSet presAssocID="{DB2A49AD-4C49-4476-8D0B-2231772D37F0}" presName="spNode" presStyleCnt="0"/>
      <dgm:spPr/>
    </dgm:pt>
    <dgm:pt modelId="{C816B6DA-87BE-4691-8F63-6948A4D5F9D9}" type="pres">
      <dgm:prSet presAssocID="{68167AC9-08EC-4B5D-BE1E-21BA9C2E97E1}" presName="sibTrans" presStyleLbl="sibTrans1D1" presStyleIdx="2" presStyleCnt="5"/>
      <dgm:spPr/>
      <dgm:t>
        <a:bodyPr/>
        <a:lstStyle/>
        <a:p>
          <a:endParaRPr lang="en-US"/>
        </a:p>
      </dgm:t>
    </dgm:pt>
    <dgm:pt modelId="{2E890EA6-7C25-4B52-BD6A-D8EFDAEBA107}" type="pres">
      <dgm:prSet presAssocID="{30EC9069-605F-4E47-A4B7-6B6EB3F86119}" presName="node" presStyleLbl="node1" presStyleIdx="3" presStyleCnt="5">
        <dgm:presLayoutVars>
          <dgm:bulletEnabled val="1"/>
        </dgm:presLayoutVars>
      </dgm:prSet>
      <dgm:spPr/>
      <dgm:t>
        <a:bodyPr/>
        <a:lstStyle/>
        <a:p>
          <a:endParaRPr lang="en-US"/>
        </a:p>
      </dgm:t>
    </dgm:pt>
    <dgm:pt modelId="{B91889D4-A876-4C87-977B-653E9E96A565}" type="pres">
      <dgm:prSet presAssocID="{30EC9069-605F-4E47-A4B7-6B6EB3F86119}" presName="spNode" presStyleCnt="0"/>
      <dgm:spPr/>
    </dgm:pt>
    <dgm:pt modelId="{D2C2023C-86ED-4B7B-A0BD-51186E6F1385}" type="pres">
      <dgm:prSet presAssocID="{751ED4AB-7645-4064-BBD1-548004431EFE}" presName="sibTrans" presStyleLbl="sibTrans1D1" presStyleIdx="3" presStyleCnt="5"/>
      <dgm:spPr/>
      <dgm:t>
        <a:bodyPr/>
        <a:lstStyle/>
        <a:p>
          <a:endParaRPr lang="en-US"/>
        </a:p>
      </dgm:t>
    </dgm:pt>
    <dgm:pt modelId="{606D8E19-B75D-4AEE-B40F-4CD5B29BA811}" type="pres">
      <dgm:prSet presAssocID="{8ED28B5F-BA58-471E-ABD7-098C9E0B2E1B}" presName="node" presStyleLbl="node1" presStyleIdx="4" presStyleCnt="5">
        <dgm:presLayoutVars>
          <dgm:bulletEnabled val="1"/>
        </dgm:presLayoutVars>
      </dgm:prSet>
      <dgm:spPr/>
      <dgm:t>
        <a:bodyPr/>
        <a:lstStyle/>
        <a:p>
          <a:endParaRPr lang="en-US"/>
        </a:p>
      </dgm:t>
    </dgm:pt>
    <dgm:pt modelId="{9C964732-B5E6-49C4-B1E8-52F0034E25B4}" type="pres">
      <dgm:prSet presAssocID="{8ED28B5F-BA58-471E-ABD7-098C9E0B2E1B}" presName="spNode" presStyleCnt="0"/>
      <dgm:spPr/>
    </dgm:pt>
    <dgm:pt modelId="{9005F82E-4D08-4AE7-9C3A-C54E05E51AA8}" type="pres">
      <dgm:prSet presAssocID="{6517B45F-340E-40A0-8B20-EB9783323320}" presName="sibTrans" presStyleLbl="sibTrans1D1" presStyleIdx="4" presStyleCnt="5"/>
      <dgm:spPr/>
      <dgm:t>
        <a:bodyPr/>
        <a:lstStyle/>
        <a:p>
          <a:endParaRPr lang="en-US"/>
        </a:p>
      </dgm:t>
    </dgm:pt>
  </dgm:ptLst>
  <dgm:cxnLst>
    <dgm:cxn modelId="{119BE9F4-750F-44FE-B595-06EF46B53BF2}" srcId="{1ADF15B6-2858-4396-A65C-477934CD0B78}" destId="{8ED28B5F-BA58-471E-ABD7-098C9E0B2E1B}" srcOrd="4" destOrd="0" parTransId="{A3D26DB2-C0FE-43B1-92F2-E40BEA634971}" sibTransId="{6517B45F-340E-40A0-8B20-EB9783323320}"/>
    <dgm:cxn modelId="{37BD1F04-321E-4EC4-A911-651BB852C2CC}" type="presOf" srcId="{DB2A49AD-4C49-4476-8D0B-2231772D37F0}" destId="{1BEEF3EF-C1A9-4737-9F6F-5876A4A181D9}" srcOrd="0" destOrd="0" presId="urn:microsoft.com/office/officeart/2005/8/layout/cycle6"/>
    <dgm:cxn modelId="{4F48CC7F-0A81-4B68-8782-722A5226BD8C}" type="presOf" srcId="{30EC9069-605F-4E47-A4B7-6B6EB3F86119}" destId="{2E890EA6-7C25-4B52-BD6A-D8EFDAEBA107}" srcOrd="0" destOrd="0" presId="urn:microsoft.com/office/officeart/2005/8/layout/cycle6"/>
    <dgm:cxn modelId="{8DF0BE04-A657-4A11-A996-CF4A71424FC0}" srcId="{1ADF15B6-2858-4396-A65C-477934CD0B78}" destId="{30EC9069-605F-4E47-A4B7-6B6EB3F86119}" srcOrd="3" destOrd="0" parTransId="{9F13D408-ED95-4EB3-A0AC-8BBEC806321D}" sibTransId="{751ED4AB-7645-4064-BBD1-548004431EFE}"/>
    <dgm:cxn modelId="{4F00B164-3F72-4062-8A71-99EC43653B3D}" type="presOf" srcId="{554D6842-FE51-4EF7-B245-611F4F2D7525}" destId="{7791E96C-7D05-4BE0-862F-67242D145290}" srcOrd="0" destOrd="0" presId="urn:microsoft.com/office/officeart/2005/8/layout/cycle6"/>
    <dgm:cxn modelId="{F244D181-E91F-49D2-A3CD-E7AE057C984E}" type="presOf" srcId="{4480A1EB-3B04-4166-8756-52D1BE0AC4B5}" destId="{C3C3B251-B2B8-4461-8840-AA7BF07B9BE5}" srcOrd="0" destOrd="0" presId="urn:microsoft.com/office/officeart/2005/8/layout/cycle6"/>
    <dgm:cxn modelId="{FD9910D8-0445-488D-AC5B-696717661B83}" type="presOf" srcId="{8ED28B5F-BA58-471E-ABD7-098C9E0B2E1B}" destId="{606D8E19-B75D-4AEE-B40F-4CD5B29BA811}" srcOrd="0" destOrd="0" presId="urn:microsoft.com/office/officeart/2005/8/layout/cycle6"/>
    <dgm:cxn modelId="{F34C2031-45B1-4D50-9A13-AE7CF0CB0BED}" type="presOf" srcId="{18AF27F2-8786-43E0-8BD1-662F1BA1348A}" destId="{8C3748AB-6B29-4260-8209-850141A4559D}" srcOrd="0" destOrd="0" presId="urn:microsoft.com/office/officeart/2005/8/layout/cycle6"/>
    <dgm:cxn modelId="{C1078426-6B17-4CD8-90F2-BA7C69F0DE57}" type="presOf" srcId="{1ADF15B6-2858-4396-A65C-477934CD0B78}" destId="{62A9E6A8-AFF9-485B-8340-1EA99DD99FF5}" srcOrd="0" destOrd="0" presId="urn:microsoft.com/office/officeart/2005/8/layout/cycle6"/>
    <dgm:cxn modelId="{248EA765-0870-4F16-9DFA-B24D7E9D8E81}" srcId="{1ADF15B6-2858-4396-A65C-477934CD0B78}" destId="{B0B88CA1-7018-4E8D-9121-0B3C8F28F58C}" srcOrd="1" destOrd="0" parTransId="{A500213D-5F43-4D29-AD67-EF02F1D29D67}" sibTransId="{554D6842-FE51-4EF7-B245-611F4F2D7525}"/>
    <dgm:cxn modelId="{DB556640-1ACB-457D-9BCF-A129D0590721}" type="presOf" srcId="{B0B88CA1-7018-4E8D-9121-0B3C8F28F58C}" destId="{D414B61A-C413-43CE-859A-3C8DE17E487A}" srcOrd="0" destOrd="0" presId="urn:microsoft.com/office/officeart/2005/8/layout/cycle6"/>
    <dgm:cxn modelId="{7137D63D-8C94-4D00-8494-62027CCFFD21}" srcId="{1ADF15B6-2858-4396-A65C-477934CD0B78}" destId="{DB2A49AD-4C49-4476-8D0B-2231772D37F0}" srcOrd="2" destOrd="0" parTransId="{78EEACD9-89AE-4464-8EE6-4E79325E9350}" sibTransId="{68167AC9-08EC-4B5D-BE1E-21BA9C2E97E1}"/>
    <dgm:cxn modelId="{FEB03368-1AEA-4890-BDC5-93FB092CFEC3}" type="presOf" srcId="{68167AC9-08EC-4B5D-BE1E-21BA9C2E97E1}" destId="{C816B6DA-87BE-4691-8F63-6948A4D5F9D9}" srcOrd="0" destOrd="0" presId="urn:microsoft.com/office/officeart/2005/8/layout/cycle6"/>
    <dgm:cxn modelId="{49E289C0-E4EC-4355-ADBF-044287B50B03}" type="presOf" srcId="{751ED4AB-7645-4064-BBD1-548004431EFE}" destId="{D2C2023C-86ED-4B7B-A0BD-51186E6F1385}" srcOrd="0" destOrd="0" presId="urn:microsoft.com/office/officeart/2005/8/layout/cycle6"/>
    <dgm:cxn modelId="{E8136DE3-F9C3-40D4-9E51-A9319C31E55D}" type="presOf" srcId="{6517B45F-340E-40A0-8B20-EB9783323320}" destId="{9005F82E-4D08-4AE7-9C3A-C54E05E51AA8}" srcOrd="0" destOrd="0" presId="urn:microsoft.com/office/officeart/2005/8/layout/cycle6"/>
    <dgm:cxn modelId="{549F74A0-FF4A-4D3F-A973-873F6FD08310}" srcId="{1ADF15B6-2858-4396-A65C-477934CD0B78}" destId="{18AF27F2-8786-43E0-8BD1-662F1BA1348A}" srcOrd="0" destOrd="0" parTransId="{25A3742B-5C7B-4E78-902B-BF2B0A523E35}" sibTransId="{4480A1EB-3B04-4166-8756-52D1BE0AC4B5}"/>
    <dgm:cxn modelId="{D693CDBD-005E-4DB2-83C8-5969013345FC}" type="presParOf" srcId="{62A9E6A8-AFF9-485B-8340-1EA99DD99FF5}" destId="{8C3748AB-6B29-4260-8209-850141A4559D}" srcOrd="0" destOrd="0" presId="urn:microsoft.com/office/officeart/2005/8/layout/cycle6"/>
    <dgm:cxn modelId="{2564E881-8FD6-473B-A962-00A020B9C4D4}" type="presParOf" srcId="{62A9E6A8-AFF9-485B-8340-1EA99DD99FF5}" destId="{C11AD3BD-0C55-4747-8612-BD1AC94BE123}" srcOrd="1" destOrd="0" presId="urn:microsoft.com/office/officeart/2005/8/layout/cycle6"/>
    <dgm:cxn modelId="{8DEB1122-CEF9-49AD-A70E-A0D22F965655}" type="presParOf" srcId="{62A9E6A8-AFF9-485B-8340-1EA99DD99FF5}" destId="{C3C3B251-B2B8-4461-8840-AA7BF07B9BE5}" srcOrd="2" destOrd="0" presId="urn:microsoft.com/office/officeart/2005/8/layout/cycle6"/>
    <dgm:cxn modelId="{21799642-CDE5-43FE-ADA1-BEC0B7306678}" type="presParOf" srcId="{62A9E6A8-AFF9-485B-8340-1EA99DD99FF5}" destId="{D414B61A-C413-43CE-859A-3C8DE17E487A}" srcOrd="3" destOrd="0" presId="urn:microsoft.com/office/officeart/2005/8/layout/cycle6"/>
    <dgm:cxn modelId="{B51E5A9D-A955-4319-B32E-B3715AF812B3}" type="presParOf" srcId="{62A9E6A8-AFF9-485B-8340-1EA99DD99FF5}" destId="{2D85E94B-B439-4C82-8F2B-A116FCC37BCA}" srcOrd="4" destOrd="0" presId="urn:microsoft.com/office/officeart/2005/8/layout/cycle6"/>
    <dgm:cxn modelId="{24D8D5EE-C829-47D4-8B66-4D72D6787017}" type="presParOf" srcId="{62A9E6A8-AFF9-485B-8340-1EA99DD99FF5}" destId="{7791E96C-7D05-4BE0-862F-67242D145290}" srcOrd="5" destOrd="0" presId="urn:microsoft.com/office/officeart/2005/8/layout/cycle6"/>
    <dgm:cxn modelId="{7B7B1453-8D06-442C-AD0A-8E3D332304FE}" type="presParOf" srcId="{62A9E6A8-AFF9-485B-8340-1EA99DD99FF5}" destId="{1BEEF3EF-C1A9-4737-9F6F-5876A4A181D9}" srcOrd="6" destOrd="0" presId="urn:microsoft.com/office/officeart/2005/8/layout/cycle6"/>
    <dgm:cxn modelId="{0CCAB70C-A8B0-40FB-AA99-10463AA305C8}" type="presParOf" srcId="{62A9E6A8-AFF9-485B-8340-1EA99DD99FF5}" destId="{77CF2F5F-31EF-40BD-B05E-F0F27AE582C4}" srcOrd="7" destOrd="0" presId="urn:microsoft.com/office/officeart/2005/8/layout/cycle6"/>
    <dgm:cxn modelId="{96491011-F581-4D66-BF9F-2CA7AE67E38C}" type="presParOf" srcId="{62A9E6A8-AFF9-485B-8340-1EA99DD99FF5}" destId="{C816B6DA-87BE-4691-8F63-6948A4D5F9D9}" srcOrd="8" destOrd="0" presId="urn:microsoft.com/office/officeart/2005/8/layout/cycle6"/>
    <dgm:cxn modelId="{F088EF1E-85C3-4CFE-9D27-9180A65C0686}" type="presParOf" srcId="{62A9E6A8-AFF9-485B-8340-1EA99DD99FF5}" destId="{2E890EA6-7C25-4B52-BD6A-D8EFDAEBA107}" srcOrd="9" destOrd="0" presId="urn:microsoft.com/office/officeart/2005/8/layout/cycle6"/>
    <dgm:cxn modelId="{61735646-09AA-4899-B32C-550D09159F91}" type="presParOf" srcId="{62A9E6A8-AFF9-485B-8340-1EA99DD99FF5}" destId="{B91889D4-A876-4C87-977B-653E9E96A565}" srcOrd="10" destOrd="0" presId="urn:microsoft.com/office/officeart/2005/8/layout/cycle6"/>
    <dgm:cxn modelId="{496A0710-FF69-4F9D-845A-7B5F3E5DF8AD}" type="presParOf" srcId="{62A9E6A8-AFF9-485B-8340-1EA99DD99FF5}" destId="{D2C2023C-86ED-4B7B-A0BD-51186E6F1385}" srcOrd="11" destOrd="0" presId="urn:microsoft.com/office/officeart/2005/8/layout/cycle6"/>
    <dgm:cxn modelId="{03172BFB-0AF4-42CD-94DA-315C03F544BA}" type="presParOf" srcId="{62A9E6A8-AFF9-485B-8340-1EA99DD99FF5}" destId="{606D8E19-B75D-4AEE-B40F-4CD5B29BA811}" srcOrd="12" destOrd="0" presId="urn:microsoft.com/office/officeart/2005/8/layout/cycle6"/>
    <dgm:cxn modelId="{8B0D27B6-74AE-49E0-B3BE-592F4859400B}" type="presParOf" srcId="{62A9E6A8-AFF9-485B-8340-1EA99DD99FF5}" destId="{9C964732-B5E6-49C4-B1E8-52F0034E25B4}" srcOrd="13" destOrd="0" presId="urn:microsoft.com/office/officeart/2005/8/layout/cycle6"/>
    <dgm:cxn modelId="{7CE2D77B-2C26-4B3D-9EA4-0F62086D96FE}" type="presParOf" srcId="{62A9E6A8-AFF9-485B-8340-1EA99DD99FF5}" destId="{9005F82E-4D08-4AE7-9C3A-C54E05E51AA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F15B6-2858-4396-A65C-477934CD0B78}" type="doc">
      <dgm:prSet loTypeId="urn:microsoft.com/office/officeart/2005/8/layout/cycle6" loCatId="relationship" qsTypeId="urn:microsoft.com/office/officeart/2005/8/quickstyle/simple1" qsCatId="simple" csTypeId="urn:microsoft.com/office/officeart/2005/8/colors/colorful1#2" csCatId="colorful" phldr="1"/>
      <dgm:spPr/>
      <dgm:t>
        <a:bodyPr/>
        <a:lstStyle/>
        <a:p>
          <a:endParaRPr lang="en-US"/>
        </a:p>
      </dgm:t>
    </dgm:pt>
    <dgm:pt modelId="{18AF27F2-8786-43E0-8BD1-662F1BA1348A}">
      <dgm:prSet phldrT="[Text]"/>
      <dgm:spPr/>
      <dgm:t>
        <a:bodyPr/>
        <a:lstStyle/>
        <a:p>
          <a:r>
            <a:rPr lang="en-US" b="1" dirty="0" smtClean="0">
              <a:solidFill>
                <a:schemeClr val="tx1"/>
              </a:solidFill>
            </a:rPr>
            <a:t>Domain Data Producers</a:t>
          </a:r>
          <a:endParaRPr lang="en-US" b="1" dirty="0">
            <a:solidFill>
              <a:schemeClr val="tx1"/>
            </a:solidFill>
          </a:endParaRPr>
        </a:p>
      </dgm:t>
    </dgm:pt>
    <dgm:pt modelId="{25A3742B-5C7B-4E78-902B-BF2B0A523E35}" type="parTrans" cxnId="{549F74A0-FF4A-4D3F-A973-873F6FD08310}">
      <dgm:prSet/>
      <dgm:spPr/>
      <dgm:t>
        <a:bodyPr/>
        <a:lstStyle/>
        <a:p>
          <a:endParaRPr lang="en-US"/>
        </a:p>
      </dgm:t>
    </dgm:pt>
    <dgm:pt modelId="{4480A1EB-3B04-4166-8756-52D1BE0AC4B5}" type="sibTrans" cxnId="{549F74A0-FF4A-4D3F-A973-873F6FD08310}">
      <dgm:prSet/>
      <dgm:spPr/>
      <dgm:t>
        <a:bodyPr/>
        <a:lstStyle/>
        <a:p>
          <a:endParaRPr lang="en-US"/>
        </a:p>
      </dgm:t>
    </dgm:pt>
    <dgm:pt modelId="{B0B88CA1-7018-4E8D-9121-0B3C8F28F58C}">
      <dgm:prSet phldrT="[Text]"/>
      <dgm:spPr/>
      <dgm:t>
        <a:bodyPr/>
        <a:lstStyle/>
        <a:p>
          <a:r>
            <a:rPr lang="en-US" b="1" dirty="0" smtClean="0">
              <a:solidFill>
                <a:schemeClr val="tx1"/>
              </a:solidFill>
            </a:rPr>
            <a:t>Infrastructure Providers</a:t>
          </a:r>
          <a:endParaRPr lang="en-US" b="1" dirty="0">
            <a:solidFill>
              <a:schemeClr val="tx1"/>
            </a:solidFill>
          </a:endParaRPr>
        </a:p>
      </dgm:t>
    </dgm:pt>
    <dgm:pt modelId="{A500213D-5F43-4D29-AD67-EF02F1D29D67}" type="parTrans" cxnId="{248EA765-0870-4F16-9DFA-B24D7E9D8E81}">
      <dgm:prSet/>
      <dgm:spPr/>
      <dgm:t>
        <a:bodyPr/>
        <a:lstStyle/>
        <a:p>
          <a:endParaRPr lang="en-US"/>
        </a:p>
      </dgm:t>
    </dgm:pt>
    <dgm:pt modelId="{554D6842-FE51-4EF7-B245-611F4F2D7525}" type="sibTrans" cxnId="{248EA765-0870-4F16-9DFA-B24D7E9D8E81}">
      <dgm:prSet/>
      <dgm:spPr/>
      <dgm:t>
        <a:bodyPr/>
        <a:lstStyle/>
        <a:p>
          <a:endParaRPr lang="en-US"/>
        </a:p>
      </dgm:t>
    </dgm:pt>
    <dgm:pt modelId="{DB2A49AD-4C49-4476-8D0B-2231772D37F0}">
      <dgm:prSet phldrT="[Text]"/>
      <dgm:spPr/>
      <dgm:t>
        <a:bodyPr/>
        <a:lstStyle/>
        <a:p>
          <a:r>
            <a:rPr lang="en-US" b="1" dirty="0" smtClean="0">
              <a:solidFill>
                <a:schemeClr val="tx1"/>
              </a:solidFill>
            </a:rPr>
            <a:t>Domain Service Providers</a:t>
          </a:r>
          <a:endParaRPr lang="en-US" b="1" dirty="0">
            <a:solidFill>
              <a:schemeClr val="tx1"/>
            </a:solidFill>
          </a:endParaRPr>
        </a:p>
      </dgm:t>
    </dgm:pt>
    <dgm:pt modelId="{78EEACD9-89AE-4464-8EE6-4E79325E9350}" type="parTrans" cxnId="{7137D63D-8C94-4D00-8494-62027CCFFD21}">
      <dgm:prSet/>
      <dgm:spPr/>
      <dgm:t>
        <a:bodyPr/>
        <a:lstStyle/>
        <a:p>
          <a:endParaRPr lang="en-US"/>
        </a:p>
      </dgm:t>
    </dgm:pt>
    <dgm:pt modelId="{68167AC9-08EC-4B5D-BE1E-21BA9C2E97E1}" type="sibTrans" cxnId="{7137D63D-8C94-4D00-8494-62027CCFFD21}">
      <dgm:prSet/>
      <dgm:spPr/>
      <dgm:t>
        <a:bodyPr/>
        <a:lstStyle/>
        <a:p>
          <a:endParaRPr lang="en-US"/>
        </a:p>
      </dgm:t>
    </dgm:pt>
    <dgm:pt modelId="{30EC9069-605F-4E47-A4B7-6B6EB3F86119}">
      <dgm:prSet phldrT="[Text]"/>
      <dgm:spPr/>
      <dgm:t>
        <a:bodyPr/>
        <a:lstStyle/>
        <a:p>
          <a:r>
            <a:rPr lang="en-US" b="1" dirty="0" smtClean="0">
              <a:solidFill>
                <a:schemeClr val="tx1"/>
              </a:solidFill>
            </a:rPr>
            <a:t>Domain Data Consumers</a:t>
          </a:r>
          <a:endParaRPr lang="en-US" b="1" dirty="0">
            <a:solidFill>
              <a:schemeClr val="tx1"/>
            </a:solidFill>
          </a:endParaRPr>
        </a:p>
      </dgm:t>
    </dgm:pt>
    <dgm:pt modelId="{9F13D408-ED95-4EB3-A0AC-8BBEC806321D}" type="parTrans" cxnId="{8DF0BE04-A657-4A11-A996-CF4A71424FC0}">
      <dgm:prSet/>
      <dgm:spPr/>
      <dgm:t>
        <a:bodyPr/>
        <a:lstStyle/>
        <a:p>
          <a:endParaRPr lang="en-US"/>
        </a:p>
      </dgm:t>
    </dgm:pt>
    <dgm:pt modelId="{751ED4AB-7645-4064-BBD1-548004431EFE}" type="sibTrans" cxnId="{8DF0BE04-A657-4A11-A996-CF4A71424FC0}">
      <dgm:prSet/>
      <dgm:spPr/>
      <dgm:t>
        <a:bodyPr/>
        <a:lstStyle/>
        <a:p>
          <a:endParaRPr lang="en-US"/>
        </a:p>
      </dgm:t>
    </dgm:pt>
    <dgm:pt modelId="{8ED28B5F-BA58-471E-ABD7-098C9E0B2E1B}">
      <dgm:prSet phldrT="[Text]"/>
      <dgm:spPr/>
      <dgm:t>
        <a:bodyPr/>
        <a:lstStyle/>
        <a:p>
          <a:r>
            <a:rPr lang="en-US" b="1" dirty="0" smtClean="0">
              <a:solidFill>
                <a:schemeClr val="tx1"/>
              </a:solidFill>
            </a:rPr>
            <a:t>National/Global Data Aggregators</a:t>
          </a:r>
          <a:endParaRPr lang="en-US" b="1" dirty="0">
            <a:solidFill>
              <a:schemeClr val="tx1"/>
            </a:solidFill>
          </a:endParaRPr>
        </a:p>
      </dgm:t>
    </dgm:pt>
    <dgm:pt modelId="{A3D26DB2-C0FE-43B1-92F2-E40BEA634971}" type="parTrans" cxnId="{119BE9F4-750F-44FE-B595-06EF46B53BF2}">
      <dgm:prSet/>
      <dgm:spPr/>
      <dgm:t>
        <a:bodyPr/>
        <a:lstStyle/>
        <a:p>
          <a:endParaRPr lang="en-US"/>
        </a:p>
      </dgm:t>
    </dgm:pt>
    <dgm:pt modelId="{6517B45F-340E-40A0-8B20-EB9783323320}" type="sibTrans" cxnId="{119BE9F4-750F-44FE-B595-06EF46B53BF2}">
      <dgm:prSet/>
      <dgm:spPr/>
      <dgm:t>
        <a:bodyPr/>
        <a:lstStyle/>
        <a:p>
          <a:endParaRPr lang="en-US"/>
        </a:p>
      </dgm:t>
    </dgm:pt>
    <dgm:pt modelId="{62A9E6A8-AFF9-485B-8340-1EA99DD99FF5}" type="pres">
      <dgm:prSet presAssocID="{1ADF15B6-2858-4396-A65C-477934CD0B78}" presName="cycle" presStyleCnt="0">
        <dgm:presLayoutVars>
          <dgm:dir/>
          <dgm:resizeHandles val="exact"/>
        </dgm:presLayoutVars>
      </dgm:prSet>
      <dgm:spPr/>
      <dgm:t>
        <a:bodyPr/>
        <a:lstStyle/>
        <a:p>
          <a:endParaRPr lang="en-US"/>
        </a:p>
      </dgm:t>
    </dgm:pt>
    <dgm:pt modelId="{8C3748AB-6B29-4260-8209-850141A4559D}" type="pres">
      <dgm:prSet presAssocID="{18AF27F2-8786-43E0-8BD1-662F1BA1348A}" presName="node" presStyleLbl="node1" presStyleIdx="0" presStyleCnt="5">
        <dgm:presLayoutVars>
          <dgm:bulletEnabled val="1"/>
        </dgm:presLayoutVars>
      </dgm:prSet>
      <dgm:spPr/>
      <dgm:t>
        <a:bodyPr/>
        <a:lstStyle/>
        <a:p>
          <a:endParaRPr lang="en-US"/>
        </a:p>
      </dgm:t>
    </dgm:pt>
    <dgm:pt modelId="{C11AD3BD-0C55-4747-8612-BD1AC94BE123}" type="pres">
      <dgm:prSet presAssocID="{18AF27F2-8786-43E0-8BD1-662F1BA1348A}" presName="spNode" presStyleCnt="0"/>
      <dgm:spPr/>
    </dgm:pt>
    <dgm:pt modelId="{C3C3B251-B2B8-4461-8840-AA7BF07B9BE5}" type="pres">
      <dgm:prSet presAssocID="{4480A1EB-3B04-4166-8756-52D1BE0AC4B5}" presName="sibTrans" presStyleLbl="sibTrans1D1" presStyleIdx="0" presStyleCnt="5"/>
      <dgm:spPr/>
      <dgm:t>
        <a:bodyPr/>
        <a:lstStyle/>
        <a:p>
          <a:endParaRPr lang="en-US"/>
        </a:p>
      </dgm:t>
    </dgm:pt>
    <dgm:pt modelId="{D414B61A-C413-43CE-859A-3C8DE17E487A}" type="pres">
      <dgm:prSet presAssocID="{B0B88CA1-7018-4E8D-9121-0B3C8F28F58C}" presName="node" presStyleLbl="node1" presStyleIdx="1" presStyleCnt="5">
        <dgm:presLayoutVars>
          <dgm:bulletEnabled val="1"/>
        </dgm:presLayoutVars>
      </dgm:prSet>
      <dgm:spPr/>
      <dgm:t>
        <a:bodyPr/>
        <a:lstStyle/>
        <a:p>
          <a:endParaRPr lang="en-US"/>
        </a:p>
      </dgm:t>
    </dgm:pt>
    <dgm:pt modelId="{2D85E94B-B439-4C82-8F2B-A116FCC37BCA}" type="pres">
      <dgm:prSet presAssocID="{B0B88CA1-7018-4E8D-9121-0B3C8F28F58C}" presName="spNode" presStyleCnt="0"/>
      <dgm:spPr/>
    </dgm:pt>
    <dgm:pt modelId="{7791E96C-7D05-4BE0-862F-67242D145290}" type="pres">
      <dgm:prSet presAssocID="{554D6842-FE51-4EF7-B245-611F4F2D7525}" presName="sibTrans" presStyleLbl="sibTrans1D1" presStyleIdx="1" presStyleCnt="5"/>
      <dgm:spPr/>
      <dgm:t>
        <a:bodyPr/>
        <a:lstStyle/>
        <a:p>
          <a:endParaRPr lang="en-US"/>
        </a:p>
      </dgm:t>
    </dgm:pt>
    <dgm:pt modelId="{1BEEF3EF-C1A9-4737-9F6F-5876A4A181D9}" type="pres">
      <dgm:prSet presAssocID="{DB2A49AD-4C49-4476-8D0B-2231772D37F0}" presName="node" presStyleLbl="node1" presStyleIdx="2" presStyleCnt="5">
        <dgm:presLayoutVars>
          <dgm:bulletEnabled val="1"/>
        </dgm:presLayoutVars>
      </dgm:prSet>
      <dgm:spPr/>
      <dgm:t>
        <a:bodyPr/>
        <a:lstStyle/>
        <a:p>
          <a:endParaRPr lang="en-US"/>
        </a:p>
      </dgm:t>
    </dgm:pt>
    <dgm:pt modelId="{77CF2F5F-31EF-40BD-B05E-F0F27AE582C4}" type="pres">
      <dgm:prSet presAssocID="{DB2A49AD-4C49-4476-8D0B-2231772D37F0}" presName="spNode" presStyleCnt="0"/>
      <dgm:spPr/>
    </dgm:pt>
    <dgm:pt modelId="{C816B6DA-87BE-4691-8F63-6948A4D5F9D9}" type="pres">
      <dgm:prSet presAssocID="{68167AC9-08EC-4B5D-BE1E-21BA9C2E97E1}" presName="sibTrans" presStyleLbl="sibTrans1D1" presStyleIdx="2" presStyleCnt="5"/>
      <dgm:spPr/>
      <dgm:t>
        <a:bodyPr/>
        <a:lstStyle/>
        <a:p>
          <a:endParaRPr lang="en-US"/>
        </a:p>
      </dgm:t>
    </dgm:pt>
    <dgm:pt modelId="{2E890EA6-7C25-4B52-BD6A-D8EFDAEBA107}" type="pres">
      <dgm:prSet presAssocID="{30EC9069-605F-4E47-A4B7-6B6EB3F86119}" presName="node" presStyleLbl="node1" presStyleIdx="3" presStyleCnt="5">
        <dgm:presLayoutVars>
          <dgm:bulletEnabled val="1"/>
        </dgm:presLayoutVars>
      </dgm:prSet>
      <dgm:spPr/>
      <dgm:t>
        <a:bodyPr/>
        <a:lstStyle/>
        <a:p>
          <a:endParaRPr lang="en-US"/>
        </a:p>
      </dgm:t>
    </dgm:pt>
    <dgm:pt modelId="{B91889D4-A876-4C87-977B-653E9E96A565}" type="pres">
      <dgm:prSet presAssocID="{30EC9069-605F-4E47-A4B7-6B6EB3F86119}" presName="spNode" presStyleCnt="0"/>
      <dgm:spPr/>
    </dgm:pt>
    <dgm:pt modelId="{D2C2023C-86ED-4B7B-A0BD-51186E6F1385}" type="pres">
      <dgm:prSet presAssocID="{751ED4AB-7645-4064-BBD1-548004431EFE}" presName="sibTrans" presStyleLbl="sibTrans1D1" presStyleIdx="3" presStyleCnt="5"/>
      <dgm:spPr/>
      <dgm:t>
        <a:bodyPr/>
        <a:lstStyle/>
        <a:p>
          <a:endParaRPr lang="en-US"/>
        </a:p>
      </dgm:t>
    </dgm:pt>
    <dgm:pt modelId="{606D8E19-B75D-4AEE-B40F-4CD5B29BA811}" type="pres">
      <dgm:prSet presAssocID="{8ED28B5F-BA58-471E-ABD7-098C9E0B2E1B}" presName="node" presStyleLbl="node1" presStyleIdx="4" presStyleCnt="5">
        <dgm:presLayoutVars>
          <dgm:bulletEnabled val="1"/>
        </dgm:presLayoutVars>
      </dgm:prSet>
      <dgm:spPr/>
      <dgm:t>
        <a:bodyPr/>
        <a:lstStyle/>
        <a:p>
          <a:endParaRPr lang="en-US"/>
        </a:p>
      </dgm:t>
    </dgm:pt>
    <dgm:pt modelId="{9C964732-B5E6-49C4-B1E8-52F0034E25B4}" type="pres">
      <dgm:prSet presAssocID="{8ED28B5F-BA58-471E-ABD7-098C9E0B2E1B}" presName="spNode" presStyleCnt="0"/>
      <dgm:spPr/>
    </dgm:pt>
    <dgm:pt modelId="{9005F82E-4D08-4AE7-9C3A-C54E05E51AA8}" type="pres">
      <dgm:prSet presAssocID="{6517B45F-340E-40A0-8B20-EB9783323320}" presName="sibTrans" presStyleLbl="sibTrans1D1" presStyleIdx="4" presStyleCnt="5"/>
      <dgm:spPr/>
      <dgm:t>
        <a:bodyPr/>
        <a:lstStyle/>
        <a:p>
          <a:endParaRPr lang="en-US"/>
        </a:p>
      </dgm:t>
    </dgm:pt>
  </dgm:ptLst>
  <dgm:cxnLst>
    <dgm:cxn modelId="{119BE9F4-750F-44FE-B595-06EF46B53BF2}" srcId="{1ADF15B6-2858-4396-A65C-477934CD0B78}" destId="{8ED28B5F-BA58-471E-ABD7-098C9E0B2E1B}" srcOrd="4" destOrd="0" parTransId="{A3D26DB2-C0FE-43B1-92F2-E40BEA634971}" sibTransId="{6517B45F-340E-40A0-8B20-EB9783323320}"/>
    <dgm:cxn modelId="{248EA765-0870-4F16-9DFA-B24D7E9D8E81}" srcId="{1ADF15B6-2858-4396-A65C-477934CD0B78}" destId="{B0B88CA1-7018-4E8D-9121-0B3C8F28F58C}" srcOrd="1" destOrd="0" parTransId="{A500213D-5F43-4D29-AD67-EF02F1D29D67}" sibTransId="{554D6842-FE51-4EF7-B245-611F4F2D7525}"/>
    <dgm:cxn modelId="{C79523A9-1BB4-4604-912A-8C7BDCE9E560}" type="presOf" srcId="{1ADF15B6-2858-4396-A65C-477934CD0B78}" destId="{62A9E6A8-AFF9-485B-8340-1EA99DD99FF5}" srcOrd="0" destOrd="0" presId="urn:microsoft.com/office/officeart/2005/8/layout/cycle6"/>
    <dgm:cxn modelId="{8DF0BE04-A657-4A11-A996-CF4A71424FC0}" srcId="{1ADF15B6-2858-4396-A65C-477934CD0B78}" destId="{30EC9069-605F-4E47-A4B7-6B6EB3F86119}" srcOrd="3" destOrd="0" parTransId="{9F13D408-ED95-4EB3-A0AC-8BBEC806321D}" sibTransId="{751ED4AB-7645-4064-BBD1-548004431EFE}"/>
    <dgm:cxn modelId="{BA512F1D-7EFB-403C-B03E-F6A71088DDCE}" type="presOf" srcId="{8ED28B5F-BA58-471E-ABD7-098C9E0B2E1B}" destId="{606D8E19-B75D-4AEE-B40F-4CD5B29BA811}" srcOrd="0" destOrd="0" presId="urn:microsoft.com/office/officeart/2005/8/layout/cycle6"/>
    <dgm:cxn modelId="{549F74A0-FF4A-4D3F-A973-873F6FD08310}" srcId="{1ADF15B6-2858-4396-A65C-477934CD0B78}" destId="{18AF27F2-8786-43E0-8BD1-662F1BA1348A}" srcOrd="0" destOrd="0" parTransId="{25A3742B-5C7B-4E78-902B-BF2B0A523E35}" sibTransId="{4480A1EB-3B04-4166-8756-52D1BE0AC4B5}"/>
    <dgm:cxn modelId="{7137D63D-8C94-4D00-8494-62027CCFFD21}" srcId="{1ADF15B6-2858-4396-A65C-477934CD0B78}" destId="{DB2A49AD-4C49-4476-8D0B-2231772D37F0}" srcOrd="2" destOrd="0" parTransId="{78EEACD9-89AE-4464-8EE6-4E79325E9350}" sibTransId="{68167AC9-08EC-4B5D-BE1E-21BA9C2E97E1}"/>
    <dgm:cxn modelId="{555263E7-3865-4728-B167-E50A8E085106}" type="presOf" srcId="{18AF27F2-8786-43E0-8BD1-662F1BA1348A}" destId="{8C3748AB-6B29-4260-8209-850141A4559D}" srcOrd="0" destOrd="0" presId="urn:microsoft.com/office/officeart/2005/8/layout/cycle6"/>
    <dgm:cxn modelId="{77C76629-620D-46A1-AE71-7E07606B7706}" type="presOf" srcId="{751ED4AB-7645-4064-BBD1-548004431EFE}" destId="{D2C2023C-86ED-4B7B-A0BD-51186E6F1385}" srcOrd="0" destOrd="0" presId="urn:microsoft.com/office/officeart/2005/8/layout/cycle6"/>
    <dgm:cxn modelId="{B9D960E4-21C5-45AB-B7D0-F6CA6A4AA52E}" type="presOf" srcId="{6517B45F-340E-40A0-8B20-EB9783323320}" destId="{9005F82E-4D08-4AE7-9C3A-C54E05E51AA8}" srcOrd="0" destOrd="0" presId="urn:microsoft.com/office/officeart/2005/8/layout/cycle6"/>
    <dgm:cxn modelId="{A710F9D3-2990-40AB-9E5F-3B1D8483A0B5}" type="presOf" srcId="{30EC9069-605F-4E47-A4B7-6B6EB3F86119}" destId="{2E890EA6-7C25-4B52-BD6A-D8EFDAEBA107}" srcOrd="0" destOrd="0" presId="urn:microsoft.com/office/officeart/2005/8/layout/cycle6"/>
    <dgm:cxn modelId="{09AEF470-0ED8-480F-BB5E-4CB5AEB72314}" type="presOf" srcId="{4480A1EB-3B04-4166-8756-52D1BE0AC4B5}" destId="{C3C3B251-B2B8-4461-8840-AA7BF07B9BE5}" srcOrd="0" destOrd="0" presId="urn:microsoft.com/office/officeart/2005/8/layout/cycle6"/>
    <dgm:cxn modelId="{3DF1811E-C16D-44BE-BA6F-ACD6F516A3F9}" type="presOf" srcId="{B0B88CA1-7018-4E8D-9121-0B3C8F28F58C}" destId="{D414B61A-C413-43CE-859A-3C8DE17E487A}" srcOrd="0" destOrd="0" presId="urn:microsoft.com/office/officeart/2005/8/layout/cycle6"/>
    <dgm:cxn modelId="{09EB0900-63D5-457A-9FEE-7BB3D4A55C0C}" type="presOf" srcId="{68167AC9-08EC-4B5D-BE1E-21BA9C2E97E1}" destId="{C816B6DA-87BE-4691-8F63-6948A4D5F9D9}" srcOrd="0" destOrd="0" presId="urn:microsoft.com/office/officeart/2005/8/layout/cycle6"/>
    <dgm:cxn modelId="{48632925-F086-4AAB-B34F-0815790A7F88}" type="presOf" srcId="{DB2A49AD-4C49-4476-8D0B-2231772D37F0}" destId="{1BEEF3EF-C1A9-4737-9F6F-5876A4A181D9}" srcOrd="0" destOrd="0" presId="urn:microsoft.com/office/officeart/2005/8/layout/cycle6"/>
    <dgm:cxn modelId="{6E41CDCE-6384-4E2A-BBFC-9DB74F318388}" type="presOf" srcId="{554D6842-FE51-4EF7-B245-611F4F2D7525}" destId="{7791E96C-7D05-4BE0-862F-67242D145290}" srcOrd="0" destOrd="0" presId="urn:microsoft.com/office/officeart/2005/8/layout/cycle6"/>
    <dgm:cxn modelId="{1F35DC9F-C673-4E9B-B6C7-59822230F22F}" type="presParOf" srcId="{62A9E6A8-AFF9-485B-8340-1EA99DD99FF5}" destId="{8C3748AB-6B29-4260-8209-850141A4559D}" srcOrd="0" destOrd="0" presId="urn:microsoft.com/office/officeart/2005/8/layout/cycle6"/>
    <dgm:cxn modelId="{728B644B-66A6-4154-889C-0A14D4E484A8}" type="presParOf" srcId="{62A9E6A8-AFF9-485B-8340-1EA99DD99FF5}" destId="{C11AD3BD-0C55-4747-8612-BD1AC94BE123}" srcOrd="1" destOrd="0" presId="urn:microsoft.com/office/officeart/2005/8/layout/cycle6"/>
    <dgm:cxn modelId="{B1C45620-FA63-40B8-B767-6FD928B7559D}" type="presParOf" srcId="{62A9E6A8-AFF9-485B-8340-1EA99DD99FF5}" destId="{C3C3B251-B2B8-4461-8840-AA7BF07B9BE5}" srcOrd="2" destOrd="0" presId="urn:microsoft.com/office/officeart/2005/8/layout/cycle6"/>
    <dgm:cxn modelId="{84C03BDC-7DB1-4297-B022-22CB8F408223}" type="presParOf" srcId="{62A9E6A8-AFF9-485B-8340-1EA99DD99FF5}" destId="{D414B61A-C413-43CE-859A-3C8DE17E487A}" srcOrd="3" destOrd="0" presId="urn:microsoft.com/office/officeart/2005/8/layout/cycle6"/>
    <dgm:cxn modelId="{7B104420-04C7-4282-BB55-62D33ECA2F5A}" type="presParOf" srcId="{62A9E6A8-AFF9-485B-8340-1EA99DD99FF5}" destId="{2D85E94B-B439-4C82-8F2B-A116FCC37BCA}" srcOrd="4" destOrd="0" presId="urn:microsoft.com/office/officeart/2005/8/layout/cycle6"/>
    <dgm:cxn modelId="{4CFA3D43-42AD-4596-9895-9649D018613E}" type="presParOf" srcId="{62A9E6A8-AFF9-485B-8340-1EA99DD99FF5}" destId="{7791E96C-7D05-4BE0-862F-67242D145290}" srcOrd="5" destOrd="0" presId="urn:microsoft.com/office/officeart/2005/8/layout/cycle6"/>
    <dgm:cxn modelId="{4E0CB514-99B1-4C44-B956-08DA0541BE64}" type="presParOf" srcId="{62A9E6A8-AFF9-485B-8340-1EA99DD99FF5}" destId="{1BEEF3EF-C1A9-4737-9F6F-5876A4A181D9}" srcOrd="6" destOrd="0" presId="urn:microsoft.com/office/officeart/2005/8/layout/cycle6"/>
    <dgm:cxn modelId="{6C8F1AE2-8031-4E0D-B2B5-774DCEDCC6C2}" type="presParOf" srcId="{62A9E6A8-AFF9-485B-8340-1EA99DD99FF5}" destId="{77CF2F5F-31EF-40BD-B05E-F0F27AE582C4}" srcOrd="7" destOrd="0" presId="urn:microsoft.com/office/officeart/2005/8/layout/cycle6"/>
    <dgm:cxn modelId="{5F75077C-5FD3-4134-8E39-8CF6E8D53C61}" type="presParOf" srcId="{62A9E6A8-AFF9-485B-8340-1EA99DD99FF5}" destId="{C816B6DA-87BE-4691-8F63-6948A4D5F9D9}" srcOrd="8" destOrd="0" presId="urn:microsoft.com/office/officeart/2005/8/layout/cycle6"/>
    <dgm:cxn modelId="{D1888A77-9DF2-49E3-BF2D-9AA8AB332283}" type="presParOf" srcId="{62A9E6A8-AFF9-485B-8340-1EA99DD99FF5}" destId="{2E890EA6-7C25-4B52-BD6A-D8EFDAEBA107}" srcOrd="9" destOrd="0" presId="urn:microsoft.com/office/officeart/2005/8/layout/cycle6"/>
    <dgm:cxn modelId="{1E06C3CF-AF63-46F8-B822-93A9A490424E}" type="presParOf" srcId="{62A9E6A8-AFF9-485B-8340-1EA99DD99FF5}" destId="{B91889D4-A876-4C87-977B-653E9E96A565}" srcOrd="10" destOrd="0" presId="urn:microsoft.com/office/officeart/2005/8/layout/cycle6"/>
    <dgm:cxn modelId="{E9223CB8-D594-4D8D-899A-0242772FCF52}" type="presParOf" srcId="{62A9E6A8-AFF9-485B-8340-1EA99DD99FF5}" destId="{D2C2023C-86ED-4B7B-A0BD-51186E6F1385}" srcOrd="11" destOrd="0" presId="urn:microsoft.com/office/officeart/2005/8/layout/cycle6"/>
    <dgm:cxn modelId="{88B42EAB-D88B-4087-BC51-EA2D3260446F}" type="presParOf" srcId="{62A9E6A8-AFF9-485B-8340-1EA99DD99FF5}" destId="{606D8E19-B75D-4AEE-B40F-4CD5B29BA811}" srcOrd="12" destOrd="0" presId="urn:microsoft.com/office/officeart/2005/8/layout/cycle6"/>
    <dgm:cxn modelId="{8F2DFB1A-94F1-4262-B5BC-2AEFA2DB5B48}" type="presParOf" srcId="{62A9E6A8-AFF9-485B-8340-1EA99DD99FF5}" destId="{9C964732-B5E6-49C4-B1E8-52F0034E25B4}" srcOrd="13" destOrd="0" presId="urn:microsoft.com/office/officeart/2005/8/layout/cycle6"/>
    <dgm:cxn modelId="{918E4E77-5432-4AF0-AFB6-2811D3544B23}" type="presParOf" srcId="{62A9E6A8-AFF9-485B-8340-1EA99DD99FF5}" destId="{9005F82E-4D08-4AE7-9C3A-C54E05E51AA8}"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3748AB-6B29-4260-8209-850141A4559D}">
      <dsp:nvSpPr>
        <dsp:cNvPr id="0" name=""/>
        <dsp:cNvSpPr/>
      </dsp:nvSpPr>
      <dsp:spPr>
        <a:xfrm>
          <a:off x="3250852" y="1214"/>
          <a:ext cx="1727894" cy="1123131"/>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Domain Data Producers</a:t>
          </a:r>
          <a:endParaRPr lang="en-US" sz="2000" b="1" kern="1200" dirty="0">
            <a:solidFill>
              <a:schemeClr val="tx1"/>
            </a:solidFill>
          </a:endParaRPr>
        </a:p>
      </dsp:txBody>
      <dsp:txXfrm>
        <a:off x="3305679" y="56041"/>
        <a:ext cx="1618240" cy="1013477"/>
      </dsp:txXfrm>
    </dsp:sp>
    <dsp:sp modelId="{C3C3B251-B2B8-4461-8840-AA7BF07B9BE5}">
      <dsp:nvSpPr>
        <dsp:cNvPr id="0" name=""/>
        <dsp:cNvSpPr/>
      </dsp:nvSpPr>
      <dsp:spPr>
        <a:xfrm>
          <a:off x="1871570" y="562780"/>
          <a:ext cx="4486458" cy="4486458"/>
        </a:xfrm>
        <a:custGeom>
          <a:avLst/>
          <a:gdLst/>
          <a:ahLst/>
          <a:cxnLst/>
          <a:rect l="0" t="0" r="0" b="0"/>
          <a:pathLst>
            <a:path>
              <a:moveTo>
                <a:pt x="3119037" y="178032"/>
              </a:moveTo>
              <a:arcTo wR="2243229" hR="2243229" stAng="17578850" swAng="196075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D414B61A-C413-43CE-859A-3C8DE17E487A}">
      <dsp:nvSpPr>
        <dsp:cNvPr id="0" name=""/>
        <dsp:cNvSpPr/>
      </dsp:nvSpPr>
      <dsp:spPr>
        <a:xfrm>
          <a:off x="5384290" y="1551247"/>
          <a:ext cx="1727894" cy="1123131"/>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Infrastructure Providers</a:t>
          </a:r>
          <a:endParaRPr lang="en-US" sz="2000" b="1" kern="1200" dirty="0">
            <a:solidFill>
              <a:schemeClr val="tx1"/>
            </a:solidFill>
          </a:endParaRPr>
        </a:p>
      </dsp:txBody>
      <dsp:txXfrm>
        <a:off x="5439117" y="1606074"/>
        <a:ext cx="1618240" cy="1013477"/>
      </dsp:txXfrm>
    </dsp:sp>
    <dsp:sp modelId="{7791E96C-7D05-4BE0-862F-67242D145290}">
      <dsp:nvSpPr>
        <dsp:cNvPr id="0" name=""/>
        <dsp:cNvSpPr/>
      </dsp:nvSpPr>
      <dsp:spPr>
        <a:xfrm>
          <a:off x="1871570" y="562780"/>
          <a:ext cx="4486458" cy="4486458"/>
        </a:xfrm>
        <a:custGeom>
          <a:avLst/>
          <a:gdLst/>
          <a:ahLst/>
          <a:cxnLst/>
          <a:rect l="0" t="0" r="0" b="0"/>
          <a:pathLst>
            <a:path>
              <a:moveTo>
                <a:pt x="4483389" y="2125934"/>
              </a:moveTo>
              <a:arcTo wR="2243229" hR="2243229" stAng="21420164" swAng="2195702"/>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BEEF3EF-C1A9-4737-9F6F-5876A4A181D9}">
      <dsp:nvSpPr>
        <dsp:cNvPr id="0" name=""/>
        <dsp:cNvSpPr/>
      </dsp:nvSpPr>
      <dsp:spPr>
        <a:xfrm>
          <a:off x="4569389" y="4059253"/>
          <a:ext cx="1727894" cy="1123131"/>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Domain Service Providers</a:t>
          </a:r>
          <a:endParaRPr lang="en-US" sz="2000" b="1" kern="1200" dirty="0">
            <a:solidFill>
              <a:schemeClr val="tx1"/>
            </a:solidFill>
          </a:endParaRPr>
        </a:p>
      </dsp:txBody>
      <dsp:txXfrm>
        <a:off x="4624216" y="4114080"/>
        <a:ext cx="1618240" cy="1013477"/>
      </dsp:txXfrm>
    </dsp:sp>
    <dsp:sp modelId="{C816B6DA-87BE-4691-8F63-6948A4D5F9D9}">
      <dsp:nvSpPr>
        <dsp:cNvPr id="0" name=""/>
        <dsp:cNvSpPr/>
      </dsp:nvSpPr>
      <dsp:spPr>
        <a:xfrm>
          <a:off x="1871570" y="562780"/>
          <a:ext cx="4486458" cy="4486458"/>
        </a:xfrm>
        <a:custGeom>
          <a:avLst/>
          <a:gdLst/>
          <a:ahLst/>
          <a:cxnLst/>
          <a:rect l="0" t="0" r="0" b="0"/>
          <a:pathLst>
            <a:path>
              <a:moveTo>
                <a:pt x="2688911" y="4441738"/>
              </a:moveTo>
              <a:arcTo wR="2243229" hR="2243229" stAng="4712416" swAng="1375168"/>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890EA6-7C25-4B52-BD6A-D8EFDAEBA107}">
      <dsp:nvSpPr>
        <dsp:cNvPr id="0" name=""/>
        <dsp:cNvSpPr/>
      </dsp:nvSpPr>
      <dsp:spPr>
        <a:xfrm>
          <a:off x="1932315" y="4059253"/>
          <a:ext cx="1727894" cy="1123131"/>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Domain Data Consumers</a:t>
          </a:r>
          <a:endParaRPr lang="en-US" sz="2000" b="1" kern="1200" dirty="0">
            <a:solidFill>
              <a:schemeClr val="tx1"/>
            </a:solidFill>
          </a:endParaRPr>
        </a:p>
      </dsp:txBody>
      <dsp:txXfrm>
        <a:off x="1987142" y="4114080"/>
        <a:ext cx="1618240" cy="1013477"/>
      </dsp:txXfrm>
    </dsp:sp>
    <dsp:sp modelId="{D2C2023C-86ED-4B7B-A0BD-51186E6F1385}">
      <dsp:nvSpPr>
        <dsp:cNvPr id="0" name=""/>
        <dsp:cNvSpPr/>
      </dsp:nvSpPr>
      <dsp:spPr>
        <a:xfrm>
          <a:off x="1871570" y="562780"/>
          <a:ext cx="4486458" cy="4486458"/>
        </a:xfrm>
        <a:custGeom>
          <a:avLst/>
          <a:gdLst/>
          <a:ahLst/>
          <a:cxnLst/>
          <a:rect l="0" t="0" r="0" b="0"/>
          <a:pathLst>
            <a:path>
              <a:moveTo>
                <a:pt x="374747" y="3484540"/>
              </a:moveTo>
              <a:arcTo wR="2243229" hR="2243229" stAng="8784134" swAng="2195702"/>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6D8E19-B75D-4AEE-B40F-4CD5B29BA811}">
      <dsp:nvSpPr>
        <dsp:cNvPr id="0" name=""/>
        <dsp:cNvSpPr/>
      </dsp:nvSpPr>
      <dsp:spPr>
        <a:xfrm>
          <a:off x="1117415" y="1551247"/>
          <a:ext cx="1727894" cy="1123131"/>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chemeClr val="tx1"/>
              </a:solidFill>
            </a:rPr>
            <a:t>National/Global Data Aggregators</a:t>
          </a:r>
          <a:endParaRPr lang="en-US" sz="2000" b="1" kern="1200" dirty="0">
            <a:solidFill>
              <a:schemeClr val="tx1"/>
            </a:solidFill>
          </a:endParaRPr>
        </a:p>
      </dsp:txBody>
      <dsp:txXfrm>
        <a:off x="1172242" y="1606074"/>
        <a:ext cx="1618240" cy="1013477"/>
      </dsp:txXfrm>
    </dsp:sp>
    <dsp:sp modelId="{9005F82E-4D08-4AE7-9C3A-C54E05E51AA8}">
      <dsp:nvSpPr>
        <dsp:cNvPr id="0" name=""/>
        <dsp:cNvSpPr/>
      </dsp:nvSpPr>
      <dsp:spPr>
        <a:xfrm>
          <a:off x="1871570" y="562780"/>
          <a:ext cx="4486458" cy="4486458"/>
        </a:xfrm>
        <a:custGeom>
          <a:avLst/>
          <a:gdLst/>
          <a:ahLst/>
          <a:cxnLst/>
          <a:rect l="0" t="0" r="0" b="0"/>
          <a:pathLst>
            <a:path>
              <a:moveTo>
                <a:pt x="390982" y="977821"/>
              </a:moveTo>
              <a:arcTo wR="2243229" hR="2243229" stAng="12860394" swAng="196075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3169196" cy="479978"/>
          </a:xfrm>
          <a:prstGeom prst="rect">
            <a:avLst/>
          </a:prstGeom>
        </p:spPr>
        <p:txBody>
          <a:bodyPr vert="horz" lIns="95507" tIns="47753" rIns="95507" bIns="47753" rtlCol="0"/>
          <a:lstStyle>
            <a:lvl1pPr algn="l">
              <a:defRPr sz="1300"/>
            </a:lvl1pPr>
          </a:lstStyle>
          <a:p>
            <a:endParaRPr lang="en-US"/>
          </a:p>
        </p:txBody>
      </p:sp>
      <p:sp>
        <p:nvSpPr>
          <p:cNvPr id="3" name="Date Placeholder 2"/>
          <p:cNvSpPr>
            <a:spLocks noGrp="1"/>
          </p:cNvSpPr>
          <p:nvPr>
            <p:ph type="dt" sz="quarter" idx="1"/>
          </p:nvPr>
        </p:nvSpPr>
        <p:spPr>
          <a:xfrm>
            <a:off x="4144335" y="1"/>
            <a:ext cx="3169196" cy="479978"/>
          </a:xfrm>
          <a:prstGeom prst="rect">
            <a:avLst/>
          </a:prstGeom>
        </p:spPr>
        <p:txBody>
          <a:bodyPr vert="horz" lIns="95507" tIns="47753" rIns="95507" bIns="47753" rtlCol="0"/>
          <a:lstStyle>
            <a:lvl1pPr algn="r">
              <a:defRPr sz="1300"/>
            </a:lvl1pPr>
          </a:lstStyle>
          <a:p>
            <a:fld id="{20BD3DA3-AEA8-4C32-86D3-4A33A16D08EA}" type="datetimeFigureOut">
              <a:rPr lang="en-US" smtClean="0"/>
              <a:pPr/>
              <a:t>10/22/12</a:t>
            </a:fld>
            <a:endParaRPr lang="en-US"/>
          </a:p>
        </p:txBody>
      </p:sp>
      <p:sp>
        <p:nvSpPr>
          <p:cNvPr id="4" name="Footer Placeholder 3"/>
          <p:cNvSpPr>
            <a:spLocks noGrp="1"/>
          </p:cNvSpPr>
          <p:nvPr>
            <p:ph type="ftr" sz="quarter" idx="2"/>
          </p:nvPr>
        </p:nvSpPr>
        <p:spPr>
          <a:xfrm>
            <a:off x="2" y="9119574"/>
            <a:ext cx="3169196" cy="479977"/>
          </a:xfrm>
          <a:prstGeom prst="rect">
            <a:avLst/>
          </a:prstGeom>
        </p:spPr>
        <p:txBody>
          <a:bodyPr vert="horz" lIns="95507" tIns="47753" rIns="95507" bIns="47753" rtlCol="0" anchor="b"/>
          <a:lstStyle>
            <a:lvl1pPr algn="l">
              <a:defRPr sz="1300"/>
            </a:lvl1pPr>
          </a:lstStyle>
          <a:p>
            <a:endParaRPr lang="en-US"/>
          </a:p>
        </p:txBody>
      </p:sp>
      <p:sp>
        <p:nvSpPr>
          <p:cNvPr id="5" name="Slide Number Placeholder 4"/>
          <p:cNvSpPr>
            <a:spLocks noGrp="1"/>
          </p:cNvSpPr>
          <p:nvPr>
            <p:ph type="sldNum" sz="quarter" idx="3"/>
          </p:nvPr>
        </p:nvSpPr>
        <p:spPr>
          <a:xfrm>
            <a:off x="4144335" y="9119574"/>
            <a:ext cx="3169196" cy="479977"/>
          </a:xfrm>
          <a:prstGeom prst="rect">
            <a:avLst/>
          </a:prstGeom>
        </p:spPr>
        <p:txBody>
          <a:bodyPr vert="horz" lIns="95507" tIns="47753" rIns="95507" bIns="47753" rtlCol="0" anchor="b"/>
          <a:lstStyle>
            <a:lvl1pPr algn="r">
              <a:defRPr sz="1300"/>
            </a:lvl1pPr>
          </a:lstStyle>
          <a:p>
            <a:fld id="{077FC18F-C2E6-4FAC-976A-991D2F60E037}" type="slidenum">
              <a:rPr lang="en-US" smtClean="0"/>
              <a:pPr/>
              <a:t>‹#›</a:t>
            </a:fld>
            <a:endParaRPr lang="en-US"/>
          </a:p>
        </p:txBody>
      </p:sp>
    </p:spTree>
    <p:extLst>
      <p:ext uri="{BB962C8B-B14F-4D97-AF65-F5344CB8AC3E}">
        <p14:creationId xmlns:p14="http://schemas.microsoft.com/office/powerpoint/2010/main" val="359225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170475" cy="479403"/>
          </a:xfrm>
          <a:prstGeom prst="rect">
            <a:avLst/>
          </a:prstGeom>
        </p:spPr>
        <p:txBody>
          <a:bodyPr vert="horz" lIns="95080" tIns="47539" rIns="95080" bIns="47539" rtlCol="0"/>
          <a:lstStyle>
            <a:lvl1pPr algn="l">
              <a:defRPr sz="1300"/>
            </a:lvl1pPr>
          </a:lstStyle>
          <a:p>
            <a:endParaRPr lang="en-US"/>
          </a:p>
        </p:txBody>
      </p:sp>
      <p:sp>
        <p:nvSpPr>
          <p:cNvPr id="3" name="Date Placeholder 2"/>
          <p:cNvSpPr>
            <a:spLocks noGrp="1"/>
          </p:cNvSpPr>
          <p:nvPr>
            <p:ph type="dt" idx="1"/>
          </p:nvPr>
        </p:nvSpPr>
        <p:spPr>
          <a:xfrm>
            <a:off x="4143065" y="0"/>
            <a:ext cx="3170475" cy="479403"/>
          </a:xfrm>
          <a:prstGeom prst="rect">
            <a:avLst/>
          </a:prstGeom>
        </p:spPr>
        <p:txBody>
          <a:bodyPr vert="horz" lIns="95080" tIns="47539" rIns="95080" bIns="47539" rtlCol="0"/>
          <a:lstStyle>
            <a:lvl1pPr algn="r">
              <a:defRPr sz="1300"/>
            </a:lvl1pPr>
          </a:lstStyle>
          <a:p>
            <a:fld id="{38A9DFE8-E678-4B49-9346-8B0DB9078ABC}" type="datetimeFigureOut">
              <a:rPr lang="en-US" smtClean="0"/>
              <a:pPr/>
              <a:t>10/22/12</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5080" tIns="47539" rIns="95080" bIns="47539" rtlCol="0" anchor="ctr"/>
          <a:lstStyle/>
          <a:p>
            <a:endParaRPr lang="en-US"/>
          </a:p>
        </p:txBody>
      </p:sp>
      <p:sp>
        <p:nvSpPr>
          <p:cNvPr id="5" name="Notes Placeholder 4"/>
          <p:cNvSpPr>
            <a:spLocks noGrp="1"/>
          </p:cNvSpPr>
          <p:nvPr>
            <p:ph type="body" sz="quarter" idx="3"/>
          </p:nvPr>
        </p:nvSpPr>
        <p:spPr>
          <a:xfrm>
            <a:off x="731520" y="4560900"/>
            <a:ext cx="5852160" cy="4319555"/>
          </a:xfrm>
          <a:prstGeom prst="rect">
            <a:avLst/>
          </a:prstGeom>
        </p:spPr>
        <p:txBody>
          <a:bodyPr vert="horz" lIns="95080" tIns="47539" rIns="95080" bIns="4753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9120155"/>
            <a:ext cx="3170475" cy="479403"/>
          </a:xfrm>
          <a:prstGeom prst="rect">
            <a:avLst/>
          </a:prstGeom>
        </p:spPr>
        <p:txBody>
          <a:bodyPr vert="horz" lIns="95080" tIns="47539" rIns="95080" bIns="47539" rtlCol="0" anchor="b"/>
          <a:lstStyle>
            <a:lvl1pPr algn="l">
              <a:defRPr sz="1300"/>
            </a:lvl1pPr>
          </a:lstStyle>
          <a:p>
            <a:endParaRPr lang="en-US"/>
          </a:p>
        </p:txBody>
      </p:sp>
      <p:sp>
        <p:nvSpPr>
          <p:cNvPr id="7" name="Slide Number Placeholder 6"/>
          <p:cNvSpPr>
            <a:spLocks noGrp="1"/>
          </p:cNvSpPr>
          <p:nvPr>
            <p:ph type="sldNum" sz="quarter" idx="5"/>
          </p:nvPr>
        </p:nvSpPr>
        <p:spPr>
          <a:xfrm>
            <a:off x="4143065" y="9120155"/>
            <a:ext cx="3170475" cy="479403"/>
          </a:xfrm>
          <a:prstGeom prst="rect">
            <a:avLst/>
          </a:prstGeom>
        </p:spPr>
        <p:txBody>
          <a:bodyPr vert="horz" lIns="95080" tIns="47539" rIns="95080" bIns="47539" rtlCol="0" anchor="b"/>
          <a:lstStyle>
            <a:lvl1pPr algn="r">
              <a:defRPr sz="1300"/>
            </a:lvl1pPr>
          </a:lstStyle>
          <a:p>
            <a:fld id="{6B552B13-6D11-4809-8962-3A9CF738C8DF}" type="slidenum">
              <a:rPr lang="en-US" smtClean="0"/>
              <a:pPr/>
              <a:t>‹#›</a:t>
            </a:fld>
            <a:endParaRPr lang="en-US"/>
          </a:p>
        </p:txBody>
      </p:sp>
    </p:spTree>
    <p:extLst>
      <p:ext uri="{BB962C8B-B14F-4D97-AF65-F5344CB8AC3E}">
        <p14:creationId xmlns:p14="http://schemas.microsoft.com/office/powerpoint/2010/main" val="770338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everything goes well, the batch</a:t>
            </a:r>
            <a:r>
              <a:rPr lang="en-US" baseline="0" dirty="0" smtClean="0"/>
              <a:t> upload finishes with all images successfully uploaded.</a:t>
            </a:r>
          </a:p>
          <a:p>
            <a:pPr marL="171450" indent="-171450">
              <a:buFontTx/>
              <a:buChar char="-"/>
            </a:pPr>
            <a:r>
              <a:rPr lang="en-US" baseline="0" dirty="0" smtClean="0"/>
              <a:t>There can be temporary failures that have been recovered by several retries on each image, each retry after a exponential back-off.</a:t>
            </a:r>
          </a:p>
          <a:p>
            <a:pPr marL="171450" indent="-171450">
              <a:buFontTx/>
              <a:buChar char="-"/>
            </a:pPr>
            <a:r>
              <a:rPr lang="en-US" baseline="0" dirty="0" smtClean="0"/>
              <a:t>Click ‘CSV’ or ‘PDF’ to export the entire mapping table.</a:t>
            </a:r>
          </a:p>
          <a:p>
            <a:pPr marL="171450" indent="-171450">
              <a:buFontTx/>
              <a:buChar char="-"/>
            </a:pPr>
            <a:r>
              <a:rPr lang="en-US" baseline="0" dirty="0" smtClean="0"/>
              <a:t>Click the link to download the image.</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22</a:t>
            </a:fld>
            <a:endParaRPr lang="en-US"/>
          </a:p>
        </p:txBody>
      </p:sp>
    </p:spTree>
    <p:extLst>
      <p:ext uri="{BB962C8B-B14F-4D97-AF65-F5344CB8AC3E}">
        <p14:creationId xmlns:p14="http://schemas.microsoft.com/office/powerpoint/2010/main" val="1249344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dirty="0" smtClean="0"/>
              <a:t>Batch upload failed due to continuing network failure</a:t>
            </a:r>
          </a:p>
          <a:p>
            <a:pPr marL="0" indent="0">
              <a:buFontTx/>
              <a:buNone/>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a:t>
            </a:r>
            <a:r>
              <a:rPr lang="en-US" dirty="0" smtClean="0"/>
              <a:t>In this case, ACIS</a:t>
            </a:r>
            <a:r>
              <a:rPr lang="en-US" baseline="0" dirty="0" smtClean="0"/>
              <a:t> VPN disconnected.</a:t>
            </a:r>
          </a:p>
          <a:p>
            <a:pPr marL="0" indent="0">
              <a:buFontTx/>
              <a:buNone/>
            </a:pPr>
            <a:r>
              <a:rPr lang="en-US" baseline="0" dirty="0" smtClean="0"/>
              <a:t>- Upload is aborted after 9 consecutive failed images.</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24</a:t>
            </a:fld>
            <a:endParaRPr lang="en-US"/>
          </a:p>
        </p:txBody>
      </p:sp>
    </p:spTree>
    <p:extLst>
      <p:ext uri="{BB962C8B-B14F-4D97-AF65-F5344CB8AC3E}">
        <p14:creationId xmlns:p14="http://schemas.microsoft.com/office/powerpoint/2010/main" val="38347863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Batch upload</a:t>
            </a:r>
            <a:r>
              <a:rPr lang="en-US" baseline="0" dirty="0" smtClean="0"/>
              <a:t> resumes after the user clicks the ‘retry’ button.</a:t>
            </a:r>
          </a:p>
          <a:p>
            <a:r>
              <a:rPr lang="en-US" baseline="0" dirty="0" smtClean="0"/>
              <a:t>- The directory is rescanned for old and potentially new images.</a:t>
            </a:r>
          </a:p>
          <a:p>
            <a:r>
              <a:rPr lang="en-US" baseline="0" dirty="0" smtClean="0"/>
              <a:t>- Images already uploaded are skipped.</a:t>
            </a:r>
            <a:endParaRPr lang="en-US" dirty="0" smtClean="0"/>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25</a:t>
            </a:fld>
            <a:endParaRPr lang="en-US"/>
          </a:p>
        </p:txBody>
      </p:sp>
    </p:spTree>
    <p:extLst>
      <p:ext uri="{BB962C8B-B14F-4D97-AF65-F5344CB8AC3E}">
        <p14:creationId xmlns:p14="http://schemas.microsoft.com/office/powerpoint/2010/main" val="2408930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time there</a:t>
            </a:r>
            <a:r>
              <a:rPr lang="en-US" baseline="0" dirty="0" smtClean="0"/>
              <a:t> was no major network errors but,</a:t>
            </a:r>
            <a:endParaRPr lang="en-US" dirty="0" smtClean="0"/>
          </a:p>
          <a:p>
            <a:r>
              <a:rPr lang="en-US" dirty="0" smtClean="0"/>
              <a:t>- 2</a:t>
            </a:r>
            <a:r>
              <a:rPr lang="en-US" baseline="0" dirty="0" smtClean="0"/>
              <a:t> images still failed even after multiple retries. </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26</a:t>
            </a:fld>
            <a:endParaRPr lang="en-US"/>
          </a:p>
        </p:txBody>
      </p:sp>
    </p:spTree>
    <p:extLst>
      <p:ext uri="{BB962C8B-B14F-4D97-AF65-F5344CB8AC3E}">
        <p14:creationId xmlns:p14="http://schemas.microsoft.com/office/powerpoint/2010/main" val="4050040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Resume again.</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27</a:t>
            </a:fld>
            <a:endParaRPr lang="en-US"/>
          </a:p>
        </p:txBody>
      </p:sp>
    </p:spTree>
    <p:extLst>
      <p:ext uri="{BB962C8B-B14F-4D97-AF65-F5344CB8AC3E}">
        <p14:creationId xmlns:p14="http://schemas.microsoft.com/office/powerpoint/2010/main" val="3638758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images</a:t>
            </a:r>
            <a:r>
              <a:rPr lang="en-US" baseline="0" dirty="0" smtClean="0"/>
              <a:t> are successfully uploaded.</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28</a:t>
            </a:fld>
            <a:endParaRPr lang="en-US"/>
          </a:p>
        </p:txBody>
      </p:sp>
    </p:spTree>
    <p:extLst>
      <p:ext uri="{BB962C8B-B14F-4D97-AF65-F5344CB8AC3E}">
        <p14:creationId xmlns:p14="http://schemas.microsoft.com/office/powerpoint/2010/main" val="1880299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main points for this slide are:</a:t>
            </a:r>
          </a:p>
          <a:p>
            <a:pPr marL="181247" indent="-181247">
              <a:buFontTx/>
              <a:buChar char="-"/>
            </a:pPr>
            <a:r>
              <a:rPr lang="en-US" baseline="0" dirty="0" err="1" smtClean="0"/>
              <a:t>iDigBio</a:t>
            </a:r>
            <a:r>
              <a:rPr lang="en-US" baseline="0" dirty="0" smtClean="0"/>
              <a:t> is not funded to develop tools, but there are many tools produced by the community that can be of general use</a:t>
            </a:r>
          </a:p>
          <a:p>
            <a:pPr marL="181247" indent="-181247">
              <a:buFontTx/>
              <a:buChar char="-"/>
            </a:pPr>
            <a:r>
              <a:rPr lang="en-US" baseline="0" dirty="0" smtClean="0"/>
              <a:t>There are also tools that support interaction with cloud infrastructures (e.g. cloud storage put/get, provisioning of VMs)</a:t>
            </a:r>
          </a:p>
          <a:p>
            <a:pPr marL="181247" indent="-181247">
              <a:buFontTx/>
              <a:buChar char="-"/>
            </a:pPr>
            <a:r>
              <a:rPr lang="en-US" dirty="0" smtClean="0"/>
              <a:t>Our goal is to integrate existing and future tools and</a:t>
            </a:r>
            <a:r>
              <a:rPr lang="en-US" baseline="0" dirty="0" smtClean="0"/>
              <a:t> package in a way that makes them accessible to end users</a:t>
            </a:r>
          </a:p>
          <a:p>
            <a:pPr marL="181247" indent="-181247">
              <a:buFontTx/>
              <a:buChar char="-"/>
            </a:pPr>
            <a:r>
              <a:rPr lang="en-US" baseline="0" dirty="0" smtClean="0"/>
              <a:t>Our general framework to accomplish this is to use virtualization to encapsulate pre-configured tool(sets)</a:t>
            </a:r>
            <a:endParaRPr lang="en-US" dirty="0" smtClean="0"/>
          </a:p>
        </p:txBody>
      </p:sp>
      <p:sp>
        <p:nvSpPr>
          <p:cNvPr id="4" name="Slide Number Placeholder 3"/>
          <p:cNvSpPr>
            <a:spLocks noGrp="1"/>
          </p:cNvSpPr>
          <p:nvPr>
            <p:ph type="sldNum" sz="quarter" idx="10"/>
          </p:nvPr>
        </p:nvSpPr>
        <p:spPr/>
        <p:txBody>
          <a:bodyPr/>
          <a:lstStyle/>
          <a:p>
            <a:fld id="{B313EC0C-D362-4880-AF14-CB6733D851C4}" type="slidenum">
              <a:rPr lang="en-US" smtClean="0"/>
              <a:pPr/>
              <a:t>32</a:t>
            </a:fld>
            <a:endParaRPr lang="en-US"/>
          </a:p>
        </p:txBody>
      </p:sp>
    </p:spTree>
    <p:extLst>
      <p:ext uri="{BB962C8B-B14F-4D97-AF65-F5344CB8AC3E}">
        <p14:creationId xmlns:p14="http://schemas.microsoft.com/office/powerpoint/2010/main" val="28707522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examples of appliances that can run ranging from end-user to </a:t>
            </a:r>
            <a:r>
              <a:rPr lang="en-US" baseline="0" dirty="0" err="1" smtClean="0"/>
              <a:t>iDigBio</a:t>
            </a:r>
            <a:r>
              <a:rPr lang="en-US" baseline="0" dirty="0" smtClean="0"/>
              <a:t> cloud environment</a:t>
            </a:r>
          </a:p>
          <a:p>
            <a:pPr marL="181247" indent="-181247">
              <a:buFontTx/>
              <a:buChar char="-"/>
            </a:pPr>
            <a:r>
              <a:rPr lang="en-US" baseline="0" dirty="0" smtClean="0"/>
              <a:t>Image ingestion: end user (images are on their local resources)</a:t>
            </a:r>
          </a:p>
          <a:p>
            <a:pPr marL="181247" indent="-181247">
              <a:buFontTx/>
              <a:buChar char="-"/>
            </a:pPr>
            <a:r>
              <a:rPr lang="en-US" baseline="0" dirty="0" smtClean="0"/>
              <a:t>Post-processing: might be at the end-user side (if post-processing is in workflow before committing to </a:t>
            </a:r>
            <a:r>
              <a:rPr lang="en-US" baseline="0" dirty="0" err="1" smtClean="0"/>
              <a:t>iDigBio</a:t>
            </a:r>
            <a:r>
              <a:rPr lang="en-US" baseline="0" dirty="0" smtClean="0"/>
              <a:t>), or on </a:t>
            </a:r>
            <a:r>
              <a:rPr lang="en-US" baseline="0" dirty="0" err="1" smtClean="0"/>
              <a:t>iDigBio</a:t>
            </a:r>
            <a:r>
              <a:rPr lang="en-US" baseline="0" dirty="0" smtClean="0"/>
              <a:t> cloud environment (if workflow has post-processing decoupled from image capture)</a:t>
            </a:r>
          </a:p>
          <a:p>
            <a:pPr marL="181247" indent="-181247">
              <a:buFontTx/>
              <a:buChar char="-"/>
            </a:pPr>
            <a:r>
              <a:rPr lang="en-US" baseline="0" dirty="0" smtClean="0"/>
              <a:t>Geo-referencing (appliances with pre-set data/examples/benchmarks for training; hosting of geo-referencing services as virtual appliances in the </a:t>
            </a:r>
            <a:r>
              <a:rPr lang="en-US" baseline="0" dirty="0" err="1" smtClean="0"/>
              <a:t>iDigBio</a:t>
            </a:r>
            <a:r>
              <a:rPr lang="en-US" baseline="0" dirty="0" smtClean="0"/>
              <a:t> cloud)</a:t>
            </a:r>
          </a:p>
          <a:p>
            <a:pPr marL="181247" indent="-181247">
              <a:buFontTx/>
              <a:buChar char="-"/>
            </a:pPr>
            <a:r>
              <a:rPr lang="en-US" baseline="0" dirty="0" smtClean="0"/>
              <a:t>Research workflow: run in </a:t>
            </a:r>
            <a:r>
              <a:rPr lang="en-US" baseline="0" dirty="0" err="1" smtClean="0"/>
              <a:t>iDigBio</a:t>
            </a:r>
            <a:r>
              <a:rPr lang="en-US" baseline="0" dirty="0" smtClean="0"/>
              <a:t> back-end infrastructure; e.g. provide APIs for scalable Map/Reduce information processing with queries to </a:t>
            </a:r>
            <a:r>
              <a:rPr lang="en-US" baseline="0" smtClean="0"/>
              <a:t>iDigBio specimen/image </a:t>
            </a:r>
            <a:r>
              <a:rPr lang="en-US" baseline="0" dirty="0" err="1" smtClean="0"/>
              <a:t>databased</a:t>
            </a:r>
            <a:endParaRPr lang="en-US" baseline="0" dirty="0" smtClean="0"/>
          </a:p>
        </p:txBody>
      </p:sp>
      <p:sp>
        <p:nvSpPr>
          <p:cNvPr id="4" name="Slide Number Placeholder 3"/>
          <p:cNvSpPr>
            <a:spLocks noGrp="1"/>
          </p:cNvSpPr>
          <p:nvPr>
            <p:ph type="sldNum" sz="quarter" idx="10"/>
          </p:nvPr>
        </p:nvSpPr>
        <p:spPr/>
        <p:txBody>
          <a:bodyPr/>
          <a:lstStyle/>
          <a:p>
            <a:fld id="{B313EC0C-D362-4880-AF14-CB6733D851C4}" type="slidenum">
              <a:rPr lang="en-US" smtClean="0"/>
              <a:pPr/>
              <a:t>33</a:t>
            </a:fld>
            <a:endParaRPr lang="en-US"/>
          </a:p>
        </p:txBody>
      </p:sp>
    </p:spTree>
    <p:extLst>
      <p:ext uri="{BB962C8B-B14F-4D97-AF65-F5344CB8AC3E}">
        <p14:creationId xmlns:p14="http://schemas.microsoft.com/office/powerpoint/2010/main" val="7204946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point to make here is that the process of identifying appliances comes from the community and our own anticipation of needs of </a:t>
            </a:r>
            <a:r>
              <a:rPr lang="en-US" baseline="0" dirty="0" err="1" smtClean="0"/>
              <a:t>iDigBio</a:t>
            </a:r>
            <a:r>
              <a:rPr lang="en-US" baseline="0" dirty="0" smtClean="0"/>
              <a:t> users (e.g. tools to interact with the cloud/APIs), and that in the long term a goal is to foster the development of appliances by the community.</a:t>
            </a: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pPr/>
              <a:t>34</a:t>
            </a:fld>
            <a:endParaRPr lang="en-US"/>
          </a:p>
        </p:txBody>
      </p:sp>
    </p:spTree>
    <p:extLst>
      <p:ext uri="{BB962C8B-B14F-4D97-AF65-F5344CB8AC3E}">
        <p14:creationId xmlns:p14="http://schemas.microsoft.com/office/powerpoint/2010/main" val="14310799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overviews where we are in the data ingestion appliance</a:t>
            </a:r>
          </a:p>
          <a:p>
            <a:r>
              <a:rPr lang="en-US" baseline="0" dirty="0" smtClean="0"/>
              <a:t>This is an example of an appliance that addresses a need identified internally – ingesting image files into the </a:t>
            </a:r>
            <a:r>
              <a:rPr lang="en-US" baseline="0" dirty="0" err="1" smtClean="0"/>
              <a:t>iDigBio</a:t>
            </a:r>
            <a:r>
              <a:rPr lang="en-US" baseline="0" dirty="0" smtClean="0"/>
              <a:t> cloud in a simple, reliable manner</a:t>
            </a:r>
          </a:p>
          <a:p>
            <a:r>
              <a:rPr lang="en-US" baseline="0" dirty="0" smtClean="0"/>
              <a:t>A goal here is to streamline the process of consolidating images into a repository that is Web accessible. For instance, a TCN with multiple institutions can use this mechanism to ingest images in a distributed fashion, then later post-process the image to extract metadata, OCR, </a:t>
            </a:r>
            <a:r>
              <a:rPr lang="en-US" baseline="0" dirty="0" err="1" smtClean="0"/>
              <a:t>etc</a:t>
            </a:r>
            <a:r>
              <a:rPr lang="en-US" baseline="0" dirty="0" smtClean="0"/>
              <a:t> – rather than expecting TCNs to coordinate the exchange of these images, they get stored in </a:t>
            </a:r>
            <a:r>
              <a:rPr lang="en-US" baseline="0" dirty="0" err="1" smtClean="0"/>
              <a:t>iDigBio</a:t>
            </a:r>
            <a:r>
              <a:rPr lang="en-US" baseline="0" dirty="0" smtClean="0"/>
              <a:t> cloud</a:t>
            </a:r>
          </a:p>
          <a:p>
            <a:r>
              <a:rPr lang="en-US" baseline="0" dirty="0" smtClean="0"/>
              <a:t>The approach here is akin to synchronizing media to storage; media here would be typically images captured using a camera/scanner. </a:t>
            </a:r>
          </a:p>
          <a:p>
            <a:pPr marL="181214" indent="-181214">
              <a:buFontTx/>
              <a:buChar char="-"/>
            </a:pPr>
            <a:r>
              <a:rPr lang="en-US" baseline="0" dirty="0" smtClean="0"/>
              <a:t>The user interface is Web-based, so it’s accessible from a browser</a:t>
            </a:r>
          </a:p>
          <a:p>
            <a:pPr marL="181214" indent="-181214">
              <a:buFontTx/>
              <a:buChar char="-"/>
            </a:pPr>
            <a:r>
              <a:rPr lang="en-US" baseline="0" dirty="0" smtClean="0"/>
              <a:t>An embedded web server is in the appliance and take user requests to specify a folder that are to be uploaded</a:t>
            </a:r>
          </a:p>
          <a:p>
            <a:pPr marL="181214" indent="-181214">
              <a:buFontTx/>
              <a:buChar char="-"/>
            </a:pPr>
            <a:r>
              <a:rPr lang="en-US" baseline="0" dirty="0" smtClean="0"/>
              <a:t>The appliance takes this request and becomes responsible for locating and uploading images, interacting with the </a:t>
            </a:r>
            <a:r>
              <a:rPr lang="en-US" baseline="0" dirty="0" err="1" smtClean="0"/>
              <a:t>iDigBio</a:t>
            </a:r>
            <a:r>
              <a:rPr lang="en-US" baseline="0" dirty="0" smtClean="0"/>
              <a:t> API, dealing with failures, and providing unique URL identifiers that can be used to reference the uploaded image(s) (and can be used as GUIDs)</a:t>
            </a:r>
          </a:p>
          <a:p>
            <a:pPr marL="181214" indent="-181214">
              <a:buFontTx/>
              <a:buChar char="-"/>
            </a:pP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solidFill>
                  <a:prstClr val="black"/>
                </a:solidFill>
                <a:latin typeface="Calibri"/>
              </a:rPr>
              <a:pPr/>
              <a:t>35</a:t>
            </a:fld>
            <a:endParaRPr lang="en-US">
              <a:solidFill>
                <a:prstClr val="black"/>
              </a:solidFill>
              <a:latin typeface="Calibri"/>
            </a:endParaRPr>
          </a:p>
        </p:txBody>
      </p:sp>
    </p:spTree>
    <p:extLst>
      <p:ext uri="{BB962C8B-B14F-4D97-AF65-F5344CB8AC3E}">
        <p14:creationId xmlns:p14="http://schemas.microsoft.com/office/powerpoint/2010/main" val="3185667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diagram presents the stakeholders listed in the previous slide that will form</a:t>
            </a:r>
            <a:r>
              <a:rPr lang="en-US" baseline="0" dirty="0" smtClean="0"/>
              <a:t> the </a:t>
            </a:r>
            <a:r>
              <a:rPr lang="en-US" baseline="0" dirty="0" err="1" smtClean="0"/>
              <a:t>iDigBio</a:t>
            </a:r>
            <a:r>
              <a:rPr lang="en-US" baseline="0" dirty="0" smtClean="0"/>
              <a:t> cloud and that are distinct from a CI point of view.</a:t>
            </a:r>
          </a:p>
          <a:p>
            <a:r>
              <a:rPr lang="en-US" baseline="0" dirty="0" smtClean="0"/>
              <a:t>Representative projects, industry and organizations of each group are shown around each rounded-box, and one can have multiple “hats”.</a:t>
            </a:r>
          </a:p>
          <a:p>
            <a:r>
              <a:rPr lang="en-US" baseline="0" dirty="0" smtClean="0"/>
              <a:t>For example, a TCN will certainly be a </a:t>
            </a:r>
            <a:r>
              <a:rPr lang="en-US" baseline="0" dirty="0" err="1" smtClean="0"/>
              <a:t>biocollections</a:t>
            </a:r>
            <a:r>
              <a:rPr lang="en-US" baseline="0" dirty="0" smtClean="0"/>
              <a:t> data producer, would also likely be a consumer of this data, and could potentially offer </a:t>
            </a:r>
            <a:r>
              <a:rPr lang="en-US" baseline="0" dirty="0" err="1" smtClean="0"/>
              <a:t>biocollections</a:t>
            </a:r>
            <a:r>
              <a:rPr lang="en-US" baseline="0" dirty="0" smtClean="0"/>
              <a:t>-specific services or provide </a:t>
            </a:r>
            <a:r>
              <a:rPr lang="en-US" baseline="0" dirty="0" err="1" smtClean="0"/>
              <a:t>cyberinfrastructure</a:t>
            </a:r>
            <a:r>
              <a:rPr lang="en-US" baseline="0" dirty="0" smtClean="0"/>
              <a:t> for the </a:t>
            </a:r>
            <a:r>
              <a:rPr lang="en-US" baseline="0" dirty="0" err="1" smtClean="0"/>
              <a:t>iDigBio</a:t>
            </a:r>
            <a:r>
              <a:rPr lang="en-US" baseline="0" dirty="0" smtClean="0"/>
              <a:t> cloud.</a:t>
            </a:r>
          </a:p>
        </p:txBody>
      </p:sp>
      <p:sp>
        <p:nvSpPr>
          <p:cNvPr id="4" name="Slide Number Placeholder 3"/>
          <p:cNvSpPr>
            <a:spLocks noGrp="1"/>
          </p:cNvSpPr>
          <p:nvPr>
            <p:ph type="sldNum" sz="quarter" idx="10"/>
          </p:nvPr>
        </p:nvSpPr>
        <p:spPr/>
        <p:txBody>
          <a:bodyPr/>
          <a:lstStyle/>
          <a:p>
            <a:fld id="{6B552B13-6D11-4809-8962-3A9CF738C8DF}"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overviews where we are in the data ingestion appliance</a:t>
            </a:r>
          </a:p>
          <a:p>
            <a:r>
              <a:rPr lang="en-US" baseline="0" dirty="0" smtClean="0"/>
              <a:t>This is an example of an appliance that addresses a need identified internally – ingesting image files into the </a:t>
            </a:r>
            <a:r>
              <a:rPr lang="en-US" baseline="0" dirty="0" err="1" smtClean="0"/>
              <a:t>iDigBio</a:t>
            </a:r>
            <a:r>
              <a:rPr lang="en-US" baseline="0" dirty="0" smtClean="0"/>
              <a:t> cloud in a simple, reliable manner</a:t>
            </a:r>
          </a:p>
          <a:p>
            <a:r>
              <a:rPr lang="en-US" baseline="0" dirty="0" smtClean="0"/>
              <a:t>A goal here is to streamline the process of consolidating images into a repository that is Web accessible. For instance, a TCN with multiple institutions can use this mechanism to ingest images in a distributed fashion, then later post-process the image to extract metadata, OCR, </a:t>
            </a:r>
            <a:r>
              <a:rPr lang="en-US" baseline="0" dirty="0" err="1" smtClean="0"/>
              <a:t>etc</a:t>
            </a:r>
            <a:r>
              <a:rPr lang="en-US" baseline="0" dirty="0" smtClean="0"/>
              <a:t> – rather than expecting TCNs to coordinate the exchange of these images, they get stored in </a:t>
            </a:r>
            <a:r>
              <a:rPr lang="en-US" baseline="0" dirty="0" err="1" smtClean="0"/>
              <a:t>iDigBio</a:t>
            </a:r>
            <a:r>
              <a:rPr lang="en-US" baseline="0" dirty="0" smtClean="0"/>
              <a:t> cloud</a:t>
            </a:r>
          </a:p>
          <a:p>
            <a:r>
              <a:rPr lang="en-US" baseline="0" dirty="0" smtClean="0"/>
              <a:t>The approach here is akin to synchronizing media to storage; media here would be typically images captured using a camera/scanner. </a:t>
            </a:r>
          </a:p>
          <a:p>
            <a:pPr marL="181247" indent="-181247">
              <a:buFontTx/>
              <a:buChar char="-"/>
            </a:pPr>
            <a:r>
              <a:rPr lang="en-US" baseline="0" dirty="0" smtClean="0"/>
              <a:t>The user interface is Web-based, so it’s accessible from a browser</a:t>
            </a:r>
          </a:p>
          <a:p>
            <a:pPr marL="181247" indent="-181247">
              <a:buFontTx/>
              <a:buChar char="-"/>
            </a:pPr>
            <a:r>
              <a:rPr lang="en-US" baseline="0" dirty="0" smtClean="0"/>
              <a:t>An embedded web server is in the appliance and take user requests to specify a folder that are to be uploaded</a:t>
            </a:r>
          </a:p>
          <a:p>
            <a:pPr marL="181247" indent="-181247">
              <a:buFontTx/>
              <a:buChar char="-"/>
            </a:pPr>
            <a:r>
              <a:rPr lang="en-US" baseline="0" dirty="0" smtClean="0"/>
              <a:t>The appliance takes this request and becomes responsible for locating and uploading images, interacting with the </a:t>
            </a:r>
            <a:r>
              <a:rPr lang="en-US" baseline="0" dirty="0" err="1" smtClean="0"/>
              <a:t>iDigBio</a:t>
            </a:r>
            <a:r>
              <a:rPr lang="en-US" baseline="0" dirty="0" smtClean="0"/>
              <a:t> API, dealing with failures, and providing unique URL identifiers that can be used to reference the uploaded image(s) (and can be used as GUIDs)</a:t>
            </a:r>
          </a:p>
          <a:p>
            <a:pPr marL="181247" indent="-181247">
              <a:buFontTx/>
              <a:buChar char="-"/>
            </a:pP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pPr/>
              <a:t>36</a:t>
            </a:fld>
            <a:endParaRPr lang="en-US"/>
          </a:p>
        </p:txBody>
      </p:sp>
    </p:spTree>
    <p:extLst>
      <p:ext uri="{BB962C8B-B14F-4D97-AF65-F5344CB8AC3E}">
        <p14:creationId xmlns:p14="http://schemas.microsoft.com/office/powerpoint/2010/main" val="3185667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a:t>
            </a:r>
            <a:r>
              <a:rPr lang="en-US" baseline="0" dirty="0" smtClean="0"/>
              <a:t> the medium term, more appliances will be proposed and developed either in collaboration with </a:t>
            </a:r>
            <a:r>
              <a:rPr lang="en-US" baseline="0" dirty="0" err="1" smtClean="0"/>
              <a:t>iDigBio</a:t>
            </a:r>
            <a:r>
              <a:rPr lang="en-US" baseline="0" dirty="0" smtClean="0"/>
              <a:t> personnel, or by users in the community.</a:t>
            </a:r>
          </a:p>
          <a:p>
            <a:r>
              <a:rPr lang="en-US" baseline="0" dirty="0" smtClean="0"/>
              <a:t>The portal will serve as an aggregator of the appliance images (and best practices for their development) and users will be able to download and use tools from this repository</a:t>
            </a: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pPr/>
              <a:t>37</a:t>
            </a:fld>
            <a:endParaRPr lang="en-US"/>
          </a:p>
        </p:txBody>
      </p:sp>
    </p:spTree>
    <p:extLst>
      <p:ext uri="{BB962C8B-B14F-4D97-AF65-F5344CB8AC3E}">
        <p14:creationId xmlns:p14="http://schemas.microsoft.com/office/powerpoint/2010/main" val="2320254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in the long term, appliances</a:t>
            </a:r>
            <a:r>
              <a:rPr lang="en-US" baseline="0" dirty="0" smtClean="0"/>
              <a:t> serve not only as user interfaces to interact with iDigBio for tasks such as ingestion, but they also can be packaged to run on iDigBio cloud resources (eventually also on a user’s private cloud, or on a commercial cloud). The goal here is to encapsulate in appliances workflows that are useful for research processes and that can programmatically retrieve from the specimen database and iDigBio storage. </a:t>
            </a:r>
          </a:p>
          <a:p>
            <a:r>
              <a:rPr lang="en-US" baseline="0" dirty="0" smtClean="0"/>
              <a:t>The process continues to take proposals and working with the community, as well as enabling contributions from users, but here the appliances have a different purpose – e.g. scalable queries and data-intensive processing using for instance appliances that run </a:t>
            </a:r>
            <a:r>
              <a:rPr lang="en-US" baseline="0" dirty="0" err="1" smtClean="0"/>
              <a:t>Hadoop</a:t>
            </a:r>
            <a:r>
              <a:rPr lang="en-US" baseline="0" dirty="0" smtClean="0"/>
              <a:t> map/reduce jobs.</a:t>
            </a:r>
            <a:endParaRPr lang="en-US" dirty="0"/>
          </a:p>
        </p:txBody>
      </p:sp>
      <p:sp>
        <p:nvSpPr>
          <p:cNvPr id="4" name="Slide Number Placeholder 3"/>
          <p:cNvSpPr>
            <a:spLocks noGrp="1"/>
          </p:cNvSpPr>
          <p:nvPr>
            <p:ph type="sldNum" sz="quarter" idx="10"/>
          </p:nvPr>
        </p:nvSpPr>
        <p:spPr/>
        <p:txBody>
          <a:bodyPr/>
          <a:lstStyle/>
          <a:p>
            <a:fld id="{B313EC0C-D362-4880-AF14-CB6733D851C4}" type="slidenum">
              <a:rPr lang="en-US" smtClean="0"/>
              <a:pPr/>
              <a:t>38</a:t>
            </a:fld>
            <a:endParaRPr lang="en-US"/>
          </a:p>
        </p:txBody>
      </p:sp>
    </p:spTree>
    <p:extLst>
      <p:ext uri="{BB962C8B-B14F-4D97-AF65-F5344CB8AC3E}">
        <p14:creationId xmlns:p14="http://schemas.microsoft.com/office/powerpoint/2010/main" val="41539317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55091">
              <a:defRPr/>
            </a:pPr>
            <a:r>
              <a:rPr lang="en-US" dirty="0" smtClean="0"/>
              <a:t>Potential object store: Swift</a:t>
            </a:r>
          </a:p>
          <a:p>
            <a:r>
              <a:rPr lang="en-US" dirty="0" smtClean="0"/>
              <a:t>Potential database: </a:t>
            </a:r>
            <a:r>
              <a:rPr lang="en-US" dirty="0" err="1" smtClean="0"/>
              <a:t>MySQL</a:t>
            </a:r>
            <a:r>
              <a:rPr lang="en-US" dirty="0" smtClean="0"/>
              <a:t>/Triple store</a:t>
            </a:r>
          </a:p>
          <a:p>
            <a:endParaRPr lang="en-US" dirty="0" smtClean="0"/>
          </a:p>
          <a:p>
            <a:r>
              <a:rPr lang="en-US" dirty="0" smtClean="0"/>
              <a:t>The Darwin Core community is very anal about distinguishing between an occurrence (in nature) and the specimen object documenting that occurrence…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39</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To distinguish</a:t>
            </a:r>
            <a:r>
              <a:rPr lang="en-US" baseline="0" dirty="0" smtClean="0"/>
              <a:t> more each stakeholder, the animation show the “API” </a:t>
            </a:r>
            <a:r>
              <a:rPr lang="en-US" baseline="0" dirty="0" err="1" smtClean="0"/>
              <a:t>bewtween</a:t>
            </a:r>
            <a:r>
              <a:rPr lang="en-US" baseline="0" dirty="0" smtClean="0"/>
              <a:t> </a:t>
            </a:r>
            <a:r>
              <a:rPr lang="en-US" baseline="0" dirty="0" err="1" smtClean="0"/>
              <a:t>iDigBio</a:t>
            </a:r>
            <a:r>
              <a:rPr lang="en-US" baseline="0" dirty="0" smtClean="0"/>
              <a:t> and each stakeholder will differ with respect to the types of interactions and the level of interactions. (here types=unidirectional, bi-directional; level=software/data stack level, more generic at lower levels, more domain-specific at higher-levels).</a:t>
            </a:r>
          </a:p>
          <a:p>
            <a:endParaRPr lang="en-US" baseline="0" dirty="0" smtClean="0"/>
          </a:p>
          <a:p>
            <a:r>
              <a:rPr lang="en-US" baseline="0" dirty="0" smtClean="0"/>
              <a:t>With infrastructure providers, “APIs” will be generic BLOBs and appliances. It could be bi-directional or unidirectional. </a:t>
            </a:r>
            <a:r>
              <a:rPr lang="en-US" baseline="0" dirty="0" err="1" smtClean="0"/>
              <a:t>iDigBio</a:t>
            </a:r>
            <a:r>
              <a:rPr lang="en-US" baseline="0" dirty="0" smtClean="0"/>
              <a:t> will provide appliances specific for certain clouds, appliances from certain clouds could be used by </a:t>
            </a:r>
            <a:r>
              <a:rPr lang="en-US" baseline="0" dirty="0" err="1" smtClean="0"/>
              <a:t>iDigBio</a:t>
            </a:r>
            <a:r>
              <a:rPr lang="en-US" baseline="0" dirty="0" smtClean="0"/>
              <a:t>. </a:t>
            </a:r>
            <a:r>
              <a:rPr lang="en-US" baseline="0" dirty="0" err="1" smtClean="0"/>
              <a:t>iDigBio</a:t>
            </a:r>
            <a:r>
              <a:rPr lang="en-US" baseline="0" dirty="0" smtClean="0"/>
              <a:t> may have mutual agreements with storage providers to geographically replicate data. IaaS-like APIs (i.e., APIs to request resources on demand) will certainly be part of this “API”.</a:t>
            </a:r>
          </a:p>
          <a:p>
            <a:endParaRPr lang="en-US" baseline="0" dirty="0" smtClean="0"/>
          </a:p>
          <a:p>
            <a:r>
              <a:rPr lang="en-US" baseline="0" dirty="0" smtClean="0"/>
              <a:t>Interactions with </a:t>
            </a:r>
            <a:r>
              <a:rPr lang="en-US" baseline="0" dirty="0" err="1" smtClean="0"/>
              <a:t>biocollection</a:t>
            </a:r>
            <a:r>
              <a:rPr lang="en-US" baseline="0" dirty="0" smtClean="0"/>
              <a:t> data producers will certainly be bi-directional. </a:t>
            </a:r>
            <a:r>
              <a:rPr lang="en-US" baseline="0" dirty="0" err="1" smtClean="0"/>
              <a:t>Biocollection</a:t>
            </a:r>
            <a:r>
              <a:rPr lang="en-US" baseline="0" dirty="0" smtClean="0"/>
              <a:t> data producers will share their domain-specific data (</a:t>
            </a:r>
            <a:r>
              <a:rPr lang="en-US" baseline="0" smtClean="0"/>
              <a:t>mainly specimen </a:t>
            </a:r>
            <a:r>
              <a:rPr lang="en-US" baseline="0" dirty="0" smtClean="0"/>
              <a:t>occurrence, including media) with iDigBio for integration with other sources. </a:t>
            </a:r>
            <a:r>
              <a:rPr lang="en-US" baseline="0" dirty="0" err="1" smtClean="0"/>
              <a:t>Biocollection</a:t>
            </a:r>
            <a:r>
              <a:rPr lang="en-US" baseline="0" dirty="0" smtClean="0"/>
              <a:t> producers are the “owners” of the data, the ones responsible for administering/managing the data and getting credit for it (here administering does not necessarily include administering the CI, it means mainly organizing and defining the data that can be shared, potentially defining different access rights; and managing means being responsive to updates, ensuring correctness of the data, assignment of persistent globally unique ids, availability of the data, etc.). </a:t>
            </a:r>
            <a:r>
              <a:rPr lang="en-US" baseline="0" dirty="0" err="1" smtClean="0"/>
              <a:t>iDigBio</a:t>
            </a:r>
            <a:r>
              <a:rPr lang="en-US" baseline="0" dirty="0" smtClean="0"/>
              <a:t> will facilitate producers’ data to be found and used, recommend tools/standards/protocols for data producers, updates/annotations/notifications to be fed back to producers, and for usage to be tracked. Note: it is still not clear if </a:t>
            </a:r>
            <a:r>
              <a:rPr lang="en-US" baseline="0" dirty="0" err="1" smtClean="0"/>
              <a:t>iDigBio</a:t>
            </a:r>
            <a:r>
              <a:rPr lang="en-US" baseline="0" dirty="0" smtClean="0"/>
              <a:t> will have a push or pull model (or a mixture).</a:t>
            </a:r>
          </a:p>
          <a:p>
            <a:endParaRPr lang="en-US" baseline="0" dirty="0" smtClean="0"/>
          </a:p>
          <a:p>
            <a:r>
              <a:rPr lang="en-US" dirty="0" err="1" smtClean="0"/>
              <a:t>iDigBio</a:t>
            </a:r>
            <a:r>
              <a:rPr lang="en-US" dirty="0" smtClean="0"/>
              <a:t> will simply share/republish data</a:t>
            </a:r>
            <a:r>
              <a:rPr lang="en-US" baseline="0" dirty="0" smtClean="0"/>
              <a:t> received from data producers with other n</a:t>
            </a:r>
            <a:r>
              <a:rPr lang="en-US" dirty="0" smtClean="0"/>
              <a:t>ational</a:t>
            </a:r>
            <a:r>
              <a:rPr lang="en-US" baseline="0" dirty="0" smtClean="0"/>
              <a:t> and global </a:t>
            </a:r>
            <a:r>
              <a:rPr lang="en-US" baseline="0" dirty="0" err="1" smtClean="0"/>
              <a:t>biocollection</a:t>
            </a:r>
            <a:r>
              <a:rPr lang="en-US" baseline="0" dirty="0" smtClean="0"/>
              <a:t> data aggregators, since currently no aggregator presents a feedback mechanism. This could change in the future, depending on agreements established with these organizations/projects.</a:t>
            </a:r>
          </a:p>
          <a:p>
            <a:endParaRPr lang="en-US" baseline="0" dirty="0" smtClean="0"/>
          </a:p>
          <a:p>
            <a:r>
              <a:rPr lang="en-US" baseline="0" dirty="0" err="1" smtClean="0"/>
              <a:t>Biocollection</a:t>
            </a:r>
            <a:r>
              <a:rPr lang="en-US" baseline="0" dirty="0" smtClean="0"/>
              <a:t> data consumers will be able to query/access data integrated from multiple producers through programmatic APIs (and likely through a diverse set of user interfaces). </a:t>
            </a:r>
            <a:r>
              <a:rPr lang="en-US" baseline="0" dirty="0" err="1" smtClean="0"/>
              <a:t>iDigBio</a:t>
            </a:r>
            <a:r>
              <a:rPr lang="en-US" baseline="0" dirty="0" smtClean="0"/>
              <a:t> will receive back updates/annotations/notifications and forward those to producers, adding accounting value to this interaction.</a:t>
            </a:r>
          </a:p>
          <a:p>
            <a:endParaRPr lang="en-US" baseline="0" dirty="0" smtClean="0"/>
          </a:p>
          <a:p>
            <a:r>
              <a:rPr lang="en-US" baseline="0" dirty="0" smtClean="0"/>
              <a:t>Finally, </a:t>
            </a:r>
            <a:r>
              <a:rPr lang="en-US" baseline="0" dirty="0" err="1" smtClean="0"/>
              <a:t>biocollections</a:t>
            </a:r>
            <a:r>
              <a:rPr lang="en-US" baseline="0" dirty="0" smtClean="0"/>
              <a:t> SaaS providers will offer specific services that facilitate the data workflow of </a:t>
            </a:r>
            <a:r>
              <a:rPr lang="en-US" baseline="0" dirty="0" err="1" smtClean="0"/>
              <a:t>iDigBio</a:t>
            </a:r>
            <a:r>
              <a:rPr lang="en-US" baseline="0" dirty="0" smtClean="0"/>
              <a:t>, e.g. offering OCR services to transform label digital pictures into digital formatted text, imaging transformation services that automatically crop, rotate, and correct color/contrast. In turn, these services will get customers from this community.</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40</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To distinguish</a:t>
            </a:r>
            <a:r>
              <a:rPr lang="en-US" baseline="0" dirty="0" smtClean="0"/>
              <a:t> more each stakeholder, the animation show the “API” </a:t>
            </a:r>
            <a:r>
              <a:rPr lang="en-US" baseline="0" dirty="0" err="1" smtClean="0"/>
              <a:t>bewtween</a:t>
            </a:r>
            <a:r>
              <a:rPr lang="en-US" baseline="0" dirty="0" smtClean="0"/>
              <a:t> </a:t>
            </a:r>
            <a:r>
              <a:rPr lang="en-US" baseline="0" dirty="0" err="1" smtClean="0"/>
              <a:t>iDigBio</a:t>
            </a:r>
            <a:r>
              <a:rPr lang="en-US" baseline="0" dirty="0" smtClean="0"/>
              <a:t> and each stakeholder will differ with respect to the types of interactions and the level of interactions. (here types=unidirectional, bi-directional; level=software/data stack level, more generic at lower levels, more domain-specific at higher-levels).</a:t>
            </a:r>
          </a:p>
          <a:p>
            <a:endParaRPr lang="en-US" baseline="0" dirty="0" smtClean="0"/>
          </a:p>
          <a:p>
            <a:r>
              <a:rPr lang="en-US" baseline="0" dirty="0" smtClean="0"/>
              <a:t>With infrastructure providers, “APIs” will be generic BLOBs and appliances. It could be bi-directional or unidirectional. </a:t>
            </a:r>
            <a:r>
              <a:rPr lang="en-US" baseline="0" dirty="0" err="1" smtClean="0"/>
              <a:t>iDigBio</a:t>
            </a:r>
            <a:r>
              <a:rPr lang="en-US" baseline="0" dirty="0" smtClean="0"/>
              <a:t> will provide appliances specific for certain clouds, appliances from certain clouds could be used by </a:t>
            </a:r>
            <a:r>
              <a:rPr lang="en-US" baseline="0" dirty="0" err="1" smtClean="0"/>
              <a:t>iDigBio</a:t>
            </a:r>
            <a:r>
              <a:rPr lang="en-US" baseline="0" dirty="0" smtClean="0"/>
              <a:t>. </a:t>
            </a:r>
            <a:r>
              <a:rPr lang="en-US" baseline="0" dirty="0" err="1" smtClean="0"/>
              <a:t>iDigBio</a:t>
            </a:r>
            <a:r>
              <a:rPr lang="en-US" baseline="0" dirty="0" smtClean="0"/>
              <a:t> may have mutual agreements with storage providers to geographically replicate data. IaaS-like APIs (i.e., APIs to request resources on demand) will certainly be part of this “API”.</a:t>
            </a:r>
          </a:p>
          <a:p>
            <a:endParaRPr lang="en-US" baseline="0" dirty="0" smtClean="0"/>
          </a:p>
          <a:p>
            <a:r>
              <a:rPr lang="en-US" baseline="0" dirty="0" smtClean="0"/>
              <a:t>Interactions with </a:t>
            </a:r>
            <a:r>
              <a:rPr lang="en-US" baseline="0" dirty="0" err="1" smtClean="0"/>
              <a:t>biocollection</a:t>
            </a:r>
            <a:r>
              <a:rPr lang="en-US" baseline="0" dirty="0" smtClean="0"/>
              <a:t> data producers will certainly be bi-directional. </a:t>
            </a:r>
            <a:r>
              <a:rPr lang="en-US" baseline="0" dirty="0" err="1" smtClean="0"/>
              <a:t>Biocollection</a:t>
            </a:r>
            <a:r>
              <a:rPr lang="en-US" baseline="0" dirty="0" smtClean="0"/>
              <a:t> data producers will share their domain-specific data (</a:t>
            </a:r>
            <a:r>
              <a:rPr lang="en-US" baseline="0" smtClean="0"/>
              <a:t>mainly specimen </a:t>
            </a:r>
            <a:r>
              <a:rPr lang="en-US" baseline="0" dirty="0" smtClean="0"/>
              <a:t>occurrence, including media) with iDigBio for integration with other sources. </a:t>
            </a:r>
            <a:r>
              <a:rPr lang="en-US" baseline="0" dirty="0" err="1" smtClean="0"/>
              <a:t>Biocollection</a:t>
            </a:r>
            <a:r>
              <a:rPr lang="en-US" baseline="0" dirty="0" smtClean="0"/>
              <a:t> producers are the “owners” of the data, the ones responsible for administering/managing the data and getting credit for it (here administering does not necessarily include administering the CI, it means mainly organizing and defining the data that can be shared, potentially defining different access rights; and managing means being responsive to updates, ensuring correctness of the data, assignment of persistent globally unique ids, availability of the data, etc.). </a:t>
            </a:r>
            <a:r>
              <a:rPr lang="en-US" baseline="0" dirty="0" err="1" smtClean="0"/>
              <a:t>iDigBio</a:t>
            </a:r>
            <a:r>
              <a:rPr lang="en-US" baseline="0" dirty="0" smtClean="0"/>
              <a:t> will facilitate producers’ data to be found and used, recommend tools/standards/protocols for data producers, updates/annotations/notifications to be fed back to producers, and for usage to be tracked. Note: it is still not clear if </a:t>
            </a:r>
            <a:r>
              <a:rPr lang="en-US" baseline="0" dirty="0" err="1" smtClean="0"/>
              <a:t>iDigBio</a:t>
            </a:r>
            <a:r>
              <a:rPr lang="en-US" baseline="0" dirty="0" smtClean="0"/>
              <a:t> will have a push or pull model (or a mixture).</a:t>
            </a:r>
          </a:p>
          <a:p>
            <a:endParaRPr lang="en-US" baseline="0" dirty="0" smtClean="0"/>
          </a:p>
          <a:p>
            <a:r>
              <a:rPr lang="en-US" dirty="0" err="1" smtClean="0"/>
              <a:t>iDigBio</a:t>
            </a:r>
            <a:r>
              <a:rPr lang="en-US" dirty="0" smtClean="0"/>
              <a:t> will simply share/republish data</a:t>
            </a:r>
            <a:r>
              <a:rPr lang="en-US" baseline="0" dirty="0" smtClean="0"/>
              <a:t> received from data producers with other n</a:t>
            </a:r>
            <a:r>
              <a:rPr lang="en-US" dirty="0" smtClean="0"/>
              <a:t>ational</a:t>
            </a:r>
            <a:r>
              <a:rPr lang="en-US" baseline="0" dirty="0" smtClean="0"/>
              <a:t> and global </a:t>
            </a:r>
            <a:r>
              <a:rPr lang="en-US" baseline="0" dirty="0" err="1" smtClean="0"/>
              <a:t>biocollection</a:t>
            </a:r>
            <a:r>
              <a:rPr lang="en-US" baseline="0" dirty="0" smtClean="0"/>
              <a:t> data aggregators, since currently no aggregator presents a feedback mechanism. This could change in the future, depending on agreements established with these organizations/projects.</a:t>
            </a:r>
          </a:p>
          <a:p>
            <a:endParaRPr lang="en-US" baseline="0" dirty="0" smtClean="0"/>
          </a:p>
          <a:p>
            <a:r>
              <a:rPr lang="en-US" baseline="0" dirty="0" err="1" smtClean="0"/>
              <a:t>Biocollection</a:t>
            </a:r>
            <a:r>
              <a:rPr lang="en-US" baseline="0" dirty="0" smtClean="0"/>
              <a:t> data consumers will be able to query/access data integrated from multiple producers through programmatic APIs (and likely through a diverse set of user interfaces). </a:t>
            </a:r>
            <a:r>
              <a:rPr lang="en-US" baseline="0" dirty="0" err="1" smtClean="0"/>
              <a:t>iDigBio</a:t>
            </a:r>
            <a:r>
              <a:rPr lang="en-US" baseline="0" dirty="0" smtClean="0"/>
              <a:t> will receive back updates/annotations/notifications and forward those to producers, adding accounting value to this interaction.</a:t>
            </a:r>
          </a:p>
          <a:p>
            <a:endParaRPr lang="en-US" baseline="0" dirty="0" smtClean="0"/>
          </a:p>
          <a:p>
            <a:r>
              <a:rPr lang="en-US" baseline="0" dirty="0" smtClean="0"/>
              <a:t>Finally, </a:t>
            </a:r>
            <a:r>
              <a:rPr lang="en-US" baseline="0" dirty="0" err="1" smtClean="0"/>
              <a:t>biocollections</a:t>
            </a:r>
            <a:r>
              <a:rPr lang="en-US" baseline="0" dirty="0" smtClean="0"/>
              <a:t> SaaS providers will offer specific services that facilitate the data workflow of </a:t>
            </a:r>
            <a:r>
              <a:rPr lang="en-US" baseline="0" dirty="0" err="1" smtClean="0"/>
              <a:t>iDigBio</a:t>
            </a:r>
            <a:r>
              <a:rPr lang="en-US" baseline="0" dirty="0" smtClean="0"/>
              <a:t>, e.g. offering OCR services to transform label digital pictures into digital formatted text, imaging transformation services that automatically crop, rotate, and correct color/contrast. In turn, these services will get customers from this community.</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41</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err="1" smtClean="0"/>
              <a:t>iDigBio</a:t>
            </a:r>
            <a:r>
              <a:rPr lang="en-US" dirty="0" smtClean="0"/>
              <a:t> (darker</a:t>
            </a:r>
            <a:r>
              <a:rPr lang="en-US" baseline="0" dirty="0" smtClean="0"/>
              <a:t> blue area) </a:t>
            </a:r>
            <a:r>
              <a:rPr lang="en-US" dirty="0" smtClean="0"/>
              <a:t>will be driven by the </a:t>
            </a:r>
            <a:r>
              <a:rPr lang="en-US" dirty="0" err="1" smtClean="0"/>
              <a:t>biocollections</a:t>
            </a:r>
            <a:r>
              <a:rPr lang="en-US" dirty="0" smtClean="0"/>
              <a:t> community (especially TCNs) and partner with commercial and academic providers/consumers/aggregators</a:t>
            </a:r>
            <a:r>
              <a:rPr lang="en-US" baseline="0" dirty="0" smtClean="0"/>
              <a:t> (green box)</a:t>
            </a:r>
            <a:r>
              <a:rPr lang="en-US" dirty="0" smtClean="0"/>
              <a:t>; work</a:t>
            </a:r>
            <a:r>
              <a:rPr lang="en-US" baseline="0" dirty="0" smtClean="0"/>
              <a:t> with existing standards to leverage previous investments (the dark blue contour); and offer resources (machines, storage, network), information (data collections, appliances, learning modules, workshop, wiki), services (data services, mapping, validation, conversion, collaboration).</a:t>
            </a:r>
          </a:p>
          <a:p>
            <a:endParaRPr lang="en-US" baseline="0" dirty="0" smtClean="0"/>
          </a:p>
          <a:p>
            <a:r>
              <a:rPr lang="en-US" dirty="0" smtClean="0"/>
              <a:t>In particular, the diagram shows that digitization efforts of different TCNs may be in different stages and that support</a:t>
            </a:r>
            <a:r>
              <a:rPr lang="en-US" baseline="0" dirty="0" smtClean="0"/>
              <a:t> from </a:t>
            </a:r>
            <a:r>
              <a:rPr lang="en-US" baseline="0" dirty="0" err="1" smtClean="0"/>
              <a:t>iDigBio</a:t>
            </a:r>
            <a:r>
              <a:rPr lang="en-US" baseline="0" dirty="0" smtClean="0"/>
              <a:t> will come in different shapes and forms to accommodate the need to implement an OAIS model (composed of data ingestion, data archival, data management, data access, data preservation and sustainability, and data administration components).</a:t>
            </a:r>
          </a:p>
          <a:p>
            <a:endParaRPr lang="en-US" baseline="0" dirty="0" smtClean="0"/>
          </a:p>
          <a:p>
            <a:r>
              <a:rPr lang="en-US" baseline="0" dirty="0" smtClean="0"/>
              <a:t>Note: Eventually  all TCNs will be responsible for maintaining their OAIS model workflow (for a particular collection) and iDigBio will concentrate on the “integrated/aggregated OAIS model workflow”.</a:t>
            </a:r>
          </a:p>
          <a:p>
            <a:endParaRPr lang="en-US" baseline="0" dirty="0" smtClean="0"/>
          </a:p>
          <a:p>
            <a:r>
              <a:rPr lang="en-US" sz="1300" dirty="0" smtClean="0"/>
              <a:t>HTTP: Hypertext Transfer Protocol</a:t>
            </a:r>
          </a:p>
          <a:p>
            <a:r>
              <a:rPr lang="en-US" sz="1300" dirty="0" smtClean="0"/>
              <a:t>OCCIWG: Open Cloud Computing Interface Working Group</a:t>
            </a:r>
          </a:p>
          <a:p>
            <a:r>
              <a:rPr lang="en-US" sz="1300" dirty="0" smtClean="0"/>
              <a:t>ODBC: Open Database Connectivity</a:t>
            </a:r>
          </a:p>
          <a:p>
            <a:r>
              <a:rPr lang="en-US" sz="1300" dirty="0" smtClean="0"/>
              <a:t>PNG: Portable Network Graphics (like JPEG, GIF, …)</a:t>
            </a:r>
          </a:p>
          <a:p>
            <a:r>
              <a:rPr lang="en-US" sz="1300" dirty="0" smtClean="0"/>
              <a:t>RDF: Resource Description Framework </a:t>
            </a:r>
          </a:p>
          <a:p>
            <a:r>
              <a:rPr lang="en-US" sz="1300" dirty="0" smtClean="0"/>
              <a:t>REST: Representational State Transfer </a:t>
            </a:r>
          </a:p>
          <a:p>
            <a:r>
              <a:rPr lang="en-US" sz="1300" dirty="0" smtClean="0"/>
              <a:t>SAML: Security Assertion Markup Language</a:t>
            </a:r>
          </a:p>
          <a:p>
            <a:r>
              <a:rPr lang="en-US" sz="1300" dirty="0" smtClean="0"/>
              <a:t>SQL: Structured Query Language</a:t>
            </a:r>
          </a:p>
          <a:p>
            <a:r>
              <a:rPr lang="en-US" sz="1300" dirty="0" smtClean="0"/>
              <a:t>TAPIR: TDWG Access Protocol for Information Retrieval </a:t>
            </a:r>
          </a:p>
          <a:p>
            <a:r>
              <a:rPr lang="en-US" sz="1300" dirty="0" smtClean="0"/>
              <a:t>TCP: Transmission Control Protocol</a:t>
            </a:r>
          </a:p>
          <a:p>
            <a:r>
              <a:rPr lang="en-US" sz="1300" dirty="0" smtClean="0"/>
              <a:t>TDWG: Taxonomic Database Working Group</a:t>
            </a:r>
          </a:p>
          <a:p>
            <a:r>
              <a:rPr lang="en-US" sz="1300" dirty="0" smtClean="0"/>
              <a:t>UTF-8: UCS Transformation Format-8-bit (most generic way of representing characters) </a:t>
            </a:r>
          </a:p>
          <a:p>
            <a:r>
              <a:rPr lang="en-US" sz="1300" dirty="0" smtClean="0"/>
              <a:t>WS-I: Web Services Interoperability</a:t>
            </a:r>
          </a:p>
          <a:p>
            <a:r>
              <a:rPr lang="en-US" sz="1300" dirty="0" smtClean="0"/>
              <a:t>XML: Extensible Markup Language </a:t>
            </a:r>
          </a:p>
          <a:p>
            <a:r>
              <a:rPr lang="en-US" sz="1300" dirty="0" smtClean="0"/>
              <a:t>XMPP: Extensible Messaging and Presence Protocol</a:t>
            </a:r>
          </a:p>
          <a:p>
            <a:endParaRPr lang="en-US" sz="1300" dirty="0" smtClean="0"/>
          </a:p>
          <a:p>
            <a:r>
              <a:rPr lang="en-US" sz="1300" dirty="0" smtClean="0"/>
              <a:t>IPT “=“ http + Darwin-core archive (</a:t>
            </a:r>
            <a:r>
              <a:rPr lang="en-US" sz="1300" dirty="0" err="1" smtClean="0"/>
              <a:t>DwC</a:t>
            </a:r>
            <a:r>
              <a:rPr lang="en-US" sz="1300" dirty="0" smtClean="0"/>
              <a:t>-A which refers to a zip file of Darwin core records + xml metadata file) + registry (I am such institution and will provide such data – like </a:t>
            </a:r>
            <a:r>
              <a:rPr lang="en-US" sz="1300" dirty="0" err="1" smtClean="0"/>
              <a:t>uddi</a:t>
            </a:r>
            <a:r>
              <a:rPr lang="en-US" sz="1300" dirty="0" smtClean="0"/>
              <a:t>)</a:t>
            </a:r>
          </a:p>
          <a:p>
            <a:r>
              <a:rPr lang="en-US" sz="1300" dirty="0" smtClean="0"/>
              <a:t>IPT stands for Integrated Publishing Toolkit</a:t>
            </a:r>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42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iDigBio currently has approximately 30 TB space committed to storage for the </a:t>
            </a:r>
            <a:r>
              <a:rPr lang="en-US" sz="1200" kern="1200" dirty="0" err="1" smtClean="0">
                <a:solidFill>
                  <a:schemeClr val="tx1"/>
                </a:solidFill>
                <a:latin typeface="+mn-lt"/>
                <a:ea typeface="+mn-ea"/>
                <a:cs typeface="+mn-cs"/>
              </a:rPr>
              <a:t>disemenation</a:t>
            </a:r>
            <a:r>
              <a:rPr lang="en-US" sz="1200" kern="1200" dirty="0" smtClean="0">
                <a:solidFill>
                  <a:schemeClr val="tx1"/>
                </a:solidFill>
                <a:latin typeface="+mn-lt"/>
                <a:ea typeface="+mn-ea"/>
                <a:cs typeface="+mn-cs"/>
              </a:rPr>
              <a:t> of images and derivatives produced by the following TCNs:</a:t>
            </a:r>
          </a:p>
          <a:p>
            <a:r>
              <a:rPr lang="en-US" sz="1200" kern="1200" dirty="0" smtClean="0">
                <a:solidFill>
                  <a:schemeClr val="tx1"/>
                </a:solidFill>
                <a:latin typeface="+mn-lt"/>
                <a:ea typeface="+mn-ea"/>
                <a:cs typeface="+mn-cs"/>
              </a:rPr>
              <a:t>LBCC TCN</a:t>
            </a:r>
          </a:p>
          <a:p>
            <a:r>
              <a:rPr lang="en-US" sz="1200" kern="1200" dirty="0" err="1" smtClean="0">
                <a:solidFill>
                  <a:schemeClr val="tx1"/>
                </a:solidFill>
                <a:latin typeface="+mn-lt"/>
                <a:ea typeface="+mn-ea"/>
                <a:cs typeface="+mn-cs"/>
              </a:rPr>
              <a:t>MaCC</a:t>
            </a:r>
            <a:r>
              <a:rPr lang="en-US" sz="1200" kern="1200" dirty="0" smtClean="0">
                <a:solidFill>
                  <a:schemeClr val="tx1"/>
                </a:solidFill>
                <a:latin typeface="+mn-lt"/>
                <a:ea typeface="+mn-ea"/>
                <a:cs typeface="+mn-cs"/>
              </a:rPr>
              <a:t> TCN</a:t>
            </a:r>
          </a:p>
          <a:p>
            <a:r>
              <a:rPr lang="en-US" sz="1200" kern="1200" dirty="0" smtClean="0">
                <a:solidFill>
                  <a:schemeClr val="tx1"/>
                </a:solidFill>
                <a:latin typeface="+mn-lt"/>
                <a:ea typeface="+mn-ea"/>
                <a:cs typeface="+mn-cs"/>
              </a:rPr>
              <a:t>TTD TCN</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If you would like iDigBio to store and disseminate your TCN data as well, please contact us.</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iDigBio also provides limited storage space along with its hosting services, this space currently totals approximately 8TB of storage.</a:t>
            </a:r>
          </a:p>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11</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user needs to sign</a:t>
            </a:r>
            <a:r>
              <a:rPr lang="en-US" baseline="0" dirty="0" smtClean="0"/>
              <a:t> in to use the application.</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14</a:t>
            </a:fld>
            <a:endParaRPr lang="en-US"/>
          </a:p>
        </p:txBody>
      </p:sp>
    </p:spTree>
    <p:extLst>
      <p:ext uri="{BB962C8B-B14F-4D97-AF65-F5344CB8AC3E}">
        <p14:creationId xmlns:p14="http://schemas.microsoft.com/office/powerpoint/2010/main" val="38613831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Account ID &amp; API Key</a:t>
            </a:r>
            <a:r>
              <a:rPr lang="en-US" baseline="0" dirty="0" smtClean="0"/>
              <a:t> combination is provided by </a:t>
            </a:r>
            <a:r>
              <a:rPr lang="en-US" baseline="0" dirty="0" err="1" smtClean="0"/>
              <a:t>iDigBio</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15</a:t>
            </a:fld>
            <a:endParaRPr lang="en-US"/>
          </a:p>
        </p:txBody>
      </p:sp>
    </p:spTree>
    <p:extLst>
      <p:ext uri="{BB962C8B-B14F-4D97-AF65-F5344CB8AC3E}">
        <p14:creationId xmlns:p14="http://schemas.microsoft.com/office/powerpoint/2010/main" val="1974823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settings have not been configured</a:t>
            </a:r>
            <a:r>
              <a:rPr lang="en-US" baseline="0" dirty="0" smtClean="0"/>
              <a:t> (e.g. in the first use of the application) </a:t>
            </a:r>
            <a:r>
              <a:rPr lang="en-US" dirty="0" smtClean="0"/>
              <a:t>the user will first be</a:t>
            </a:r>
            <a:r>
              <a:rPr lang="en-US" baseline="0" dirty="0" smtClean="0"/>
              <a:t> directed to the setting pane.</a:t>
            </a:r>
          </a:p>
          <a:p>
            <a:r>
              <a:rPr lang="en-US" baseline="0" dirty="0" smtClean="0"/>
              <a:t>If settings are configured already, the user goes directly to the </a:t>
            </a:r>
            <a:r>
              <a:rPr lang="en-US" baseline="0" dirty="0" err="1" smtClean="0"/>
              <a:t>uploader</a:t>
            </a:r>
            <a:r>
              <a:rPr lang="en-US" baseline="0" dirty="0" smtClean="0"/>
              <a:t> pane.</a:t>
            </a:r>
          </a:p>
        </p:txBody>
      </p:sp>
      <p:sp>
        <p:nvSpPr>
          <p:cNvPr id="4" name="Slide Number Placeholder 3"/>
          <p:cNvSpPr>
            <a:spLocks noGrp="1"/>
          </p:cNvSpPr>
          <p:nvPr>
            <p:ph type="sldNum" sz="quarter" idx="10"/>
          </p:nvPr>
        </p:nvSpPr>
        <p:spPr/>
        <p:txBody>
          <a:bodyPr/>
          <a:lstStyle/>
          <a:p>
            <a:fld id="{6B552B13-6D11-4809-8962-3A9CF738C8DF}" type="slidenum">
              <a:rPr lang="en-US" smtClean="0"/>
              <a:pPr/>
              <a:t>16</a:t>
            </a:fld>
            <a:endParaRPr lang="en-US"/>
          </a:p>
        </p:txBody>
      </p:sp>
    </p:spTree>
    <p:extLst>
      <p:ext uri="{BB962C8B-B14F-4D97-AF65-F5344CB8AC3E}">
        <p14:creationId xmlns:p14="http://schemas.microsoft.com/office/powerpoint/2010/main" val="3163282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17</a:t>
            </a:fld>
            <a:endParaRPr lang="en-US"/>
          </a:p>
        </p:txBody>
      </p:sp>
    </p:spTree>
    <p:extLst>
      <p:ext uri="{BB962C8B-B14F-4D97-AF65-F5344CB8AC3E}">
        <p14:creationId xmlns:p14="http://schemas.microsoft.com/office/powerpoint/2010/main" val="726659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User clicks</a:t>
            </a:r>
            <a:r>
              <a:rPr lang="en-US" baseline="0" dirty="0" smtClean="0"/>
              <a:t> “Upload” button.</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19</a:t>
            </a:fld>
            <a:endParaRPr lang="en-US"/>
          </a:p>
        </p:txBody>
      </p:sp>
    </p:spTree>
    <p:extLst>
      <p:ext uri="{BB962C8B-B14F-4D97-AF65-F5344CB8AC3E}">
        <p14:creationId xmlns:p14="http://schemas.microsoft.com/office/powerpoint/2010/main" val="35133828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progress</a:t>
            </a:r>
            <a:r>
              <a:rPr lang="en-US" baseline="0" dirty="0" smtClean="0"/>
              <a:t> bar shows the percentage of the pictures that the tool has attempted to upload.</a:t>
            </a:r>
            <a:endParaRPr lang="en-US" dirty="0"/>
          </a:p>
        </p:txBody>
      </p:sp>
      <p:sp>
        <p:nvSpPr>
          <p:cNvPr id="4" name="Slide Number Placeholder 3"/>
          <p:cNvSpPr>
            <a:spLocks noGrp="1"/>
          </p:cNvSpPr>
          <p:nvPr>
            <p:ph type="sldNum" sz="quarter" idx="10"/>
          </p:nvPr>
        </p:nvSpPr>
        <p:spPr/>
        <p:txBody>
          <a:bodyPr/>
          <a:lstStyle/>
          <a:p>
            <a:fld id="{6B552B13-6D11-4809-8962-3A9CF738C8DF}" type="slidenum">
              <a:rPr lang="en-US" smtClean="0"/>
              <a:pPr/>
              <a:t>20</a:t>
            </a:fld>
            <a:endParaRPr lang="en-US"/>
          </a:p>
        </p:txBody>
      </p:sp>
    </p:spTree>
    <p:extLst>
      <p:ext uri="{BB962C8B-B14F-4D97-AF65-F5344CB8AC3E}">
        <p14:creationId xmlns:p14="http://schemas.microsoft.com/office/powerpoint/2010/main" val="19889155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reflection blurRad="6350" stA="55000" endA="300" endPos="45500" dir="5400000" sy="-100000" algn="bl" rotWithShape="0"/>
                </a:effectLst>
                <a:latin typeface="+mj-lt"/>
                <a:ea typeface="+mj-ea"/>
                <a:cs typeface="+mj-cs"/>
              </a:defRPr>
            </a:lvl1pPr>
          </a:lstStyle>
          <a:p>
            <a:r>
              <a:rPr kumimoji="0" lang="en-US" dirty="0" smtClean="0"/>
              <a:t>Click to edit Master title style</a:t>
            </a:r>
            <a:endParaRPr kumimoji="0"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45811B0-F38D-4429-A272-217E7CAEA78E}" type="datetime1">
              <a:rPr lang="en-US" smtClean="0"/>
              <a:pPr/>
              <a:t>10/22/12</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5D4A9E34-46F8-424B-B06A-D37EEB987F56}" type="datetime1">
              <a:rPr lang="en-US" smtClean="0"/>
              <a:pPr/>
              <a:t>10/22/12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F9AA693A-BC26-4DE8-BB65-B37ECA7F76A4}" type="datetime1">
              <a:rPr lang="en-US" smtClean="0"/>
              <a:pPr/>
              <a:t>10/22/12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C609AF0-8F6D-4583-9C7E-B84E717F9F40}" type="datetime1">
              <a:rPr lang="en-US" smtClean="0"/>
              <a:pPr/>
              <a:t>10/22/12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AB53AD71-2A99-4082-B429-270197FD3C64}" type="datetime1">
              <a:rPr lang="en-US" smtClean="0"/>
              <a:pPr/>
              <a:t>10/22/12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Content Placeholder 3"/>
          <p:cNvSpPr>
            <a:spLocks noGrp="1"/>
          </p:cNvSpPr>
          <p:nvPr>
            <p:ph sz="half" idx="2"/>
          </p:nvPr>
        </p:nvSpPr>
        <p:spPr>
          <a:xfrm>
            <a:off x="4648200" y="1066800"/>
            <a:ext cx="4038600" cy="5288125"/>
          </a:xfrm>
        </p:spPr>
        <p:txBody>
          <a:bodyPr/>
          <a:lstStyle>
            <a:lvl1pPr>
              <a:defRPr sz="2600"/>
            </a:lvl1pPr>
            <a:lvl2pPr>
              <a:defRPr sz="2400"/>
            </a:lvl2pPr>
            <a:lvl3pPr>
              <a:defRPr sz="2000"/>
            </a:lvl3pPr>
            <a:lvl4pPr>
              <a:defRPr sz="1800"/>
            </a:lvl4pPr>
            <a:lvl5pPr>
              <a:defRPr sz="18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5" name="Date Placeholder 4"/>
          <p:cNvSpPr>
            <a:spLocks noGrp="1"/>
          </p:cNvSpPr>
          <p:nvPr>
            <p:ph type="dt" sz="half" idx="10"/>
          </p:nvPr>
        </p:nvSpPr>
        <p:spPr/>
        <p:txBody>
          <a:bodyPr/>
          <a:lstStyle/>
          <a:p>
            <a:fld id="{68DAFE03-E1BD-4A35-8B77-7235632E4A58}" type="datetime1">
              <a:rPr lang="en-US" smtClean="0"/>
              <a:pPr/>
              <a:t>10/22/12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066800"/>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4" name="Text Placeholder 3"/>
          <p:cNvSpPr>
            <a:spLocks noGrp="1"/>
          </p:cNvSpPr>
          <p:nvPr>
            <p:ph type="body" sz="half" idx="3"/>
          </p:nvPr>
        </p:nvSpPr>
        <p:spPr>
          <a:xfrm>
            <a:off x="4648200" y="1066800"/>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dirty="0" smtClean="0"/>
              <a:t>Click to edit Master text styles</a:t>
            </a:r>
          </a:p>
        </p:txBody>
      </p:sp>
      <p:sp>
        <p:nvSpPr>
          <p:cNvPr id="5" name="Content Placeholder 4"/>
          <p:cNvSpPr>
            <a:spLocks noGrp="1"/>
          </p:cNvSpPr>
          <p:nvPr>
            <p:ph sz="quarter" idx="2"/>
          </p:nvPr>
        </p:nvSpPr>
        <p:spPr>
          <a:xfrm>
            <a:off x="457200" y="1752600"/>
            <a:ext cx="4040188"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Content Placeholder 5"/>
          <p:cNvSpPr>
            <a:spLocks noGrp="1"/>
          </p:cNvSpPr>
          <p:nvPr>
            <p:ph sz="quarter" idx="4"/>
          </p:nvPr>
        </p:nvSpPr>
        <p:spPr>
          <a:xfrm>
            <a:off x="4645025" y="1752600"/>
            <a:ext cx="4041775" cy="4607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7" name="Date Placeholder 6"/>
          <p:cNvSpPr>
            <a:spLocks noGrp="1"/>
          </p:cNvSpPr>
          <p:nvPr>
            <p:ph type="dt" sz="half" idx="10"/>
          </p:nvPr>
        </p:nvSpPr>
        <p:spPr/>
        <p:txBody>
          <a:bodyPr/>
          <a:lstStyle/>
          <a:p>
            <a:fld id="{E79E50A3-901B-4A40-9223-93F57CE174C9}" type="datetime1">
              <a:rPr lang="en-US" smtClean="0"/>
              <a:pPr/>
              <a:t>10/22/12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305800" cy="8382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5CCC0CA-8095-49EF-AA55-3D96842709AA}" type="datetime1">
              <a:rPr lang="en-US" smtClean="0"/>
              <a:pPr/>
              <a:t>10/22/12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34B201-5FE5-47BD-B93F-5EE259CA3B5B}" type="datetime1">
              <a:rPr lang="en-US" smtClean="0"/>
              <a:pPr/>
              <a:t>10/22/12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0B7D639-5628-43DB-964F-6242913421A2}" type="datetime1">
              <a:rPr lang="en-US" smtClean="0"/>
              <a:pPr/>
              <a:t>10/22/12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350261"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700835D-224B-4B90-9F48-D4CFFC5DFCE4}" type="datetime1">
              <a:rPr lang="en-US" smtClean="0"/>
              <a:pPr/>
              <a:t>10/22/12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pPr/>
              <a:t>‹#›</a:t>
            </a:fld>
            <a:endParaRPr lang="en-US"/>
          </a:p>
        </p:txBody>
      </p:sp>
      <p:sp>
        <p:nvSpPr>
          <p:cNvPr id="3" name="Picture Placeholder 2"/>
          <p:cNvSpPr>
            <a:spLocks noGrp="1"/>
          </p:cNvSpPr>
          <p:nvPr>
            <p:ph type="pic" idx="1"/>
          </p:nvPr>
        </p:nvSpPr>
        <p:spPr>
          <a:xfrm rot="420000">
            <a:off x="3694299"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hyperlink" Target="http://www.acis.ufl.edu/~acis/acis/index.php?l=3" TargetMode="External"/><Relationship Id="rId14" Type="http://schemas.openxmlformats.org/officeDocument/2006/relationships/image" Target="../media/image2.png"/><Relationship Id="rId15" Type="http://schemas.openxmlformats.org/officeDocument/2006/relationships/hyperlink" Target="http://identity.ufl.edu/signatureSystem/UF_Signature.eps.zip" TargetMode="External"/><Relationship Id="rId16"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Title Placeholder 8"/>
          <p:cNvSpPr>
            <a:spLocks noGrp="1"/>
          </p:cNvSpPr>
          <p:nvPr>
            <p:ph type="title"/>
          </p:nvPr>
        </p:nvSpPr>
        <p:spPr>
          <a:xfrm>
            <a:off x="457200" y="76200"/>
            <a:ext cx="8229600" cy="9144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066800"/>
            <a:ext cx="8229600" cy="5257800"/>
          </a:xfrm>
          <a:prstGeom prst="rect">
            <a:avLst/>
          </a:prstGeom>
        </p:spPr>
        <p:txBody>
          <a:bodyPr vert="horz">
            <a:normAutofit/>
          </a:bodyPr>
          <a:lstStyle/>
          <a:p>
            <a:pPr lvl="0" eaLnBrk="1" latinLnBrk="0" hangingPunct="1"/>
            <a:r>
              <a:rPr kumimoji="0" lang="en-US" dirty="0" smtClean="0"/>
              <a:t>Click to edit Master text styles</a:t>
            </a:r>
          </a:p>
          <a:p>
            <a:pPr lvl="1" eaLnBrk="1" latinLnBrk="0" hangingPunct="1"/>
            <a:r>
              <a:rPr kumimoji="0" lang="en-US" dirty="0" smtClean="0"/>
              <a:t>Second level</a:t>
            </a:r>
          </a:p>
          <a:p>
            <a:pPr lvl="2" eaLnBrk="1" latinLnBrk="0" hangingPunct="1"/>
            <a:r>
              <a:rPr kumimoji="0" lang="en-US" dirty="0" smtClean="0"/>
              <a:t>Third level</a:t>
            </a:r>
          </a:p>
          <a:p>
            <a:pPr lvl="3" eaLnBrk="1" latinLnBrk="0" hangingPunct="1"/>
            <a:r>
              <a:rPr kumimoji="0" lang="en-US" dirty="0" smtClean="0"/>
              <a:t>Fourth level</a:t>
            </a:r>
          </a:p>
          <a:p>
            <a:pPr lvl="4" eaLnBrk="1" latinLnBrk="0" hangingPunct="1"/>
            <a:r>
              <a:rPr kumimoji="0" lang="en-US" dirty="0" smtClean="0"/>
              <a:t>Fifth level</a:t>
            </a:r>
            <a:endParaRPr kumimoji="0" lang="en-US" dirty="0"/>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fld id="{2D23EF80-617A-4CB8-9C5B-FE884E3EB76F}" type="datetime1">
              <a:rPr lang="en-US" smtClean="0"/>
              <a:pPr/>
              <a:t>10/22/12</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mj-lt"/>
              </a:defRPr>
            </a:lvl1pPr>
          </a:lstStyle>
          <a:p>
            <a:endParaRPr lang="en-US"/>
          </a:p>
        </p:txBody>
      </p:sp>
      <p:sp>
        <p:nvSpPr>
          <p:cNvPr id="18" name="Slide Number Placeholder 17"/>
          <p:cNvSpPr>
            <a:spLocks noGrp="1"/>
          </p:cNvSpPr>
          <p:nvPr>
            <p:ph type="sldNum" sz="quarter" idx="4"/>
          </p:nvPr>
        </p:nvSpPr>
        <p:spPr>
          <a:xfrm>
            <a:off x="7620000" y="6477000"/>
            <a:ext cx="457200" cy="365125"/>
          </a:xfrm>
          <a:prstGeom prst="rect">
            <a:avLst/>
          </a:prstGeom>
        </p:spPr>
        <p:txBody>
          <a:bodyPr vert="horz" lIns="0" tIns="0" rIns="0" bIns="0" anchor="b"/>
          <a:lstStyle>
            <a:lvl1pPr algn="r" eaLnBrk="1" latinLnBrk="0" hangingPunct="1">
              <a:defRPr kumimoji="0" sz="1200">
                <a:solidFill>
                  <a:schemeClr val="tx2">
                    <a:shade val="90000"/>
                  </a:schemeClr>
                </a:solidFill>
                <a:latin typeface="+mj-lt"/>
              </a:defRPr>
            </a:lvl1pPr>
          </a:lstStyle>
          <a:p>
            <a:fld id="{B6F15528-21DE-4FAA-801E-634DDDAF4B2B}" type="slidenum">
              <a:rPr lang="en-US" smtClean="0"/>
              <a:pPr/>
              <a:t>‹#›</a:t>
            </a:fld>
            <a:endParaRPr lang="en-US"/>
          </a:p>
        </p:txBody>
      </p:sp>
      <p:sp>
        <p:nvSpPr>
          <p:cNvPr id="7" name="Freeform 6"/>
          <p:cNvSpPr>
            <a:spLocks/>
          </p:cNvSpPr>
          <p:nvPr/>
        </p:nvSpPr>
        <p:spPr bwMode="auto">
          <a:xfrm>
            <a:off x="-9525" y="0"/>
            <a:ext cx="9163050" cy="3810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0"/>
            <a:ext cx="4762500" cy="233478"/>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2" name="Freeform 11"/>
          <p:cNvSpPr>
            <a:spLocks/>
          </p:cNvSpPr>
          <p:nvPr/>
        </p:nvSpPr>
        <p:spPr bwMode="auto">
          <a:xfrm rot="21435692">
            <a:off x="-10088" y="67822"/>
            <a:ext cx="9174161" cy="374145"/>
          </a:xfrm>
          <a:custGeom>
            <a:avLst>
              <a:gd name="A1" fmla="val 0"/>
              <a:gd name="A2" fmla="val 0"/>
              <a:gd name="A3" fmla="val 0"/>
              <a:gd name="A4" fmla="val 0"/>
              <a:gd name="A5" fmla="val 0"/>
              <a:gd name="A6" fmla="val 0"/>
              <a:gd name="A7" fmla="val 0"/>
              <a:gd name="A8" fmla="val 0"/>
            </a:avLst>
            <a:gdLst>
              <a:gd name="connsiteX0" fmla="*/ 0 w 5772"/>
              <a:gd name="connsiteY0" fmla="*/ 9247 h 10668"/>
              <a:gd name="connsiteX1" fmla="*/ 1620 w 5772"/>
              <a:gd name="connsiteY1" fmla="*/ 7 h 10668"/>
              <a:gd name="connsiteX2" fmla="*/ 4110 w 5772"/>
              <a:gd name="connsiteY2" fmla="*/ 9289 h 10668"/>
              <a:gd name="connsiteX3" fmla="*/ 5772 w 5772"/>
              <a:gd name="connsiteY3" fmla="*/ 8281 h 10668"/>
              <a:gd name="connsiteX0" fmla="*/ 0 w 5767"/>
              <a:gd name="connsiteY0" fmla="*/ 7104 h 11097"/>
              <a:gd name="connsiteX1" fmla="*/ 1615 w 5767"/>
              <a:gd name="connsiteY1" fmla="*/ 436 h 11097"/>
              <a:gd name="connsiteX2" fmla="*/ 4105 w 5767"/>
              <a:gd name="connsiteY2" fmla="*/ 9718 h 11097"/>
              <a:gd name="connsiteX3" fmla="*/ 5767 w 5767"/>
              <a:gd name="connsiteY3" fmla="*/ 8710 h 11097"/>
              <a:gd name="connsiteX0" fmla="*/ 0 w 5765"/>
              <a:gd name="connsiteY0" fmla="*/ 7104 h 15312"/>
              <a:gd name="connsiteX1" fmla="*/ 1615 w 5765"/>
              <a:gd name="connsiteY1" fmla="*/ 436 h 15312"/>
              <a:gd name="connsiteX2" fmla="*/ 4105 w 5765"/>
              <a:gd name="connsiteY2" fmla="*/ 9718 h 15312"/>
              <a:gd name="connsiteX3" fmla="*/ 5765 w 5765"/>
              <a:gd name="connsiteY3" fmla="*/ 15102 h 15312"/>
              <a:gd name="connsiteX0" fmla="*/ 0 w 5771"/>
              <a:gd name="connsiteY0" fmla="*/ 7104 h 12734"/>
              <a:gd name="connsiteX1" fmla="*/ 1615 w 5771"/>
              <a:gd name="connsiteY1" fmla="*/ 436 h 12734"/>
              <a:gd name="connsiteX2" fmla="*/ 4105 w 5771"/>
              <a:gd name="connsiteY2" fmla="*/ 9718 h 12734"/>
              <a:gd name="connsiteX3" fmla="*/ 5771 w 5771"/>
              <a:gd name="connsiteY3" fmla="*/ 12524 h 12734"/>
              <a:gd name="connsiteX0" fmla="*/ 0 w 5771"/>
              <a:gd name="connsiteY0" fmla="*/ 7669 h 15693"/>
              <a:gd name="connsiteX1" fmla="*/ 1615 w 5771"/>
              <a:gd name="connsiteY1" fmla="*/ 1001 h 15693"/>
              <a:gd name="connsiteX2" fmla="*/ 4106 w 5771"/>
              <a:gd name="connsiteY2" fmla="*/ 13678 h 15693"/>
              <a:gd name="connsiteX3" fmla="*/ 5771 w 5771"/>
              <a:gd name="connsiteY3" fmla="*/ 13089 h 15693"/>
              <a:gd name="connsiteX0" fmla="*/ 0 w 5771"/>
              <a:gd name="connsiteY0" fmla="*/ 6474 h 14298"/>
              <a:gd name="connsiteX1" fmla="*/ 1583 w 5771"/>
              <a:gd name="connsiteY1" fmla="*/ 1001 h 14298"/>
              <a:gd name="connsiteX2" fmla="*/ 4106 w 5771"/>
              <a:gd name="connsiteY2" fmla="*/ 12483 h 14298"/>
              <a:gd name="connsiteX3" fmla="*/ 5771 w 5771"/>
              <a:gd name="connsiteY3" fmla="*/ 11894 h 14298"/>
              <a:gd name="connsiteX0" fmla="*/ 0 w 5772"/>
              <a:gd name="connsiteY0" fmla="*/ 6474 h 14071"/>
              <a:gd name="connsiteX1" fmla="*/ 1583 w 5772"/>
              <a:gd name="connsiteY1" fmla="*/ 1001 h 14071"/>
              <a:gd name="connsiteX2" fmla="*/ 4106 w 5772"/>
              <a:gd name="connsiteY2" fmla="*/ 12483 h 14071"/>
              <a:gd name="connsiteX3" fmla="*/ 5772 w 5772"/>
              <a:gd name="connsiteY3" fmla="*/ 10531 h 14071"/>
              <a:gd name="connsiteX0" fmla="*/ 0 w 5772"/>
              <a:gd name="connsiteY0" fmla="*/ 6626 h 15131"/>
              <a:gd name="connsiteX1" fmla="*/ 1583 w 5772"/>
              <a:gd name="connsiteY1" fmla="*/ 1153 h 15131"/>
              <a:gd name="connsiteX2" fmla="*/ 4105 w 5772"/>
              <a:gd name="connsiteY2" fmla="*/ 13543 h 15131"/>
              <a:gd name="connsiteX3" fmla="*/ 5772 w 5772"/>
              <a:gd name="connsiteY3" fmla="*/ 10683 h 15131"/>
              <a:gd name="connsiteX0" fmla="*/ 0 w 5779"/>
              <a:gd name="connsiteY0" fmla="*/ 6626 h 14700"/>
              <a:gd name="connsiteX1" fmla="*/ 1583 w 5779"/>
              <a:gd name="connsiteY1" fmla="*/ 1153 h 14700"/>
              <a:gd name="connsiteX2" fmla="*/ 4105 w 5779"/>
              <a:gd name="connsiteY2" fmla="*/ 13543 h 14700"/>
              <a:gd name="connsiteX3" fmla="*/ 5779 w 5779"/>
              <a:gd name="connsiteY3" fmla="*/ 8094 h 14700"/>
            </a:gdLst>
            <a:ahLst/>
            <a:cxnLst>
              <a:cxn ang="0">
                <a:pos x="connsiteX0" y="connsiteY0"/>
              </a:cxn>
              <a:cxn ang="0">
                <a:pos x="connsiteX1" y="connsiteY1"/>
              </a:cxn>
              <a:cxn ang="0">
                <a:pos x="connsiteX2" y="connsiteY2"/>
              </a:cxn>
              <a:cxn ang="0">
                <a:pos x="connsiteX3" y="connsiteY3"/>
              </a:cxn>
            </a:cxnLst>
            <a:rect l="l" t="t" r="r" b="b"/>
            <a:pathLst>
              <a:path w="5779" h="14700">
                <a:moveTo>
                  <a:pt x="0" y="6626"/>
                </a:moveTo>
                <a:cubicBezTo>
                  <a:pt x="282" y="6398"/>
                  <a:pt x="899" y="0"/>
                  <a:pt x="1583" y="1153"/>
                </a:cubicBezTo>
                <a:cubicBezTo>
                  <a:pt x="2267" y="2306"/>
                  <a:pt x="3406" y="12386"/>
                  <a:pt x="4105" y="13543"/>
                </a:cubicBezTo>
                <a:cubicBezTo>
                  <a:pt x="4804" y="14700"/>
                  <a:pt x="5433" y="8304"/>
                  <a:pt x="5779" y="8094"/>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5748" y="20686"/>
            <a:ext cx="9153532" cy="409817"/>
          </a:xfrm>
          <a:custGeom>
            <a:avLst>
              <a:gd name="A1" fmla="val 0"/>
              <a:gd name="A2" fmla="val 0"/>
              <a:gd name="A3" fmla="val 0"/>
              <a:gd name="A4" fmla="val 0"/>
              <a:gd name="A5" fmla="val 0"/>
              <a:gd name="A6" fmla="val 0"/>
              <a:gd name="A7" fmla="val 0"/>
              <a:gd name="A8" fmla="val 0"/>
            </a:avLst>
            <a:gdLst>
              <a:gd name="connsiteX0" fmla="*/ 0 w 5766"/>
              <a:gd name="connsiteY0" fmla="*/ 732 h 1350"/>
              <a:gd name="connsiteX1" fmla="*/ 1638 w 5766"/>
              <a:gd name="connsiteY1" fmla="*/ 228 h 1350"/>
              <a:gd name="connsiteX2" fmla="*/ 4123 w 5766"/>
              <a:gd name="connsiteY2" fmla="*/ 1312 h 1350"/>
              <a:gd name="connsiteX3" fmla="*/ 5766 w 5766"/>
              <a:gd name="connsiteY3" fmla="*/ 0 h 1350"/>
              <a:gd name="connsiteX0" fmla="*/ 0 w 5768"/>
              <a:gd name="connsiteY0" fmla="*/ 601 h 1226"/>
              <a:gd name="connsiteX1" fmla="*/ 1638 w 5768"/>
              <a:gd name="connsiteY1" fmla="*/ 97 h 1226"/>
              <a:gd name="connsiteX2" fmla="*/ 4123 w 5768"/>
              <a:gd name="connsiteY2" fmla="*/ 1181 h 1226"/>
              <a:gd name="connsiteX3" fmla="*/ 5768 w 5768"/>
              <a:gd name="connsiteY3" fmla="*/ 364 h 1226"/>
              <a:gd name="connsiteX0" fmla="*/ 0 w 5761"/>
              <a:gd name="connsiteY0" fmla="*/ 285 h 1289"/>
              <a:gd name="connsiteX1" fmla="*/ 1631 w 5761"/>
              <a:gd name="connsiteY1" fmla="*/ 160 h 1289"/>
              <a:gd name="connsiteX2" fmla="*/ 4116 w 5761"/>
              <a:gd name="connsiteY2" fmla="*/ 1244 h 1289"/>
              <a:gd name="connsiteX3" fmla="*/ 5761 w 5761"/>
              <a:gd name="connsiteY3" fmla="*/ 427 h 1289"/>
              <a:gd name="connsiteX0" fmla="*/ 0 w 5761"/>
              <a:gd name="connsiteY0" fmla="*/ 728 h 1805"/>
              <a:gd name="connsiteX1" fmla="*/ 1495 w 5761"/>
              <a:gd name="connsiteY1" fmla="*/ 160 h 1805"/>
              <a:gd name="connsiteX2" fmla="*/ 4116 w 5761"/>
              <a:gd name="connsiteY2" fmla="*/ 1687 h 1805"/>
              <a:gd name="connsiteX3" fmla="*/ 5761 w 5761"/>
              <a:gd name="connsiteY3" fmla="*/ 870 h 1805"/>
              <a:gd name="connsiteX0" fmla="*/ 0 w 5762"/>
              <a:gd name="connsiteY0" fmla="*/ 728 h 1888"/>
              <a:gd name="connsiteX1" fmla="*/ 1495 w 5762"/>
              <a:gd name="connsiteY1" fmla="*/ 160 h 1888"/>
              <a:gd name="connsiteX2" fmla="*/ 4116 w 5762"/>
              <a:gd name="connsiteY2" fmla="*/ 1687 h 1888"/>
              <a:gd name="connsiteX3" fmla="*/ 5762 w 5762"/>
              <a:gd name="connsiteY3" fmla="*/ 1364 h 1888"/>
              <a:gd name="connsiteX0" fmla="*/ 0 w 5762"/>
              <a:gd name="connsiteY0" fmla="*/ 737 h 1953"/>
              <a:gd name="connsiteX1" fmla="*/ 1495 w 5762"/>
              <a:gd name="connsiteY1" fmla="*/ 169 h 1953"/>
              <a:gd name="connsiteX2" fmla="*/ 4120 w 5762"/>
              <a:gd name="connsiteY2" fmla="*/ 1752 h 1953"/>
              <a:gd name="connsiteX3" fmla="*/ 5762 w 5762"/>
              <a:gd name="connsiteY3" fmla="*/ 1373 h 1953"/>
              <a:gd name="connsiteX0" fmla="*/ 0 w 5762"/>
              <a:gd name="connsiteY0" fmla="*/ 1118 h 2397"/>
              <a:gd name="connsiteX1" fmla="*/ 1501 w 5762"/>
              <a:gd name="connsiteY1" fmla="*/ 169 h 2397"/>
              <a:gd name="connsiteX2" fmla="*/ 4120 w 5762"/>
              <a:gd name="connsiteY2" fmla="*/ 2133 h 2397"/>
              <a:gd name="connsiteX3" fmla="*/ 5762 w 5762"/>
              <a:gd name="connsiteY3" fmla="*/ 1754 h 2397"/>
              <a:gd name="connsiteX0" fmla="*/ 0 w 5762"/>
              <a:gd name="connsiteY0" fmla="*/ 1110 h 2389"/>
              <a:gd name="connsiteX1" fmla="*/ 1501 w 5762"/>
              <a:gd name="connsiteY1" fmla="*/ 161 h 2389"/>
              <a:gd name="connsiteX2" fmla="*/ 4120 w 5762"/>
              <a:gd name="connsiteY2" fmla="*/ 2125 h 2389"/>
              <a:gd name="connsiteX3" fmla="*/ 5762 w 5762"/>
              <a:gd name="connsiteY3" fmla="*/ 1746 h 2389"/>
              <a:gd name="connsiteX0" fmla="*/ 0 w 5765"/>
              <a:gd name="connsiteY0" fmla="*/ 1110 h 2399"/>
              <a:gd name="connsiteX1" fmla="*/ 1501 w 5765"/>
              <a:gd name="connsiteY1" fmla="*/ 161 h 2399"/>
              <a:gd name="connsiteX2" fmla="*/ 4120 w 5765"/>
              <a:gd name="connsiteY2" fmla="*/ 2125 h 2399"/>
              <a:gd name="connsiteX3" fmla="*/ 5765 w 5765"/>
              <a:gd name="connsiteY3" fmla="*/ 1802 h 2399"/>
              <a:gd name="connsiteX0" fmla="*/ 0 w 5752"/>
              <a:gd name="connsiteY0" fmla="*/ 1110 h 2353"/>
              <a:gd name="connsiteX1" fmla="*/ 1501 w 5752"/>
              <a:gd name="connsiteY1" fmla="*/ 161 h 2353"/>
              <a:gd name="connsiteX2" fmla="*/ 4120 w 5752"/>
              <a:gd name="connsiteY2" fmla="*/ 2125 h 2353"/>
              <a:gd name="connsiteX3" fmla="*/ 5752 w 5752"/>
              <a:gd name="connsiteY3" fmla="*/ 1530 h 2353"/>
            </a:gdLst>
            <a:ahLst/>
            <a:cxnLst>
              <a:cxn ang="0">
                <a:pos x="connsiteX0" y="connsiteY0"/>
              </a:cxn>
              <a:cxn ang="0">
                <a:pos x="connsiteX1" y="connsiteY1"/>
              </a:cxn>
              <a:cxn ang="0">
                <a:pos x="connsiteX2" y="connsiteY2"/>
              </a:cxn>
              <a:cxn ang="0">
                <a:pos x="connsiteX3" y="connsiteY3"/>
              </a:cxn>
            </a:cxnLst>
            <a:rect l="l" t="t" r="r" b="b"/>
            <a:pathLst>
              <a:path w="5752" h="2353">
                <a:moveTo>
                  <a:pt x="0" y="1110"/>
                </a:moveTo>
                <a:cubicBezTo>
                  <a:pt x="273" y="1025"/>
                  <a:pt x="705" y="0"/>
                  <a:pt x="1501" y="161"/>
                </a:cubicBezTo>
                <a:cubicBezTo>
                  <a:pt x="2188" y="330"/>
                  <a:pt x="3412" y="1897"/>
                  <a:pt x="4120" y="2125"/>
                </a:cubicBezTo>
                <a:cubicBezTo>
                  <a:pt x="4828" y="2353"/>
                  <a:pt x="5410" y="1700"/>
                  <a:pt x="5752" y="153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pic>
        <p:nvPicPr>
          <p:cNvPr id="16" name="Picture 9" descr="ACIS">
            <a:hlinkClick r:id="rId13" tooltip="Advanced Computing and Information Systems Laboratory"/>
          </p:cNvPr>
          <p:cNvPicPr>
            <a:picLocks noChangeAspect="1" noChangeArrowheads="1"/>
          </p:cNvPicPr>
          <p:nvPr/>
        </p:nvPicPr>
        <p:blipFill>
          <a:blip r:embed="rId14" cstate="print"/>
          <a:srcRect/>
          <a:stretch>
            <a:fillRect/>
          </a:stretch>
        </p:blipFill>
        <p:spPr bwMode="auto">
          <a:xfrm>
            <a:off x="122238" y="6716713"/>
            <a:ext cx="455612" cy="119062"/>
          </a:xfrm>
          <a:prstGeom prst="rect">
            <a:avLst/>
          </a:prstGeom>
          <a:noFill/>
        </p:spPr>
      </p:pic>
      <p:grpSp>
        <p:nvGrpSpPr>
          <p:cNvPr id="2" name="Group 10"/>
          <p:cNvGrpSpPr>
            <a:grpSpLocks/>
          </p:cNvGrpSpPr>
          <p:nvPr/>
        </p:nvGrpSpPr>
        <p:grpSpPr bwMode="auto">
          <a:xfrm>
            <a:off x="685800" y="6750050"/>
            <a:ext cx="5222875" cy="87313"/>
            <a:chOff x="509" y="2547"/>
            <a:chExt cx="4790" cy="72"/>
          </a:xfrm>
        </p:grpSpPr>
        <p:sp>
          <p:nvSpPr>
            <p:cNvPr id="19" name="Rectangle 11"/>
            <p:cNvSpPr>
              <a:spLocks noChangeArrowheads="1"/>
            </p:cNvSpPr>
            <p:nvPr userDrawn="1"/>
          </p:nvSpPr>
          <p:spPr bwMode="blackWhite">
            <a:xfrm flipV="1">
              <a:off x="509" y="2547"/>
              <a:ext cx="4790" cy="48"/>
            </a:xfrm>
            <a:prstGeom prst="rect">
              <a:avLst/>
            </a:prstGeom>
            <a:gradFill rotWithShape="1">
              <a:gsLst>
                <a:gs pos="0">
                  <a:srgbClr val="3333CC"/>
                </a:gs>
                <a:gs pos="100000">
                  <a:srgbClr val="3333CC">
                    <a:gamma/>
                    <a:tint val="0"/>
                    <a:invGamma/>
                  </a:srgbClr>
                </a:gs>
              </a:gsLst>
              <a:lin ang="0" scaled="1"/>
            </a:gradFill>
            <a:ln w="50800" algn="ctr">
              <a:noFill/>
              <a:miter lim="800000"/>
              <a:headEnd/>
              <a:tailEnd/>
            </a:ln>
            <a:effectLst/>
          </p:spPr>
          <p:txBody>
            <a:bodyPr wrap="none" anchor="ctr"/>
            <a:lstStyle/>
            <a:p>
              <a:endParaRPr lang="en-US"/>
            </a:p>
          </p:txBody>
        </p:sp>
        <p:sp>
          <p:nvSpPr>
            <p:cNvPr id="20" name="Rectangle 12"/>
            <p:cNvSpPr>
              <a:spLocks noChangeArrowheads="1"/>
            </p:cNvSpPr>
            <p:nvPr userDrawn="1"/>
          </p:nvSpPr>
          <p:spPr bwMode="blackWhite">
            <a:xfrm flipV="1">
              <a:off x="509" y="2595"/>
              <a:ext cx="4790" cy="24"/>
            </a:xfrm>
            <a:prstGeom prst="rect">
              <a:avLst/>
            </a:prstGeom>
            <a:gradFill rotWithShape="1">
              <a:gsLst>
                <a:gs pos="0">
                  <a:srgbClr val="CC0000"/>
                </a:gs>
                <a:gs pos="100000">
                  <a:srgbClr val="CC0000">
                    <a:gamma/>
                    <a:tint val="0"/>
                    <a:invGamma/>
                  </a:srgbClr>
                </a:gs>
              </a:gsLst>
              <a:lin ang="0" scaled="1"/>
            </a:gradFill>
            <a:ln w="50800" algn="ctr">
              <a:noFill/>
              <a:miter lim="800000"/>
              <a:headEnd/>
              <a:tailEnd/>
            </a:ln>
            <a:effectLst/>
          </p:spPr>
          <p:txBody>
            <a:bodyPr wrap="none" anchor="ctr"/>
            <a:lstStyle/>
            <a:p>
              <a:endParaRPr lang="en-US"/>
            </a:p>
          </p:txBody>
        </p:sp>
      </p:grpSp>
      <p:sp>
        <p:nvSpPr>
          <p:cNvPr id="21" name="Text Box 8"/>
          <p:cNvSpPr txBox="1">
            <a:spLocks noChangeArrowheads="1"/>
          </p:cNvSpPr>
          <p:nvPr/>
        </p:nvSpPr>
        <p:spPr bwMode="auto">
          <a:xfrm>
            <a:off x="4800600" y="6638925"/>
            <a:ext cx="2805576" cy="230832"/>
          </a:xfrm>
          <a:prstGeom prst="rect">
            <a:avLst/>
          </a:prstGeom>
          <a:noFill/>
          <a:ln w="9525">
            <a:noFill/>
            <a:miter lim="800000"/>
            <a:headEnd/>
            <a:tailEnd/>
          </a:ln>
          <a:effectLst/>
        </p:spPr>
        <p:txBody>
          <a:bodyPr wrap="none">
            <a:spAutoFit/>
          </a:bodyPr>
          <a:lstStyle/>
          <a:p>
            <a:pPr algn="l" eaLnBrk="0" hangingPunct="0"/>
            <a:r>
              <a:rPr lang="en-US" sz="900" b="1" dirty="0">
                <a:solidFill>
                  <a:srgbClr val="3366FF"/>
                </a:solidFill>
                <a:latin typeface="Arial Narrow" pitchFamily="34" charset="0"/>
                <a:cs typeface="Arial" pitchFamily="34" charset="0"/>
              </a:rPr>
              <a:t>A</a:t>
            </a:r>
            <a:r>
              <a:rPr lang="en-US" sz="900" b="1" dirty="0">
                <a:solidFill>
                  <a:srgbClr val="080808"/>
                </a:solidFill>
                <a:latin typeface="Arial Narrow" pitchFamily="34" charset="0"/>
                <a:cs typeface="Arial" pitchFamily="34" charset="0"/>
              </a:rPr>
              <a:t>dvanced </a:t>
            </a:r>
            <a:r>
              <a:rPr lang="en-US" sz="900" b="1" dirty="0">
                <a:solidFill>
                  <a:srgbClr val="3366FF"/>
                </a:solidFill>
                <a:latin typeface="Arial Narrow" pitchFamily="34" charset="0"/>
                <a:cs typeface="Arial" pitchFamily="34" charset="0"/>
              </a:rPr>
              <a:t>C</a:t>
            </a:r>
            <a:r>
              <a:rPr lang="en-US" sz="900" b="1" dirty="0">
                <a:solidFill>
                  <a:srgbClr val="080808"/>
                </a:solidFill>
                <a:latin typeface="Arial Narrow" pitchFamily="34" charset="0"/>
                <a:cs typeface="Arial" pitchFamily="34" charset="0"/>
              </a:rPr>
              <a:t>omputing and </a:t>
            </a:r>
            <a:r>
              <a:rPr lang="en-US" sz="900" b="1" dirty="0">
                <a:solidFill>
                  <a:srgbClr val="3366FF"/>
                </a:solidFill>
                <a:latin typeface="Arial Narrow" pitchFamily="34" charset="0"/>
                <a:cs typeface="Arial" pitchFamily="34" charset="0"/>
              </a:rPr>
              <a:t>I</a:t>
            </a:r>
            <a:r>
              <a:rPr lang="en-US" sz="900" b="1" dirty="0">
                <a:solidFill>
                  <a:srgbClr val="080808"/>
                </a:solidFill>
                <a:latin typeface="Arial Narrow" pitchFamily="34" charset="0"/>
                <a:cs typeface="Arial" pitchFamily="34" charset="0"/>
              </a:rPr>
              <a:t>nformation </a:t>
            </a:r>
            <a:r>
              <a:rPr lang="en-US" sz="900" b="1" dirty="0">
                <a:solidFill>
                  <a:srgbClr val="3366FF"/>
                </a:solidFill>
                <a:latin typeface="Arial Narrow" pitchFamily="34" charset="0"/>
                <a:cs typeface="Arial" pitchFamily="34" charset="0"/>
              </a:rPr>
              <a:t>S</a:t>
            </a:r>
            <a:r>
              <a:rPr lang="en-US" sz="900" b="1" dirty="0">
                <a:solidFill>
                  <a:srgbClr val="080808"/>
                </a:solidFill>
                <a:latin typeface="Arial Narrow" pitchFamily="34" charset="0"/>
                <a:cs typeface="Arial" pitchFamily="34" charset="0"/>
              </a:rPr>
              <a:t>ystems laboratory</a:t>
            </a:r>
          </a:p>
        </p:txBody>
      </p:sp>
      <p:pic>
        <p:nvPicPr>
          <p:cNvPr id="12290" name="Picture 2" descr="UF Signature">
            <a:hlinkClick r:id="rId15"/>
          </p:cNvPr>
          <p:cNvPicPr>
            <a:picLocks noChangeAspect="1" noChangeArrowheads="1"/>
          </p:cNvPicPr>
          <p:nvPr/>
        </p:nvPicPr>
        <p:blipFill>
          <a:blip r:embed="rId16" cstate="print">
            <a:clrChange>
              <a:clrFrom>
                <a:srgbClr val="FFFFFF"/>
              </a:clrFrom>
              <a:clrTo>
                <a:srgbClr val="FFFFFF">
                  <a:alpha val="0"/>
                </a:srgbClr>
              </a:clrTo>
            </a:clrChange>
          </a:blip>
          <a:srcRect/>
          <a:stretch>
            <a:fillRect/>
          </a:stretch>
        </p:blipFill>
        <p:spPr bwMode="auto">
          <a:xfrm>
            <a:off x="8161713" y="6674040"/>
            <a:ext cx="816032" cy="159021"/>
          </a:xfrm>
          <a:prstGeom prst="rect">
            <a:avLst/>
          </a:prstGeom>
          <a:noFill/>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2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fortes@ufl.edu" TargetMode="Externa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jpeg"/><Relationship Id="rId5" Type="http://schemas.openxmlformats.org/officeDocument/2006/relationships/image" Target="../media/image33.jpeg"/><Relationship Id="rId6" Type="http://schemas.openxmlformats.org/officeDocument/2006/relationships/image" Target="../media/image34.png"/><Relationship Id="rId7"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pn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41.png"/><Relationship Id="rId8" Type="http://schemas.openxmlformats.org/officeDocument/2006/relationships/image" Target="../media/image42.png"/><Relationship Id="rId9" Type="http://schemas.openxmlformats.org/officeDocument/2006/relationships/image" Target="../media/image43.png"/><Relationship Id="rId10"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362200"/>
            <a:ext cx="2895600" cy="1028112"/>
          </a:xfrm>
        </p:spPr>
        <p:txBody>
          <a:bodyPr>
            <a:noAutofit/>
          </a:bodyPr>
          <a:lstStyle/>
          <a:p>
            <a:r>
              <a:rPr lang="en-US" sz="3200" dirty="0" smtClean="0"/>
              <a:t>iDigBio Cloud and Appliances: </a:t>
            </a:r>
            <a:r>
              <a:rPr lang="en-US" dirty="0" smtClean="0"/>
              <a:t>Concept, Processes and Progress</a:t>
            </a:r>
            <a:endParaRPr lang="en-US" sz="3200" dirty="0"/>
          </a:p>
        </p:txBody>
      </p:sp>
      <p:sp>
        <p:nvSpPr>
          <p:cNvPr id="3" name="Subtitle 2"/>
          <p:cNvSpPr>
            <a:spLocks noGrp="1"/>
          </p:cNvSpPr>
          <p:nvPr>
            <p:ph type="body" sz="half" idx="2"/>
          </p:nvPr>
        </p:nvSpPr>
        <p:spPr>
          <a:xfrm>
            <a:off x="609600" y="3459480"/>
            <a:ext cx="2971800" cy="2179320"/>
          </a:xfrm>
        </p:spPr>
        <p:txBody>
          <a:bodyPr>
            <a:normAutofit/>
          </a:bodyPr>
          <a:lstStyle/>
          <a:p>
            <a:r>
              <a:rPr lang="en-US" sz="2800" dirty="0" smtClean="0"/>
              <a:t>Jose Fortes</a:t>
            </a:r>
          </a:p>
          <a:p>
            <a:r>
              <a:rPr lang="en-US" sz="2000" dirty="0" smtClean="0"/>
              <a:t>(on behalf of the </a:t>
            </a:r>
          </a:p>
          <a:p>
            <a:r>
              <a:rPr lang="en-US" sz="2000" dirty="0" smtClean="0"/>
              <a:t>iDigBio IT team)</a:t>
            </a:r>
            <a:endParaRPr lang="en-US" sz="2000" dirty="0"/>
          </a:p>
        </p:txBody>
      </p:sp>
      <p:sp>
        <p:nvSpPr>
          <p:cNvPr id="5" name="TextBox 4"/>
          <p:cNvSpPr txBox="1"/>
          <p:nvPr/>
        </p:nvSpPr>
        <p:spPr>
          <a:xfrm>
            <a:off x="2133600" y="6172200"/>
            <a:ext cx="4953000" cy="461665"/>
          </a:xfrm>
          <a:prstGeom prst="rect">
            <a:avLst/>
          </a:prstGeom>
          <a:noFill/>
        </p:spPr>
        <p:txBody>
          <a:bodyPr wrap="square" rtlCol="0">
            <a:spAutoFit/>
          </a:bodyPr>
          <a:lstStyle/>
          <a:p>
            <a:pPr algn="ctr"/>
            <a:r>
              <a:rPr lang="en-US" sz="1200" dirty="0" smtClean="0"/>
              <a:t>iDigBio Summit, Gainesville</a:t>
            </a:r>
          </a:p>
          <a:p>
            <a:pPr algn="ctr"/>
            <a:r>
              <a:rPr lang="en-US" sz="1200" dirty="0" smtClean="0"/>
              <a:t>October 23- 24, 2012</a:t>
            </a:r>
            <a:endParaRPr lang="en-US" sz="1200" dirty="0"/>
          </a:p>
        </p:txBody>
      </p:sp>
      <p:pic>
        <p:nvPicPr>
          <p:cNvPr id="9" name="Picture 23" descr="nsfc.jpg"/>
          <p:cNvPicPr>
            <a:picLocks noChangeAspect="1"/>
          </p:cNvPicPr>
          <p:nvPr/>
        </p:nvPicPr>
        <p:blipFill>
          <a:blip r:embed="rId3" cstate="print"/>
          <a:srcRect/>
          <a:stretch>
            <a:fillRect/>
          </a:stretch>
        </p:blipFill>
        <p:spPr bwMode="auto">
          <a:xfrm>
            <a:off x="7467600" y="4724400"/>
            <a:ext cx="698500" cy="698500"/>
          </a:xfrm>
          <a:prstGeom prst="rect">
            <a:avLst/>
          </a:prstGeom>
          <a:noFill/>
          <a:ln w="9525">
            <a:noFill/>
            <a:miter lim="800000"/>
            <a:headEnd/>
            <a:tailEnd/>
          </a:ln>
        </p:spPr>
      </p:pic>
      <p:pic>
        <p:nvPicPr>
          <p:cNvPr id="7" name="Picture 6" descr="https://www.idigbio.org/wiki/_media/idigbio_logo_rgb.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414978">
            <a:off x="3642211" y="2384906"/>
            <a:ext cx="4666466" cy="144188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2-07-06 at 2.03.35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096896"/>
            <a:ext cx="9144000" cy="5389756"/>
          </a:xfrm>
          <a:prstGeom prst="rect">
            <a:avLst/>
          </a:prstGeom>
        </p:spPr>
      </p:pic>
      <p:sp>
        <p:nvSpPr>
          <p:cNvPr id="4" name="Title 1"/>
          <p:cNvSpPr txBox="1">
            <a:spLocks/>
          </p:cNvSpPr>
          <p:nvPr/>
        </p:nvSpPr>
        <p:spPr>
          <a:xfrm>
            <a:off x="152400" y="76200"/>
            <a:ext cx="8839200"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iDigBio data portal v0:</a:t>
            </a:r>
            <a:r>
              <a:rPr kumimoji="0" lang="en-US" sz="5000" b="0" i="0" u="none" strike="noStrike" kern="1200" cap="none" spc="0" normalizeH="0" noProof="0" dirty="0" smtClean="0">
                <a:ln>
                  <a:noFill/>
                </a:ln>
                <a:solidFill>
                  <a:schemeClr val="tx2"/>
                </a:solidFill>
                <a:effectLst/>
                <a:uLnTx/>
                <a:uFillTx/>
                <a:latin typeface="+mj-lt"/>
                <a:ea typeface="+mj-ea"/>
                <a:cs typeface="+mj-cs"/>
              </a:rPr>
              <a:t> record info</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38743126"/>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Storage hosting</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“iDigBio may be able to facilitate storage of images on a case-by-case basis.”</a:t>
            </a:r>
          </a:p>
          <a:p>
            <a:pPr lvl="1"/>
            <a:r>
              <a:rPr lang="en-US" dirty="0" smtClean="0"/>
              <a:t>“iDigBio currently does not provide archival storage, and hosting of images in iDigBio should not be seen as such.” </a:t>
            </a:r>
          </a:p>
          <a:p>
            <a:pPr lvl="1">
              <a:buNone/>
            </a:pPr>
            <a:endParaRPr lang="en-US" dirty="0" smtClean="0"/>
          </a:p>
          <a:p>
            <a:r>
              <a:rPr lang="en-US" dirty="0" smtClean="0"/>
              <a:t>iDigBio currently has approximately 30 TB space committed to storage for the dissemination of images and derivatives produced by the following TCNs:</a:t>
            </a:r>
          </a:p>
          <a:p>
            <a:pPr lvl="1"/>
            <a:r>
              <a:rPr lang="en-US" dirty="0" smtClean="0"/>
              <a:t>LBCC TCN</a:t>
            </a:r>
          </a:p>
          <a:p>
            <a:pPr lvl="1"/>
            <a:r>
              <a:rPr lang="en-US" dirty="0" err="1" smtClean="0"/>
              <a:t>MaCC</a:t>
            </a:r>
            <a:r>
              <a:rPr lang="en-US" dirty="0" smtClean="0"/>
              <a:t> TCN</a:t>
            </a:r>
          </a:p>
          <a:p>
            <a:pPr lvl="1"/>
            <a:r>
              <a:rPr lang="en-US" dirty="0" smtClean="0"/>
              <a:t>TTD TCN</a:t>
            </a:r>
          </a:p>
          <a:p>
            <a:pPr>
              <a:buNone/>
            </a:pPr>
            <a:r>
              <a:rPr lang="en-US" dirty="0" smtClean="0"/>
              <a:t> </a:t>
            </a:r>
          </a:p>
          <a:p>
            <a:r>
              <a:rPr lang="en-US" dirty="0" smtClean="0"/>
              <a:t>If you would like iDigBio to store and disseminate your TCN data as well, please contact us.</a:t>
            </a:r>
          </a:p>
          <a:p>
            <a:pPr>
              <a:buNone/>
            </a:pPr>
            <a:endParaRPr lang="en-US" dirty="0" smtClean="0"/>
          </a:p>
          <a:p>
            <a:r>
              <a:rPr lang="en-US" dirty="0" smtClean="0"/>
              <a:t>iDigBio also provides limited storage space along with its hosting services, this space currently totals approximately 8TB of storage.</a:t>
            </a:r>
          </a:p>
          <a:p>
            <a:endParaRPr lang="en-US" dirty="0" smtClean="0"/>
          </a:p>
          <a:p>
            <a:pPr>
              <a:buNone/>
            </a:pPr>
            <a:endParaRPr lang="en-US" dirty="0" smtClean="0"/>
          </a:p>
          <a:p>
            <a:pPr lvl="1">
              <a:buNone/>
            </a:pP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Appliances, Virtual Private Servers</a:t>
            </a:r>
            <a:endParaRPr lang="en-US" dirty="0"/>
          </a:p>
        </p:txBody>
      </p:sp>
      <p:sp>
        <p:nvSpPr>
          <p:cNvPr id="3" name="Content Placeholder 2"/>
          <p:cNvSpPr>
            <a:spLocks noGrp="1"/>
          </p:cNvSpPr>
          <p:nvPr>
            <p:ph idx="1"/>
          </p:nvPr>
        </p:nvSpPr>
        <p:spPr>
          <a:xfrm>
            <a:off x="228600" y="1066800"/>
            <a:ext cx="8763000" cy="5257800"/>
          </a:xfrm>
        </p:spPr>
        <p:txBody>
          <a:bodyPr>
            <a:normAutofit lnSpcReduction="10000"/>
          </a:bodyPr>
          <a:lstStyle/>
          <a:p>
            <a:r>
              <a:rPr lang="en-US" dirty="0" smtClean="0"/>
              <a:t>iDigBio packages and distributes pre-configured software tools and environments as software “appliances”</a:t>
            </a:r>
          </a:p>
          <a:p>
            <a:pPr lvl="1"/>
            <a:r>
              <a:rPr lang="en-US" dirty="0" smtClean="0"/>
              <a:t>Deployment in </a:t>
            </a:r>
            <a:r>
              <a:rPr lang="en-US" dirty="0"/>
              <a:t>end-user </a:t>
            </a:r>
            <a:r>
              <a:rPr lang="en-US" dirty="0" smtClean="0"/>
              <a:t>or </a:t>
            </a:r>
            <a:r>
              <a:rPr lang="en-US" dirty="0"/>
              <a:t>in a hosted server environment </a:t>
            </a:r>
            <a:endParaRPr lang="en-US" dirty="0" smtClean="0"/>
          </a:p>
          <a:p>
            <a:r>
              <a:rPr lang="en-US" dirty="0" err="1" smtClean="0"/>
              <a:t>iDigBio</a:t>
            </a:r>
            <a:r>
              <a:rPr lang="en-US" dirty="0" smtClean="0"/>
              <a:t> cloud hosts virtual private servers exposing services to the bio-collections community</a:t>
            </a:r>
          </a:p>
          <a:p>
            <a:r>
              <a:rPr lang="en-US" dirty="0" smtClean="0"/>
              <a:t>Proposal requests through </a:t>
            </a:r>
            <a:r>
              <a:rPr lang="en-US" dirty="0" err="1" smtClean="0"/>
              <a:t>iDigBio</a:t>
            </a:r>
            <a:r>
              <a:rPr lang="en-US" dirty="0" smtClean="0"/>
              <a:t> portal interface</a:t>
            </a:r>
          </a:p>
          <a:p>
            <a:r>
              <a:rPr lang="en-US" dirty="0" smtClean="0"/>
              <a:t>Virtual private servers on </a:t>
            </a:r>
            <a:r>
              <a:rPr lang="en-US" dirty="0" err="1" smtClean="0"/>
              <a:t>iDigBio</a:t>
            </a:r>
            <a:r>
              <a:rPr lang="en-US" dirty="0"/>
              <a:t> </a:t>
            </a:r>
            <a:r>
              <a:rPr lang="en-US" dirty="0" smtClean="0"/>
              <a:t>cloud:</a:t>
            </a:r>
          </a:p>
          <a:p>
            <a:pPr lvl="1"/>
            <a:r>
              <a:rPr lang="en-US" dirty="0" err="1" smtClean="0"/>
              <a:t>Symbiota</a:t>
            </a:r>
            <a:r>
              <a:rPr lang="en-US" dirty="0" smtClean="0"/>
              <a:t>, </a:t>
            </a:r>
            <a:r>
              <a:rPr lang="en-US" dirty="0" err="1" smtClean="0"/>
              <a:t>FilteredPush</a:t>
            </a:r>
            <a:r>
              <a:rPr lang="en-US" dirty="0" smtClean="0"/>
              <a:t>, </a:t>
            </a:r>
            <a:r>
              <a:rPr lang="en-US" dirty="0" err="1" smtClean="0"/>
              <a:t>VertNet</a:t>
            </a:r>
            <a:r>
              <a:rPr lang="en-US" dirty="0" smtClean="0"/>
              <a:t>, </a:t>
            </a:r>
            <a:r>
              <a:rPr lang="en-US" dirty="0" err="1" smtClean="0"/>
              <a:t>Biogeomancer</a:t>
            </a:r>
            <a:endParaRPr lang="en-US" dirty="0" smtClean="0"/>
          </a:p>
          <a:p>
            <a:r>
              <a:rPr lang="en-US" dirty="0" smtClean="0"/>
              <a:t>Virtual appliances</a:t>
            </a:r>
          </a:p>
          <a:p>
            <a:pPr lvl="1"/>
            <a:r>
              <a:rPr lang="en-US" dirty="0" smtClean="0"/>
              <a:t>Under development: Media ingestion; augmenting-OCR workshop and hack-a-thon</a:t>
            </a:r>
          </a:p>
          <a:p>
            <a:pPr lvl="1"/>
            <a:r>
              <a:rPr lang="en-US" dirty="0" smtClean="0"/>
              <a:t>Community interactions: Image-to-record services (OCR, NLP, duplicate discovery, workflow), </a:t>
            </a:r>
            <a:r>
              <a:rPr lang="en-US" dirty="0" err="1" smtClean="0"/>
              <a:t>Kepler</a:t>
            </a:r>
            <a:r>
              <a:rPr lang="en-US" dirty="0" smtClean="0"/>
              <a:t> </a:t>
            </a:r>
            <a:r>
              <a:rPr lang="en-US" dirty="0" err="1" smtClean="0"/>
              <a:t>Kurator</a:t>
            </a:r>
            <a:r>
              <a:rPr lang="en-US" dirty="0" smtClean="0"/>
              <a:t>, Specify</a:t>
            </a:r>
          </a:p>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Ingestion Tool Demo</a:t>
            </a:r>
            <a:endParaRPr lang="en-US" dirty="0"/>
          </a:p>
        </p:txBody>
      </p:sp>
      <p:sp>
        <p:nvSpPr>
          <p:cNvPr id="3" name="Text Placeholder 2"/>
          <p:cNvSpPr>
            <a:spLocks noGrp="1"/>
          </p:cNvSpPr>
          <p:nvPr>
            <p:ph type="body" idx="1"/>
          </p:nvPr>
        </p:nvSpPr>
        <p:spPr/>
        <p:txBody>
          <a:bodyPr/>
          <a:lstStyle/>
          <a:p>
            <a:r>
              <a:rPr lang="en-US" dirty="0" smtClean="0"/>
              <a:t>Initial Setup</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49645671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 Screen – Sign In</a:t>
            </a:r>
            <a:endParaRPr lang="en-US" dirty="0"/>
          </a:p>
        </p:txBody>
      </p:sp>
      <p:pic>
        <p:nvPicPr>
          <p:cNvPr id="5" name="Content Placeholder 4" descr="User Sign In Dialog.png"/>
          <p:cNvPicPr>
            <a:picLocks noGrp="1" noChangeAspect="1"/>
          </p:cNvPicPr>
          <p:nvPr>
            <p:ph idx="1"/>
          </p:nvPr>
        </p:nvPicPr>
        <p:blipFill>
          <a:blip r:embed="rId3" cstate="print">
            <a:extLst>
              <a:ext uri="{28A0092B-C50C-407E-A947-70E740481C1C}">
                <a14:useLocalDpi xmlns:a14="http://schemas.microsoft.com/office/drawing/2010/main" val="0"/>
              </a:ext>
            </a:extLst>
          </a:blip>
          <a:srcRect t="15516" b="15516"/>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211962118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out Sign In Form</a:t>
            </a:r>
            <a:endParaRPr lang="en-US" dirty="0"/>
          </a:p>
        </p:txBody>
      </p:sp>
      <p:pic>
        <p:nvPicPr>
          <p:cNvPr id="5" name="Content Placeholder 4" descr="Uesr Sign In Dialog Filled.png"/>
          <p:cNvPicPr>
            <a:picLocks noGrp="1" noChangeAspect="1"/>
          </p:cNvPicPr>
          <p:nvPr>
            <p:ph idx="1"/>
          </p:nvPr>
        </p:nvPicPr>
        <p:blipFill>
          <a:blip r:embed="rId3" cstate="print">
            <a:extLst>
              <a:ext uri="{28A0092B-C50C-407E-A947-70E740481C1C}">
                <a14:useLocalDpi xmlns:a14="http://schemas.microsoft.com/office/drawing/2010/main" val="0"/>
              </a:ext>
            </a:extLst>
          </a:blip>
          <a:srcRect t="15511" b="15511"/>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sp>
        <p:nvSpPr>
          <p:cNvPr id="6" name="Frame 5"/>
          <p:cNvSpPr/>
          <p:nvPr/>
        </p:nvSpPr>
        <p:spPr>
          <a:xfrm>
            <a:off x="5867400" y="3124200"/>
            <a:ext cx="106680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0827050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Settings Pane After Signing In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16</a:t>
            </a:fld>
            <a:endParaRPr lang="en-US"/>
          </a:p>
        </p:txBody>
      </p:sp>
      <p:pic>
        <p:nvPicPr>
          <p:cNvPr id="7" name="Content Placeholder 6" descr="Settings Pane.png"/>
          <p:cNvPicPr>
            <a:picLocks noGrp="1" noChangeAspect="1"/>
          </p:cNvPicPr>
          <p:nvPr>
            <p:ph idx="1"/>
          </p:nvPr>
        </p:nvPicPr>
        <p:blipFill>
          <a:blip r:embed="rId3" cstate="print">
            <a:extLst>
              <a:ext uri="{28A0092B-C50C-407E-A947-70E740481C1C}">
                <a14:useLocalDpi xmlns:a14="http://schemas.microsoft.com/office/drawing/2010/main" val="0"/>
              </a:ext>
            </a:extLst>
          </a:blip>
          <a:srcRect t="5790" b="5790"/>
          <a:stretch>
            <a:fillRect/>
          </a:stretch>
        </p:blipFill>
        <p:spPr/>
      </p:pic>
    </p:spTree>
    <p:extLst>
      <p:ext uri="{BB962C8B-B14F-4D97-AF65-F5344CB8AC3E}">
        <p14:creationId xmlns:p14="http://schemas.microsoft.com/office/powerpoint/2010/main" val="20566114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Fill Out Settings</a:t>
            </a:r>
            <a:endParaRPr lang="en-US" dirty="0"/>
          </a:p>
        </p:txBody>
      </p:sp>
      <p:pic>
        <p:nvPicPr>
          <p:cNvPr id="5" name="Content Placeholder 4" descr="Settings Pane Filled.png"/>
          <p:cNvPicPr>
            <a:picLocks noGrp="1" noChangeAspect="1"/>
          </p:cNvPicPr>
          <p:nvPr>
            <p:ph idx="1"/>
          </p:nvPr>
        </p:nvPicPr>
        <p:blipFill>
          <a:blip r:embed="rId3" cstate="print">
            <a:extLst>
              <a:ext uri="{28A0092B-C50C-407E-A947-70E740481C1C}">
                <a14:useLocalDpi xmlns:a14="http://schemas.microsoft.com/office/drawing/2010/main" val="0"/>
              </a:ext>
            </a:extLst>
          </a:blip>
          <a:srcRect t="7855" b="7855"/>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04689661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Move Next to </a:t>
            </a:r>
            <a:r>
              <a:rPr lang="en-US" dirty="0" err="1" smtClean="0"/>
              <a:t>Uploader</a:t>
            </a:r>
            <a:r>
              <a:rPr lang="en-US" dirty="0" smtClean="0"/>
              <a:t> Pane</a:t>
            </a:r>
            <a:endParaRPr lang="en-US" dirty="0"/>
          </a:p>
        </p:txBody>
      </p:sp>
      <p:pic>
        <p:nvPicPr>
          <p:cNvPr id="5" name="Content Placeholder 4" descr="Uploader Pane.png"/>
          <p:cNvPicPr>
            <a:picLocks noGrp="1" noChangeAspect="1"/>
          </p:cNvPicPr>
          <p:nvPr>
            <p:ph idx="1"/>
          </p:nvPr>
        </p:nvPicPr>
        <p:blipFill>
          <a:blip r:embed="rId2" cstate="print">
            <a:extLst>
              <a:ext uri="{28A0092B-C50C-407E-A947-70E740481C1C}">
                <a14:useLocalDpi xmlns:a14="http://schemas.microsoft.com/office/drawing/2010/main" val="0"/>
              </a:ext>
            </a:extLst>
          </a:blip>
          <a:srcRect t="2510" b="2510"/>
          <a:stretch>
            <a:fillRect/>
          </a:stretch>
        </p:blipFill>
        <p:spPr>
          <a:xfrm>
            <a:off x="457200" y="1143000"/>
            <a:ext cx="8229600" cy="5257800"/>
          </a:xfrm>
        </p:spPr>
      </p:pic>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128910744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Copy and Paste Path, Upload</a:t>
            </a:r>
            <a:endParaRPr lang="en-US" dirty="0"/>
          </a:p>
        </p:txBody>
      </p:sp>
      <p:pic>
        <p:nvPicPr>
          <p:cNvPr id="5" name="Content Placeholder 4" descr="Uploader Pane Filled.png"/>
          <p:cNvPicPr>
            <a:picLocks noGrp="1" noChangeAspect="1"/>
          </p:cNvPicPr>
          <p:nvPr>
            <p:ph idx="1"/>
          </p:nvPr>
        </p:nvPicPr>
        <p:blipFill>
          <a:blip r:embed="rId3" cstate="print">
            <a:extLst>
              <a:ext uri="{28A0092B-C50C-407E-A947-70E740481C1C}">
                <a14:useLocalDpi xmlns:a14="http://schemas.microsoft.com/office/drawing/2010/main" val="0"/>
              </a:ext>
            </a:extLst>
          </a:blip>
          <a:srcRect l="1701" r="1701"/>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6" name="Frame 5"/>
          <p:cNvSpPr/>
          <p:nvPr/>
        </p:nvSpPr>
        <p:spPr>
          <a:xfrm>
            <a:off x="6477000" y="4419600"/>
            <a:ext cx="220980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83397712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81352"/>
            <a:ext cx="8153400" cy="514350"/>
          </a:xfrm>
        </p:spPr>
        <p:txBody>
          <a:bodyPr>
            <a:normAutofit fontScale="90000"/>
          </a:bodyPr>
          <a:lstStyle/>
          <a:p>
            <a:r>
              <a:rPr lang="en-US" dirty="0" smtClean="0"/>
              <a:t>iDigBio IT Vision</a:t>
            </a:r>
            <a:endParaRPr lang="en-US" dirty="0"/>
          </a:p>
        </p:txBody>
      </p:sp>
      <p:sp>
        <p:nvSpPr>
          <p:cNvPr id="3" name="Content Placeholder 2"/>
          <p:cNvSpPr>
            <a:spLocks noGrp="1"/>
          </p:cNvSpPr>
          <p:nvPr>
            <p:ph idx="1"/>
          </p:nvPr>
        </p:nvSpPr>
        <p:spPr>
          <a:xfrm>
            <a:off x="76200" y="1295400"/>
            <a:ext cx="8915400" cy="5257800"/>
          </a:xfrm>
        </p:spPr>
        <p:txBody>
          <a:bodyPr/>
          <a:lstStyle/>
          <a:p>
            <a:r>
              <a:rPr lang="en-US" dirty="0" err="1" smtClean="0"/>
              <a:t>Cyberinfrastructure</a:t>
            </a:r>
            <a:r>
              <a:rPr lang="en-US" dirty="0" smtClean="0"/>
              <a:t> to enable </a:t>
            </a:r>
          </a:p>
          <a:p>
            <a:pPr lvl="1"/>
            <a:r>
              <a:rPr lang="en-US" dirty="0" smtClean="0"/>
              <a:t>the collaborative creation, integration and management of digitized </a:t>
            </a:r>
            <a:r>
              <a:rPr lang="en-US" dirty="0" err="1" smtClean="0"/>
              <a:t>biocollections</a:t>
            </a:r>
            <a:r>
              <a:rPr lang="en-US" dirty="0" smtClean="0"/>
              <a:t>, and</a:t>
            </a:r>
          </a:p>
          <a:p>
            <a:pPr lvl="1"/>
            <a:r>
              <a:rPr lang="en-US" dirty="0" smtClean="0"/>
              <a:t>their use in scientific research, education and outreach.</a:t>
            </a:r>
          </a:p>
          <a:p>
            <a:endParaRPr lang="en-US" dirty="0" smtClean="0"/>
          </a:p>
          <a:p>
            <a:r>
              <a:rPr lang="en-US" dirty="0" smtClean="0"/>
              <a:t>Visible as a collection of persistent Internet-accessible services, data and resources for</a:t>
            </a:r>
          </a:p>
          <a:p>
            <a:pPr lvl="1"/>
            <a:r>
              <a:rPr lang="en-US" dirty="0" err="1" smtClean="0"/>
              <a:t>biocollection</a:t>
            </a:r>
            <a:r>
              <a:rPr lang="en-US" dirty="0" smtClean="0"/>
              <a:t> “producers”, “consumers”  and “service providers”</a:t>
            </a:r>
          </a:p>
          <a:p>
            <a:pPr lvl="1"/>
            <a:r>
              <a:rPr lang="en-US" dirty="0" err="1" smtClean="0"/>
              <a:t>cyberinfrastructure</a:t>
            </a:r>
            <a:r>
              <a:rPr lang="en-US" dirty="0" smtClean="0"/>
              <a:t> providers</a:t>
            </a:r>
          </a:p>
          <a:p>
            <a:pPr lvl="1"/>
            <a:r>
              <a:rPr lang="en-US" dirty="0" smtClean="0"/>
              <a:t>national/global data aggregators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Started</a:t>
            </a:r>
            <a:endParaRPr lang="en-US" dirty="0"/>
          </a:p>
        </p:txBody>
      </p:sp>
      <p:pic>
        <p:nvPicPr>
          <p:cNvPr id="5" name="Content Placeholder 4" descr="Upload Started.png"/>
          <p:cNvPicPr>
            <a:picLocks noGrp="1" noChangeAspect="1"/>
          </p:cNvPicPr>
          <p:nvPr>
            <p:ph idx="1"/>
          </p:nvPr>
        </p:nvPicPr>
        <p:blipFill>
          <a:blip r:embed="rId3" cstate="print">
            <a:extLst>
              <a:ext uri="{28A0092B-C50C-407E-A947-70E740481C1C}">
                <a14:useLocalDpi xmlns:a14="http://schemas.microsoft.com/office/drawing/2010/main" val="0"/>
              </a:ext>
            </a:extLst>
          </a:blip>
          <a:srcRect t="-28293" b="-28293"/>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96358260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Ingestion Tool Demo</a:t>
            </a:r>
            <a:endParaRPr lang="en-US" dirty="0"/>
          </a:p>
        </p:txBody>
      </p:sp>
      <p:sp>
        <p:nvSpPr>
          <p:cNvPr id="3" name="Text Placeholder 2"/>
          <p:cNvSpPr>
            <a:spLocks noGrp="1"/>
          </p:cNvSpPr>
          <p:nvPr>
            <p:ph type="body" idx="1"/>
          </p:nvPr>
        </p:nvSpPr>
        <p:spPr/>
        <p:txBody>
          <a:bodyPr/>
          <a:lstStyle/>
          <a:p>
            <a:r>
              <a:rPr lang="en-US" dirty="0" smtClean="0"/>
              <a:t>Case 1: Ingestion </a:t>
            </a:r>
            <a:r>
              <a:rPr lang="en-US" smtClean="0"/>
              <a:t>Successful on the </a:t>
            </a:r>
            <a:r>
              <a:rPr lang="en-US" dirty="0" smtClean="0"/>
              <a:t>First Attempt</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250875786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Finishes Successfully</a:t>
            </a:r>
            <a:endParaRPr lang="en-US" dirty="0"/>
          </a:p>
        </p:txBody>
      </p:sp>
      <p:pic>
        <p:nvPicPr>
          <p:cNvPr id="5" name="Content Placeholder 4" descr="Upload Finished Successfully In 1st Attempt.png"/>
          <p:cNvPicPr>
            <a:picLocks noGrp="1" noChangeAspect="1"/>
          </p:cNvPicPr>
          <p:nvPr>
            <p:ph idx="1"/>
          </p:nvPr>
        </p:nvPicPr>
        <p:blipFill>
          <a:blip r:embed="rId3" cstate="print">
            <a:extLst>
              <a:ext uri="{28A0092B-C50C-407E-A947-70E740481C1C}">
                <a14:useLocalDpi xmlns:a14="http://schemas.microsoft.com/office/drawing/2010/main" val="0"/>
              </a:ext>
            </a:extLst>
          </a:blip>
          <a:srcRect t="8015" b="8015"/>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22</a:t>
            </a:fld>
            <a:endParaRPr lang="en-US"/>
          </a:p>
        </p:txBody>
      </p:sp>
      <p:pic>
        <p:nvPicPr>
          <p:cNvPr id="3" name="Picture 2" descr="Screen Shot 2012-10-04 at 10.28.5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667000"/>
            <a:ext cx="3444986" cy="1143000"/>
          </a:xfrm>
          <a:prstGeom prst="rect">
            <a:avLst/>
          </a:prstGeom>
        </p:spPr>
      </p:pic>
      <p:sp>
        <p:nvSpPr>
          <p:cNvPr id="6" name="Frame 5"/>
          <p:cNvSpPr/>
          <p:nvPr/>
        </p:nvSpPr>
        <p:spPr>
          <a:xfrm>
            <a:off x="4876800" y="2667000"/>
            <a:ext cx="3733800" cy="68580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2167372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Ingestion Tool Demo</a:t>
            </a:r>
            <a:endParaRPr lang="en-US" dirty="0"/>
          </a:p>
        </p:txBody>
      </p:sp>
      <p:sp>
        <p:nvSpPr>
          <p:cNvPr id="3" name="Text Placeholder 2"/>
          <p:cNvSpPr>
            <a:spLocks noGrp="1"/>
          </p:cNvSpPr>
          <p:nvPr>
            <p:ph type="body" idx="1"/>
          </p:nvPr>
        </p:nvSpPr>
        <p:spPr/>
        <p:txBody>
          <a:bodyPr/>
          <a:lstStyle/>
          <a:p>
            <a:r>
              <a:rPr lang="en-US" dirty="0" smtClean="0"/>
              <a:t>Case 2: Ingestion Successful After Several Attempts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164814367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Network Failed - Upload Aborted</a:t>
            </a:r>
            <a:endParaRPr lang="en-US" dirty="0"/>
          </a:p>
        </p:txBody>
      </p:sp>
      <p:pic>
        <p:nvPicPr>
          <p:cNvPr id="5" name="Content Placeholder 4" descr="Upload Aborted.png"/>
          <p:cNvPicPr>
            <a:picLocks noGrp="1" noChangeAspect="1"/>
          </p:cNvPicPr>
          <p:nvPr>
            <p:ph idx="1"/>
          </p:nvPr>
        </p:nvPicPr>
        <p:blipFill>
          <a:blip r:embed="rId3" cstate="print">
            <a:extLst>
              <a:ext uri="{28A0092B-C50C-407E-A947-70E740481C1C}">
                <a14:useLocalDpi xmlns:a14="http://schemas.microsoft.com/office/drawing/2010/main" val="0"/>
              </a:ext>
            </a:extLst>
          </a:blip>
          <a:srcRect t="7879" b="7879"/>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24</a:t>
            </a:fld>
            <a:endParaRPr lang="en-US"/>
          </a:p>
        </p:txBody>
      </p:sp>
      <p:sp>
        <p:nvSpPr>
          <p:cNvPr id="6" name="Frame 5"/>
          <p:cNvSpPr/>
          <p:nvPr/>
        </p:nvSpPr>
        <p:spPr>
          <a:xfrm>
            <a:off x="533400" y="990600"/>
            <a:ext cx="1447800" cy="82296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41898054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Upload Resumes</a:t>
            </a:r>
            <a:endParaRPr lang="en-US" dirty="0"/>
          </a:p>
        </p:txBody>
      </p:sp>
      <p:pic>
        <p:nvPicPr>
          <p:cNvPr id="5" name="Content Placeholder 4" descr="Upload Resumed.png"/>
          <p:cNvPicPr>
            <a:picLocks noGrp="1" noChangeAspect="1"/>
          </p:cNvPicPr>
          <p:nvPr>
            <p:ph idx="1"/>
          </p:nvPr>
        </p:nvPicPr>
        <p:blipFill>
          <a:blip r:embed="rId3" cstate="print">
            <a:extLst>
              <a:ext uri="{28A0092B-C50C-407E-A947-70E740481C1C}">
                <a14:useLocalDpi xmlns:a14="http://schemas.microsoft.com/office/drawing/2010/main" val="0"/>
              </a:ext>
            </a:extLst>
          </a:blip>
          <a:srcRect t="-50093" b="-50093"/>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227180498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Upload Finished with Some Errors</a:t>
            </a:r>
            <a:endParaRPr lang="en-US" dirty="0"/>
          </a:p>
        </p:txBody>
      </p:sp>
      <p:pic>
        <p:nvPicPr>
          <p:cNvPr id="5" name="Content Placeholder 4" descr="Upload Finished with Errors.png"/>
          <p:cNvPicPr>
            <a:picLocks noGrp="1" noChangeAspect="1"/>
          </p:cNvPicPr>
          <p:nvPr>
            <p:ph idx="1"/>
          </p:nvPr>
        </p:nvPicPr>
        <p:blipFill>
          <a:blip r:embed="rId3" cstate="print">
            <a:extLst>
              <a:ext uri="{28A0092B-C50C-407E-A947-70E740481C1C}">
                <a14:useLocalDpi xmlns:a14="http://schemas.microsoft.com/office/drawing/2010/main" val="0"/>
              </a:ext>
            </a:extLst>
          </a:blip>
          <a:srcRect t="7788" b="7788"/>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26</a:t>
            </a:fld>
            <a:endParaRPr lang="en-US"/>
          </a:p>
        </p:txBody>
      </p:sp>
      <p:sp>
        <p:nvSpPr>
          <p:cNvPr id="6" name="Frame 5"/>
          <p:cNvSpPr/>
          <p:nvPr/>
        </p:nvSpPr>
        <p:spPr>
          <a:xfrm>
            <a:off x="533400" y="914400"/>
            <a:ext cx="1447800" cy="685800"/>
          </a:xfrm>
          <a:prstGeom prst="frame">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129055908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Resume Again</a:t>
            </a:r>
            <a:endParaRPr lang="en-US" dirty="0"/>
          </a:p>
        </p:txBody>
      </p:sp>
      <p:pic>
        <p:nvPicPr>
          <p:cNvPr id="5" name="Content Placeholder 4" descr="Upload Resumed Again.png"/>
          <p:cNvPicPr>
            <a:picLocks noGrp="1" noChangeAspect="1"/>
          </p:cNvPicPr>
          <p:nvPr>
            <p:ph idx="1"/>
          </p:nvPr>
        </p:nvPicPr>
        <p:blipFill>
          <a:blip r:embed="rId3" cstate="print">
            <a:extLst>
              <a:ext uri="{28A0092B-C50C-407E-A947-70E740481C1C}">
                <a14:useLocalDpi xmlns:a14="http://schemas.microsoft.com/office/drawing/2010/main" val="0"/>
              </a:ext>
            </a:extLst>
          </a:blip>
          <a:srcRect t="-20801" b="-20801"/>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272267704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Entire Batch is Successful</a:t>
            </a:r>
            <a:endParaRPr lang="en-US" dirty="0"/>
          </a:p>
        </p:txBody>
      </p:sp>
      <p:pic>
        <p:nvPicPr>
          <p:cNvPr id="5" name="Content Placeholder 4" descr="Upload Successfully Finished.png"/>
          <p:cNvPicPr>
            <a:picLocks noGrp="1" noChangeAspect="1"/>
          </p:cNvPicPr>
          <p:nvPr>
            <p:ph idx="1"/>
          </p:nvPr>
        </p:nvPicPr>
        <p:blipFill>
          <a:blip r:embed="rId3" cstate="print">
            <a:extLst>
              <a:ext uri="{28A0092B-C50C-407E-A947-70E740481C1C}">
                <a14:useLocalDpi xmlns:a14="http://schemas.microsoft.com/office/drawing/2010/main" val="0"/>
              </a:ext>
            </a:extLst>
          </a:blip>
          <a:srcRect t="7396" b="7396"/>
          <a:stretch>
            <a:fillRect/>
          </a:stretch>
        </p:blipFill>
        <p:spPr/>
      </p:pic>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53601659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304800" y="1066800"/>
            <a:ext cx="8382000" cy="5791200"/>
          </a:xfrm>
        </p:spPr>
        <p:txBody>
          <a:bodyPr>
            <a:normAutofit/>
          </a:bodyPr>
          <a:lstStyle/>
          <a:p>
            <a:r>
              <a:rPr lang="en-US" dirty="0" err="1" smtClean="0"/>
              <a:t>iDigBio</a:t>
            </a:r>
            <a:r>
              <a:rPr lang="en-US" dirty="0" smtClean="0"/>
              <a:t> cloud </a:t>
            </a:r>
          </a:p>
          <a:p>
            <a:pPr lvl="1"/>
            <a:r>
              <a:rPr lang="en-US" dirty="0" smtClean="0"/>
              <a:t>Service-oriented, </a:t>
            </a:r>
            <a:r>
              <a:rPr lang="en-US" u="sng" dirty="0" smtClean="0"/>
              <a:t>standards</a:t>
            </a:r>
            <a:r>
              <a:rPr lang="en-US" dirty="0" smtClean="0"/>
              <a:t>-based, focused on ADBC needs</a:t>
            </a:r>
          </a:p>
          <a:p>
            <a:pPr lvl="1"/>
            <a:r>
              <a:rPr lang="en-US" dirty="0" smtClean="0"/>
              <a:t>Scalable data management and information processing using </a:t>
            </a:r>
            <a:r>
              <a:rPr lang="en-US" u="sng" dirty="0" smtClean="0"/>
              <a:t>standard interfaces, data formats, protocols, tools</a:t>
            </a:r>
          </a:p>
          <a:p>
            <a:r>
              <a:rPr lang="en-US" dirty="0" smtClean="0"/>
              <a:t>Toolboxes as appliances</a:t>
            </a:r>
          </a:p>
          <a:p>
            <a:pPr lvl="1"/>
            <a:r>
              <a:rPr lang="en-US" dirty="0" smtClean="0"/>
              <a:t>Evolving collection of </a:t>
            </a:r>
            <a:r>
              <a:rPr lang="en-US" u="sng" dirty="0" smtClean="0"/>
              <a:t>community-selected</a:t>
            </a:r>
            <a:r>
              <a:rPr lang="en-US" dirty="0" smtClean="0"/>
              <a:t> tools</a:t>
            </a:r>
          </a:p>
          <a:p>
            <a:pPr lvl="1"/>
            <a:r>
              <a:rPr lang="en-US" dirty="0" smtClean="0"/>
              <a:t>Built-in </a:t>
            </a:r>
            <a:r>
              <a:rPr lang="en-US" u="sng" dirty="0" smtClean="0"/>
              <a:t>interfaces</a:t>
            </a:r>
            <a:r>
              <a:rPr lang="en-US" dirty="0" smtClean="0"/>
              <a:t> for effortless </a:t>
            </a:r>
            <a:r>
              <a:rPr lang="en-US" dirty="0" err="1" smtClean="0"/>
              <a:t>iDigBio</a:t>
            </a:r>
            <a:r>
              <a:rPr lang="en-US" dirty="0" smtClean="0"/>
              <a:t> integration</a:t>
            </a:r>
          </a:p>
          <a:p>
            <a:pPr lvl="1"/>
            <a:r>
              <a:rPr lang="en-US" dirty="0" smtClean="0"/>
              <a:t>Embed </a:t>
            </a:r>
            <a:r>
              <a:rPr lang="en-US" u="sng" dirty="0" smtClean="0"/>
              <a:t>best practices and standards </a:t>
            </a:r>
            <a:r>
              <a:rPr lang="en-US" dirty="0" smtClean="0"/>
              <a:t>in </a:t>
            </a:r>
            <a:r>
              <a:rPr lang="en-US" dirty="0" err="1" smtClean="0"/>
              <a:t>biocollections</a:t>
            </a:r>
            <a:r>
              <a:rPr lang="en-US" dirty="0" smtClean="0"/>
              <a:t> work</a:t>
            </a:r>
          </a:p>
          <a:p>
            <a:endParaRPr lang="en-US" b="1" dirty="0" smtClean="0"/>
          </a:p>
          <a:p>
            <a:r>
              <a:rPr lang="en-US" b="1" dirty="0" smtClean="0"/>
              <a:t>Summit is an opportunity to help iDigBio get it right</a:t>
            </a:r>
          </a:p>
          <a:p>
            <a:r>
              <a:rPr lang="en-US" dirty="0" smtClean="0"/>
              <a:t>For feedback: </a:t>
            </a:r>
            <a:r>
              <a:rPr lang="en-US" dirty="0" smtClean="0">
                <a:hlinkClick r:id="rId2"/>
              </a:rPr>
              <a:t>fortes@ufl.edu</a:t>
            </a:r>
            <a:r>
              <a:rPr lang="en-US" dirty="0" smtClean="0"/>
              <a:t> and “Contacts” at idigbio.org</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 Stakeholders</a:t>
            </a:r>
            <a:endParaRPr lang="en-US" dirty="0"/>
          </a:p>
        </p:txBody>
      </p:sp>
      <p:graphicFrame>
        <p:nvGraphicFramePr>
          <p:cNvPr id="5" name="Content Placeholder 4"/>
          <p:cNvGraphicFramePr>
            <a:graphicFrameLocks noGrp="1"/>
          </p:cNvGraphicFramePr>
          <p:nvPr>
            <p:ph idx="1"/>
          </p:nvPr>
        </p:nvGraphicFramePr>
        <p:xfrm>
          <a:off x="457200" y="10668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3</a:t>
            </a:fld>
            <a:endParaRPr lang="en-US"/>
          </a:p>
        </p:txBody>
      </p:sp>
      <p:sp>
        <p:nvSpPr>
          <p:cNvPr id="6" name="TextBox 5"/>
          <p:cNvSpPr txBox="1"/>
          <p:nvPr/>
        </p:nvSpPr>
        <p:spPr>
          <a:xfrm>
            <a:off x="3822436" y="3048000"/>
            <a:ext cx="1499128" cy="646331"/>
          </a:xfrm>
          <a:prstGeom prst="rect">
            <a:avLst/>
          </a:prstGeom>
          <a:noFill/>
        </p:spPr>
        <p:txBody>
          <a:bodyPr wrap="none" rtlCol="0">
            <a:spAutoFit/>
          </a:bodyPr>
          <a:lstStyle/>
          <a:p>
            <a:r>
              <a:rPr lang="en-US" sz="3600" dirty="0" err="1" smtClean="0">
                <a:solidFill>
                  <a:schemeClr val="tx2"/>
                </a:solidFill>
              </a:rPr>
              <a:t>iDigBio</a:t>
            </a:r>
            <a:endParaRPr lang="en-US" sz="3600" dirty="0">
              <a:solidFill>
                <a:schemeClr val="tx2"/>
              </a:solidFill>
            </a:endParaRPr>
          </a:p>
        </p:txBody>
      </p:sp>
      <p:sp>
        <p:nvSpPr>
          <p:cNvPr id="7" name="TextBox 6"/>
          <p:cNvSpPr txBox="1"/>
          <p:nvPr/>
        </p:nvSpPr>
        <p:spPr>
          <a:xfrm>
            <a:off x="2514600" y="1143000"/>
            <a:ext cx="1104790" cy="369332"/>
          </a:xfrm>
          <a:prstGeom prst="rect">
            <a:avLst/>
          </a:prstGeom>
          <a:noFill/>
        </p:spPr>
        <p:txBody>
          <a:bodyPr wrap="none" rtlCol="0">
            <a:spAutoFit/>
          </a:bodyPr>
          <a:lstStyle/>
          <a:p>
            <a:r>
              <a:rPr lang="en-US" dirty="0" smtClean="0">
                <a:solidFill>
                  <a:schemeClr val="accent2">
                    <a:lumMod val="75000"/>
                  </a:schemeClr>
                </a:solidFill>
              </a:rPr>
              <a:t>Museums</a:t>
            </a:r>
            <a:endParaRPr lang="en-US" dirty="0">
              <a:solidFill>
                <a:schemeClr val="accent2">
                  <a:lumMod val="75000"/>
                </a:schemeClr>
              </a:solidFill>
            </a:endParaRPr>
          </a:p>
        </p:txBody>
      </p:sp>
      <p:sp>
        <p:nvSpPr>
          <p:cNvPr id="8" name="TextBox 7"/>
          <p:cNvSpPr txBox="1"/>
          <p:nvPr/>
        </p:nvSpPr>
        <p:spPr>
          <a:xfrm>
            <a:off x="6934200" y="2209800"/>
            <a:ext cx="1305357" cy="369332"/>
          </a:xfrm>
          <a:prstGeom prst="rect">
            <a:avLst/>
          </a:prstGeom>
          <a:noFill/>
        </p:spPr>
        <p:txBody>
          <a:bodyPr wrap="none" rtlCol="0">
            <a:spAutoFit/>
          </a:bodyPr>
          <a:lstStyle/>
          <a:p>
            <a:r>
              <a:rPr lang="en-US" dirty="0" smtClean="0">
                <a:solidFill>
                  <a:schemeClr val="bg2">
                    <a:lumMod val="50000"/>
                  </a:schemeClr>
                </a:solidFill>
              </a:rPr>
              <a:t>Amazon WS</a:t>
            </a:r>
            <a:endParaRPr lang="en-US" dirty="0">
              <a:solidFill>
                <a:schemeClr val="bg2">
                  <a:lumMod val="50000"/>
                </a:schemeClr>
              </a:solidFill>
            </a:endParaRPr>
          </a:p>
        </p:txBody>
      </p:sp>
      <p:sp>
        <p:nvSpPr>
          <p:cNvPr id="9" name="TextBox 8"/>
          <p:cNvSpPr txBox="1"/>
          <p:nvPr/>
        </p:nvSpPr>
        <p:spPr>
          <a:xfrm>
            <a:off x="7620000" y="2590800"/>
            <a:ext cx="851515" cy="369332"/>
          </a:xfrm>
          <a:prstGeom prst="rect">
            <a:avLst/>
          </a:prstGeom>
          <a:noFill/>
        </p:spPr>
        <p:txBody>
          <a:bodyPr wrap="none" rtlCol="0">
            <a:spAutoFit/>
          </a:bodyPr>
          <a:lstStyle/>
          <a:p>
            <a:r>
              <a:rPr lang="en-US" dirty="0" smtClean="0">
                <a:solidFill>
                  <a:schemeClr val="bg2">
                    <a:lumMod val="50000"/>
                  </a:schemeClr>
                </a:solidFill>
              </a:rPr>
              <a:t>Google</a:t>
            </a:r>
            <a:endParaRPr lang="en-US" dirty="0">
              <a:solidFill>
                <a:schemeClr val="bg2">
                  <a:lumMod val="50000"/>
                </a:schemeClr>
              </a:solidFill>
            </a:endParaRPr>
          </a:p>
        </p:txBody>
      </p:sp>
      <p:sp>
        <p:nvSpPr>
          <p:cNvPr id="10" name="TextBox 9"/>
          <p:cNvSpPr txBox="1"/>
          <p:nvPr/>
        </p:nvSpPr>
        <p:spPr>
          <a:xfrm>
            <a:off x="7086600" y="3733800"/>
            <a:ext cx="1680396" cy="369332"/>
          </a:xfrm>
          <a:prstGeom prst="rect">
            <a:avLst/>
          </a:prstGeom>
          <a:noFill/>
        </p:spPr>
        <p:txBody>
          <a:bodyPr wrap="none" rtlCol="0">
            <a:spAutoFit/>
          </a:bodyPr>
          <a:lstStyle/>
          <a:p>
            <a:r>
              <a:rPr lang="en-US" dirty="0" smtClean="0">
                <a:solidFill>
                  <a:schemeClr val="bg2">
                    <a:lumMod val="50000"/>
                  </a:schemeClr>
                </a:solidFill>
              </a:rPr>
              <a:t>Microsoft Azure</a:t>
            </a:r>
            <a:endParaRPr lang="en-US" dirty="0">
              <a:solidFill>
                <a:schemeClr val="bg2">
                  <a:lumMod val="50000"/>
                </a:schemeClr>
              </a:solidFill>
            </a:endParaRPr>
          </a:p>
        </p:txBody>
      </p:sp>
      <p:sp>
        <p:nvSpPr>
          <p:cNvPr id="11" name="TextBox 10"/>
          <p:cNvSpPr txBox="1"/>
          <p:nvPr/>
        </p:nvSpPr>
        <p:spPr>
          <a:xfrm>
            <a:off x="7848600" y="2971800"/>
            <a:ext cx="1034129" cy="369332"/>
          </a:xfrm>
          <a:prstGeom prst="rect">
            <a:avLst/>
          </a:prstGeom>
          <a:noFill/>
        </p:spPr>
        <p:txBody>
          <a:bodyPr wrap="none" rtlCol="0">
            <a:spAutoFit/>
          </a:bodyPr>
          <a:lstStyle/>
          <a:p>
            <a:r>
              <a:rPr lang="en-US" dirty="0" err="1" smtClean="0">
                <a:solidFill>
                  <a:schemeClr val="bg2">
                    <a:lumMod val="50000"/>
                  </a:schemeClr>
                </a:solidFill>
              </a:rPr>
              <a:t>DataONE</a:t>
            </a:r>
            <a:endParaRPr lang="en-US" dirty="0">
              <a:solidFill>
                <a:schemeClr val="bg2">
                  <a:lumMod val="50000"/>
                </a:schemeClr>
              </a:solidFill>
            </a:endParaRPr>
          </a:p>
        </p:txBody>
      </p:sp>
      <p:sp>
        <p:nvSpPr>
          <p:cNvPr id="12" name="TextBox 11"/>
          <p:cNvSpPr txBox="1"/>
          <p:nvPr/>
        </p:nvSpPr>
        <p:spPr>
          <a:xfrm>
            <a:off x="5410200" y="914400"/>
            <a:ext cx="654410" cy="369332"/>
          </a:xfrm>
          <a:prstGeom prst="rect">
            <a:avLst/>
          </a:prstGeom>
          <a:noFill/>
        </p:spPr>
        <p:txBody>
          <a:bodyPr wrap="none" rtlCol="0">
            <a:spAutoFit/>
          </a:bodyPr>
          <a:lstStyle/>
          <a:p>
            <a:r>
              <a:rPr lang="en-US" dirty="0" smtClean="0">
                <a:solidFill>
                  <a:schemeClr val="accent2">
                    <a:lumMod val="75000"/>
                  </a:schemeClr>
                </a:solidFill>
              </a:rPr>
              <a:t>TCNs</a:t>
            </a:r>
            <a:endParaRPr lang="en-US" dirty="0">
              <a:solidFill>
                <a:schemeClr val="accent2">
                  <a:lumMod val="75000"/>
                </a:schemeClr>
              </a:solidFill>
            </a:endParaRPr>
          </a:p>
        </p:txBody>
      </p:sp>
      <p:sp>
        <p:nvSpPr>
          <p:cNvPr id="13" name="TextBox 12"/>
          <p:cNvSpPr txBox="1"/>
          <p:nvPr/>
        </p:nvSpPr>
        <p:spPr>
          <a:xfrm>
            <a:off x="5410200" y="1295400"/>
            <a:ext cx="1111394" cy="369332"/>
          </a:xfrm>
          <a:prstGeom prst="rect">
            <a:avLst/>
          </a:prstGeom>
          <a:noFill/>
        </p:spPr>
        <p:txBody>
          <a:bodyPr wrap="none" rtlCol="0">
            <a:spAutoFit/>
          </a:bodyPr>
          <a:lstStyle/>
          <a:p>
            <a:r>
              <a:rPr lang="en-US" dirty="0" smtClean="0">
                <a:solidFill>
                  <a:schemeClr val="accent2">
                    <a:lumMod val="75000"/>
                  </a:schemeClr>
                </a:solidFill>
              </a:rPr>
              <a:t>Collectors</a:t>
            </a:r>
            <a:endParaRPr lang="en-US" dirty="0">
              <a:solidFill>
                <a:schemeClr val="accent2">
                  <a:lumMod val="75000"/>
                </a:schemeClr>
              </a:solidFill>
            </a:endParaRPr>
          </a:p>
        </p:txBody>
      </p:sp>
      <p:sp>
        <p:nvSpPr>
          <p:cNvPr id="14" name="TextBox 13"/>
          <p:cNvSpPr txBox="1"/>
          <p:nvPr/>
        </p:nvSpPr>
        <p:spPr>
          <a:xfrm>
            <a:off x="990600" y="2133600"/>
            <a:ext cx="619080" cy="369332"/>
          </a:xfrm>
          <a:prstGeom prst="rect">
            <a:avLst/>
          </a:prstGeom>
          <a:noFill/>
        </p:spPr>
        <p:txBody>
          <a:bodyPr wrap="none" rtlCol="0">
            <a:spAutoFit/>
          </a:bodyPr>
          <a:lstStyle/>
          <a:p>
            <a:r>
              <a:rPr lang="en-US" dirty="0" smtClean="0">
                <a:solidFill>
                  <a:schemeClr val="accent6">
                    <a:lumMod val="75000"/>
                  </a:schemeClr>
                </a:solidFill>
              </a:rPr>
              <a:t>GBIF</a:t>
            </a:r>
            <a:endParaRPr lang="en-US" dirty="0">
              <a:solidFill>
                <a:schemeClr val="accent6">
                  <a:lumMod val="75000"/>
                </a:schemeClr>
              </a:solidFill>
            </a:endParaRPr>
          </a:p>
        </p:txBody>
      </p:sp>
      <p:sp>
        <p:nvSpPr>
          <p:cNvPr id="15" name="TextBox 14"/>
          <p:cNvSpPr txBox="1"/>
          <p:nvPr/>
        </p:nvSpPr>
        <p:spPr>
          <a:xfrm>
            <a:off x="685800" y="2590800"/>
            <a:ext cx="548548" cy="369332"/>
          </a:xfrm>
          <a:prstGeom prst="rect">
            <a:avLst/>
          </a:prstGeom>
          <a:noFill/>
        </p:spPr>
        <p:txBody>
          <a:bodyPr wrap="none" rtlCol="0">
            <a:spAutoFit/>
          </a:bodyPr>
          <a:lstStyle/>
          <a:p>
            <a:r>
              <a:rPr lang="en-US" dirty="0" smtClean="0">
                <a:solidFill>
                  <a:schemeClr val="accent6">
                    <a:lumMod val="75000"/>
                  </a:schemeClr>
                </a:solidFill>
              </a:rPr>
              <a:t>ALA</a:t>
            </a:r>
            <a:endParaRPr lang="en-US" dirty="0">
              <a:solidFill>
                <a:schemeClr val="accent6">
                  <a:lumMod val="75000"/>
                </a:schemeClr>
              </a:solidFill>
            </a:endParaRPr>
          </a:p>
        </p:txBody>
      </p:sp>
      <p:sp>
        <p:nvSpPr>
          <p:cNvPr id="16" name="TextBox 15"/>
          <p:cNvSpPr txBox="1"/>
          <p:nvPr/>
        </p:nvSpPr>
        <p:spPr>
          <a:xfrm>
            <a:off x="990600" y="5105400"/>
            <a:ext cx="1314591" cy="369332"/>
          </a:xfrm>
          <a:prstGeom prst="rect">
            <a:avLst/>
          </a:prstGeom>
          <a:noFill/>
        </p:spPr>
        <p:txBody>
          <a:bodyPr wrap="none" rtlCol="0">
            <a:spAutoFit/>
          </a:bodyPr>
          <a:lstStyle/>
          <a:p>
            <a:r>
              <a:rPr lang="en-US" dirty="0" smtClean="0">
                <a:solidFill>
                  <a:schemeClr val="accent5">
                    <a:lumMod val="75000"/>
                  </a:schemeClr>
                </a:solidFill>
              </a:rPr>
              <a:t>Researchers</a:t>
            </a:r>
            <a:endParaRPr lang="en-US" dirty="0">
              <a:solidFill>
                <a:schemeClr val="accent5">
                  <a:lumMod val="75000"/>
                </a:schemeClr>
              </a:solidFill>
            </a:endParaRPr>
          </a:p>
        </p:txBody>
      </p:sp>
      <p:sp>
        <p:nvSpPr>
          <p:cNvPr id="18" name="TextBox 17"/>
          <p:cNvSpPr txBox="1"/>
          <p:nvPr/>
        </p:nvSpPr>
        <p:spPr>
          <a:xfrm>
            <a:off x="7543800" y="1828800"/>
            <a:ext cx="1399614" cy="369332"/>
          </a:xfrm>
          <a:prstGeom prst="rect">
            <a:avLst/>
          </a:prstGeom>
          <a:noFill/>
        </p:spPr>
        <p:txBody>
          <a:bodyPr wrap="none" rtlCol="0">
            <a:spAutoFit/>
          </a:bodyPr>
          <a:lstStyle/>
          <a:p>
            <a:r>
              <a:rPr lang="en-US" dirty="0" smtClean="0">
                <a:solidFill>
                  <a:schemeClr val="bg2">
                    <a:lumMod val="50000"/>
                  </a:schemeClr>
                </a:solidFill>
              </a:rPr>
              <a:t>Amazon Turk</a:t>
            </a:r>
            <a:endParaRPr lang="en-US" dirty="0">
              <a:solidFill>
                <a:schemeClr val="bg2">
                  <a:lumMod val="50000"/>
                </a:schemeClr>
              </a:solidFill>
            </a:endParaRPr>
          </a:p>
        </p:txBody>
      </p:sp>
      <p:sp>
        <p:nvSpPr>
          <p:cNvPr id="19" name="TextBox 18"/>
          <p:cNvSpPr txBox="1"/>
          <p:nvPr/>
        </p:nvSpPr>
        <p:spPr>
          <a:xfrm>
            <a:off x="6858000" y="4953000"/>
            <a:ext cx="1634358" cy="369332"/>
          </a:xfrm>
          <a:prstGeom prst="rect">
            <a:avLst/>
          </a:prstGeom>
          <a:noFill/>
        </p:spPr>
        <p:txBody>
          <a:bodyPr wrap="none" rtlCol="0">
            <a:spAutoFit/>
          </a:bodyPr>
          <a:lstStyle/>
          <a:p>
            <a:r>
              <a:rPr lang="en-US" dirty="0" err="1" smtClean="0">
                <a:solidFill>
                  <a:schemeClr val="accent4">
                    <a:lumMod val="75000"/>
                  </a:schemeClr>
                </a:solidFill>
              </a:rPr>
              <a:t>Georeferencing</a:t>
            </a:r>
            <a:endParaRPr lang="en-US" dirty="0">
              <a:solidFill>
                <a:schemeClr val="accent4">
                  <a:lumMod val="75000"/>
                </a:schemeClr>
              </a:solidFill>
            </a:endParaRPr>
          </a:p>
        </p:txBody>
      </p:sp>
      <p:sp>
        <p:nvSpPr>
          <p:cNvPr id="20" name="TextBox 19"/>
          <p:cNvSpPr txBox="1"/>
          <p:nvPr/>
        </p:nvSpPr>
        <p:spPr>
          <a:xfrm>
            <a:off x="7162800" y="5334000"/>
            <a:ext cx="1730474" cy="369332"/>
          </a:xfrm>
          <a:prstGeom prst="rect">
            <a:avLst/>
          </a:prstGeom>
          <a:noFill/>
        </p:spPr>
        <p:txBody>
          <a:bodyPr wrap="none" rtlCol="0">
            <a:spAutoFit/>
          </a:bodyPr>
          <a:lstStyle/>
          <a:p>
            <a:r>
              <a:rPr lang="en-US" dirty="0" smtClean="0">
                <a:solidFill>
                  <a:schemeClr val="accent4">
                    <a:lumMod val="75000"/>
                  </a:schemeClr>
                </a:solidFill>
              </a:rPr>
              <a:t>Imaging services</a:t>
            </a:r>
            <a:endParaRPr lang="en-US" dirty="0">
              <a:solidFill>
                <a:schemeClr val="accent4">
                  <a:lumMod val="75000"/>
                </a:schemeClr>
              </a:solidFill>
            </a:endParaRPr>
          </a:p>
        </p:txBody>
      </p:sp>
      <p:sp>
        <p:nvSpPr>
          <p:cNvPr id="21" name="TextBox 20"/>
          <p:cNvSpPr txBox="1"/>
          <p:nvPr/>
        </p:nvSpPr>
        <p:spPr>
          <a:xfrm>
            <a:off x="6858000" y="5715000"/>
            <a:ext cx="1314655" cy="369332"/>
          </a:xfrm>
          <a:prstGeom prst="rect">
            <a:avLst/>
          </a:prstGeom>
          <a:noFill/>
        </p:spPr>
        <p:txBody>
          <a:bodyPr wrap="none" rtlCol="0">
            <a:spAutoFit/>
          </a:bodyPr>
          <a:lstStyle/>
          <a:p>
            <a:r>
              <a:rPr lang="en-US" dirty="0" smtClean="0">
                <a:solidFill>
                  <a:schemeClr val="accent4">
                    <a:lumMod val="75000"/>
                  </a:schemeClr>
                </a:solidFill>
              </a:rPr>
              <a:t>Data quality</a:t>
            </a:r>
            <a:endParaRPr lang="en-US" dirty="0">
              <a:solidFill>
                <a:schemeClr val="accent4">
                  <a:lumMod val="75000"/>
                </a:schemeClr>
              </a:solidFill>
            </a:endParaRPr>
          </a:p>
        </p:txBody>
      </p:sp>
      <p:sp>
        <p:nvSpPr>
          <p:cNvPr id="22" name="TextBox 21"/>
          <p:cNvSpPr txBox="1"/>
          <p:nvPr/>
        </p:nvSpPr>
        <p:spPr>
          <a:xfrm>
            <a:off x="5105400" y="6248400"/>
            <a:ext cx="1019831" cy="369332"/>
          </a:xfrm>
          <a:prstGeom prst="rect">
            <a:avLst/>
          </a:prstGeom>
          <a:noFill/>
        </p:spPr>
        <p:txBody>
          <a:bodyPr wrap="none" rtlCol="0">
            <a:spAutoFit/>
          </a:bodyPr>
          <a:lstStyle/>
          <a:p>
            <a:r>
              <a:rPr lang="en-US" dirty="0" smtClean="0">
                <a:solidFill>
                  <a:schemeClr val="accent4">
                    <a:lumMod val="75000"/>
                  </a:schemeClr>
                </a:solidFill>
              </a:rPr>
              <a:t>Mapping</a:t>
            </a:r>
            <a:endParaRPr lang="en-US" dirty="0">
              <a:solidFill>
                <a:schemeClr val="accent4">
                  <a:lumMod val="75000"/>
                </a:schemeClr>
              </a:solidFill>
            </a:endParaRPr>
          </a:p>
        </p:txBody>
      </p:sp>
      <p:sp>
        <p:nvSpPr>
          <p:cNvPr id="23" name="TextBox 22"/>
          <p:cNvSpPr txBox="1"/>
          <p:nvPr/>
        </p:nvSpPr>
        <p:spPr>
          <a:xfrm>
            <a:off x="838200" y="3200400"/>
            <a:ext cx="543354" cy="369332"/>
          </a:xfrm>
          <a:prstGeom prst="rect">
            <a:avLst/>
          </a:prstGeom>
          <a:noFill/>
        </p:spPr>
        <p:txBody>
          <a:bodyPr wrap="none" rtlCol="0">
            <a:spAutoFit/>
          </a:bodyPr>
          <a:lstStyle/>
          <a:p>
            <a:r>
              <a:rPr lang="en-US" dirty="0" smtClean="0">
                <a:solidFill>
                  <a:schemeClr val="accent6">
                    <a:lumMod val="75000"/>
                  </a:schemeClr>
                </a:solidFill>
              </a:rPr>
              <a:t>EOL</a:t>
            </a:r>
            <a:endParaRPr lang="en-US" dirty="0">
              <a:solidFill>
                <a:schemeClr val="accent6">
                  <a:lumMod val="75000"/>
                </a:schemeClr>
              </a:solidFill>
            </a:endParaRPr>
          </a:p>
        </p:txBody>
      </p:sp>
      <p:sp>
        <p:nvSpPr>
          <p:cNvPr id="24" name="TextBox 23"/>
          <p:cNvSpPr txBox="1"/>
          <p:nvPr/>
        </p:nvSpPr>
        <p:spPr>
          <a:xfrm>
            <a:off x="8001000" y="3429000"/>
            <a:ext cx="654410" cy="369332"/>
          </a:xfrm>
          <a:prstGeom prst="rect">
            <a:avLst/>
          </a:prstGeom>
          <a:noFill/>
        </p:spPr>
        <p:txBody>
          <a:bodyPr wrap="none" rtlCol="0">
            <a:spAutoFit/>
          </a:bodyPr>
          <a:lstStyle/>
          <a:p>
            <a:r>
              <a:rPr lang="en-US" dirty="0" smtClean="0">
                <a:solidFill>
                  <a:schemeClr val="bg2">
                    <a:lumMod val="50000"/>
                  </a:schemeClr>
                </a:solidFill>
              </a:rPr>
              <a:t>TCNs</a:t>
            </a:r>
            <a:endParaRPr lang="en-US" dirty="0">
              <a:solidFill>
                <a:schemeClr val="bg2">
                  <a:lumMod val="50000"/>
                </a:schemeClr>
              </a:solidFill>
            </a:endParaRPr>
          </a:p>
        </p:txBody>
      </p:sp>
      <p:sp>
        <p:nvSpPr>
          <p:cNvPr id="25" name="TextBox 24"/>
          <p:cNvSpPr txBox="1"/>
          <p:nvPr/>
        </p:nvSpPr>
        <p:spPr>
          <a:xfrm>
            <a:off x="6172200" y="6248400"/>
            <a:ext cx="654410" cy="369332"/>
          </a:xfrm>
          <a:prstGeom prst="rect">
            <a:avLst/>
          </a:prstGeom>
          <a:noFill/>
        </p:spPr>
        <p:txBody>
          <a:bodyPr wrap="none" rtlCol="0">
            <a:spAutoFit/>
          </a:bodyPr>
          <a:lstStyle/>
          <a:p>
            <a:r>
              <a:rPr lang="en-US" dirty="0" smtClean="0">
                <a:solidFill>
                  <a:schemeClr val="accent4">
                    <a:lumMod val="75000"/>
                  </a:schemeClr>
                </a:solidFill>
              </a:rPr>
              <a:t>TCNs</a:t>
            </a:r>
            <a:endParaRPr lang="en-US" dirty="0">
              <a:solidFill>
                <a:schemeClr val="accent4">
                  <a:lumMod val="75000"/>
                </a:schemeClr>
              </a:solidFill>
            </a:endParaRPr>
          </a:p>
        </p:txBody>
      </p:sp>
      <p:sp>
        <p:nvSpPr>
          <p:cNvPr id="27" name="TextBox 26"/>
          <p:cNvSpPr txBox="1"/>
          <p:nvPr/>
        </p:nvSpPr>
        <p:spPr>
          <a:xfrm>
            <a:off x="2438400" y="6324600"/>
            <a:ext cx="1367106" cy="369332"/>
          </a:xfrm>
          <a:prstGeom prst="rect">
            <a:avLst/>
          </a:prstGeom>
          <a:noFill/>
        </p:spPr>
        <p:txBody>
          <a:bodyPr wrap="none" rtlCol="0">
            <a:spAutoFit/>
          </a:bodyPr>
          <a:lstStyle/>
          <a:p>
            <a:r>
              <a:rPr lang="en-US" dirty="0" smtClean="0">
                <a:solidFill>
                  <a:schemeClr val="accent5">
                    <a:lumMod val="75000"/>
                  </a:schemeClr>
                </a:solidFill>
              </a:rPr>
              <a:t>Government</a:t>
            </a:r>
            <a:endParaRPr lang="en-US" dirty="0">
              <a:solidFill>
                <a:schemeClr val="accent5">
                  <a:lumMod val="75000"/>
                </a:schemeClr>
              </a:solidFill>
            </a:endParaRPr>
          </a:p>
        </p:txBody>
      </p:sp>
      <p:sp>
        <p:nvSpPr>
          <p:cNvPr id="28" name="TextBox 27"/>
          <p:cNvSpPr txBox="1"/>
          <p:nvPr/>
        </p:nvSpPr>
        <p:spPr>
          <a:xfrm>
            <a:off x="7772400" y="6019800"/>
            <a:ext cx="1215076" cy="369332"/>
          </a:xfrm>
          <a:prstGeom prst="rect">
            <a:avLst/>
          </a:prstGeom>
          <a:noFill/>
        </p:spPr>
        <p:txBody>
          <a:bodyPr wrap="none" rtlCol="0">
            <a:spAutoFit/>
          </a:bodyPr>
          <a:lstStyle/>
          <a:p>
            <a:r>
              <a:rPr lang="en-US" dirty="0" smtClean="0">
                <a:solidFill>
                  <a:schemeClr val="accent4">
                    <a:lumMod val="75000"/>
                  </a:schemeClr>
                </a:solidFill>
              </a:rPr>
              <a:t>Translation</a:t>
            </a:r>
            <a:endParaRPr lang="en-US" dirty="0">
              <a:solidFill>
                <a:schemeClr val="accent4">
                  <a:lumMod val="75000"/>
                </a:schemeClr>
              </a:solidFill>
            </a:endParaRPr>
          </a:p>
        </p:txBody>
      </p:sp>
      <p:sp>
        <p:nvSpPr>
          <p:cNvPr id="29" name="TextBox 28"/>
          <p:cNvSpPr txBox="1"/>
          <p:nvPr/>
        </p:nvSpPr>
        <p:spPr>
          <a:xfrm>
            <a:off x="7086600" y="6172200"/>
            <a:ext cx="585417" cy="369332"/>
          </a:xfrm>
          <a:prstGeom prst="rect">
            <a:avLst/>
          </a:prstGeom>
          <a:noFill/>
        </p:spPr>
        <p:txBody>
          <a:bodyPr wrap="none" rtlCol="0">
            <a:spAutoFit/>
          </a:bodyPr>
          <a:lstStyle/>
          <a:p>
            <a:r>
              <a:rPr lang="en-US" dirty="0" smtClean="0">
                <a:solidFill>
                  <a:schemeClr val="accent4">
                    <a:lumMod val="75000"/>
                  </a:schemeClr>
                </a:solidFill>
              </a:rPr>
              <a:t>OCR</a:t>
            </a:r>
            <a:endParaRPr lang="en-US" dirty="0">
              <a:solidFill>
                <a:schemeClr val="accent4">
                  <a:lumMod val="75000"/>
                </a:schemeClr>
              </a:solidFill>
            </a:endParaRPr>
          </a:p>
        </p:txBody>
      </p:sp>
      <p:sp>
        <p:nvSpPr>
          <p:cNvPr id="30" name="TextBox 29"/>
          <p:cNvSpPr txBox="1"/>
          <p:nvPr/>
        </p:nvSpPr>
        <p:spPr>
          <a:xfrm>
            <a:off x="1143000" y="3733800"/>
            <a:ext cx="774571" cy="369332"/>
          </a:xfrm>
          <a:prstGeom prst="rect">
            <a:avLst/>
          </a:prstGeom>
          <a:noFill/>
        </p:spPr>
        <p:txBody>
          <a:bodyPr wrap="none" rtlCol="0">
            <a:spAutoFit/>
          </a:bodyPr>
          <a:lstStyle/>
          <a:p>
            <a:r>
              <a:rPr lang="en-US" dirty="0" smtClean="0">
                <a:solidFill>
                  <a:schemeClr val="accent6">
                    <a:lumMod val="75000"/>
                  </a:schemeClr>
                </a:solidFill>
              </a:rPr>
              <a:t>BISON</a:t>
            </a:r>
            <a:endParaRPr lang="en-US" dirty="0">
              <a:solidFill>
                <a:schemeClr val="accent6">
                  <a:lumMod val="75000"/>
                </a:schemeClr>
              </a:solidFill>
            </a:endParaRPr>
          </a:p>
        </p:txBody>
      </p:sp>
      <p:sp>
        <p:nvSpPr>
          <p:cNvPr id="31" name="TextBox 30"/>
          <p:cNvSpPr txBox="1"/>
          <p:nvPr/>
        </p:nvSpPr>
        <p:spPr>
          <a:xfrm>
            <a:off x="8158987" y="5638800"/>
            <a:ext cx="985013" cy="369332"/>
          </a:xfrm>
          <a:prstGeom prst="rect">
            <a:avLst/>
          </a:prstGeom>
          <a:noFill/>
        </p:spPr>
        <p:txBody>
          <a:bodyPr wrap="none" rtlCol="0">
            <a:spAutoFit/>
          </a:bodyPr>
          <a:lstStyle/>
          <a:p>
            <a:r>
              <a:rPr lang="en-US" dirty="0" err="1" smtClean="0">
                <a:solidFill>
                  <a:schemeClr val="accent4">
                    <a:lumMod val="75000"/>
                  </a:schemeClr>
                </a:solidFill>
              </a:rPr>
              <a:t>NESCent</a:t>
            </a:r>
            <a:endParaRPr lang="en-US" dirty="0">
              <a:solidFill>
                <a:schemeClr val="accent4">
                  <a:lumMod val="75000"/>
                </a:schemeClr>
              </a:solidFill>
            </a:endParaRPr>
          </a:p>
        </p:txBody>
      </p:sp>
      <p:sp>
        <p:nvSpPr>
          <p:cNvPr id="32" name="TextBox 31"/>
          <p:cNvSpPr txBox="1"/>
          <p:nvPr/>
        </p:nvSpPr>
        <p:spPr>
          <a:xfrm>
            <a:off x="7086600" y="4114800"/>
            <a:ext cx="1863202" cy="369332"/>
          </a:xfrm>
          <a:prstGeom prst="rect">
            <a:avLst/>
          </a:prstGeom>
          <a:noFill/>
        </p:spPr>
        <p:txBody>
          <a:bodyPr wrap="none" rtlCol="0">
            <a:spAutoFit/>
          </a:bodyPr>
          <a:lstStyle/>
          <a:p>
            <a:r>
              <a:rPr lang="en-US" dirty="0" smtClean="0">
                <a:solidFill>
                  <a:schemeClr val="bg2">
                    <a:lumMod val="50000"/>
                  </a:schemeClr>
                </a:solidFill>
              </a:rPr>
              <a:t>Data Conservancy</a:t>
            </a:r>
            <a:endParaRPr lang="en-US" dirty="0">
              <a:solidFill>
                <a:schemeClr val="bg2">
                  <a:lumMod val="50000"/>
                </a:schemeClr>
              </a:solidFill>
            </a:endParaRPr>
          </a:p>
        </p:txBody>
      </p:sp>
      <p:sp>
        <p:nvSpPr>
          <p:cNvPr id="33" name="TextBox 32"/>
          <p:cNvSpPr txBox="1"/>
          <p:nvPr/>
        </p:nvSpPr>
        <p:spPr>
          <a:xfrm>
            <a:off x="1905000" y="2209800"/>
            <a:ext cx="716350" cy="369332"/>
          </a:xfrm>
          <a:prstGeom prst="rect">
            <a:avLst/>
          </a:prstGeom>
          <a:noFill/>
        </p:spPr>
        <p:txBody>
          <a:bodyPr wrap="none" rtlCol="0">
            <a:spAutoFit/>
          </a:bodyPr>
          <a:lstStyle/>
          <a:p>
            <a:r>
              <a:rPr lang="en-US" dirty="0" err="1" smtClean="0">
                <a:solidFill>
                  <a:schemeClr val="accent6">
                    <a:lumMod val="75000"/>
                  </a:schemeClr>
                </a:solidFill>
              </a:rPr>
              <a:t>iPlant</a:t>
            </a:r>
            <a:endParaRPr lang="en-US" dirty="0">
              <a:solidFill>
                <a:schemeClr val="accent6">
                  <a:lumMod val="75000"/>
                </a:schemeClr>
              </a:solidFill>
            </a:endParaRPr>
          </a:p>
        </p:txBody>
      </p:sp>
      <p:sp>
        <p:nvSpPr>
          <p:cNvPr id="34" name="TextBox 33"/>
          <p:cNvSpPr txBox="1"/>
          <p:nvPr/>
        </p:nvSpPr>
        <p:spPr>
          <a:xfrm>
            <a:off x="7696200" y="6324600"/>
            <a:ext cx="716350" cy="369332"/>
          </a:xfrm>
          <a:prstGeom prst="rect">
            <a:avLst/>
          </a:prstGeom>
          <a:noFill/>
        </p:spPr>
        <p:txBody>
          <a:bodyPr wrap="none" rtlCol="0">
            <a:spAutoFit/>
          </a:bodyPr>
          <a:lstStyle/>
          <a:p>
            <a:r>
              <a:rPr lang="en-US" dirty="0" err="1" smtClean="0">
                <a:solidFill>
                  <a:schemeClr val="accent4">
                    <a:lumMod val="75000"/>
                  </a:schemeClr>
                </a:solidFill>
              </a:rPr>
              <a:t>iPlant</a:t>
            </a:r>
            <a:endParaRPr lang="en-US" dirty="0">
              <a:solidFill>
                <a:schemeClr val="accent4">
                  <a:lumMod val="75000"/>
                </a:schemeClr>
              </a:solidFill>
            </a:endParaRPr>
          </a:p>
        </p:txBody>
      </p:sp>
      <p:sp>
        <p:nvSpPr>
          <p:cNvPr id="35" name="TextBox 34"/>
          <p:cNvSpPr txBox="1"/>
          <p:nvPr/>
        </p:nvSpPr>
        <p:spPr>
          <a:xfrm>
            <a:off x="1295400" y="5421868"/>
            <a:ext cx="1003352" cy="369332"/>
          </a:xfrm>
          <a:prstGeom prst="rect">
            <a:avLst/>
          </a:prstGeom>
          <a:noFill/>
        </p:spPr>
        <p:txBody>
          <a:bodyPr wrap="none" rtlCol="0">
            <a:spAutoFit/>
          </a:bodyPr>
          <a:lstStyle/>
          <a:p>
            <a:r>
              <a:rPr lang="en-US" dirty="0" smtClean="0">
                <a:solidFill>
                  <a:schemeClr val="accent5">
                    <a:lumMod val="75000"/>
                  </a:schemeClr>
                </a:solidFill>
              </a:rPr>
              <a:t>Teachers</a:t>
            </a:r>
            <a:endParaRPr lang="en-US" dirty="0">
              <a:solidFill>
                <a:schemeClr val="accent5">
                  <a:lumMod val="75000"/>
                </a:schemeClr>
              </a:solidFill>
            </a:endParaRPr>
          </a:p>
        </p:txBody>
      </p:sp>
      <p:sp>
        <p:nvSpPr>
          <p:cNvPr id="36" name="TextBox 35"/>
          <p:cNvSpPr txBox="1"/>
          <p:nvPr/>
        </p:nvSpPr>
        <p:spPr>
          <a:xfrm>
            <a:off x="1381970" y="5715000"/>
            <a:ext cx="904030" cy="369332"/>
          </a:xfrm>
          <a:prstGeom prst="rect">
            <a:avLst/>
          </a:prstGeom>
          <a:noFill/>
        </p:spPr>
        <p:txBody>
          <a:bodyPr wrap="none" rtlCol="0">
            <a:spAutoFit/>
          </a:bodyPr>
          <a:lstStyle/>
          <a:p>
            <a:r>
              <a:rPr lang="en-US" dirty="0" smtClean="0">
                <a:solidFill>
                  <a:schemeClr val="accent5">
                    <a:lumMod val="75000"/>
                  </a:schemeClr>
                </a:solidFill>
              </a:rPr>
              <a:t>Citizens</a:t>
            </a:r>
            <a:endParaRPr lang="en-US" dirty="0">
              <a:solidFill>
                <a:schemeClr val="accent5">
                  <a:lumMod val="75000"/>
                </a:schemeClr>
              </a:solidFill>
            </a:endParaRPr>
          </a:p>
        </p:txBody>
      </p:sp>
      <p:sp>
        <p:nvSpPr>
          <p:cNvPr id="37" name="TextBox 36"/>
          <p:cNvSpPr txBox="1"/>
          <p:nvPr/>
        </p:nvSpPr>
        <p:spPr>
          <a:xfrm>
            <a:off x="1707790" y="6107668"/>
            <a:ext cx="654410" cy="369332"/>
          </a:xfrm>
          <a:prstGeom prst="rect">
            <a:avLst/>
          </a:prstGeom>
          <a:noFill/>
        </p:spPr>
        <p:txBody>
          <a:bodyPr wrap="none" rtlCol="0">
            <a:spAutoFit/>
          </a:bodyPr>
          <a:lstStyle/>
          <a:p>
            <a:r>
              <a:rPr lang="en-US" dirty="0" smtClean="0">
                <a:solidFill>
                  <a:schemeClr val="accent5">
                    <a:lumMod val="75000"/>
                  </a:schemeClr>
                </a:solidFill>
              </a:rPr>
              <a:t>TCNs</a:t>
            </a:r>
            <a:endParaRPr lang="en-US" dirty="0">
              <a:solidFill>
                <a:schemeClr val="accent5">
                  <a:lumMod val="75000"/>
                </a:schemeClr>
              </a:solidFill>
            </a:endParaRPr>
          </a:p>
        </p:txBody>
      </p:sp>
      <p:sp>
        <p:nvSpPr>
          <p:cNvPr id="38" name="Oval 37"/>
          <p:cNvSpPr/>
          <p:nvPr/>
        </p:nvSpPr>
        <p:spPr>
          <a:xfrm>
            <a:off x="2933700" y="914400"/>
            <a:ext cx="3276600" cy="16764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2971800" y="152400"/>
            <a:ext cx="3124200" cy="2819400"/>
            <a:chOff x="2971800" y="304800"/>
            <a:chExt cx="3124200" cy="2819400"/>
          </a:xfrm>
        </p:grpSpPr>
        <p:sp>
          <p:nvSpPr>
            <p:cNvPr id="40" name="Arc 39"/>
            <p:cNvSpPr/>
            <p:nvPr/>
          </p:nvSpPr>
          <p:spPr>
            <a:xfrm>
              <a:off x="2971800" y="304800"/>
              <a:ext cx="3124200" cy="2209800"/>
            </a:xfrm>
            <a:prstGeom prst="arc">
              <a:avLst>
                <a:gd name="adj1" fmla="val 960881"/>
                <a:gd name="adj2" fmla="val 984686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41" name="Straight Arrow Connector 40"/>
            <p:cNvCxnSpPr/>
            <p:nvPr/>
          </p:nvCxnSpPr>
          <p:spPr>
            <a:xfrm>
              <a:off x="4495800" y="2286000"/>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Straight Arrow Connector 41"/>
            <p:cNvCxnSpPr/>
            <p:nvPr/>
          </p:nvCxnSpPr>
          <p:spPr>
            <a:xfrm flipV="1">
              <a:off x="4648200" y="2286000"/>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3" name="TextBox 42"/>
            <p:cNvSpPr txBox="1"/>
            <p:nvPr/>
          </p:nvSpPr>
          <p:spPr>
            <a:xfrm>
              <a:off x="3124200" y="2438400"/>
              <a:ext cx="1447799" cy="584775"/>
            </a:xfrm>
            <a:prstGeom prst="rect">
              <a:avLst/>
            </a:prstGeom>
            <a:noFill/>
          </p:spPr>
          <p:txBody>
            <a:bodyPr wrap="square" rtlCol="0">
              <a:spAutoFit/>
            </a:bodyPr>
            <a:lstStyle/>
            <a:p>
              <a:pPr algn="ctr"/>
              <a:r>
                <a:rPr lang="en-US" sz="1600" dirty="0" smtClean="0"/>
                <a:t>Domain-level data</a:t>
              </a:r>
              <a:endParaRPr lang="en-US" sz="1600" dirty="0"/>
            </a:p>
          </p:txBody>
        </p:sp>
      </p:gr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Acknowledgments</a:t>
            </a:r>
            <a:endParaRPr lang="en-US" dirty="0"/>
          </a:p>
        </p:txBody>
      </p:sp>
      <p:sp>
        <p:nvSpPr>
          <p:cNvPr id="3" name="Content Placeholder 2"/>
          <p:cNvSpPr>
            <a:spLocks noGrp="1"/>
          </p:cNvSpPr>
          <p:nvPr>
            <p:ph idx="1"/>
          </p:nvPr>
        </p:nvSpPr>
        <p:spPr>
          <a:xfrm>
            <a:off x="457200" y="1066800"/>
            <a:ext cx="8458200" cy="5410200"/>
          </a:xfrm>
        </p:spPr>
        <p:txBody>
          <a:bodyPr>
            <a:normAutofit lnSpcReduction="10000"/>
          </a:bodyPr>
          <a:lstStyle/>
          <a:p>
            <a:r>
              <a:rPr lang="en-US" dirty="0" smtClean="0"/>
              <a:t>National Science Foundation</a:t>
            </a:r>
          </a:p>
          <a:p>
            <a:pPr lvl="1"/>
            <a:r>
              <a:rPr lang="en-US" dirty="0" smtClean="0"/>
              <a:t>Judith Skog and Anne Maglia</a:t>
            </a:r>
          </a:p>
          <a:p>
            <a:pPr>
              <a:buNone/>
            </a:pPr>
            <a:endParaRPr lang="en-US" dirty="0" smtClean="0"/>
          </a:p>
          <a:p>
            <a:r>
              <a:rPr lang="en-US" dirty="0" smtClean="0"/>
              <a:t>iDigBio IT team at U. of Florida</a:t>
            </a:r>
          </a:p>
          <a:p>
            <a:pPr lvl="2"/>
            <a:r>
              <a:rPr lang="en-US" sz="2400" dirty="0" smtClean="0"/>
              <a:t>Renato Figueiredo &amp; Andrea Matsunaga, Senior Personnel </a:t>
            </a:r>
          </a:p>
          <a:p>
            <a:pPr lvl="2"/>
            <a:r>
              <a:rPr lang="en-US" sz="2400" dirty="0" smtClean="0"/>
              <a:t>Alex Thompson, Kevin Love &amp; Matt Collins, IT Experts</a:t>
            </a:r>
          </a:p>
          <a:p>
            <a:pPr lvl="2"/>
            <a:r>
              <a:rPr lang="en-US" sz="2400" dirty="0" smtClean="0"/>
              <a:t>Jiangyan Xu, Graduate student</a:t>
            </a:r>
          </a:p>
          <a:p>
            <a:pPr lvl="2"/>
            <a:endParaRPr lang="en-US" sz="2400" dirty="0" smtClean="0"/>
          </a:p>
          <a:p>
            <a:r>
              <a:rPr lang="en-US" dirty="0" smtClean="0"/>
              <a:t>iDigBio IT team at Florida State U.</a:t>
            </a:r>
          </a:p>
          <a:p>
            <a:pPr lvl="2"/>
            <a:r>
              <a:rPr lang="en-US" sz="2400" dirty="0" smtClean="0"/>
              <a:t>Greg Riccardi, Director for Informatics</a:t>
            </a:r>
          </a:p>
          <a:p>
            <a:pPr lvl="2"/>
            <a:r>
              <a:rPr lang="en-US" sz="2400" dirty="0" smtClean="0"/>
              <a:t>Austin Mast, Senior Personnel</a:t>
            </a:r>
          </a:p>
          <a:p>
            <a:pPr lvl="2"/>
            <a:r>
              <a:rPr lang="en-US" sz="2400" dirty="0" smtClean="0"/>
              <a:t>Gil Nelson &amp; Deb Paul, Digitization Specialists</a:t>
            </a:r>
          </a:p>
          <a:p>
            <a:pPr lvl="2"/>
            <a:r>
              <a:rPr lang="en-US" sz="2400" dirty="0" smtClean="0"/>
              <a:t>Guillaume Pierre, IT expert</a:t>
            </a:r>
          </a:p>
          <a:p>
            <a:pPr lvl="2"/>
            <a:endParaRPr lang="en-US" sz="24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30</a:t>
            </a:fld>
            <a:endParaRPr lang="en-US"/>
          </a:p>
        </p:txBody>
      </p:sp>
      <p:pic>
        <p:nvPicPr>
          <p:cNvPr id="5" name="Picture 23" descr="nsfc.jpg"/>
          <p:cNvPicPr>
            <a:picLocks noChangeAspect="1"/>
          </p:cNvPicPr>
          <p:nvPr/>
        </p:nvPicPr>
        <p:blipFill>
          <a:blip r:embed="rId2" cstate="print"/>
          <a:srcRect/>
          <a:stretch>
            <a:fillRect/>
          </a:stretch>
        </p:blipFill>
        <p:spPr bwMode="auto">
          <a:xfrm>
            <a:off x="5257800" y="1219200"/>
            <a:ext cx="762000" cy="762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31</a:t>
            </a:fld>
            <a:endParaRPr lang="en-US"/>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Appliances in </a:t>
            </a:r>
            <a:r>
              <a:rPr lang="en-US" dirty="0" err="1" smtClean="0"/>
              <a:t>iDigBio</a:t>
            </a:r>
            <a:endParaRPr lang="en-US" dirty="0"/>
          </a:p>
        </p:txBody>
      </p:sp>
      <p:sp>
        <p:nvSpPr>
          <p:cNvPr id="3" name="Content Placeholder 2"/>
          <p:cNvSpPr>
            <a:spLocks noGrp="1"/>
          </p:cNvSpPr>
          <p:nvPr>
            <p:ph idx="1"/>
          </p:nvPr>
        </p:nvSpPr>
        <p:spPr/>
        <p:txBody>
          <a:bodyPr>
            <a:normAutofit/>
          </a:bodyPr>
          <a:lstStyle/>
          <a:p>
            <a:r>
              <a:rPr lang="en-US" dirty="0" smtClean="0"/>
              <a:t>Virtualization technologies enable packaging of software and dependences in appliances</a:t>
            </a:r>
          </a:p>
          <a:p>
            <a:pPr lvl="1"/>
            <a:r>
              <a:rPr lang="en-US" dirty="0" smtClean="0"/>
              <a:t>End user/desktop (e.g. VMware, </a:t>
            </a:r>
            <a:r>
              <a:rPr lang="en-US" dirty="0" err="1" smtClean="0"/>
              <a:t>Virtualbox</a:t>
            </a:r>
            <a:r>
              <a:rPr lang="en-US" dirty="0" smtClean="0"/>
              <a:t>)</a:t>
            </a:r>
          </a:p>
          <a:p>
            <a:pPr lvl="1"/>
            <a:r>
              <a:rPr lang="en-US" dirty="0" smtClean="0"/>
              <a:t>Infrastructure-as-a-Service clouds (e.g. </a:t>
            </a:r>
            <a:r>
              <a:rPr lang="en-US" dirty="0" err="1" smtClean="0"/>
              <a:t>OpenStack</a:t>
            </a:r>
            <a:r>
              <a:rPr lang="en-US" dirty="0" smtClean="0"/>
              <a:t>)</a:t>
            </a:r>
          </a:p>
          <a:p>
            <a:r>
              <a:rPr lang="en-US" dirty="0" smtClean="0"/>
              <a:t>Platform to integrate and package bio-collection tools </a:t>
            </a:r>
          </a:p>
          <a:p>
            <a:pPr lvl="1"/>
            <a:r>
              <a:rPr lang="en-US" dirty="0" smtClean="0"/>
              <a:t>To enhance/simplify user </a:t>
            </a:r>
            <a:r>
              <a:rPr lang="en-US" dirty="0"/>
              <a:t>experience </a:t>
            </a:r>
            <a:endParaRPr lang="en-US" dirty="0" smtClean="0"/>
          </a:p>
          <a:p>
            <a:pPr lvl="1"/>
            <a:r>
              <a:rPr lang="en-US" dirty="0" smtClean="0"/>
              <a:t>Facilitate integration </a:t>
            </a:r>
            <a:r>
              <a:rPr lang="en-US" dirty="0"/>
              <a:t>with the iDigBio storage cloud and </a:t>
            </a:r>
            <a:r>
              <a:rPr lang="en-US" dirty="0" smtClean="0"/>
              <a:t>specimen database</a:t>
            </a:r>
          </a:p>
          <a:p>
            <a:endParaRPr lang="en-US" dirty="0" smtClean="0"/>
          </a:p>
          <a:p>
            <a:endParaRPr lang="en-US" dirty="0"/>
          </a:p>
        </p:txBody>
      </p:sp>
    </p:spTree>
    <p:extLst>
      <p:ext uri="{BB962C8B-B14F-4D97-AF65-F5344CB8AC3E}">
        <p14:creationId xmlns:p14="http://schemas.microsoft.com/office/powerpoint/2010/main" val="339387952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a:t>
            </a:r>
            <a:endParaRPr lang="en-US" dirty="0"/>
          </a:p>
        </p:txBody>
      </p:sp>
      <p:sp>
        <p:nvSpPr>
          <p:cNvPr id="3" name="Content Placeholder 2"/>
          <p:cNvSpPr>
            <a:spLocks noGrp="1"/>
          </p:cNvSpPr>
          <p:nvPr>
            <p:ph idx="1"/>
          </p:nvPr>
        </p:nvSpPr>
        <p:spPr/>
        <p:txBody>
          <a:bodyPr>
            <a:normAutofit lnSpcReduction="10000"/>
          </a:bodyPr>
          <a:lstStyle/>
          <a:p>
            <a:r>
              <a:rPr lang="en-US" dirty="0" smtClean="0"/>
              <a:t>Image </a:t>
            </a:r>
            <a:r>
              <a:rPr lang="en-US" smtClean="0"/>
              <a:t>ingestion appliances </a:t>
            </a:r>
            <a:r>
              <a:rPr lang="en-US" dirty="0" smtClean="0"/>
              <a:t>(short term)</a:t>
            </a:r>
          </a:p>
          <a:p>
            <a:pPr lvl="1"/>
            <a:r>
              <a:rPr lang="en-US" dirty="0"/>
              <a:t>B</a:t>
            </a:r>
            <a:r>
              <a:rPr lang="en-US" dirty="0" smtClean="0"/>
              <a:t>atch upload of several images from a local storage device/file system to cloud storage</a:t>
            </a:r>
          </a:p>
          <a:p>
            <a:pPr lvl="1"/>
            <a:r>
              <a:rPr lang="en-US" dirty="0" smtClean="0"/>
              <a:t>Generate GUID/URLs for later processing</a:t>
            </a:r>
          </a:p>
          <a:p>
            <a:pPr lvl="1"/>
            <a:r>
              <a:rPr lang="en-US" dirty="0" smtClean="0"/>
              <a:t>Reliable transfers using cloud APIs (e.g. Swift/</a:t>
            </a:r>
            <a:r>
              <a:rPr lang="en-US" dirty="0" err="1" smtClean="0"/>
              <a:t>iDigBio</a:t>
            </a:r>
            <a:r>
              <a:rPr lang="en-US" dirty="0" smtClean="0"/>
              <a:t>)</a:t>
            </a:r>
          </a:p>
          <a:p>
            <a:r>
              <a:rPr lang="en-US" dirty="0" smtClean="0"/>
              <a:t>Post-processing appliances</a:t>
            </a:r>
          </a:p>
          <a:p>
            <a:pPr lvl="1"/>
            <a:r>
              <a:rPr lang="en-US" dirty="0" smtClean="0"/>
              <a:t>OCR tools; end-user or for batch processing</a:t>
            </a:r>
          </a:p>
          <a:p>
            <a:r>
              <a:rPr lang="en-US" dirty="0" smtClean="0"/>
              <a:t>Geo-referencing appliances</a:t>
            </a:r>
          </a:p>
          <a:p>
            <a:pPr lvl="1"/>
            <a:r>
              <a:rPr lang="en-US" dirty="0" smtClean="0"/>
              <a:t>Training/verification</a:t>
            </a:r>
          </a:p>
          <a:p>
            <a:r>
              <a:rPr lang="en-US" dirty="0" smtClean="0"/>
              <a:t>Research workflow appliances</a:t>
            </a:r>
          </a:p>
          <a:p>
            <a:pPr lvl="1"/>
            <a:r>
              <a:rPr lang="en-US" dirty="0" smtClean="0"/>
              <a:t>Data-intensive/batch processing workflows; e.g. data mining, image processing</a:t>
            </a:r>
          </a:p>
          <a:p>
            <a:pPr lvl="1"/>
            <a:endParaRPr lang="en-US" dirty="0" smtClean="0"/>
          </a:p>
          <a:p>
            <a:endParaRPr lang="en-US" dirty="0" smtClean="0"/>
          </a:p>
          <a:p>
            <a:endParaRPr lang="en-US" dirty="0"/>
          </a:p>
        </p:txBody>
      </p:sp>
    </p:spTree>
    <p:extLst>
      <p:ext uri="{BB962C8B-B14F-4D97-AF65-F5344CB8AC3E}">
        <p14:creationId xmlns:p14="http://schemas.microsoft.com/office/powerpoint/2010/main" val="163779371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Now: appliance proposal process</a:t>
            </a:r>
            <a:endParaRPr lang="en-US" dirty="0"/>
          </a:p>
        </p:txBody>
      </p:sp>
      <p:sp>
        <p:nvSpPr>
          <p:cNvPr id="3" name="Content Placeholder 2"/>
          <p:cNvSpPr>
            <a:spLocks noGrp="1"/>
          </p:cNvSpPr>
          <p:nvPr>
            <p:ph idx="1"/>
          </p:nvPr>
        </p:nvSpPr>
        <p:spPr/>
        <p:txBody>
          <a:bodyPr>
            <a:normAutofit/>
          </a:bodyPr>
          <a:lstStyle/>
          <a:p>
            <a:r>
              <a:rPr lang="en-US" dirty="0" smtClean="0"/>
              <a:t>Users/developers can propose appliances through the </a:t>
            </a:r>
            <a:r>
              <a:rPr lang="en-US" dirty="0" err="1" smtClean="0"/>
              <a:t>iDigBio</a:t>
            </a:r>
            <a:r>
              <a:rPr lang="en-US" dirty="0" smtClean="0"/>
              <a:t> Web portal</a:t>
            </a:r>
          </a:p>
          <a:p>
            <a:pPr lvl="1"/>
            <a:r>
              <a:rPr lang="en-US" dirty="0"/>
              <a:t>R</a:t>
            </a:r>
            <a:r>
              <a:rPr lang="en-US" dirty="0" smtClean="0"/>
              <a:t>equirements – demonstrates usage/buy-in, software license, documentation, </a:t>
            </a:r>
            <a:r>
              <a:rPr lang="en-US" dirty="0" err="1" smtClean="0"/>
              <a:t>etc</a:t>
            </a:r>
            <a:endParaRPr lang="en-US" dirty="0" smtClean="0"/>
          </a:p>
          <a:p>
            <a:r>
              <a:rPr lang="en-US" dirty="0" smtClean="0"/>
              <a:t>Queue of appliances for integration</a:t>
            </a:r>
          </a:p>
          <a:p>
            <a:pPr lvl="1"/>
            <a:r>
              <a:rPr lang="en-US" dirty="0" err="1" smtClean="0"/>
              <a:t>iDigBio</a:t>
            </a:r>
            <a:r>
              <a:rPr lang="en-US" dirty="0" smtClean="0"/>
              <a:t> will prioritize and work with developers</a:t>
            </a:r>
          </a:p>
          <a:p>
            <a:r>
              <a:rPr lang="en-US" dirty="0" smtClean="0"/>
              <a:t>Leverage expertise in appliance development</a:t>
            </a:r>
          </a:p>
          <a:p>
            <a:pPr lvl="1"/>
            <a:r>
              <a:rPr lang="en-US" dirty="0" smtClean="0"/>
              <a:t>Focus on images that users can download and run on VMware, </a:t>
            </a:r>
            <a:r>
              <a:rPr lang="en-US" dirty="0" err="1" smtClean="0"/>
              <a:t>Virtualbox</a:t>
            </a:r>
            <a:endParaRPr lang="en-US" dirty="0" smtClean="0"/>
          </a:p>
          <a:p>
            <a:pPr lvl="1"/>
            <a:r>
              <a:rPr lang="en-US" dirty="0" smtClean="0"/>
              <a:t>Application, in addition to virtual appliance, if applicable/desirable</a:t>
            </a:r>
          </a:p>
          <a:p>
            <a:pPr lvl="2"/>
            <a:endParaRPr lang="en-US" dirty="0" smtClean="0"/>
          </a:p>
          <a:p>
            <a:endParaRPr lang="en-US" dirty="0" smtClean="0"/>
          </a:p>
          <a:p>
            <a:endParaRPr lang="en-US" dirty="0"/>
          </a:p>
        </p:txBody>
      </p:sp>
    </p:spTree>
    <p:extLst>
      <p:ext uri="{BB962C8B-B14F-4D97-AF65-F5344CB8AC3E}">
        <p14:creationId xmlns:p14="http://schemas.microsoft.com/office/powerpoint/2010/main" val="80862888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0"/>
            <a:ext cx="6629400" cy="792162"/>
          </a:xfrm>
        </p:spPr>
        <p:txBody>
          <a:bodyPr>
            <a:normAutofit fontScale="90000"/>
          </a:bodyPr>
          <a:lstStyle/>
          <a:p>
            <a:r>
              <a:rPr lang="en-US" dirty="0" smtClean="0">
                <a:solidFill>
                  <a:srgbClr val="376092"/>
                </a:solidFill>
              </a:rPr>
              <a:t>Appliances</a:t>
            </a:r>
            <a:endParaRPr lang="en-US" dirty="0">
              <a:solidFill>
                <a:srgbClr val="376092"/>
              </a:solidFill>
            </a:endParaRPr>
          </a:p>
        </p:txBody>
      </p:sp>
      <p:grpSp>
        <p:nvGrpSpPr>
          <p:cNvPr id="3" name="Group 5"/>
          <p:cNvGrpSpPr/>
          <p:nvPr/>
        </p:nvGrpSpPr>
        <p:grpSpPr>
          <a:xfrm>
            <a:off x="1371600" y="2895600"/>
            <a:ext cx="6858858" cy="3596985"/>
            <a:chOff x="9395" y="2286000"/>
            <a:chExt cx="8347050" cy="4576918"/>
          </a:xfrm>
        </p:grpSpPr>
        <p:sp>
          <p:nvSpPr>
            <p:cNvPr id="49" name="TextBox 48"/>
            <p:cNvSpPr txBox="1"/>
            <p:nvPr/>
          </p:nvSpPr>
          <p:spPr>
            <a:xfrm>
              <a:off x="2390696" y="5108592"/>
              <a:ext cx="2181304" cy="1754326"/>
            </a:xfrm>
            <a:prstGeom prst="rect">
              <a:avLst/>
            </a:prstGeom>
            <a:noFill/>
          </p:spPr>
          <p:txBody>
            <a:bodyPr wrap="none" rtlCol="0">
              <a:spAutoFit/>
            </a:bodyPr>
            <a:lstStyle/>
            <a:p>
              <a:r>
                <a:rPr lang="en-US" dirty="0" smtClean="0">
                  <a:solidFill>
                    <a:prstClr val="black"/>
                  </a:solidFill>
                  <a:latin typeface="Calibri"/>
                </a:rPr>
                <a:t>Images captured</a:t>
              </a:r>
            </a:p>
            <a:p>
              <a:r>
                <a:rPr lang="en-US" dirty="0" smtClean="0">
                  <a:solidFill>
                    <a:prstClr val="black"/>
                  </a:solidFill>
                  <a:latin typeface="Calibri"/>
                </a:rPr>
                <a:t>(e.g. HD/flash media)</a:t>
              </a:r>
            </a:p>
            <a:p>
              <a:r>
                <a:rPr lang="en-US" dirty="0" smtClean="0">
                  <a:solidFill>
                    <a:srgbClr val="FF0000"/>
                  </a:solidFill>
                  <a:latin typeface="Calibri"/>
                </a:rPr>
                <a:t>/images</a:t>
              </a:r>
              <a:r>
                <a:rPr lang="en-US" dirty="0" smtClean="0">
                  <a:solidFill>
                    <a:prstClr val="black"/>
                  </a:solidFill>
                  <a:latin typeface="Calibri"/>
                </a:rPr>
                <a:t>/1/100.tif</a:t>
              </a:r>
            </a:p>
            <a:p>
              <a:r>
                <a:rPr lang="en-US" dirty="0">
                  <a:solidFill>
                    <a:prstClr val="black"/>
                  </a:solidFill>
                  <a:latin typeface="Calibri"/>
                </a:rPr>
                <a:t> </a:t>
              </a:r>
              <a:r>
                <a:rPr lang="en-US" dirty="0" smtClean="0">
                  <a:solidFill>
                    <a:prstClr val="black"/>
                  </a:solidFill>
                  <a:latin typeface="Calibri"/>
                </a:rPr>
                <a:t>             /1/101.tif</a:t>
              </a:r>
            </a:p>
            <a:p>
              <a:r>
                <a:rPr lang="en-US" dirty="0">
                  <a:solidFill>
                    <a:prstClr val="black"/>
                  </a:solidFill>
                  <a:latin typeface="Calibri"/>
                </a:rPr>
                <a:t> </a:t>
              </a:r>
              <a:r>
                <a:rPr lang="en-US" dirty="0" smtClean="0">
                  <a:solidFill>
                    <a:prstClr val="black"/>
                  </a:solidFill>
                  <a:latin typeface="Calibri"/>
                </a:rPr>
                <a:t>             /2/200.tif</a:t>
              </a:r>
            </a:p>
            <a:p>
              <a:r>
                <a:rPr lang="en-US" dirty="0">
                  <a:solidFill>
                    <a:prstClr val="black"/>
                  </a:solidFill>
                  <a:latin typeface="Calibri"/>
                </a:rPr>
                <a:t> </a:t>
              </a:r>
              <a:r>
                <a:rPr lang="en-US" dirty="0" smtClean="0">
                  <a:solidFill>
                    <a:prstClr val="black"/>
                  </a:solidFill>
                  <a:latin typeface="Calibri"/>
                </a:rPr>
                <a:t>                …</a:t>
              </a:r>
            </a:p>
          </p:txBody>
        </p:sp>
        <p:grpSp>
          <p:nvGrpSpPr>
            <p:cNvPr id="6" name="Group 2"/>
            <p:cNvGrpSpPr/>
            <p:nvPr/>
          </p:nvGrpSpPr>
          <p:grpSpPr>
            <a:xfrm>
              <a:off x="9395" y="2286000"/>
              <a:ext cx="8347050" cy="3946866"/>
              <a:chOff x="9395" y="2286000"/>
              <a:chExt cx="8347050" cy="3946866"/>
            </a:xfrm>
          </p:grpSpPr>
          <p:pic>
            <p:nvPicPr>
              <p:cNvPr id="37" name="Picture 4" descr="C:\Users\renato\AppData\Local\Microsoft\Windows\Temporary Internet Files\Content.IE5\4VLQFGSN\MC9004326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5" y="3279313"/>
                <a:ext cx="889574" cy="8895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802181" y="2286000"/>
                <a:ext cx="1100301" cy="646331"/>
              </a:xfrm>
              <a:prstGeom prst="rect">
                <a:avLst/>
              </a:prstGeom>
              <a:noFill/>
            </p:spPr>
            <p:txBody>
              <a:bodyPr wrap="none" rtlCol="0">
                <a:spAutoFit/>
              </a:bodyPr>
              <a:lstStyle/>
              <a:p>
                <a:r>
                  <a:rPr lang="en-US" dirty="0" smtClean="0">
                    <a:solidFill>
                      <a:prstClr val="black"/>
                    </a:solidFill>
                    <a:latin typeface="Calibri"/>
                  </a:rPr>
                  <a:t>Ingestion </a:t>
                </a:r>
              </a:p>
              <a:p>
                <a:r>
                  <a:rPr lang="en-US" dirty="0" smtClean="0">
                    <a:solidFill>
                      <a:prstClr val="black"/>
                    </a:solidFill>
                    <a:latin typeface="Calibri"/>
                  </a:rPr>
                  <a:t>appliance</a:t>
                </a:r>
              </a:p>
            </p:txBody>
          </p:sp>
          <p:pic>
            <p:nvPicPr>
              <p:cNvPr id="4" name="Picture 3" descr="C:\Users\renato\AppData\Local\Microsoft\Windows\Temporary Internet Files\Content.IE5\4VLQFGSN\MP9003905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671" y="3178287"/>
                <a:ext cx="706628"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enato\AppData\Local\Microsoft\Windows\Temporary Internet Files\Content.IE5\0AV5N67X\MP90031636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12614" y="4567693"/>
                <a:ext cx="891584" cy="60479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85800" y="2607309"/>
                <a:ext cx="1506695" cy="369332"/>
              </a:xfrm>
              <a:prstGeom prst="rect">
                <a:avLst/>
              </a:prstGeom>
              <a:noFill/>
            </p:spPr>
            <p:txBody>
              <a:bodyPr wrap="none" rtlCol="0">
                <a:spAutoFit/>
              </a:bodyPr>
              <a:lstStyle/>
              <a:p>
                <a:r>
                  <a:rPr lang="en-US" dirty="0" smtClean="0">
                    <a:solidFill>
                      <a:prstClr val="black"/>
                    </a:solidFill>
                    <a:latin typeface="Calibri"/>
                  </a:rPr>
                  <a:t>Web-based UI</a:t>
                </a:r>
              </a:p>
            </p:txBody>
          </p:sp>
          <p:sp>
            <p:nvSpPr>
              <p:cNvPr id="8" name="Rectangle 7"/>
              <p:cNvSpPr/>
              <p:nvPr/>
            </p:nvSpPr>
            <p:spPr>
              <a:xfrm>
                <a:off x="2252383" y="3140672"/>
                <a:ext cx="1993940" cy="119224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 name="Straight Arrow Connector 12"/>
              <p:cNvCxnSpPr>
                <a:stCxn id="4" idx="3"/>
                <a:endCxn id="8" idx="1"/>
              </p:cNvCxnSpPr>
              <p:nvPr/>
            </p:nvCxnSpPr>
            <p:spPr>
              <a:xfrm>
                <a:off x="1684300" y="3673588"/>
                <a:ext cx="568083" cy="63207"/>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 idx="0"/>
              </p:cNvCxnSpPr>
              <p:nvPr/>
            </p:nvCxnSpPr>
            <p:spPr>
              <a:xfrm>
                <a:off x="3458406" y="4168887"/>
                <a:ext cx="0" cy="3988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54"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476999" y="2750889"/>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629399" y="2954437"/>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853174" y="3183037"/>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081774" y="3411637"/>
                <a:ext cx="995425" cy="196952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553199" y="5057992"/>
                <a:ext cx="1803246" cy="1174874"/>
              </a:xfrm>
              <a:prstGeom prst="rect">
                <a:avLst/>
              </a:prstGeom>
              <a:noFill/>
            </p:spPr>
            <p:txBody>
              <a:bodyPr wrap="none" rtlCol="0">
                <a:spAutoFit/>
              </a:bodyPr>
              <a:lstStyle/>
              <a:p>
                <a:r>
                  <a:rPr lang="en-US" dirty="0" err="1" smtClean="0">
                    <a:solidFill>
                      <a:prstClr val="black"/>
                    </a:solidFill>
                    <a:latin typeface="Calibri"/>
                  </a:rPr>
                  <a:t>iDigBio</a:t>
                </a:r>
                <a:r>
                  <a:rPr lang="en-US" dirty="0" smtClean="0">
                    <a:solidFill>
                      <a:prstClr val="black"/>
                    </a:solidFill>
                    <a:latin typeface="Calibri"/>
                  </a:rPr>
                  <a:t> object</a:t>
                </a:r>
              </a:p>
              <a:p>
                <a:r>
                  <a:rPr lang="en-US" dirty="0" smtClean="0">
                    <a:solidFill>
                      <a:prstClr val="black"/>
                    </a:solidFill>
                    <a:latin typeface="Calibri"/>
                  </a:rPr>
                  <a:t>Storage cloud</a:t>
                </a:r>
              </a:p>
              <a:p>
                <a:endParaRPr lang="en-US" dirty="0">
                  <a:solidFill>
                    <a:prstClr val="black"/>
                  </a:solidFill>
                  <a:latin typeface="Calibri"/>
                </a:endParaRPr>
              </a:p>
            </p:txBody>
          </p:sp>
          <p:cxnSp>
            <p:nvCxnSpPr>
              <p:cNvPr id="61" name="Straight Arrow Connector 60"/>
              <p:cNvCxnSpPr/>
              <p:nvPr/>
            </p:nvCxnSpPr>
            <p:spPr>
              <a:xfrm>
                <a:off x="4229419" y="3698843"/>
                <a:ext cx="2323780" cy="1276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683487" y="2781569"/>
                <a:ext cx="1473352" cy="646330"/>
              </a:xfrm>
              <a:prstGeom prst="rect">
                <a:avLst/>
              </a:prstGeom>
              <a:noFill/>
            </p:spPr>
            <p:txBody>
              <a:bodyPr wrap="none" rtlCol="0">
                <a:spAutoFit/>
              </a:bodyPr>
              <a:lstStyle/>
              <a:p>
                <a:r>
                  <a:rPr lang="en-US" dirty="0" smtClean="0">
                    <a:solidFill>
                      <a:prstClr val="black"/>
                    </a:solidFill>
                    <a:latin typeface="Calibri"/>
                  </a:rPr>
                  <a:t>Batch upload,</a:t>
                </a:r>
              </a:p>
              <a:p>
                <a:r>
                  <a:rPr lang="en-US" dirty="0" smtClean="0">
                    <a:solidFill>
                      <a:prstClr val="black"/>
                    </a:solidFill>
                    <a:latin typeface="Calibri"/>
                  </a:rPr>
                  <a:t>Cloud APIs</a:t>
                </a:r>
                <a:endParaRPr lang="en-US" dirty="0">
                  <a:solidFill>
                    <a:prstClr val="black"/>
                  </a:solidFill>
                  <a:latin typeface="Calibri"/>
                </a:endParaRPr>
              </a:p>
            </p:txBody>
          </p:sp>
          <p:cxnSp>
            <p:nvCxnSpPr>
              <p:cNvPr id="23" name="Straight Connector 22"/>
              <p:cNvCxnSpPr/>
              <p:nvPr/>
            </p:nvCxnSpPr>
            <p:spPr>
              <a:xfrm>
                <a:off x="2252383" y="3762676"/>
                <a:ext cx="1977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0"/>
              </p:cNvCxnSpPr>
              <p:nvPr/>
            </p:nvCxnSpPr>
            <p:spPr>
              <a:xfrm flipH="1">
                <a:off x="3240901" y="3140672"/>
                <a:ext cx="8452" cy="786034"/>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353475" y="3068158"/>
                <a:ext cx="769634" cy="646331"/>
              </a:xfrm>
              <a:prstGeom prst="rect">
                <a:avLst/>
              </a:prstGeom>
              <a:noFill/>
            </p:spPr>
            <p:txBody>
              <a:bodyPr wrap="none" rtlCol="0">
                <a:spAutoFit/>
              </a:bodyPr>
              <a:lstStyle/>
              <a:p>
                <a:r>
                  <a:rPr lang="en-US" dirty="0">
                    <a:solidFill>
                      <a:prstClr val="black"/>
                    </a:solidFill>
                    <a:latin typeface="Calibri"/>
                  </a:rPr>
                  <a:t>W</a:t>
                </a:r>
                <a:r>
                  <a:rPr lang="en-US" dirty="0" smtClean="0">
                    <a:solidFill>
                      <a:prstClr val="black"/>
                    </a:solidFill>
                    <a:latin typeface="Calibri"/>
                  </a:rPr>
                  <a:t>eb</a:t>
                </a:r>
              </a:p>
              <a:p>
                <a:r>
                  <a:rPr lang="en-US" dirty="0" smtClean="0">
                    <a:solidFill>
                      <a:prstClr val="black"/>
                    </a:solidFill>
                    <a:latin typeface="Calibri"/>
                  </a:rPr>
                  <a:t>server</a:t>
                </a:r>
              </a:p>
            </p:txBody>
          </p:sp>
          <p:sp>
            <p:nvSpPr>
              <p:cNvPr id="64" name="TextBox 63"/>
              <p:cNvSpPr txBox="1"/>
              <p:nvPr/>
            </p:nvSpPr>
            <p:spPr>
              <a:xfrm>
                <a:off x="3352331" y="3068158"/>
                <a:ext cx="726481" cy="646331"/>
              </a:xfrm>
              <a:prstGeom prst="rect">
                <a:avLst/>
              </a:prstGeom>
              <a:noFill/>
            </p:spPr>
            <p:txBody>
              <a:bodyPr wrap="none" rtlCol="0">
                <a:spAutoFit/>
              </a:bodyPr>
              <a:lstStyle/>
              <a:p>
                <a:r>
                  <a:rPr lang="en-US" dirty="0" smtClean="0">
                    <a:solidFill>
                      <a:prstClr val="black"/>
                    </a:solidFill>
                    <a:latin typeface="Calibri"/>
                  </a:rPr>
                  <a:t>Cloud</a:t>
                </a:r>
              </a:p>
              <a:p>
                <a:r>
                  <a:rPr lang="en-US" dirty="0" smtClean="0">
                    <a:solidFill>
                      <a:prstClr val="black"/>
                    </a:solidFill>
                    <a:latin typeface="Calibri"/>
                  </a:rPr>
                  <a:t>client</a:t>
                </a:r>
              </a:p>
            </p:txBody>
          </p:sp>
          <p:sp>
            <p:nvSpPr>
              <p:cNvPr id="65" name="TextBox 64"/>
              <p:cNvSpPr txBox="1"/>
              <p:nvPr/>
            </p:nvSpPr>
            <p:spPr>
              <a:xfrm>
                <a:off x="2590800" y="3750309"/>
                <a:ext cx="1397049" cy="369332"/>
              </a:xfrm>
              <a:prstGeom prst="rect">
                <a:avLst/>
              </a:prstGeom>
              <a:noFill/>
            </p:spPr>
            <p:txBody>
              <a:bodyPr wrap="none" rtlCol="0">
                <a:spAutoFit/>
              </a:bodyPr>
              <a:lstStyle/>
              <a:p>
                <a:r>
                  <a:rPr lang="en-US" dirty="0" smtClean="0">
                    <a:solidFill>
                      <a:prstClr val="black"/>
                    </a:solidFill>
                    <a:latin typeface="Calibri"/>
                  </a:rPr>
                  <a:t>File interface</a:t>
                </a:r>
              </a:p>
            </p:txBody>
          </p:sp>
          <p:cxnSp>
            <p:nvCxnSpPr>
              <p:cNvPr id="66" name="Straight Arrow Connector 65"/>
              <p:cNvCxnSpPr/>
              <p:nvPr/>
            </p:nvCxnSpPr>
            <p:spPr>
              <a:xfrm>
                <a:off x="4267200" y="3546443"/>
                <a:ext cx="2323780" cy="1276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004" y="4600792"/>
                <a:ext cx="1930337" cy="646331"/>
              </a:xfrm>
              <a:prstGeom prst="rect">
                <a:avLst/>
              </a:prstGeom>
              <a:noFill/>
            </p:spPr>
            <p:txBody>
              <a:bodyPr wrap="none" rtlCol="0">
                <a:spAutoFit/>
              </a:bodyPr>
              <a:lstStyle/>
              <a:p>
                <a:r>
                  <a:rPr lang="en-US" dirty="0" smtClean="0">
                    <a:solidFill>
                      <a:prstClr val="black"/>
                    </a:solidFill>
                    <a:latin typeface="Calibri"/>
                  </a:rPr>
                  <a:t>/1/100.tif	    GUID1</a:t>
                </a:r>
              </a:p>
              <a:p>
                <a:r>
                  <a:rPr lang="en-US" dirty="0" smtClean="0">
                    <a:solidFill>
                      <a:prstClr val="black"/>
                    </a:solidFill>
                    <a:latin typeface="Calibri"/>
                  </a:rPr>
                  <a:t>/1/101.tif	    GUID2</a:t>
                </a:r>
              </a:p>
            </p:txBody>
          </p:sp>
          <p:cxnSp>
            <p:nvCxnSpPr>
              <p:cNvPr id="68" name="Straight Arrow Connector 67"/>
              <p:cNvCxnSpPr>
                <a:stCxn id="67" idx="0"/>
              </p:cNvCxnSpPr>
              <p:nvPr/>
            </p:nvCxnSpPr>
            <p:spPr>
              <a:xfrm flipV="1">
                <a:off x="1003173" y="4167798"/>
                <a:ext cx="327812" cy="432994"/>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70" name="Content Placeholder 2"/>
          <p:cNvSpPr>
            <a:spLocks noGrp="1"/>
          </p:cNvSpPr>
          <p:nvPr>
            <p:ph idx="1"/>
          </p:nvPr>
        </p:nvSpPr>
        <p:spPr>
          <a:xfrm>
            <a:off x="152400" y="990600"/>
            <a:ext cx="8763000" cy="990600"/>
          </a:xfrm>
        </p:spPr>
        <p:txBody>
          <a:bodyPr>
            <a:noAutofit/>
          </a:bodyPr>
          <a:lstStyle/>
          <a:p>
            <a:r>
              <a:rPr lang="en-US" sz="2400" dirty="0" smtClean="0"/>
              <a:t>Facilitate data ingestion, interface with </a:t>
            </a:r>
            <a:r>
              <a:rPr lang="en-US" sz="2400" dirty="0" err="1" smtClean="0"/>
              <a:t>iDigBio</a:t>
            </a:r>
            <a:endParaRPr lang="en-US" sz="2400" dirty="0" smtClean="0"/>
          </a:p>
          <a:p>
            <a:pPr lvl="1"/>
            <a:r>
              <a:rPr lang="en-US" sz="2400" dirty="0" smtClean="0"/>
              <a:t>Evolving </a:t>
            </a:r>
            <a:r>
              <a:rPr lang="en-US" sz="2400" dirty="0"/>
              <a:t>collection of </a:t>
            </a:r>
            <a:r>
              <a:rPr lang="en-US" sz="2400" u="sng" dirty="0"/>
              <a:t>community-selected</a:t>
            </a:r>
            <a:r>
              <a:rPr lang="en-US" sz="2400" dirty="0"/>
              <a:t> tools</a:t>
            </a:r>
          </a:p>
          <a:p>
            <a:pPr lvl="1"/>
            <a:r>
              <a:rPr lang="en-US" sz="2400" dirty="0"/>
              <a:t>Built-in </a:t>
            </a:r>
            <a:r>
              <a:rPr lang="en-US" sz="2400" u="sng" dirty="0"/>
              <a:t>interfaces</a:t>
            </a:r>
            <a:r>
              <a:rPr lang="en-US" sz="2400" dirty="0"/>
              <a:t> for effortless </a:t>
            </a:r>
            <a:r>
              <a:rPr lang="en-US" sz="2400" dirty="0" err="1"/>
              <a:t>iDigBio</a:t>
            </a:r>
            <a:r>
              <a:rPr lang="en-US" sz="2400" dirty="0"/>
              <a:t> integration</a:t>
            </a:r>
          </a:p>
          <a:p>
            <a:pPr lvl="1"/>
            <a:r>
              <a:rPr lang="en-US" sz="2400" dirty="0"/>
              <a:t>Embedded </a:t>
            </a:r>
            <a:r>
              <a:rPr lang="en-US" sz="2400" u="sng" dirty="0"/>
              <a:t>best practices and standards </a:t>
            </a:r>
            <a:r>
              <a:rPr lang="en-US" sz="2400" dirty="0"/>
              <a:t>in </a:t>
            </a:r>
            <a:r>
              <a:rPr lang="en-US" sz="2400" dirty="0" err="1"/>
              <a:t>biocollections</a:t>
            </a:r>
            <a:r>
              <a:rPr lang="en-US" sz="2400" dirty="0"/>
              <a:t> </a:t>
            </a:r>
            <a:r>
              <a:rPr lang="en-US" sz="2400" dirty="0" smtClean="0"/>
              <a:t>work</a:t>
            </a:r>
          </a:p>
          <a:p>
            <a:endParaRPr lang="en-US" sz="2400" dirty="0"/>
          </a:p>
        </p:txBody>
      </p:sp>
      <p:pic>
        <p:nvPicPr>
          <p:cNvPr id="28" name="Picture 27" descr="https://www.idigbio.org/wiki/_media/idigbio_logo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152400"/>
            <a:ext cx="1523999" cy="470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36691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Short term</a:t>
            </a:r>
            <a:endParaRPr lang="en-US" dirty="0"/>
          </a:p>
        </p:txBody>
      </p:sp>
      <p:pic>
        <p:nvPicPr>
          <p:cNvPr id="37" name="Picture 4" descr="C:\Users\renato\AppData\Local\Microsoft\Windows\Temporary Internet Files\Content.IE5\4VLQFGSN\MC900432624[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5" y="3279313"/>
            <a:ext cx="889574" cy="8895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p:cNvSpPr txBox="1"/>
          <p:nvPr/>
        </p:nvSpPr>
        <p:spPr>
          <a:xfrm>
            <a:off x="2802181" y="2286000"/>
            <a:ext cx="1100301" cy="646331"/>
          </a:xfrm>
          <a:prstGeom prst="rect">
            <a:avLst/>
          </a:prstGeom>
          <a:noFill/>
        </p:spPr>
        <p:txBody>
          <a:bodyPr wrap="none" rtlCol="0">
            <a:spAutoFit/>
          </a:bodyPr>
          <a:lstStyle/>
          <a:p>
            <a:r>
              <a:rPr lang="en-US" dirty="0" smtClean="0"/>
              <a:t>Ingestion </a:t>
            </a:r>
          </a:p>
          <a:p>
            <a:r>
              <a:rPr lang="en-US" dirty="0" smtClean="0"/>
              <a:t>appliance</a:t>
            </a:r>
          </a:p>
        </p:txBody>
      </p:sp>
      <p:pic>
        <p:nvPicPr>
          <p:cNvPr id="4" name="Picture 3" descr="C:\Users\renato\AppData\Local\Microsoft\Windows\Temporary Internet Files\Content.IE5\4VLQFGSN\MP9003905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7671" y="3178287"/>
            <a:ext cx="706628" cy="9906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C:\Users\renato\AppData\Local\Microsoft\Windows\Temporary Internet Files\Content.IE5\0AV5N67X\MP900316369[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85616" y="4567693"/>
            <a:ext cx="891584" cy="604791"/>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p:cNvSpPr txBox="1"/>
          <p:nvPr/>
        </p:nvSpPr>
        <p:spPr>
          <a:xfrm>
            <a:off x="685800" y="2607309"/>
            <a:ext cx="1506695" cy="369332"/>
          </a:xfrm>
          <a:prstGeom prst="rect">
            <a:avLst/>
          </a:prstGeom>
          <a:noFill/>
        </p:spPr>
        <p:txBody>
          <a:bodyPr wrap="none" rtlCol="0">
            <a:spAutoFit/>
          </a:bodyPr>
          <a:lstStyle/>
          <a:p>
            <a:r>
              <a:rPr lang="en-US" dirty="0" smtClean="0"/>
              <a:t>Web-based UI</a:t>
            </a:r>
          </a:p>
        </p:txBody>
      </p:sp>
      <p:sp>
        <p:nvSpPr>
          <p:cNvPr id="8" name="Rectangle 7"/>
          <p:cNvSpPr/>
          <p:nvPr/>
        </p:nvSpPr>
        <p:spPr>
          <a:xfrm>
            <a:off x="2252383" y="2976641"/>
            <a:ext cx="1993940" cy="119224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4" idx="3"/>
            <a:endCxn id="8" idx="1"/>
          </p:cNvCxnSpPr>
          <p:nvPr/>
        </p:nvCxnSpPr>
        <p:spPr>
          <a:xfrm flipV="1">
            <a:off x="1684299" y="3572764"/>
            <a:ext cx="568084" cy="100823"/>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endCxn id="5" idx="0"/>
          </p:cNvCxnSpPr>
          <p:nvPr/>
        </p:nvCxnSpPr>
        <p:spPr>
          <a:xfrm>
            <a:off x="2831408" y="4168887"/>
            <a:ext cx="0" cy="39880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2390697" y="5196492"/>
            <a:ext cx="2181303" cy="1754326"/>
          </a:xfrm>
          <a:prstGeom prst="rect">
            <a:avLst/>
          </a:prstGeom>
          <a:noFill/>
        </p:spPr>
        <p:txBody>
          <a:bodyPr wrap="none" rtlCol="0">
            <a:spAutoFit/>
          </a:bodyPr>
          <a:lstStyle/>
          <a:p>
            <a:r>
              <a:rPr lang="en-US" dirty="0" smtClean="0"/>
              <a:t>Images captured</a:t>
            </a:r>
          </a:p>
          <a:p>
            <a:r>
              <a:rPr lang="en-US" dirty="0" smtClean="0"/>
              <a:t>(e.g. HD/flash media)</a:t>
            </a:r>
          </a:p>
          <a:p>
            <a:r>
              <a:rPr lang="en-US" dirty="0" smtClean="0">
                <a:solidFill>
                  <a:srgbClr val="FF0000"/>
                </a:solidFill>
              </a:rPr>
              <a:t>/images</a:t>
            </a:r>
            <a:r>
              <a:rPr lang="en-US" dirty="0" smtClean="0"/>
              <a:t>/1/100.tif</a:t>
            </a:r>
          </a:p>
          <a:p>
            <a:r>
              <a:rPr lang="en-US" dirty="0"/>
              <a:t> </a:t>
            </a:r>
            <a:r>
              <a:rPr lang="en-US" dirty="0" smtClean="0"/>
              <a:t>             /1/101.tif</a:t>
            </a:r>
          </a:p>
          <a:p>
            <a:r>
              <a:rPr lang="en-US" dirty="0"/>
              <a:t> </a:t>
            </a:r>
            <a:r>
              <a:rPr lang="en-US" dirty="0" smtClean="0"/>
              <a:t>             /2/200.tif</a:t>
            </a:r>
          </a:p>
          <a:p>
            <a:r>
              <a:rPr lang="en-US" dirty="0"/>
              <a:t> </a:t>
            </a:r>
            <a:r>
              <a:rPr lang="en-US" dirty="0" smtClean="0"/>
              <a:t>                …</a:t>
            </a:r>
          </a:p>
        </p:txBody>
      </p:sp>
      <p:pic>
        <p:nvPicPr>
          <p:cNvPr id="54"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476999" y="2750889"/>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629399" y="2954437"/>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6853174" y="3183037"/>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081774" y="3411637"/>
            <a:ext cx="995425" cy="1969521"/>
          </a:xfrm>
          <a:prstGeom prst="rect">
            <a:avLst/>
          </a:prstGeom>
          <a:noFill/>
          <a:extLst>
            <a:ext uri="{909E8E84-426E-40dd-AFC4-6F175D3DCCD1}">
              <a14:hiddenFill xmlns:a14="http://schemas.microsoft.com/office/drawing/2010/main">
                <a:solidFill>
                  <a:srgbClr val="FFFFFF"/>
                </a:solidFill>
              </a14:hiddenFill>
            </a:ext>
          </a:extLst>
        </p:spPr>
      </p:pic>
      <p:sp>
        <p:nvSpPr>
          <p:cNvPr id="60" name="TextBox 59"/>
          <p:cNvSpPr txBox="1"/>
          <p:nvPr/>
        </p:nvSpPr>
        <p:spPr>
          <a:xfrm>
            <a:off x="6553199" y="5057992"/>
            <a:ext cx="1483098" cy="923330"/>
          </a:xfrm>
          <a:prstGeom prst="rect">
            <a:avLst/>
          </a:prstGeom>
          <a:noFill/>
        </p:spPr>
        <p:txBody>
          <a:bodyPr wrap="none" rtlCol="0">
            <a:spAutoFit/>
          </a:bodyPr>
          <a:lstStyle/>
          <a:p>
            <a:r>
              <a:rPr lang="en-US" dirty="0" err="1" smtClean="0"/>
              <a:t>iDigBio</a:t>
            </a:r>
            <a:r>
              <a:rPr lang="en-US" dirty="0" smtClean="0"/>
              <a:t> object</a:t>
            </a:r>
          </a:p>
          <a:p>
            <a:r>
              <a:rPr lang="en-US" dirty="0" smtClean="0"/>
              <a:t>Storage cloud</a:t>
            </a:r>
          </a:p>
          <a:p>
            <a:r>
              <a:rPr lang="en-US" dirty="0" smtClean="0"/>
              <a:t>(Swift)</a:t>
            </a:r>
            <a:endParaRPr lang="en-US" dirty="0"/>
          </a:p>
        </p:txBody>
      </p:sp>
      <p:cxnSp>
        <p:nvCxnSpPr>
          <p:cNvPr id="61" name="Straight Arrow Connector 60"/>
          <p:cNvCxnSpPr/>
          <p:nvPr/>
        </p:nvCxnSpPr>
        <p:spPr>
          <a:xfrm>
            <a:off x="4229419" y="3698843"/>
            <a:ext cx="2323780" cy="1276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683487" y="2988309"/>
            <a:ext cx="1473352" cy="646331"/>
          </a:xfrm>
          <a:prstGeom prst="rect">
            <a:avLst/>
          </a:prstGeom>
          <a:noFill/>
        </p:spPr>
        <p:txBody>
          <a:bodyPr wrap="none" rtlCol="0">
            <a:spAutoFit/>
          </a:bodyPr>
          <a:lstStyle/>
          <a:p>
            <a:r>
              <a:rPr lang="en-US" dirty="0" smtClean="0"/>
              <a:t>Batch upload,</a:t>
            </a:r>
          </a:p>
          <a:p>
            <a:r>
              <a:rPr lang="en-US" dirty="0" smtClean="0"/>
              <a:t>Cloud APIs</a:t>
            </a:r>
            <a:endParaRPr lang="en-US" dirty="0"/>
          </a:p>
        </p:txBody>
      </p:sp>
      <p:cxnSp>
        <p:nvCxnSpPr>
          <p:cNvPr id="23" name="Straight Connector 22"/>
          <p:cNvCxnSpPr/>
          <p:nvPr/>
        </p:nvCxnSpPr>
        <p:spPr>
          <a:xfrm>
            <a:off x="2252383" y="3762676"/>
            <a:ext cx="197703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a:stCxn id="8" idx="0"/>
          </p:cNvCxnSpPr>
          <p:nvPr/>
        </p:nvCxnSpPr>
        <p:spPr>
          <a:xfrm flipH="1">
            <a:off x="3240901" y="2976641"/>
            <a:ext cx="8452" cy="786035"/>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353475" y="3068158"/>
            <a:ext cx="769634" cy="646331"/>
          </a:xfrm>
          <a:prstGeom prst="rect">
            <a:avLst/>
          </a:prstGeom>
          <a:noFill/>
        </p:spPr>
        <p:txBody>
          <a:bodyPr wrap="none" rtlCol="0">
            <a:spAutoFit/>
          </a:bodyPr>
          <a:lstStyle/>
          <a:p>
            <a:r>
              <a:rPr lang="en-US" dirty="0"/>
              <a:t>W</a:t>
            </a:r>
            <a:r>
              <a:rPr lang="en-US" dirty="0" smtClean="0"/>
              <a:t>eb</a:t>
            </a:r>
          </a:p>
          <a:p>
            <a:r>
              <a:rPr lang="en-US" dirty="0" smtClean="0"/>
              <a:t>server</a:t>
            </a:r>
          </a:p>
        </p:txBody>
      </p:sp>
      <p:sp>
        <p:nvSpPr>
          <p:cNvPr id="64" name="TextBox 63"/>
          <p:cNvSpPr txBox="1"/>
          <p:nvPr/>
        </p:nvSpPr>
        <p:spPr>
          <a:xfrm>
            <a:off x="3352331" y="3068158"/>
            <a:ext cx="726481" cy="646331"/>
          </a:xfrm>
          <a:prstGeom prst="rect">
            <a:avLst/>
          </a:prstGeom>
          <a:noFill/>
        </p:spPr>
        <p:txBody>
          <a:bodyPr wrap="none" rtlCol="0">
            <a:spAutoFit/>
          </a:bodyPr>
          <a:lstStyle/>
          <a:p>
            <a:r>
              <a:rPr lang="en-US" dirty="0" smtClean="0"/>
              <a:t>Cloud</a:t>
            </a:r>
          </a:p>
          <a:p>
            <a:r>
              <a:rPr lang="en-US" dirty="0" smtClean="0"/>
              <a:t>client</a:t>
            </a:r>
          </a:p>
        </p:txBody>
      </p:sp>
      <p:sp>
        <p:nvSpPr>
          <p:cNvPr id="65" name="TextBox 64"/>
          <p:cNvSpPr txBox="1"/>
          <p:nvPr/>
        </p:nvSpPr>
        <p:spPr>
          <a:xfrm>
            <a:off x="2590800" y="3750309"/>
            <a:ext cx="1397049" cy="369332"/>
          </a:xfrm>
          <a:prstGeom prst="rect">
            <a:avLst/>
          </a:prstGeom>
          <a:noFill/>
        </p:spPr>
        <p:txBody>
          <a:bodyPr wrap="none" rtlCol="0">
            <a:spAutoFit/>
          </a:bodyPr>
          <a:lstStyle/>
          <a:p>
            <a:r>
              <a:rPr lang="en-US" dirty="0" smtClean="0"/>
              <a:t>File interface</a:t>
            </a:r>
          </a:p>
        </p:txBody>
      </p:sp>
      <p:cxnSp>
        <p:nvCxnSpPr>
          <p:cNvPr id="66" name="Straight Arrow Connector 65"/>
          <p:cNvCxnSpPr/>
          <p:nvPr/>
        </p:nvCxnSpPr>
        <p:spPr>
          <a:xfrm>
            <a:off x="4267200" y="3546443"/>
            <a:ext cx="2323780" cy="127666"/>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38004" y="4600792"/>
            <a:ext cx="1930337" cy="646331"/>
          </a:xfrm>
          <a:prstGeom prst="rect">
            <a:avLst/>
          </a:prstGeom>
          <a:noFill/>
        </p:spPr>
        <p:txBody>
          <a:bodyPr wrap="none" rtlCol="0">
            <a:spAutoFit/>
          </a:bodyPr>
          <a:lstStyle/>
          <a:p>
            <a:r>
              <a:rPr lang="en-US" dirty="0" smtClean="0"/>
              <a:t>/1/100.tif	    GUID1</a:t>
            </a:r>
          </a:p>
          <a:p>
            <a:r>
              <a:rPr lang="en-US" dirty="0" smtClean="0"/>
              <a:t>/1/101.tif	    GUID2</a:t>
            </a:r>
          </a:p>
        </p:txBody>
      </p:sp>
      <p:cxnSp>
        <p:nvCxnSpPr>
          <p:cNvPr id="68" name="Straight Arrow Connector 67"/>
          <p:cNvCxnSpPr>
            <a:stCxn id="67" idx="0"/>
          </p:cNvCxnSpPr>
          <p:nvPr/>
        </p:nvCxnSpPr>
        <p:spPr>
          <a:xfrm flipV="1">
            <a:off x="1003173" y="4167798"/>
            <a:ext cx="327812" cy="432994"/>
          </a:xfrm>
          <a:prstGeom prst="straightConnector1">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0" name="Content Placeholder 2"/>
          <p:cNvSpPr>
            <a:spLocks noGrp="1"/>
          </p:cNvSpPr>
          <p:nvPr>
            <p:ph idx="1"/>
          </p:nvPr>
        </p:nvSpPr>
        <p:spPr>
          <a:xfrm>
            <a:off x="457200" y="1295401"/>
            <a:ext cx="8229600" cy="990600"/>
          </a:xfrm>
        </p:spPr>
        <p:txBody>
          <a:bodyPr>
            <a:normAutofit/>
          </a:bodyPr>
          <a:lstStyle/>
          <a:p>
            <a:r>
              <a:rPr lang="en-US" dirty="0" smtClean="0"/>
              <a:t>Facilitate data ingestion, interface with </a:t>
            </a:r>
            <a:r>
              <a:rPr lang="en-US" dirty="0" err="1" smtClean="0"/>
              <a:t>iDigBio</a:t>
            </a:r>
            <a:endParaRPr lang="en-US" dirty="0" smtClean="0"/>
          </a:p>
          <a:p>
            <a:r>
              <a:rPr lang="en-US" dirty="0" smtClean="0"/>
              <a:t>Tools identified by community in workshops/groups</a:t>
            </a:r>
          </a:p>
          <a:p>
            <a:pPr lvl="2"/>
            <a:endParaRPr lang="en-US" dirty="0" smtClean="0"/>
          </a:p>
          <a:p>
            <a:endParaRPr lang="en-US" dirty="0" smtClean="0"/>
          </a:p>
          <a:p>
            <a:endParaRPr lang="en-US" dirty="0"/>
          </a:p>
        </p:txBody>
      </p:sp>
    </p:spTree>
    <p:extLst>
      <p:ext uri="{BB962C8B-B14F-4D97-AF65-F5344CB8AC3E}">
        <p14:creationId xmlns:p14="http://schemas.microsoft.com/office/powerpoint/2010/main" val="291524445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0" y="1774423"/>
            <a:ext cx="1981200" cy="19974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smtClean="0"/>
              <a:t>Medium-term – “Marketplace”</a:t>
            </a:r>
            <a:endParaRPr lang="en-US" dirty="0"/>
          </a:p>
        </p:txBody>
      </p:sp>
      <p:sp>
        <p:nvSpPr>
          <p:cNvPr id="6" name="Rectangle 5"/>
          <p:cNvSpPr/>
          <p:nvPr/>
        </p:nvSpPr>
        <p:spPr>
          <a:xfrm>
            <a:off x="2361913" y="2743199"/>
            <a:ext cx="2363321" cy="261297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289921" y="5356177"/>
            <a:ext cx="1448410" cy="369332"/>
          </a:xfrm>
          <a:prstGeom prst="rect">
            <a:avLst/>
          </a:prstGeom>
          <a:noFill/>
        </p:spPr>
        <p:txBody>
          <a:bodyPr wrap="none" rtlCol="0">
            <a:spAutoFit/>
          </a:bodyPr>
          <a:lstStyle/>
          <a:p>
            <a:r>
              <a:rPr lang="en-US" dirty="0" err="1" smtClean="0"/>
              <a:t>iDigBio</a:t>
            </a:r>
            <a:r>
              <a:rPr lang="en-US" dirty="0"/>
              <a:t> </a:t>
            </a:r>
            <a:r>
              <a:rPr lang="en-US" dirty="0" smtClean="0"/>
              <a:t>Portal</a:t>
            </a:r>
            <a:endParaRPr lang="en-US" dirty="0"/>
          </a:p>
        </p:txBody>
      </p:sp>
      <p:pic>
        <p:nvPicPr>
          <p:cNvPr id="1026" name="Picture 2" descr="C:\Users\renato\AppData\Local\Microsoft\Windows\Temporary Internet Files\Content.IE5\B9LR34VF\MC9004326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399" y="2049701"/>
            <a:ext cx="552489" cy="5524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nato\AppData\Local\Microsoft\Windows\Temporary Internet Files\Content.IE5\B9LR34VF\MC90043262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4889" y="1778296"/>
            <a:ext cx="542810" cy="542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enato\AppData\Local\Microsoft\Windows\Temporary Internet Files\Content.IE5\4VLQFGSN\MC90043262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9238" y="1335704"/>
            <a:ext cx="889574" cy="88957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enato\AppData\Local\Microsoft\Windows\Temporary Internet Files\Content.IE5\0AV5N67X\MC9004316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71768" y="1295400"/>
            <a:ext cx="970181" cy="97018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676400" y="3181227"/>
            <a:ext cx="613521" cy="128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56527" y="2477869"/>
            <a:ext cx="1448473" cy="646331"/>
          </a:xfrm>
          <a:prstGeom prst="rect">
            <a:avLst/>
          </a:prstGeom>
          <a:noFill/>
        </p:spPr>
        <p:txBody>
          <a:bodyPr wrap="none" rtlCol="0">
            <a:spAutoFit/>
          </a:bodyPr>
          <a:lstStyle/>
          <a:p>
            <a:r>
              <a:rPr lang="en-US" dirty="0" smtClean="0"/>
              <a:t>Users/</a:t>
            </a:r>
          </a:p>
          <a:p>
            <a:r>
              <a:rPr lang="en-US" dirty="0"/>
              <a:t> </a:t>
            </a:r>
            <a:r>
              <a:rPr lang="en-US" dirty="0" smtClean="0"/>
              <a:t>   Developers</a:t>
            </a:r>
            <a:endParaRPr lang="en-US" dirty="0"/>
          </a:p>
        </p:txBody>
      </p:sp>
      <p:pic>
        <p:nvPicPr>
          <p:cNvPr id="18" name="Picture 3" descr="C:\Users\renato\AppData\Local\Microsoft\Windows\Temporary Internet Files\Content.IE5\B9LR34VF\MC90043262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2079" y="2947360"/>
            <a:ext cx="542810" cy="5428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3110852" y="2794960"/>
            <a:ext cx="1276311" cy="646331"/>
          </a:xfrm>
          <a:prstGeom prst="rect">
            <a:avLst/>
          </a:prstGeom>
          <a:noFill/>
        </p:spPr>
        <p:txBody>
          <a:bodyPr wrap="none" rtlCol="0">
            <a:spAutoFit/>
          </a:bodyPr>
          <a:lstStyle/>
          <a:p>
            <a:r>
              <a:rPr lang="en-US" dirty="0" smtClean="0"/>
              <a:t>Community</a:t>
            </a:r>
          </a:p>
          <a:p>
            <a:r>
              <a:rPr lang="en-US" dirty="0" smtClean="0"/>
              <a:t>appliances</a:t>
            </a:r>
            <a:endParaRPr lang="en-US" dirty="0"/>
          </a:p>
        </p:txBody>
      </p:sp>
      <p:pic>
        <p:nvPicPr>
          <p:cNvPr id="1032" name="Picture 8" descr="C:\Users\renato\AppData\Local\Microsoft\Windows\Temporary Internet Files\Content.IE5\B9LR34VF\MC90043157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28039" y="2794960"/>
            <a:ext cx="686087" cy="69066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p:nvPr/>
        </p:nvCxnSpPr>
        <p:spPr>
          <a:xfrm>
            <a:off x="3052245" y="2743200"/>
            <a:ext cx="0" cy="876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61913" y="3608078"/>
            <a:ext cx="2363321" cy="0"/>
          </a:xfrm>
          <a:prstGeom prst="line">
            <a:avLst/>
          </a:prstGeom>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5424475" y="1492978"/>
            <a:ext cx="677621" cy="646331"/>
          </a:xfrm>
          <a:prstGeom prst="rect">
            <a:avLst/>
          </a:prstGeom>
          <a:noFill/>
        </p:spPr>
        <p:txBody>
          <a:bodyPr wrap="none" rtlCol="0">
            <a:spAutoFit/>
          </a:bodyPr>
          <a:lstStyle/>
          <a:p>
            <a:r>
              <a:rPr lang="en-US" dirty="0" smtClean="0"/>
              <a:t>End</a:t>
            </a:r>
          </a:p>
          <a:p>
            <a:r>
              <a:rPr lang="en-US" dirty="0" smtClean="0"/>
              <a:t>users</a:t>
            </a:r>
            <a:endParaRPr lang="en-US" dirty="0"/>
          </a:p>
        </p:txBody>
      </p:sp>
      <p:sp>
        <p:nvSpPr>
          <p:cNvPr id="41" name="Oval 40"/>
          <p:cNvSpPr/>
          <p:nvPr/>
        </p:nvSpPr>
        <p:spPr>
          <a:xfrm>
            <a:off x="4912969" y="5019495"/>
            <a:ext cx="1716431" cy="160990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 descr="C:\Users\renato\AppData\Local\Microsoft\Windows\Temporary Internet Files\Content.IE5\4VLQFGSN\MC900432624[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44186" y="5074807"/>
            <a:ext cx="444787" cy="4447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renato\AppData\Local\Microsoft\Windows\Temporary Internet Files\Content.IE5\B9LR34VF\MC9004326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976653" y="5741988"/>
            <a:ext cx="552489" cy="5524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5470088" y="5484312"/>
            <a:ext cx="1113831" cy="646331"/>
          </a:xfrm>
          <a:prstGeom prst="rect">
            <a:avLst/>
          </a:prstGeom>
          <a:noFill/>
        </p:spPr>
        <p:txBody>
          <a:bodyPr wrap="none" rtlCol="0">
            <a:spAutoFit/>
          </a:bodyPr>
          <a:lstStyle/>
          <a:p>
            <a:r>
              <a:rPr lang="en-US" dirty="0" err="1" smtClean="0"/>
              <a:t>iDigBio</a:t>
            </a:r>
            <a:endParaRPr lang="en-US" dirty="0"/>
          </a:p>
          <a:p>
            <a:r>
              <a:rPr lang="en-US" dirty="0" smtClean="0"/>
              <a:t>Personnel</a:t>
            </a:r>
            <a:endParaRPr lang="en-US" dirty="0"/>
          </a:p>
        </p:txBody>
      </p:sp>
      <p:cxnSp>
        <p:nvCxnSpPr>
          <p:cNvPr id="45" name="Straight Connector 44"/>
          <p:cNvCxnSpPr/>
          <p:nvPr/>
        </p:nvCxnSpPr>
        <p:spPr>
          <a:xfrm>
            <a:off x="3048000" y="3608078"/>
            <a:ext cx="4245" cy="1748098"/>
          </a:xfrm>
          <a:prstGeom prst="line">
            <a:avLst/>
          </a:prstGeom>
        </p:spPr>
        <p:style>
          <a:lnRef idx="1">
            <a:schemeClr val="accent1"/>
          </a:lnRef>
          <a:fillRef idx="0">
            <a:schemeClr val="accent1"/>
          </a:fillRef>
          <a:effectRef idx="0">
            <a:schemeClr val="accent1"/>
          </a:effectRef>
          <a:fontRef idx="minor">
            <a:schemeClr val="tx1"/>
          </a:fontRef>
        </p:style>
      </p:cxnSp>
      <p:pic>
        <p:nvPicPr>
          <p:cNvPr id="46" name="Picture 8" descr="C:\Users\renato\AppData\Local\Microsoft\Windows\Temporary Internet Files\Content.IE5\B9LR34VF\MC900431573[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61913" y="3700774"/>
            <a:ext cx="686087" cy="690661"/>
          </a:xfrm>
          <a:prstGeom prst="rect">
            <a:avLst/>
          </a:prstGeom>
          <a:noFill/>
          <a:extLst>
            <a:ext uri="{909E8E84-426E-40dd-AFC4-6F175D3DCCD1}">
              <a14:hiddenFill xmlns:a14="http://schemas.microsoft.com/office/drawing/2010/main">
                <a:solidFill>
                  <a:srgbClr val="FFFFFF"/>
                </a:solidFill>
              </a14:hiddenFill>
            </a:ext>
          </a:extLst>
        </p:spPr>
      </p:pic>
      <p:sp>
        <p:nvSpPr>
          <p:cNvPr id="31" name="Freeform 30"/>
          <p:cNvSpPr/>
          <p:nvPr/>
        </p:nvSpPr>
        <p:spPr>
          <a:xfrm>
            <a:off x="4387162" y="4020235"/>
            <a:ext cx="1141979" cy="1161366"/>
          </a:xfrm>
          <a:custGeom>
            <a:avLst/>
            <a:gdLst>
              <a:gd name="connsiteX0" fmla="*/ 1490597 w 1490597"/>
              <a:gd name="connsiteY0" fmla="*/ 563388 h 563388"/>
              <a:gd name="connsiteX1" fmla="*/ 576197 w 1490597"/>
              <a:gd name="connsiteY1" fmla="*/ 62347 h 563388"/>
              <a:gd name="connsiteX2" fmla="*/ 0 w 1490597"/>
              <a:gd name="connsiteY2" fmla="*/ 24769 h 563388"/>
            </a:gdLst>
            <a:ahLst/>
            <a:cxnLst>
              <a:cxn ang="0">
                <a:pos x="connsiteX0" y="connsiteY0"/>
              </a:cxn>
              <a:cxn ang="0">
                <a:pos x="connsiteX1" y="connsiteY1"/>
              </a:cxn>
              <a:cxn ang="0">
                <a:pos x="connsiteX2" y="connsiteY2"/>
              </a:cxn>
            </a:cxnLst>
            <a:rect l="l" t="t" r="r" b="b"/>
            <a:pathLst>
              <a:path w="1490597" h="563388">
                <a:moveTo>
                  <a:pt x="1490597" y="563388"/>
                </a:moveTo>
                <a:cubicBezTo>
                  <a:pt x="1157613" y="357752"/>
                  <a:pt x="824630" y="152117"/>
                  <a:pt x="576197" y="62347"/>
                </a:cubicBezTo>
                <a:cubicBezTo>
                  <a:pt x="327764" y="-27423"/>
                  <a:pt x="163882" y="-1327"/>
                  <a:pt x="0" y="24769"/>
                </a:cubicBezTo>
              </a:path>
            </a:pathLst>
          </a:custGeom>
          <a:noFill/>
          <a:ln w="127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3163269" y="3697069"/>
            <a:ext cx="1180131" cy="646331"/>
          </a:xfrm>
          <a:prstGeom prst="rect">
            <a:avLst/>
          </a:prstGeom>
          <a:noFill/>
        </p:spPr>
        <p:txBody>
          <a:bodyPr wrap="none" rtlCol="0">
            <a:spAutoFit/>
          </a:bodyPr>
          <a:lstStyle/>
          <a:p>
            <a:r>
              <a:rPr lang="en-US" dirty="0" err="1" smtClean="0"/>
              <a:t>iDigBio</a:t>
            </a:r>
            <a:endParaRPr lang="en-US" dirty="0" smtClean="0"/>
          </a:p>
          <a:p>
            <a:r>
              <a:rPr lang="en-US" dirty="0" smtClean="0"/>
              <a:t>appliances</a:t>
            </a:r>
            <a:endParaRPr lang="en-US" dirty="0"/>
          </a:p>
        </p:txBody>
      </p:sp>
      <p:cxnSp>
        <p:nvCxnSpPr>
          <p:cNvPr id="54" name="Straight Connector 53"/>
          <p:cNvCxnSpPr/>
          <p:nvPr/>
        </p:nvCxnSpPr>
        <p:spPr>
          <a:xfrm>
            <a:off x="2362200" y="4495800"/>
            <a:ext cx="2363321" cy="0"/>
          </a:xfrm>
          <a:prstGeom prst="line">
            <a:avLst/>
          </a:prstGeom>
        </p:spPr>
        <p:style>
          <a:lnRef idx="1">
            <a:schemeClr val="accent1"/>
          </a:lnRef>
          <a:fillRef idx="0">
            <a:schemeClr val="accent1"/>
          </a:fillRef>
          <a:effectRef idx="0">
            <a:schemeClr val="accent1"/>
          </a:effectRef>
          <a:fontRef idx="minor">
            <a:schemeClr val="tx1"/>
          </a:fontRef>
        </p:style>
      </p:cxnSp>
      <p:sp>
        <p:nvSpPr>
          <p:cNvPr id="55" name="TextBox 54"/>
          <p:cNvSpPr txBox="1"/>
          <p:nvPr/>
        </p:nvSpPr>
        <p:spPr>
          <a:xfrm>
            <a:off x="3124200" y="4574669"/>
            <a:ext cx="1088247" cy="369332"/>
          </a:xfrm>
          <a:prstGeom prst="rect">
            <a:avLst/>
          </a:prstGeom>
          <a:noFill/>
        </p:spPr>
        <p:txBody>
          <a:bodyPr wrap="none" rtlCol="0">
            <a:spAutoFit/>
          </a:bodyPr>
          <a:lstStyle/>
          <a:p>
            <a:r>
              <a:rPr lang="en-US" dirty="0" smtClean="0"/>
              <a:t>Proposals</a:t>
            </a:r>
            <a:endParaRPr lang="en-US" dirty="0"/>
          </a:p>
        </p:txBody>
      </p:sp>
      <p:cxnSp>
        <p:nvCxnSpPr>
          <p:cNvPr id="58" name="Straight Arrow Connector 57"/>
          <p:cNvCxnSpPr/>
          <p:nvPr/>
        </p:nvCxnSpPr>
        <p:spPr>
          <a:xfrm>
            <a:off x="1291479" y="3397661"/>
            <a:ext cx="1036560" cy="154563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590800" y="4711288"/>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2590800" y="48768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590800" y="5029200"/>
            <a:ext cx="3048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590800" y="5181600"/>
            <a:ext cx="304800" cy="0"/>
          </a:xfrm>
          <a:prstGeom prst="line">
            <a:avLst/>
          </a:prstGeom>
        </p:spPr>
        <p:style>
          <a:lnRef idx="1">
            <a:schemeClr val="accent1"/>
          </a:lnRef>
          <a:fillRef idx="0">
            <a:schemeClr val="accent1"/>
          </a:fillRef>
          <a:effectRef idx="0">
            <a:schemeClr val="accent1"/>
          </a:effectRef>
          <a:fontRef idx="minor">
            <a:schemeClr val="tx1"/>
          </a:fontRef>
        </p:style>
      </p:cxnSp>
      <p:sp>
        <p:nvSpPr>
          <p:cNvPr id="34" name="Freeform 33"/>
          <p:cNvSpPr/>
          <p:nvPr/>
        </p:nvSpPr>
        <p:spPr>
          <a:xfrm>
            <a:off x="4008330" y="5135671"/>
            <a:ext cx="843646" cy="882561"/>
          </a:xfrm>
          <a:custGeom>
            <a:avLst/>
            <a:gdLst>
              <a:gd name="connsiteX0" fmla="*/ 0 w 1427967"/>
              <a:gd name="connsiteY0" fmla="*/ 0 h 1315233"/>
              <a:gd name="connsiteX1" fmla="*/ 413359 w 1427967"/>
              <a:gd name="connsiteY1" fmla="*/ 851770 h 1315233"/>
              <a:gd name="connsiteX2" fmla="*/ 1427967 w 1427967"/>
              <a:gd name="connsiteY2" fmla="*/ 1315233 h 1315233"/>
            </a:gdLst>
            <a:ahLst/>
            <a:cxnLst>
              <a:cxn ang="0">
                <a:pos x="connsiteX0" y="connsiteY0"/>
              </a:cxn>
              <a:cxn ang="0">
                <a:pos x="connsiteX1" y="connsiteY1"/>
              </a:cxn>
              <a:cxn ang="0">
                <a:pos x="connsiteX2" y="connsiteY2"/>
              </a:cxn>
            </a:cxnLst>
            <a:rect l="l" t="t" r="r" b="b"/>
            <a:pathLst>
              <a:path w="1427967" h="1315233">
                <a:moveTo>
                  <a:pt x="0" y="0"/>
                </a:moveTo>
                <a:cubicBezTo>
                  <a:pt x="87682" y="316282"/>
                  <a:pt x="175365" y="632565"/>
                  <a:pt x="413359" y="851770"/>
                </a:cubicBezTo>
                <a:cubicBezTo>
                  <a:pt x="651353" y="1070975"/>
                  <a:pt x="1039660" y="1193104"/>
                  <a:pt x="1427967" y="1315233"/>
                </a:cubicBezTo>
              </a:path>
            </a:pathLst>
          </a:custGeom>
          <a:noFill/>
          <a:ln w="635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3" name="Picture 4" descr="C:\Users\renato\AppData\Local\Microsoft\Windows\Temporary Internet Files\Content.IE5\4VLQFGSN\MC90043262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8289" y="2651523"/>
            <a:ext cx="889574" cy="889574"/>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C:\Users\renato\AppData\Local\Microsoft\Windows\Temporary Internet Files\Content.IE5\0AV5N67X\MC90043163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30819" y="2611219"/>
            <a:ext cx="970181" cy="970181"/>
          </a:xfrm>
          <a:prstGeom prst="rect">
            <a:avLst/>
          </a:prstGeom>
          <a:noFill/>
          <a:extLst>
            <a:ext uri="{909E8E84-426E-40dd-AFC4-6F175D3DCCD1}">
              <a14:hiddenFill xmlns:a14="http://schemas.microsoft.com/office/drawing/2010/main">
                <a:solidFill>
                  <a:srgbClr val="FFFFFF"/>
                </a:solidFill>
              </a14:hiddenFill>
            </a:ext>
          </a:extLst>
        </p:spPr>
      </p:pic>
      <p:cxnSp>
        <p:nvCxnSpPr>
          <p:cNvPr id="65" name="Straight Arrow Connector 64"/>
          <p:cNvCxnSpPr/>
          <p:nvPr/>
        </p:nvCxnSpPr>
        <p:spPr>
          <a:xfrm flipV="1">
            <a:off x="4606208" y="2225278"/>
            <a:ext cx="1495888" cy="77892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4430153" y="3397661"/>
            <a:ext cx="1963872" cy="46996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8773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0" y="1774423"/>
            <a:ext cx="1981200" cy="19974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76200"/>
            <a:ext cx="8534400" cy="914400"/>
          </a:xfrm>
        </p:spPr>
        <p:txBody>
          <a:bodyPr>
            <a:normAutofit fontScale="90000"/>
          </a:bodyPr>
          <a:lstStyle/>
          <a:p>
            <a:r>
              <a:rPr lang="en-US" dirty="0" smtClean="0"/>
              <a:t>Long-term – information processing</a:t>
            </a:r>
            <a:endParaRPr lang="en-US" dirty="0"/>
          </a:p>
        </p:txBody>
      </p:sp>
      <p:sp>
        <p:nvSpPr>
          <p:cNvPr id="6" name="Rectangle 5"/>
          <p:cNvSpPr/>
          <p:nvPr/>
        </p:nvSpPr>
        <p:spPr>
          <a:xfrm>
            <a:off x="2362200" y="3288268"/>
            <a:ext cx="1371600" cy="1752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2328039" y="5040868"/>
            <a:ext cx="1448410" cy="369332"/>
          </a:xfrm>
          <a:prstGeom prst="rect">
            <a:avLst/>
          </a:prstGeom>
          <a:noFill/>
        </p:spPr>
        <p:txBody>
          <a:bodyPr wrap="none" rtlCol="0">
            <a:spAutoFit/>
          </a:bodyPr>
          <a:lstStyle/>
          <a:p>
            <a:r>
              <a:rPr lang="en-US" dirty="0" err="1" smtClean="0"/>
              <a:t>iDigBio</a:t>
            </a:r>
            <a:r>
              <a:rPr lang="en-US" dirty="0"/>
              <a:t> </a:t>
            </a:r>
            <a:r>
              <a:rPr lang="en-US" dirty="0" smtClean="0"/>
              <a:t>Portal</a:t>
            </a:r>
            <a:endParaRPr lang="en-US" dirty="0"/>
          </a:p>
        </p:txBody>
      </p:sp>
      <p:pic>
        <p:nvPicPr>
          <p:cNvPr id="1026" name="Picture 2" descr="C:\Users\renato\AppData\Local\Microsoft\Windows\Temporary Internet Files\Content.IE5\B9LR34VF\MC9004326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152399" y="2049701"/>
            <a:ext cx="552489" cy="552489"/>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renato\AppData\Local\Microsoft\Windows\Temporary Internet Files\Content.IE5\B9LR34VF\MC90043262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704889" y="1778296"/>
            <a:ext cx="542810" cy="54281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renato\AppData\Local\Microsoft\Windows\Temporary Internet Files\Content.IE5\4VLQFGSN\MC900432624[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48963" y="1640504"/>
            <a:ext cx="889574" cy="889574"/>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306523" y="3160931"/>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renato\AppData\Local\Microsoft\Windows\Temporary Internet Files\Content.IE5\0AV5N67X\MC900431632[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71493" y="1600200"/>
            <a:ext cx="970181" cy="970181"/>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Arrow Connector 8"/>
          <p:cNvCxnSpPr/>
          <p:nvPr/>
        </p:nvCxnSpPr>
        <p:spPr>
          <a:xfrm>
            <a:off x="1247699" y="3490170"/>
            <a:ext cx="1080340" cy="9681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3484" y="2578028"/>
            <a:ext cx="1448473" cy="646331"/>
          </a:xfrm>
          <a:prstGeom prst="rect">
            <a:avLst/>
          </a:prstGeom>
          <a:noFill/>
        </p:spPr>
        <p:txBody>
          <a:bodyPr wrap="none" rtlCol="0">
            <a:spAutoFit/>
          </a:bodyPr>
          <a:lstStyle/>
          <a:p>
            <a:r>
              <a:rPr lang="en-US" dirty="0" smtClean="0"/>
              <a:t>Users/</a:t>
            </a:r>
          </a:p>
          <a:p>
            <a:r>
              <a:rPr lang="en-US" dirty="0"/>
              <a:t> </a:t>
            </a:r>
            <a:r>
              <a:rPr lang="en-US" dirty="0" smtClean="0"/>
              <a:t>   Developers</a:t>
            </a:r>
            <a:endParaRPr lang="en-US" dirty="0"/>
          </a:p>
        </p:txBody>
      </p:sp>
      <p:pic>
        <p:nvPicPr>
          <p:cNvPr id="18" name="Picture 3" descr="C:\Users\renato\AppData\Local\Microsoft\Windows\Temporary Internet Files\Content.IE5\B9LR34VF\MC900432623[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162079" y="2947360"/>
            <a:ext cx="542810" cy="54281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1143000" y="3690979"/>
            <a:ext cx="1276311" cy="646331"/>
          </a:xfrm>
          <a:prstGeom prst="rect">
            <a:avLst/>
          </a:prstGeom>
          <a:noFill/>
        </p:spPr>
        <p:txBody>
          <a:bodyPr wrap="none" rtlCol="0">
            <a:spAutoFit/>
          </a:bodyPr>
          <a:lstStyle/>
          <a:p>
            <a:r>
              <a:rPr lang="en-US" dirty="0" smtClean="0"/>
              <a:t>Community</a:t>
            </a:r>
          </a:p>
          <a:p>
            <a:r>
              <a:rPr lang="en-US" dirty="0" smtClean="0"/>
              <a:t>appliances</a:t>
            </a:r>
            <a:endParaRPr lang="en-US" dirty="0"/>
          </a:p>
        </p:txBody>
      </p:sp>
      <p:cxnSp>
        <p:nvCxnSpPr>
          <p:cNvPr id="24" name="Straight Arrow Connector 23"/>
          <p:cNvCxnSpPr/>
          <p:nvPr/>
        </p:nvCxnSpPr>
        <p:spPr>
          <a:xfrm flipV="1">
            <a:off x="3014126" y="2444109"/>
            <a:ext cx="1540728" cy="11428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1032" name="Picture 8" descr="C:\Users\renato\AppData\Local\Microsoft\Windows\Temporary Internet Files\Content.IE5\B9LR34VF\MC90043157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28039" y="3340028"/>
            <a:ext cx="686087" cy="690661"/>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p:cNvCxnSpPr>
            <a:stCxn id="6" idx="0"/>
          </p:cNvCxnSpPr>
          <p:nvPr/>
        </p:nvCxnSpPr>
        <p:spPr>
          <a:xfrm>
            <a:off x="3048000" y="3288268"/>
            <a:ext cx="4244" cy="8760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a:stCxn id="6" idx="1"/>
          </p:cNvCxnSpPr>
          <p:nvPr/>
        </p:nvCxnSpPr>
        <p:spPr>
          <a:xfrm>
            <a:off x="2362200" y="4164568"/>
            <a:ext cx="685800" cy="0"/>
          </a:xfrm>
          <a:prstGeom prst="line">
            <a:avLst/>
          </a:prstGeom>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rot="19346460">
            <a:off x="3804178" y="2825964"/>
            <a:ext cx="1142364" cy="369332"/>
          </a:xfrm>
          <a:prstGeom prst="rect">
            <a:avLst/>
          </a:prstGeom>
          <a:noFill/>
        </p:spPr>
        <p:txBody>
          <a:bodyPr wrap="none" rtlCol="0">
            <a:spAutoFit/>
          </a:bodyPr>
          <a:lstStyle/>
          <a:p>
            <a:r>
              <a:rPr lang="en-US" dirty="0" smtClean="0"/>
              <a:t>Download</a:t>
            </a:r>
            <a:endParaRPr lang="en-US" dirty="0"/>
          </a:p>
        </p:txBody>
      </p:sp>
      <p:sp>
        <p:nvSpPr>
          <p:cNvPr id="36" name="TextBox 35"/>
          <p:cNvSpPr txBox="1"/>
          <p:nvPr/>
        </p:nvSpPr>
        <p:spPr>
          <a:xfrm>
            <a:off x="3124200" y="1797778"/>
            <a:ext cx="677621" cy="646331"/>
          </a:xfrm>
          <a:prstGeom prst="rect">
            <a:avLst/>
          </a:prstGeom>
          <a:noFill/>
        </p:spPr>
        <p:txBody>
          <a:bodyPr wrap="none" rtlCol="0">
            <a:spAutoFit/>
          </a:bodyPr>
          <a:lstStyle/>
          <a:p>
            <a:r>
              <a:rPr lang="en-US" dirty="0" smtClean="0"/>
              <a:t>End</a:t>
            </a:r>
          </a:p>
          <a:p>
            <a:r>
              <a:rPr lang="en-US" dirty="0" smtClean="0"/>
              <a:t>users</a:t>
            </a:r>
            <a:endParaRPr lang="en-US" dirty="0"/>
          </a:p>
        </p:txBody>
      </p:sp>
      <p:sp>
        <p:nvSpPr>
          <p:cNvPr id="41" name="Oval 40"/>
          <p:cNvSpPr/>
          <p:nvPr/>
        </p:nvSpPr>
        <p:spPr>
          <a:xfrm>
            <a:off x="3938681" y="4640583"/>
            <a:ext cx="1981200" cy="1997477"/>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 descr="C:\Users\renato\AppData\Local\Microsoft\Windows\Temporary Internet Files\Content.IE5\4VLQFGSN\MC900432624[1].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25234" y="4749747"/>
            <a:ext cx="444787" cy="444787"/>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2" descr="C:\Users\renato\AppData\Local\Microsoft\Windows\Temporary Internet Files\Content.IE5\B9LR34VF\MC900432626[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002365" y="5363076"/>
            <a:ext cx="552489" cy="552489"/>
          </a:xfrm>
          <a:prstGeom prst="rect">
            <a:avLst/>
          </a:prstGeom>
          <a:noFill/>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4606547" y="5402344"/>
            <a:ext cx="1113831" cy="646331"/>
          </a:xfrm>
          <a:prstGeom prst="rect">
            <a:avLst/>
          </a:prstGeom>
          <a:noFill/>
        </p:spPr>
        <p:txBody>
          <a:bodyPr wrap="none" rtlCol="0">
            <a:spAutoFit/>
          </a:bodyPr>
          <a:lstStyle/>
          <a:p>
            <a:r>
              <a:rPr lang="en-US" dirty="0" err="1" smtClean="0"/>
              <a:t>iDigBio</a:t>
            </a:r>
            <a:endParaRPr lang="en-US" dirty="0"/>
          </a:p>
          <a:p>
            <a:r>
              <a:rPr lang="en-US" dirty="0" smtClean="0"/>
              <a:t>Personnel</a:t>
            </a:r>
            <a:endParaRPr lang="en-US" dirty="0"/>
          </a:p>
        </p:txBody>
      </p:sp>
      <p:cxnSp>
        <p:nvCxnSpPr>
          <p:cNvPr id="45" name="Straight Connector 44"/>
          <p:cNvCxnSpPr/>
          <p:nvPr/>
        </p:nvCxnSpPr>
        <p:spPr>
          <a:xfrm>
            <a:off x="3048000" y="4153146"/>
            <a:ext cx="4244" cy="876054"/>
          </a:xfrm>
          <a:prstGeom prst="line">
            <a:avLst/>
          </a:prstGeom>
        </p:spPr>
        <p:style>
          <a:lnRef idx="1">
            <a:schemeClr val="accent1"/>
          </a:lnRef>
          <a:fillRef idx="0">
            <a:schemeClr val="accent1"/>
          </a:fillRef>
          <a:effectRef idx="0">
            <a:schemeClr val="accent1"/>
          </a:effectRef>
          <a:fontRef idx="minor">
            <a:schemeClr val="tx1"/>
          </a:fontRef>
        </p:style>
      </p:cxnSp>
      <p:pic>
        <p:nvPicPr>
          <p:cNvPr id="46" name="Picture 8" descr="C:\Users\renato\AppData\Local\Microsoft\Windows\Temporary Internet Files\Content.IE5\B9LR34VF\MC900431573[1].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61913" y="4245842"/>
            <a:ext cx="686087" cy="690661"/>
          </a:xfrm>
          <a:prstGeom prst="rect">
            <a:avLst/>
          </a:prstGeom>
          <a:noFill/>
          <a:extLst>
            <a:ext uri="{909E8E84-426E-40dd-AFC4-6F175D3DCCD1}">
              <a14:hiddenFill xmlns:a14="http://schemas.microsoft.com/office/drawing/2010/main">
                <a:solidFill>
                  <a:srgbClr val="FFFFFF"/>
                </a:solidFill>
              </a14:hiddenFill>
            </a:ext>
          </a:extLst>
        </p:spPr>
      </p:pic>
      <p:sp>
        <p:nvSpPr>
          <p:cNvPr id="30" name="Freeform 29"/>
          <p:cNvSpPr/>
          <p:nvPr/>
        </p:nvSpPr>
        <p:spPr>
          <a:xfrm>
            <a:off x="964504" y="3657600"/>
            <a:ext cx="3432132" cy="2592888"/>
          </a:xfrm>
          <a:custGeom>
            <a:avLst/>
            <a:gdLst>
              <a:gd name="connsiteX0" fmla="*/ 0 w 3432132"/>
              <a:gd name="connsiteY0" fmla="*/ 0 h 2592888"/>
              <a:gd name="connsiteX1" fmla="*/ 751562 w 3432132"/>
              <a:gd name="connsiteY1" fmla="*/ 2004164 h 2592888"/>
              <a:gd name="connsiteX2" fmla="*/ 3432132 w 3432132"/>
              <a:gd name="connsiteY2" fmla="*/ 2592888 h 2592888"/>
            </a:gdLst>
            <a:ahLst/>
            <a:cxnLst>
              <a:cxn ang="0">
                <a:pos x="connsiteX0" y="connsiteY0"/>
              </a:cxn>
              <a:cxn ang="0">
                <a:pos x="connsiteX1" y="connsiteY1"/>
              </a:cxn>
              <a:cxn ang="0">
                <a:pos x="connsiteX2" y="connsiteY2"/>
              </a:cxn>
            </a:cxnLst>
            <a:rect l="l" t="t" r="r" b="b"/>
            <a:pathLst>
              <a:path w="3432132" h="2592888">
                <a:moveTo>
                  <a:pt x="0" y="0"/>
                </a:moveTo>
                <a:cubicBezTo>
                  <a:pt x="89770" y="786008"/>
                  <a:pt x="179540" y="1572016"/>
                  <a:pt x="751562" y="2004164"/>
                </a:cubicBezTo>
                <a:cubicBezTo>
                  <a:pt x="1323584" y="2436312"/>
                  <a:pt x="2377858" y="2514600"/>
                  <a:pt x="3432132" y="2592888"/>
                </a:cubicBezTo>
              </a:path>
            </a:pathLst>
          </a:custGeom>
          <a:noFill/>
          <a:ln w="127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971800" y="4609861"/>
            <a:ext cx="1490597" cy="563388"/>
          </a:xfrm>
          <a:custGeom>
            <a:avLst/>
            <a:gdLst>
              <a:gd name="connsiteX0" fmla="*/ 1490597 w 1490597"/>
              <a:gd name="connsiteY0" fmla="*/ 563388 h 563388"/>
              <a:gd name="connsiteX1" fmla="*/ 576197 w 1490597"/>
              <a:gd name="connsiteY1" fmla="*/ 62347 h 563388"/>
              <a:gd name="connsiteX2" fmla="*/ 0 w 1490597"/>
              <a:gd name="connsiteY2" fmla="*/ 24769 h 563388"/>
            </a:gdLst>
            <a:ahLst/>
            <a:cxnLst>
              <a:cxn ang="0">
                <a:pos x="connsiteX0" y="connsiteY0"/>
              </a:cxn>
              <a:cxn ang="0">
                <a:pos x="connsiteX1" y="connsiteY1"/>
              </a:cxn>
              <a:cxn ang="0">
                <a:pos x="connsiteX2" y="connsiteY2"/>
              </a:cxn>
            </a:cxnLst>
            <a:rect l="l" t="t" r="r" b="b"/>
            <a:pathLst>
              <a:path w="1490597" h="563388">
                <a:moveTo>
                  <a:pt x="1490597" y="563388"/>
                </a:moveTo>
                <a:cubicBezTo>
                  <a:pt x="1157613" y="357752"/>
                  <a:pt x="824630" y="152117"/>
                  <a:pt x="576197" y="62347"/>
                </a:cubicBezTo>
                <a:cubicBezTo>
                  <a:pt x="327764" y="-27423"/>
                  <a:pt x="163882" y="-1327"/>
                  <a:pt x="0" y="24769"/>
                </a:cubicBezTo>
              </a:path>
            </a:pathLst>
          </a:custGeom>
          <a:noFill/>
          <a:ln w="12700">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458923" y="3364479"/>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682698" y="3593079"/>
            <a:ext cx="995425" cy="1969521"/>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5" descr="C:\Users\renato\AppData\Local\Microsoft\Windows\Temporary Internet Files\Content.IE5\6ZUW3V6Y\MC900435242[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7911298" y="3821679"/>
            <a:ext cx="995425" cy="1969521"/>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Arrow Connector 52"/>
          <p:cNvCxnSpPr/>
          <p:nvPr/>
        </p:nvCxnSpPr>
        <p:spPr>
          <a:xfrm flipV="1">
            <a:off x="3052244" y="4164568"/>
            <a:ext cx="2021470" cy="237006"/>
          </a:xfrm>
          <a:prstGeom prst="straightConnector1">
            <a:avLst/>
          </a:prstGeom>
          <a:ln>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rot="21261113">
            <a:off x="4130930" y="3857316"/>
            <a:ext cx="842282" cy="369332"/>
          </a:xfrm>
          <a:prstGeom prst="rect">
            <a:avLst/>
          </a:prstGeom>
          <a:noFill/>
        </p:spPr>
        <p:txBody>
          <a:bodyPr wrap="none" rtlCol="0">
            <a:spAutoFit/>
          </a:bodyPr>
          <a:lstStyle/>
          <a:p>
            <a:r>
              <a:rPr lang="en-US" dirty="0" smtClean="0"/>
              <a:t>Deploy</a:t>
            </a:r>
            <a:endParaRPr lang="en-US" dirty="0"/>
          </a:p>
        </p:txBody>
      </p:sp>
      <p:sp>
        <p:nvSpPr>
          <p:cNvPr id="57" name="TextBox 56"/>
          <p:cNvSpPr txBox="1"/>
          <p:nvPr/>
        </p:nvSpPr>
        <p:spPr>
          <a:xfrm>
            <a:off x="7739219" y="5468034"/>
            <a:ext cx="1099981" cy="646331"/>
          </a:xfrm>
          <a:prstGeom prst="rect">
            <a:avLst/>
          </a:prstGeom>
          <a:noFill/>
        </p:spPr>
        <p:txBody>
          <a:bodyPr wrap="none" rtlCol="0">
            <a:spAutoFit/>
          </a:bodyPr>
          <a:lstStyle/>
          <a:p>
            <a:r>
              <a:rPr lang="en-US" dirty="0" smtClean="0"/>
              <a:t>Specimen</a:t>
            </a:r>
          </a:p>
          <a:p>
            <a:r>
              <a:rPr lang="en-US" dirty="0" smtClean="0"/>
              <a:t>Database</a:t>
            </a:r>
            <a:endParaRPr lang="en-US" dirty="0"/>
          </a:p>
        </p:txBody>
      </p:sp>
      <p:pic>
        <p:nvPicPr>
          <p:cNvPr id="2051" name="Picture 3" descr="C:\Users\renato\AppData\Local\Microsoft\Windows\Temporary Internet Files\Content.IE5\6ZUW3V6Y\MC900435242[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20378" y="3218765"/>
            <a:ext cx="865500" cy="1712453"/>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 descr="C:\Users\renato\AppData\Local\Microsoft\Windows\Temporary Internet Files\Content.IE5\6ZUW3V6Y\MC900435242[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40100" y="3545347"/>
            <a:ext cx="865500" cy="1712453"/>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C:\Users\renato\AppData\Local\Microsoft\Windows\Temporary Internet Files\Content.IE5\6ZUW3V6Y\MC900435242[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16300" y="3850147"/>
            <a:ext cx="865500" cy="1712453"/>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3" descr="C:\Users\renato\AppData\Local\Microsoft\Windows\Temporary Internet Files\Content.IE5\6ZUW3V6Y\MC900435242[2].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019800" y="4154947"/>
            <a:ext cx="865500" cy="1712453"/>
          </a:xfrm>
          <a:prstGeom prst="rect">
            <a:avLst/>
          </a:prstGeom>
          <a:noFill/>
          <a:extLst>
            <a:ext uri="{909E8E84-426E-40dd-AFC4-6F175D3DCCD1}">
              <a14:hiddenFill xmlns:a14="http://schemas.microsoft.com/office/drawing/2010/main">
                <a:solidFill>
                  <a:srgbClr val="FFFFFF"/>
                </a:solidFill>
              </a14:hiddenFill>
            </a:ext>
          </a:extLst>
        </p:spPr>
      </p:pic>
      <p:cxnSp>
        <p:nvCxnSpPr>
          <p:cNvPr id="47" name="Straight Arrow Connector 46"/>
          <p:cNvCxnSpPr/>
          <p:nvPr/>
        </p:nvCxnSpPr>
        <p:spPr>
          <a:xfrm>
            <a:off x="6746310" y="3642570"/>
            <a:ext cx="540170" cy="8372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6969278" y="4648200"/>
            <a:ext cx="650722" cy="13764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rot="890177">
            <a:off x="6079258" y="2682722"/>
            <a:ext cx="1397306" cy="646331"/>
          </a:xfrm>
          <a:prstGeom prst="rect">
            <a:avLst/>
          </a:prstGeom>
          <a:noFill/>
        </p:spPr>
        <p:txBody>
          <a:bodyPr wrap="none" rtlCol="0">
            <a:spAutoFit/>
          </a:bodyPr>
          <a:lstStyle/>
          <a:p>
            <a:r>
              <a:rPr lang="en-US" dirty="0" smtClean="0"/>
              <a:t>Workflows</a:t>
            </a:r>
          </a:p>
          <a:p>
            <a:r>
              <a:rPr lang="en-US" dirty="0" smtClean="0"/>
              <a:t>Map/Reduce</a:t>
            </a:r>
            <a:endParaRPr lang="en-US" dirty="0"/>
          </a:p>
        </p:txBody>
      </p:sp>
      <p:cxnSp>
        <p:nvCxnSpPr>
          <p:cNvPr id="54" name="Straight Arrow Connector 53"/>
          <p:cNvCxnSpPr/>
          <p:nvPr/>
        </p:nvCxnSpPr>
        <p:spPr>
          <a:xfrm>
            <a:off x="6885300" y="4154947"/>
            <a:ext cx="436670" cy="10282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5073714" y="3545347"/>
            <a:ext cx="541547"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endCxn id="2051" idx="1"/>
          </p:cNvCxnSpPr>
          <p:nvPr/>
        </p:nvCxnSpPr>
        <p:spPr>
          <a:xfrm flipV="1">
            <a:off x="5075091" y="4074992"/>
            <a:ext cx="645287" cy="895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5075091" y="4164568"/>
            <a:ext cx="765009" cy="413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5163462" y="2514600"/>
            <a:ext cx="556916" cy="704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34966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iDigBio Cloud Internal Architecture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39</a:t>
            </a:fld>
            <a:endParaRPr lang="en-US"/>
          </a:p>
        </p:txBody>
      </p:sp>
      <p:sp>
        <p:nvSpPr>
          <p:cNvPr id="5" name="Can 4"/>
          <p:cNvSpPr/>
          <p:nvPr/>
        </p:nvSpPr>
        <p:spPr>
          <a:xfrm>
            <a:off x="3048000" y="4572000"/>
            <a:ext cx="1371600" cy="1143000"/>
          </a:xfrm>
          <a:prstGeom prst="can">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Object store</a:t>
            </a:r>
          </a:p>
        </p:txBody>
      </p:sp>
      <p:sp>
        <p:nvSpPr>
          <p:cNvPr id="6" name="Can 5"/>
          <p:cNvSpPr/>
          <p:nvPr/>
        </p:nvSpPr>
        <p:spPr>
          <a:xfrm>
            <a:off x="4753428" y="4673598"/>
            <a:ext cx="1371600" cy="1143000"/>
          </a:xfrm>
          <a:prstGeom prst="can">
            <a:avLst>
              <a:gd name="adj" fmla="val 32164"/>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Database</a:t>
            </a:r>
          </a:p>
        </p:txBody>
      </p:sp>
      <p:sp>
        <p:nvSpPr>
          <p:cNvPr id="7" name="Rounded Rectangle 6"/>
          <p:cNvSpPr/>
          <p:nvPr/>
        </p:nvSpPr>
        <p:spPr>
          <a:xfrm>
            <a:off x="3352800" y="2971800"/>
            <a:ext cx="1600200" cy="9144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err="1" smtClean="0"/>
              <a:t>iDigBio</a:t>
            </a:r>
            <a:r>
              <a:rPr lang="en-US" dirty="0" smtClean="0"/>
              <a:t> Collections Management</a:t>
            </a:r>
            <a:endParaRPr lang="en-US" dirty="0"/>
          </a:p>
        </p:txBody>
      </p:sp>
      <p:sp>
        <p:nvSpPr>
          <p:cNvPr id="8" name="TextBox 7"/>
          <p:cNvSpPr txBox="1"/>
          <p:nvPr/>
        </p:nvSpPr>
        <p:spPr>
          <a:xfrm>
            <a:off x="3276600" y="5715000"/>
            <a:ext cx="782587" cy="369332"/>
          </a:xfrm>
          <a:prstGeom prst="rect">
            <a:avLst/>
          </a:prstGeom>
          <a:noFill/>
        </p:spPr>
        <p:txBody>
          <a:bodyPr wrap="none" rtlCol="0">
            <a:spAutoFit/>
          </a:bodyPr>
          <a:lstStyle/>
          <a:p>
            <a:r>
              <a:rPr lang="en-US" dirty="0" smtClean="0"/>
              <a:t>Media</a:t>
            </a:r>
            <a:endParaRPr lang="en-US" dirty="0"/>
          </a:p>
        </p:txBody>
      </p:sp>
      <p:sp>
        <p:nvSpPr>
          <p:cNvPr id="9" name="TextBox 8"/>
          <p:cNvSpPr txBox="1"/>
          <p:nvPr/>
        </p:nvSpPr>
        <p:spPr>
          <a:xfrm>
            <a:off x="4662714" y="5773056"/>
            <a:ext cx="1621470" cy="369332"/>
          </a:xfrm>
          <a:prstGeom prst="rect">
            <a:avLst/>
          </a:prstGeom>
          <a:noFill/>
        </p:spPr>
        <p:txBody>
          <a:bodyPr wrap="none" rtlCol="0">
            <a:spAutoFit/>
          </a:bodyPr>
          <a:lstStyle/>
          <a:p>
            <a:r>
              <a:rPr lang="en-US" dirty="0" smtClean="0"/>
              <a:t>Data/Metadata</a:t>
            </a:r>
            <a:endParaRPr lang="en-US" dirty="0"/>
          </a:p>
        </p:txBody>
      </p:sp>
      <p:sp>
        <p:nvSpPr>
          <p:cNvPr id="10" name="Rectangle 9"/>
          <p:cNvSpPr/>
          <p:nvPr/>
        </p:nvSpPr>
        <p:spPr>
          <a:xfrm>
            <a:off x="838200" y="4724400"/>
            <a:ext cx="1905000" cy="762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Compute </a:t>
            </a:r>
            <a:endParaRPr lang="en-US" dirty="0"/>
          </a:p>
        </p:txBody>
      </p:sp>
      <p:sp>
        <p:nvSpPr>
          <p:cNvPr id="11" name="TextBox 10"/>
          <p:cNvSpPr txBox="1"/>
          <p:nvPr/>
        </p:nvSpPr>
        <p:spPr>
          <a:xfrm>
            <a:off x="6629400" y="2362200"/>
            <a:ext cx="2057400" cy="1200329"/>
          </a:xfrm>
          <a:prstGeom prst="rect">
            <a:avLst/>
          </a:prstGeom>
          <a:noFill/>
        </p:spPr>
        <p:txBody>
          <a:bodyPr wrap="square" rtlCol="0">
            <a:spAutoFit/>
          </a:bodyPr>
          <a:lstStyle/>
          <a:p>
            <a:r>
              <a:rPr lang="en-US" dirty="0" smtClean="0"/>
              <a:t>API/XML Consumer</a:t>
            </a:r>
          </a:p>
          <a:p>
            <a:r>
              <a:rPr lang="en-US" dirty="0" smtClean="0"/>
              <a:t>GBIF</a:t>
            </a:r>
          </a:p>
          <a:p>
            <a:r>
              <a:rPr lang="en-US" dirty="0" err="1" smtClean="0"/>
              <a:t>Morphbank</a:t>
            </a:r>
            <a:endParaRPr lang="en-US" dirty="0" smtClean="0"/>
          </a:p>
          <a:p>
            <a:r>
              <a:rPr lang="en-US" dirty="0" smtClean="0"/>
              <a:t>…</a:t>
            </a:r>
            <a:endParaRPr lang="en-US" dirty="0"/>
          </a:p>
        </p:txBody>
      </p:sp>
      <p:cxnSp>
        <p:nvCxnSpPr>
          <p:cNvPr id="13" name="Straight Arrow Connector 12"/>
          <p:cNvCxnSpPr/>
          <p:nvPr/>
        </p:nvCxnSpPr>
        <p:spPr>
          <a:xfrm flipV="1">
            <a:off x="5069112" y="2471058"/>
            <a:ext cx="13716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2438400" y="1676400"/>
            <a:ext cx="2895600" cy="923330"/>
          </a:xfrm>
          <a:prstGeom prst="rect">
            <a:avLst/>
          </a:prstGeom>
          <a:noFill/>
        </p:spPr>
        <p:txBody>
          <a:bodyPr wrap="square" rtlCol="0">
            <a:spAutoFit/>
          </a:bodyPr>
          <a:lstStyle/>
          <a:p>
            <a:r>
              <a:rPr lang="en-US" dirty="0" smtClean="0"/>
              <a:t>Specimen-record objects</a:t>
            </a:r>
          </a:p>
          <a:p>
            <a:r>
              <a:rPr lang="en-US" dirty="0" smtClean="0"/>
              <a:t>Specimen-image objects</a:t>
            </a:r>
          </a:p>
          <a:p>
            <a:endParaRPr lang="en-US" dirty="0"/>
          </a:p>
        </p:txBody>
      </p:sp>
      <p:cxnSp>
        <p:nvCxnSpPr>
          <p:cNvPr id="16" name="Straight Arrow Connector 15"/>
          <p:cNvCxnSpPr>
            <a:stCxn id="7" idx="2"/>
            <a:endCxn id="5" idx="1"/>
          </p:cNvCxnSpPr>
          <p:nvPr/>
        </p:nvCxnSpPr>
        <p:spPr>
          <a:xfrm flipH="1">
            <a:off x="3733800" y="3886200"/>
            <a:ext cx="4191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7" idx="2"/>
            <a:endCxn id="6" idx="1"/>
          </p:cNvCxnSpPr>
          <p:nvPr/>
        </p:nvCxnSpPr>
        <p:spPr>
          <a:xfrm>
            <a:off x="4152900" y="3886200"/>
            <a:ext cx="1286328" cy="7873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242458" y="2333172"/>
            <a:ext cx="10668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5105400" y="2438400"/>
            <a:ext cx="864339" cy="369332"/>
          </a:xfrm>
          <a:prstGeom prst="rect">
            <a:avLst/>
          </a:prstGeom>
          <a:noFill/>
        </p:spPr>
        <p:txBody>
          <a:bodyPr wrap="none" rtlCol="0">
            <a:spAutoFit/>
          </a:bodyPr>
          <a:lstStyle/>
          <a:p>
            <a:r>
              <a:rPr lang="en-US" dirty="0" smtClean="0"/>
              <a:t>Publish</a:t>
            </a:r>
            <a:endParaRPr lang="en-US" dirty="0"/>
          </a:p>
        </p:txBody>
      </p:sp>
      <p:cxnSp>
        <p:nvCxnSpPr>
          <p:cNvPr id="25" name="Straight Arrow Connector 24"/>
          <p:cNvCxnSpPr/>
          <p:nvPr/>
        </p:nvCxnSpPr>
        <p:spPr>
          <a:xfrm flipH="1" flipV="1">
            <a:off x="1905000" y="2438400"/>
            <a:ext cx="1371600" cy="1295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4400" y="2505670"/>
            <a:ext cx="1376467" cy="923330"/>
          </a:xfrm>
          <a:prstGeom prst="rect">
            <a:avLst/>
          </a:prstGeom>
          <a:noFill/>
        </p:spPr>
        <p:txBody>
          <a:bodyPr wrap="none" rtlCol="0">
            <a:spAutoFit/>
          </a:bodyPr>
          <a:lstStyle/>
          <a:p>
            <a:r>
              <a:rPr lang="en-US" dirty="0" smtClean="0"/>
              <a:t>Comment</a:t>
            </a:r>
          </a:p>
          <a:p>
            <a:r>
              <a:rPr lang="en-US" dirty="0" smtClean="0"/>
              <a:t>Updates</a:t>
            </a:r>
          </a:p>
          <a:p>
            <a:r>
              <a:rPr lang="en-US" dirty="0" smtClean="0"/>
              <a:t>Notifications</a:t>
            </a:r>
            <a:endParaRPr lang="en-US" dirty="0"/>
          </a:p>
        </p:txBody>
      </p:sp>
      <p:cxnSp>
        <p:nvCxnSpPr>
          <p:cNvPr id="24" name="Straight Arrow Connector 23"/>
          <p:cNvCxnSpPr>
            <a:stCxn id="7" idx="2"/>
            <a:endCxn id="10" idx="0"/>
          </p:cNvCxnSpPr>
          <p:nvPr/>
        </p:nvCxnSpPr>
        <p:spPr>
          <a:xfrm flipH="1">
            <a:off x="1790700" y="3886200"/>
            <a:ext cx="23622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838200" y="1676400"/>
            <a:ext cx="1524000" cy="609600"/>
          </a:xfrm>
          <a:prstGeom prst="round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Domain Data Producers</a:t>
            </a:r>
            <a:endParaRPr lang="en-US" dirty="0"/>
          </a:p>
        </p:txBody>
      </p:sp>
      <p:sp>
        <p:nvSpPr>
          <p:cNvPr id="32" name="Rounded Rectangle 31"/>
          <p:cNvSpPr/>
          <p:nvPr/>
        </p:nvSpPr>
        <p:spPr>
          <a:xfrm>
            <a:off x="5410200" y="1676400"/>
            <a:ext cx="1905000" cy="609600"/>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dirty="0" smtClean="0"/>
              <a:t>National/Global Data Aggregators</a:t>
            </a:r>
            <a:endParaRPr lang="en-US" dirty="0"/>
          </a:p>
        </p:txBody>
      </p:sp>
      <p:sp>
        <p:nvSpPr>
          <p:cNvPr id="36" name="TextBox 35"/>
          <p:cNvSpPr txBox="1"/>
          <p:nvPr/>
        </p:nvSpPr>
        <p:spPr>
          <a:xfrm>
            <a:off x="990600" y="5486400"/>
            <a:ext cx="1600200" cy="646331"/>
          </a:xfrm>
          <a:prstGeom prst="rect">
            <a:avLst/>
          </a:prstGeom>
          <a:noFill/>
        </p:spPr>
        <p:txBody>
          <a:bodyPr wrap="square" rtlCol="0">
            <a:spAutoFit/>
          </a:bodyPr>
          <a:lstStyle/>
          <a:p>
            <a:pPr algn="ctr"/>
            <a:r>
              <a:rPr lang="en-US" dirty="0" smtClean="0"/>
              <a:t>Data Intensive Processing</a:t>
            </a:r>
            <a:endParaRPr lang="en-US" dirty="0"/>
          </a:p>
        </p:txBody>
      </p:sp>
      <p:sp>
        <p:nvSpPr>
          <p:cNvPr id="27" name="Oval 26"/>
          <p:cNvSpPr/>
          <p:nvPr/>
        </p:nvSpPr>
        <p:spPr>
          <a:xfrm>
            <a:off x="381000" y="2819400"/>
            <a:ext cx="7924800" cy="3886200"/>
          </a:xfrm>
          <a:prstGeom prst="ellipse">
            <a:avLst/>
          </a:prstGeom>
          <a:no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6248400" y="4038600"/>
            <a:ext cx="2957284" cy="1200329"/>
          </a:xfrm>
          <a:prstGeom prst="rect">
            <a:avLst/>
          </a:prstGeom>
          <a:noFill/>
        </p:spPr>
        <p:txBody>
          <a:bodyPr wrap="none" rtlCol="0">
            <a:spAutoFit/>
          </a:bodyPr>
          <a:lstStyle/>
          <a:p>
            <a:r>
              <a:rPr lang="en-US" dirty="0" smtClean="0"/>
              <a:t>Initial deployment</a:t>
            </a:r>
          </a:p>
          <a:p>
            <a:r>
              <a:rPr lang="en-US" dirty="0" smtClean="0"/>
              <a:t>on UF ACIS resources;  </a:t>
            </a:r>
          </a:p>
          <a:p>
            <a:r>
              <a:rPr lang="en-US" dirty="0" smtClean="0"/>
              <a:t>partially replicated at FSU for </a:t>
            </a:r>
          </a:p>
          <a:p>
            <a:r>
              <a:rPr lang="en-US" dirty="0" smtClean="0"/>
              <a:t>reliability and performance</a:t>
            </a:r>
            <a:endParaRPr lang="en-US" dirty="0"/>
          </a:p>
        </p:txBody>
      </p:sp>
      <p:sp>
        <p:nvSpPr>
          <p:cNvPr id="28" name="TextBox 27"/>
          <p:cNvSpPr txBox="1"/>
          <p:nvPr/>
        </p:nvSpPr>
        <p:spPr>
          <a:xfrm>
            <a:off x="1447800" y="5105400"/>
            <a:ext cx="877933" cy="369332"/>
          </a:xfrm>
          <a:prstGeom prst="rect">
            <a:avLst/>
          </a:prstGeom>
          <a:noFill/>
        </p:spPr>
        <p:txBody>
          <a:bodyPr wrap="none" rtlCol="0">
            <a:spAutoFit/>
          </a:bodyPr>
          <a:lstStyle/>
          <a:p>
            <a:r>
              <a:rPr lang="en-US" dirty="0" smtClean="0"/>
              <a:t>(NOVA)</a:t>
            </a:r>
            <a:endParaRPr lang="en-US" dirty="0"/>
          </a:p>
        </p:txBody>
      </p:sp>
      <p:sp>
        <p:nvSpPr>
          <p:cNvPr id="31" name="TextBox 30"/>
          <p:cNvSpPr txBox="1"/>
          <p:nvPr/>
        </p:nvSpPr>
        <p:spPr>
          <a:xfrm>
            <a:off x="3352800" y="5334000"/>
            <a:ext cx="910762" cy="369332"/>
          </a:xfrm>
          <a:prstGeom prst="rect">
            <a:avLst/>
          </a:prstGeom>
          <a:noFill/>
        </p:spPr>
        <p:txBody>
          <a:bodyPr wrap="none" rtlCol="0">
            <a:spAutoFit/>
          </a:bodyPr>
          <a:lstStyle/>
          <a:p>
            <a:r>
              <a:rPr lang="en-US" dirty="0" smtClean="0"/>
              <a:t>(SWIFT)</a:t>
            </a:r>
            <a:endParaRPr lang="en-US" dirty="0"/>
          </a:p>
        </p:txBody>
      </p:sp>
      <p:sp>
        <p:nvSpPr>
          <p:cNvPr id="33" name="TextBox 32"/>
          <p:cNvSpPr txBox="1"/>
          <p:nvPr/>
        </p:nvSpPr>
        <p:spPr>
          <a:xfrm>
            <a:off x="5105400" y="5410200"/>
            <a:ext cx="761747" cy="369332"/>
          </a:xfrm>
          <a:prstGeom prst="rect">
            <a:avLst/>
          </a:prstGeom>
          <a:noFill/>
        </p:spPr>
        <p:txBody>
          <a:bodyPr wrap="none" rtlCol="0">
            <a:spAutoFit/>
          </a:bodyPr>
          <a:lstStyle/>
          <a:p>
            <a:r>
              <a:rPr lang="en-US" dirty="0" smtClean="0"/>
              <a:t>(RIAK)</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Evolution of iDigBio capabilities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
        <p:nvSpPr>
          <p:cNvPr id="6" name="Right Arrow 5"/>
          <p:cNvSpPr/>
          <p:nvPr/>
        </p:nvSpPr>
        <p:spPr>
          <a:xfrm>
            <a:off x="381000" y="3352800"/>
            <a:ext cx="77724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8153400" y="3200400"/>
            <a:ext cx="1011815" cy="584775"/>
          </a:xfrm>
          <a:prstGeom prst="rect">
            <a:avLst/>
          </a:prstGeom>
          <a:noFill/>
        </p:spPr>
        <p:txBody>
          <a:bodyPr wrap="none" rtlCol="0">
            <a:spAutoFit/>
          </a:bodyPr>
          <a:lstStyle/>
          <a:p>
            <a:r>
              <a:rPr lang="en-US" sz="3200" dirty="0" smtClean="0"/>
              <a:t>Time</a:t>
            </a:r>
            <a:endParaRPr lang="en-US" sz="3200" dirty="0"/>
          </a:p>
        </p:txBody>
      </p:sp>
      <p:sp>
        <p:nvSpPr>
          <p:cNvPr id="8" name="TextBox 7"/>
          <p:cNvSpPr txBox="1"/>
          <p:nvPr/>
        </p:nvSpPr>
        <p:spPr>
          <a:xfrm>
            <a:off x="381000" y="2133600"/>
            <a:ext cx="1333500" cy="707886"/>
          </a:xfrm>
          <a:prstGeom prst="rect">
            <a:avLst/>
          </a:prstGeom>
          <a:noFill/>
        </p:spPr>
        <p:txBody>
          <a:bodyPr wrap="square" rtlCol="0">
            <a:spAutoFit/>
          </a:bodyPr>
          <a:lstStyle/>
          <a:p>
            <a:r>
              <a:rPr lang="en-US" sz="2000" b="1" dirty="0" smtClean="0"/>
              <a:t>Data ingestion</a:t>
            </a:r>
            <a:endParaRPr lang="en-US" sz="2000" b="1" dirty="0"/>
          </a:p>
        </p:txBody>
      </p:sp>
      <p:sp>
        <p:nvSpPr>
          <p:cNvPr id="9" name="TextBox 8"/>
          <p:cNvSpPr txBox="1"/>
          <p:nvPr/>
        </p:nvSpPr>
        <p:spPr>
          <a:xfrm>
            <a:off x="1828800" y="2133600"/>
            <a:ext cx="1689100" cy="1015663"/>
          </a:xfrm>
          <a:prstGeom prst="rect">
            <a:avLst/>
          </a:prstGeom>
          <a:noFill/>
        </p:spPr>
        <p:txBody>
          <a:bodyPr wrap="square" rtlCol="0">
            <a:spAutoFit/>
          </a:bodyPr>
          <a:lstStyle/>
          <a:p>
            <a:r>
              <a:rPr lang="en-US" sz="2000" b="1" dirty="0" smtClean="0"/>
              <a:t>Data access, provision and visualization</a:t>
            </a:r>
            <a:endParaRPr lang="en-US" sz="2000" b="1" dirty="0"/>
          </a:p>
        </p:txBody>
      </p:sp>
      <p:sp>
        <p:nvSpPr>
          <p:cNvPr id="10" name="TextBox 9"/>
          <p:cNvSpPr txBox="1"/>
          <p:nvPr/>
        </p:nvSpPr>
        <p:spPr>
          <a:xfrm>
            <a:off x="3733800" y="2133600"/>
            <a:ext cx="1600200" cy="1015663"/>
          </a:xfrm>
          <a:prstGeom prst="rect">
            <a:avLst/>
          </a:prstGeom>
          <a:noFill/>
        </p:spPr>
        <p:txBody>
          <a:bodyPr wrap="square" rtlCol="0">
            <a:spAutoFit/>
          </a:bodyPr>
          <a:lstStyle/>
          <a:p>
            <a:r>
              <a:rPr lang="en-US" sz="2000" b="1" dirty="0" smtClean="0"/>
              <a:t>Provide and enable data feedback</a:t>
            </a:r>
            <a:endParaRPr lang="en-US" sz="2000" b="1" dirty="0"/>
          </a:p>
        </p:txBody>
      </p:sp>
      <p:sp>
        <p:nvSpPr>
          <p:cNvPr id="11" name="TextBox 10"/>
          <p:cNvSpPr txBox="1"/>
          <p:nvPr/>
        </p:nvSpPr>
        <p:spPr>
          <a:xfrm>
            <a:off x="5575300" y="2133600"/>
            <a:ext cx="1511300" cy="1015663"/>
          </a:xfrm>
          <a:prstGeom prst="rect">
            <a:avLst/>
          </a:prstGeom>
          <a:noFill/>
        </p:spPr>
        <p:txBody>
          <a:bodyPr wrap="square" rtlCol="0">
            <a:spAutoFit/>
          </a:bodyPr>
          <a:lstStyle/>
          <a:p>
            <a:r>
              <a:rPr lang="en-US" sz="2000" b="1" dirty="0" smtClean="0"/>
              <a:t>Data linking and federation</a:t>
            </a:r>
            <a:endParaRPr lang="en-US" sz="2000" b="1" dirty="0"/>
          </a:p>
        </p:txBody>
      </p:sp>
      <p:sp>
        <p:nvSpPr>
          <p:cNvPr id="12" name="TextBox 11"/>
          <p:cNvSpPr txBox="1"/>
          <p:nvPr/>
        </p:nvSpPr>
        <p:spPr>
          <a:xfrm>
            <a:off x="7315200" y="2133600"/>
            <a:ext cx="1600200" cy="1323439"/>
          </a:xfrm>
          <a:prstGeom prst="rect">
            <a:avLst/>
          </a:prstGeom>
          <a:noFill/>
        </p:spPr>
        <p:txBody>
          <a:bodyPr wrap="square" rtlCol="0">
            <a:spAutoFit/>
          </a:bodyPr>
          <a:lstStyle/>
          <a:p>
            <a:r>
              <a:rPr lang="en-US" sz="2000" b="1" dirty="0" smtClean="0"/>
              <a:t>Process and  visualize integrated data</a:t>
            </a:r>
            <a:endParaRPr lang="en-US" sz="2000" b="1" dirty="0"/>
          </a:p>
        </p:txBody>
      </p:sp>
      <p:sp>
        <p:nvSpPr>
          <p:cNvPr id="13" name="TextBox 12"/>
          <p:cNvSpPr txBox="1"/>
          <p:nvPr/>
        </p:nvSpPr>
        <p:spPr>
          <a:xfrm>
            <a:off x="768651" y="4267200"/>
            <a:ext cx="7606698" cy="1015663"/>
          </a:xfrm>
          <a:prstGeom prst="rect">
            <a:avLst/>
          </a:prstGeom>
          <a:noFill/>
        </p:spPr>
        <p:txBody>
          <a:bodyPr wrap="none" rtlCol="0">
            <a:spAutoFit/>
          </a:bodyPr>
          <a:lstStyle/>
          <a:p>
            <a:r>
              <a:rPr lang="en-US" sz="2000" b="1" dirty="0" smtClean="0"/>
              <a:t>Increasing storage and server  hosting in support of the above</a:t>
            </a:r>
          </a:p>
          <a:p>
            <a:r>
              <a:rPr lang="en-US" sz="2000" b="1" dirty="0" smtClean="0"/>
              <a:t>Increasing number of appliances in support of the above</a:t>
            </a:r>
          </a:p>
          <a:p>
            <a:r>
              <a:rPr lang="en-US" sz="2000" b="1" dirty="0" smtClean="0"/>
              <a:t>Web site for interaction with public, community, education and above</a:t>
            </a:r>
            <a:endParaRPr lang="en-US" sz="2000" b="1" dirty="0"/>
          </a:p>
        </p:txBody>
      </p:sp>
      <p:sp>
        <p:nvSpPr>
          <p:cNvPr id="14" name="Striped Right Arrow 13"/>
          <p:cNvSpPr/>
          <p:nvPr/>
        </p:nvSpPr>
        <p:spPr>
          <a:xfrm>
            <a:off x="1447800" y="2286000"/>
            <a:ext cx="304800" cy="22860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triped Right Arrow 16"/>
          <p:cNvSpPr/>
          <p:nvPr/>
        </p:nvSpPr>
        <p:spPr>
          <a:xfrm>
            <a:off x="3429000" y="2286000"/>
            <a:ext cx="304800" cy="22860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triped Right Arrow 17"/>
          <p:cNvSpPr/>
          <p:nvPr/>
        </p:nvSpPr>
        <p:spPr>
          <a:xfrm>
            <a:off x="5257800" y="2286000"/>
            <a:ext cx="304800" cy="22860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triped Right Arrow 18"/>
          <p:cNvSpPr/>
          <p:nvPr/>
        </p:nvSpPr>
        <p:spPr>
          <a:xfrm>
            <a:off x="7010400" y="2286000"/>
            <a:ext cx="304800" cy="228600"/>
          </a:xfrm>
          <a:prstGeom prst="striped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228600" y="1828800"/>
            <a:ext cx="3276600" cy="1752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533400" y="3886200"/>
            <a:ext cx="4572000" cy="1752600"/>
          </a:xfrm>
          <a:prstGeom prst="ellipse">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APIs</a:t>
            </a:r>
            <a:endParaRPr lang="en-US" dirty="0"/>
          </a:p>
        </p:txBody>
      </p:sp>
      <p:graphicFrame>
        <p:nvGraphicFramePr>
          <p:cNvPr id="5" name="Content Placeholder 4"/>
          <p:cNvGraphicFramePr>
            <a:graphicFrameLocks noGrp="1"/>
          </p:cNvGraphicFramePr>
          <p:nvPr>
            <p:ph idx="1"/>
          </p:nvPr>
        </p:nvGraphicFramePr>
        <p:xfrm>
          <a:off x="457200" y="10668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40</a:t>
            </a:fld>
            <a:endParaRPr lang="en-US"/>
          </a:p>
        </p:txBody>
      </p:sp>
      <p:sp>
        <p:nvSpPr>
          <p:cNvPr id="6" name="TextBox 5"/>
          <p:cNvSpPr txBox="1"/>
          <p:nvPr/>
        </p:nvSpPr>
        <p:spPr>
          <a:xfrm>
            <a:off x="3810000" y="3505200"/>
            <a:ext cx="1499128" cy="646331"/>
          </a:xfrm>
          <a:prstGeom prst="rect">
            <a:avLst/>
          </a:prstGeom>
          <a:noFill/>
        </p:spPr>
        <p:txBody>
          <a:bodyPr wrap="none" rtlCol="0">
            <a:spAutoFit/>
          </a:bodyPr>
          <a:lstStyle/>
          <a:p>
            <a:r>
              <a:rPr lang="en-US" sz="3600" dirty="0" err="1" smtClean="0">
                <a:solidFill>
                  <a:schemeClr val="tx2"/>
                </a:solidFill>
              </a:rPr>
              <a:t>iDigBio</a:t>
            </a:r>
            <a:endParaRPr lang="en-US" sz="3600" dirty="0">
              <a:solidFill>
                <a:schemeClr val="tx2"/>
              </a:solidFill>
            </a:endParaRPr>
          </a:p>
        </p:txBody>
      </p:sp>
      <p:sp>
        <p:nvSpPr>
          <p:cNvPr id="7" name="TextBox 6"/>
          <p:cNvSpPr txBox="1"/>
          <p:nvPr/>
        </p:nvSpPr>
        <p:spPr>
          <a:xfrm>
            <a:off x="2514600" y="1143000"/>
            <a:ext cx="1104790" cy="369332"/>
          </a:xfrm>
          <a:prstGeom prst="rect">
            <a:avLst/>
          </a:prstGeom>
          <a:noFill/>
        </p:spPr>
        <p:txBody>
          <a:bodyPr wrap="none" rtlCol="0">
            <a:spAutoFit/>
          </a:bodyPr>
          <a:lstStyle/>
          <a:p>
            <a:r>
              <a:rPr lang="en-US" dirty="0" smtClean="0">
                <a:solidFill>
                  <a:schemeClr val="accent2">
                    <a:lumMod val="75000"/>
                  </a:schemeClr>
                </a:solidFill>
              </a:rPr>
              <a:t>Museums</a:t>
            </a:r>
            <a:endParaRPr lang="en-US" dirty="0">
              <a:solidFill>
                <a:schemeClr val="accent2">
                  <a:lumMod val="75000"/>
                </a:schemeClr>
              </a:solidFill>
            </a:endParaRPr>
          </a:p>
        </p:txBody>
      </p:sp>
      <p:sp>
        <p:nvSpPr>
          <p:cNvPr id="8" name="TextBox 7"/>
          <p:cNvSpPr txBox="1"/>
          <p:nvPr/>
        </p:nvSpPr>
        <p:spPr>
          <a:xfrm>
            <a:off x="6934200" y="2209800"/>
            <a:ext cx="1305357" cy="369332"/>
          </a:xfrm>
          <a:prstGeom prst="rect">
            <a:avLst/>
          </a:prstGeom>
          <a:noFill/>
        </p:spPr>
        <p:txBody>
          <a:bodyPr wrap="none" rtlCol="0">
            <a:spAutoFit/>
          </a:bodyPr>
          <a:lstStyle/>
          <a:p>
            <a:r>
              <a:rPr lang="en-US" dirty="0" smtClean="0">
                <a:solidFill>
                  <a:schemeClr val="bg2">
                    <a:lumMod val="50000"/>
                  </a:schemeClr>
                </a:solidFill>
              </a:rPr>
              <a:t>Amazon WS</a:t>
            </a:r>
            <a:endParaRPr lang="en-US" dirty="0">
              <a:solidFill>
                <a:schemeClr val="bg2">
                  <a:lumMod val="50000"/>
                </a:schemeClr>
              </a:solidFill>
            </a:endParaRPr>
          </a:p>
        </p:txBody>
      </p:sp>
      <p:sp>
        <p:nvSpPr>
          <p:cNvPr id="9" name="TextBox 8"/>
          <p:cNvSpPr txBox="1"/>
          <p:nvPr/>
        </p:nvSpPr>
        <p:spPr>
          <a:xfrm>
            <a:off x="7620000" y="2590800"/>
            <a:ext cx="851515" cy="369332"/>
          </a:xfrm>
          <a:prstGeom prst="rect">
            <a:avLst/>
          </a:prstGeom>
          <a:noFill/>
        </p:spPr>
        <p:txBody>
          <a:bodyPr wrap="none" rtlCol="0">
            <a:spAutoFit/>
          </a:bodyPr>
          <a:lstStyle/>
          <a:p>
            <a:r>
              <a:rPr lang="en-US" dirty="0" smtClean="0">
                <a:solidFill>
                  <a:schemeClr val="bg2">
                    <a:lumMod val="50000"/>
                  </a:schemeClr>
                </a:solidFill>
              </a:rPr>
              <a:t>Google</a:t>
            </a:r>
            <a:endParaRPr lang="en-US" dirty="0">
              <a:solidFill>
                <a:schemeClr val="bg2">
                  <a:lumMod val="50000"/>
                </a:schemeClr>
              </a:solidFill>
            </a:endParaRPr>
          </a:p>
        </p:txBody>
      </p:sp>
      <p:sp>
        <p:nvSpPr>
          <p:cNvPr id="10" name="TextBox 9"/>
          <p:cNvSpPr txBox="1"/>
          <p:nvPr/>
        </p:nvSpPr>
        <p:spPr>
          <a:xfrm>
            <a:off x="7086600" y="3733800"/>
            <a:ext cx="1680396" cy="369332"/>
          </a:xfrm>
          <a:prstGeom prst="rect">
            <a:avLst/>
          </a:prstGeom>
          <a:noFill/>
        </p:spPr>
        <p:txBody>
          <a:bodyPr wrap="none" rtlCol="0">
            <a:spAutoFit/>
          </a:bodyPr>
          <a:lstStyle/>
          <a:p>
            <a:r>
              <a:rPr lang="en-US" dirty="0" smtClean="0">
                <a:solidFill>
                  <a:schemeClr val="bg2">
                    <a:lumMod val="50000"/>
                  </a:schemeClr>
                </a:solidFill>
              </a:rPr>
              <a:t>Microsoft Azure</a:t>
            </a:r>
            <a:endParaRPr lang="en-US" dirty="0">
              <a:solidFill>
                <a:schemeClr val="bg2">
                  <a:lumMod val="50000"/>
                </a:schemeClr>
              </a:solidFill>
            </a:endParaRPr>
          </a:p>
        </p:txBody>
      </p:sp>
      <p:sp>
        <p:nvSpPr>
          <p:cNvPr id="12" name="TextBox 11"/>
          <p:cNvSpPr txBox="1"/>
          <p:nvPr/>
        </p:nvSpPr>
        <p:spPr>
          <a:xfrm>
            <a:off x="5410200" y="914400"/>
            <a:ext cx="654410" cy="369332"/>
          </a:xfrm>
          <a:prstGeom prst="rect">
            <a:avLst/>
          </a:prstGeom>
          <a:noFill/>
        </p:spPr>
        <p:txBody>
          <a:bodyPr wrap="none" rtlCol="0">
            <a:spAutoFit/>
          </a:bodyPr>
          <a:lstStyle/>
          <a:p>
            <a:r>
              <a:rPr lang="en-US" dirty="0" smtClean="0">
                <a:solidFill>
                  <a:schemeClr val="accent2">
                    <a:lumMod val="75000"/>
                  </a:schemeClr>
                </a:solidFill>
              </a:rPr>
              <a:t>TCNs</a:t>
            </a:r>
            <a:endParaRPr lang="en-US" dirty="0">
              <a:solidFill>
                <a:schemeClr val="accent2">
                  <a:lumMod val="75000"/>
                </a:schemeClr>
              </a:solidFill>
            </a:endParaRPr>
          </a:p>
        </p:txBody>
      </p:sp>
      <p:sp>
        <p:nvSpPr>
          <p:cNvPr id="13" name="TextBox 12"/>
          <p:cNvSpPr txBox="1"/>
          <p:nvPr/>
        </p:nvSpPr>
        <p:spPr>
          <a:xfrm>
            <a:off x="5410200" y="1295400"/>
            <a:ext cx="1111394" cy="369332"/>
          </a:xfrm>
          <a:prstGeom prst="rect">
            <a:avLst/>
          </a:prstGeom>
          <a:noFill/>
        </p:spPr>
        <p:txBody>
          <a:bodyPr wrap="none" rtlCol="0">
            <a:spAutoFit/>
          </a:bodyPr>
          <a:lstStyle/>
          <a:p>
            <a:r>
              <a:rPr lang="en-US" dirty="0" smtClean="0">
                <a:solidFill>
                  <a:schemeClr val="accent2">
                    <a:lumMod val="75000"/>
                  </a:schemeClr>
                </a:solidFill>
              </a:rPr>
              <a:t>Collectors</a:t>
            </a:r>
            <a:endParaRPr lang="en-US" dirty="0">
              <a:solidFill>
                <a:schemeClr val="accent2">
                  <a:lumMod val="75000"/>
                </a:schemeClr>
              </a:solidFill>
            </a:endParaRPr>
          </a:p>
        </p:txBody>
      </p:sp>
      <p:sp>
        <p:nvSpPr>
          <p:cNvPr id="14" name="TextBox 13"/>
          <p:cNvSpPr txBox="1"/>
          <p:nvPr/>
        </p:nvSpPr>
        <p:spPr>
          <a:xfrm>
            <a:off x="990600" y="2133600"/>
            <a:ext cx="619080" cy="369332"/>
          </a:xfrm>
          <a:prstGeom prst="rect">
            <a:avLst/>
          </a:prstGeom>
          <a:noFill/>
        </p:spPr>
        <p:txBody>
          <a:bodyPr wrap="none" rtlCol="0">
            <a:spAutoFit/>
          </a:bodyPr>
          <a:lstStyle/>
          <a:p>
            <a:r>
              <a:rPr lang="en-US" dirty="0" smtClean="0">
                <a:solidFill>
                  <a:schemeClr val="accent6">
                    <a:lumMod val="75000"/>
                  </a:schemeClr>
                </a:solidFill>
              </a:rPr>
              <a:t>GBIF</a:t>
            </a:r>
            <a:endParaRPr lang="en-US" dirty="0">
              <a:solidFill>
                <a:schemeClr val="accent6">
                  <a:lumMod val="75000"/>
                </a:schemeClr>
              </a:solidFill>
            </a:endParaRPr>
          </a:p>
        </p:txBody>
      </p:sp>
      <p:sp>
        <p:nvSpPr>
          <p:cNvPr id="15" name="TextBox 14"/>
          <p:cNvSpPr txBox="1"/>
          <p:nvPr/>
        </p:nvSpPr>
        <p:spPr>
          <a:xfrm>
            <a:off x="685800" y="2590800"/>
            <a:ext cx="548548" cy="369332"/>
          </a:xfrm>
          <a:prstGeom prst="rect">
            <a:avLst/>
          </a:prstGeom>
          <a:noFill/>
        </p:spPr>
        <p:txBody>
          <a:bodyPr wrap="none" rtlCol="0">
            <a:spAutoFit/>
          </a:bodyPr>
          <a:lstStyle/>
          <a:p>
            <a:r>
              <a:rPr lang="en-US" dirty="0" smtClean="0">
                <a:solidFill>
                  <a:schemeClr val="accent6">
                    <a:lumMod val="75000"/>
                  </a:schemeClr>
                </a:solidFill>
              </a:rPr>
              <a:t>ALA</a:t>
            </a:r>
            <a:endParaRPr lang="en-US" dirty="0">
              <a:solidFill>
                <a:schemeClr val="accent6">
                  <a:lumMod val="75000"/>
                </a:schemeClr>
              </a:solidFill>
            </a:endParaRPr>
          </a:p>
        </p:txBody>
      </p:sp>
      <p:sp>
        <p:nvSpPr>
          <p:cNvPr id="16" name="TextBox 15"/>
          <p:cNvSpPr txBox="1"/>
          <p:nvPr/>
        </p:nvSpPr>
        <p:spPr>
          <a:xfrm>
            <a:off x="990600" y="5105400"/>
            <a:ext cx="1314591" cy="369332"/>
          </a:xfrm>
          <a:prstGeom prst="rect">
            <a:avLst/>
          </a:prstGeom>
          <a:noFill/>
        </p:spPr>
        <p:txBody>
          <a:bodyPr wrap="none" rtlCol="0">
            <a:spAutoFit/>
          </a:bodyPr>
          <a:lstStyle/>
          <a:p>
            <a:r>
              <a:rPr lang="en-US" dirty="0" smtClean="0">
                <a:solidFill>
                  <a:schemeClr val="accent5">
                    <a:lumMod val="75000"/>
                  </a:schemeClr>
                </a:solidFill>
              </a:rPr>
              <a:t>Researchers</a:t>
            </a:r>
            <a:endParaRPr lang="en-US" dirty="0">
              <a:solidFill>
                <a:schemeClr val="accent5">
                  <a:lumMod val="75000"/>
                </a:schemeClr>
              </a:solidFill>
            </a:endParaRPr>
          </a:p>
        </p:txBody>
      </p:sp>
      <p:sp>
        <p:nvSpPr>
          <p:cNvPr id="17" name="TextBox 16"/>
          <p:cNvSpPr txBox="1"/>
          <p:nvPr/>
        </p:nvSpPr>
        <p:spPr>
          <a:xfrm>
            <a:off x="1381970" y="5715000"/>
            <a:ext cx="904030" cy="369332"/>
          </a:xfrm>
          <a:prstGeom prst="rect">
            <a:avLst/>
          </a:prstGeom>
          <a:noFill/>
        </p:spPr>
        <p:txBody>
          <a:bodyPr wrap="none" rtlCol="0">
            <a:spAutoFit/>
          </a:bodyPr>
          <a:lstStyle/>
          <a:p>
            <a:r>
              <a:rPr lang="en-US" dirty="0" smtClean="0">
                <a:solidFill>
                  <a:schemeClr val="accent5">
                    <a:lumMod val="75000"/>
                  </a:schemeClr>
                </a:solidFill>
              </a:rPr>
              <a:t>Citizens</a:t>
            </a:r>
            <a:endParaRPr lang="en-US" dirty="0">
              <a:solidFill>
                <a:schemeClr val="accent5">
                  <a:lumMod val="75000"/>
                </a:schemeClr>
              </a:solidFill>
            </a:endParaRPr>
          </a:p>
        </p:txBody>
      </p:sp>
      <p:sp>
        <p:nvSpPr>
          <p:cNvPr id="18" name="TextBox 17"/>
          <p:cNvSpPr txBox="1"/>
          <p:nvPr/>
        </p:nvSpPr>
        <p:spPr>
          <a:xfrm>
            <a:off x="7543800" y="1828800"/>
            <a:ext cx="1399614" cy="369332"/>
          </a:xfrm>
          <a:prstGeom prst="rect">
            <a:avLst/>
          </a:prstGeom>
          <a:noFill/>
        </p:spPr>
        <p:txBody>
          <a:bodyPr wrap="none" rtlCol="0">
            <a:spAutoFit/>
          </a:bodyPr>
          <a:lstStyle/>
          <a:p>
            <a:r>
              <a:rPr lang="en-US" dirty="0" smtClean="0">
                <a:solidFill>
                  <a:schemeClr val="bg2">
                    <a:lumMod val="50000"/>
                  </a:schemeClr>
                </a:solidFill>
              </a:rPr>
              <a:t>Amazon Turk</a:t>
            </a:r>
            <a:endParaRPr lang="en-US" dirty="0">
              <a:solidFill>
                <a:schemeClr val="bg2">
                  <a:lumMod val="50000"/>
                </a:schemeClr>
              </a:solidFill>
            </a:endParaRPr>
          </a:p>
        </p:txBody>
      </p:sp>
      <p:sp>
        <p:nvSpPr>
          <p:cNvPr id="19" name="TextBox 18"/>
          <p:cNvSpPr txBox="1"/>
          <p:nvPr/>
        </p:nvSpPr>
        <p:spPr>
          <a:xfrm>
            <a:off x="6858000" y="4953000"/>
            <a:ext cx="1634358" cy="369332"/>
          </a:xfrm>
          <a:prstGeom prst="rect">
            <a:avLst/>
          </a:prstGeom>
          <a:noFill/>
        </p:spPr>
        <p:txBody>
          <a:bodyPr wrap="none" rtlCol="0">
            <a:spAutoFit/>
          </a:bodyPr>
          <a:lstStyle/>
          <a:p>
            <a:r>
              <a:rPr lang="en-US" dirty="0" err="1" smtClean="0">
                <a:solidFill>
                  <a:schemeClr val="accent4">
                    <a:lumMod val="75000"/>
                  </a:schemeClr>
                </a:solidFill>
              </a:rPr>
              <a:t>Georeferencing</a:t>
            </a:r>
            <a:endParaRPr lang="en-US" dirty="0">
              <a:solidFill>
                <a:schemeClr val="accent4">
                  <a:lumMod val="75000"/>
                </a:schemeClr>
              </a:solidFill>
            </a:endParaRPr>
          </a:p>
        </p:txBody>
      </p:sp>
      <p:sp>
        <p:nvSpPr>
          <p:cNvPr id="20" name="TextBox 19"/>
          <p:cNvSpPr txBox="1"/>
          <p:nvPr/>
        </p:nvSpPr>
        <p:spPr>
          <a:xfrm>
            <a:off x="7162800" y="5334000"/>
            <a:ext cx="1730474" cy="369332"/>
          </a:xfrm>
          <a:prstGeom prst="rect">
            <a:avLst/>
          </a:prstGeom>
          <a:noFill/>
        </p:spPr>
        <p:txBody>
          <a:bodyPr wrap="none" rtlCol="0">
            <a:spAutoFit/>
          </a:bodyPr>
          <a:lstStyle/>
          <a:p>
            <a:r>
              <a:rPr lang="en-US" dirty="0" smtClean="0">
                <a:solidFill>
                  <a:schemeClr val="accent4">
                    <a:lumMod val="75000"/>
                  </a:schemeClr>
                </a:solidFill>
              </a:rPr>
              <a:t>Imaging services</a:t>
            </a:r>
            <a:endParaRPr lang="en-US" dirty="0">
              <a:solidFill>
                <a:schemeClr val="accent4">
                  <a:lumMod val="75000"/>
                </a:schemeClr>
              </a:solidFill>
            </a:endParaRPr>
          </a:p>
        </p:txBody>
      </p:sp>
      <p:sp>
        <p:nvSpPr>
          <p:cNvPr id="21" name="TextBox 20"/>
          <p:cNvSpPr txBox="1"/>
          <p:nvPr/>
        </p:nvSpPr>
        <p:spPr>
          <a:xfrm>
            <a:off x="6858000" y="5715000"/>
            <a:ext cx="1314655" cy="369332"/>
          </a:xfrm>
          <a:prstGeom prst="rect">
            <a:avLst/>
          </a:prstGeom>
          <a:noFill/>
        </p:spPr>
        <p:txBody>
          <a:bodyPr wrap="none" rtlCol="0">
            <a:spAutoFit/>
          </a:bodyPr>
          <a:lstStyle/>
          <a:p>
            <a:r>
              <a:rPr lang="en-US" dirty="0" smtClean="0">
                <a:solidFill>
                  <a:schemeClr val="accent4">
                    <a:lumMod val="75000"/>
                  </a:schemeClr>
                </a:solidFill>
              </a:rPr>
              <a:t>Data quality</a:t>
            </a:r>
            <a:endParaRPr lang="en-US" dirty="0">
              <a:solidFill>
                <a:schemeClr val="accent4">
                  <a:lumMod val="75000"/>
                </a:schemeClr>
              </a:solidFill>
            </a:endParaRPr>
          </a:p>
        </p:txBody>
      </p:sp>
      <p:sp>
        <p:nvSpPr>
          <p:cNvPr id="22" name="TextBox 21"/>
          <p:cNvSpPr txBox="1"/>
          <p:nvPr/>
        </p:nvSpPr>
        <p:spPr>
          <a:xfrm>
            <a:off x="5105400" y="6248400"/>
            <a:ext cx="1019831" cy="369332"/>
          </a:xfrm>
          <a:prstGeom prst="rect">
            <a:avLst/>
          </a:prstGeom>
          <a:noFill/>
        </p:spPr>
        <p:txBody>
          <a:bodyPr wrap="none" rtlCol="0">
            <a:spAutoFit/>
          </a:bodyPr>
          <a:lstStyle/>
          <a:p>
            <a:r>
              <a:rPr lang="en-US" dirty="0" smtClean="0">
                <a:solidFill>
                  <a:schemeClr val="accent4">
                    <a:lumMod val="75000"/>
                  </a:schemeClr>
                </a:solidFill>
              </a:rPr>
              <a:t>Mapping</a:t>
            </a:r>
            <a:endParaRPr lang="en-US" dirty="0">
              <a:solidFill>
                <a:schemeClr val="accent4">
                  <a:lumMod val="75000"/>
                </a:schemeClr>
              </a:solidFill>
            </a:endParaRPr>
          </a:p>
        </p:txBody>
      </p:sp>
      <p:sp>
        <p:nvSpPr>
          <p:cNvPr id="23" name="TextBox 22"/>
          <p:cNvSpPr txBox="1"/>
          <p:nvPr/>
        </p:nvSpPr>
        <p:spPr>
          <a:xfrm>
            <a:off x="838200" y="3200400"/>
            <a:ext cx="543354" cy="369332"/>
          </a:xfrm>
          <a:prstGeom prst="rect">
            <a:avLst/>
          </a:prstGeom>
          <a:noFill/>
        </p:spPr>
        <p:txBody>
          <a:bodyPr wrap="none" rtlCol="0">
            <a:spAutoFit/>
          </a:bodyPr>
          <a:lstStyle/>
          <a:p>
            <a:r>
              <a:rPr lang="en-US" dirty="0" smtClean="0">
                <a:solidFill>
                  <a:schemeClr val="accent6">
                    <a:lumMod val="75000"/>
                  </a:schemeClr>
                </a:solidFill>
              </a:rPr>
              <a:t>EOL</a:t>
            </a:r>
            <a:endParaRPr lang="en-US" dirty="0">
              <a:solidFill>
                <a:schemeClr val="accent6">
                  <a:lumMod val="75000"/>
                </a:schemeClr>
              </a:solidFill>
            </a:endParaRPr>
          </a:p>
        </p:txBody>
      </p:sp>
      <p:sp>
        <p:nvSpPr>
          <p:cNvPr id="25" name="TextBox 24"/>
          <p:cNvSpPr txBox="1"/>
          <p:nvPr/>
        </p:nvSpPr>
        <p:spPr>
          <a:xfrm>
            <a:off x="6172200" y="6248400"/>
            <a:ext cx="654410" cy="369332"/>
          </a:xfrm>
          <a:prstGeom prst="rect">
            <a:avLst/>
          </a:prstGeom>
          <a:noFill/>
        </p:spPr>
        <p:txBody>
          <a:bodyPr wrap="none" rtlCol="0">
            <a:spAutoFit/>
          </a:bodyPr>
          <a:lstStyle/>
          <a:p>
            <a:r>
              <a:rPr lang="en-US" dirty="0" smtClean="0">
                <a:solidFill>
                  <a:schemeClr val="accent4">
                    <a:lumMod val="75000"/>
                  </a:schemeClr>
                </a:solidFill>
              </a:rPr>
              <a:t>TCNs</a:t>
            </a:r>
            <a:endParaRPr lang="en-US" dirty="0">
              <a:solidFill>
                <a:schemeClr val="accent4">
                  <a:lumMod val="75000"/>
                </a:schemeClr>
              </a:solidFill>
            </a:endParaRPr>
          </a:p>
        </p:txBody>
      </p:sp>
      <p:sp>
        <p:nvSpPr>
          <p:cNvPr id="26" name="TextBox 25"/>
          <p:cNvSpPr txBox="1"/>
          <p:nvPr/>
        </p:nvSpPr>
        <p:spPr>
          <a:xfrm>
            <a:off x="1707790" y="6107668"/>
            <a:ext cx="654410" cy="369332"/>
          </a:xfrm>
          <a:prstGeom prst="rect">
            <a:avLst/>
          </a:prstGeom>
          <a:noFill/>
        </p:spPr>
        <p:txBody>
          <a:bodyPr wrap="none" rtlCol="0">
            <a:spAutoFit/>
          </a:bodyPr>
          <a:lstStyle/>
          <a:p>
            <a:r>
              <a:rPr lang="en-US" dirty="0" smtClean="0">
                <a:solidFill>
                  <a:schemeClr val="accent5">
                    <a:lumMod val="75000"/>
                  </a:schemeClr>
                </a:solidFill>
              </a:rPr>
              <a:t>TCNs</a:t>
            </a:r>
            <a:endParaRPr lang="en-US" dirty="0">
              <a:solidFill>
                <a:schemeClr val="accent5">
                  <a:lumMod val="75000"/>
                </a:schemeClr>
              </a:solidFill>
            </a:endParaRPr>
          </a:p>
        </p:txBody>
      </p:sp>
      <p:sp>
        <p:nvSpPr>
          <p:cNvPr id="27" name="TextBox 26"/>
          <p:cNvSpPr txBox="1"/>
          <p:nvPr/>
        </p:nvSpPr>
        <p:spPr>
          <a:xfrm>
            <a:off x="2438400" y="6324600"/>
            <a:ext cx="1367106" cy="369332"/>
          </a:xfrm>
          <a:prstGeom prst="rect">
            <a:avLst/>
          </a:prstGeom>
          <a:noFill/>
        </p:spPr>
        <p:txBody>
          <a:bodyPr wrap="none" rtlCol="0">
            <a:spAutoFit/>
          </a:bodyPr>
          <a:lstStyle/>
          <a:p>
            <a:r>
              <a:rPr lang="en-US" dirty="0" smtClean="0">
                <a:solidFill>
                  <a:schemeClr val="accent5">
                    <a:lumMod val="75000"/>
                  </a:schemeClr>
                </a:solidFill>
              </a:rPr>
              <a:t>Government</a:t>
            </a:r>
            <a:endParaRPr lang="en-US" dirty="0">
              <a:solidFill>
                <a:schemeClr val="accent5">
                  <a:lumMod val="75000"/>
                </a:schemeClr>
              </a:solidFill>
            </a:endParaRPr>
          </a:p>
        </p:txBody>
      </p:sp>
      <p:sp>
        <p:nvSpPr>
          <p:cNvPr id="28" name="TextBox 27"/>
          <p:cNvSpPr txBox="1"/>
          <p:nvPr/>
        </p:nvSpPr>
        <p:spPr>
          <a:xfrm>
            <a:off x="7772400" y="6019800"/>
            <a:ext cx="1215076" cy="369332"/>
          </a:xfrm>
          <a:prstGeom prst="rect">
            <a:avLst/>
          </a:prstGeom>
          <a:noFill/>
        </p:spPr>
        <p:txBody>
          <a:bodyPr wrap="none" rtlCol="0">
            <a:spAutoFit/>
          </a:bodyPr>
          <a:lstStyle/>
          <a:p>
            <a:r>
              <a:rPr lang="en-US" dirty="0" smtClean="0">
                <a:solidFill>
                  <a:schemeClr val="accent4">
                    <a:lumMod val="75000"/>
                  </a:schemeClr>
                </a:solidFill>
              </a:rPr>
              <a:t>Translation</a:t>
            </a:r>
            <a:endParaRPr lang="en-US" dirty="0">
              <a:solidFill>
                <a:schemeClr val="accent4">
                  <a:lumMod val="75000"/>
                </a:schemeClr>
              </a:solidFill>
            </a:endParaRPr>
          </a:p>
        </p:txBody>
      </p:sp>
      <p:sp>
        <p:nvSpPr>
          <p:cNvPr id="29" name="TextBox 28"/>
          <p:cNvSpPr txBox="1"/>
          <p:nvPr/>
        </p:nvSpPr>
        <p:spPr>
          <a:xfrm>
            <a:off x="7086600" y="6172200"/>
            <a:ext cx="585417" cy="369332"/>
          </a:xfrm>
          <a:prstGeom prst="rect">
            <a:avLst/>
          </a:prstGeom>
          <a:noFill/>
        </p:spPr>
        <p:txBody>
          <a:bodyPr wrap="none" rtlCol="0">
            <a:spAutoFit/>
          </a:bodyPr>
          <a:lstStyle/>
          <a:p>
            <a:r>
              <a:rPr lang="en-US" dirty="0" smtClean="0">
                <a:solidFill>
                  <a:schemeClr val="accent4">
                    <a:lumMod val="75000"/>
                  </a:schemeClr>
                </a:solidFill>
              </a:rPr>
              <a:t>OCR</a:t>
            </a:r>
            <a:endParaRPr lang="en-US" dirty="0">
              <a:solidFill>
                <a:schemeClr val="accent4">
                  <a:lumMod val="75000"/>
                </a:schemeClr>
              </a:solidFill>
            </a:endParaRPr>
          </a:p>
        </p:txBody>
      </p:sp>
      <p:grpSp>
        <p:nvGrpSpPr>
          <p:cNvPr id="83" name="Group 82"/>
          <p:cNvGrpSpPr/>
          <p:nvPr/>
        </p:nvGrpSpPr>
        <p:grpSpPr>
          <a:xfrm>
            <a:off x="322765" y="1432585"/>
            <a:ext cx="3792035" cy="2896251"/>
            <a:chOff x="322765" y="1432585"/>
            <a:chExt cx="3792035" cy="2896251"/>
          </a:xfrm>
        </p:grpSpPr>
        <p:sp>
          <p:nvSpPr>
            <p:cNvPr id="50" name="Arc 49"/>
            <p:cNvSpPr/>
            <p:nvPr/>
          </p:nvSpPr>
          <p:spPr>
            <a:xfrm rot="17847544">
              <a:off x="542523" y="1212827"/>
              <a:ext cx="2896251" cy="3335768"/>
            </a:xfrm>
            <a:prstGeom prst="arc">
              <a:avLst>
                <a:gd name="adj1" fmla="val 960881"/>
                <a:gd name="adj2" fmla="val 8591358"/>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cxnSp>
          <p:nvCxnSpPr>
            <p:cNvPr id="51" name="Straight Arrow Connector 50"/>
            <p:cNvCxnSpPr/>
            <p:nvPr/>
          </p:nvCxnSpPr>
          <p:spPr>
            <a:xfrm flipH="1" flipV="1">
              <a:off x="3276600" y="3276600"/>
              <a:ext cx="5334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8" name="TextBox 57"/>
            <p:cNvSpPr txBox="1"/>
            <p:nvPr/>
          </p:nvSpPr>
          <p:spPr>
            <a:xfrm>
              <a:off x="2971800" y="3581400"/>
              <a:ext cx="1143000" cy="584775"/>
            </a:xfrm>
            <a:prstGeom prst="rect">
              <a:avLst/>
            </a:prstGeom>
            <a:noFill/>
          </p:spPr>
          <p:txBody>
            <a:bodyPr wrap="square" rtlCol="0">
              <a:spAutoFit/>
            </a:bodyPr>
            <a:lstStyle/>
            <a:p>
              <a:pPr algn="ctr"/>
              <a:r>
                <a:rPr lang="en-US" sz="1600" dirty="0" smtClean="0"/>
                <a:t>Domain data</a:t>
              </a:r>
              <a:endParaRPr lang="en-US" sz="1600" dirty="0"/>
            </a:p>
          </p:txBody>
        </p:sp>
      </p:grpSp>
      <p:grpSp>
        <p:nvGrpSpPr>
          <p:cNvPr id="88" name="Group 87"/>
          <p:cNvGrpSpPr/>
          <p:nvPr/>
        </p:nvGrpSpPr>
        <p:grpSpPr>
          <a:xfrm>
            <a:off x="5105400" y="1326209"/>
            <a:ext cx="3684478" cy="3124200"/>
            <a:chOff x="5105400" y="1326209"/>
            <a:chExt cx="3684478" cy="3124200"/>
          </a:xfrm>
        </p:grpSpPr>
        <p:cxnSp>
          <p:nvCxnSpPr>
            <p:cNvPr id="40" name="Straight Arrow Connector 39"/>
            <p:cNvCxnSpPr/>
            <p:nvPr/>
          </p:nvCxnSpPr>
          <p:spPr>
            <a:xfrm flipH="1">
              <a:off x="5257800" y="3276600"/>
              <a:ext cx="533400" cy="228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4" name="Straight Arrow Connector 43"/>
            <p:cNvCxnSpPr/>
            <p:nvPr/>
          </p:nvCxnSpPr>
          <p:spPr>
            <a:xfrm flipV="1">
              <a:off x="5334000" y="3480179"/>
              <a:ext cx="479946" cy="17742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1" name="Arc 60"/>
            <p:cNvSpPr/>
            <p:nvPr/>
          </p:nvSpPr>
          <p:spPr>
            <a:xfrm rot="3380084">
              <a:off x="5573613" y="1234144"/>
              <a:ext cx="3124200" cy="3308330"/>
            </a:xfrm>
            <a:prstGeom prst="arc">
              <a:avLst>
                <a:gd name="adj1" fmla="val 2450945"/>
                <a:gd name="adj2" fmla="val 9846868"/>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9" name="TextBox 48"/>
            <p:cNvSpPr txBox="1"/>
            <p:nvPr/>
          </p:nvSpPr>
          <p:spPr>
            <a:xfrm>
              <a:off x="5105400" y="3657600"/>
              <a:ext cx="1447799" cy="584775"/>
            </a:xfrm>
            <a:prstGeom prst="rect">
              <a:avLst/>
            </a:prstGeom>
            <a:noFill/>
          </p:spPr>
          <p:txBody>
            <a:bodyPr wrap="square" rtlCol="0">
              <a:spAutoFit/>
            </a:bodyPr>
            <a:lstStyle/>
            <a:p>
              <a:pPr algn="ctr"/>
              <a:r>
                <a:rPr lang="en-US" sz="1600" dirty="0" smtClean="0"/>
                <a:t>BLOBs</a:t>
              </a:r>
            </a:p>
            <a:p>
              <a:pPr algn="ctr"/>
              <a:r>
                <a:rPr lang="en-US" sz="1600" dirty="0" smtClean="0"/>
                <a:t>Appliances</a:t>
              </a:r>
              <a:endParaRPr lang="en-US" sz="1600" dirty="0"/>
            </a:p>
          </p:txBody>
        </p:sp>
      </p:grpSp>
      <p:grpSp>
        <p:nvGrpSpPr>
          <p:cNvPr id="84" name="Group 83"/>
          <p:cNvGrpSpPr/>
          <p:nvPr/>
        </p:nvGrpSpPr>
        <p:grpSpPr>
          <a:xfrm>
            <a:off x="1171126" y="4267200"/>
            <a:ext cx="3416696" cy="3274940"/>
            <a:chOff x="1171126" y="4267200"/>
            <a:chExt cx="3416696" cy="3274940"/>
          </a:xfrm>
        </p:grpSpPr>
        <p:sp>
          <p:nvSpPr>
            <p:cNvPr id="59" name="Arc 58"/>
            <p:cNvSpPr/>
            <p:nvPr/>
          </p:nvSpPr>
          <p:spPr>
            <a:xfrm rot="12901437">
              <a:off x="1171126" y="4383886"/>
              <a:ext cx="3416696" cy="3158254"/>
            </a:xfrm>
            <a:prstGeom prst="arc">
              <a:avLst>
                <a:gd name="adj1" fmla="val 1835410"/>
                <a:gd name="adj2" fmla="val 9422624"/>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62" name="Straight Arrow Connector 61"/>
            <p:cNvCxnSpPr/>
            <p:nvPr/>
          </p:nvCxnSpPr>
          <p:spPr>
            <a:xfrm flipH="1">
              <a:off x="3505200" y="4572000"/>
              <a:ext cx="304800"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5" name="Straight Arrow Connector 64"/>
            <p:cNvCxnSpPr/>
            <p:nvPr/>
          </p:nvCxnSpPr>
          <p:spPr>
            <a:xfrm flipV="1">
              <a:off x="3429000" y="4419600"/>
              <a:ext cx="304800"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0" name="TextBox 69"/>
            <p:cNvSpPr txBox="1"/>
            <p:nvPr/>
          </p:nvSpPr>
          <p:spPr>
            <a:xfrm>
              <a:off x="2209800" y="4267200"/>
              <a:ext cx="1447799" cy="584775"/>
            </a:xfrm>
            <a:prstGeom prst="rect">
              <a:avLst/>
            </a:prstGeom>
            <a:noFill/>
          </p:spPr>
          <p:txBody>
            <a:bodyPr wrap="square" rtlCol="0">
              <a:spAutoFit/>
            </a:bodyPr>
            <a:lstStyle/>
            <a:p>
              <a:pPr algn="ctr"/>
              <a:r>
                <a:rPr lang="en-US" sz="1600" dirty="0" smtClean="0"/>
                <a:t>Updates</a:t>
              </a:r>
            </a:p>
            <a:p>
              <a:pPr algn="ctr"/>
              <a:r>
                <a:rPr lang="en-US" sz="1600" dirty="0" smtClean="0"/>
                <a:t>Notification</a:t>
              </a:r>
              <a:endParaRPr lang="en-US" sz="1600" dirty="0"/>
            </a:p>
          </p:txBody>
        </p:sp>
        <p:sp>
          <p:nvSpPr>
            <p:cNvPr id="71" name="TextBox 70"/>
            <p:cNvSpPr txBox="1"/>
            <p:nvPr/>
          </p:nvSpPr>
          <p:spPr>
            <a:xfrm>
              <a:off x="3581400" y="4495800"/>
              <a:ext cx="990599" cy="584775"/>
            </a:xfrm>
            <a:prstGeom prst="rect">
              <a:avLst/>
            </a:prstGeom>
            <a:noFill/>
          </p:spPr>
          <p:txBody>
            <a:bodyPr wrap="square" rtlCol="0">
              <a:spAutoFit/>
            </a:bodyPr>
            <a:lstStyle/>
            <a:p>
              <a:pPr algn="ctr"/>
              <a:r>
                <a:rPr lang="en-US" sz="1600" dirty="0" smtClean="0"/>
                <a:t>Query results</a:t>
              </a:r>
              <a:endParaRPr lang="en-US" sz="1600" dirty="0"/>
            </a:p>
          </p:txBody>
        </p:sp>
      </p:grpSp>
      <p:grpSp>
        <p:nvGrpSpPr>
          <p:cNvPr id="85" name="Group 84"/>
          <p:cNvGrpSpPr/>
          <p:nvPr/>
        </p:nvGrpSpPr>
        <p:grpSpPr>
          <a:xfrm>
            <a:off x="4419600" y="4490393"/>
            <a:ext cx="3745158" cy="3343808"/>
            <a:chOff x="4419600" y="4490393"/>
            <a:chExt cx="3745158" cy="3343808"/>
          </a:xfrm>
        </p:grpSpPr>
        <p:sp>
          <p:nvSpPr>
            <p:cNvPr id="60" name="Arc 59"/>
            <p:cNvSpPr/>
            <p:nvPr/>
          </p:nvSpPr>
          <p:spPr>
            <a:xfrm rot="9041167">
              <a:off x="4516105" y="4490393"/>
              <a:ext cx="3648653" cy="3343808"/>
            </a:xfrm>
            <a:prstGeom prst="arc">
              <a:avLst>
                <a:gd name="adj1" fmla="val 1504226"/>
                <a:gd name="adj2" fmla="val 8417617"/>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72" name="Straight Arrow Connector 71"/>
            <p:cNvCxnSpPr/>
            <p:nvPr/>
          </p:nvCxnSpPr>
          <p:spPr>
            <a:xfrm>
              <a:off x="5181600" y="4572000"/>
              <a:ext cx="3810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7" name="Straight Arrow Connector 76"/>
            <p:cNvCxnSpPr/>
            <p:nvPr/>
          </p:nvCxnSpPr>
          <p:spPr>
            <a:xfrm flipH="1" flipV="1">
              <a:off x="5334000" y="4495800"/>
              <a:ext cx="3810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0" name="TextBox 79"/>
            <p:cNvSpPr txBox="1"/>
            <p:nvPr/>
          </p:nvSpPr>
          <p:spPr>
            <a:xfrm>
              <a:off x="4419600" y="4648200"/>
              <a:ext cx="1143000" cy="584775"/>
            </a:xfrm>
            <a:prstGeom prst="rect">
              <a:avLst/>
            </a:prstGeom>
            <a:noFill/>
          </p:spPr>
          <p:txBody>
            <a:bodyPr wrap="square" rtlCol="0">
              <a:spAutoFit/>
            </a:bodyPr>
            <a:lstStyle/>
            <a:p>
              <a:pPr algn="ctr"/>
              <a:r>
                <a:rPr lang="en-US" sz="1600" dirty="0" smtClean="0"/>
                <a:t>Customer Requests</a:t>
              </a:r>
              <a:endParaRPr lang="en-US" sz="1600" dirty="0"/>
            </a:p>
          </p:txBody>
        </p:sp>
        <p:sp>
          <p:nvSpPr>
            <p:cNvPr id="81" name="TextBox 80"/>
            <p:cNvSpPr txBox="1"/>
            <p:nvPr/>
          </p:nvSpPr>
          <p:spPr>
            <a:xfrm>
              <a:off x="5486400" y="4495800"/>
              <a:ext cx="1143000" cy="584775"/>
            </a:xfrm>
            <a:prstGeom prst="rect">
              <a:avLst/>
            </a:prstGeom>
            <a:noFill/>
          </p:spPr>
          <p:txBody>
            <a:bodyPr wrap="square" rtlCol="0">
              <a:spAutoFit/>
            </a:bodyPr>
            <a:lstStyle/>
            <a:p>
              <a:pPr algn="ctr"/>
              <a:r>
                <a:rPr lang="en-US" sz="1600" dirty="0" smtClean="0"/>
                <a:t>Processed data</a:t>
              </a:r>
              <a:endParaRPr lang="en-US" sz="1600" dirty="0"/>
            </a:p>
          </p:txBody>
        </p:sp>
      </p:grpSp>
      <p:grpSp>
        <p:nvGrpSpPr>
          <p:cNvPr id="87" name="Group 86"/>
          <p:cNvGrpSpPr/>
          <p:nvPr/>
        </p:nvGrpSpPr>
        <p:grpSpPr>
          <a:xfrm>
            <a:off x="2971800" y="304800"/>
            <a:ext cx="3124200" cy="2819400"/>
            <a:chOff x="2971800" y="304800"/>
            <a:chExt cx="3124200" cy="2819400"/>
          </a:xfrm>
        </p:grpSpPr>
        <p:sp>
          <p:nvSpPr>
            <p:cNvPr id="30" name="Arc 29"/>
            <p:cNvSpPr/>
            <p:nvPr/>
          </p:nvSpPr>
          <p:spPr>
            <a:xfrm>
              <a:off x="2971800" y="304800"/>
              <a:ext cx="3124200" cy="2209800"/>
            </a:xfrm>
            <a:prstGeom prst="arc">
              <a:avLst>
                <a:gd name="adj1" fmla="val 960881"/>
                <a:gd name="adj2" fmla="val 984686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32" name="Straight Arrow Connector 31"/>
            <p:cNvCxnSpPr/>
            <p:nvPr/>
          </p:nvCxnSpPr>
          <p:spPr>
            <a:xfrm>
              <a:off x="4495800" y="2286000"/>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V="1">
              <a:off x="4648200" y="2286000"/>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TextBox 36"/>
            <p:cNvSpPr txBox="1"/>
            <p:nvPr/>
          </p:nvSpPr>
          <p:spPr>
            <a:xfrm>
              <a:off x="3124200" y="2438400"/>
              <a:ext cx="1447799" cy="584775"/>
            </a:xfrm>
            <a:prstGeom prst="rect">
              <a:avLst/>
            </a:prstGeom>
            <a:noFill/>
          </p:spPr>
          <p:txBody>
            <a:bodyPr wrap="square" rtlCol="0">
              <a:spAutoFit/>
            </a:bodyPr>
            <a:lstStyle/>
            <a:p>
              <a:pPr algn="ctr"/>
              <a:r>
                <a:rPr lang="en-US" sz="1600" dirty="0" smtClean="0"/>
                <a:t>Domain-level data</a:t>
              </a:r>
              <a:endParaRPr lang="en-US" sz="1600" dirty="0"/>
            </a:p>
          </p:txBody>
        </p:sp>
        <p:sp>
          <p:nvSpPr>
            <p:cNvPr id="38" name="TextBox 37"/>
            <p:cNvSpPr txBox="1"/>
            <p:nvPr/>
          </p:nvSpPr>
          <p:spPr>
            <a:xfrm>
              <a:off x="4495800" y="2209800"/>
              <a:ext cx="1447799" cy="830997"/>
            </a:xfrm>
            <a:prstGeom prst="rect">
              <a:avLst/>
            </a:prstGeom>
            <a:noFill/>
          </p:spPr>
          <p:txBody>
            <a:bodyPr wrap="square" rtlCol="0">
              <a:spAutoFit/>
            </a:bodyPr>
            <a:lstStyle/>
            <a:p>
              <a:pPr algn="ctr"/>
              <a:r>
                <a:rPr lang="en-US" sz="1600" dirty="0" smtClean="0"/>
                <a:t>Updates</a:t>
              </a:r>
            </a:p>
            <a:p>
              <a:pPr algn="ctr"/>
              <a:r>
                <a:rPr lang="en-US" sz="1600" dirty="0" smtClean="0"/>
                <a:t>Notification</a:t>
              </a:r>
            </a:p>
            <a:p>
              <a:pPr algn="ctr"/>
              <a:r>
                <a:rPr lang="en-US" sz="1600" dirty="0" smtClean="0"/>
                <a:t>Usage track</a:t>
              </a:r>
              <a:endParaRPr lang="en-US" sz="1600" dirty="0"/>
            </a:p>
          </p:txBody>
        </p:sp>
      </p:grpSp>
      <p:sp>
        <p:nvSpPr>
          <p:cNvPr id="89" name="TextBox 88"/>
          <p:cNvSpPr txBox="1"/>
          <p:nvPr/>
        </p:nvSpPr>
        <p:spPr>
          <a:xfrm>
            <a:off x="1143000" y="3733800"/>
            <a:ext cx="774571" cy="369332"/>
          </a:xfrm>
          <a:prstGeom prst="rect">
            <a:avLst/>
          </a:prstGeom>
          <a:noFill/>
        </p:spPr>
        <p:txBody>
          <a:bodyPr wrap="none" rtlCol="0">
            <a:spAutoFit/>
          </a:bodyPr>
          <a:lstStyle/>
          <a:p>
            <a:r>
              <a:rPr lang="en-US" dirty="0" smtClean="0">
                <a:solidFill>
                  <a:schemeClr val="accent6">
                    <a:lumMod val="75000"/>
                  </a:schemeClr>
                </a:solidFill>
              </a:rPr>
              <a:t>BISON</a:t>
            </a:r>
            <a:endParaRPr lang="en-US" dirty="0">
              <a:solidFill>
                <a:schemeClr val="accent6">
                  <a:lumMod val="75000"/>
                </a:schemeClr>
              </a:solidFill>
            </a:endParaRPr>
          </a:p>
        </p:txBody>
      </p:sp>
      <p:sp>
        <p:nvSpPr>
          <p:cNvPr id="90" name="TextBox 89"/>
          <p:cNvSpPr txBox="1"/>
          <p:nvPr/>
        </p:nvSpPr>
        <p:spPr>
          <a:xfrm>
            <a:off x="7848600" y="2971800"/>
            <a:ext cx="1034129" cy="369332"/>
          </a:xfrm>
          <a:prstGeom prst="rect">
            <a:avLst/>
          </a:prstGeom>
          <a:noFill/>
        </p:spPr>
        <p:txBody>
          <a:bodyPr wrap="none" rtlCol="0">
            <a:spAutoFit/>
          </a:bodyPr>
          <a:lstStyle/>
          <a:p>
            <a:r>
              <a:rPr lang="en-US" dirty="0" err="1" smtClean="0">
                <a:solidFill>
                  <a:schemeClr val="bg2">
                    <a:lumMod val="50000"/>
                  </a:schemeClr>
                </a:solidFill>
              </a:rPr>
              <a:t>DataONE</a:t>
            </a:r>
            <a:endParaRPr lang="en-US" dirty="0">
              <a:solidFill>
                <a:schemeClr val="bg2">
                  <a:lumMod val="50000"/>
                </a:schemeClr>
              </a:solidFill>
            </a:endParaRPr>
          </a:p>
        </p:txBody>
      </p:sp>
      <p:sp>
        <p:nvSpPr>
          <p:cNvPr id="91" name="TextBox 90"/>
          <p:cNvSpPr txBox="1"/>
          <p:nvPr/>
        </p:nvSpPr>
        <p:spPr>
          <a:xfrm>
            <a:off x="8001000" y="3429000"/>
            <a:ext cx="654410" cy="369332"/>
          </a:xfrm>
          <a:prstGeom prst="rect">
            <a:avLst/>
          </a:prstGeom>
          <a:noFill/>
        </p:spPr>
        <p:txBody>
          <a:bodyPr wrap="none" rtlCol="0">
            <a:spAutoFit/>
          </a:bodyPr>
          <a:lstStyle/>
          <a:p>
            <a:r>
              <a:rPr lang="en-US" dirty="0" smtClean="0">
                <a:solidFill>
                  <a:schemeClr val="bg2">
                    <a:lumMod val="50000"/>
                  </a:schemeClr>
                </a:solidFill>
              </a:rPr>
              <a:t>TCNs</a:t>
            </a:r>
            <a:endParaRPr lang="en-US" dirty="0">
              <a:solidFill>
                <a:schemeClr val="bg2">
                  <a:lumMod val="50000"/>
                </a:schemeClr>
              </a:solidFill>
            </a:endParaRPr>
          </a:p>
        </p:txBody>
      </p:sp>
      <p:sp>
        <p:nvSpPr>
          <p:cNvPr id="92" name="TextBox 91"/>
          <p:cNvSpPr txBox="1"/>
          <p:nvPr/>
        </p:nvSpPr>
        <p:spPr>
          <a:xfrm>
            <a:off x="7086600" y="4114800"/>
            <a:ext cx="1863202" cy="369332"/>
          </a:xfrm>
          <a:prstGeom prst="rect">
            <a:avLst/>
          </a:prstGeom>
          <a:noFill/>
        </p:spPr>
        <p:txBody>
          <a:bodyPr wrap="none" rtlCol="0">
            <a:spAutoFit/>
          </a:bodyPr>
          <a:lstStyle/>
          <a:p>
            <a:r>
              <a:rPr lang="en-US" dirty="0" smtClean="0">
                <a:solidFill>
                  <a:schemeClr val="bg2">
                    <a:lumMod val="50000"/>
                  </a:schemeClr>
                </a:solidFill>
              </a:rPr>
              <a:t>Data Conservancy</a:t>
            </a:r>
            <a:endParaRPr lang="en-US" dirty="0">
              <a:solidFill>
                <a:schemeClr val="bg2">
                  <a:lumMod val="50000"/>
                </a:schemeClr>
              </a:solidFill>
            </a:endParaRPr>
          </a:p>
        </p:txBody>
      </p:sp>
      <p:sp>
        <p:nvSpPr>
          <p:cNvPr id="93" name="TextBox 92"/>
          <p:cNvSpPr txBox="1"/>
          <p:nvPr/>
        </p:nvSpPr>
        <p:spPr>
          <a:xfrm>
            <a:off x="8158987" y="5638800"/>
            <a:ext cx="985013" cy="369332"/>
          </a:xfrm>
          <a:prstGeom prst="rect">
            <a:avLst/>
          </a:prstGeom>
          <a:noFill/>
        </p:spPr>
        <p:txBody>
          <a:bodyPr wrap="none" rtlCol="0">
            <a:spAutoFit/>
          </a:bodyPr>
          <a:lstStyle/>
          <a:p>
            <a:r>
              <a:rPr lang="en-US" dirty="0" err="1" smtClean="0">
                <a:solidFill>
                  <a:schemeClr val="accent4">
                    <a:lumMod val="75000"/>
                  </a:schemeClr>
                </a:solidFill>
              </a:rPr>
              <a:t>NESCent</a:t>
            </a:r>
            <a:endParaRPr lang="en-US" dirty="0">
              <a:solidFill>
                <a:schemeClr val="accent4">
                  <a:lumMod val="75000"/>
                </a:schemeClr>
              </a:solidFill>
            </a:endParaRPr>
          </a:p>
        </p:txBody>
      </p:sp>
      <p:sp>
        <p:nvSpPr>
          <p:cNvPr id="94" name="TextBox 93"/>
          <p:cNvSpPr txBox="1"/>
          <p:nvPr/>
        </p:nvSpPr>
        <p:spPr>
          <a:xfrm>
            <a:off x="7696200" y="6324600"/>
            <a:ext cx="716350" cy="369332"/>
          </a:xfrm>
          <a:prstGeom prst="rect">
            <a:avLst/>
          </a:prstGeom>
          <a:noFill/>
        </p:spPr>
        <p:txBody>
          <a:bodyPr wrap="none" rtlCol="0">
            <a:spAutoFit/>
          </a:bodyPr>
          <a:lstStyle/>
          <a:p>
            <a:r>
              <a:rPr lang="en-US" dirty="0" err="1" smtClean="0">
                <a:solidFill>
                  <a:schemeClr val="accent4">
                    <a:lumMod val="75000"/>
                  </a:schemeClr>
                </a:solidFill>
              </a:rPr>
              <a:t>iPlant</a:t>
            </a:r>
            <a:endParaRPr lang="en-US" dirty="0">
              <a:solidFill>
                <a:schemeClr val="accent4">
                  <a:lumMod val="75000"/>
                </a:schemeClr>
              </a:solidFill>
            </a:endParaRPr>
          </a:p>
        </p:txBody>
      </p:sp>
      <p:sp>
        <p:nvSpPr>
          <p:cNvPr id="63" name="TextBox 62"/>
          <p:cNvSpPr txBox="1"/>
          <p:nvPr/>
        </p:nvSpPr>
        <p:spPr>
          <a:xfrm>
            <a:off x="1295400" y="5421868"/>
            <a:ext cx="1003352" cy="369332"/>
          </a:xfrm>
          <a:prstGeom prst="rect">
            <a:avLst/>
          </a:prstGeom>
          <a:noFill/>
        </p:spPr>
        <p:txBody>
          <a:bodyPr wrap="none" rtlCol="0">
            <a:spAutoFit/>
          </a:bodyPr>
          <a:lstStyle/>
          <a:p>
            <a:r>
              <a:rPr lang="en-US" dirty="0" smtClean="0">
                <a:solidFill>
                  <a:schemeClr val="accent5">
                    <a:lumMod val="75000"/>
                  </a:schemeClr>
                </a:solidFill>
              </a:rPr>
              <a:t>Teachers</a:t>
            </a:r>
            <a:endParaRPr lang="en-US" dirty="0">
              <a:solidFill>
                <a:schemeClr val="accent5">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Stakeholders APIs</a:t>
            </a:r>
            <a:endParaRPr lang="en-US" dirty="0"/>
          </a:p>
        </p:txBody>
      </p:sp>
      <p:graphicFrame>
        <p:nvGraphicFramePr>
          <p:cNvPr id="5" name="Content Placeholder 4"/>
          <p:cNvGraphicFramePr>
            <a:graphicFrameLocks noGrp="1"/>
          </p:cNvGraphicFramePr>
          <p:nvPr>
            <p:ph idx="1"/>
          </p:nvPr>
        </p:nvGraphicFramePr>
        <p:xfrm>
          <a:off x="457200" y="1066800"/>
          <a:ext cx="82296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41</a:t>
            </a:fld>
            <a:endParaRPr lang="en-US"/>
          </a:p>
        </p:txBody>
      </p:sp>
      <p:sp>
        <p:nvSpPr>
          <p:cNvPr id="6" name="TextBox 5"/>
          <p:cNvSpPr txBox="1"/>
          <p:nvPr/>
        </p:nvSpPr>
        <p:spPr>
          <a:xfrm>
            <a:off x="3810000" y="3505200"/>
            <a:ext cx="1499128" cy="646331"/>
          </a:xfrm>
          <a:prstGeom prst="rect">
            <a:avLst/>
          </a:prstGeom>
          <a:noFill/>
        </p:spPr>
        <p:txBody>
          <a:bodyPr wrap="none" rtlCol="0">
            <a:spAutoFit/>
          </a:bodyPr>
          <a:lstStyle/>
          <a:p>
            <a:r>
              <a:rPr lang="en-US" sz="3600" dirty="0" err="1" smtClean="0">
                <a:solidFill>
                  <a:schemeClr val="tx2"/>
                </a:solidFill>
              </a:rPr>
              <a:t>iDigBio</a:t>
            </a:r>
            <a:endParaRPr lang="en-US" sz="3600" dirty="0">
              <a:solidFill>
                <a:schemeClr val="tx2"/>
              </a:solidFill>
            </a:endParaRPr>
          </a:p>
        </p:txBody>
      </p:sp>
      <p:sp>
        <p:nvSpPr>
          <p:cNvPr id="7" name="TextBox 6"/>
          <p:cNvSpPr txBox="1"/>
          <p:nvPr/>
        </p:nvSpPr>
        <p:spPr>
          <a:xfrm>
            <a:off x="2514600" y="1143000"/>
            <a:ext cx="1104790" cy="369332"/>
          </a:xfrm>
          <a:prstGeom prst="rect">
            <a:avLst/>
          </a:prstGeom>
          <a:noFill/>
        </p:spPr>
        <p:txBody>
          <a:bodyPr wrap="none" rtlCol="0">
            <a:spAutoFit/>
          </a:bodyPr>
          <a:lstStyle/>
          <a:p>
            <a:r>
              <a:rPr lang="en-US" dirty="0" smtClean="0">
                <a:solidFill>
                  <a:schemeClr val="accent2">
                    <a:lumMod val="75000"/>
                  </a:schemeClr>
                </a:solidFill>
              </a:rPr>
              <a:t>Museums</a:t>
            </a:r>
            <a:endParaRPr lang="en-US" dirty="0">
              <a:solidFill>
                <a:schemeClr val="accent2">
                  <a:lumMod val="75000"/>
                </a:schemeClr>
              </a:solidFill>
            </a:endParaRPr>
          </a:p>
        </p:txBody>
      </p:sp>
      <p:sp>
        <p:nvSpPr>
          <p:cNvPr id="8" name="TextBox 7"/>
          <p:cNvSpPr txBox="1"/>
          <p:nvPr/>
        </p:nvSpPr>
        <p:spPr>
          <a:xfrm>
            <a:off x="6934200" y="2209800"/>
            <a:ext cx="1305357" cy="369332"/>
          </a:xfrm>
          <a:prstGeom prst="rect">
            <a:avLst/>
          </a:prstGeom>
          <a:noFill/>
        </p:spPr>
        <p:txBody>
          <a:bodyPr wrap="none" rtlCol="0">
            <a:spAutoFit/>
          </a:bodyPr>
          <a:lstStyle/>
          <a:p>
            <a:r>
              <a:rPr lang="en-US" dirty="0" smtClean="0">
                <a:solidFill>
                  <a:schemeClr val="bg2">
                    <a:lumMod val="50000"/>
                  </a:schemeClr>
                </a:solidFill>
              </a:rPr>
              <a:t>Amazon WS</a:t>
            </a:r>
            <a:endParaRPr lang="en-US" dirty="0">
              <a:solidFill>
                <a:schemeClr val="bg2">
                  <a:lumMod val="50000"/>
                </a:schemeClr>
              </a:solidFill>
            </a:endParaRPr>
          </a:p>
        </p:txBody>
      </p:sp>
      <p:sp>
        <p:nvSpPr>
          <p:cNvPr id="9" name="TextBox 8"/>
          <p:cNvSpPr txBox="1"/>
          <p:nvPr/>
        </p:nvSpPr>
        <p:spPr>
          <a:xfrm>
            <a:off x="7620000" y="2590800"/>
            <a:ext cx="851515" cy="369332"/>
          </a:xfrm>
          <a:prstGeom prst="rect">
            <a:avLst/>
          </a:prstGeom>
          <a:noFill/>
        </p:spPr>
        <p:txBody>
          <a:bodyPr wrap="none" rtlCol="0">
            <a:spAutoFit/>
          </a:bodyPr>
          <a:lstStyle/>
          <a:p>
            <a:r>
              <a:rPr lang="en-US" dirty="0" smtClean="0">
                <a:solidFill>
                  <a:schemeClr val="bg2">
                    <a:lumMod val="50000"/>
                  </a:schemeClr>
                </a:solidFill>
              </a:rPr>
              <a:t>Google</a:t>
            </a:r>
            <a:endParaRPr lang="en-US" dirty="0">
              <a:solidFill>
                <a:schemeClr val="bg2">
                  <a:lumMod val="50000"/>
                </a:schemeClr>
              </a:solidFill>
            </a:endParaRPr>
          </a:p>
        </p:txBody>
      </p:sp>
      <p:sp>
        <p:nvSpPr>
          <p:cNvPr id="10" name="TextBox 9"/>
          <p:cNvSpPr txBox="1"/>
          <p:nvPr/>
        </p:nvSpPr>
        <p:spPr>
          <a:xfrm>
            <a:off x="7086600" y="3733800"/>
            <a:ext cx="1680396" cy="369332"/>
          </a:xfrm>
          <a:prstGeom prst="rect">
            <a:avLst/>
          </a:prstGeom>
          <a:noFill/>
        </p:spPr>
        <p:txBody>
          <a:bodyPr wrap="none" rtlCol="0">
            <a:spAutoFit/>
          </a:bodyPr>
          <a:lstStyle/>
          <a:p>
            <a:r>
              <a:rPr lang="en-US" dirty="0" smtClean="0">
                <a:solidFill>
                  <a:schemeClr val="bg2">
                    <a:lumMod val="50000"/>
                  </a:schemeClr>
                </a:solidFill>
              </a:rPr>
              <a:t>Microsoft Azure</a:t>
            </a:r>
            <a:endParaRPr lang="en-US" dirty="0">
              <a:solidFill>
                <a:schemeClr val="bg2">
                  <a:lumMod val="50000"/>
                </a:schemeClr>
              </a:solidFill>
            </a:endParaRPr>
          </a:p>
        </p:txBody>
      </p:sp>
      <p:sp>
        <p:nvSpPr>
          <p:cNvPr id="12" name="TextBox 11"/>
          <p:cNvSpPr txBox="1"/>
          <p:nvPr/>
        </p:nvSpPr>
        <p:spPr>
          <a:xfrm>
            <a:off x="5410200" y="914400"/>
            <a:ext cx="654410" cy="369332"/>
          </a:xfrm>
          <a:prstGeom prst="rect">
            <a:avLst/>
          </a:prstGeom>
          <a:noFill/>
        </p:spPr>
        <p:txBody>
          <a:bodyPr wrap="none" rtlCol="0">
            <a:spAutoFit/>
          </a:bodyPr>
          <a:lstStyle/>
          <a:p>
            <a:r>
              <a:rPr lang="en-US" dirty="0" smtClean="0">
                <a:solidFill>
                  <a:schemeClr val="accent2">
                    <a:lumMod val="75000"/>
                  </a:schemeClr>
                </a:solidFill>
              </a:rPr>
              <a:t>TCNs</a:t>
            </a:r>
            <a:endParaRPr lang="en-US" dirty="0">
              <a:solidFill>
                <a:schemeClr val="accent2">
                  <a:lumMod val="75000"/>
                </a:schemeClr>
              </a:solidFill>
            </a:endParaRPr>
          </a:p>
        </p:txBody>
      </p:sp>
      <p:sp>
        <p:nvSpPr>
          <p:cNvPr id="13" name="TextBox 12"/>
          <p:cNvSpPr txBox="1"/>
          <p:nvPr/>
        </p:nvSpPr>
        <p:spPr>
          <a:xfrm>
            <a:off x="5410200" y="1295400"/>
            <a:ext cx="1111394" cy="369332"/>
          </a:xfrm>
          <a:prstGeom prst="rect">
            <a:avLst/>
          </a:prstGeom>
          <a:noFill/>
        </p:spPr>
        <p:txBody>
          <a:bodyPr wrap="none" rtlCol="0">
            <a:spAutoFit/>
          </a:bodyPr>
          <a:lstStyle/>
          <a:p>
            <a:r>
              <a:rPr lang="en-US" dirty="0" smtClean="0">
                <a:solidFill>
                  <a:schemeClr val="accent2">
                    <a:lumMod val="75000"/>
                  </a:schemeClr>
                </a:solidFill>
              </a:rPr>
              <a:t>Collectors</a:t>
            </a:r>
            <a:endParaRPr lang="en-US" dirty="0">
              <a:solidFill>
                <a:schemeClr val="accent2">
                  <a:lumMod val="75000"/>
                </a:schemeClr>
              </a:solidFill>
            </a:endParaRPr>
          </a:p>
        </p:txBody>
      </p:sp>
      <p:sp>
        <p:nvSpPr>
          <p:cNvPr id="14" name="TextBox 13"/>
          <p:cNvSpPr txBox="1"/>
          <p:nvPr/>
        </p:nvSpPr>
        <p:spPr>
          <a:xfrm>
            <a:off x="990600" y="2133600"/>
            <a:ext cx="619080" cy="369332"/>
          </a:xfrm>
          <a:prstGeom prst="rect">
            <a:avLst/>
          </a:prstGeom>
          <a:noFill/>
        </p:spPr>
        <p:txBody>
          <a:bodyPr wrap="none" rtlCol="0">
            <a:spAutoFit/>
          </a:bodyPr>
          <a:lstStyle/>
          <a:p>
            <a:r>
              <a:rPr lang="en-US" dirty="0" smtClean="0">
                <a:solidFill>
                  <a:schemeClr val="accent6">
                    <a:lumMod val="75000"/>
                  </a:schemeClr>
                </a:solidFill>
              </a:rPr>
              <a:t>GBIF</a:t>
            </a:r>
            <a:endParaRPr lang="en-US" dirty="0">
              <a:solidFill>
                <a:schemeClr val="accent6">
                  <a:lumMod val="75000"/>
                </a:schemeClr>
              </a:solidFill>
            </a:endParaRPr>
          </a:p>
        </p:txBody>
      </p:sp>
      <p:sp>
        <p:nvSpPr>
          <p:cNvPr id="15" name="TextBox 14"/>
          <p:cNvSpPr txBox="1"/>
          <p:nvPr/>
        </p:nvSpPr>
        <p:spPr>
          <a:xfrm>
            <a:off x="685800" y="2590800"/>
            <a:ext cx="548548" cy="369332"/>
          </a:xfrm>
          <a:prstGeom prst="rect">
            <a:avLst/>
          </a:prstGeom>
          <a:noFill/>
        </p:spPr>
        <p:txBody>
          <a:bodyPr wrap="none" rtlCol="0">
            <a:spAutoFit/>
          </a:bodyPr>
          <a:lstStyle/>
          <a:p>
            <a:r>
              <a:rPr lang="en-US" dirty="0" smtClean="0">
                <a:solidFill>
                  <a:schemeClr val="accent6">
                    <a:lumMod val="75000"/>
                  </a:schemeClr>
                </a:solidFill>
              </a:rPr>
              <a:t>ALA</a:t>
            </a:r>
            <a:endParaRPr lang="en-US" dirty="0">
              <a:solidFill>
                <a:schemeClr val="accent6">
                  <a:lumMod val="75000"/>
                </a:schemeClr>
              </a:solidFill>
            </a:endParaRPr>
          </a:p>
        </p:txBody>
      </p:sp>
      <p:sp>
        <p:nvSpPr>
          <p:cNvPr id="16" name="TextBox 15"/>
          <p:cNvSpPr txBox="1"/>
          <p:nvPr/>
        </p:nvSpPr>
        <p:spPr>
          <a:xfrm>
            <a:off x="990600" y="5105400"/>
            <a:ext cx="1314591" cy="369332"/>
          </a:xfrm>
          <a:prstGeom prst="rect">
            <a:avLst/>
          </a:prstGeom>
          <a:noFill/>
        </p:spPr>
        <p:txBody>
          <a:bodyPr wrap="none" rtlCol="0">
            <a:spAutoFit/>
          </a:bodyPr>
          <a:lstStyle/>
          <a:p>
            <a:r>
              <a:rPr lang="en-US" dirty="0" smtClean="0">
                <a:solidFill>
                  <a:schemeClr val="accent5">
                    <a:lumMod val="75000"/>
                  </a:schemeClr>
                </a:solidFill>
              </a:rPr>
              <a:t>Researchers</a:t>
            </a:r>
            <a:endParaRPr lang="en-US" dirty="0">
              <a:solidFill>
                <a:schemeClr val="accent5">
                  <a:lumMod val="75000"/>
                </a:schemeClr>
              </a:solidFill>
            </a:endParaRPr>
          </a:p>
        </p:txBody>
      </p:sp>
      <p:sp>
        <p:nvSpPr>
          <p:cNvPr id="17" name="TextBox 16"/>
          <p:cNvSpPr txBox="1"/>
          <p:nvPr/>
        </p:nvSpPr>
        <p:spPr>
          <a:xfrm>
            <a:off x="1381970" y="5715000"/>
            <a:ext cx="904030" cy="369332"/>
          </a:xfrm>
          <a:prstGeom prst="rect">
            <a:avLst/>
          </a:prstGeom>
          <a:noFill/>
        </p:spPr>
        <p:txBody>
          <a:bodyPr wrap="none" rtlCol="0">
            <a:spAutoFit/>
          </a:bodyPr>
          <a:lstStyle/>
          <a:p>
            <a:r>
              <a:rPr lang="en-US" dirty="0" smtClean="0">
                <a:solidFill>
                  <a:schemeClr val="accent5">
                    <a:lumMod val="75000"/>
                  </a:schemeClr>
                </a:solidFill>
              </a:rPr>
              <a:t>Citizens</a:t>
            </a:r>
            <a:endParaRPr lang="en-US" dirty="0">
              <a:solidFill>
                <a:schemeClr val="accent5">
                  <a:lumMod val="75000"/>
                </a:schemeClr>
              </a:solidFill>
            </a:endParaRPr>
          </a:p>
        </p:txBody>
      </p:sp>
      <p:sp>
        <p:nvSpPr>
          <p:cNvPr id="18" name="TextBox 17"/>
          <p:cNvSpPr txBox="1"/>
          <p:nvPr/>
        </p:nvSpPr>
        <p:spPr>
          <a:xfrm>
            <a:off x="7543800" y="1828800"/>
            <a:ext cx="1399614" cy="369332"/>
          </a:xfrm>
          <a:prstGeom prst="rect">
            <a:avLst/>
          </a:prstGeom>
          <a:noFill/>
        </p:spPr>
        <p:txBody>
          <a:bodyPr wrap="none" rtlCol="0">
            <a:spAutoFit/>
          </a:bodyPr>
          <a:lstStyle/>
          <a:p>
            <a:r>
              <a:rPr lang="en-US" dirty="0" smtClean="0">
                <a:solidFill>
                  <a:schemeClr val="bg2">
                    <a:lumMod val="50000"/>
                  </a:schemeClr>
                </a:solidFill>
              </a:rPr>
              <a:t>Amazon Turk</a:t>
            </a:r>
            <a:endParaRPr lang="en-US" dirty="0">
              <a:solidFill>
                <a:schemeClr val="bg2">
                  <a:lumMod val="50000"/>
                </a:schemeClr>
              </a:solidFill>
            </a:endParaRPr>
          </a:p>
        </p:txBody>
      </p:sp>
      <p:sp>
        <p:nvSpPr>
          <p:cNvPr id="19" name="TextBox 18"/>
          <p:cNvSpPr txBox="1"/>
          <p:nvPr/>
        </p:nvSpPr>
        <p:spPr>
          <a:xfrm>
            <a:off x="6858000" y="4953000"/>
            <a:ext cx="1634358" cy="369332"/>
          </a:xfrm>
          <a:prstGeom prst="rect">
            <a:avLst/>
          </a:prstGeom>
          <a:noFill/>
        </p:spPr>
        <p:txBody>
          <a:bodyPr wrap="none" rtlCol="0">
            <a:spAutoFit/>
          </a:bodyPr>
          <a:lstStyle/>
          <a:p>
            <a:r>
              <a:rPr lang="en-US" dirty="0" err="1" smtClean="0">
                <a:solidFill>
                  <a:schemeClr val="accent4">
                    <a:lumMod val="75000"/>
                  </a:schemeClr>
                </a:solidFill>
              </a:rPr>
              <a:t>Georeferencing</a:t>
            </a:r>
            <a:endParaRPr lang="en-US" dirty="0">
              <a:solidFill>
                <a:schemeClr val="accent4">
                  <a:lumMod val="75000"/>
                </a:schemeClr>
              </a:solidFill>
            </a:endParaRPr>
          </a:p>
        </p:txBody>
      </p:sp>
      <p:sp>
        <p:nvSpPr>
          <p:cNvPr id="20" name="TextBox 19"/>
          <p:cNvSpPr txBox="1"/>
          <p:nvPr/>
        </p:nvSpPr>
        <p:spPr>
          <a:xfrm>
            <a:off x="7162800" y="5334000"/>
            <a:ext cx="1730474" cy="369332"/>
          </a:xfrm>
          <a:prstGeom prst="rect">
            <a:avLst/>
          </a:prstGeom>
          <a:noFill/>
        </p:spPr>
        <p:txBody>
          <a:bodyPr wrap="none" rtlCol="0">
            <a:spAutoFit/>
          </a:bodyPr>
          <a:lstStyle/>
          <a:p>
            <a:r>
              <a:rPr lang="en-US" dirty="0" smtClean="0">
                <a:solidFill>
                  <a:schemeClr val="accent4">
                    <a:lumMod val="75000"/>
                  </a:schemeClr>
                </a:solidFill>
              </a:rPr>
              <a:t>Imaging services</a:t>
            </a:r>
            <a:endParaRPr lang="en-US" dirty="0">
              <a:solidFill>
                <a:schemeClr val="accent4">
                  <a:lumMod val="75000"/>
                </a:schemeClr>
              </a:solidFill>
            </a:endParaRPr>
          </a:p>
        </p:txBody>
      </p:sp>
      <p:sp>
        <p:nvSpPr>
          <p:cNvPr id="21" name="TextBox 20"/>
          <p:cNvSpPr txBox="1"/>
          <p:nvPr/>
        </p:nvSpPr>
        <p:spPr>
          <a:xfrm>
            <a:off x="6858000" y="5715000"/>
            <a:ext cx="1314655" cy="369332"/>
          </a:xfrm>
          <a:prstGeom prst="rect">
            <a:avLst/>
          </a:prstGeom>
          <a:noFill/>
        </p:spPr>
        <p:txBody>
          <a:bodyPr wrap="none" rtlCol="0">
            <a:spAutoFit/>
          </a:bodyPr>
          <a:lstStyle/>
          <a:p>
            <a:r>
              <a:rPr lang="en-US" dirty="0" smtClean="0">
                <a:solidFill>
                  <a:schemeClr val="accent4">
                    <a:lumMod val="75000"/>
                  </a:schemeClr>
                </a:solidFill>
              </a:rPr>
              <a:t>Data quality</a:t>
            </a:r>
            <a:endParaRPr lang="en-US" dirty="0">
              <a:solidFill>
                <a:schemeClr val="accent4">
                  <a:lumMod val="75000"/>
                </a:schemeClr>
              </a:solidFill>
            </a:endParaRPr>
          </a:p>
        </p:txBody>
      </p:sp>
      <p:sp>
        <p:nvSpPr>
          <p:cNvPr id="22" name="TextBox 21"/>
          <p:cNvSpPr txBox="1"/>
          <p:nvPr/>
        </p:nvSpPr>
        <p:spPr>
          <a:xfrm>
            <a:off x="5105400" y="6248400"/>
            <a:ext cx="1019831" cy="369332"/>
          </a:xfrm>
          <a:prstGeom prst="rect">
            <a:avLst/>
          </a:prstGeom>
          <a:noFill/>
        </p:spPr>
        <p:txBody>
          <a:bodyPr wrap="none" rtlCol="0">
            <a:spAutoFit/>
          </a:bodyPr>
          <a:lstStyle/>
          <a:p>
            <a:r>
              <a:rPr lang="en-US" dirty="0" smtClean="0">
                <a:solidFill>
                  <a:schemeClr val="accent4">
                    <a:lumMod val="75000"/>
                  </a:schemeClr>
                </a:solidFill>
              </a:rPr>
              <a:t>Mapping</a:t>
            </a:r>
            <a:endParaRPr lang="en-US" dirty="0">
              <a:solidFill>
                <a:schemeClr val="accent4">
                  <a:lumMod val="75000"/>
                </a:schemeClr>
              </a:solidFill>
            </a:endParaRPr>
          </a:p>
        </p:txBody>
      </p:sp>
      <p:sp>
        <p:nvSpPr>
          <p:cNvPr id="23" name="TextBox 22"/>
          <p:cNvSpPr txBox="1"/>
          <p:nvPr/>
        </p:nvSpPr>
        <p:spPr>
          <a:xfrm>
            <a:off x="838200" y="3200400"/>
            <a:ext cx="543354" cy="369332"/>
          </a:xfrm>
          <a:prstGeom prst="rect">
            <a:avLst/>
          </a:prstGeom>
          <a:noFill/>
        </p:spPr>
        <p:txBody>
          <a:bodyPr wrap="none" rtlCol="0">
            <a:spAutoFit/>
          </a:bodyPr>
          <a:lstStyle/>
          <a:p>
            <a:r>
              <a:rPr lang="en-US" dirty="0" smtClean="0">
                <a:solidFill>
                  <a:schemeClr val="accent6">
                    <a:lumMod val="75000"/>
                  </a:schemeClr>
                </a:solidFill>
              </a:rPr>
              <a:t>EOL</a:t>
            </a:r>
            <a:endParaRPr lang="en-US" dirty="0">
              <a:solidFill>
                <a:schemeClr val="accent6">
                  <a:lumMod val="75000"/>
                </a:schemeClr>
              </a:solidFill>
            </a:endParaRPr>
          </a:p>
        </p:txBody>
      </p:sp>
      <p:sp>
        <p:nvSpPr>
          <p:cNvPr id="25" name="TextBox 24"/>
          <p:cNvSpPr txBox="1"/>
          <p:nvPr/>
        </p:nvSpPr>
        <p:spPr>
          <a:xfrm>
            <a:off x="6172200" y="6248400"/>
            <a:ext cx="654410" cy="369332"/>
          </a:xfrm>
          <a:prstGeom prst="rect">
            <a:avLst/>
          </a:prstGeom>
          <a:noFill/>
        </p:spPr>
        <p:txBody>
          <a:bodyPr wrap="none" rtlCol="0">
            <a:spAutoFit/>
          </a:bodyPr>
          <a:lstStyle/>
          <a:p>
            <a:r>
              <a:rPr lang="en-US" dirty="0" smtClean="0">
                <a:solidFill>
                  <a:schemeClr val="accent4">
                    <a:lumMod val="75000"/>
                  </a:schemeClr>
                </a:solidFill>
              </a:rPr>
              <a:t>TCNs</a:t>
            </a:r>
            <a:endParaRPr lang="en-US" dirty="0">
              <a:solidFill>
                <a:schemeClr val="accent4">
                  <a:lumMod val="75000"/>
                </a:schemeClr>
              </a:solidFill>
            </a:endParaRPr>
          </a:p>
        </p:txBody>
      </p:sp>
      <p:sp>
        <p:nvSpPr>
          <p:cNvPr id="26" name="TextBox 25"/>
          <p:cNvSpPr txBox="1"/>
          <p:nvPr/>
        </p:nvSpPr>
        <p:spPr>
          <a:xfrm>
            <a:off x="1707790" y="6107668"/>
            <a:ext cx="654410" cy="369332"/>
          </a:xfrm>
          <a:prstGeom prst="rect">
            <a:avLst/>
          </a:prstGeom>
          <a:noFill/>
        </p:spPr>
        <p:txBody>
          <a:bodyPr wrap="none" rtlCol="0">
            <a:spAutoFit/>
          </a:bodyPr>
          <a:lstStyle/>
          <a:p>
            <a:r>
              <a:rPr lang="en-US" dirty="0" smtClean="0">
                <a:solidFill>
                  <a:schemeClr val="accent5">
                    <a:lumMod val="75000"/>
                  </a:schemeClr>
                </a:solidFill>
              </a:rPr>
              <a:t>TCNs</a:t>
            </a:r>
            <a:endParaRPr lang="en-US" dirty="0">
              <a:solidFill>
                <a:schemeClr val="accent5">
                  <a:lumMod val="75000"/>
                </a:schemeClr>
              </a:solidFill>
            </a:endParaRPr>
          </a:p>
        </p:txBody>
      </p:sp>
      <p:sp>
        <p:nvSpPr>
          <p:cNvPr id="27" name="TextBox 26"/>
          <p:cNvSpPr txBox="1"/>
          <p:nvPr/>
        </p:nvSpPr>
        <p:spPr>
          <a:xfrm>
            <a:off x="2438400" y="6324600"/>
            <a:ext cx="1367106" cy="369332"/>
          </a:xfrm>
          <a:prstGeom prst="rect">
            <a:avLst/>
          </a:prstGeom>
          <a:noFill/>
        </p:spPr>
        <p:txBody>
          <a:bodyPr wrap="none" rtlCol="0">
            <a:spAutoFit/>
          </a:bodyPr>
          <a:lstStyle/>
          <a:p>
            <a:r>
              <a:rPr lang="en-US" dirty="0" smtClean="0">
                <a:solidFill>
                  <a:schemeClr val="accent5">
                    <a:lumMod val="75000"/>
                  </a:schemeClr>
                </a:solidFill>
              </a:rPr>
              <a:t>Government</a:t>
            </a:r>
            <a:endParaRPr lang="en-US" dirty="0">
              <a:solidFill>
                <a:schemeClr val="accent5">
                  <a:lumMod val="75000"/>
                </a:schemeClr>
              </a:solidFill>
            </a:endParaRPr>
          </a:p>
        </p:txBody>
      </p:sp>
      <p:sp>
        <p:nvSpPr>
          <p:cNvPr id="28" name="TextBox 27"/>
          <p:cNvSpPr txBox="1"/>
          <p:nvPr/>
        </p:nvSpPr>
        <p:spPr>
          <a:xfrm>
            <a:off x="7772400" y="6019800"/>
            <a:ext cx="1215076" cy="369332"/>
          </a:xfrm>
          <a:prstGeom prst="rect">
            <a:avLst/>
          </a:prstGeom>
          <a:noFill/>
        </p:spPr>
        <p:txBody>
          <a:bodyPr wrap="none" rtlCol="0">
            <a:spAutoFit/>
          </a:bodyPr>
          <a:lstStyle/>
          <a:p>
            <a:r>
              <a:rPr lang="en-US" dirty="0" smtClean="0">
                <a:solidFill>
                  <a:schemeClr val="accent4">
                    <a:lumMod val="75000"/>
                  </a:schemeClr>
                </a:solidFill>
              </a:rPr>
              <a:t>Translation</a:t>
            </a:r>
            <a:endParaRPr lang="en-US" dirty="0">
              <a:solidFill>
                <a:schemeClr val="accent4">
                  <a:lumMod val="75000"/>
                </a:schemeClr>
              </a:solidFill>
            </a:endParaRPr>
          </a:p>
        </p:txBody>
      </p:sp>
      <p:sp>
        <p:nvSpPr>
          <p:cNvPr id="29" name="TextBox 28"/>
          <p:cNvSpPr txBox="1"/>
          <p:nvPr/>
        </p:nvSpPr>
        <p:spPr>
          <a:xfrm>
            <a:off x="7086600" y="6172200"/>
            <a:ext cx="585417" cy="369332"/>
          </a:xfrm>
          <a:prstGeom prst="rect">
            <a:avLst/>
          </a:prstGeom>
          <a:noFill/>
        </p:spPr>
        <p:txBody>
          <a:bodyPr wrap="none" rtlCol="0">
            <a:spAutoFit/>
          </a:bodyPr>
          <a:lstStyle/>
          <a:p>
            <a:r>
              <a:rPr lang="en-US" dirty="0" smtClean="0">
                <a:solidFill>
                  <a:schemeClr val="accent4">
                    <a:lumMod val="75000"/>
                  </a:schemeClr>
                </a:solidFill>
              </a:rPr>
              <a:t>OCR</a:t>
            </a:r>
            <a:endParaRPr lang="en-US" dirty="0">
              <a:solidFill>
                <a:schemeClr val="accent4">
                  <a:lumMod val="75000"/>
                </a:schemeClr>
              </a:solidFill>
            </a:endParaRPr>
          </a:p>
        </p:txBody>
      </p:sp>
      <p:grpSp>
        <p:nvGrpSpPr>
          <p:cNvPr id="3" name="Group 82"/>
          <p:cNvGrpSpPr/>
          <p:nvPr/>
        </p:nvGrpSpPr>
        <p:grpSpPr>
          <a:xfrm>
            <a:off x="322765" y="1432585"/>
            <a:ext cx="3792035" cy="2896251"/>
            <a:chOff x="322765" y="1432585"/>
            <a:chExt cx="3792035" cy="2896251"/>
          </a:xfrm>
        </p:grpSpPr>
        <p:sp>
          <p:nvSpPr>
            <p:cNvPr id="50" name="Arc 49"/>
            <p:cNvSpPr/>
            <p:nvPr/>
          </p:nvSpPr>
          <p:spPr>
            <a:xfrm rot="17847544">
              <a:off x="542523" y="1212827"/>
              <a:ext cx="2896251" cy="3335768"/>
            </a:xfrm>
            <a:prstGeom prst="arc">
              <a:avLst>
                <a:gd name="adj1" fmla="val 960881"/>
                <a:gd name="adj2" fmla="val 8591358"/>
              </a:avLst>
            </a:prstGeom>
          </p:spPr>
          <p:style>
            <a:lnRef idx="3">
              <a:schemeClr val="accent6"/>
            </a:lnRef>
            <a:fillRef idx="0">
              <a:schemeClr val="accent6"/>
            </a:fillRef>
            <a:effectRef idx="2">
              <a:schemeClr val="accent6"/>
            </a:effectRef>
            <a:fontRef idx="minor">
              <a:schemeClr val="tx1"/>
            </a:fontRef>
          </p:style>
          <p:txBody>
            <a:bodyPr rtlCol="0" anchor="ctr"/>
            <a:lstStyle/>
            <a:p>
              <a:pPr algn="ctr"/>
              <a:endParaRPr lang="en-US"/>
            </a:p>
          </p:txBody>
        </p:sp>
        <p:cxnSp>
          <p:nvCxnSpPr>
            <p:cNvPr id="51" name="Straight Arrow Connector 50"/>
            <p:cNvCxnSpPr/>
            <p:nvPr/>
          </p:nvCxnSpPr>
          <p:spPr>
            <a:xfrm flipH="1" flipV="1">
              <a:off x="3276600" y="3276600"/>
              <a:ext cx="533400" cy="304800"/>
            </a:xfrm>
            <a:prstGeom prst="straightConnector1">
              <a:avLst/>
            </a:prstGeom>
            <a:ln>
              <a:tailEnd type="arrow"/>
            </a:ln>
          </p:spPr>
          <p:style>
            <a:lnRef idx="3">
              <a:schemeClr val="accent6"/>
            </a:lnRef>
            <a:fillRef idx="0">
              <a:schemeClr val="accent6"/>
            </a:fillRef>
            <a:effectRef idx="2">
              <a:schemeClr val="accent6"/>
            </a:effectRef>
            <a:fontRef idx="minor">
              <a:schemeClr val="tx1"/>
            </a:fontRef>
          </p:style>
        </p:cxnSp>
        <p:sp>
          <p:nvSpPr>
            <p:cNvPr id="58" name="TextBox 57"/>
            <p:cNvSpPr txBox="1"/>
            <p:nvPr/>
          </p:nvSpPr>
          <p:spPr>
            <a:xfrm>
              <a:off x="2971800" y="3581400"/>
              <a:ext cx="1143000" cy="584775"/>
            </a:xfrm>
            <a:prstGeom prst="rect">
              <a:avLst/>
            </a:prstGeom>
            <a:noFill/>
          </p:spPr>
          <p:txBody>
            <a:bodyPr wrap="square" rtlCol="0">
              <a:spAutoFit/>
            </a:bodyPr>
            <a:lstStyle/>
            <a:p>
              <a:pPr algn="ctr"/>
              <a:r>
                <a:rPr lang="en-US" sz="1600" dirty="0" smtClean="0"/>
                <a:t>Domain data</a:t>
              </a:r>
              <a:endParaRPr lang="en-US" sz="1600" dirty="0"/>
            </a:p>
          </p:txBody>
        </p:sp>
      </p:grpSp>
      <p:grpSp>
        <p:nvGrpSpPr>
          <p:cNvPr id="11" name="Group 87"/>
          <p:cNvGrpSpPr/>
          <p:nvPr/>
        </p:nvGrpSpPr>
        <p:grpSpPr>
          <a:xfrm>
            <a:off x="5105400" y="1326209"/>
            <a:ext cx="3684478" cy="3124200"/>
            <a:chOff x="5105400" y="1326209"/>
            <a:chExt cx="3684478" cy="3124200"/>
          </a:xfrm>
        </p:grpSpPr>
        <p:cxnSp>
          <p:nvCxnSpPr>
            <p:cNvPr id="40" name="Straight Arrow Connector 39"/>
            <p:cNvCxnSpPr/>
            <p:nvPr/>
          </p:nvCxnSpPr>
          <p:spPr>
            <a:xfrm flipH="1">
              <a:off x="5257800" y="3276600"/>
              <a:ext cx="533400" cy="228600"/>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cxnSp>
          <p:nvCxnSpPr>
            <p:cNvPr id="44" name="Straight Arrow Connector 43"/>
            <p:cNvCxnSpPr/>
            <p:nvPr/>
          </p:nvCxnSpPr>
          <p:spPr>
            <a:xfrm flipV="1">
              <a:off x="5334000" y="3480179"/>
              <a:ext cx="479946" cy="177421"/>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61" name="Arc 60"/>
            <p:cNvSpPr/>
            <p:nvPr/>
          </p:nvSpPr>
          <p:spPr>
            <a:xfrm rot="3380084">
              <a:off x="5573613" y="1234144"/>
              <a:ext cx="3124200" cy="3308330"/>
            </a:xfrm>
            <a:prstGeom prst="arc">
              <a:avLst>
                <a:gd name="adj1" fmla="val 2450945"/>
                <a:gd name="adj2" fmla="val 9846868"/>
              </a:avLst>
            </a:prstGeom>
          </p:spPr>
          <p:style>
            <a:lnRef idx="3">
              <a:schemeClr val="accent3"/>
            </a:lnRef>
            <a:fillRef idx="0">
              <a:schemeClr val="accent3"/>
            </a:fillRef>
            <a:effectRef idx="2">
              <a:schemeClr val="accent3"/>
            </a:effectRef>
            <a:fontRef idx="minor">
              <a:schemeClr val="tx1"/>
            </a:fontRef>
          </p:style>
          <p:txBody>
            <a:bodyPr rtlCol="0" anchor="ctr"/>
            <a:lstStyle/>
            <a:p>
              <a:pPr algn="ctr"/>
              <a:endParaRPr lang="en-US"/>
            </a:p>
          </p:txBody>
        </p:sp>
        <p:sp>
          <p:nvSpPr>
            <p:cNvPr id="49" name="TextBox 48"/>
            <p:cNvSpPr txBox="1"/>
            <p:nvPr/>
          </p:nvSpPr>
          <p:spPr>
            <a:xfrm>
              <a:off x="5105400" y="3657600"/>
              <a:ext cx="1447799" cy="584775"/>
            </a:xfrm>
            <a:prstGeom prst="rect">
              <a:avLst/>
            </a:prstGeom>
            <a:noFill/>
          </p:spPr>
          <p:txBody>
            <a:bodyPr wrap="square" rtlCol="0">
              <a:spAutoFit/>
            </a:bodyPr>
            <a:lstStyle/>
            <a:p>
              <a:pPr algn="ctr"/>
              <a:r>
                <a:rPr lang="en-US" sz="1600" dirty="0" smtClean="0"/>
                <a:t>BLOBs</a:t>
              </a:r>
            </a:p>
            <a:p>
              <a:pPr algn="ctr"/>
              <a:r>
                <a:rPr lang="en-US" sz="1600" dirty="0" smtClean="0"/>
                <a:t>Appliances</a:t>
              </a:r>
              <a:endParaRPr lang="en-US" sz="1600" dirty="0"/>
            </a:p>
          </p:txBody>
        </p:sp>
      </p:grpSp>
      <p:grpSp>
        <p:nvGrpSpPr>
          <p:cNvPr id="24" name="Group 83"/>
          <p:cNvGrpSpPr/>
          <p:nvPr/>
        </p:nvGrpSpPr>
        <p:grpSpPr>
          <a:xfrm>
            <a:off x="1171126" y="4267200"/>
            <a:ext cx="3416696" cy="3274940"/>
            <a:chOff x="1171126" y="4267200"/>
            <a:chExt cx="3416696" cy="3274940"/>
          </a:xfrm>
        </p:grpSpPr>
        <p:sp>
          <p:nvSpPr>
            <p:cNvPr id="59" name="Arc 58"/>
            <p:cNvSpPr/>
            <p:nvPr/>
          </p:nvSpPr>
          <p:spPr>
            <a:xfrm rot="12901437">
              <a:off x="1171126" y="4383886"/>
              <a:ext cx="3416696" cy="3158254"/>
            </a:xfrm>
            <a:prstGeom prst="arc">
              <a:avLst>
                <a:gd name="adj1" fmla="val 1835410"/>
                <a:gd name="adj2" fmla="val 9422624"/>
              </a:avLst>
            </a:prstGeom>
          </p:spPr>
          <p:style>
            <a:lnRef idx="3">
              <a:schemeClr val="accent5"/>
            </a:lnRef>
            <a:fillRef idx="0">
              <a:schemeClr val="accent5"/>
            </a:fillRef>
            <a:effectRef idx="2">
              <a:schemeClr val="accent5"/>
            </a:effectRef>
            <a:fontRef idx="minor">
              <a:schemeClr val="tx1"/>
            </a:fontRef>
          </p:style>
          <p:txBody>
            <a:bodyPr rtlCol="0" anchor="ctr"/>
            <a:lstStyle/>
            <a:p>
              <a:pPr algn="ctr"/>
              <a:endParaRPr lang="en-US"/>
            </a:p>
          </p:txBody>
        </p:sp>
        <p:cxnSp>
          <p:nvCxnSpPr>
            <p:cNvPr id="62" name="Straight Arrow Connector 61"/>
            <p:cNvCxnSpPr/>
            <p:nvPr/>
          </p:nvCxnSpPr>
          <p:spPr>
            <a:xfrm flipH="1">
              <a:off x="3505200" y="4572000"/>
              <a:ext cx="304800"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5" name="Straight Arrow Connector 64"/>
            <p:cNvCxnSpPr/>
            <p:nvPr/>
          </p:nvCxnSpPr>
          <p:spPr>
            <a:xfrm flipV="1">
              <a:off x="3429000" y="4419600"/>
              <a:ext cx="304800" cy="38100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70" name="TextBox 69"/>
            <p:cNvSpPr txBox="1"/>
            <p:nvPr/>
          </p:nvSpPr>
          <p:spPr>
            <a:xfrm>
              <a:off x="2209800" y="4267200"/>
              <a:ext cx="1447799" cy="584775"/>
            </a:xfrm>
            <a:prstGeom prst="rect">
              <a:avLst/>
            </a:prstGeom>
            <a:noFill/>
          </p:spPr>
          <p:txBody>
            <a:bodyPr wrap="square" rtlCol="0">
              <a:spAutoFit/>
            </a:bodyPr>
            <a:lstStyle/>
            <a:p>
              <a:pPr algn="ctr"/>
              <a:r>
                <a:rPr lang="en-US" sz="1600" dirty="0" smtClean="0"/>
                <a:t>Updates</a:t>
              </a:r>
            </a:p>
            <a:p>
              <a:pPr algn="ctr"/>
              <a:r>
                <a:rPr lang="en-US" sz="1600" dirty="0" smtClean="0"/>
                <a:t>Notification</a:t>
              </a:r>
              <a:endParaRPr lang="en-US" sz="1600" dirty="0"/>
            </a:p>
          </p:txBody>
        </p:sp>
        <p:sp>
          <p:nvSpPr>
            <p:cNvPr id="71" name="TextBox 70"/>
            <p:cNvSpPr txBox="1"/>
            <p:nvPr/>
          </p:nvSpPr>
          <p:spPr>
            <a:xfrm>
              <a:off x="3581400" y="4495800"/>
              <a:ext cx="990599" cy="584775"/>
            </a:xfrm>
            <a:prstGeom prst="rect">
              <a:avLst/>
            </a:prstGeom>
            <a:noFill/>
          </p:spPr>
          <p:txBody>
            <a:bodyPr wrap="square" rtlCol="0">
              <a:spAutoFit/>
            </a:bodyPr>
            <a:lstStyle/>
            <a:p>
              <a:pPr algn="ctr"/>
              <a:r>
                <a:rPr lang="en-US" sz="1600" dirty="0" smtClean="0"/>
                <a:t>Query results</a:t>
              </a:r>
              <a:endParaRPr lang="en-US" sz="1600" dirty="0"/>
            </a:p>
          </p:txBody>
        </p:sp>
      </p:grpSp>
      <p:grpSp>
        <p:nvGrpSpPr>
          <p:cNvPr id="31" name="Group 84"/>
          <p:cNvGrpSpPr/>
          <p:nvPr/>
        </p:nvGrpSpPr>
        <p:grpSpPr>
          <a:xfrm>
            <a:off x="4419600" y="4490393"/>
            <a:ext cx="3745158" cy="3343808"/>
            <a:chOff x="4419600" y="4490393"/>
            <a:chExt cx="3745158" cy="3343808"/>
          </a:xfrm>
        </p:grpSpPr>
        <p:sp>
          <p:nvSpPr>
            <p:cNvPr id="60" name="Arc 59"/>
            <p:cNvSpPr/>
            <p:nvPr/>
          </p:nvSpPr>
          <p:spPr>
            <a:xfrm rot="9041167">
              <a:off x="4516105" y="4490393"/>
              <a:ext cx="3648653" cy="3343808"/>
            </a:xfrm>
            <a:prstGeom prst="arc">
              <a:avLst>
                <a:gd name="adj1" fmla="val 1504226"/>
                <a:gd name="adj2" fmla="val 8417617"/>
              </a:avLst>
            </a:prstGeom>
          </p:spPr>
          <p:style>
            <a:lnRef idx="3">
              <a:schemeClr val="accent4"/>
            </a:lnRef>
            <a:fillRef idx="0">
              <a:schemeClr val="accent4"/>
            </a:fillRef>
            <a:effectRef idx="2">
              <a:schemeClr val="accent4"/>
            </a:effectRef>
            <a:fontRef idx="minor">
              <a:schemeClr val="tx1"/>
            </a:fontRef>
          </p:style>
          <p:txBody>
            <a:bodyPr rtlCol="0" anchor="ctr"/>
            <a:lstStyle/>
            <a:p>
              <a:pPr algn="ctr"/>
              <a:endParaRPr lang="en-US"/>
            </a:p>
          </p:txBody>
        </p:sp>
        <p:cxnSp>
          <p:nvCxnSpPr>
            <p:cNvPr id="72" name="Straight Arrow Connector 71"/>
            <p:cNvCxnSpPr/>
            <p:nvPr/>
          </p:nvCxnSpPr>
          <p:spPr>
            <a:xfrm>
              <a:off x="5181600" y="4572000"/>
              <a:ext cx="3810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77" name="Straight Arrow Connector 76"/>
            <p:cNvCxnSpPr/>
            <p:nvPr/>
          </p:nvCxnSpPr>
          <p:spPr>
            <a:xfrm flipH="1" flipV="1">
              <a:off x="5334000" y="4495800"/>
              <a:ext cx="381000" cy="45720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sp>
          <p:nvSpPr>
            <p:cNvPr id="80" name="TextBox 79"/>
            <p:cNvSpPr txBox="1"/>
            <p:nvPr/>
          </p:nvSpPr>
          <p:spPr>
            <a:xfrm>
              <a:off x="4419600" y="4648200"/>
              <a:ext cx="1143000" cy="584775"/>
            </a:xfrm>
            <a:prstGeom prst="rect">
              <a:avLst/>
            </a:prstGeom>
            <a:noFill/>
          </p:spPr>
          <p:txBody>
            <a:bodyPr wrap="square" rtlCol="0">
              <a:spAutoFit/>
            </a:bodyPr>
            <a:lstStyle/>
            <a:p>
              <a:pPr algn="ctr"/>
              <a:r>
                <a:rPr lang="en-US" sz="1600" dirty="0" smtClean="0"/>
                <a:t>Customer Requests</a:t>
              </a:r>
              <a:endParaRPr lang="en-US" sz="1600" dirty="0"/>
            </a:p>
          </p:txBody>
        </p:sp>
        <p:sp>
          <p:nvSpPr>
            <p:cNvPr id="81" name="TextBox 80"/>
            <p:cNvSpPr txBox="1"/>
            <p:nvPr/>
          </p:nvSpPr>
          <p:spPr>
            <a:xfrm>
              <a:off x="5486400" y="4495800"/>
              <a:ext cx="1143000" cy="584775"/>
            </a:xfrm>
            <a:prstGeom prst="rect">
              <a:avLst/>
            </a:prstGeom>
            <a:noFill/>
          </p:spPr>
          <p:txBody>
            <a:bodyPr wrap="square" rtlCol="0">
              <a:spAutoFit/>
            </a:bodyPr>
            <a:lstStyle/>
            <a:p>
              <a:pPr algn="ctr"/>
              <a:r>
                <a:rPr lang="en-US" sz="1600" dirty="0" smtClean="0"/>
                <a:t>Processed data</a:t>
              </a:r>
              <a:endParaRPr lang="en-US" sz="1600" dirty="0"/>
            </a:p>
          </p:txBody>
        </p:sp>
      </p:grpSp>
      <p:grpSp>
        <p:nvGrpSpPr>
          <p:cNvPr id="34" name="Group 86"/>
          <p:cNvGrpSpPr/>
          <p:nvPr/>
        </p:nvGrpSpPr>
        <p:grpSpPr>
          <a:xfrm>
            <a:off x="2971800" y="304800"/>
            <a:ext cx="3124200" cy="2819400"/>
            <a:chOff x="2971800" y="304800"/>
            <a:chExt cx="3124200" cy="2819400"/>
          </a:xfrm>
        </p:grpSpPr>
        <p:sp>
          <p:nvSpPr>
            <p:cNvPr id="30" name="Arc 29"/>
            <p:cNvSpPr/>
            <p:nvPr/>
          </p:nvSpPr>
          <p:spPr>
            <a:xfrm>
              <a:off x="2971800" y="304800"/>
              <a:ext cx="3124200" cy="2209800"/>
            </a:xfrm>
            <a:prstGeom prst="arc">
              <a:avLst>
                <a:gd name="adj1" fmla="val 960881"/>
                <a:gd name="adj2" fmla="val 9846868"/>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cxnSp>
          <p:nvCxnSpPr>
            <p:cNvPr id="32" name="Straight Arrow Connector 31"/>
            <p:cNvCxnSpPr/>
            <p:nvPr/>
          </p:nvCxnSpPr>
          <p:spPr>
            <a:xfrm>
              <a:off x="4495800" y="2286000"/>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3" name="Straight Arrow Connector 32"/>
            <p:cNvCxnSpPr/>
            <p:nvPr/>
          </p:nvCxnSpPr>
          <p:spPr>
            <a:xfrm flipV="1">
              <a:off x="4648200" y="2286000"/>
              <a:ext cx="0" cy="83820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7" name="TextBox 36"/>
            <p:cNvSpPr txBox="1"/>
            <p:nvPr/>
          </p:nvSpPr>
          <p:spPr>
            <a:xfrm>
              <a:off x="3124200" y="2438400"/>
              <a:ext cx="1447799" cy="584775"/>
            </a:xfrm>
            <a:prstGeom prst="rect">
              <a:avLst/>
            </a:prstGeom>
            <a:noFill/>
          </p:spPr>
          <p:txBody>
            <a:bodyPr wrap="square" rtlCol="0">
              <a:spAutoFit/>
            </a:bodyPr>
            <a:lstStyle/>
            <a:p>
              <a:pPr algn="ctr"/>
              <a:r>
                <a:rPr lang="en-US" sz="1600" dirty="0" smtClean="0"/>
                <a:t>Domain-level data</a:t>
              </a:r>
              <a:endParaRPr lang="en-US" sz="1600" dirty="0"/>
            </a:p>
          </p:txBody>
        </p:sp>
        <p:sp>
          <p:nvSpPr>
            <p:cNvPr id="38" name="TextBox 37"/>
            <p:cNvSpPr txBox="1"/>
            <p:nvPr/>
          </p:nvSpPr>
          <p:spPr>
            <a:xfrm>
              <a:off x="4495800" y="2209800"/>
              <a:ext cx="1447799" cy="830997"/>
            </a:xfrm>
            <a:prstGeom prst="rect">
              <a:avLst/>
            </a:prstGeom>
            <a:noFill/>
          </p:spPr>
          <p:txBody>
            <a:bodyPr wrap="square" rtlCol="0">
              <a:spAutoFit/>
            </a:bodyPr>
            <a:lstStyle/>
            <a:p>
              <a:pPr algn="ctr"/>
              <a:r>
                <a:rPr lang="en-US" sz="1600" dirty="0" smtClean="0"/>
                <a:t>Updates</a:t>
              </a:r>
            </a:p>
            <a:p>
              <a:pPr algn="ctr"/>
              <a:r>
                <a:rPr lang="en-US" sz="1600" dirty="0" smtClean="0"/>
                <a:t>Notification</a:t>
              </a:r>
            </a:p>
            <a:p>
              <a:pPr algn="ctr"/>
              <a:r>
                <a:rPr lang="en-US" sz="1600" dirty="0" smtClean="0"/>
                <a:t>Usage track</a:t>
              </a:r>
              <a:endParaRPr lang="en-US" sz="1600" dirty="0"/>
            </a:p>
          </p:txBody>
        </p:sp>
      </p:grpSp>
      <p:sp>
        <p:nvSpPr>
          <p:cNvPr id="89" name="TextBox 88"/>
          <p:cNvSpPr txBox="1"/>
          <p:nvPr/>
        </p:nvSpPr>
        <p:spPr>
          <a:xfrm>
            <a:off x="1143000" y="3733800"/>
            <a:ext cx="774571" cy="369332"/>
          </a:xfrm>
          <a:prstGeom prst="rect">
            <a:avLst/>
          </a:prstGeom>
          <a:noFill/>
        </p:spPr>
        <p:txBody>
          <a:bodyPr wrap="none" rtlCol="0">
            <a:spAutoFit/>
          </a:bodyPr>
          <a:lstStyle/>
          <a:p>
            <a:r>
              <a:rPr lang="en-US" dirty="0" smtClean="0">
                <a:solidFill>
                  <a:schemeClr val="accent6">
                    <a:lumMod val="75000"/>
                  </a:schemeClr>
                </a:solidFill>
              </a:rPr>
              <a:t>BISON</a:t>
            </a:r>
            <a:endParaRPr lang="en-US" dirty="0">
              <a:solidFill>
                <a:schemeClr val="accent6">
                  <a:lumMod val="75000"/>
                </a:schemeClr>
              </a:solidFill>
            </a:endParaRPr>
          </a:p>
        </p:txBody>
      </p:sp>
      <p:sp>
        <p:nvSpPr>
          <p:cNvPr id="90" name="TextBox 89"/>
          <p:cNvSpPr txBox="1"/>
          <p:nvPr/>
        </p:nvSpPr>
        <p:spPr>
          <a:xfrm>
            <a:off x="7848600" y="2971800"/>
            <a:ext cx="1034129" cy="369332"/>
          </a:xfrm>
          <a:prstGeom prst="rect">
            <a:avLst/>
          </a:prstGeom>
          <a:noFill/>
        </p:spPr>
        <p:txBody>
          <a:bodyPr wrap="none" rtlCol="0">
            <a:spAutoFit/>
          </a:bodyPr>
          <a:lstStyle/>
          <a:p>
            <a:r>
              <a:rPr lang="en-US" dirty="0" err="1" smtClean="0">
                <a:solidFill>
                  <a:schemeClr val="bg2">
                    <a:lumMod val="50000"/>
                  </a:schemeClr>
                </a:solidFill>
              </a:rPr>
              <a:t>DataONE</a:t>
            </a:r>
            <a:endParaRPr lang="en-US" dirty="0">
              <a:solidFill>
                <a:schemeClr val="bg2">
                  <a:lumMod val="50000"/>
                </a:schemeClr>
              </a:solidFill>
            </a:endParaRPr>
          </a:p>
        </p:txBody>
      </p:sp>
      <p:sp>
        <p:nvSpPr>
          <p:cNvPr id="91" name="TextBox 90"/>
          <p:cNvSpPr txBox="1"/>
          <p:nvPr/>
        </p:nvSpPr>
        <p:spPr>
          <a:xfrm>
            <a:off x="8001000" y="3429000"/>
            <a:ext cx="654410" cy="369332"/>
          </a:xfrm>
          <a:prstGeom prst="rect">
            <a:avLst/>
          </a:prstGeom>
          <a:noFill/>
        </p:spPr>
        <p:txBody>
          <a:bodyPr wrap="none" rtlCol="0">
            <a:spAutoFit/>
          </a:bodyPr>
          <a:lstStyle/>
          <a:p>
            <a:r>
              <a:rPr lang="en-US" dirty="0" smtClean="0">
                <a:solidFill>
                  <a:schemeClr val="bg2">
                    <a:lumMod val="50000"/>
                  </a:schemeClr>
                </a:solidFill>
              </a:rPr>
              <a:t>TCNs</a:t>
            </a:r>
            <a:endParaRPr lang="en-US" dirty="0">
              <a:solidFill>
                <a:schemeClr val="bg2">
                  <a:lumMod val="50000"/>
                </a:schemeClr>
              </a:solidFill>
            </a:endParaRPr>
          </a:p>
        </p:txBody>
      </p:sp>
      <p:sp>
        <p:nvSpPr>
          <p:cNvPr id="92" name="TextBox 91"/>
          <p:cNvSpPr txBox="1"/>
          <p:nvPr/>
        </p:nvSpPr>
        <p:spPr>
          <a:xfrm>
            <a:off x="7086600" y="4114800"/>
            <a:ext cx="1863202" cy="369332"/>
          </a:xfrm>
          <a:prstGeom prst="rect">
            <a:avLst/>
          </a:prstGeom>
          <a:noFill/>
        </p:spPr>
        <p:txBody>
          <a:bodyPr wrap="none" rtlCol="0">
            <a:spAutoFit/>
          </a:bodyPr>
          <a:lstStyle/>
          <a:p>
            <a:r>
              <a:rPr lang="en-US" dirty="0" smtClean="0">
                <a:solidFill>
                  <a:schemeClr val="bg2">
                    <a:lumMod val="50000"/>
                  </a:schemeClr>
                </a:solidFill>
              </a:rPr>
              <a:t>Data Conservancy</a:t>
            </a:r>
            <a:endParaRPr lang="en-US" dirty="0">
              <a:solidFill>
                <a:schemeClr val="bg2">
                  <a:lumMod val="50000"/>
                </a:schemeClr>
              </a:solidFill>
            </a:endParaRPr>
          </a:p>
        </p:txBody>
      </p:sp>
      <p:sp>
        <p:nvSpPr>
          <p:cNvPr id="93" name="TextBox 92"/>
          <p:cNvSpPr txBox="1"/>
          <p:nvPr/>
        </p:nvSpPr>
        <p:spPr>
          <a:xfrm>
            <a:off x="8158987" y="5638800"/>
            <a:ext cx="985013" cy="369332"/>
          </a:xfrm>
          <a:prstGeom prst="rect">
            <a:avLst/>
          </a:prstGeom>
          <a:noFill/>
        </p:spPr>
        <p:txBody>
          <a:bodyPr wrap="none" rtlCol="0">
            <a:spAutoFit/>
          </a:bodyPr>
          <a:lstStyle/>
          <a:p>
            <a:r>
              <a:rPr lang="en-US" dirty="0" err="1" smtClean="0">
                <a:solidFill>
                  <a:schemeClr val="accent4">
                    <a:lumMod val="75000"/>
                  </a:schemeClr>
                </a:solidFill>
              </a:rPr>
              <a:t>NESCent</a:t>
            </a:r>
            <a:endParaRPr lang="en-US" dirty="0">
              <a:solidFill>
                <a:schemeClr val="accent4">
                  <a:lumMod val="75000"/>
                </a:schemeClr>
              </a:solidFill>
            </a:endParaRPr>
          </a:p>
        </p:txBody>
      </p:sp>
      <p:sp>
        <p:nvSpPr>
          <p:cNvPr id="94" name="TextBox 93"/>
          <p:cNvSpPr txBox="1"/>
          <p:nvPr/>
        </p:nvSpPr>
        <p:spPr>
          <a:xfrm>
            <a:off x="7696200" y="6324600"/>
            <a:ext cx="716350" cy="369332"/>
          </a:xfrm>
          <a:prstGeom prst="rect">
            <a:avLst/>
          </a:prstGeom>
          <a:noFill/>
        </p:spPr>
        <p:txBody>
          <a:bodyPr wrap="none" rtlCol="0">
            <a:spAutoFit/>
          </a:bodyPr>
          <a:lstStyle/>
          <a:p>
            <a:r>
              <a:rPr lang="en-US" dirty="0" err="1" smtClean="0">
                <a:solidFill>
                  <a:schemeClr val="accent4">
                    <a:lumMod val="75000"/>
                  </a:schemeClr>
                </a:solidFill>
              </a:rPr>
              <a:t>iPlant</a:t>
            </a:r>
            <a:endParaRPr lang="en-US" dirty="0">
              <a:solidFill>
                <a:schemeClr val="accent4">
                  <a:lumMod val="75000"/>
                </a:schemeClr>
              </a:solidFill>
            </a:endParaRPr>
          </a:p>
        </p:txBody>
      </p:sp>
      <p:sp>
        <p:nvSpPr>
          <p:cNvPr id="63" name="TextBox 62"/>
          <p:cNvSpPr txBox="1"/>
          <p:nvPr/>
        </p:nvSpPr>
        <p:spPr>
          <a:xfrm>
            <a:off x="1295400" y="5421868"/>
            <a:ext cx="1003352" cy="369332"/>
          </a:xfrm>
          <a:prstGeom prst="rect">
            <a:avLst/>
          </a:prstGeom>
          <a:noFill/>
        </p:spPr>
        <p:txBody>
          <a:bodyPr wrap="none" rtlCol="0">
            <a:spAutoFit/>
          </a:bodyPr>
          <a:lstStyle/>
          <a:p>
            <a:r>
              <a:rPr lang="en-US" dirty="0" smtClean="0">
                <a:solidFill>
                  <a:schemeClr val="accent5">
                    <a:lumMod val="75000"/>
                  </a:schemeClr>
                </a:solidFill>
              </a:rPr>
              <a:t>Teachers</a:t>
            </a:r>
            <a:endParaRPr lang="en-US" dirty="0">
              <a:solidFill>
                <a:schemeClr val="accent5">
                  <a:lumMod val="75000"/>
                </a:schemeClr>
              </a:solidFill>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914400"/>
          </a:xfrm>
        </p:spPr>
        <p:txBody>
          <a:bodyPr>
            <a:noAutofit/>
          </a:bodyPr>
          <a:lstStyle/>
          <a:p>
            <a:r>
              <a:rPr lang="en-US" sz="4400" dirty="0" smtClean="0"/>
              <a:t>Interface Model for </a:t>
            </a:r>
            <a:r>
              <a:rPr lang="en-US" sz="4400" dirty="0" err="1" smtClean="0"/>
              <a:t>iDigBio</a:t>
            </a:r>
            <a:r>
              <a:rPr lang="en-US" sz="4400" dirty="0" smtClean="0"/>
              <a:t> and TCNs</a:t>
            </a:r>
            <a:endParaRPr lang="en-US" sz="4000" dirty="0"/>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grpSp>
        <p:nvGrpSpPr>
          <p:cNvPr id="73" name="Group 72"/>
          <p:cNvGrpSpPr/>
          <p:nvPr/>
        </p:nvGrpSpPr>
        <p:grpSpPr>
          <a:xfrm>
            <a:off x="381000" y="5334000"/>
            <a:ext cx="8368342" cy="1143000"/>
            <a:chOff x="381000" y="5334000"/>
            <a:chExt cx="8368342" cy="1143000"/>
          </a:xfrm>
        </p:grpSpPr>
        <p:sp>
          <p:nvSpPr>
            <p:cNvPr id="8" name="Rectangle 7"/>
            <p:cNvSpPr/>
            <p:nvPr/>
          </p:nvSpPr>
          <p:spPr>
            <a:xfrm>
              <a:off x="381000" y="5334000"/>
              <a:ext cx="8305800" cy="1143000"/>
            </a:xfrm>
            <a:prstGeom prst="rect">
              <a:avLst/>
            </a:prstGeom>
            <a:solidFill>
              <a:schemeClr val="accent5">
                <a:tint val="70000"/>
                <a:satMod val="130000"/>
              </a:schemeClr>
            </a:solidFill>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9" name="TextBox 8"/>
            <p:cNvSpPr txBox="1"/>
            <p:nvPr/>
          </p:nvSpPr>
          <p:spPr>
            <a:xfrm>
              <a:off x="457200" y="6169223"/>
              <a:ext cx="8292142" cy="307777"/>
            </a:xfrm>
            <a:prstGeom prst="rect">
              <a:avLst/>
            </a:prstGeom>
            <a:noFill/>
          </p:spPr>
          <p:txBody>
            <a:bodyPr wrap="square" rtlCol="0">
              <a:spAutoFit/>
            </a:bodyPr>
            <a:lstStyle/>
            <a:p>
              <a:r>
                <a:rPr lang="en-US" sz="1400" dirty="0" smtClean="0"/>
                <a:t>Infrastructure Providers, National/Global Data Aggregators, Domain Service Providers, Domain Data Consumers</a:t>
              </a:r>
            </a:p>
          </p:txBody>
        </p:sp>
      </p:grpSp>
      <p:sp>
        <p:nvSpPr>
          <p:cNvPr id="11" name="TextBox 10"/>
          <p:cNvSpPr txBox="1"/>
          <p:nvPr/>
        </p:nvSpPr>
        <p:spPr>
          <a:xfrm>
            <a:off x="6442037" y="2562225"/>
            <a:ext cx="463588" cy="369332"/>
          </a:xfrm>
          <a:prstGeom prst="rect">
            <a:avLst/>
          </a:prstGeom>
          <a:noFill/>
        </p:spPr>
        <p:txBody>
          <a:bodyPr wrap="none" rtlCol="0">
            <a:spAutoFit/>
          </a:bodyPr>
          <a:lstStyle/>
          <a:p>
            <a:r>
              <a:rPr lang="en-US" dirty="0" smtClean="0"/>
              <a:t>. . .</a:t>
            </a:r>
            <a:endParaRPr lang="en-US" dirty="0"/>
          </a:p>
        </p:txBody>
      </p:sp>
      <p:sp>
        <p:nvSpPr>
          <p:cNvPr id="12" name="TextBox 11"/>
          <p:cNvSpPr txBox="1"/>
          <p:nvPr/>
        </p:nvSpPr>
        <p:spPr>
          <a:xfrm>
            <a:off x="6461087" y="1790700"/>
            <a:ext cx="463588" cy="369332"/>
          </a:xfrm>
          <a:prstGeom prst="rect">
            <a:avLst/>
          </a:prstGeom>
          <a:noFill/>
        </p:spPr>
        <p:txBody>
          <a:bodyPr wrap="none" rtlCol="0">
            <a:spAutoFit/>
          </a:bodyPr>
          <a:lstStyle/>
          <a:p>
            <a:r>
              <a:rPr lang="en-US" dirty="0" smtClean="0"/>
              <a:t>. . .</a:t>
            </a:r>
            <a:endParaRPr lang="en-US" dirty="0"/>
          </a:p>
        </p:txBody>
      </p:sp>
      <p:grpSp>
        <p:nvGrpSpPr>
          <p:cNvPr id="77" name="Group 76"/>
          <p:cNvGrpSpPr/>
          <p:nvPr/>
        </p:nvGrpSpPr>
        <p:grpSpPr>
          <a:xfrm>
            <a:off x="381000" y="1790700"/>
            <a:ext cx="8317699" cy="3495675"/>
            <a:chOff x="381000" y="1790700"/>
            <a:chExt cx="8317699" cy="3495675"/>
          </a:xfrm>
        </p:grpSpPr>
        <p:sp>
          <p:nvSpPr>
            <p:cNvPr id="5" name="Freeform 4"/>
            <p:cNvSpPr/>
            <p:nvPr/>
          </p:nvSpPr>
          <p:spPr>
            <a:xfrm>
              <a:off x="381000" y="1790700"/>
              <a:ext cx="8317699" cy="3495675"/>
            </a:xfrm>
            <a:custGeom>
              <a:avLst/>
              <a:gdLst>
                <a:gd name="connsiteX0" fmla="*/ 0 w 8162925"/>
                <a:gd name="connsiteY0" fmla="*/ 0 h 3400425"/>
                <a:gd name="connsiteX1" fmla="*/ 2181225 w 8162925"/>
                <a:gd name="connsiteY1" fmla="*/ 0 h 3400425"/>
                <a:gd name="connsiteX2" fmla="*/ 2181225 w 8162925"/>
                <a:gd name="connsiteY2" fmla="*/ 409575 h 3400425"/>
                <a:gd name="connsiteX3" fmla="*/ 4267200 w 8162925"/>
                <a:gd name="connsiteY3" fmla="*/ 409575 h 3400425"/>
                <a:gd name="connsiteX4" fmla="*/ 4267200 w 8162925"/>
                <a:gd name="connsiteY4" fmla="*/ 838200 h 3400425"/>
                <a:gd name="connsiteX5" fmla="*/ 6315075 w 8162925"/>
                <a:gd name="connsiteY5" fmla="*/ 838200 h 3400425"/>
                <a:gd name="connsiteX6" fmla="*/ 6315075 w 8162925"/>
                <a:gd name="connsiteY6" fmla="*/ 1285875 h 3400425"/>
                <a:gd name="connsiteX7" fmla="*/ 8143875 w 8162925"/>
                <a:gd name="connsiteY7" fmla="*/ 1285875 h 3400425"/>
                <a:gd name="connsiteX8" fmla="*/ 8162925 w 8162925"/>
                <a:gd name="connsiteY8" fmla="*/ 3400425 h 3400425"/>
                <a:gd name="connsiteX9" fmla="*/ 38100 w 8162925"/>
                <a:gd name="connsiteY9" fmla="*/ 3400425 h 3400425"/>
                <a:gd name="connsiteX10" fmla="*/ 0 w 8162925"/>
                <a:gd name="connsiteY10" fmla="*/ 0 h 3400425"/>
                <a:gd name="connsiteX0" fmla="*/ 9525 w 8172450"/>
                <a:gd name="connsiteY0" fmla="*/ 0 h 3400425"/>
                <a:gd name="connsiteX1" fmla="*/ 2190750 w 8172450"/>
                <a:gd name="connsiteY1" fmla="*/ 0 h 3400425"/>
                <a:gd name="connsiteX2" fmla="*/ 2190750 w 8172450"/>
                <a:gd name="connsiteY2" fmla="*/ 409575 h 3400425"/>
                <a:gd name="connsiteX3" fmla="*/ 4276725 w 8172450"/>
                <a:gd name="connsiteY3" fmla="*/ 409575 h 3400425"/>
                <a:gd name="connsiteX4" fmla="*/ 4276725 w 8172450"/>
                <a:gd name="connsiteY4" fmla="*/ 838200 h 3400425"/>
                <a:gd name="connsiteX5" fmla="*/ 6324600 w 8172450"/>
                <a:gd name="connsiteY5" fmla="*/ 838200 h 3400425"/>
                <a:gd name="connsiteX6" fmla="*/ 6324600 w 8172450"/>
                <a:gd name="connsiteY6" fmla="*/ 1285875 h 3400425"/>
                <a:gd name="connsiteX7" fmla="*/ 8153400 w 8172450"/>
                <a:gd name="connsiteY7" fmla="*/ 1285875 h 3400425"/>
                <a:gd name="connsiteX8" fmla="*/ 8172450 w 8172450"/>
                <a:gd name="connsiteY8" fmla="*/ 3400425 h 3400425"/>
                <a:gd name="connsiteX9" fmla="*/ 0 w 8172450"/>
                <a:gd name="connsiteY9" fmla="*/ 3390900 h 3400425"/>
                <a:gd name="connsiteX10" fmla="*/ 9525 w 8172450"/>
                <a:gd name="connsiteY10" fmla="*/ 0 h 3400425"/>
                <a:gd name="connsiteX0" fmla="*/ 9525 w 8304475"/>
                <a:gd name="connsiteY0" fmla="*/ 0 h 3400425"/>
                <a:gd name="connsiteX1" fmla="*/ 2190750 w 8304475"/>
                <a:gd name="connsiteY1" fmla="*/ 0 h 3400425"/>
                <a:gd name="connsiteX2" fmla="*/ 2190750 w 8304475"/>
                <a:gd name="connsiteY2" fmla="*/ 409575 h 3400425"/>
                <a:gd name="connsiteX3" fmla="*/ 4276725 w 8304475"/>
                <a:gd name="connsiteY3" fmla="*/ 409575 h 3400425"/>
                <a:gd name="connsiteX4" fmla="*/ 4276725 w 8304475"/>
                <a:gd name="connsiteY4" fmla="*/ 838200 h 3400425"/>
                <a:gd name="connsiteX5" fmla="*/ 6324600 w 8304475"/>
                <a:gd name="connsiteY5" fmla="*/ 838200 h 3400425"/>
                <a:gd name="connsiteX6" fmla="*/ 6324600 w 8304475"/>
                <a:gd name="connsiteY6" fmla="*/ 1285875 h 3400425"/>
                <a:gd name="connsiteX7" fmla="*/ 8304475 w 8304475"/>
                <a:gd name="connsiteY7" fmla="*/ 1285875 h 3400425"/>
                <a:gd name="connsiteX8" fmla="*/ 8172450 w 8304475"/>
                <a:gd name="connsiteY8" fmla="*/ 3400425 h 3400425"/>
                <a:gd name="connsiteX9" fmla="*/ 0 w 8304475"/>
                <a:gd name="connsiteY9" fmla="*/ 3390900 h 3400425"/>
                <a:gd name="connsiteX10" fmla="*/ 9525 w 8304475"/>
                <a:gd name="connsiteY10" fmla="*/ 0 h 3400425"/>
                <a:gd name="connsiteX0" fmla="*/ 9525 w 8315573"/>
                <a:gd name="connsiteY0" fmla="*/ 0 h 3392474"/>
                <a:gd name="connsiteX1" fmla="*/ 2190750 w 8315573"/>
                <a:gd name="connsiteY1" fmla="*/ 0 h 3392474"/>
                <a:gd name="connsiteX2" fmla="*/ 2190750 w 8315573"/>
                <a:gd name="connsiteY2" fmla="*/ 409575 h 3392474"/>
                <a:gd name="connsiteX3" fmla="*/ 4276725 w 8315573"/>
                <a:gd name="connsiteY3" fmla="*/ 409575 h 3392474"/>
                <a:gd name="connsiteX4" fmla="*/ 4276725 w 8315573"/>
                <a:gd name="connsiteY4" fmla="*/ 838200 h 3392474"/>
                <a:gd name="connsiteX5" fmla="*/ 6324600 w 8315573"/>
                <a:gd name="connsiteY5" fmla="*/ 838200 h 3392474"/>
                <a:gd name="connsiteX6" fmla="*/ 6324600 w 8315573"/>
                <a:gd name="connsiteY6" fmla="*/ 1285875 h 3392474"/>
                <a:gd name="connsiteX7" fmla="*/ 8304475 w 8315573"/>
                <a:gd name="connsiteY7" fmla="*/ 1285875 h 3392474"/>
                <a:gd name="connsiteX8" fmla="*/ 8315573 w 8315573"/>
                <a:gd name="connsiteY8" fmla="*/ 3392474 h 3392474"/>
                <a:gd name="connsiteX9" fmla="*/ 0 w 8315573"/>
                <a:gd name="connsiteY9" fmla="*/ 3390900 h 3392474"/>
                <a:gd name="connsiteX10" fmla="*/ 9525 w 8315573"/>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6725 w 8317699"/>
                <a:gd name="connsiteY3" fmla="*/ 409575 h 3392474"/>
                <a:gd name="connsiteX4" fmla="*/ 4276725 w 8317699"/>
                <a:gd name="connsiteY4" fmla="*/ 838200 h 3392474"/>
                <a:gd name="connsiteX5" fmla="*/ 6324600 w 8317699"/>
                <a:gd name="connsiteY5" fmla="*/ 838200 h 3392474"/>
                <a:gd name="connsiteX6" fmla="*/ 6324600 w 8317699"/>
                <a:gd name="connsiteY6" fmla="*/ 1285875 h 3392474"/>
                <a:gd name="connsiteX7" fmla="*/ 8314000 w 8317699"/>
                <a:gd name="connsiteY7" fmla="*/ 1285875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6725 w 8317699"/>
                <a:gd name="connsiteY3" fmla="*/ 409575 h 3392474"/>
                <a:gd name="connsiteX4" fmla="*/ 4276725 w 8317699"/>
                <a:gd name="connsiteY4" fmla="*/ 838200 h 3392474"/>
                <a:gd name="connsiteX5" fmla="*/ 6477000 w 8317699"/>
                <a:gd name="connsiteY5" fmla="*/ 800100 h 3392474"/>
                <a:gd name="connsiteX6" fmla="*/ 6324600 w 8317699"/>
                <a:gd name="connsiteY6" fmla="*/ 1285875 h 3392474"/>
                <a:gd name="connsiteX7" fmla="*/ 8314000 w 8317699"/>
                <a:gd name="connsiteY7" fmla="*/ 1285875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6725 w 8317699"/>
                <a:gd name="connsiteY3" fmla="*/ 409575 h 3392474"/>
                <a:gd name="connsiteX4" fmla="*/ 4276725 w 8317699"/>
                <a:gd name="connsiteY4" fmla="*/ 838200 h 3392474"/>
                <a:gd name="connsiteX5" fmla="*/ 6467475 w 8317699"/>
                <a:gd name="connsiteY5" fmla="*/ 838200 h 3392474"/>
                <a:gd name="connsiteX6" fmla="*/ 6324600 w 8317699"/>
                <a:gd name="connsiteY6" fmla="*/ 1285875 h 3392474"/>
                <a:gd name="connsiteX7" fmla="*/ 8314000 w 8317699"/>
                <a:gd name="connsiteY7" fmla="*/ 1285875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6725 w 8317699"/>
                <a:gd name="connsiteY3" fmla="*/ 409575 h 3392474"/>
                <a:gd name="connsiteX4" fmla="*/ 4276725 w 8317699"/>
                <a:gd name="connsiteY4" fmla="*/ 838200 h 3392474"/>
                <a:gd name="connsiteX5" fmla="*/ 6467475 w 8317699"/>
                <a:gd name="connsiteY5" fmla="*/ 838200 h 3392474"/>
                <a:gd name="connsiteX6" fmla="*/ 6467475 w 8317699"/>
                <a:gd name="connsiteY6" fmla="*/ 1295400 h 3392474"/>
                <a:gd name="connsiteX7" fmla="*/ 8314000 w 8317699"/>
                <a:gd name="connsiteY7" fmla="*/ 1285875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6725 w 8317699"/>
                <a:gd name="connsiteY3" fmla="*/ 409575 h 3392474"/>
                <a:gd name="connsiteX4" fmla="*/ 4276725 w 8317699"/>
                <a:gd name="connsiteY4" fmla="*/ 838200 h 3392474"/>
                <a:gd name="connsiteX5" fmla="*/ 6467475 w 8317699"/>
                <a:gd name="connsiteY5" fmla="*/ 838200 h 3392474"/>
                <a:gd name="connsiteX6" fmla="*/ 6467475 w 8317699"/>
                <a:gd name="connsiteY6" fmla="*/ 1295400 h 3392474"/>
                <a:gd name="connsiteX7" fmla="*/ 8314000 w 8317699"/>
                <a:gd name="connsiteY7" fmla="*/ 1295400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6725 w 8317699"/>
                <a:gd name="connsiteY3" fmla="*/ 409575 h 3392474"/>
                <a:gd name="connsiteX4" fmla="*/ 4276725 w 8317699"/>
                <a:gd name="connsiteY4" fmla="*/ 838200 h 3392474"/>
                <a:gd name="connsiteX5" fmla="*/ 6467475 w 8317699"/>
                <a:gd name="connsiteY5" fmla="*/ 819713 h 3392474"/>
                <a:gd name="connsiteX6" fmla="*/ 6467475 w 8317699"/>
                <a:gd name="connsiteY6" fmla="*/ 1295400 h 3392474"/>
                <a:gd name="connsiteX7" fmla="*/ 8314000 w 8317699"/>
                <a:gd name="connsiteY7" fmla="*/ 1295400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6725 w 8317699"/>
                <a:gd name="connsiteY3" fmla="*/ 409575 h 3392474"/>
                <a:gd name="connsiteX4" fmla="*/ 4267200 w 8317699"/>
                <a:gd name="connsiteY4" fmla="*/ 810469 h 3392474"/>
                <a:gd name="connsiteX5" fmla="*/ 6467475 w 8317699"/>
                <a:gd name="connsiteY5" fmla="*/ 819713 h 3392474"/>
                <a:gd name="connsiteX6" fmla="*/ 6467475 w 8317699"/>
                <a:gd name="connsiteY6" fmla="*/ 1295400 h 3392474"/>
                <a:gd name="connsiteX7" fmla="*/ 8314000 w 8317699"/>
                <a:gd name="connsiteY7" fmla="*/ 1295400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48150 w 8317699"/>
                <a:gd name="connsiteY3" fmla="*/ 409575 h 3392474"/>
                <a:gd name="connsiteX4" fmla="*/ 4267200 w 8317699"/>
                <a:gd name="connsiteY4" fmla="*/ 810469 h 3392474"/>
                <a:gd name="connsiteX5" fmla="*/ 6467475 w 8317699"/>
                <a:gd name="connsiteY5" fmla="*/ 819713 h 3392474"/>
                <a:gd name="connsiteX6" fmla="*/ 6467475 w 8317699"/>
                <a:gd name="connsiteY6" fmla="*/ 1295400 h 3392474"/>
                <a:gd name="connsiteX7" fmla="*/ 8314000 w 8317699"/>
                <a:gd name="connsiteY7" fmla="*/ 1295400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74169 w 8317699"/>
                <a:gd name="connsiteY3" fmla="*/ 409575 h 3392474"/>
                <a:gd name="connsiteX4" fmla="*/ 4267200 w 8317699"/>
                <a:gd name="connsiteY4" fmla="*/ 810469 h 3392474"/>
                <a:gd name="connsiteX5" fmla="*/ 6467475 w 8317699"/>
                <a:gd name="connsiteY5" fmla="*/ 819713 h 3392474"/>
                <a:gd name="connsiteX6" fmla="*/ 6467475 w 8317699"/>
                <a:gd name="connsiteY6" fmla="*/ 1295400 h 3392474"/>
                <a:gd name="connsiteX7" fmla="*/ 8314000 w 8317699"/>
                <a:gd name="connsiteY7" fmla="*/ 1295400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63018 w 8317699"/>
                <a:gd name="connsiteY3" fmla="*/ 409575 h 3392474"/>
                <a:gd name="connsiteX4" fmla="*/ 4267200 w 8317699"/>
                <a:gd name="connsiteY4" fmla="*/ 810469 h 3392474"/>
                <a:gd name="connsiteX5" fmla="*/ 6467475 w 8317699"/>
                <a:gd name="connsiteY5" fmla="*/ 819713 h 3392474"/>
                <a:gd name="connsiteX6" fmla="*/ 6467475 w 8317699"/>
                <a:gd name="connsiteY6" fmla="*/ 1295400 h 3392474"/>
                <a:gd name="connsiteX7" fmla="*/ 8314000 w 8317699"/>
                <a:gd name="connsiteY7" fmla="*/ 1295400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63018 w 8317699"/>
                <a:gd name="connsiteY3" fmla="*/ 409575 h 3392474"/>
                <a:gd name="connsiteX4" fmla="*/ 4267200 w 8317699"/>
                <a:gd name="connsiteY4" fmla="*/ 810469 h 3392474"/>
                <a:gd name="connsiteX5" fmla="*/ 6467475 w 8317699"/>
                <a:gd name="connsiteY5" fmla="*/ 819713 h 3392474"/>
                <a:gd name="connsiteX6" fmla="*/ 6467475 w 8317699"/>
                <a:gd name="connsiteY6" fmla="*/ 1248505 h 3392474"/>
                <a:gd name="connsiteX7" fmla="*/ 8314000 w 8317699"/>
                <a:gd name="connsiteY7" fmla="*/ 1295400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63018 w 8317699"/>
                <a:gd name="connsiteY3" fmla="*/ 409575 h 3392474"/>
                <a:gd name="connsiteX4" fmla="*/ 4267200 w 8317699"/>
                <a:gd name="connsiteY4" fmla="*/ 810469 h 3392474"/>
                <a:gd name="connsiteX5" fmla="*/ 6467475 w 8317699"/>
                <a:gd name="connsiteY5" fmla="*/ 819713 h 3392474"/>
                <a:gd name="connsiteX6" fmla="*/ 6467475 w 8317699"/>
                <a:gd name="connsiteY6" fmla="*/ 1248505 h 3392474"/>
                <a:gd name="connsiteX7" fmla="*/ 8314000 w 8317699"/>
                <a:gd name="connsiteY7" fmla="*/ 1255719 h 3392474"/>
                <a:gd name="connsiteX8" fmla="*/ 8315573 w 8317699"/>
                <a:gd name="connsiteY8" fmla="*/ 3392474 h 3392474"/>
                <a:gd name="connsiteX9" fmla="*/ 0 w 8317699"/>
                <a:gd name="connsiteY9" fmla="*/ 3390900 h 3392474"/>
                <a:gd name="connsiteX10" fmla="*/ 9525 w 8317699"/>
                <a:gd name="connsiteY10" fmla="*/ 0 h 3392474"/>
                <a:gd name="connsiteX0" fmla="*/ 9525 w 8317699"/>
                <a:gd name="connsiteY0" fmla="*/ 0 h 3392474"/>
                <a:gd name="connsiteX1" fmla="*/ 2190750 w 8317699"/>
                <a:gd name="connsiteY1" fmla="*/ 0 h 3392474"/>
                <a:gd name="connsiteX2" fmla="*/ 2190750 w 8317699"/>
                <a:gd name="connsiteY2" fmla="*/ 409575 h 3392474"/>
                <a:gd name="connsiteX3" fmla="*/ 4263018 w 8317699"/>
                <a:gd name="connsiteY3" fmla="*/ 409575 h 3392474"/>
                <a:gd name="connsiteX4" fmla="*/ 4267200 w 8317699"/>
                <a:gd name="connsiteY4" fmla="*/ 810469 h 3392474"/>
                <a:gd name="connsiteX5" fmla="*/ 6471192 w 8317699"/>
                <a:gd name="connsiteY5" fmla="*/ 805284 h 3392474"/>
                <a:gd name="connsiteX6" fmla="*/ 6467475 w 8317699"/>
                <a:gd name="connsiteY6" fmla="*/ 1248505 h 3392474"/>
                <a:gd name="connsiteX7" fmla="*/ 8314000 w 8317699"/>
                <a:gd name="connsiteY7" fmla="*/ 1255719 h 3392474"/>
                <a:gd name="connsiteX8" fmla="*/ 8315573 w 8317699"/>
                <a:gd name="connsiteY8" fmla="*/ 3392474 h 3392474"/>
                <a:gd name="connsiteX9" fmla="*/ 0 w 8317699"/>
                <a:gd name="connsiteY9" fmla="*/ 3390900 h 3392474"/>
                <a:gd name="connsiteX10" fmla="*/ 9525 w 8317699"/>
                <a:gd name="connsiteY10" fmla="*/ 0 h 339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7699" h="3392474">
                  <a:moveTo>
                    <a:pt x="9525" y="0"/>
                  </a:moveTo>
                  <a:lnTo>
                    <a:pt x="2190750" y="0"/>
                  </a:lnTo>
                  <a:lnTo>
                    <a:pt x="2190750" y="409575"/>
                  </a:lnTo>
                  <a:lnTo>
                    <a:pt x="4263018" y="409575"/>
                  </a:lnTo>
                  <a:lnTo>
                    <a:pt x="4267200" y="810469"/>
                  </a:lnTo>
                  <a:lnTo>
                    <a:pt x="6471192" y="805284"/>
                  </a:lnTo>
                  <a:lnTo>
                    <a:pt x="6467475" y="1248505"/>
                  </a:lnTo>
                  <a:lnTo>
                    <a:pt x="8314000" y="1255719"/>
                  </a:lnTo>
                  <a:cubicBezTo>
                    <a:pt x="8317699" y="1957919"/>
                    <a:pt x="8311874" y="2690274"/>
                    <a:pt x="8315573" y="3392474"/>
                  </a:cubicBezTo>
                  <a:lnTo>
                    <a:pt x="0" y="3390900"/>
                  </a:lnTo>
                  <a:lnTo>
                    <a:pt x="9525" y="0"/>
                  </a:lnTo>
                  <a:close/>
                </a:path>
              </a:pathLst>
            </a:custGeom>
            <a:solidFill>
              <a:schemeClr val="accent1">
                <a:tint val="70000"/>
                <a:satMod val="13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Freeform 5"/>
            <p:cNvSpPr/>
            <p:nvPr/>
          </p:nvSpPr>
          <p:spPr>
            <a:xfrm>
              <a:off x="561976" y="2139147"/>
              <a:ext cx="7981950" cy="2851953"/>
            </a:xfrm>
            <a:custGeom>
              <a:avLst/>
              <a:gdLst>
                <a:gd name="connsiteX0" fmla="*/ 0 w 8162925"/>
                <a:gd name="connsiteY0" fmla="*/ 0 h 3400425"/>
                <a:gd name="connsiteX1" fmla="*/ 2181225 w 8162925"/>
                <a:gd name="connsiteY1" fmla="*/ 0 h 3400425"/>
                <a:gd name="connsiteX2" fmla="*/ 2181225 w 8162925"/>
                <a:gd name="connsiteY2" fmla="*/ 409575 h 3400425"/>
                <a:gd name="connsiteX3" fmla="*/ 4267200 w 8162925"/>
                <a:gd name="connsiteY3" fmla="*/ 409575 h 3400425"/>
                <a:gd name="connsiteX4" fmla="*/ 4267200 w 8162925"/>
                <a:gd name="connsiteY4" fmla="*/ 838200 h 3400425"/>
                <a:gd name="connsiteX5" fmla="*/ 6315075 w 8162925"/>
                <a:gd name="connsiteY5" fmla="*/ 838200 h 3400425"/>
                <a:gd name="connsiteX6" fmla="*/ 6315075 w 8162925"/>
                <a:gd name="connsiteY6" fmla="*/ 1285875 h 3400425"/>
                <a:gd name="connsiteX7" fmla="*/ 8143875 w 8162925"/>
                <a:gd name="connsiteY7" fmla="*/ 1285875 h 3400425"/>
                <a:gd name="connsiteX8" fmla="*/ 8162925 w 8162925"/>
                <a:gd name="connsiteY8" fmla="*/ 3400425 h 3400425"/>
                <a:gd name="connsiteX9" fmla="*/ 38100 w 8162925"/>
                <a:gd name="connsiteY9" fmla="*/ 3400425 h 3400425"/>
                <a:gd name="connsiteX10" fmla="*/ 0 w 8162925"/>
                <a:gd name="connsiteY10" fmla="*/ 0 h 3400425"/>
                <a:gd name="connsiteX0" fmla="*/ 9525 w 8172450"/>
                <a:gd name="connsiteY0" fmla="*/ 0 h 3400425"/>
                <a:gd name="connsiteX1" fmla="*/ 2190750 w 8172450"/>
                <a:gd name="connsiteY1" fmla="*/ 0 h 3400425"/>
                <a:gd name="connsiteX2" fmla="*/ 2190750 w 8172450"/>
                <a:gd name="connsiteY2" fmla="*/ 409575 h 3400425"/>
                <a:gd name="connsiteX3" fmla="*/ 4276725 w 8172450"/>
                <a:gd name="connsiteY3" fmla="*/ 409575 h 3400425"/>
                <a:gd name="connsiteX4" fmla="*/ 4276725 w 8172450"/>
                <a:gd name="connsiteY4" fmla="*/ 838200 h 3400425"/>
                <a:gd name="connsiteX5" fmla="*/ 6324600 w 8172450"/>
                <a:gd name="connsiteY5" fmla="*/ 838200 h 3400425"/>
                <a:gd name="connsiteX6" fmla="*/ 6324600 w 8172450"/>
                <a:gd name="connsiteY6" fmla="*/ 1285875 h 3400425"/>
                <a:gd name="connsiteX7" fmla="*/ 8153400 w 8172450"/>
                <a:gd name="connsiteY7" fmla="*/ 1285875 h 3400425"/>
                <a:gd name="connsiteX8" fmla="*/ 8172450 w 8172450"/>
                <a:gd name="connsiteY8" fmla="*/ 3400425 h 3400425"/>
                <a:gd name="connsiteX9" fmla="*/ 0 w 8172450"/>
                <a:gd name="connsiteY9" fmla="*/ 3390900 h 3400425"/>
                <a:gd name="connsiteX10" fmla="*/ 9525 w 8172450"/>
                <a:gd name="connsiteY10" fmla="*/ 0 h 3400425"/>
                <a:gd name="connsiteX0" fmla="*/ 152400 w 8172450"/>
                <a:gd name="connsiteY0" fmla="*/ 0 h 3400425"/>
                <a:gd name="connsiteX1" fmla="*/ 2190750 w 8172450"/>
                <a:gd name="connsiteY1" fmla="*/ 0 h 3400425"/>
                <a:gd name="connsiteX2" fmla="*/ 2190750 w 8172450"/>
                <a:gd name="connsiteY2" fmla="*/ 409575 h 3400425"/>
                <a:gd name="connsiteX3" fmla="*/ 4276725 w 8172450"/>
                <a:gd name="connsiteY3" fmla="*/ 409575 h 3400425"/>
                <a:gd name="connsiteX4" fmla="*/ 4276725 w 8172450"/>
                <a:gd name="connsiteY4" fmla="*/ 838200 h 3400425"/>
                <a:gd name="connsiteX5" fmla="*/ 6324600 w 8172450"/>
                <a:gd name="connsiteY5" fmla="*/ 838200 h 3400425"/>
                <a:gd name="connsiteX6" fmla="*/ 6324600 w 8172450"/>
                <a:gd name="connsiteY6" fmla="*/ 1285875 h 3400425"/>
                <a:gd name="connsiteX7" fmla="*/ 8153400 w 8172450"/>
                <a:gd name="connsiteY7" fmla="*/ 1285875 h 3400425"/>
                <a:gd name="connsiteX8" fmla="*/ 8172450 w 8172450"/>
                <a:gd name="connsiteY8" fmla="*/ 3400425 h 3400425"/>
                <a:gd name="connsiteX9" fmla="*/ 0 w 8172450"/>
                <a:gd name="connsiteY9" fmla="*/ 3390900 h 3400425"/>
                <a:gd name="connsiteX10" fmla="*/ 152400 w 8172450"/>
                <a:gd name="connsiteY10" fmla="*/ 0 h 3400425"/>
                <a:gd name="connsiteX0" fmla="*/ 0 w 8020050"/>
                <a:gd name="connsiteY0" fmla="*/ 0 h 3429000"/>
                <a:gd name="connsiteX1" fmla="*/ 2038350 w 8020050"/>
                <a:gd name="connsiteY1" fmla="*/ 0 h 3429000"/>
                <a:gd name="connsiteX2" fmla="*/ 2038350 w 8020050"/>
                <a:gd name="connsiteY2" fmla="*/ 409575 h 3429000"/>
                <a:gd name="connsiteX3" fmla="*/ 4124325 w 8020050"/>
                <a:gd name="connsiteY3" fmla="*/ 409575 h 3429000"/>
                <a:gd name="connsiteX4" fmla="*/ 4124325 w 8020050"/>
                <a:gd name="connsiteY4" fmla="*/ 838200 h 3429000"/>
                <a:gd name="connsiteX5" fmla="*/ 6172200 w 8020050"/>
                <a:gd name="connsiteY5" fmla="*/ 838200 h 3429000"/>
                <a:gd name="connsiteX6" fmla="*/ 6172200 w 8020050"/>
                <a:gd name="connsiteY6" fmla="*/ 1285875 h 3429000"/>
                <a:gd name="connsiteX7" fmla="*/ 8001000 w 8020050"/>
                <a:gd name="connsiteY7" fmla="*/ 1285875 h 3429000"/>
                <a:gd name="connsiteX8" fmla="*/ 8020050 w 8020050"/>
                <a:gd name="connsiteY8" fmla="*/ 3400425 h 3429000"/>
                <a:gd name="connsiteX9" fmla="*/ 76200 w 8020050"/>
                <a:gd name="connsiteY9" fmla="*/ 3429000 h 3429000"/>
                <a:gd name="connsiteX10" fmla="*/ 0 w 8020050"/>
                <a:gd name="connsiteY10" fmla="*/ 0 h 3429000"/>
                <a:gd name="connsiteX0" fmla="*/ 0 w 7991475"/>
                <a:gd name="connsiteY0" fmla="*/ 0 h 3429000"/>
                <a:gd name="connsiteX1" fmla="*/ 2009775 w 7991475"/>
                <a:gd name="connsiteY1" fmla="*/ 0 h 3429000"/>
                <a:gd name="connsiteX2" fmla="*/ 2009775 w 7991475"/>
                <a:gd name="connsiteY2" fmla="*/ 409575 h 3429000"/>
                <a:gd name="connsiteX3" fmla="*/ 4095750 w 7991475"/>
                <a:gd name="connsiteY3" fmla="*/ 409575 h 3429000"/>
                <a:gd name="connsiteX4" fmla="*/ 4095750 w 7991475"/>
                <a:gd name="connsiteY4" fmla="*/ 838200 h 3429000"/>
                <a:gd name="connsiteX5" fmla="*/ 6143625 w 7991475"/>
                <a:gd name="connsiteY5" fmla="*/ 838200 h 3429000"/>
                <a:gd name="connsiteX6" fmla="*/ 6143625 w 7991475"/>
                <a:gd name="connsiteY6" fmla="*/ 1285875 h 3429000"/>
                <a:gd name="connsiteX7" fmla="*/ 7972425 w 7991475"/>
                <a:gd name="connsiteY7" fmla="*/ 1285875 h 3429000"/>
                <a:gd name="connsiteX8" fmla="*/ 7991475 w 7991475"/>
                <a:gd name="connsiteY8" fmla="*/ 3400425 h 3429000"/>
                <a:gd name="connsiteX9" fmla="*/ 47625 w 7991475"/>
                <a:gd name="connsiteY9" fmla="*/ 3429000 h 3429000"/>
                <a:gd name="connsiteX10" fmla="*/ 0 w 7991475"/>
                <a:gd name="connsiteY10" fmla="*/ 0 h 3429000"/>
                <a:gd name="connsiteX0" fmla="*/ 0 w 7991475"/>
                <a:gd name="connsiteY0" fmla="*/ 0 h 3400425"/>
                <a:gd name="connsiteX1" fmla="*/ 2009775 w 7991475"/>
                <a:gd name="connsiteY1" fmla="*/ 0 h 3400425"/>
                <a:gd name="connsiteX2" fmla="*/ 2009775 w 7991475"/>
                <a:gd name="connsiteY2" fmla="*/ 409575 h 3400425"/>
                <a:gd name="connsiteX3" fmla="*/ 4095750 w 7991475"/>
                <a:gd name="connsiteY3" fmla="*/ 409575 h 3400425"/>
                <a:gd name="connsiteX4" fmla="*/ 4095750 w 7991475"/>
                <a:gd name="connsiteY4" fmla="*/ 838200 h 3400425"/>
                <a:gd name="connsiteX5" fmla="*/ 6143625 w 7991475"/>
                <a:gd name="connsiteY5" fmla="*/ 838200 h 3400425"/>
                <a:gd name="connsiteX6" fmla="*/ 6143625 w 7991475"/>
                <a:gd name="connsiteY6" fmla="*/ 1285875 h 3400425"/>
                <a:gd name="connsiteX7" fmla="*/ 7972425 w 7991475"/>
                <a:gd name="connsiteY7" fmla="*/ 1285875 h 3400425"/>
                <a:gd name="connsiteX8" fmla="*/ 7991475 w 7991475"/>
                <a:gd name="connsiteY8" fmla="*/ 3400425 h 3400425"/>
                <a:gd name="connsiteX9" fmla="*/ 38100 w 7991475"/>
                <a:gd name="connsiteY9" fmla="*/ 2838450 h 3400425"/>
                <a:gd name="connsiteX10" fmla="*/ 0 w 7991475"/>
                <a:gd name="connsiteY10" fmla="*/ 0 h 3400425"/>
                <a:gd name="connsiteX0" fmla="*/ 0 w 7972425"/>
                <a:gd name="connsiteY0" fmla="*/ 0 h 2857500"/>
                <a:gd name="connsiteX1" fmla="*/ 2009775 w 7972425"/>
                <a:gd name="connsiteY1" fmla="*/ 0 h 2857500"/>
                <a:gd name="connsiteX2" fmla="*/ 2009775 w 7972425"/>
                <a:gd name="connsiteY2" fmla="*/ 409575 h 2857500"/>
                <a:gd name="connsiteX3" fmla="*/ 4095750 w 7972425"/>
                <a:gd name="connsiteY3" fmla="*/ 409575 h 2857500"/>
                <a:gd name="connsiteX4" fmla="*/ 4095750 w 7972425"/>
                <a:gd name="connsiteY4" fmla="*/ 838200 h 2857500"/>
                <a:gd name="connsiteX5" fmla="*/ 6143625 w 7972425"/>
                <a:gd name="connsiteY5" fmla="*/ 838200 h 2857500"/>
                <a:gd name="connsiteX6" fmla="*/ 6143625 w 7972425"/>
                <a:gd name="connsiteY6" fmla="*/ 1285875 h 2857500"/>
                <a:gd name="connsiteX7" fmla="*/ 7972425 w 7972425"/>
                <a:gd name="connsiteY7" fmla="*/ 1285875 h 2857500"/>
                <a:gd name="connsiteX8" fmla="*/ 7953375 w 7972425"/>
                <a:gd name="connsiteY8" fmla="*/ 2857500 h 2857500"/>
                <a:gd name="connsiteX9" fmla="*/ 38100 w 7972425"/>
                <a:gd name="connsiteY9" fmla="*/ 2838450 h 2857500"/>
                <a:gd name="connsiteX10" fmla="*/ 0 w 7972425"/>
                <a:gd name="connsiteY10" fmla="*/ 0 h 2857500"/>
                <a:gd name="connsiteX0" fmla="*/ 0 w 7972425"/>
                <a:gd name="connsiteY0" fmla="*/ 0 h 2857500"/>
                <a:gd name="connsiteX1" fmla="*/ 2009775 w 7972425"/>
                <a:gd name="connsiteY1" fmla="*/ 0 h 2857500"/>
                <a:gd name="connsiteX2" fmla="*/ 2009775 w 7972425"/>
                <a:gd name="connsiteY2" fmla="*/ 409575 h 2857500"/>
                <a:gd name="connsiteX3" fmla="*/ 4095750 w 7972425"/>
                <a:gd name="connsiteY3" fmla="*/ 409575 h 2857500"/>
                <a:gd name="connsiteX4" fmla="*/ 4095750 w 7972425"/>
                <a:gd name="connsiteY4" fmla="*/ 838200 h 2857500"/>
                <a:gd name="connsiteX5" fmla="*/ 6143625 w 7972425"/>
                <a:gd name="connsiteY5" fmla="*/ 838200 h 2857500"/>
                <a:gd name="connsiteX6" fmla="*/ 6143625 w 7972425"/>
                <a:gd name="connsiteY6" fmla="*/ 1285875 h 2857500"/>
                <a:gd name="connsiteX7" fmla="*/ 7972425 w 7972425"/>
                <a:gd name="connsiteY7" fmla="*/ 1285875 h 2857500"/>
                <a:gd name="connsiteX8" fmla="*/ 7953375 w 7972425"/>
                <a:gd name="connsiteY8" fmla="*/ 2857500 h 2857500"/>
                <a:gd name="connsiteX9" fmla="*/ 0 w 7972425"/>
                <a:gd name="connsiteY9" fmla="*/ 2838450 h 2857500"/>
                <a:gd name="connsiteX10" fmla="*/ 0 w 7972425"/>
                <a:gd name="connsiteY10" fmla="*/ 0 h 2857500"/>
                <a:gd name="connsiteX0" fmla="*/ 0 w 7981950"/>
                <a:gd name="connsiteY0" fmla="*/ 0 h 2857500"/>
                <a:gd name="connsiteX1" fmla="*/ 2009775 w 7981950"/>
                <a:gd name="connsiteY1" fmla="*/ 0 h 2857500"/>
                <a:gd name="connsiteX2" fmla="*/ 2009775 w 7981950"/>
                <a:gd name="connsiteY2" fmla="*/ 409575 h 2857500"/>
                <a:gd name="connsiteX3" fmla="*/ 4095750 w 7981950"/>
                <a:gd name="connsiteY3" fmla="*/ 409575 h 2857500"/>
                <a:gd name="connsiteX4" fmla="*/ 4095750 w 7981950"/>
                <a:gd name="connsiteY4" fmla="*/ 838200 h 2857500"/>
                <a:gd name="connsiteX5" fmla="*/ 6143625 w 7981950"/>
                <a:gd name="connsiteY5" fmla="*/ 838200 h 2857500"/>
                <a:gd name="connsiteX6" fmla="*/ 6143625 w 7981950"/>
                <a:gd name="connsiteY6" fmla="*/ 1285875 h 2857500"/>
                <a:gd name="connsiteX7" fmla="*/ 7972425 w 7981950"/>
                <a:gd name="connsiteY7" fmla="*/ 1285875 h 2857500"/>
                <a:gd name="connsiteX8" fmla="*/ 7981950 w 7981950"/>
                <a:gd name="connsiteY8" fmla="*/ 2857500 h 2857500"/>
                <a:gd name="connsiteX9" fmla="*/ 0 w 7981950"/>
                <a:gd name="connsiteY9" fmla="*/ 2838450 h 2857500"/>
                <a:gd name="connsiteX10" fmla="*/ 0 w 7981950"/>
                <a:gd name="connsiteY10" fmla="*/ 0 h 2857500"/>
                <a:gd name="connsiteX0" fmla="*/ 0 w 7981950"/>
                <a:gd name="connsiteY0" fmla="*/ 0 h 2857500"/>
                <a:gd name="connsiteX1" fmla="*/ 1857375 w 7981950"/>
                <a:gd name="connsiteY1" fmla="*/ 19050 h 2857500"/>
                <a:gd name="connsiteX2" fmla="*/ 2009775 w 7981950"/>
                <a:gd name="connsiteY2" fmla="*/ 409575 h 2857500"/>
                <a:gd name="connsiteX3" fmla="*/ 4095750 w 7981950"/>
                <a:gd name="connsiteY3" fmla="*/ 409575 h 2857500"/>
                <a:gd name="connsiteX4" fmla="*/ 4095750 w 7981950"/>
                <a:gd name="connsiteY4" fmla="*/ 838200 h 2857500"/>
                <a:gd name="connsiteX5" fmla="*/ 6143625 w 7981950"/>
                <a:gd name="connsiteY5" fmla="*/ 838200 h 2857500"/>
                <a:gd name="connsiteX6" fmla="*/ 6143625 w 7981950"/>
                <a:gd name="connsiteY6" fmla="*/ 1285875 h 2857500"/>
                <a:gd name="connsiteX7" fmla="*/ 7972425 w 7981950"/>
                <a:gd name="connsiteY7" fmla="*/ 1285875 h 2857500"/>
                <a:gd name="connsiteX8" fmla="*/ 7981950 w 7981950"/>
                <a:gd name="connsiteY8" fmla="*/ 2857500 h 2857500"/>
                <a:gd name="connsiteX9" fmla="*/ 0 w 7981950"/>
                <a:gd name="connsiteY9" fmla="*/ 2838450 h 2857500"/>
                <a:gd name="connsiteX10" fmla="*/ 0 w 7981950"/>
                <a:gd name="connsiteY10" fmla="*/ 0 h 2857500"/>
                <a:gd name="connsiteX0" fmla="*/ 0 w 7981950"/>
                <a:gd name="connsiteY0" fmla="*/ 0 h 2857500"/>
                <a:gd name="connsiteX1" fmla="*/ 1857375 w 7981950"/>
                <a:gd name="connsiteY1" fmla="*/ 19050 h 2857500"/>
                <a:gd name="connsiteX2" fmla="*/ 1838325 w 7981950"/>
                <a:gd name="connsiteY2" fmla="*/ 400050 h 2857500"/>
                <a:gd name="connsiteX3" fmla="*/ 4095750 w 7981950"/>
                <a:gd name="connsiteY3" fmla="*/ 409575 h 2857500"/>
                <a:gd name="connsiteX4" fmla="*/ 4095750 w 7981950"/>
                <a:gd name="connsiteY4" fmla="*/ 838200 h 2857500"/>
                <a:gd name="connsiteX5" fmla="*/ 6143625 w 7981950"/>
                <a:gd name="connsiteY5" fmla="*/ 838200 h 2857500"/>
                <a:gd name="connsiteX6" fmla="*/ 6143625 w 7981950"/>
                <a:gd name="connsiteY6" fmla="*/ 1285875 h 2857500"/>
                <a:gd name="connsiteX7" fmla="*/ 7972425 w 7981950"/>
                <a:gd name="connsiteY7" fmla="*/ 1285875 h 2857500"/>
                <a:gd name="connsiteX8" fmla="*/ 7981950 w 7981950"/>
                <a:gd name="connsiteY8" fmla="*/ 2857500 h 2857500"/>
                <a:gd name="connsiteX9" fmla="*/ 0 w 7981950"/>
                <a:gd name="connsiteY9" fmla="*/ 2838450 h 2857500"/>
                <a:gd name="connsiteX10" fmla="*/ 0 w 7981950"/>
                <a:gd name="connsiteY10" fmla="*/ 0 h 2857500"/>
                <a:gd name="connsiteX0" fmla="*/ 0 w 7981950"/>
                <a:gd name="connsiteY0" fmla="*/ 9525 h 2867025"/>
                <a:gd name="connsiteX1" fmla="*/ 1847850 w 7981950"/>
                <a:gd name="connsiteY1" fmla="*/ 0 h 2867025"/>
                <a:gd name="connsiteX2" fmla="*/ 1838325 w 7981950"/>
                <a:gd name="connsiteY2" fmla="*/ 409575 h 2867025"/>
                <a:gd name="connsiteX3" fmla="*/ 4095750 w 7981950"/>
                <a:gd name="connsiteY3" fmla="*/ 419100 h 2867025"/>
                <a:gd name="connsiteX4" fmla="*/ 4095750 w 7981950"/>
                <a:gd name="connsiteY4" fmla="*/ 847725 h 2867025"/>
                <a:gd name="connsiteX5" fmla="*/ 6143625 w 7981950"/>
                <a:gd name="connsiteY5" fmla="*/ 847725 h 2867025"/>
                <a:gd name="connsiteX6" fmla="*/ 614362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38325 w 7981950"/>
                <a:gd name="connsiteY2" fmla="*/ 409575 h 2867025"/>
                <a:gd name="connsiteX3" fmla="*/ 3876675 w 7981950"/>
                <a:gd name="connsiteY3" fmla="*/ 419100 h 2867025"/>
                <a:gd name="connsiteX4" fmla="*/ 4095750 w 7981950"/>
                <a:gd name="connsiteY4" fmla="*/ 847725 h 2867025"/>
                <a:gd name="connsiteX5" fmla="*/ 6143625 w 7981950"/>
                <a:gd name="connsiteY5" fmla="*/ 847725 h 2867025"/>
                <a:gd name="connsiteX6" fmla="*/ 614362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38325 w 7981950"/>
                <a:gd name="connsiteY2" fmla="*/ 409575 h 2867025"/>
                <a:gd name="connsiteX3" fmla="*/ 3876675 w 7981950"/>
                <a:gd name="connsiteY3" fmla="*/ 419100 h 2867025"/>
                <a:gd name="connsiteX4" fmla="*/ 3857625 w 7981950"/>
                <a:gd name="connsiteY4" fmla="*/ 838200 h 2867025"/>
                <a:gd name="connsiteX5" fmla="*/ 6143625 w 7981950"/>
                <a:gd name="connsiteY5" fmla="*/ 847725 h 2867025"/>
                <a:gd name="connsiteX6" fmla="*/ 614362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38325 w 7981950"/>
                <a:gd name="connsiteY2" fmla="*/ 409575 h 2867025"/>
                <a:gd name="connsiteX3" fmla="*/ 3876675 w 7981950"/>
                <a:gd name="connsiteY3" fmla="*/ 419100 h 2867025"/>
                <a:gd name="connsiteX4" fmla="*/ 3886200 w 7981950"/>
                <a:gd name="connsiteY4" fmla="*/ 847725 h 2867025"/>
                <a:gd name="connsiteX5" fmla="*/ 6143625 w 7981950"/>
                <a:gd name="connsiteY5" fmla="*/ 847725 h 2867025"/>
                <a:gd name="connsiteX6" fmla="*/ 614362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38325 w 7981950"/>
                <a:gd name="connsiteY2" fmla="*/ 409575 h 2867025"/>
                <a:gd name="connsiteX3" fmla="*/ 3876675 w 7981950"/>
                <a:gd name="connsiteY3" fmla="*/ 419100 h 2867025"/>
                <a:gd name="connsiteX4" fmla="*/ 3886200 w 7981950"/>
                <a:gd name="connsiteY4" fmla="*/ 847725 h 2867025"/>
                <a:gd name="connsiteX5" fmla="*/ 5953125 w 7981950"/>
                <a:gd name="connsiteY5" fmla="*/ 838200 h 2867025"/>
                <a:gd name="connsiteX6" fmla="*/ 614362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38325 w 7981950"/>
                <a:gd name="connsiteY2" fmla="*/ 409575 h 2867025"/>
                <a:gd name="connsiteX3" fmla="*/ 3876675 w 7981950"/>
                <a:gd name="connsiteY3" fmla="*/ 419100 h 2867025"/>
                <a:gd name="connsiteX4" fmla="*/ 3886200 w 7981950"/>
                <a:gd name="connsiteY4" fmla="*/ 847725 h 2867025"/>
                <a:gd name="connsiteX5" fmla="*/ 5953125 w 7981950"/>
                <a:gd name="connsiteY5" fmla="*/ 838200 h 2867025"/>
                <a:gd name="connsiteX6" fmla="*/ 5962650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38325 w 7981950"/>
                <a:gd name="connsiteY2" fmla="*/ 409575 h 2867025"/>
                <a:gd name="connsiteX3" fmla="*/ 3876675 w 7981950"/>
                <a:gd name="connsiteY3" fmla="*/ 419100 h 2867025"/>
                <a:gd name="connsiteX4" fmla="*/ 3886200 w 7981950"/>
                <a:gd name="connsiteY4" fmla="*/ 847725 h 2867025"/>
                <a:gd name="connsiteX5" fmla="*/ 5924550 w 7981950"/>
                <a:gd name="connsiteY5" fmla="*/ 847725 h 2867025"/>
                <a:gd name="connsiteX6" fmla="*/ 5962650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38325 w 7981950"/>
                <a:gd name="connsiteY2" fmla="*/ 409575 h 2867025"/>
                <a:gd name="connsiteX3" fmla="*/ 3876675 w 7981950"/>
                <a:gd name="connsiteY3" fmla="*/ 419100 h 2867025"/>
                <a:gd name="connsiteX4" fmla="*/ 3886200 w 7981950"/>
                <a:gd name="connsiteY4" fmla="*/ 847725 h 2867025"/>
                <a:gd name="connsiteX5" fmla="*/ 5924550 w 7981950"/>
                <a:gd name="connsiteY5" fmla="*/ 84772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66900 w 7981950"/>
                <a:gd name="connsiteY2" fmla="*/ 409575 h 2867025"/>
                <a:gd name="connsiteX3" fmla="*/ 3876675 w 7981950"/>
                <a:gd name="connsiteY3" fmla="*/ 419100 h 2867025"/>
                <a:gd name="connsiteX4" fmla="*/ 3886200 w 7981950"/>
                <a:gd name="connsiteY4" fmla="*/ 847725 h 2867025"/>
                <a:gd name="connsiteX5" fmla="*/ 5924550 w 7981950"/>
                <a:gd name="connsiteY5" fmla="*/ 84772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675 w 7981950"/>
                <a:gd name="connsiteY3" fmla="*/ 419100 h 2867025"/>
                <a:gd name="connsiteX4" fmla="*/ 3886200 w 7981950"/>
                <a:gd name="connsiteY4" fmla="*/ 847725 h 2867025"/>
                <a:gd name="connsiteX5" fmla="*/ 5924550 w 7981950"/>
                <a:gd name="connsiteY5" fmla="*/ 84772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675 w 7981950"/>
                <a:gd name="connsiteY3" fmla="*/ 419100 h 2867025"/>
                <a:gd name="connsiteX4" fmla="*/ 3886200 w 7981950"/>
                <a:gd name="connsiteY4" fmla="*/ 847725 h 2867025"/>
                <a:gd name="connsiteX5" fmla="*/ 5934075 w 7981950"/>
                <a:gd name="connsiteY5" fmla="*/ 84772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675 w 7981950"/>
                <a:gd name="connsiteY3" fmla="*/ 419100 h 2867025"/>
                <a:gd name="connsiteX4" fmla="*/ 3886200 w 7981950"/>
                <a:gd name="connsiteY4" fmla="*/ 847725 h 2867025"/>
                <a:gd name="connsiteX5" fmla="*/ 5943600 w 7981950"/>
                <a:gd name="connsiteY5" fmla="*/ 82867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675 w 7981950"/>
                <a:gd name="connsiteY3" fmla="*/ 419100 h 2867025"/>
                <a:gd name="connsiteX4" fmla="*/ 3895725 w 7981950"/>
                <a:gd name="connsiteY4" fmla="*/ 819150 h 2867025"/>
                <a:gd name="connsiteX5" fmla="*/ 5943600 w 7981950"/>
                <a:gd name="connsiteY5" fmla="*/ 82867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57929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34075 w 7981950"/>
                <a:gd name="connsiteY6" fmla="*/ 1303351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57929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34075 w 7981950"/>
                <a:gd name="connsiteY6" fmla="*/ 1295400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57929 w 7981950"/>
                <a:gd name="connsiteY6" fmla="*/ 1303351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49977 w 7981950"/>
                <a:gd name="connsiteY6" fmla="*/ 1287449 h 2867025"/>
                <a:gd name="connsiteX7" fmla="*/ 7972425 w 7981950"/>
                <a:gd name="connsiteY7" fmla="*/ 1295400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95725 w 7981950"/>
                <a:gd name="connsiteY4" fmla="*/ 819150 h 2867025"/>
                <a:gd name="connsiteX5" fmla="*/ 5943600 w 7981950"/>
                <a:gd name="connsiteY5" fmla="*/ 828675 h 2867025"/>
                <a:gd name="connsiteX6" fmla="*/ 5949977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71871 w 7981950"/>
                <a:gd name="connsiteY4" fmla="*/ 819150 h 2867025"/>
                <a:gd name="connsiteX5" fmla="*/ 5943600 w 7981950"/>
                <a:gd name="connsiteY5" fmla="*/ 828675 h 2867025"/>
                <a:gd name="connsiteX6" fmla="*/ 5949977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900529 w 7981950"/>
                <a:gd name="connsiteY3" fmla="*/ 411149 h 2867025"/>
                <a:gd name="connsiteX4" fmla="*/ 3889684 w 7981950"/>
                <a:gd name="connsiteY4" fmla="*/ 825088 h 2867025"/>
                <a:gd name="connsiteX5" fmla="*/ 5943600 w 7981950"/>
                <a:gd name="connsiteY5" fmla="*/ 828675 h 2867025"/>
                <a:gd name="connsiteX6" fmla="*/ 5949977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82716 w 7981950"/>
                <a:gd name="connsiteY3" fmla="*/ 411149 h 2867025"/>
                <a:gd name="connsiteX4" fmla="*/ 3889684 w 7981950"/>
                <a:gd name="connsiteY4" fmla="*/ 825088 h 2867025"/>
                <a:gd name="connsiteX5" fmla="*/ 5943600 w 7981950"/>
                <a:gd name="connsiteY5" fmla="*/ 828675 h 2867025"/>
                <a:gd name="connsiteX6" fmla="*/ 5949977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94592 w 7981950"/>
                <a:gd name="connsiteY3" fmla="*/ 411149 h 2867025"/>
                <a:gd name="connsiteX4" fmla="*/ 3889684 w 7981950"/>
                <a:gd name="connsiteY4" fmla="*/ 825088 h 2867025"/>
                <a:gd name="connsiteX5" fmla="*/ 5943600 w 7981950"/>
                <a:gd name="connsiteY5" fmla="*/ 828675 h 2867025"/>
                <a:gd name="connsiteX6" fmla="*/ 5949977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779 w 7981950"/>
                <a:gd name="connsiteY3" fmla="*/ 417086 h 2867025"/>
                <a:gd name="connsiteX4" fmla="*/ 3889684 w 7981950"/>
                <a:gd name="connsiteY4" fmla="*/ 825088 h 2867025"/>
                <a:gd name="connsiteX5" fmla="*/ 5943600 w 7981950"/>
                <a:gd name="connsiteY5" fmla="*/ 828675 h 2867025"/>
                <a:gd name="connsiteX6" fmla="*/ 5949977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779 w 7981950"/>
                <a:gd name="connsiteY3" fmla="*/ 417086 h 2867025"/>
                <a:gd name="connsiteX4" fmla="*/ 3877808 w 7981950"/>
                <a:gd name="connsiteY4" fmla="*/ 825088 h 2867025"/>
                <a:gd name="connsiteX5" fmla="*/ 5943600 w 7981950"/>
                <a:gd name="connsiteY5" fmla="*/ 828675 h 2867025"/>
                <a:gd name="connsiteX6" fmla="*/ 5949977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779 w 7981950"/>
                <a:gd name="connsiteY3" fmla="*/ 417086 h 2867025"/>
                <a:gd name="connsiteX4" fmla="*/ 3877808 w 7981950"/>
                <a:gd name="connsiteY4" fmla="*/ 825088 h 2867025"/>
                <a:gd name="connsiteX5" fmla="*/ 5943600 w 7981950"/>
                <a:gd name="connsiteY5" fmla="*/ 828675 h 2867025"/>
                <a:gd name="connsiteX6" fmla="*/ 5938101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779 w 7981950"/>
                <a:gd name="connsiteY3" fmla="*/ 417086 h 2867025"/>
                <a:gd name="connsiteX4" fmla="*/ 3877808 w 7981950"/>
                <a:gd name="connsiteY4" fmla="*/ 825088 h 2867025"/>
                <a:gd name="connsiteX5" fmla="*/ 5931725 w 7981950"/>
                <a:gd name="connsiteY5" fmla="*/ 828675 h 2867025"/>
                <a:gd name="connsiteX6" fmla="*/ 5938101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779 w 7981950"/>
                <a:gd name="connsiteY3" fmla="*/ 417086 h 2867025"/>
                <a:gd name="connsiteX4" fmla="*/ 3877808 w 7981950"/>
                <a:gd name="connsiteY4" fmla="*/ 825088 h 2867025"/>
                <a:gd name="connsiteX5" fmla="*/ 5943600 w 7981950"/>
                <a:gd name="connsiteY5" fmla="*/ 822737 h 2867025"/>
                <a:gd name="connsiteX6" fmla="*/ 5938101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779 w 7981950"/>
                <a:gd name="connsiteY3" fmla="*/ 417086 h 2867025"/>
                <a:gd name="connsiteX4" fmla="*/ 3877808 w 7981950"/>
                <a:gd name="connsiteY4" fmla="*/ 825088 h 2867025"/>
                <a:gd name="connsiteX5" fmla="*/ 5931724 w 7981950"/>
                <a:gd name="connsiteY5" fmla="*/ 828675 h 2867025"/>
                <a:gd name="connsiteX6" fmla="*/ 5938101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9525 h 2867025"/>
                <a:gd name="connsiteX1" fmla="*/ 1847850 w 7981950"/>
                <a:gd name="connsiteY1" fmla="*/ 0 h 2867025"/>
                <a:gd name="connsiteX2" fmla="*/ 1847850 w 7981950"/>
                <a:gd name="connsiteY2" fmla="*/ 409575 h 2867025"/>
                <a:gd name="connsiteX3" fmla="*/ 3876779 w 7981950"/>
                <a:gd name="connsiteY3" fmla="*/ 417086 h 2867025"/>
                <a:gd name="connsiteX4" fmla="*/ 3877808 w 7981950"/>
                <a:gd name="connsiteY4" fmla="*/ 825088 h 2867025"/>
                <a:gd name="connsiteX5" fmla="*/ 5943599 w 7981950"/>
                <a:gd name="connsiteY5" fmla="*/ 828675 h 2867025"/>
                <a:gd name="connsiteX6" fmla="*/ 5938101 w 7981950"/>
                <a:gd name="connsiteY6" fmla="*/ 1287449 h 2867025"/>
                <a:gd name="connsiteX7" fmla="*/ 7980376 w 7981950"/>
                <a:gd name="connsiteY7" fmla="*/ 1279497 h 2867025"/>
                <a:gd name="connsiteX8" fmla="*/ 7981950 w 7981950"/>
                <a:gd name="connsiteY8" fmla="*/ 2867025 h 2867025"/>
                <a:gd name="connsiteX9" fmla="*/ 0 w 7981950"/>
                <a:gd name="connsiteY9" fmla="*/ 2847975 h 2867025"/>
                <a:gd name="connsiteX10" fmla="*/ 0 w 7981950"/>
                <a:gd name="connsiteY10" fmla="*/ 9525 h 2867025"/>
                <a:gd name="connsiteX0" fmla="*/ 0 w 7981950"/>
                <a:gd name="connsiteY0" fmla="*/ 0 h 2857500"/>
                <a:gd name="connsiteX1" fmla="*/ 1847850 w 7981950"/>
                <a:gd name="connsiteY1" fmla="*/ 20620 h 2857500"/>
                <a:gd name="connsiteX2" fmla="*/ 1847850 w 7981950"/>
                <a:gd name="connsiteY2" fmla="*/ 400050 h 2857500"/>
                <a:gd name="connsiteX3" fmla="*/ 3876779 w 7981950"/>
                <a:gd name="connsiteY3" fmla="*/ 407561 h 2857500"/>
                <a:gd name="connsiteX4" fmla="*/ 3877808 w 7981950"/>
                <a:gd name="connsiteY4" fmla="*/ 815563 h 2857500"/>
                <a:gd name="connsiteX5" fmla="*/ 5943599 w 7981950"/>
                <a:gd name="connsiteY5" fmla="*/ 819150 h 2857500"/>
                <a:gd name="connsiteX6" fmla="*/ 5938101 w 7981950"/>
                <a:gd name="connsiteY6" fmla="*/ 1277924 h 2857500"/>
                <a:gd name="connsiteX7" fmla="*/ 7980376 w 7981950"/>
                <a:gd name="connsiteY7" fmla="*/ 1269972 h 2857500"/>
                <a:gd name="connsiteX8" fmla="*/ 7981950 w 7981950"/>
                <a:gd name="connsiteY8" fmla="*/ 2857500 h 2857500"/>
                <a:gd name="connsiteX9" fmla="*/ 0 w 7981950"/>
                <a:gd name="connsiteY9" fmla="*/ 2838450 h 2857500"/>
                <a:gd name="connsiteX10" fmla="*/ 0 w 7981950"/>
                <a:gd name="connsiteY10" fmla="*/ 0 h 2857500"/>
                <a:gd name="connsiteX0" fmla="*/ 0 w 7981950"/>
                <a:gd name="connsiteY0" fmla="*/ 0 h 2857500"/>
                <a:gd name="connsiteX1" fmla="*/ 1852874 w 7981950"/>
                <a:gd name="connsiteY1" fmla="*/ 5547 h 2857500"/>
                <a:gd name="connsiteX2" fmla="*/ 1847850 w 7981950"/>
                <a:gd name="connsiteY2" fmla="*/ 400050 h 2857500"/>
                <a:gd name="connsiteX3" fmla="*/ 3876779 w 7981950"/>
                <a:gd name="connsiteY3" fmla="*/ 407561 h 2857500"/>
                <a:gd name="connsiteX4" fmla="*/ 3877808 w 7981950"/>
                <a:gd name="connsiteY4" fmla="*/ 815563 h 2857500"/>
                <a:gd name="connsiteX5" fmla="*/ 5943599 w 7981950"/>
                <a:gd name="connsiteY5" fmla="*/ 819150 h 2857500"/>
                <a:gd name="connsiteX6" fmla="*/ 5938101 w 7981950"/>
                <a:gd name="connsiteY6" fmla="*/ 1277924 h 2857500"/>
                <a:gd name="connsiteX7" fmla="*/ 7980376 w 7981950"/>
                <a:gd name="connsiteY7" fmla="*/ 1269972 h 2857500"/>
                <a:gd name="connsiteX8" fmla="*/ 7981950 w 7981950"/>
                <a:gd name="connsiteY8" fmla="*/ 2857500 h 2857500"/>
                <a:gd name="connsiteX9" fmla="*/ 0 w 7981950"/>
                <a:gd name="connsiteY9" fmla="*/ 2838450 h 2857500"/>
                <a:gd name="connsiteX10" fmla="*/ 0 w 7981950"/>
                <a:gd name="connsiteY10" fmla="*/ 0 h 2857500"/>
                <a:gd name="connsiteX0" fmla="*/ 0 w 7981950"/>
                <a:gd name="connsiteY0" fmla="*/ 0 h 2857500"/>
                <a:gd name="connsiteX1" fmla="*/ 1847850 w 7981950"/>
                <a:gd name="connsiteY1" fmla="*/ 5547 h 2857500"/>
                <a:gd name="connsiteX2" fmla="*/ 1847850 w 7981950"/>
                <a:gd name="connsiteY2" fmla="*/ 400050 h 2857500"/>
                <a:gd name="connsiteX3" fmla="*/ 3876779 w 7981950"/>
                <a:gd name="connsiteY3" fmla="*/ 407561 h 2857500"/>
                <a:gd name="connsiteX4" fmla="*/ 3877808 w 7981950"/>
                <a:gd name="connsiteY4" fmla="*/ 815563 h 2857500"/>
                <a:gd name="connsiteX5" fmla="*/ 5943599 w 7981950"/>
                <a:gd name="connsiteY5" fmla="*/ 819150 h 2857500"/>
                <a:gd name="connsiteX6" fmla="*/ 5938101 w 7981950"/>
                <a:gd name="connsiteY6" fmla="*/ 1277924 h 2857500"/>
                <a:gd name="connsiteX7" fmla="*/ 7980376 w 7981950"/>
                <a:gd name="connsiteY7" fmla="*/ 1269972 h 2857500"/>
                <a:gd name="connsiteX8" fmla="*/ 7981950 w 7981950"/>
                <a:gd name="connsiteY8" fmla="*/ 2857500 h 2857500"/>
                <a:gd name="connsiteX9" fmla="*/ 0 w 7981950"/>
                <a:gd name="connsiteY9" fmla="*/ 2838450 h 2857500"/>
                <a:gd name="connsiteX10" fmla="*/ 0 w 7981950"/>
                <a:gd name="connsiteY10" fmla="*/ 0 h 2857500"/>
                <a:gd name="connsiteX0" fmla="*/ 0 w 7981950"/>
                <a:gd name="connsiteY0" fmla="*/ 4501 h 2851953"/>
                <a:gd name="connsiteX1" fmla="*/ 1847850 w 7981950"/>
                <a:gd name="connsiteY1" fmla="*/ 0 h 2851953"/>
                <a:gd name="connsiteX2" fmla="*/ 1847850 w 7981950"/>
                <a:gd name="connsiteY2" fmla="*/ 394503 h 2851953"/>
                <a:gd name="connsiteX3" fmla="*/ 3876779 w 7981950"/>
                <a:gd name="connsiteY3" fmla="*/ 402014 h 2851953"/>
                <a:gd name="connsiteX4" fmla="*/ 3877808 w 7981950"/>
                <a:gd name="connsiteY4" fmla="*/ 810016 h 2851953"/>
                <a:gd name="connsiteX5" fmla="*/ 5943599 w 7981950"/>
                <a:gd name="connsiteY5" fmla="*/ 813603 h 2851953"/>
                <a:gd name="connsiteX6" fmla="*/ 5938101 w 7981950"/>
                <a:gd name="connsiteY6" fmla="*/ 1272377 h 2851953"/>
                <a:gd name="connsiteX7" fmla="*/ 7980376 w 7981950"/>
                <a:gd name="connsiteY7" fmla="*/ 1264425 h 2851953"/>
                <a:gd name="connsiteX8" fmla="*/ 7981950 w 7981950"/>
                <a:gd name="connsiteY8" fmla="*/ 2851953 h 2851953"/>
                <a:gd name="connsiteX9" fmla="*/ 0 w 7981950"/>
                <a:gd name="connsiteY9" fmla="*/ 2832903 h 2851953"/>
                <a:gd name="connsiteX10" fmla="*/ 0 w 7981950"/>
                <a:gd name="connsiteY10" fmla="*/ 4501 h 2851953"/>
                <a:gd name="connsiteX0" fmla="*/ 0 w 7981950"/>
                <a:gd name="connsiteY0" fmla="*/ 4501 h 2851953"/>
                <a:gd name="connsiteX1" fmla="*/ 1847850 w 7981950"/>
                <a:gd name="connsiteY1" fmla="*/ 0 h 2851953"/>
                <a:gd name="connsiteX2" fmla="*/ 1847850 w 7981950"/>
                <a:gd name="connsiteY2" fmla="*/ 394503 h 2851953"/>
                <a:gd name="connsiteX3" fmla="*/ 3876779 w 7981950"/>
                <a:gd name="connsiteY3" fmla="*/ 402014 h 2851953"/>
                <a:gd name="connsiteX4" fmla="*/ 3877808 w 7981950"/>
                <a:gd name="connsiteY4" fmla="*/ 810016 h 2851953"/>
                <a:gd name="connsiteX5" fmla="*/ 5932447 w 7981950"/>
                <a:gd name="connsiteY5" fmla="*/ 824754 h 2851953"/>
                <a:gd name="connsiteX6" fmla="*/ 5938101 w 7981950"/>
                <a:gd name="connsiteY6" fmla="*/ 1272377 h 2851953"/>
                <a:gd name="connsiteX7" fmla="*/ 7980376 w 7981950"/>
                <a:gd name="connsiteY7" fmla="*/ 1264425 h 2851953"/>
                <a:gd name="connsiteX8" fmla="*/ 7981950 w 7981950"/>
                <a:gd name="connsiteY8" fmla="*/ 2851953 h 2851953"/>
                <a:gd name="connsiteX9" fmla="*/ 0 w 7981950"/>
                <a:gd name="connsiteY9" fmla="*/ 2832903 h 2851953"/>
                <a:gd name="connsiteX10" fmla="*/ 0 w 7981950"/>
                <a:gd name="connsiteY10" fmla="*/ 4501 h 2851953"/>
                <a:gd name="connsiteX0" fmla="*/ 0 w 7981950"/>
                <a:gd name="connsiteY0" fmla="*/ 4501 h 2851953"/>
                <a:gd name="connsiteX1" fmla="*/ 1847850 w 7981950"/>
                <a:gd name="connsiteY1" fmla="*/ 0 h 2851953"/>
                <a:gd name="connsiteX2" fmla="*/ 1847850 w 7981950"/>
                <a:gd name="connsiteY2" fmla="*/ 394503 h 2851953"/>
                <a:gd name="connsiteX3" fmla="*/ 3876779 w 7981950"/>
                <a:gd name="connsiteY3" fmla="*/ 402014 h 2851953"/>
                <a:gd name="connsiteX4" fmla="*/ 3881525 w 7981950"/>
                <a:gd name="connsiteY4" fmla="*/ 828601 h 2851953"/>
                <a:gd name="connsiteX5" fmla="*/ 5932447 w 7981950"/>
                <a:gd name="connsiteY5" fmla="*/ 824754 h 2851953"/>
                <a:gd name="connsiteX6" fmla="*/ 5938101 w 7981950"/>
                <a:gd name="connsiteY6" fmla="*/ 1272377 h 2851953"/>
                <a:gd name="connsiteX7" fmla="*/ 7980376 w 7981950"/>
                <a:gd name="connsiteY7" fmla="*/ 1264425 h 2851953"/>
                <a:gd name="connsiteX8" fmla="*/ 7981950 w 7981950"/>
                <a:gd name="connsiteY8" fmla="*/ 2851953 h 2851953"/>
                <a:gd name="connsiteX9" fmla="*/ 0 w 7981950"/>
                <a:gd name="connsiteY9" fmla="*/ 2832903 h 2851953"/>
                <a:gd name="connsiteX10" fmla="*/ 0 w 7981950"/>
                <a:gd name="connsiteY10" fmla="*/ 4501 h 2851953"/>
                <a:gd name="connsiteX0" fmla="*/ 0 w 7981950"/>
                <a:gd name="connsiteY0" fmla="*/ 4501 h 2851953"/>
                <a:gd name="connsiteX1" fmla="*/ 1847850 w 7981950"/>
                <a:gd name="connsiteY1" fmla="*/ 0 h 2851953"/>
                <a:gd name="connsiteX2" fmla="*/ 1847850 w 7981950"/>
                <a:gd name="connsiteY2" fmla="*/ 394503 h 2851953"/>
                <a:gd name="connsiteX3" fmla="*/ 3876779 w 7981950"/>
                <a:gd name="connsiteY3" fmla="*/ 402014 h 2851953"/>
                <a:gd name="connsiteX4" fmla="*/ 3881525 w 7981950"/>
                <a:gd name="connsiteY4" fmla="*/ 828601 h 2851953"/>
                <a:gd name="connsiteX5" fmla="*/ 5943599 w 7981950"/>
                <a:gd name="connsiteY5" fmla="*/ 843340 h 2851953"/>
                <a:gd name="connsiteX6" fmla="*/ 5938101 w 7981950"/>
                <a:gd name="connsiteY6" fmla="*/ 1272377 h 2851953"/>
                <a:gd name="connsiteX7" fmla="*/ 7980376 w 7981950"/>
                <a:gd name="connsiteY7" fmla="*/ 1264425 h 2851953"/>
                <a:gd name="connsiteX8" fmla="*/ 7981950 w 7981950"/>
                <a:gd name="connsiteY8" fmla="*/ 2851953 h 2851953"/>
                <a:gd name="connsiteX9" fmla="*/ 0 w 7981950"/>
                <a:gd name="connsiteY9" fmla="*/ 2832903 h 2851953"/>
                <a:gd name="connsiteX10" fmla="*/ 0 w 7981950"/>
                <a:gd name="connsiteY10" fmla="*/ 4501 h 2851953"/>
                <a:gd name="connsiteX0" fmla="*/ 0 w 7981950"/>
                <a:gd name="connsiteY0" fmla="*/ 4501 h 2851953"/>
                <a:gd name="connsiteX1" fmla="*/ 1847850 w 7981950"/>
                <a:gd name="connsiteY1" fmla="*/ 0 h 2851953"/>
                <a:gd name="connsiteX2" fmla="*/ 1847850 w 7981950"/>
                <a:gd name="connsiteY2" fmla="*/ 394503 h 2851953"/>
                <a:gd name="connsiteX3" fmla="*/ 3876779 w 7981950"/>
                <a:gd name="connsiteY3" fmla="*/ 402014 h 2851953"/>
                <a:gd name="connsiteX4" fmla="*/ 3881525 w 7981950"/>
                <a:gd name="connsiteY4" fmla="*/ 828601 h 2851953"/>
                <a:gd name="connsiteX5" fmla="*/ 5936164 w 7981950"/>
                <a:gd name="connsiteY5" fmla="*/ 832188 h 2851953"/>
                <a:gd name="connsiteX6" fmla="*/ 5938101 w 7981950"/>
                <a:gd name="connsiteY6" fmla="*/ 1272377 h 2851953"/>
                <a:gd name="connsiteX7" fmla="*/ 7980376 w 7981950"/>
                <a:gd name="connsiteY7" fmla="*/ 1264425 h 2851953"/>
                <a:gd name="connsiteX8" fmla="*/ 7981950 w 7981950"/>
                <a:gd name="connsiteY8" fmla="*/ 2851953 h 2851953"/>
                <a:gd name="connsiteX9" fmla="*/ 0 w 7981950"/>
                <a:gd name="connsiteY9" fmla="*/ 2832903 h 2851953"/>
                <a:gd name="connsiteX10" fmla="*/ 0 w 7981950"/>
                <a:gd name="connsiteY10" fmla="*/ 4501 h 2851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981950" h="2851953">
                  <a:moveTo>
                    <a:pt x="0" y="4501"/>
                  </a:moveTo>
                  <a:lnTo>
                    <a:pt x="1847850" y="0"/>
                  </a:lnTo>
                  <a:cubicBezTo>
                    <a:pt x="1846175" y="131501"/>
                    <a:pt x="1849525" y="263002"/>
                    <a:pt x="1847850" y="394503"/>
                  </a:cubicBezTo>
                  <a:lnTo>
                    <a:pt x="3876779" y="402014"/>
                  </a:lnTo>
                  <a:cubicBezTo>
                    <a:pt x="3875178" y="538014"/>
                    <a:pt x="3883126" y="692601"/>
                    <a:pt x="3881525" y="828601"/>
                  </a:cubicBezTo>
                  <a:lnTo>
                    <a:pt x="5936164" y="832188"/>
                  </a:lnTo>
                  <a:cubicBezTo>
                    <a:pt x="5938290" y="985113"/>
                    <a:pt x="5935975" y="1119452"/>
                    <a:pt x="5938101" y="1272377"/>
                  </a:cubicBezTo>
                  <a:lnTo>
                    <a:pt x="7980376" y="1264425"/>
                  </a:lnTo>
                  <a:cubicBezTo>
                    <a:pt x="7980901" y="1793601"/>
                    <a:pt x="7981425" y="2322777"/>
                    <a:pt x="7981950" y="2851953"/>
                  </a:cubicBezTo>
                  <a:lnTo>
                    <a:pt x="0" y="2832903"/>
                  </a:lnTo>
                  <a:lnTo>
                    <a:pt x="0" y="4501"/>
                  </a:lnTo>
                  <a:close/>
                </a:path>
              </a:pathLst>
            </a:custGeom>
            <a:ln w="12700"/>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 name="TextBox 6"/>
            <p:cNvSpPr txBox="1"/>
            <p:nvPr/>
          </p:nvSpPr>
          <p:spPr>
            <a:xfrm>
              <a:off x="3397533" y="4659868"/>
              <a:ext cx="2012667" cy="369332"/>
            </a:xfrm>
            <a:prstGeom prst="rect">
              <a:avLst/>
            </a:prstGeom>
            <a:noFill/>
          </p:spPr>
          <p:txBody>
            <a:bodyPr wrap="none" rtlCol="0">
              <a:spAutoFit/>
            </a:bodyPr>
            <a:lstStyle/>
            <a:p>
              <a:r>
                <a:rPr lang="en-US" dirty="0" err="1" smtClean="0"/>
                <a:t>iDigBio</a:t>
              </a:r>
              <a:r>
                <a:rPr lang="en-US" dirty="0" smtClean="0"/>
                <a:t> + Resources</a:t>
              </a:r>
              <a:endParaRPr lang="en-US" dirty="0"/>
            </a:p>
          </p:txBody>
        </p:sp>
      </p:grpSp>
      <p:grpSp>
        <p:nvGrpSpPr>
          <p:cNvPr id="75" name="Group 74"/>
          <p:cNvGrpSpPr/>
          <p:nvPr/>
        </p:nvGrpSpPr>
        <p:grpSpPr>
          <a:xfrm>
            <a:off x="533400" y="1847850"/>
            <a:ext cx="8077200" cy="3409950"/>
            <a:chOff x="533400" y="1847850"/>
            <a:chExt cx="8077200" cy="3409950"/>
          </a:xfrm>
        </p:grpSpPr>
        <p:sp>
          <p:nvSpPr>
            <p:cNvPr id="13" name="Rounded Rectangle 12"/>
            <p:cNvSpPr/>
            <p:nvPr/>
          </p:nvSpPr>
          <p:spPr>
            <a:xfrm>
              <a:off x="6781800" y="3124200"/>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TDWG</a:t>
              </a:r>
              <a:endParaRPr lang="en-US" sz="1200" dirty="0"/>
            </a:p>
          </p:txBody>
        </p:sp>
        <p:sp>
          <p:nvSpPr>
            <p:cNvPr id="14" name="Rounded Rectangle 13"/>
            <p:cNvSpPr/>
            <p:nvPr/>
          </p:nvSpPr>
          <p:spPr>
            <a:xfrm>
              <a:off x="7239000" y="5029200"/>
              <a:ext cx="6096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XMPP</a:t>
              </a:r>
              <a:endParaRPr lang="en-US" sz="1200" dirty="0"/>
            </a:p>
          </p:txBody>
        </p:sp>
        <p:sp>
          <p:nvSpPr>
            <p:cNvPr id="15" name="Rounded Rectangle 14"/>
            <p:cNvSpPr/>
            <p:nvPr/>
          </p:nvSpPr>
          <p:spPr>
            <a:xfrm>
              <a:off x="1371600" y="5029200"/>
              <a:ext cx="8382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OCCIWG</a:t>
              </a:r>
              <a:endParaRPr lang="en-US" sz="1200" dirty="0"/>
            </a:p>
          </p:txBody>
        </p:sp>
        <p:sp>
          <p:nvSpPr>
            <p:cNvPr id="16" name="Rounded Rectangle 15"/>
            <p:cNvSpPr/>
            <p:nvPr/>
          </p:nvSpPr>
          <p:spPr>
            <a:xfrm>
              <a:off x="2495550" y="2247900"/>
              <a:ext cx="8382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REST WS</a:t>
              </a:r>
              <a:endParaRPr lang="en-US" sz="1200" dirty="0"/>
            </a:p>
          </p:txBody>
        </p:sp>
        <p:sp>
          <p:nvSpPr>
            <p:cNvPr id="17" name="Rounded Rectangle 16"/>
            <p:cNvSpPr/>
            <p:nvPr/>
          </p:nvSpPr>
          <p:spPr>
            <a:xfrm>
              <a:off x="4533900" y="2667000"/>
              <a:ext cx="8382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WS-I</a:t>
              </a:r>
              <a:endParaRPr lang="en-US" sz="1200" dirty="0"/>
            </a:p>
          </p:txBody>
        </p:sp>
        <p:sp>
          <p:nvSpPr>
            <p:cNvPr id="18" name="Rounded Rectangle 17"/>
            <p:cNvSpPr/>
            <p:nvPr/>
          </p:nvSpPr>
          <p:spPr>
            <a:xfrm>
              <a:off x="5486400" y="2667000"/>
              <a:ext cx="8382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TAPIR</a:t>
              </a:r>
              <a:endParaRPr lang="en-US" sz="1200" dirty="0"/>
            </a:p>
          </p:txBody>
        </p:sp>
        <p:sp>
          <p:nvSpPr>
            <p:cNvPr id="19" name="Rounded Rectangle 18"/>
            <p:cNvSpPr/>
            <p:nvPr/>
          </p:nvSpPr>
          <p:spPr>
            <a:xfrm>
              <a:off x="2438400" y="5019676"/>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HTTP</a:t>
              </a:r>
              <a:endParaRPr lang="en-US" sz="1200" dirty="0"/>
            </a:p>
          </p:txBody>
        </p:sp>
        <p:sp>
          <p:nvSpPr>
            <p:cNvPr id="20" name="Rounded Rectangle 19"/>
            <p:cNvSpPr/>
            <p:nvPr/>
          </p:nvSpPr>
          <p:spPr>
            <a:xfrm>
              <a:off x="600075" y="1857375"/>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SQL</a:t>
              </a:r>
              <a:endParaRPr lang="en-US" sz="1200" dirty="0"/>
            </a:p>
          </p:txBody>
        </p:sp>
        <p:sp>
          <p:nvSpPr>
            <p:cNvPr id="21" name="Rounded Rectangle 20"/>
            <p:cNvSpPr/>
            <p:nvPr/>
          </p:nvSpPr>
          <p:spPr>
            <a:xfrm>
              <a:off x="1619250" y="1847850"/>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UTF-8</a:t>
              </a:r>
              <a:endParaRPr lang="en-US" sz="1200" dirty="0"/>
            </a:p>
          </p:txBody>
        </p:sp>
        <p:sp>
          <p:nvSpPr>
            <p:cNvPr id="22" name="Rounded Rectangle 21"/>
            <p:cNvSpPr/>
            <p:nvPr/>
          </p:nvSpPr>
          <p:spPr>
            <a:xfrm>
              <a:off x="3429000" y="5019675"/>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RDF</a:t>
              </a:r>
              <a:endParaRPr lang="en-US" sz="1200" dirty="0"/>
            </a:p>
          </p:txBody>
        </p:sp>
        <p:sp>
          <p:nvSpPr>
            <p:cNvPr id="23" name="Rounded Rectangle 22"/>
            <p:cNvSpPr/>
            <p:nvPr/>
          </p:nvSpPr>
          <p:spPr>
            <a:xfrm>
              <a:off x="7743825" y="3124200"/>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XML</a:t>
              </a:r>
              <a:endParaRPr lang="en-US" sz="1200" dirty="0"/>
            </a:p>
          </p:txBody>
        </p:sp>
        <p:sp>
          <p:nvSpPr>
            <p:cNvPr id="24" name="Rounded Rectangle 23"/>
            <p:cNvSpPr/>
            <p:nvPr/>
          </p:nvSpPr>
          <p:spPr>
            <a:xfrm>
              <a:off x="5410200" y="5029200"/>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X.509</a:t>
              </a:r>
              <a:endParaRPr lang="en-US" sz="1200" dirty="0"/>
            </a:p>
          </p:txBody>
        </p:sp>
        <p:sp>
          <p:nvSpPr>
            <p:cNvPr id="25" name="Rounded Rectangle 24"/>
            <p:cNvSpPr/>
            <p:nvPr/>
          </p:nvSpPr>
          <p:spPr>
            <a:xfrm>
              <a:off x="6324600" y="5029200"/>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err="1" smtClean="0"/>
                <a:t>OpenID</a:t>
              </a:r>
              <a:endParaRPr lang="en-US" sz="1200" dirty="0"/>
            </a:p>
          </p:txBody>
        </p:sp>
        <p:sp>
          <p:nvSpPr>
            <p:cNvPr id="26" name="Rounded Rectangle 25"/>
            <p:cNvSpPr/>
            <p:nvPr/>
          </p:nvSpPr>
          <p:spPr>
            <a:xfrm>
              <a:off x="3609975" y="2247901"/>
              <a:ext cx="762000" cy="228599"/>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SAML</a:t>
              </a:r>
              <a:endParaRPr lang="en-US" sz="1200" dirty="0"/>
            </a:p>
          </p:txBody>
        </p:sp>
        <p:sp>
          <p:nvSpPr>
            <p:cNvPr id="27" name="Rounded Rectangle 26"/>
            <p:cNvSpPr/>
            <p:nvPr/>
          </p:nvSpPr>
          <p:spPr>
            <a:xfrm>
              <a:off x="533400" y="5029200"/>
              <a:ext cx="6096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TCP</a:t>
              </a:r>
              <a:endParaRPr lang="en-US" sz="1200" dirty="0"/>
            </a:p>
          </p:txBody>
        </p:sp>
        <p:sp>
          <p:nvSpPr>
            <p:cNvPr id="28" name="Rounded Rectangle 27"/>
            <p:cNvSpPr/>
            <p:nvPr/>
          </p:nvSpPr>
          <p:spPr>
            <a:xfrm>
              <a:off x="4419600" y="5029200"/>
              <a:ext cx="8382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JPEG2000</a:t>
              </a:r>
              <a:endParaRPr lang="en-US" sz="1200" dirty="0"/>
            </a:p>
          </p:txBody>
        </p:sp>
        <p:sp>
          <p:nvSpPr>
            <p:cNvPr id="29" name="Rounded Rectangle 28"/>
            <p:cNvSpPr/>
            <p:nvPr/>
          </p:nvSpPr>
          <p:spPr>
            <a:xfrm>
              <a:off x="8001000" y="5029200"/>
              <a:ext cx="609600" cy="2286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dirty="0" smtClean="0"/>
                <a:t>ODBC</a:t>
              </a:r>
              <a:endParaRPr lang="en-US" sz="1200" dirty="0"/>
            </a:p>
          </p:txBody>
        </p:sp>
      </p:grpSp>
      <p:grpSp>
        <p:nvGrpSpPr>
          <p:cNvPr id="74" name="Group 73"/>
          <p:cNvGrpSpPr/>
          <p:nvPr/>
        </p:nvGrpSpPr>
        <p:grpSpPr>
          <a:xfrm>
            <a:off x="838200" y="3581400"/>
            <a:ext cx="7620000" cy="1295400"/>
            <a:chOff x="838200" y="3581400"/>
            <a:chExt cx="7620000" cy="1295400"/>
          </a:xfrm>
        </p:grpSpPr>
        <p:sp>
          <p:nvSpPr>
            <p:cNvPr id="30" name="Rounded Rectangle 29"/>
            <p:cNvSpPr/>
            <p:nvPr/>
          </p:nvSpPr>
          <p:spPr>
            <a:xfrm>
              <a:off x="838200" y="44958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Virtual Appliances</a:t>
              </a:r>
              <a:endParaRPr lang="en-US" sz="1200" dirty="0"/>
            </a:p>
          </p:txBody>
        </p:sp>
        <p:sp>
          <p:nvSpPr>
            <p:cNvPr id="31" name="Rounded Rectangle 30"/>
            <p:cNvSpPr/>
            <p:nvPr/>
          </p:nvSpPr>
          <p:spPr>
            <a:xfrm>
              <a:off x="2362200" y="44958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Machines</a:t>
              </a:r>
              <a:endParaRPr lang="en-US" sz="1200" dirty="0"/>
            </a:p>
          </p:txBody>
        </p:sp>
        <p:sp>
          <p:nvSpPr>
            <p:cNvPr id="32" name="Rounded Rectangle 31"/>
            <p:cNvSpPr/>
            <p:nvPr/>
          </p:nvSpPr>
          <p:spPr>
            <a:xfrm>
              <a:off x="3657600" y="40386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Storage</a:t>
              </a:r>
              <a:endParaRPr lang="en-US" sz="1200" dirty="0"/>
            </a:p>
          </p:txBody>
        </p:sp>
        <p:sp>
          <p:nvSpPr>
            <p:cNvPr id="33" name="Rounded Rectangle 32"/>
            <p:cNvSpPr/>
            <p:nvPr/>
          </p:nvSpPr>
          <p:spPr>
            <a:xfrm>
              <a:off x="5486400" y="44958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Networking</a:t>
              </a:r>
              <a:endParaRPr lang="en-US" sz="1200" dirty="0"/>
            </a:p>
          </p:txBody>
        </p:sp>
        <p:sp>
          <p:nvSpPr>
            <p:cNvPr id="34" name="Rounded Rectangle 33"/>
            <p:cNvSpPr/>
            <p:nvPr/>
          </p:nvSpPr>
          <p:spPr>
            <a:xfrm>
              <a:off x="1066800" y="40386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Learning Modules</a:t>
              </a:r>
              <a:endParaRPr lang="en-US" sz="1200" dirty="0"/>
            </a:p>
          </p:txBody>
        </p:sp>
        <p:sp>
          <p:nvSpPr>
            <p:cNvPr id="35" name="Rounded Rectangle 34"/>
            <p:cNvSpPr/>
            <p:nvPr/>
          </p:nvSpPr>
          <p:spPr>
            <a:xfrm>
              <a:off x="838200" y="35814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Archiving</a:t>
              </a:r>
              <a:endParaRPr lang="en-US" sz="1200" dirty="0"/>
            </a:p>
          </p:txBody>
        </p:sp>
        <p:sp>
          <p:nvSpPr>
            <p:cNvPr id="36" name="Rounded Rectangle 35"/>
            <p:cNvSpPr/>
            <p:nvPr/>
          </p:nvSpPr>
          <p:spPr>
            <a:xfrm>
              <a:off x="2362200" y="35814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Data Collections</a:t>
              </a:r>
              <a:endParaRPr lang="en-US" sz="1200" dirty="0"/>
            </a:p>
          </p:txBody>
        </p:sp>
        <p:sp>
          <p:nvSpPr>
            <p:cNvPr id="37" name="Rounded Rectangle 36"/>
            <p:cNvSpPr/>
            <p:nvPr/>
          </p:nvSpPr>
          <p:spPr>
            <a:xfrm>
              <a:off x="2209800" y="4038600"/>
              <a:ext cx="10668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Structured Data Services</a:t>
              </a:r>
              <a:endParaRPr lang="en-US" sz="1200" dirty="0"/>
            </a:p>
          </p:txBody>
        </p:sp>
        <p:sp>
          <p:nvSpPr>
            <p:cNvPr id="38" name="Rounded Rectangle 37"/>
            <p:cNvSpPr/>
            <p:nvPr/>
          </p:nvSpPr>
          <p:spPr>
            <a:xfrm>
              <a:off x="3657600" y="35814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Wiki</a:t>
              </a:r>
              <a:endParaRPr lang="en-US" sz="1200" dirty="0"/>
            </a:p>
          </p:txBody>
        </p:sp>
        <p:sp>
          <p:nvSpPr>
            <p:cNvPr id="39" name="Rounded Rectangle 38"/>
            <p:cNvSpPr/>
            <p:nvPr/>
          </p:nvSpPr>
          <p:spPr>
            <a:xfrm>
              <a:off x="4876800" y="35814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Workshop Resources</a:t>
              </a:r>
              <a:endParaRPr lang="en-US" sz="1200" dirty="0"/>
            </a:p>
          </p:txBody>
        </p:sp>
        <p:sp>
          <p:nvSpPr>
            <p:cNvPr id="40" name="Rounded Rectangle 39"/>
            <p:cNvSpPr/>
            <p:nvPr/>
          </p:nvSpPr>
          <p:spPr>
            <a:xfrm>
              <a:off x="6019800" y="35814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Workflow Engines</a:t>
              </a:r>
              <a:endParaRPr lang="en-US" sz="1200" dirty="0"/>
            </a:p>
          </p:txBody>
        </p:sp>
        <p:sp>
          <p:nvSpPr>
            <p:cNvPr id="41" name="Rounded Rectangle 40"/>
            <p:cNvSpPr/>
            <p:nvPr/>
          </p:nvSpPr>
          <p:spPr>
            <a:xfrm>
              <a:off x="7239000" y="35814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Taxonomic Validation</a:t>
              </a:r>
              <a:endParaRPr lang="en-US" sz="1200" dirty="0"/>
            </a:p>
          </p:txBody>
        </p:sp>
        <p:sp>
          <p:nvSpPr>
            <p:cNvPr id="42" name="Rounded Rectangle 41"/>
            <p:cNvSpPr/>
            <p:nvPr/>
          </p:nvSpPr>
          <p:spPr>
            <a:xfrm>
              <a:off x="7467600" y="4038600"/>
              <a:ext cx="9906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Data Conversion</a:t>
              </a:r>
              <a:endParaRPr lang="en-US" sz="1200" dirty="0"/>
            </a:p>
          </p:txBody>
        </p:sp>
        <p:sp>
          <p:nvSpPr>
            <p:cNvPr id="43" name="Rounded Rectangle 42"/>
            <p:cNvSpPr/>
            <p:nvPr/>
          </p:nvSpPr>
          <p:spPr>
            <a:xfrm>
              <a:off x="6324600" y="4038600"/>
              <a:ext cx="10668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Geographical Mapping</a:t>
              </a:r>
              <a:endParaRPr lang="en-US" sz="1200" dirty="0"/>
            </a:p>
          </p:txBody>
        </p:sp>
        <p:sp>
          <p:nvSpPr>
            <p:cNvPr id="44" name="Rounded Rectangle 43"/>
            <p:cNvSpPr/>
            <p:nvPr/>
          </p:nvSpPr>
          <p:spPr>
            <a:xfrm>
              <a:off x="6858000" y="4495800"/>
              <a:ext cx="11430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Collaboration Tools</a:t>
              </a:r>
              <a:endParaRPr lang="en-US" sz="1200" dirty="0"/>
            </a:p>
          </p:txBody>
        </p:sp>
        <p:sp>
          <p:nvSpPr>
            <p:cNvPr id="45" name="Rounded Rectangle 44"/>
            <p:cNvSpPr/>
            <p:nvPr/>
          </p:nvSpPr>
          <p:spPr>
            <a:xfrm>
              <a:off x="4876800" y="4038600"/>
              <a:ext cx="1295400" cy="3810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1200" dirty="0" smtClean="0"/>
                <a:t>Non-structured Data Services</a:t>
              </a:r>
              <a:endParaRPr lang="en-US" sz="1200" dirty="0"/>
            </a:p>
          </p:txBody>
        </p:sp>
      </p:grpSp>
      <p:sp>
        <p:nvSpPr>
          <p:cNvPr id="62" name="TextBox 61"/>
          <p:cNvSpPr txBox="1"/>
          <p:nvPr/>
        </p:nvSpPr>
        <p:spPr>
          <a:xfrm>
            <a:off x="4191000" y="990600"/>
            <a:ext cx="654410" cy="369332"/>
          </a:xfrm>
          <a:prstGeom prst="rect">
            <a:avLst/>
          </a:prstGeom>
          <a:noFill/>
        </p:spPr>
        <p:txBody>
          <a:bodyPr wrap="none" rtlCol="0">
            <a:spAutoFit/>
          </a:bodyPr>
          <a:lstStyle/>
          <a:p>
            <a:r>
              <a:rPr lang="en-US" dirty="0" smtClean="0"/>
              <a:t>TCNs</a:t>
            </a:r>
            <a:endParaRPr lang="en-US" dirty="0"/>
          </a:p>
        </p:txBody>
      </p:sp>
      <p:pic>
        <p:nvPicPr>
          <p:cNvPr id="66" name="Picture 3"/>
          <p:cNvPicPr>
            <a:picLocks noChangeAspect="1" noChangeArrowheads="1"/>
          </p:cNvPicPr>
          <p:nvPr/>
        </p:nvPicPr>
        <p:blipFill>
          <a:blip r:embed="rId3" cstate="print"/>
          <a:srcRect/>
          <a:stretch>
            <a:fillRect/>
          </a:stretch>
        </p:blipFill>
        <p:spPr bwMode="auto">
          <a:xfrm>
            <a:off x="6838950" y="1270612"/>
            <a:ext cx="1905000" cy="1844063"/>
          </a:xfrm>
          <a:prstGeom prst="rect">
            <a:avLst/>
          </a:prstGeom>
          <a:noFill/>
          <a:ln w="9525">
            <a:noFill/>
            <a:miter lim="800000"/>
            <a:headEnd/>
            <a:tailEnd/>
          </a:ln>
          <a:effectLst/>
        </p:spPr>
      </p:pic>
      <p:grpSp>
        <p:nvGrpSpPr>
          <p:cNvPr id="78" name="Group 77"/>
          <p:cNvGrpSpPr/>
          <p:nvPr/>
        </p:nvGrpSpPr>
        <p:grpSpPr>
          <a:xfrm>
            <a:off x="533400" y="1289662"/>
            <a:ext cx="6000750" cy="2230801"/>
            <a:chOff x="533400" y="1289662"/>
            <a:chExt cx="6000750" cy="2230801"/>
          </a:xfrm>
        </p:grpSpPr>
        <p:pic>
          <p:nvPicPr>
            <p:cNvPr id="63" name="Picture 2"/>
            <p:cNvPicPr>
              <a:picLocks noChangeAspect="1" noChangeArrowheads="1"/>
            </p:cNvPicPr>
            <p:nvPr/>
          </p:nvPicPr>
          <p:blipFill>
            <a:blip r:embed="rId3" cstate="print"/>
            <a:srcRect b="73658"/>
            <a:stretch>
              <a:fillRect/>
            </a:stretch>
          </p:blipFill>
          <p:spPr bwMode="auto">
            <a:xfrm>
              <a:off x="533400" y="1295400"/>
              <a:ext cx="1905000" cy="485775"/>
            </a:xfrm>
            <a:prstGeom prst="rect">
              <a:avLst/>
            </a:prstGeom>
            <a:noFill/>
            <a:ln w="9525">
              <a:noFill/>
              <a:miter lim="800000"/>
              <a:headEnd/>
              <a:tailEnd/>
            </a:ln>
            <a:effectLst/>
          </p:spPr>
        </p:pic>
        <p:pic>
          <p:nvPicPr>
            <p:cNvPr id="64" name="Picture 3"/>
            <p:cNvPicPr>
              <a:picLocks noChangeAspect="1" noChangeArrowheads="1"/>
            </p:cNvPicPr>
            <p:nvPr/>
          </p:nvPicPr>
          <p:blipFill>
            <a:blip r:embed="rId3" cstate="print"/>
            <a:srcRect b="50930"/>
            <a:stretch>
              <a:fillRect/>
            </a:stretch>
          </p:blipFill>
          <p:spPr bwMode="auto">
            <a:xfrm>
              <a:off x="2571750" y="1295400"/>
              <a:ext cx="1905000" cy="904875"/>
            </a:xfrm>
            <a:prstGeom prst="rect">
              <a:avLst/>
            </a:prstGeom>
            <a:noFill/>
            <a:ln w="9525">
              <a:noFill/>
              <a:miter lim="800000"/>
              <a:headEnd/>
              <a:tailEnd/>
            </a:ln>
            <a:effectLst/>
          </p:spPr>
        </p:pic>
        <p:pic>
          <p:nvPicPr>
            <p:cNvPr id="65" name="Picture 3"/>
            <p:cNvPicPr>
              <a:picLocks noChangeAspect="1" noChangeArrowheads="1"/>
            </p:cNvPicPr>
            <p:nvPr/>
          </p:nvPicPr>
          <p:blipFill>
            <a:blip r:embed="rId3" cstate="print"/>
            <a:srcRect b="28409"/>
            <a:stretch>
              <a:fillRect/>
            </a:stretch>
          </p:blipFill>
          <p:spPr bwMode="auto">
            <a:xfrm>
              <a:off x="4629150" y="1289662"/>
              <a:ext cx="1905000" cy="1320188"/>
            </a:xfrm>
            <a:prstGeom prst="rect">
              <a:avLst/>
            </a:prstGeom>
            <a:noFill/>
            <a:ln w="9525">
              <a:noFill/>
              <a:miter lim="800000"/>
              <a:headEnd/>
              <a:tailEnd/>
            </a:ln>
            <a:effectLst/>
          </p:spPr>
        </p:pic>
        <p:pic>
          <p:nvPicPr>
            <p:cNvPr id="67" name="Picture 4"/>
            <p:cNvPicPr>
              <a:picLocks noChangeAspect="1" noChangeArrowheads="1"/>
            </p:cNvPicPr>
            <p:nvPr/>
          </p:nvPicPr>
          <p:blipFill>
            <a:blip r:embed="rId4" cstate="print"/>
            <a:srcRect t="25826"/>
            <a:stretch>
              <a:fillRect/>
            </a:stretch>
          </p:blipFill>
          <p:spPr bwMode="auto">
            <a:xfrm>
              <a:off x="533401" y="2152650"/>
              <a:ext cx="1905000" cy="1367813"/>
            </a:xfrm>
            <a:prstGeom prst="rect">
              <a:avLst/>
            </a:prstGeom>
            <a:noFill/>
            <a:ln w="9525">
              <a:noFill/>
              <a:miter lim="800000"/>
              <a:headEnd/>
              <a:tailEnd/>
            </a:ln>
            <a:effectLst/>
          </p:spPr>
        </p:pic>
        <p:pic>
          <p:nvPicPr>
            <p:cNvPr id="68" name="Picture 4"/>
            <p:cNvPicPr>
              <a:picLocks noChangeAspect="1" noChangeArrowheads="1"/>
            </p:cNvPicPr>
            <p:nvPr/>
          </p:nvPicPr>
          <p:blipFill>
            <a:blip r:embed="rId4" cstate="print"/>
            <a:srcRect t="47520"/>
            <a:stretch>
              <a:fillRect/>
            </a:stretch>
          </p:blipFill>
          <p:spPr bwMode="auto">
            <a:xfrm>
              <a:off x="2571750" y="2552700"/>
              <a:ext cx="1905000" cy="967763"/>
            </a:xfrm>
            <a:prstGeom prst="rect">
              <a:avLst/>
            </a:prstGeom>
            <a:noFill/>
            <a:ln w="9525">
              <a:noFill/>
              <a:miter lim="800000"/>
              <a:headEnd/>
              <a:tailEnd/>
            </a:ln>
            <a:effectLst/>
          </p:spPr>
        </p:pic>
        <p:pic>
          <p:nvPicPr>
            <p:cNvPr id="69" name="Picture 4"/>
            <p:cNvPicPr>
              <a:picLocks noChangeAspect="1" noChangeArrowheads="1"/>
            </p:cNvPicPr>
            <p:nvPr/>
          </p:nvPicPr>
          <p:blipFill>
            <a:blip r:embed="rId4" cstate="print"/>
            <a:srcRect t="71280"/>
            <a:stretch>
              <a:fillRect/>
            </a:stretch>
          </p:blipFill>
          <p:spPr bwMode="auto">
            <a:xfrm>
              <a:off x="4629150" y="2981325"/>
              <a:ext cx="1905000" cy="529613"/>
            </a:xfrm>
            <a:prstGeom prst="rect">
              <a:avLst/>
            </a:prstGeom>
            <a:noFill/>
            <a:ln w="9525">
              <a:noFill/>
              <a:miter lim="800000"/>
              <a:headEnd/>
              <a:tailEnd/>
            </a:ln>
            <a:effectLst/>
          </p:spPr>
        </p:pic>
      </p:grpSp>
      <p:grpSp>
        <p:nvGrpSpPr>
          <p:cNvPr id="72" name="Group 71"/>
          <p:cNvGrpSpPr/>
          <p:nvPr/>
        </p:nvGrpSpPr>
        <p:grpSpPr>
          <a:xfrm>
            <a:off x="533400" y="5410200"/>
            <a:ext cx="7924800" cy="722377"/>
            <a:chOff x="533400" y="5410200"/>
            <a:chExt cx="7924800" cy="722377"/>
          </a:xfrm>
        </p:grpSpPr>
        <p:sp>
          <p:nvSpPr>
            <p:cNvPr id="46" name="Rounded Rectangle 45"/>
            <p:cNvSpPr/>
            <p:nvPr/>
          </p:nvSpPr>
          <p:spPr>
            <a:xfrm>
              <a:off x="533400" y="5410201"/>
              <a:ext cx="12954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National History Museums</a:t>
              </a:r>
              <a:endParaRPr lang="en-US" sz="1200" dirty="0"/>
            </a:p>
          </p:txBody>
        </p:sp>
        <p:sp>
          <p:nvSpPr>
            <p:cNvPr id="47" name="Rounded Rectangle 46"/>
            <p:cNvSpPr/>
            <p:nvPr/>
          </p:nvSpPr>
          <p:spPr>
            <a:xfrm>
              <a:off x="7391400" y="5410200"/>
              <a:ext cx="10668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Google App Engine</a:t>
              </a:r>
              <a:endParaRPr lang="en-US" sz="1200" dirty="0"/>
            </a:p>
          </p:txBody>
        </p:sp>
        <p:sp>
          <p:nvSpPr>
            <p:cNvPr id="48" name="Rounded Rectangle 47"/>
            <p:cNvSpPr/>
            <p:nvPr/>
          </p:nvSpPr>
          <p:spPr>
            <a:xfrm>
              <a:off x="4038600" y="5867400"/>
              <a:ext cx="638175" cy="26049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XSEDE</a:t>
              </a:r>
              <a:endParaRPr lang="en-US" sz="1200" dirty="0"/>
            </a:p>
          </p:txBody>
        </p:sp>
        <p:sp>
          <p:nvSpPr>
            <p:cNvPr id="49" name="Rounded Rectangle 48"/>
            <p:cNvSpPr/>
            <p:nvPr/>
          </p:nvSpPr>
          <p:spPr>
            <a:xfrm>
              <a:off x="6477000" y="5410200"/>
              <a:ext cx="8382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Microsoft Live</a:t>
              </a:r>
              <a:endParaRPr lang="en-US" sz="1200" dirty="0"/>
            </a:p>
          </p:txBody>
        </p:sp>
        <p:sp>
          <p:nvSpPr>
            <p:cNvPr id="50" name="Rounded Rectangle 49"/>
            <p:cNvSpPr/>
            <p:nvPr/>
          </p:nvSpPr>
          <p:spPr>
            <a:xfrm>
              <a:off x="4876800" y="5410200"/>
              <a:ext cx="7620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Amazon EC2/S3</a:t>
              </a:r>
              <a:endParaRPr lang="en-US" sz="1200" dirty="0"/>
            </a:p>
          </p:txBody>
        </p:sp>
        <p:sp>
          <p:nvSpPr>
            <p:cNvPr id="51" name="Rounded Rectangle 50"/>
            <p:cNvSpPr/>
            <p:nvPr/>
          </p:nvSpPr>
          <p:spPr>
            <a:xfrm>
              <a:off x="2895600" y="5410201"/>
              <a:ext cx="9906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Applied Innovations</a:t>
              </a:r>
              <a:endParaRPr lang="en-US" sz="1200" dirty="0"/>
            </a:p>
          </p:txBody>
        </p:sp>
        <p:sp>
          <p:nvSpPr>
            <p:cNvPr id="52" name="Rounded Rectangle 51"/>
            <p:cNvSpPr/>
            <p:nvPr/>
          </p:nvSpPr>
          <p:spPr>
            <a:xfrm>
              <a:off x="3962400" y="5410201"/>
              <a:ext cx="8382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Microsoft Azure</a:t>
              </a:r>
              <a:endParaRPr lang="en-US" sz="1200" dirty="0"/>
            </a:p>
          </p:txBody>
        </p:sp>
        <p:sp>
          <p:nvSpPr>
            <p:cNvPr id="53" name="Rounded Rectangle 52"/>
            <p:cNvSpPr/>
            <p:nvPr/>
          </p:nvSpPr>
          <p:spPr>
            <a:xfrm>
              <a:off x="5715000" y="5410200"/>
              <a:ext cx="6858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Google Apps</a:t>
              </a:r>
              <a:endParaRPr lang="en-US" sz="1200" dirty="0"/>
            </a:p>
          </p:txBody>
        </p:sp>
        <p:sp>
          <p:nvSpPr>
            <p:cNvPr id="54" name="Rounded Rectangle 53"/>
            <p:cNvSpPr/>
            <p:nvPr/>
          </p:nvSpPr>
          <p:spPr>
            <a:xfrm>
              <a:off x="1905000" y="5410201"/>
              <a:ext cx="914400" cy="381000"/>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Federal Collections</a:t>
              </a:r>
              <a:endParaRPr lang="en-US" sz="1200" dirty="0"/>
            </a:p>
          </p:txBody>
        </p:sp>
        <p:sp>
          <p:nvSpPr>
            <p:cNvPr id="55" name="Rounded Rectangle 54"/>
            <p:cNvSpPr/>
            <p:nvPr/>
          </p:nvSpPr>
          <p:spPr>
            <a:xfrm>
              <a:off x="533400" y="5867400"/>
              <a:ext cx="609600" cy="26049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err="1" smtClean="0"/>
                <a:t>iPlant</a:t>
              </a:r>
              <a:endParaRPr lang="en-US" sz="1200" dirty="0"/>
            </a:p>
          </p:txBody>
        </p:sp>
        <p:sp>
          <p:nvSpPr>
            <p:cNvPr id="56" name="Rounded Rectangle 55"/>
            <p:cNvSpPr/>
            <p:nvPr/>
          </p:nvSpPr>
          <p:spPr>
            <a:xfrm>
              <a:off x="4800600" y="5867401"/>
              <a:ext cx="533400" cy="265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TCNs</a:t>
              </a:r>
              <a:endParaRPr lang="en-US" sz="1200" dirty="0"/>
            </a:p>
          </p:txBody>
        </p:sp>
        <p:sp>
          <p:nvSpPr>
            <p:cNvPr id="57" name="Rounded Rectangle 56"/>
            <p:cNvSpPr/>
            <p:nvPr/>
          </p:nvSpPr>
          <p:spPr>
            <a:xfrm>
              <a:off x="1219200" y="5867400"/>
              <a:ext cx="548640" cy="265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NCBI</a:t>
              </a:r>
              <a:endParaRPr lang="en-US" sz="1200" dirty="0"/>
            </a:p>
          </p:txBody>
        </p:sp>
        <p:sp>
          <p:nvSpPr>
            <p:cNvPr id="58" name="Rounded Rectangle 57"/>
            <p:cNvSpPr/>
            <p:nvPr/>
          </p:nvSpPr>
          <p:spPr>
            <a:xfrm>
              <a:off x="2438399" y="5867400"/>
              <a:ext cx="990600" cy="265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err="1" smtClean="0"/>
                <a:t>LifeMapper</a:t>
              </a:r>
              <a:endParaRPr lang="en-US" sz="1200" dirty="0"/>
            </a:p>
          </p:txBody>
        </p:sp>
        <p:sp>
          <p:nvSpPr>
            <p:cNvPr id="59" name="Rounded Rectangle 58"/>
            <p:cNvSpPr/>
            <p:nvPr/>
          </p:nvSpPr>
          <p:spPr>
            <a:xfrm>
              <a:off x="3505199" y="5867399"/>
              <a:ext cx="457200" cy="265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ALA</a:t>
              </a:r>
              <a:endParaRPr lang="en-US" sz="1200" dirty="0"/>
            </a:p>
          </p:txBody>
        </p:sp>
        <p:sp>
          <p:nvSpPr>
            <p:cNvPr id="60" name="Rounded Rectangle 59"/>
            <p:cNvSpPr/>
            <p:nvPr/>
          </p:nvSpPr>
          <p:spPr>
            <a:xfrm>
              <a:off x="1828800" y="5867401"/>
              <a:ext cx="548640" cy="26049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EOL</a:t>
              </a:r>
              <a:endParaRPr lang="en-US" sz="1200" dirty="0"/>
            </a:p>
          </p:txBody>
        </p:sp>
        <p:sp>
          <p:nvSpPr>
            <p:cNvPr id="61" name="Rounded Rectangle 60"/>
            <p:cNvSpPr/>
            <p:nvPr/>
          </p:nvSpPr>
          <p:spPr>
            <a:xfrm>
              <a:off x="7696200" y="5867400"/>
              <a:ext cx="754913" cy="265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err="1" smtClean="0"/>
                <a:t>NESCent</a:t>
              </a:r>
              <a:endParaRPr lang="en-US" sz="1200" dirty="0"/>
            </a:p>
          </p:txBody>
        </p:sp>
        <p:sp>
          <p:nvSpPr>
            <p:cNvPr id="70" name="Rounded Rectangle 69"/>
            <p:cNvSpPr/>
            <p:nvPr/>
          </p:nvSpPr>
          <p:spPr>
            <a:xfrm>
              <a:off x="6324600" y="5867400"/>
              <a:ext cx="1295400" cy="265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smtClean="0"/>
                <a:t>Academic Clouds</a:t>
              </a:r>
              <a:endParaRPr lang="en-US" sz="1200" dirty="0"/>
            </a:p>
          </p:txBody>
        </p:sp>
        <p:sp>
          <p:nvSpPr>
            <p:cNvPr id="71" name="Rounded Rectangle 70"/>
            <p:cNvSpPr/>
            <p:nvPr/>
          </p:nvSpPr>
          <p:spPr>
            <a:xfrm>
              <a:off x="5410200" y="5867400"/>
              <a:ext cx="838200" cy="26517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sz="1200" dirty="0" err="1" smtClean="0"/>
                <a:t>DataONE</a:t>
              </a:r>
              <a:endParaRPr lang="en-US" sz="1200" dirty="0"/>
            </a:p>
          </p:txBody>
        </p:sp>
      </p:grpSp>
    </p:spTree>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20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7"/>
                                        </p:tgtEl>
                                        <p:attrNameLst>
                                          <p:attrName>style.visibility</p:attrName>
                                        </p:attrNameLst>
                                      </p:cBhvr>
                                      <p:to>
                                        <p:strVal val="visible"/>
                                      </p:to>
                                    </p:set>
                                    <p:animEffect transition="in" filter="fade">
                                      <p:cBhvr>
                                        <p:cTn id="12" dur="2000"/>
                                        <p:tgtEl>
                                          <p:spTgt spid="7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5"/>
                                        </p:tgtEl>
                                        <p:attrNameLst>
                                          <p:attrName>style.visibility</p:attrName>
                                        </p:attrNameLst>
                                      </p:cBhvr>
                                      <p:to>
                                        <p:strVal val="visible"/>
                                      </p:to>
                                    </p:set>
                                    <p:animEffect transition="in" filter="fade">
                                      <p:cBhvr>
                                        <p:cTn id="17" dur="2000"/>
                                        <p:tgtEl>
                                          <p:spTgt spid="7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2000"/>
                                        <p:tgtEl>
                                          <p:spTgt spid="7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fade">
                                      <p:cBhvr>
                                        <p:cTn id="27" dur="2000"/>
                                        <p:tgtEl>
                                          <p:spTgt spid="7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20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914400"/>
          </a:xfrm>
        </p:spPr>
        <p:txBody>
          <a:bodyPr/>
          <a:lstStyle/>
          <a:p>
            <a:r>
              <a:rPr lang="en-US" dirty="0" smtClean="0"/>
              <a:t>iDigBio.org</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3343275" y="304800"/>
            <a:ext cx="5800725" cy="5743575"/>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r="8140"/>
          <a:stretch>
            <a:fillRect/>
          </a:stretch>
        </p:blipFill>
        <p:spPr bwMode="auto">
          <a:xfrm>
            <a:off x="3124200" y="1828800"/>
            <a:ext cx="6019800" cy="3241113"/>
          </a:xfrm>
          <a:prstGeom prst="rect">
            <a:avLst/>
          </a:prstGeom>
          <a:noFill/>
          <a:ln w="9525">
            <a:noFill/>
            <a:miter lim="800000"/>
            <a:headEnd/>
            <a:tailEnd/>
          </a:ln>
        </p:spPr>
      </p:pic>
      <p:sp>
        <p:nvSpPr>
          <p:cNvPr id="8" name="Content Placeholder 2"/>
          <p:cNvSpPr txBox="1">
            <a:spLocks/>
          </p:cNvSpPr>
          <p:nvPr/>
        </p:nvSpPr>
        <p:spPr>
          <a:xfrm>
            <a:off x="457200" y="1066800"/>
            <a:ext cx="8229600" cy="5257800"/>
          </a:xfrm>
          <a:prstGeom prst="rect">
            <a:avLst/>
          </a:prstGeom>
        </p:spPr>
        <p:txBody>
          <a:bodyPr vert="horz">
            <a:normAutofit/>
          </a:bodyPr>
          <a:lstStyle/>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News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Events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Forums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Documents</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r>
              <a:rPr kumimoji="0" lang="en-US" sz="2600" b="0" i="0" u="none" strike="noStrike" kern="1200" cap="none" spc="0" normalizeH="0" baseline="0" noProof="0" dirty="0" smtClean="0">
                <a:ln>
                  <a:noFill/>
                </a:ln>
                <a:solidFill>
                  <a:schemeClr val="tx1"/>
                </a:solidFill>
                <a:effectLst/>
                <a:uLnTx/>
                <a:uFillTx/>
                <a:latin typeface="+mj-lt"/>
                <a:ea typeface="+mn-ea"/>
                <a:cs typeface="+mn-cs"/>
              </a:rPr>
              <a:t>Links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lang="en-US" sz="2400" dirty="0" smtClean="0">
                <a:latin typeface="+mj-lt"/>
              </a:rPr>
              <a:t>D</a:t>
            </a:r>
            <a:r>
              <a:rPr kumimoji="0" lang="en-US" sz="2400" b="0" i="0" u="none" strike="noStrike" kern="1200" cap="none" spc="0" normalizeH="0" baseline="0" noProof="0" dirty="0" err="1" smtClean="0">
                <a:ln>
                  <a:noFill/>
                </a:ln>
                <a:solidFill>
                  <a:schemeClr val="tx1"/>
                </a:solidFill>
                <a:effectLst/>
                <a:uLnTx/>
                <a:uFillTx/>
                <a:latin typeface="+mj-lt"/>
                <a:ea typeface="+mn-ea"/>
                <a:cs typeface="+mn-cs"/>
              </a:rPr>
              <a:t>ata</a:t>
            </a:r>
            <a:endParaRPr kumimoji="0" lang="en-US" sz="2400" b="0" i="0" u="none" strike="noStrike" kern="1200" cap="none" spc="0" normalizeH="0" baseline="0" noProof="0" dirty="0" smtClean="0">
              <a:ln>
                <a:noFill/>
              </a:ln>
              <a:solidFill>
                <a:schemeClr val="tx1"/>
              </a:solidFill>
              <a:effectLst/>
              <a:uLnTx/>
              <a:uFillTx/>
              <a:latin typeface="+mj-lt"/>
              <a:ea typeface="+mn-ea"/>
              <a:cs typeface="+mn-cs"/>
            </a:endParaRP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	portal</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Working</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n-US" sz="2400" b="0" i="0" u="none" strike="noStrike" kern="1200" cap="none" spc="0" normalizeH="0" baseline="0" noProof="0" dirty="0" smtClean="0">
                <a:ln>
                  <a:noFill/>
                </a:ln>
                <a:solidFill>
                  <a:schemeClr val="tx1"/>
                </a:solidFill>
                <a:effectLst/>
                <a:uLnTx/>
                <a:uFillTx/>
                <a:latin typeface="+mj-lt"/>
                <a:ea typeface="+mn-ea"/>
                <a:cs typeface="+mn-cs"/>
              </a:rPr>
              <a:t>	groups</a:t>
            </a:r>
          </a:p>
          <a:p>
            <a:pPr marL="640080" marR="0" lvl="1" indent="-246888" algn="l" defTabSz="914400" rtl="0" eaLnBrk="1" fontAlgn="auto" latinLnBrk="0" hangingPunct="1">
              <a:lnSpc>
                <a:spcPct val="100000"/>
              </a:lnSpc>
              <a:spcBef>
                <a:spcPct val="20000"/>
              </a:spcBef>
              <a:spcAft>
                <a:spcPts val="0"/>
              </a:spcAft>
              <a:buClr>
                <a:schemeClr val="accent1"/>
              </a:buClr>
              <a:buSzPct val="85000"/>
              <a:buFont typeface="Wingdings 2"/>
              <a:buNone/>
              <a:tabLst/>
              <a:defRPr/>
            </a:pPr>
            <a:endParaRPr kumimoji="0" lang="en-US" sz="2400" b="0" i="0" u="none" strike="noStrike" kern="1200" cap="none" spc="0" normalizeH="0" baseline="0" noProof="0" dirty="0">
              <a:ln>
                <a:noFill/>
              </a:ln>
              <a:solidFill>
                <a:schemeClr val="tx1"/>
              </a:solidFill>
              <a:effectLst/>
              <a:uLnTx/>
              <a:uFillTx/>
              <a:latin typeface="+mj-lt"/>
              <a:ea typeface="+mn-ea"/>
              <a:cs typeface="+mn-cs"/>
            </a:endParaRPr>
          </a:p>
        </p:txBody>
      </p:sp>
      <p:pic>
        <p:nvPicPr>
          <p:cNvPr id="3" name="Picture 2"/>
          <p:cNvPicPr>
            <a:picLocks noChangeAspect="1" noChangeArrowheads="1"/>
          </p:cNvPicPr>
          <p:nvPr/>
        </p:nvPicPr>
        <p:blipFill>
          <a:blip r:embed="rId4" cstate="print"/>
          <a:srcRect/>
          <a:stretch>
            <a:fillRect/>
          </a:stretch>
        </p:blipFill>
        <p:spPr bwMode="auto">
          <a:xfrm>
            <a:off x="2771775" y="2057400"/>
            <a:ext cx="6372225" cy="3989567"/>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5" cstate="print"/>
          <a:srcRect r="6932"/>
          <a:stretch>
            <a:fillRect/>
          </a:stretch>
        </p:blipFill>
        <p:spPr bwMode="auto">
          <a:xfrm>
            <a:off x="3581400" y="2242326"/>
            <a:ext cx="5562600" cy="4615674"/>
          </a:xfrm>
          <a:prstGeom prst="rect">
            <a:avLst/>
          </a:prstGeom>
          <a:noFill/>
          <a:ln w="9525">
            <a:noFill/>
            <a:miter lim="800000"/>
            <a:headEnd/>
            <a:tailEnd/>
          </a:ln>
        </p:spPr>
      </p:pic>
      <p:pic>
        <p:nvPicPr>
          <p:cNvPr id="2050" name="Picture 2"/>
          <p:cNvPicPr>
            <a:picLocks noChangeAspect="1" noChangeArrowheads="1"/>
          </p:cNvPicPr>
          <p:nvPr/>
        </p:nvPicPr>
        <p:blipFill>
          <a:blip r:embed="rId6" cstate="print"/>
          <a:srcRect b="50173"/>
          <a:stretch>
            <a:fillRect/>
          </a:stretch>
        </p:blipFill>
        <p:spPr bwMode="auto">
          <a:xfrm>
            <a:off x="2781300" y="2743200"/>
            <a:ext cx="6362700" cy="4114800"/>
          </a:xfrm>
          <a:prstGeom prst="rect">
            <a:avLst/>
          </a:prstGeom>
          <a:noFill/>
          <a:ln w="9525">
            <a:noFill/>
            <a:miter lim="800000"/>
            <a:headEnd/>
            <a:tailEnd/>
          </a:ln>
        </p:spPr>
      </p:pic>
      <p:pic>
        <p:nvPicPr>
          <p:cNvPr id="2051" name="Picture 3"/>
          <p:cNvPicPr>
            <a:picLocks noChangeAspect="1" noChangeArrowheads="1"/>
          </p:cNvPicPr>
          <p:nvPr/>
        </p:nvPicPr>
        <p:blipFill>
          <a:blip r:embed="rId7" cstate="print"/>
          <a:srcRect b="35306"/>
          <a:stretch>
            <a:fillRect/>
          </a:stretch>
        </p:blipFill>
        <p:spPr bwMode="auto">
          <a:xfrm>
            <a:off x="3057525" y="3733800"/>
            <a:ext cx="6086475" cy="31242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2000"/>
                                        <p:tgtEl>
                                          <p:spTgt spid="10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Effect transition="in" filter="fade">
                                      <p:cBhvr>
                                        <p:cTn id="22" dur="2000"/>
                                        <p:tgtEl>
                                          <p:spTgt spid="205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51"/>
                                        </p:tgtEl>
                                        <p:attrNameLst>
                                          <p:attrName>style.visibility</p:attrName>
                                        </p:attrNameLst>
                                      </p:cBhvr>
                                      <p:to>
                                        <p:strVal val="visible"/>
                                      </p:to>
                                    </p:set>
                                    <p:animEffect transition="in" filter="fade">
                                      <p:cBhvr>
                                        <p:cTn id="27"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Building the </a:t>
            </a:r>
            <a:r>
              <a:rPr lang="en-US" dirty="0" err="1" smtClean="0"/>
              <a:t>iDigBio</a:t>
            </a:r>
            <a:r>
              <a:rPr lang="en-US" dirty="0" smtClean="0"/>
              <a:t> Cloud</a:t>
            </a:r>
            <a:endParaRPr lang="en-US" dirty="0"/>
          </a:p>
        </p:txBody>
      </p:sp>
      <p:sp>
        <p:nvSpPr>
          <p:cNvPr id="3" name="Content Placeholder 2"/>
          <p:cNvSpPr>
            <a:spLocks noGrp="1"/>
          </p:cNvSpPr>
          <p:nvPr>
            <p:ph idx="1"/>
          </p:nvPr>
        </p:nvSpPr>
        <p:spPr>
          <a:xfrm>
            <a:off x="228600" y="1143000"/>
            <a:ext cx="8686800" cy="3276600"/>
          </a:xfrm>
        </p:spPr>
        <p:txBody>
          <a:bodyPr>
            <a:normAutofit fontScale="92500"/>
          </a:bodyPr>
          <a:lstStyle/>
          <a:p>
            <a:r>
              <a:rPr lang="en-US" dirty="0" smtClean="0"/>
              <a:t>Useful services/APIs (programmatic and web-based)</a:t>
            </a:r>
          </a:p>
          <a:p>
            <a:r>
              <a:rPr lang="en-US" dirty="0" smtClean="0"/>
              <a:t>Scalable object storage and information processing</a:t>
            </a:r>
          </a:p>
          <a:p>
            <a:r>
              <a:rPr lang="en-US" dirty="0" smtClean="0"/>
              <a:t>Digitization-oriented virtual appliances</a:t>
            </a:r>
          </a:p>
          <a:p>
            <a:r>
              <a:rPr lang="en-US" dirty="0" smtClean="0"/>
              <a:t>Standards, proven solutions and software reuse if possible</a:t>
            </a:r>
          </a:p>
          <a:p>
            <a:r>
              <a:rPr lang="en-US" dirty="0" smtClean="0"/>
              <a:t>Stakeholder input(surveys, summit, workshops, working groups …)</a:t>
            </a:r>
          </a:p>
          <a:p>
            <a:pPr lvl="1"/>
            <a:r>
              <a:rPr lang="en-US" dirty="0" smtClean="0"/>
              <a:t>Needs: storage, server hosting,  data feedback transformations …</a:t>
            </a:r>
          </a:p>
          <a:p>
            <a:endParaRPr lang="en-US" dirty="0" smtClean="0"/>
          </a:p>
          <a:p>
            <a:endParaRPr lang="en-US" dirty="0"/>
          </a:p>
        </p:txBody>
      </p:sp>
      <p:pic>
        <p:nvPicPr>
          <p:cNvPr id="4" name="Picture 2" descr="C:\Users\jf\Downloads\iDigBioAchitectureDiag.png"/>
          <p:cNvPicPr>
            <a:picLocks noChangeAspect="1" noChangeArrowheads="1"/>
          </p:cNvPicPr>
          <p:nvPr/>
        </p:nvPicPr>
        <p:blipFill>
          <a:blip r:embed="rId2" cstate="print"/>
          <a:srcRect/>
          <a:stretch>
            <a:fillRect/>
          </a:stretch>
        </p:blipFill>
        <p:spPr bwMode="auto">
          <a:xfrm>
            <a:off x="838200" y="4079351"/>
            <a:ext cx="7162800" cy="255004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7200" y="76200"/>
            <a:ext cx="8229600"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iDigBio data portal v0 at work</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pic>
        <p:nvPicPr>
          <p:cNvPr id="1026" name="Picture 2"/>
          <p:cNvPicPr>
            <a:picLocks noChangeAspect="1" noChangeArrowheads="1"/>
          </p:cNvPicPr>
          <p:nvPr/>
        </p:nvPicPr>
        <p:blipFill>
          <a:blip r:embed="rId2" cstate="print"/>
          <a:srcRect/>
          <a:stretch>
            <a:fillRect/>
          </a:stretch>
        </p:blipFill>
        <p:spPr bwMode="auto">
          <a:xfrm>
            <a:off x="0" y="1447800"/>
            <a:ext cx="9163527" cy="4090988"/>
          </a:xfrm>
          <a:prstGeom prst="rect">
            <a:avLst/>
          </a:prstGeom>
          <a:noFill/>
          <a:ln w="9525">
            <a:noFill/>
            <a:miter lim="800000"/>
            <a:headEnd/>
            <a:tailEnd/>
          </a:ln>
        </p:spPr>
      </p:pic>
    </p:spTree>
    <p:extLst>
      <p:ext uri="{BB962C8B-B14F-4D97-AF65-F5344CB8AC3E}">
        <p14:creationId xmlns:p14="http://schemas.microsoft.com/office/powerpoint/2010/main" val="7637306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06 at 2.02.07 PM.png"/>
          <p:cNvPicPr>
            <a:picLocks noChangeAspect="1"/>
          </p:cNvPicPr>
          <p:nvPr/>
        </p:nvPicPr>
        <p:blipFill rotWithShape="1">
          <a:blip r:embed="rId2" cstate="print">
            <a:extLst>
              <a:ext uri="{28A0092B-C50C-407E-A947-70E740481C1C}">
                <a14:useLocalDpi xmlns:a14="http://schemas.microsoft.com/office/drawing/2010/main" val="0"/>
              </a:ext>
            </a:extLst>
          </a:blip>
          <a:srcRect t="7749" r="17344"/>
          <a:stretch/>
        </p:blipFill>
        <p:spPr>
          <a:xfrm>
            <a:off x="423289" y="1019765"/>
            <a:ext cx="8205559" cy="5610544"/>
          </a:xfrm>
          <a:prstGeom prst="rect">
            <a:avLst/>
          </a:prstGeom>
        </p:spPr>
      </p:pic>
      <p:sp>
        <p:nvSpPr>
          <p:cNvPr id="5" name="TextBox 4"/>
          <p:cNvSpPr txBox="1"/>
          <p:nvPr/>
        </p:nvSpPr>
        <p:spPr>
          <a:xfrm>
            <a:off x="1462270" y="311879"/>
            <a:ext cx="6095739" cy="707886"/>
          </a:xfrm>
          <a:prstGeom prst="rect">
            <a:avLst/>
          </a:prstGeom>
          <a:noFill/>
        </p:spPr>
        <p:txBody>
          <a:bodyPr wrap="none" rtlCol="0">
            <a:spAutoFit/>
          </a:bodyPr>
          <a:lstStyle/>
          <a:p>
            <a:pPr defTabSz="457200"/>
            <a:r>
              <a:rPr lang="en-US" sz="4000" dirty="0" err="1" smtClean="0">
                <a:solidFill>
                  <a:srgbClr val="4F81BD">
                    <a:lumMod val="75000"/>
                  </a:srgbClr>
                </a:solidFill>
                <a:latin typeface="Calibri"/>
              </a:rPr>
              <a:t>iDigBio</a:t>
            </a:r>
            <a:r>
              <a:rPr lang="en-US" sz="4000" dirty="0" smtClean="0">
                <a:solidFill>
                  <a:srgbClr val="4F81BD">
                    <a:lumMod val="75000"/>
                  </a:srgbClr>
                </a:solidFill>
                <a:latin typeface="Calibri"/>
              </a:rPr>
              <a:t> Data Portal:  Tutorial</a:t>
            </a:r>
            <a:endParaRPr lang="en-US" sz="4000" dirty="0">
              <a:solidFill>
                <a:srgbClr val="4F81BD">
                  <a:lumMod val="75000"/>
                </a:srgbClr>
              </a:solidFill>
              <a:latin typeface="Calibri"/>
            </a:endParaRPr>
          </a:p>
        </p:txBody>
      </p:sp>
    </p:spTree>
    <p:extLst>
      <p:ext uri="{BB962C8B-B14F-4D97-AF65-F5344CB8AC3E}">
        <p14:creationId xmlns:p14="http://schemas.microsoft.com/office/powerpoint/2010/main" val="2227648359"/>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06 at 2.03.16 PM.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1014"/>
            <a:ext cx="9144000" cy="5066766"/>
          </a:xfrm>
          <a:prstGeom prst="rect">
            <a:avLst/>
          </a:prstGeom>
        </p:spPr>
      </p:pic>
      <p:sp>
        <p:nvSpPr>
          <p:cNvPr id="6" name="Title 1"/>
          <p:cNvSpPr txBox="1">
            <a:spLocks/>
          </p:cNvSpPr>
          <p:nvPr/>
        </p:nvSpPr>
        <p:spPr>
          <a:xfrm>
            <a:off x="457200" y="76200"/>
            <a:ext cx="8229600" cy="914400"/>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0" i="0" u="none" strike="noStrike" kern="1200" cap="none" spc="0" normalizeH="0" baseline="0" noProof="0" dirty="0" smtClean="0">
                <a:ln>
                  <a:noFill/>
                </a:ln>
                <a:solidFill>
                  <a:schemeClr val="tx2"/>
                </a:solidFill>
                <a:effectLst/>
                <a:uLnTx/>
                <a:uFillTx/>
                <a:latin typeface="+mj-lt"/>
                <a:ea typeface="+mj-ea"/>
                <a:cs typeface="+mj-cs"/>
              </a:rPr>
              <a:t>iDigBio data portal v0:</a:t>
            </a:r>
            <a:r>
              <a:rPr kumimoji="0" lang="en-US" sz="5000" b="0" i="0" u="none" strike="noStrike" kern="1200" cap="none" spc="0" normalizeH="0" noProof="0" dirty="0" smtClean="0">
                <a:ln>
                  <a:noFill/>
                </a:ln>
                <a:solidFill>
                  <a:schemeClr val="tx2"/>
                </a:solidFill>
                <a:effectLst/>
                <a:uLnTx/>
                <a:uFillTx/>
                <a:latin typeface="+mj-lt"/>
                <a:ea typeface="+mj-ea"/>
                <a:cs typeface="+mj-cs"/>
              </a:rPr>
              <a:t> search</a:t>
            </a:r>
            <a:endParaRPr kumimoji="0" lang="en-US" sz="5000" b="0" i="0" u="none" strike="noStrike" kern="1200" cap="none" spc="0" normalizeH="0" baseline="0" noProof="0" dirty="0">
              <a:ln>
                <a:noFill/>
              </a:ln>
              <a:solidFill>
                <a:schemeClr val="tx2"/>
              </a:solidFill>
              <a:effectLst/>
              <a:uLnTx/>
              <a:uFillTx/>
              <a:latin typeface="+mj-lt"/>
              <a:ea typeface="+mj-ea"/>
              <a:cs typeface="+mj-cs"/>
            </a:endParaRPr>
          </a:p>
        </p:txBody>
      </p:sp>
    </p:spTree>
    <p:extLst>
      <p:ext uri="{BB962C8B-B14F-4D97-AF65-F5344CB8AC3E}">
        <p14:creationId xmlns:p14="http://schemas.microsoft.com/office/powerpoint/2010/main" val="24559461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1">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F6FC6"/>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49571</TotalTime>
  <Words>4177</Words>
  <Application>Microsoft Macintosh PowerPoint</Application>
  <PresentationFormat>On-screen Show (4:3)</PresentationFormat>
  <Paragraphs>600</Paragraphs>
  <Slides>42</Slides>
  <Notes>26</Notes>
  <HiddenSlides>0</HiddenSlides>
  <MMClips>0</MMClips>
  <ScaleCrop>false</ScaleCrop>
  <HeadingPairs>
    <vt:vector size="4" baseType="variant">
      <vt:variant>
        <vt:lpstr>Theme</vt:lpstr>
      </vt:variant>
      <vt:variant>
        <vt:i4>1</vt:i4>
      </vt:variant>
      <vt:variant>
        <vt:lpstr>Slide Titles</vt:lpstr>
      </vt:variant>
      <vt:variant>
        <vt:i4>42</vt:i4>
      </vt:variant>
    </vt:vector>
  </HeadingPairs>
  <TitlesOfParts>
    <vt:vector size="43" baseType="lpstr">
      <vt:lpstr>Flow</vt:lpstr>
      <vt:lpstr>iDigBio Cloud and Appliances: Concept, Processes and Progress</vt:lpstr>
      <vt:lpstr>iDigBio IT Vision</vt:lpstr>
      <vt:lpstr>CI Stakeholders</vt:lpstr>
      <vt:lpstr>Evolution of iDigBio capabilities</vt:lpstr>
      <vt:lpstr>iDigBio.org</vt:lpstr>
      <vt:lpstr>Building the iDigBio Cloud</vt:lpstr>
      <vt:lpstr>PowerPoint Presentation</vt:lpstr>
      <vt:lpstr>PowerPoint Presentation</vt:lpstr>
      <vt:lpstr>PowerPoint Presentation</vt:lpstr>
      <vt:lpstr>PowerPoint Presentation</vt:lpstr>
      <vt:lpstr>Storage hosting</vt:lpstr>
      <vt:lpstr>Appliances, Virtual Private Servers</vt:lpstr>
      <vt:lpstr>Data Ingestion Tool Demo</vt:lpstr>
      <vt:lpstr>Initial Screen – Sign In</vt:lpstr>
      <vt:lpstr>Fill out Sign In Form</vt:lpstr>
      <vt:lpstr>Settings Pane After Signing In</vt:lpstr>
      <vt:lpstr>Fill Out Settings</vt:lpstr>
      <vt:lpstr>Move Next to Uploader Pane</vt:lpstr>
      <vt:lpstr>Copy and Paste Path, Upload</vt:lpstr>
      <vt:lpstr>Upload Started</vt:lpstr>
      <vt:lpstr>Data Ingestion Tool Demo</vt:lpstr>
      <vt:lpstr>Upload Finishes Successfully</vt:lpstr>
      <vt:lpstr>Data Ingestion Tool Demo</vt:lpstr>
      <vt:lpstr>Network Failed - Upload Aborted</vt:lpstr>
      <vt:lpstr>Upload Resumes</vt:lpstr>
      <vt:lpstr>Upload Finished with Some Errors</vt:lpstr>
      <vt:lpstr>Resume Again</vt:lpstr>
      <vt:lpstr>Now Entire Batch is Successful</vt:lpstr>
      <vt:lpstr>Summary</vt:lpstr>
      <vt:lpstr>Acknowledgments</vt:lpstr>
      <vt:lpstr>Extras</vt:lpstr>
      <vt:lpstr>Virtual Appliances in iDigBio</vt:lpstr>
      <vt:lpstr>Examples</vt:lpstr>
      <vt:lpstr>Now: appliance proposal process</vt:lpstr>
      <vt:lpstr>Appliances</vt:lpstr>
      <vt:lpstr>Short term</vt:lpstr>
      <vt:lpstr>Medium-term – “Marketplace”</vt:lpstr>
      <vt:lpstr>Long-term – information processing</vt:lpstr>
      <vt:lpstr>iDigBio Cloud Internal Architecture</vt:lpstr>
      <vt:lpstr>Stakeholders APIs</vt:lpstr>
      <vt:lpstr>Stakeholders APIs</vt:lpstr>
      <vt:lpstr>Interface Model for iDigBio and TCNs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adm-acis</dc:creator>
  <cp:lastModifiedBy>Kevin Love</cp:lastModifiedBy>
  <cp:revision>1800</cp:revision>
  <dcterms:created xsi:type="dcterms:W3CDTF">2006-08-16T00:00:00Z</dcterms:created>
  <dcterms:modified xsi:type="dcterms:W3CDTF">2012-10-23T01:16:31Z</dcterms:modified>
</cp:coreProperties>
</file>