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3E57D51-1F52-4B4B-A324-E43A8A1B80A3}">
  <a:tblStyle styleId="{03E57D51-1F52-4B4B-A324-E43A8A1B80A3}" styleName="Table_0">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8FCFC"/>
          </a:solidFill>
        </a:fill>
      </a:tcStyle>
    </a:wholeTbl>
    <a:band1H>
      <a:tcStyle>
        <a:tcBdr/>
        <a:fill>
          <a:solidFill>
            <a:srgbClr val="F1F8F9"/>
          </a:solidFill>
        </a:fill>
      </a:tcStyle>
    </a:band1H>
    <a:band1V>
      <a:tcStyle>
        <a:tcBdr/>
        <a:fill>
          <a:solidFill>
            <a:srgbClr val="F1F8F9"/>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47734879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48" name="Shape 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171" name="Shape 1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x-none"/>
              <a:t>The slide feature a physical look at how the rack is setup for the initial stages of building InvertNet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x-none"/>
              <a:t>This is a quick overview to the topology of the system that we have in place, showing the cloud storage and backup system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buNone/>
            </a:pPr>
            <a:r>
              <a:rPr lang="x-none"/>
              <a:t>There are the features that we have implemented in year one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57" name="Shape 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236" name="Shape 2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66" name="Shape 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80" name="Shape 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endParaRP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0" name="Shape 20"/>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8" name="Shape 2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1"/>
        <p:cNvGrpSpPr/>
        <p:nvPr/>
      </p:nvGrpSpPr>
      <p:grpSpPr>
        <a:xfrm>
          <a:off x="0" y="0"/>
          <a:ext cx="0" cy="0"/>
          <a:chOff x="0" y="0"/>
          <a:chExt cx="0" cy="0"/>
        </a:xfrm>
      </p:grpSpPr>
      <p:sp>
        <p:nvSpPr>
          <p:cNvPr id="32" name="Shape 32"/>
          <p:cNvSpPr/>
          <p:nvPr/>
        </p:nvSpPr>
        <p:spPr>
          <a:xfrm>
            <a:off x="152400" y="6282889"/>
            <a:ext cx="2875547" cy="575108"/>
          </a:xfrm>
          <a:prstGeom prst="rect">
            <a:avLst/>
          </a:prstGeom>
          <a:blipFill>
            <a:blip r:embed="rId2"/>
            <a:stretch>
              <a:fillRect/>
            </a:stretch>
          </a:blipFill>
        </p:spPr>
      </p:sp>
      <p:sp>
        <p:nvSpPr>
          <p:cNvPr id="33" name="Shape 33"/>
          <p:cNvSpPr txBox="1">
            <a:spLocks noGrp="1"/>
          </p:cNvSpPr>
          <p:nvPr>
            <p:ph type="title"/>
          </p:nvPr>
        </p:nvSpPr>
        <p:spPr>
          <a:xfrm>
            <a:off x="685800" y="381000"/>
            <a:ext cx="77724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4" name="Shape 34"/>
          <p:cNvSpPr txBox="1">
            <a:spLocks noGrp="1"/>
          </p:cNvSpPr>
          <p:nvPr>
            <p:ph type="body" idx="1"/>
          </p:nvPr>
        </p:nvSpPr>
        <p:spPr>
          <a:xfrm>
            <a:off x="685800" y="1828800"/>
            <a:ext cx="7772400" cy="44195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fade">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fade">
                                      <p:cBhvr>
                                        <p:cTn id="22" dur="500"/>
                                        <p:tgtEl>
                                          <p:spTgt spid="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fade">
                                      <p:cBhvr>
                                        <p:cTn id="27" dur="500"/>
                                        <p:tgtEl>
                                          <p:spTgt spid="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5" end="5"/>
                                            </p:txEl>
                                          </p:spTgt>
                                        </p:tgtEl>
                                        <p:attrNameLst>
                                          <p:attrName>style.visibility</p:attrName>
                                        </p:attrNameLst>
                                      </p:cBhvr>
                                      <p:to>
                                        <p:strVal val="visible"/>
                                      </p:to>
                                    </p:set>
                                    <p:animEffect transition="in" filter="fade">
                                      <p:cBhvr>
                                        <p:cTn id="32" dur="500"/>
                                        <p:tgtEl>
                                          <p:spTgt spid="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6" end="6"/>
                                            </p:txEl>
                                          </p:spTgt>
                                        </p:tgtEl>
                                        <p:attrNameLst>
                                          <p:attrName>style.visibility</p:attrName>
                                        </p:attrNameLst>
                                      </p:cBhvr>
                                      <p:to>
                                        <p:strVal val="visible"/>
                                      </p:to>
                                    </p:set>
                                    <p:animEffect transition="in" filter="fade">
                                      <p:cBhvr>
                                        <p:cTn id="37" dur="500"/>
                                        <p:tgtEl>
                                          <p:spTgt spid="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xEl>
                                              <p:pRg st="7" end="7"/>
                                            </p:txEl>
                                          </p:spTgt>
                                        </p:tgtEl>
                                        <p:attrNameLst>
                                          <p:attrName>style.visibility</p:attrName>
                                        </p:attrNameLst>
                                      </p:cBhvr>
                                      <p:to>
                                        <p:strVal val="visible"/>
                                      </p:to>
                                    </p:set>
                                    <p:animEffect transition="in" filter="fade">
                                      <p:cBhvr>
                                        <p:cTn id="42" dur="500"/>
                                        <p:tgtEl>
                                          <p:spTgt spid="3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xEl>
                                              <p:pRg st="8" end="8"/>
                                            </p:txEl>
                                          </p:spTgt>
                                        </p:tgtEl>
                                        <p:attrNameLst>
                                          <p:attrName>style.visibility</p:attrName>
                                        </p:attrNameLst>
                                      </p:cBhvr>
                                      <p:to>
                                        <p:strVal val="visible"/>
                                      </p:to>
                                    </p:set>
                                    <p:animEffect transition="in" filter="fade">
                                      <p:cBhvr>
                                        <p:cTn id="47" dur="500"/>
                                        <p:tgtEl>
                                          <p:spTgt spid="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10" name="Shape 1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5"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8.jpg"/><Relationship Id="rId7" Type="http://schemas.openxmlformats.org/officeDocument/2006/relationships/image" Target="../media/image9.jp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8.jpg"/><Relationship Id="rId12" Type="http://schemas.openxmlformats.org/officeDocument/2006/relationships/image" Target="../media/image19.jpg"/><Relationship Id="rId13" Type="http://schemas.openxmlformats.org/officeDocument/2006/relationships/image" Target="../media/image20.jpg"/><Relationship Id="rId14" Type="http://schemas.openxmlformats.org/officeDocument/2006/relationships/image" Target="../media/image21.jpg"/><Relationship Id="rId15" Type="http://schemas.openxmlformats.org/officeDocument/2006/relationships/image" Target="../media/image22.jpg"/><Relationship Id="rId16" Type="http://schemas.openxmlformats.org/officeDocument/2006/relationships/image" Target="../media/image23.jpg"/><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gif"/><Relationship Id="rId8" Type="http://schemas.openxmlformats.org/officeDocument/2006/relationships/image" Target="../media/image15.jpg"/><Relationship Id="rId9" Type="http://schemas.openxmlformats.org/officeDocument/2006/relationships/image" Target="../media/image16.jpg"/><Relationship Id="rId10"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0" y="1496600"/>
            <a:ext cx="9534899" cy="16017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3600" b="1" i="0" u="none" strike="noStrike" cap="none" baseline="0">
                <a:solidFill>
                  <a:schemeClr val="dk2"/>
                </a:solidFill>
                <a:latin typeface="Arial"/>
                <a:ea typeface="Arial"/>
                <a:cs typeface="Arial"/>
                <a:sym typeface="Arial"/>
              </a:rPr>
              <a:t>InvertNet: Year 2 Progress </a:t>
            </a:r>
            <a:r>
              <a:rPr lang="x-none" sz="3600"/>
              <a:t>&amp; </a:t>
            </a:r>
            <a:r>
              <a:rPr lang="x-none" sz="3600" b="1" i="0" u="none" strike="noStrike" cap="none" baseline="0">
                <a:solidFill>
                  <a:schemeClr val="dk2"/>
                </a:solidFill>
                <a:latin typeface="Arial"/>
                <a:ea typeface="Arial"/>
                <a:cs typeface="Arial"/>
                <a:sym typeface="Arial"/>
              </a:rPr>
              <a:t>Plans</a:t>
            </a:r>
          </a:p>
        </p:txBody>
      </p:sp>
      <p:sp>
        <p:nvSpPr>
          <p:cNvPr id="39" name="Shape 39"/>
          <p:cNvSpPr txBox="1">
            <a:spLocks noGrp="1"/>
          </p:cNvSpPr>
          <p:nvPr>
            <p:ph type="subTitle" idx="1"/>
          </p:nvPr>
        </p:nvSpPr>
        <p:spPr>
          <a:xfrm>
            <a:off x="626268" y="3229600"/>
            <a:ext cx="7848599" cy="1676399"/>
          </a:xfrm>
          <a:prstGeom prst="rect">
            <a:avLst/>
          </a:prstGeom>
          <a:noFill/>
          <a:ln>
            <a:noFill/>
          </a:ln>
        </p:spPr>
        <p:txBody>
          <a:bodyPr lIns="91425" tIns="45700" rIns="91425" bIns="45700" anchor="t" anchorCtr="0">
            <a:spAutoFit/>
          </a:bodyPr>
          <a:lstStyle/>
          <a:p>
            <a:pPr marL="0" marR="0" lvl="0" indent="0" algn="ctr" rtl="0">
              <a:spcBef>
                <a:spcPts val="560"/>
              </a:spcBef>
              <a:spcAft>
                <a:spcPts val="0"/>
              </a:spcAft>
              <a:buClr>
                <a:schemeClr val="dk1"/>
              </a:buClr>
              <a:buSzPct val="25000"/>
              <a:buFont typeface="Arial"/>
              <a:buNone/>
            </a:pPr>
            <a:r>
              <a:rPr lang="x-none" sz="2800" b="0" i="0" u="none" strike="noStrike" cap="none" baseline="0">
                <a:solidFill>
                  <a:schemeClr val="dk1"/>
                </a:solidFill>
                <a:latin typeface="Arial"/>
                <a:ea typeface="Arial"/>
                <a:cs typeface="Arial"/>
                <a:sym typeface="Arial"/>
              </a:rPr>
              <a:t>Chris Dietrich, David Raila and Omar Sobh</a:t>
            </a:r>
          </a:p>
          <a:p>
            <a:pPr marL="0" marR="0" lvl="0" indent="0" algn="ctr" rtl="0">
              <a:spcBef>
                <a:spcPts val="560"/>
              </a:spcBef>
              <a:spcAft>
                <a:spcPts val="0"/>
              </a:spcAft>
              <a:buClr>
                <a:schemeClr val="dk1"/>
              </a:buClr>
              <a:buSzPct val="25000"/>
              <a:buFont typeface="Arial"/>
              <a:buNone/>
            </a:pPr>
            <a:r>
              <a:rPr lang="x-none" sz="2800" b="0" i="0" u="none" strike="noStrike" cap="none" baseline="0">
                <a:solidFill>
                  <a:schemeClr val="dk1"/>
                </a:solidFill>
                <a:latin typeface="Arial"/>
                <a:ea typeface="Arial"/>
                <a:cs typeface="Arial"/>
                <a:sym typeface="Arial"/>
              </a:rPr>
              <a:t>University of Illinois</a:t>
            </a:r>
          </a:p>
          <a:p>
            <a:pPr marL="0" marR="0" lvl="0" indent="0" algn="ctr" rtl="0">
              <a:spcBef>
                <a:spcPts val="560"/>
              </a:spcBef>
              <a:spcAft>
                <a:spcPts val="0"/>
              </a:spcAft>
              <a:buClr>
                <a:schemeClr val="dk1"/>
              </a:buClr>
              <a:buSzPct val="25000"/>
              <a:buFont typeface="Arial"/>
              <a:buNone/>
            </a:pPr>
            <a:r>
              <a:rPr lang="x-none" sz="2800" b="0" i="0" u="none" strike="noStrike" cap="none" baseline="0">
                <a:solidFill>
                  <a:schemeClr val="dk1"/>
                </a:solidFill>
                <a:latin typeface="Arial"/>
                <a:ea typeface="Arial"/>
                <a:cs typeface="Arial"/>
                <a:sym typeface="Arial"/>
              </a:rPr>
              <a:t>iDigBio HUB Summit</a:t>
            </a:r>
            <a:r>
              <a:rPr lang="x-none" sz="2800"/>
              <a:t> II</a:t>
            </a:r>
            <a:r>
              <a:rPr lang="x-none" sz="2800" b="0" i="0" u="none" strike="noStrike" cap="none" baseline="0">
                <a:solidFill>
                  <a:schemeClr val="dk1"/>
                </a:solidFill>
                <a:latin typeface="Arial"/>
                <a:ea typeface="Arial"/>
                <a:cs typeface="Arial"/>
                <a:sym typeface="Arial"/>
              </a:rPr>
              <a:t> , Gainesville FL</a:t>
            </a:r>
          </a:p>
        </p:txBody>
      </p:sp>
      <p:sp>
        <p:nvSpPr>
          <p:cNvPr id="40" name="Shape 40"/>
          <p:cNvSpPr/>
          <p:nvPr/>
        </p:nvSpPr>
        <p:spPr>
          <a:xfrm>
            <a:off x="1298574" y="176975"/>
            <a:ext cx="6351587" cy="1270000"/>
          </a:xfrm>
          <a:prstGeom prst="rect">
            <a:avLst/>
          </a:prstGeom>
          <a:blipFill>
            <a:blip r:embed="rId3"/>
            <a:stretch>
              <a:fillRect/>
            </a:stretch>
          </a:blipFill>
        </p:spPr>
      </p:sp>
      <p:sp>
        <p:nvSpPr>
          <p:cNvPr id="41" name="Shape 41"/>
          <p:cNvSpPr/>
          <p:nvPr/>
        </p:nvSpPr>
        <p:spPr>
          <a:xfrm>
            <a:off x="3054761" y="6163005"/>
            <a:ext cx="2839213" cy="548640"/>
          </a:xfrm>
          <a:prstGeom prst="rect">
            <a:avLst/>
          </a:prstGeom>
          <a:blipFill>
            <a:blip r:embed="rId4"/>
            <a:stretch>
              <a:fillRect/>
            </a:stretch>
          </a:blipFill>
        </p:spPr>
      </p:sp>
      <p:sp>
        <p:nvSpPr>
          <p:cNvPr id="42" name="Shape 42"/>
          <p:cNvSpPr/>
          <p:nvPr/>
        </p:nvSpPr>
        <p:spPr>
          <a:xfrm>
            <a:off x="533400" y="6163005"/>
            <a:ext cx="2014538" cy="548639"/>
          </a:xfrm>
          <a:prstGeom prst="rect">
            <a:avLst/>
          </a:prstGeom>
          <a:blipFill>
            <a:blip r:embed="rId5"/>
            <a:stretch>
              <a:fillRect/>
            </a:stretch>
          </a:blipFill>
        </p:spPr>
      </p:sp>
      <p:sp>
        <p:nvSpPr>
          <p:cNvPr id="43" name="Shape 43"/>
          <p:cNvSpPr/>
          <p:nvPr/>
        </p:nvSpPr>
        <p:spPr>
          <a:xfrm>
            <a:off x="6400800" y="6159196"/>
            <a:ext cx="2428875" cy="552450"/>
          </a:xfrm>
          <a:prstGeom prst="rect">
            <a:avLst/>
          </a:prstGeom>
          <a:blipFill>
            <a:blip r:embed="rId6"/>
            <a:stretch>
              <a:fillRect/>
            </a:stretch>
          </a:blipFill>
        </p:spPr>
      </p:sp>
      <p:sp>
        <p:nvSpPr>
          <p:cNvPr id="44" name="Shape 4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l" rtl="0">
              <a:buSzPct val="25000"/>
              <a:buNone/>
            </a:pPr>
            <a:r>
              <a:rPr lang="x-none"/>
              <a:t> </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p:nvPr/>
        </p:nvSpPr>
        <p:spPr>
          <a:xfrm>
            <a:off x="0" y="0"/>
            <a:ext cx="1930400" cy="1447800"/>
          </a:xfrm>
          <a:prstGeom prst="rect">
            <a:avLst/>
          </a:prstGeom>
          <a:blipFill>
            <a:blip r:embed="rId3"/>
            <a:stretch>
              <a:fillRect/>
            </a:stretch>
          </a:blipFill>
        </p:spPr>
      </p:sp>
      <p:sp>
        <p:nvSpPr>
          <p:cNvPr id="140" name="Shape 140"/>
          <p:cNvSpPr txBox="1">
            <a:spLocks noGrp="1"/>
          </p:cNvSpPr>
          <p:nvPr>
            <p:ph type="title"/>
          </p:nvPr>
        </p:nvSpPr>
        <p:spPr>
          <a:xfrm>
            <a:off x="685800" y="381000"/>
            <a:ext cx="8305799"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Drawer Digitization</a:t>
            </a:r>
          </a:p>
        </p:txBody>
      </p:sp>
      <p:sp>
        <p:nvSpPr>
          <p:cNvPr id="141" name="Shape 141"/>
          <p:cNvSpPr txBox="1">
            <a:spLocks noGrp="1"/>
          </p:cNvSpPr>
          <p:nvPr>
            <p:ph type="body" idx="1"/>
          </p:nvPr>
        </p:nvSpPr>
        <p:spPr>
          <a:xfrm>
            <a:off x="-76199" y="1524000"/>
            <a:ext cx="6458699" cy="4800600"/>
          </a:xfrm>
          <a:prstGeom prst="rect">
            <a:avLst/>
          </a:prstGeom>
          <a:noFill/>
          <a:ln>
            <a:noFill/>
          </a:ln>
        </p:spPr>
        <p:txBody>
          <a:bodyPr lIns="91425" tIns="45700" rIns="91425" bIns="45700" anchor="t" anchorCtr="0">
            <a:spAutoFit/>
          </a:bodyPr>
          <a:lstStyle/>
          <a:p>
            <a:pPr marL="1143000" marR="0" lvl="2" indent="-228600" algn="l" rtl="0">
              <a:spcBef>
                <a:spcPts val="480"/>
              </a:spcBef>
              <a:spcAft>
                <a:spcPts val="0"/>
              </a:spcAft>
              <a:buClr>
                <a:schemeClr val="dk1"/>
              </a:buClr>
              <a:buSzPct val="100694"/>
              <a:buFont typeface="Arial"/>
              <a:buChar char="•"/>
            </a:pPr>
            <a:r>
              <a:rPr lang="x-none" sz="2400" b="0" i="0" u="none" strike="noStrike" cap="none" baseline="0">
                <a:solidFill>
                  <a:schemeClr val="dk1"/>
                </a:solidFill>
                <a:latin typeface="Arial"/>
                <a:ea typeface="Arial"/>
                <a:cs typeface="Arial"/>
                <a:sym typeface="Arial"/>
              </a:rPr>
              <a:t>Custom designed precision robotics system</a:t>
            </a:r>
          </a:p>
          <a:p>
            <a:pPr marL="1600200" marR="0" lvl="3" indent="-22860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Precision machine hardware and machine control software</a:t>
            </a:r>
          </a:p>
          <a:p>
            <a:pPr marL="1600200" marR="0" lvl="3" indent="-22860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High-res industrial camera with low-distortion telecentric lens</a:t>
            </a:r>
          </a:p>
          <a:p>
            <a:pPr marL="1600200" marR="0" lvl="3" indent="-22860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State of the art computer vision system (OpenCV)</a:t>
            </a:r>
          </a:p>
          <a:p>
            <a:pPr marL="2057400" marR="0" lvl="4" indent="-22860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Feature detection+image processing</a:t>
            </a:r>
          </a:p>
          <a:p>
            <a:pPr marL="1600200" marR="0" lvl="3" indent="-22860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Integrated and customized for InvertNet</a:t>
            </a:r>
          </a:p>
          <a:p>
            <a:pPr marL="2057400" marR="0" lvl="4" indent="-22860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Easy to use – automated</a:t>
            </a:r>
          </a:p>
        </p:txBody>
      </p:sp>
      <p:sp>
        <p:nvSpPr>
          <p:cNvPr id="142" name="Shape 142"/>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
        <p:nvSpPr>
          <p:cNvPr id="143" name="Shape 14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144" name="Shape 144"/>
          <p:cNvSpPr txBox="1"/>
          <p:nvPr/>
        </p:nvSpPr>
        <p:spPr>
          <a:xfrm>
            <a:off x="7010618" y="3600071"/>
            <a:ext cx="1313700" cy="369299"/>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x-none" sz="1800" b="0" i="0" u="none" strike="noStrike" cap="none" baseline="0">
                <a:solidFill>
                  <a:schemeClr val="dk1"/>
                </a:solidFill>
                <a:latin typeface="Arial"/>
                <a:ea typeface="Arial"/>
                <a:cs typeface="Arial"/>
                <a:sym typeface="Arial"/>
              </a:rPr>
              <a:t>Delta robot</a:t>
            </a:r>
          </a:p>
        </p:txBody>
      </p:sp>
      <p:sp>
        <p:nvSpPr>
          <p:cNvPr id="145" name="Shape 145"/>
          <p:cNvSpPr/>
          <p:nvPr/>
        </p:nvSpPr>
        <p:spPr>
          <a:xfrm>
            <a:off x="6743544" y="1314072"/>
            <a:ext cx="1714500" cy="2285999"/>
          </a:xfrm>
          <a:prstGeom prst="rect">
            <a:avLst/>
          </a:prstGeom>
          <a:blipFill>
            <a:blip r:embed="rId4"/>
            <a:stretch>
              <a:fillRect/>
            </a:stretch>
          </a:blipFill>
        </p:spPr>
      </p:sp>
      <p:sp>
        <p:nvSpPr>
          <p:cNvPr id="146" name="Shape 146"/>
          <p:cNvSpPr/>
          <p:nvPr/>
        </p:nvSpPr>
        <p:spPr>
          <a:xfrm>
            <a:off x="6743389" y="3969404"/>
            <a:ext cx="1714810" cy="2671663"/>
          </a:xfrm>
          <a:prstGeom prst="rect">
            <a:avLst/>
          </a:prstGeom>
          <a:blipFill>
            <a:blip r:embed="rId5"/>
            <a:stretch>
              <a:fillRect/>
            </a:stretch>
          </a:blipFill>
        </p:spPr>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0"/>
            <a:ext cx="9164099"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000" b="0" i="0" u="none" strike="noStrike" cap="none" baseline="0">
                <a:solidFill>
                  <a:schemeClr val="dk2"/>
                </a:solidFill>
                <a:latin typeface="Arial"/>
                <a:ea typeface="Arial"/>
                <a:cs typeface="Arial"/>
                <a:sym typeface="Arial"/>
              </a:rPr>
              <a:t>OpenCV – Computer Vision Library</a:t>
            </a:r>
          </a:p>
        </p:txBody>
      </p:sp>
      <p:sp>
        <p:nvSpPr>
          <p:cNvPr id="152" name="Shape 152"/>
          <p:cNvSpPr txBox="1">
            <a:spLocks noGrp="1"/>
          </p:cNvSpPr>
          <p:nvPr>
            <p:ph type="body" idx="1"/>
          </p:nvPr>
        </p:nvSpPr>
        <p:spPr>
          <a:xfrm>
            <a:off x="204150" y="1095900"/>
            <a:ext cx="8305199" cy="4419599"/>
          </a:xfrm>
          <a:prstGeom prst="rect">
            <a:avLst/>
          </a:prstGeom>
          <a:noFill/>
          <a:ln>
            <a:noFill/>
          </a:ln>
        </p:spPr>
        <p:txBody>
          <a:bodyPr lIns="91425" tIns="45700" rIns="91425" bIns="45700" anchor="t" anchorCtr="0">
            <a:spAutoFit/>
          </a:bodyPr>
          <a:lstStyle/>
          <a:p>
            <a:pPr marL="342900" marR="0" lvl="0" indent="-342900" algn="l" rtl="0">
              <a:spcBef>
                <a:spcPts val="480"/>
              </a:spcBef>
              <a:spcAft>
                <a:spcPts val="0"/>
              </a:spcAft>
              <a:buClr>
                <a:schemeClr val="dk1"/>
              </a:buClr>
              <a:buSzPct val="100694"/>
              <a:buFont typeface="Arial"/>
              <a:buChar char="•"/>
            </a:pPr>
            <a:r>
              <a:rPr lang="x-none" sz="2400" b="0" i="0" u="none" strike="noStrike" cap="none" baseline="0">
                <a:solidFill>
                  <a:schemeClr val="dk1"/>
                </a:solidFill>
                <a:latin typeface="Arial"/>
                <a:ea typeface="Arial"/>
                <a:cs typeface="Arial"/>
                <a:sym typeface="Arial"/>
              </a:rPr>
              <a:t>High performance vision library</a:t>
            </a:r>
          </a:p>
          <a:p>
            <a:pPr marL="742950" marR="0" lvl="1" indent="-28575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Feature/object detection, image processing, image registration/metrics …</a:t>
            </a:r>
          </a:p>
          <a:p>
            <a:pPr marL="742950" marR="0" lvl="1" indent="-28575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Maintained and growing</a:t>
            </a:r>
          </a:p>
          <a:p>
            <a:pPr marL="342900" marR="0" lvl="0" indent="-342900" algn="l" rtl="0">
              <a:spcBef>
                <a:spcPts val="480"/>
              </a:spcBef>
              <a:spcAft>
                <a:spcPts val="0"/>
              </a:spcAft>
              <a:buClr>
                <a:schemeClr val="dk1"/>
              </a:buClr>
              <a:buSzPct val="100694"/>
              <a:buFont typeface="Arial"/>
              <a:buChar char="•"/>
            </a:pPr>
            <a:r>
              <a:rPr lang="x-none" sz="2400" b="0" i="0" u="none" strike="noStrike" cap="none" baseline="0">
                <a:solidFill>
                  <a:schemeClr val="dk1"/>
                </a:solidFill>
                <a:latin typeface="Arial"/>
                <a:ea typeface="Arial"/>
                <a:cs typeface="Arial"/>
                <a:sym typeface="Arial"/>
              </a:rPr>
              <a:t>InvertNet Uses</a:t>
            </a:r>
          </a:p>
          <a:p>
            <a:pPr marL="742950" marR="0" lvl="1" indent="-285750" algn="l" rtl="0">
              <a:spcBef>
                <a:spcPts val="360"/>
              </a:spcBef>
              <a:spcAft>
                <a:spcPts val="0"/>
              </a:spcAft>
              <a:buClr>
                <a:schemeClr val="dk1"/>
              </a:buClr>
              <a:buSzPct val="101851"/>
              <a:buFont typeface="Arial"/>
              <a:buChar char="•"/>
            </a:pPr>
            <a:r>
              <a:rPr lang="x-none" sz="1800" b="0" i="0" u="none" strike="noStrike" cap="none" baseline="0">
                <a:solidFill>
                  <a:schemeClr val="dk1"/>
                </a:solidFill>
                <a:latin typeface="Arial"/>
                <a:ea typeface="Arial"/>
                <a:cs typeface="Arial"/>
                <a:sym typeface="Arial"/>
              </a:rPr>
              <a:t>Autofocus</a:t>
            </a:r>
          </a:p>
          <a:p>
            <a:pPr marL="742950" marR="0" lvl="1" indent="-28575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Stitching</a:t>
            </a:r>
          </a:p>
          <a:p>
            <a:pPr marL="742950" marR="0" lvl="1" indent="-28575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Auto-calibration - drawers</a:t>
            </a:r>
          </a:p>
          <a:p>
            <a:pPr marL="742950" marR="0" lvl="1" indent="-28575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Real-time quality</a:t>
            </a:r>
            <a:br>
              <a:rPr lang="x-none" sz="2000" b="0" i="0" u="none" strike="noStrike" cap="none" baseline="0">
                <a:solidFill>
                  <a:schemeClr val="dk1"/>
                </a:solidFill>
                <a:latin typeface="Arial"/>
                <a:ea typeface="Arial"/>
                <a:cs typeface="Arial"/>
                <a:sym typeface="Arial"/>
              </a:rPr>
            </a:br>
            <a:r>
              <a:rPr lang="x-none" sz="2000" b="0" i="0" u="none" strike="noStrike" cap="none" baseline="0">
                <a:solidFill>
                  <a:schemeClr val="dk1"/>
                </a:solidFill>
                <a:latin typeface="Arial"/>
                <a:ea typeface="Arial"/>
                <a:cs typeface="Arial"/>
                <a:sym typeface="Arial"/>
              </a:rPr>
              <a:t>monitoring/adjustment</a:t>
            </a:r>
            <a:br>
              <a:rPr lang="x-none" sz="2000" b="0" i="0" u="none" strike="noStrike" cap="none" baseline="0">
                <a:solidFill>
                  <a:schemeClr val="dk1"/>
                </a:solidFill>
                <a:latin typeface="Arial"/>
                <a:ea typeface="Arial"/>
                <a:cs typeface="Arial"/>
                <a:sym typeface="Arial"/>
              </a:rPr>
            </a:br>
            <a:r>
              <a:rPr lang="x-none" sz="2000" b="0" i="0" u="none" strike="noStrike" cap="none" baseline="0">
                <a:solidFill>
                  <a:schemeClr val="dk1"/>
                </a:solidFill>
                <a:latin typeface="Arial"/>
                <a:ea typeface="Arial"/>
                <a:cs typeface="Arial"/>
                <a:sym typeface="Arial"/>
              </a:rPr>
              <a:t>during capture</a:t>
            </a:r>
          </a:p>
          <a:p>
            <a:pPr marL="742950" marR="0" lvl="1" indent="-28575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Key specimen </a:t>
            </a:r>
            <a:br>
              <a:rPr lang="x-none" sz="2000" b="0" i="0" u="none" strike="noStrike" cap="none" baseline="0">
                <a:solidFill>
                  <a:schemeClr val="dk1"/>
                </a:solidFill>
                <a:latin typeface="Arial"/>
                <a:ea typeface="Arial"/>
                <a:cs typeface="Arial"/>
                <a:sym typeface="Arial"/>
              </a:rPr>
            </a:br>
            <a:r>
              <a:rPr lang="x-none" sz="2000" b="0" i="0" u="none" strike="noStrike" cap="none" baseline="0">
                <a:solidFill>
                  <a:schemeClr val="dk1"/>
                </a:solidFill>
                <a:latin typeface="Arial"/>
                <a:ea typeface="Arial"/>
                <a:cs typeface="Arial"/>
                <a:sym typeface="Arial"/>
              </a:rPr>
              <a:t>additional processing</a:t>
            </a:r>
          </a:p>
          <a:p>
            <a:endParaRPr lang="x-none" sz="2000" b="0" i="0" u="none" strike="noStrike" cap="none" baseline="0">
              <a:solidFill>
                <a:schemeClr val="dk1"/>
              </a:solidFill>
              <a:latin typeface="Arial"/>
              <a:ea typeface="Arial"/>
              <a:cs typeface="Arial"/>
              <a:sym typeface="Arial"/>
            </a:endParaRPr>
          </a:p>
        </p:txBody>
      </p:sp>
      <p:sp>
        <p:nvSpPr>
          <p:cNvPr id="153" name="Shape 15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154" name="Shape 154"/>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
        <p:nvSpPr>
          <p:cNvPr id="155" name="Shape 155"/>
          <p:cNvSpPr/>
          <p:nvPr/>
        </p:nvSpPr>
        <p:spPr>
          <a:xfrm>
            <a:off x="4453925" y="2335625"/>
            <a:ext cx="3951628" cy="293585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5800" y="381000"/>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Digitization Workflow Testbed:</a:t>
            </a:r>
            <a:br>
              <a:rPr lang="x-none" sz="4400" b="0" i="0" u="none" strike="noStrike" cap="none" baseline="0">
                <a:solidFill>
                  <a:schemeClr val="dk2"/>
                </a:solidFill>
                <a:latin typeface="Arial"/>
                <a:ea typeface="Arial"/>
                <a:cs typeface="Arial"/>
                <a:sym typeface="Arial"/>
              </a:rPr>
            </a:br>
            <a:r>
              <a:rPr lang="x-none" sz="4400" b="0" i="0" u="none" strike="noStrike" cap="none" baseline="0">
                <a:solidFill>
                  <a:schemeClr val="dk2"/>
                </a:solidFill>
                <a:latin typeface="Arial"/>
                <a:ea typeface="Arial"/>
                <a:cs typeface="Arial"/>
                <a:sym typeface="Arial"/>
              </a:rPr>
              <a:t>3D Reconstruction</a:t>
            </a:r>
          </a:p>
        </p:txBody>
      </p:sp>
      <p:sp>
        <p:nvSpPr>
          <p:cNvPr id="162" name="Shape 162"/>
          <p:cNvSpPr txBox="1">
            <a:spLocks noGrp="1"/>
          </p:cNvSpPr>
          <p:nvPr>
            <p:ph type="body" idx="1"/>
          </p:nvPr>
        </p:nvSpPr>
        <p:spPr>
          <a:xfrm>
            <a:off x="685800" y="1828800"/>
            <a:ext cx="7772400" cy="4419599"/>
          </a:xfrm>
          <a:prstGeom prst="rect">
            <a:avLst/>
          </a:prstGeom>
          <a:noFill/>
          <a:ln>
            <a:noFill/>
          </a:ln>
        </p:spPr>
        <p:txBody>
          <a:bodyPr lIns="91425" tIns="45700" rIns="91425" bIns="45700" anchor="t" anchorCtr="0">
            <a:spAutoFit/>
          </a:bodyPr>
          <a:lstStyle/>
          <a:p>
            <a:pPr marL="342900" marR="0" lvl="0" indent="-342900" algn="l" rtl="0">
              <a:spcBef>
                <a:spcPts val="480"/>
              </a:spcBef>
              <a:spcAft>
                <a:spcPts val="0"/>
              </a:spcAft>
              <a:buClr>
                <a:schemeClr val="dk1"/>
              </a:buClr>
              <a:buSzPct val="100694"/>
              <a:buFont typeface="Arial"/>
              <a:buChar char="•"/>
            </a:pPr>
            <a:r>
              <a:rPr lang="x-none" sz="2400" b="0" i="0" u="none" strike="noStrike" cap="none" baseline="0">
                <a:solidFill>
                  <a:schemeClr val="dk1"/>
                </a:solidFill>
                <a:latin typeface="Arial"/>
                <a:ea typeface="Arial"/>
                <a:cs typeface="Arial"/>
                <a:sym typeface="Arial"/>
              </a:rPr>
              <a:t>Disney research SIGGRAPH 2010</a:t>
            </a:r>
          </a:p>
          <a:p>
            <a:pPr marL="742950" marR="0" lvl="1" indent="-285750" algn="l" rtl="0">
              <a:spcBef>
                <a:spcPts val="480"/>
              </a:spcBef>
              <a:spcAft>
                <a:spcPts val="0"/>
              </a:spcAft>
              <a:buClr>
                <a:schemeClr val="dk1"/>
              </a:buClr>
              <a:buSzPct val="100694"/>
              <a:buFont typeface="Arial"/>
              <a:buChar char="•"/>
            </a:pPr>
            <a:r>
              <a:rPr lang="x-none" sz="2400" b="0" i="0" u="none" strike="noStrike" cap="none" baseline="0">
                <a:solidFill>
                  <a:schemeClr val="dk1"/>
                </a:solidFill>
                <a:latin typeface="Arial"/>
                <a:ea typeface="Arial"/>
                <a:cs typeface="Arial"/>
                <a:sym typeface="Arial"/>
              </a:rPr>
              <a:t>Computes 3D model from multiple</a:t>
            </a:r>
            <a:br>
              <a:rPr lang="x-none" sz="2400" b="0" i="0" u="none" strike="noStrike" cap="none" baseline="0">
                <a:solidFill>
                  <a:schemeClr val="dk1"/>
                </a:solidFill>
                <a:latin typeface="Arial"/>
                <a:ea typeface="Arial"/>
                <a:cs typeface="Arial"/>
                <a:sym typeface="Arial"/>
              </a:rPr>
            </a:br>
            <a:r>
              <a:rPr lang="x-none" sz="2400" b="0" i="0" u="none" strike="noStrike" cap="none" baseline="0">
                <a:solidFill>
                  <a:schemeClr val="dk1"/>
                </a:solidFill>
                <a:latin typeface="Arial"/>
                <a:ea typeface="Arial"/>
                <a:cs typeface="Arial"/>
                <a:sym typeface="Arial"/>
              </a:rPr>
              <a:t>images at known positions</a:t>
            </a:r>
          </a:p>
          <a:p>
            <a:pPr marL="1143000" marR="0" lvl="2" indent="-228600" algn="l" rtl="0">
              <a:spcBef>
                <a:spcPts val="360"/>
              </a:spcBef>
              <a:spcAft>
                <a:spcPts val="0"/>
              </a:spcAft>
              <a:buClr>
                <a:schemeClr val="dk1"/>
              </a:buClr>
              <a:buSzPct val="101851"/>
              <a:buFont typeface="Arial"/>
              <a:buChar char="•"/>
            </a:pPr>
            <a:r>
              <a:rPr lang="x-none" sz="1800" b="0" i="0" u="none" strike="noStrike" cap="none" baseline="0">
                <a:solidFill>
                  <a:schemeClr val="dk1"/>
                </a:solidFill>
                <a:latin typeface="Arial"/>
                <a:ea typeface="Arial"/>
                <a:cs typeface="Arial"/>
                <a:sym typeface="Arial"/>
              </a:rPr>
              <a:t>Testing of capture positions needed</a:t>
            </a:r>
          </a:p>
          <a:p>
            <a:pPr marL="742950" marR="0" lvl="1" indent="-285750" algn="l" rtl="0">
              <a:spcBef>
                <a:spcPts val="480"/>
              </a:spcBef>
              <a:spcAft>
                <a:spcPts val="0"/>
              </a:spcAft>
              <a:buClr>
                <a:schemeClr val="dk1"/>
              </a:buClr>
              <a:buSzPct val="100694"/>
              <a:buFont typeface="Arial"/>
              <a:buChar char="•"/>
            </a:pPr>
            <a:r>
              <a:rPr lang="x-none" sz="2400" b="0" i="0" u="none" strike="noStrike" cap="none" baseline="0">
                <a:solidFill>
                  <a:schemeClr val="dk1"/>
                </a:solidFill>
                <a:latin typeface="Arial"/>
                <a:ea typeface="Arial"/>
                <a:cs typeface="Arial"/>
                <a:sym typeface="Arial"/>
              </a:rPr>
              <a:t>UIUC I2PC reference algorithm in place</a:t>
            </a:r>
          </a:p>
          <a:p>
            <a:pPr marL="1143000" marR="0" lvl="2" indent="-22860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Working on parallelization for performance, optimization for small-scale specimens</a:t>
            </a:r>
          </a:p>
          <a:p>
            <a:pPr marL="742950" marR="0" lvl="1" indent="-285750" algn="l" rtl="0">
              <a:spcBef>
                <a:spcPts val="400"/>
              </a:spcBef>
              <a:spcAft>
                <a:spcPts val="0"/>
              </a:spcAft>
              <a:buClr>
                <a:schemeClr val="dk1"/>
              </a:buClr>
              <a:buSzPct val="100000"/>
              <a:buFont typeface="Arial"/>
              <a:buChar char="•"/>
            </a:pPr>
            <a:r>
              <a:rPr lang="x-none" sz="2000" b="0" i="0" u="none" strike="noStrike" cap="none" baseline="0">
                <a:solidFill>
                  <a:schemeClr val="dk1"/>
                </a:solidFill>
                <a:latin typeface="Arial"/>
                <a:ea typeface="Arial"/>
                <a:cs typeface="Arial"/>
                <a:sym typeface="Arial"/>
              </a:rPr>
              <a:t>Good initial results</a:t>
            </a:r>
          </a:p>
          <a:p>
            <a:endParaRPr lang="x-none" sz="2000" b="0" i="0" u="none" strike="noStrike" cap="none" baseline="0">
              <a:solidFill>
                <a:schemeClr val="dk1"/>
              </a:solidFill>
              <a:latin typeface="Arial"/>
              <a:ea typeface="Arial"/>
              <a:cs typeface="Arial"/>
              <a:sym typeface="Arial"/>
            </a:endParaRPr>
          </a:p>
          <a:p>
            <a:endParaRPr lang="x-none" sz="2000" b="0" i="0" u="none" strike="noStrike" cap="none" baseline="0">
              <a:solidFill>
                <a:schemeClr val="dk1"/>
              </a:solidFill>
              <a:latin typeface="Arial"/>
              <a:ea typeface="Arial"/>
              <a:cs typeface="Arial"/>
              <a:sym typeface="Arial"/>
            </a:endParaRPr>
          </a:p>
          <a:p>
            <a:endParaRPr lang="x-none" sz="2000" b="0" i="0" u="none" strike="noStrike" cap="none" baseline="0">
              <a:solidFill>
                <a:schemeClr val="dk1"/>
              </a:solidFill>
              <a:latin typeface="Arial"/>
              <a:ea typeface="Arial"/>
              <a:cs typeface="Arial"/>
              <a:sym typeface="Arial"/>
            </a:endParaRPr>
          </a:p>
          <a:p>
            <a:endParaRPr lang="x-none" sz="2000" b="0" i="0" u="none" strike="noStrike" cap="none" baseline="0">
              <a:solidFill>
                <a:schemeClr val="dk1"/>
              </a:solidFill>
              <a:latin typeface="Arial"/>
              <a:ea typeface="Arial"/>
              <a:cs typeface="Arial"/>
              <a:sym typeface="Arial"/>
            </a:endParaRPr>
          </a:p>
        </p:txBody>
      </p:sp>
      <p:sp>
        <p:nvSpPr>
          <p:cNvPr id="163" name="Shape 16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164" name="Shape 164"/>
          <p:cNvSpPr/>
          <p:nvPr/>
        </p:nvSpPr>
        <p:spPr>
          <a:xfrm>
            <a:off x="5791200" y="4648200"/>
            <a:ext cx="2681287" cy="1309369"/>
          </a:xfrm>
          <a:prstGeom prst="rect">
            <a:avLst/>
          </a:prstGeom>
          <a:blipFill>
            <a:blip r:embed="rId3"/>
            <a:stretch>
              <a:fillRect/>
            </a:stretch>
          </a:blipFill>
        </p:spPr>
      </p:sp>
      <p:sp>
        <p:nvSpPr>
          <p:cNvPr id="165" name="Shape 165"/>
          <p:cNvSpPr/>
          <p:nvPr/>
        </p:nvSpPr>
        <p:spPr>
          <a:xfrm>
            <a:off x="7009257" y="990600"/>
            <a:ext cx="1588196" cy="2419854"/>
          </a:xfrm>
          <a:prstGeom prst="rect">
            <a:avLst/>
          </a:prstGeom>
          <a:blipFill>
            <a:blip r:embed="rId4"/>
            <a:stretch>
              <a:fillRect/>
            </a:stretch>
          </a:blipFill>
        </p:spPr>
      </p:sp>
      <p:sp>
        <p:nvSpPr>
          <p:cNvPr id="166" name="Shape 166"/>
          <p:cNvSpPr/>
          <p:nvPr/>
        </p:nvSpPr>
        <p:spPr>
          <a:xfrm>
            <a:off x="1066800" y="5029200"/>
            <a:ext cx="2668792" cy="1313164"/>
          </a:xfrm>
          <a:prstGeom prst="rect">
            <a:avLst/>
          </a:prstGeom>
          <a:blipFill>
            <a:blip r:embed="rId5"/>
            <a:stretch>
              <a:fillRect/>
            </a:stretch>
          </a:blipFill>
        </p:spPr>
      </p:sp>
      <p:sp>
        <p:nvSpPr>
          <p:cNvPr id="167" name="Shape 167"/>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85800" y="381000"/>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Digitization Workflow: </a:t>
            </a:r>
            <a:br>
              <a:rPr lang="x-none" sz="4400" b="0" i="0" u="none" strike="noStrike" cap="none" baseline="0">
                <a:solidFill>
                  <a:schemeClr val="dk2"/>
                </a:solidFill>
                <a:latin typeface="Arial"/>
                <a:ea typeface="Arial"/>
                <a:cs typeface="Arial"/>
                <a:sym typeface="Arial"/>
              </a:rPr>
            </a:br>
            <a:r>
              <a:rPr lang="x-none" sz="4400" b="0" i="0" u="none" strike="noStrike" cap="none" baseline="0">
                <a:solidFill>
                  <a:schemeClr val="dk2"/>
                </a:solidFill>
                <a:latin typeface="Arial"/>
                <a:ea typeface="Arial"/>
                <a:cs typeface="Arial"/>
                <a:sym typeface="Arial"/>
              </a:rPr>
              <a:t>Advantages</a:t>
            </a:r>
          </a:p>
        </p:txBody>
      </p:sp>
      <p:sp>
        <p:nvSpPr>
          <p:cNvPr id="174" name="Shape 174"/>
          <p:cNvSpPr txBox="1">
            <a:spLocks noGrp="1"/>
          </p:cNvSpPr>
          <p:nvPr>
            <p:ph type="body" idx="1"/>
          </p:nvPr>
        </p:nvSpPr>
        <p:spPr>
          <a:xfrm>
            <a:off x="685800" y="1828800"/>
            <a:ext cx="7772400" cy="4419599"/>
          </a:xfrm>
          <a:prstGeom prst="rect">
            <a:avLst/>
          </a:prstGeom>
          <a:noFill/>
          <a:ln>
            <a:noFill/>
          </a:ln>
        </p:spPr>
        <p:txBody>
          <a:bodyPr lIns="91425" tIns="45700" rIns="91425" bIns="45700" anchor="t" anchorCtr="0">
            <a:spAutoFit/>
          </a:bodyPr>
          <a:lstStyle/>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Meets cost target of 10 cents/specimen</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Provides rapid access to entire digitized collection</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Multiple images from different perspectives stitched together for 2D and 3D reconstruction and zoom capability</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2D images of multiple units acquired simultaneously then segmented into individual database containers</a:t>
            </a:r>
          </a:p>
        </p:txBody>
      </p:sp>
      <p:sp>
        <p:nvSpPr>
          <p:cNvPr id="175" name="Shape 17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176" name="Shape 176"/>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85800" y="0"/>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Outreach</a:t>
            </a:r>
          </a:p>
        </p:txBody>
      </p:sp>
      <p:sp>
        <p:nvSpPr>
          <p:cNvPr id="183" name="Shape 183"/>
          <p:cNvSpPr txBox="1">
            <a:spLocks noGrp="1"/>
          </p:cNvSpPr>
          <p:nvPr>
            <p:ph type="body" idx="1"/>
          </p:nvPr>
        </p:nvSpPr>
        <p:spPr>
          <a:xfrm>
            <a:off x="304800" y="4786692"/>
            <a:ext cx="4419599" cy="1209675"/>
          </a:xfrm>
          <a:prstGeom prst="rect">
            <a:avLst/>
          </a:prstGeom>
          <a:noFill/>
          <a:ln w="9525" cap="flat">
            <a:solidFill>
              <a:srgbClr val="FF0000"/>
            </a:solidFill>
            <a:prstDash val="solid"/>
            <a:round/>
            <a:headEnd type="none" w="med" len="med"/>
            <a:tailEnd type="none" w="med" len="med"/>
          </a:ln>
        </p:spPr>
        <p:txBody>
          <a:bodyPr lIns="91425" tIns="45700" rIns="91425" bIns="45700" anchor="t" anchorCtr="0">
            <a:spAutoFit/>
          </a:bodyPr>
          <a:lstStyle/>
          <a:p>
            <a:pPr marL="0" marR="0" lvl="0" indent="0" algn="l" rtl="0">
              <a:spcBef>
                <a:spcPts val="480"/>
              </a:spcBef>
              <a:spcAft>
                <a:spcPts val="0"/>
              </a:spcAft>
              <a:buClr>
                <a:schemeClr val="dk1"/>
              </a:buClr>
              <a:buSzPct val="25000"/>
              <a:buFont typeface="Arial"/>
              <a:buNone/>
            </a:pPr>
            <a:r>
              <a:rPr lang="x-none" sz="2400" b="0" i="0" u="none" strike="noStrike" cap="none" baseline="0">
                <a:solidFill>
                  <a:schemeClr val="dk1"/>
                </a:solidFill>
                <a:latin typeface="Arial"/>
                <a:ea typeface="Arial"/>
                <a:cs typeface="Arial"/>
                <a:sym typeface="Arial"/>
              </a:rPr>
              <a:t>Link to BugGuide: users compare photos of live bugs to images of identified specimens</a:t>
            </a:r>
          </a:p>
        </p:txBody>
      </p:sp>
      <p:sp>
        <p:nvSpPr>
          <p:cNvPr id="184" name="Shape 18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185" name="Shape 185"/>
          <p:cNvSpPr/>
          <p:nvPr/>
        </p:nvSpPr>
        <p:spPr>
          <a:xfrm>
            <a:off x="304800" y="1067326"/>
            <a:ext cx="4419600" cy="3709840"/>
          </a:xfrm>
          <a:prstGeom prst="rect">
            <a:avLst/>
          </a:prstGeom>
          <a:blipFill>
            <a:blip r:embed="rId3"/>
            <a:stretch>
              <a:fillRect/>
            </a:stretch>
          </a:blipFill>
        </p:spPr>
      </p:sp>
      <p:sp>
        <p:nvSpPr>
          <p:cNvPr id="186" name="Shape 186"/>
          <p:cNvSpPr/>
          <p:nvPr/>
        </p:nvSpPr>
        <p:spPr>
          <a:xfrm>
            <a:off x="5076825" y="1066800"/>
            <a:ext cx="3914774" cy="1117383"/>
          </a:xfrm>
          <a:prstGeom prst="rect">
            <a:avLst/>
          </a:prstGeom>
          <a:blipFill>
            <a:blip r:embed="rId4"/>
            <a:stretch>
              <a:fillRect/>
            </a:stretch>
          </a:blipFill>
        </p:spPr>
      </p:sp>
      <p:sp>
        <p:nvSpPr>
          <p:cNvPr id="187" name="Shape 187"/>
          <p:cNvSpPr txBox="1"/>
          <p:nvPr/>
        </p:nvSpPr>
        <p:spPr>
          <a:xfrm>
            <a:off x="5076825" y="2188233"/>
            <a:ext cx="3886200" cy="990599"/>
          </a:xfrm>
          <a:prstGeom prst="rect">
            <a:avLst/>
          </a:prstGeom>
          <a:noFill/>
          <a:ln w="9525" cap="flat">
            <a:solidFill>
              <a:srgbClr val="0070C0"/>
            </a:solidFill>
            <a:prstDash val="solid"/>
            <a:miter/>
            <a:headEnd type="none" w="med" len="med"/>
            <a:tailEnd type="none" w="med" len="med"/>
          </a:ln>
        </p:spPr>
        <p:txBody>
          <a:bodyPr lIns="91425" tIns="45700" rIns="91425" bIns="45700" anchor="t" anchorCtr="0">
            <a:spAutoFit/>
          </a:bodyPr>
          <a:lstStyle/>
          <a:p>
            <a:pPr marL="0" marR="0" lvl="1" indent="0" algn="l" rtl="0">
              <a:spcBef>
                <a:spcPts val="480"/>
              </a:spcBef>
              <a:spcAft>
                <a:spcPts val="0"/>
              </a:spcAft>
              <a:buClr>
                <a:schemeClr val="dk1"/>
              </a:buClr>
              <a:buSzPct val="25000"/>
              <a:buFont typeface="Arial"/>
              <a:buNone/>
            </a:pPr>
            <a:r>
              <a:rPr lang="x-none" sz="2400" b="0" i="0" u="none" strike="noStrike" cap="none" baseline="0">
                <a:solidFill>
                  <a:schemeClr val="dk1"/>
                </a:solidFill>
                <a:latin typeface="Arial"/>
                <a:ea typeface="Arial"/>
                <a:cs typeface="Arial"/>
                <a:sym typeface="Arial"/>
              </a:rPr>
              <a:t>Crowd-sourcing label data capture (Zooniverse)</a:t>
            </a:r>
          </a:p>
          <a:p>
            <a:endParaRPr lang="x-none" sz="2400" b="0" i="0" u="none" strike="noStrike" cap="none" baseline="0">
              <a:solidFill>
                <a:schemeClr val="dk1"/>
              </a:solidFill>
              <a:latin typeface="Arial"/>
              <a:ea typeface="Arial"/>
              <a:cs typeface="Arial"/>
              <a:sym typeface="Arial"/>
            </a:endParaRPr>
          </a:p>
        </p:txBody>
      </p:sp>
      <p:sp>
        <p:nvSpPr>
          <p:cNvPr id="188" name="Shape 188"/>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85800" y="762000"/>
            <a:ext cx="7772400" cy="1143000"/>
          </a:xfrm>
          <a:prstGeom prst="rect">
            <a:avLst/>
          </a:prstGeom>
        </p:spPr>
        <p:txBody>
          <a:bodyPr lIns="91425" tIns="91425" rIns="91425" bIns="91425" anchor="ctr" anchorCtr="0">
            <a:spAutoFit/>
          </a:bodyPr>
          <a:lstStyle/>
          <a:p>
            <a:pPr>
              <a:buNone/>
            </a:pPr>
            <a:r>
              <a:rPr lang="x-none"/>
              <a:t>InvertNet IT Infrastructure</a:t>
            </a:r>
          </a:p>
        </p:txBody>
      </p:sp>
      <p:sp>
        <p:nvSpPr>
          <p:cNvPr id="195" name="Shape 195"/>
          <p:cNvSpPr txBox="1">
            <a:spLocks noGrp="1"/>
          </p:cNvSpPr>
          <p:nvPr>
            <p:ph type="body" idx="1"/>
          </p:nvPr>
        </p:nvSpPr>
        <p:spPr>
          <a:xfrm>
            <a:off x="665475" y="4344125"/>
            <a:ext cx="7772400" cy="766200"/>
          </a:xfrm>
          <a:prstGeom prst="rect">
            <a:avLst/>
          </a:prstGeom>
        </p:spPr>
        <p:txBody>
          <a:bodyPr lIns="91425" tIns="91425" rIns="91425" bIns="91425" anchor="t" anchorCtr="0">
            <a:spAutoFit/>
          </a:bodyPr>
          <a:lstStyle/>
          <a:p>
            <a:pPr algn="ctr">
              <a:buNone/>
            </a:pPr>
            <a:r>
              <a:rPr lang="x-none" sz="4800"/>
              <a:t>Year One</a:t>
            </a:r>
          </a:p>
        </p:txBody>
      </p:sp>
      <p:sp>
        <p:nvSpPr>
          <p:cNvPr id="196" name="Shape 196"/>
          <p:cNvSpPr/>
          <p:nvPr/>
        </p:nvSpPr>
        <p:spPr>
          <a:xfrm>
            <a:off x="3457575" y="1905000"/>
            <a:ext cx="2228850" cy="240030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685800" y="381000"/>
            <a:ext cx="7772400" cy="1143000"/>
          </a:xfrm>
          <a:prstGeom prst="rect">
            <a:avLst/>
          </a:prstGeom>
        </p:spPr>
        <p:txBody>
          <a:bodyPr lIns="91425" tIns="91425" rIns="91425" bIns="91425" anchor="ctr" anchorCtr="0">
            <a:spAutoFit/>
          </a:bodyPr>
          <a:lstStyle/>
          <a:p>
            <a:pPr lvl="0" rtl="0">
              <a:buNone/>
            </a:pPr>
            <a:r>
              <a:rPr lang="x-none"/>
              <a:t>InvertNet Infrastructure</a:t>
            </a:r>
          </a:p>
        </p:txBody>
      </p:sp>
      <p:sp>
        <p:nvSpPr>
          <p:cNvPr id="202" name="Shape 202"/>
          <p:cNvSpPr/>
          <p:nvPr/>
        </p:nvSpPr>
        <p:spPr>
          <a:xfrm>
            <a:off x="71437" y="629550"/>
            <a:ext cx="9001125" cy="5638800"/>
          </a:xfrm>
          <a:prstGeom prst="rect">
            <a:avLst/>
          </a:prstGeom>
          <a:blipFill>
            <a:blip r:embed="rId3"/>
            <a:stretch>
              <a:fillRect/>
            </a:stretch>
          </a:blipFill>
          <a:ln>
            <a:noFill/>
          </a:ln>
        </p:spPr>
      </p:sp>
      <p:sp>
        <p:nvSpPr>
          <p:cNvPr id="203" name="Shape 203"/>
          <p:cNvSpPr txBox="1"/>
          <p:nvPr/>
        </p:nvSpPr>
        <p:spPr>
          <a:xfrm>
            <a:off x="1040825" y="0"/>
            <a:ext cx="6617699" cy="560700"/>
          </a:xfrm>
          <a:prstGeom prst="rect">
            <a:avLst/>
          </a:prstGeom>
          <a:noFill/>
        </p:spPr>
        <p:txBody>
          <a:bodyPr lIns="91425" tIns="91425" rIns="91425" bIns="91425" anchor="t" anchorCtr="0">
            <a:spAutoFit/>
          </a:bodyPr>
          <a:lstStyle/>
          <a:p>
            <a:pPr lvl="0" rtl="0">
              <a:buNone/>
            </a:pPr>
            <a:r>
              <a:rPr lang="x-none" sz="2400"/>
              <a:t>InvertNet Infrastructure Physical Rack Setup</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1" y="72289"/>
            <a:ext cx="9144002" cy="6112372"/>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533400" y="321500"/>
            <a:ext cx="7772400" cy="838500"/>
          </a:xfrm>
          <a:prstGeom prst="rect">
            <a:avLst/>
          </a:prstGeom>
        </p:spPr>
        <p:txBody>
          <a:bodyPr lIns="91425" tIns="91425" rIns="91425" bIns="91425" anchor="ctr" anchorCtr="0">
            <a:spAutoFit/>
          </a:bodyPr>
          <a:lstStyle/>
          <a:p>
            <a:pPr>
              <a:buNone/>
            </a:pPr>
            <a:r>
              <a:rPr lang="x-none" dirty="0"/>
              <a:t>Added Features in Year One</a:t>
            </a:r>
          </a:p>
        </p:txBody>
      </p:sp>
      <p:sp>
        <p:nvSpPr>
          <p:cNvPr id="214" name="Shape 214"/>
          <p:cNvSpPr txBox="1">
            <a:spLocks noGrp="1"/>
          </p:cNvSpPr>
          <p:nvPr>
            <p:ph type="body" idx="1"/>
          </p:nvPr>
        </p:nvSpPr>
        <p:spPr>
          <a:xfrm>
            <a:off x="186856" y="1422900"/>
            <a:ext cx="5821500" cy="5397000"/>
          </a:xfrm>
          <a:prstGeom prst="rect">
            <a:avLst/>
          </a:prstGeom>
        </p:spPr>
        <p:txBody>
          <a:bodyPr lIns="91425" tIns="91425" rIns="91425" bIns="91425" anchor="t" anchorCtr="0">
            <a:spAutoFit/>
          </a:bodyPr>
          <a:lstStyle/>
          <a:p>
            <a:pPr marL="0" lvl="0" indent="0" rtl="0">
              <a:buNone/>
            </a:pPr>
            <a:r>
              <a:rPr lang="x-none" sz="1600" dirty="0"/>
              <a:t>Ingest Pages for Slides and Vials:</a:t>
            </a:r>
          </a:p>
          <a:p>
            <a:pPr marL="457200" lvl="0" indent="-419100" rtl="0">
              <a:buClr>
                <a:schemeClr val="dk1"/>
              </a:buClr>
              <a:buSzPct val="312499"/>
              <a:buFont typeface="Arial"/>
              <a:buChar char="•"/>
            </a:pPr>
            <a:r>
              <a:rPr lang="x-none" sz="1600" dirty="0"/>
              <a:t>Drag and Drop Chunked Uploading</a:t>
            </a:r>
          </a:p>
          <a:p>
            <a:pPr marL="457200" lvl="0" indent="-419100" rtl="0">
              <a:buClr>
                <a:schemeClr val="dk1"/>
              </a:buClr>
              <a:buSzPct val="312499"/>
              <a:buFont typeface="Arial"/>
              <a:buChar char="•"/>
            </a:pPr>
            <a:r>
              <a:rPr lang="x-none" sz="1600" dirty="0"/>
              <a:t>Tagging, Profiling, Batch Submission</a:t>
            </a:r>
          </a:p>
          <a:p>
            <a:pPr marL="0" lvl="0" indent="0" rtl="0">
              <a:buClr>
                <a:srgbClr val="000000"/>
              </a:buClr>
              <a:buSzPct val="68750"/>
              <a:buFont typeface="Arial"/>
              <a:buNone/>
            </a:pPr>
            <a:r>
              <a:rPr lang="x-none" sz="1600" dirty="0"/>
              <a:t>InvertNet Taxonomic Tree and Site Search:</a:t>
            </a:r>
          </a:p>
          <a:p>
            <a:pPr marL="457200" lvl="0" indent="-419100" rtl="0">
              <a:buClr>
                <a:schemeClr val="dk1"/>
              </a:buClr>
              <a:buSzPct val="312499"/>
              <a:buFont typeface="Arial"/>
              <a:buChar char="•"/>
            </a:pPr>
            <a:r>
              <a:rPr lang="x-none" sz="1600" dirty="0"/>
              <a:t>CoL Taxonomic Base </a:t>
            </a:r>
          </a:p>
          <a:p>
            <a:pPr marL="457200" lvl="0" indent="-419100" rtl="0">
              <a:buClr>
                <a:schemeClr val="dk1"/>
              </a:buClr>
              <a:buSzPct val="312499"/>
              <a:buFont typeface="Arial"/>
              <a:buChar char="•"/>
            </a:pPr>
            <a:r>
              <a:rPr lang="x-none" sz="1600" dirty="0"/>
              <a:t>Search terms autocompletion  </a:t>
            </a:r>
          </a:p>
          <a:p>
            <a:pPr marL="457200" lvl="0" indent="-419100" rtl="0">
              <a:buClr>
                <a:schemeClr val="dk1"/>
              </a:buClr>
              <a:buSzPct val="312499"/>
              <a:buFont typeface="Arial"/>
              <a:buChar char="•"/>
            </a:pPr>
            <a:r>
              <a:rPr lang="x-none" sz="1600" dirty="0"/>
              <a:t>Search by site as well as the Digital Image Repository</a:t>
            </a:r>
          </a:p>
          <a:p>
            <a:endParaRPr lang="x-none" sz="1600" dirty="0"/>
          </a:p>
          <a:p>
            <a:pPr marL="0" lvl="0" indent="0" rtl="0">
              <a:buClr>
                <a:srgbClr val="000000"/>
              </a:buClr>
              <a:buSzPct val="68750"/>
              <a:buFont typeface="Arial"/>
              <a:buNone/>
            </a:pPr>
            <a:r>
              <a:rPr lang="x-none" sz="1600" dirty="0"/>
              <a:t>Zoomable Viewer:</a:t>
            </a:r>
          </a:p>
          <a:p>
            <a:pPr marL="457200" lvl="0" indent="-419100" rtl="0">
              <a:buClr>
                <a:schemeClr val="dk1"/>
              </a:buClr>
              <a:buSzPct val="312499"/>
              <a:buFont typeface="Arial"/>
              <a:buChar char="•"/>
            </a:pPr>
            <a:r>
              <a:rPr lang="x-none" sz="1600" dirty="0"/>
              <a:t>Tiled Pyramidal TIFF format </a:t>
            </a:r>
          </a:p>
          <a:p>
            <a:pPr marL="0" lvl="0" indent="0" rtl="0">
              <a:buNone/>
            </a:pPr>
            <a:r>
              <a:rPr lang="x-none" sz="1600" dirty="0"/>
              <a:t>This is a standard TIFF extension and is supported by most image processing applications including Photoshop, GIMP, VIPS and ImageMagick. The libtiff codec library is also perfectly capable of reading and writing such images.</a:t>
            </a:r>
          </a:p>
        </p:txBody>
      </p:sp>
      <p:sp>
        <p:nvSpPr>
          <p:cNvPr id="215" name="Shape 215"/>
          <p:cNvSpPr/>
          <p:nvPr/>
        </p:nvSpPr>
        <p:spPr>
          <a:xfrm>
            <a:off x="6009125" y="1231099"/>
            <a:ext cx="2857500" cy="318135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533400" y="11400"/>
            <a:ext cx="7772400" cy="694199"/>
          </a:xfrm>
          <a:prstGeom prst="rect">
            <a:avLst/>
          </a:prstGeom>
        </p:spPr>
        <p:txBody>
          <a:bodyPr lIns="91425" tIns="91425" rIns="91425" bIns="91425" anchor="ctr" anchorCtr="0">
            <a:spAutoFit/>
          </a:bodyPr>
          <a:lstStyle/>
          <a:p>
            <a:pPr lvl="0" rtl="0">
              <a:buNone/>
            </a:pPr>
            <a:r>
              <a:rPr lang="x-none"/>
              <a:t>Upcoming Features</a:t>
            </a:r>
          </a:p>
        </p:txBody>
      </p:sp>
      <p:sp>
        <p:nvSpPr>
          <p:cNvPr id="221" name="Shape 221"/>
          <p:cNvSpPr txBox="1">
            <a:spLocks noGrp="1"/>
          </p:cNvSpPr>
          <p:nvPr>
            <p:ph type="body" idx="1"/>
          </p:nvPr>
        </p:nvSpPr>
        <p:spPr>
          <a:xfrm>
            <a:off x="138878" y="788225"/>
            <a:ext cx="8881799" cy="5397000"/>
          </a:xfrm>
          <a:prstGeom prst="rect">
            <a:avLst/>
          </a:prstGeom>
        </p:spPr>
        <p:txBody>
          <a:bodyPr lIns="91425" tIns="91425" rIns="91425" bIns="91425" anchor="t" anchorCtr="0">
            <a:spAutoFit/>
          </a:bodyPr>
          <a:lstStyle/>
          <a:p>
            <a:pPr marL="0" lvl="0" indent="0" rtl="0">
              <a:buNone/>
            </a:pPr>
            <a:r>
              <a:rPr lang="x-none" sz="1600"/>
              <a:t>InvertNet 2.0 -</a:t>
            </a:r>
          </a:p>
          <a:p>
            <a:pPr marL="0" lvl="0" indent="0" rtl="0">
              <a:buNone/>
            </a:pPr>
            <a:r>
              <a:rPr lang="x-none" sz="1600"/>
              <a:t>Infrastructure Upgrade of base system to Hubzero1.1</a:t>
            </a:r>
          </a:p>
          <a:p>
            <a:pPr marL="0" lvl="0" indent="0" rtl="0">
              <a:buNone/>
            </a:pPr>
            <a:r>
              <a:rPr lang="x-none" sz="1600"/>
              <a:t>Geo-located Storage for added redundancy - IdigBio</a:t>
            </a:r>
          </a:p>
          <a:p>
            <a:pPr marL="0" lvl="0" indent="0" rtl="0">
              <a:buNone/>
            </a:pPr>
            <a:r>
              <a:rPr lang="x-none" sz="1600"/>
              <a:t>Storage Burst CDN (Amazon API, GigenetCloud)</a:t>
            </a:r>
          </a:p>
          <a:p>
            <a:endParaRPr lang="x-none" sz="1600"/>
          </a:p>
          <a:p>
            <a:pPr marL="0" lvl="0" indent="0" rtl="0">
              <a:buNone/>
            </a:pPr>
            <a:r>
              <a:rPr lang="x-none" sz="1600"/>
              <a:t>Website:	</a:t>
            </a:r>
          </a:p>
          <a:p>
            <a:pPr marL="0" lvl="0" indent="0" rtl="0">
              <a:buNone/>
            </a:pPr>
            <a:r>
              <a:rPr lang="x-none" sz="1600"/>
              <a:t>Ingest Pages for Drawers</a:t>
            </a:r>
          </a:p>
          <a:p>
            <a:pPr marL="0" lvl="0" indent="0" rtl="0">
              <a:buNone/>
            </a:pPr>
            <a:r>
              <a:rPr lang="x-none" sz="1600"/>
              <a:t>Responsive Design </a:t>
            </a:r>
          </a:p>
          <a:p>
            <a:pPr marL="0" lvl="0" indent="0" rtl="0">
              <a:buNone/>
            </a:pPr>
            <a:r>
              <a:rPr lang="x-none" sz="1600"/>
              <a:t>Segment, Annotation and Specimen Capture Tools</a:t>
            </a:r>
            <a:br>
              <a:rPr lang="x-none" sz="1600"/>
            </a:br>
            <a:r>
              <a:rPr lang="x-none" sz="1600"/>
              <a:t>Bug-Guide and Google Images tool for resources</a:t>
            </a:r>
          </a:p>
          <a:p>
            <a:endParaRPr lang="x-none" sz="1600"/>
          </a:p>
          <a:p>
            <a:pPr marL="0" lvl="0" indent="0" rtl="0">
              <a:buClr>
                <a:srgbClr val="000000"/>
              </a:buClr>
              <a:buSzPct val="68750"/>
              <a:buFont typeface="Arial"/>
              <a:buNone/>
            </a:pPr>
            <a:r>
              <a:rPr lang="x-none" sz="1600"/>
              <a:t>Taxonomic Collaboration:</a:t>
            </a:r>
          </a:p>
          <a:p>
            <a:pPr marL="0" lvl="0" indent="0" rtl="0">
              <a:buNone/>
            </a:pPr>
            <a:r>
              <a:rPr lang="x-none" sz="1600"/>
              <a:t>Method to have a taxonomic base that can be added onto with citing and reasons for addition or change extended by API for authorized others to interact with.</a:t>
            </a:r>
          </a:p>
          <a:p>
            <a:endParaRPr lang="x-none" sz="1600"/>
          </a:p>
          <a:p>
            <a:endParaRPr lang="x-none" sz="1600"/>
          </a:p>
          <a:p>
            <a:endParaRPr lang="x-none" sz="1600"/>
          </a:p>
          <a:p>
            <a:endParaRPr lang="x-none" sz="1600"/>
          </a:p>
        </p:txBody>
      </p:sp>
      <p:sp>
        <p:nvSpPr>
          <p:cNvPr id="222" name="Shape 222"/>
          <p:cNvSpPr/>
          <p:nvPr/>
        </p:nvSpPr>
        <p:spPr>
          <a:xfrm>
            <a:off x="5455294" y="2725969"/>
            <a:ext cx="1406061" cy="1406061"/>
          </a:xfrm>
          <a:prstGeom prst="rect">
            <a:avLst/>
          </a:prstGeom>
          <a:blipFill>
            <a:blip r:embed="rId3"/>
            <a:stretch>
              <a:fillRect/>
            </a:stretch>
          </a:blipFill>
        </p:spPr>
      </p:sp>
      <p:sp>
        <p:nvSpPr>
          <p:cNvPr id="223" name="Shape 223"/>
          <p:cNvSpPr/>
          <p:nvPr/>
        </p:nvSpPr>
        <p:spPr>
          <a:xfrm>
            <a:off x="5642155" y="1010050"/>
            <a:ext cx="1219200" cy="1219200"/>
          </a:xfrm>
          <a:prstGeom prst="rect">
            <a:avLst/>
          </a:prstGeom>
          <a:blipFill>
            <a:blip r:embed="rId4"/>
            <a:stretch>
              <a:fillRect/>
            </a:stretch>
          </a:blipFill>
          <a:ln>
            <a:noFill/>
          </a:ln>
        </p:spPr>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85800" y="107725"/>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dirty="0">
                <a:solidFill>
                  <a:schemeClr val="dk2"/>
                </a:solidFill>
                <a:latin typeface="Arial"/>
                <a:ea typeface="Arial"/>
                <a:cs typeface="Arial"/>
                <a:sym typeface="Arial"/>
              </a:rPr>
              <a:t>InvertNet Rationale</a:t>
            </a:r>
          </a:p>
        </p:txBody>
      </p:sp>
      <p:sp>
        <p:nvSpPr>
          <p:cNvPr id="51" name="Shape 51"/>
          <p:cNvSpPr txBox="1">
            <a:spLocks noGrp="1"/>
          </p:cNvSpPr>
          <p:nvPr>
            <p:ph type="body" idx="1"/>
          </p:nvPr>
        </p:nvSpPr>
        <p:spPr>
          <a:xfrm>
            <a:off x="685800" y="957825"/>
            <a:ext cx="7772400" cy="4419599"/>
          </a:xfrm>
          <a:prstGeom prst="rect">
            <a:avLst/>
          </a:prstGeom>
          <a:noFill/>
          <a:ln>
            <a:noFill/>
          </a:ln>
        </p:spPr>
        <p:txBody>
          <a:bodyPr lIns="91425" tIns="45700" rIns="91425" bIns="45700" anchor="t" anchorCtr="0">
            <a:spAutoFit/>
          </a:bodyPr>
          <a:lstStyle/>
          <a:p>
            <a:pPr marL="342900" marR="0" lvl="0" indent="-342900" algn="l" rtl="0">
              <a:spcBef>
                <a:spcPts val="640"/>
              </a:spcBef>
              <a:spcAft>
                <a:spcPts val="0"/>
              </a:spcAft>
              <a:buClr>
                <a:schemeClr val="dk1"/>
              </a:buClr>
              <a:buSzPct val="117283"/>
              <a:buFont typeface="Arial"/>
              <a:buChar char="•"/>
            </a:pPr>
            <a:r>
              <a:rPr lang="x-none" sz="2700" b="0" i="0" u="none" strike="noStrike" cap="none" baseline="0" dirty="0">
                <a:solidFill>
                  <a:schemeClr val="dk1"/>
                </a:solidFill>
                <a:latin typeface="Arial"/>
                <a:ea typeface="Arial"/>
                <a:cs typeface="Arial"/>
                <a:sym typeface="Arial"/>
              </a:rPr>
              <a:t>Vast majority of specimens in U.S. collections are invertebrates</a:t>
            </a:r>
          </a:p>
          <a:p>
            <a:pPr marL="742950" marR="0" lvl="1" indent="-285750" algn="l" rtl="0">
              <a:spcBef>
                <a:spcPts val="560"/>
              </a:spcBef>
              <a:spcAft>
                <a:spcPts val="0"/>
              </a:spcAft>
              <a:buClr>
                <a:schemeClr val="dk1"/>
              </a:buClr>
              <a:buSzPct val="118055"/>
              <a:buFont typeface="Arial"/>
              <a:buChar char="•"/>
            </a:pPr>
            <a:r>
              <a:rPr lang="x-none" sz="2400" b="0" i="0" u="none" strike="noStrike" cap="none" baseline="0" dirty="0">
                <a:solidFill>
                  <a:schemeClr val="dk1"/>
                </a:solidFill>
                <a:latin typeface="Arial"/>
                <a:ea typeface="Arial"/>
                <a:cs typeface="Arial"/>
                <a:sym typeface="Arial"/>
              </a:rPr>
              <a:t>primarily insects and related arthropods</a:t>
            </a:r>
          </a:p>
          <a:p>
            <a:pPr marL="742950" marR="0" lvl="1" indent="-285750" algn="l" rtl="0">
              <a:spcBef>
                <a:spcPts val="560"/>
              </a:spcBef>
              <a:spcAft>
                <a:spcPts val="0"/>
              </a:spcAft>
              <a:buClr>
                <a:schemeClr val="dk1"/>
              </a:buClr>
              <a:buSzPct val="118055"/>
              <a:buFont typeface="Arial"/>
              <a:buChar char="•"/>
            </a:pPr>
            <a:r>
              <a:rPr lang="x-none" sz="2400" b="0" i="0" u="none" strike="noStrike" cap="none" baseline="0" dirty="0">
                <a:solidFill>
                  <a:schemeClr val="dk1"/>
                </a:solidFill>
                <a:latin typeface="Arial"/>
                <a:ea typeface="Arial"/>
                <a:cs typeface="Arial"/>
                <a:sym typeface="Arial"/>
              </a:rPr>
              <a:t>less than 5% available online</a:t>
            </a:r>
          </a:p>
          <a:p>
            <a:pPr marL="742950" marR="0" lvl="1" indent="-285750" algn="l" rtl="0">
              <a:spcBef>
                <a:spcPts val="560"/>
              </a:spcBef>
              <a:spcAft>
                <a:spcPts val="0"/>
              </a:spcAft>
              <a:buClr>
                <a:schemeClr val="dk1"/>
              </a:buClr>
              <a:buSzPct val="118055"/>
              <a:buFont typeface="Arial"/>
              <a:buChar char="•"/>
            </a:pPr>
            <a:r>
              <a:rPr lang="x-none" sz="2400" b="0" i="0" u="none" strike="noStrike" cap="none" baseline="0" dirty="0">
                <a:solidFill>
                  <a:schemeClr val="dk1"/>
                </a:solidFill>
                <a:latin typeface="Arial"/>
                <a:ea typeface="Arial"/>
                <a:cs typeface="Arial"/>
                <a:sym typeface="Arial"/>
              </a:rPr>
              <a:t>only label data usually provided</a:t>
            </a:r>
          </a:p>
          <a:p>
            <a:pPr marL="342900" marR="0" lvl="0" indent="-342900" algn="l" rtl="0">
              <a:spcBef>
                <a:spcPts val="640"/>
              </a:spcBef>
              <a:spcAft>
                <a:spcPts val="0"/>
              </a:spcAft>
              <a:buClr>
                <a:schemeClr val="dk1"/>
              </a:buClr>
              <a:buSzPct val="117283"/>
              <a:buFont typeface="Arial"/>
              <a:buChar char="•"/>
            </a:pPr>
            <a:r>
              <a:rPr lang="x-none" sz="2700" b="0" i="0" u="none" strike="noStrike" cap="none" baseline="0" dirty="0">
                <a:solidFill>
                  <a:schemeClr val="dk1"/>
                </a:solidFill>
                <a:latin typeface="Arial"/>
                <a:ea typeface="Arial"/>
                <a:cs typeface="Arial"/>
                <a:sym typeface="Arial"/>
              </a:rPr>
              <a:t>Most invertebrate biodiversity research is specimen-based</a:t>
            </a:r>
          </a:p>
          <a:p>
            <a:pPr marL="742950" marR="0" lvl="1" indent="-285750" algn="l" rtl="0">
              <a:spcBef>
                <a:spcPts val="560"/>
              </a:spcBef>
              <a:spcAft>
                <a:spcPts val="0"/>
              </a:spcAft>
              <a:buClr>
                <a:schemeClr val="dk1"/>
              </a:buClr>
              <a:buSzPct val="118055"/>
              <a:buFont typeface="Arial"/>
              <a:buChar char="•"/>
            </a:pPr>
            <a:r>
              <a:rPr lang="x-none" sz="2400" b="0" i="0" u="none" strike="noStrike" cap="none" baseline="0" dirty="0">
                <a:solidFill>
                  <a:schemeClr val="dk1"/>
                </a:solidFill>
                <a:latin typeface="Arial"/>
                <a:ea typeface="Arial"/>
                <a:cs typeface="Arial"/>
                <a:sym typeface="Arial"/>
              </a:rPr>
              <a:t>all knowledge of many species is embodied in collections</a:t>
            </a:r>
          </a:p>
          <a:p>
            <a:pPr marL="342900" marR="0" lvl="0" indent="-342900" algn="l" rtl="0">
              <a:spcBef>
                <a:spcPts val="640"/>
              </a:spcBef>
              <a:spcAft>
                <a:spcPts val="0"/>
              </a:spcAft>
              <a:buClr>
                <a:schemeClr val="dk1"/>
              </a:buClr>
              <a:buSzPct val="117283"/>
              <a:buFont typeface="Arial"/>
              <a:buChar char="•"/>
            </a:pPr>
            <a:r>
              <a:rPr lang="x-none" sz="2700" b="0" i="0" u="none" strike="noStrike" cap="none" baseline="0" dirty="0">
                <a:solidFill>
                  <a:schemeClr val="dk1"/>
                </a:solidFill>
                <a:latin typeface="Arial"/>
                <a:ea typeface="Arial"/>
                <a:cs typeface="Arial"/>
                <a:sym typeface="Arial"/>
              </a:rPr>
              <a:t>Existing digitization methods are inadequate</a:t>
            </a:r>
          </a:p>
          <a:p>
            <a:pPr marL="742950" marR="0" lvl="1" indent="-285750" algn="l" rtl="0">
              <a:spcBef>
                <a:spcPts val="560"/>
              </a:spcBef>
              <a:spcAft>
                <a:spcPts val="0"/>
              </a:spcAft>
              <a:buClr>
                <a:schemeClr val="dk1"/>
              </a:buClr>
              <a:buSzPct val="118055"/>
              <a:buFont typeface="Arial"/>
              <a:buChar char="•"/>
            </a:pPr>
            <a:r>
              <a:rPr lang="x-none" sz="2400" b="0" i="0" u="none" strike="noStrike" cap="none" baseline="0" dirty="0">
                <a:solidFill>
                  <a:schemeClr val="dk1"/>
                </a:solidFill>
                <a:latin typeface="Arial"/>
                <a:ea typeface="Arial"/>
                <a:cs typeface="Arial"/>
                <a:sym typeface="Arial"/>
              </a:rPr>
              <a:t>slow and expensive ($1+ per specimen)</a:t>
            </a:r>
          </a:p>
          <a:p>
            <a:pPr marL="742950" marR="0" lvl="1" indent="-285750" algn="l" rtl="0">
              <a:spcBef>
                <a:spcPts val="560"/>
              </a:spcBef>
              <a:spcAft>
                <a:spcPts val="0"/>
              </a:spcAft>
              <a:buClr>
                <a:schemeClr val="dk1"/>
              </a:buClr>
              <a:buSzPct val="118055"/>
              <a:buFont typeface="Arial"/>
              <a:buChar char="•"/>
            </a:pPr>
            <a:r>
              <a:rPr lang="x-none" sz="2400" b="0" i="0" u="none" strike="noStrike" cap="none" baseline="0" dirty="0">
                <a:solidFill>
                  <a:schemeClr val="dk1"/>
                </a:solidFill>
                <a:latin typeface="Arial"/>
                <a:ea typeface="Arial"/>
                <a:cs typeface="Arial"/>
                <a:sym typeface="Arial"/>
              </a:rPr>
              <a:t>risk of damage to specimens from handling</a:t>
            </a:r>
          </a:p>
          <a:p>
            <a:endParaRPr lang="x-none" sz="2400" b="0" i="0" u="none" strike="noStrike" cap="none" baseline="0" dirty="0">
              <a:solidFill>
                <a:schemeClr val="dk1"/>
              </a:solidFill>
              <a:latin typeface="Arial"/>
              <a:ea typeface="Arial"/>
              <a:cs typeface="Arial"/>
              <a:sym typeface="Arial"/>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53" name="Shape 53"/>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533400" y="76200"/>
            <a:ext cx="7772400" cy="823799"/>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Join Us</a:t>
            </a:r>
          </a:p>
        </p:txBody>
      </p:sp>
      <p:sp>
        <p:nvSpPr>
          <p:cNvPr id="229" name="Shape 229"/>
          <p:cNvSpPr txBox="1">
            <a:spLocks noGrp="1"/>
          </p:cNvSpPr>
          <p:nvPr>
            <p:ph type="body" idx="1"/>
          </p:nvPr>
        </p:nvSpPr>
        <p:spPr>
          <a:xfrm>
            <a:off x="1757235" y="5867400"/>
            <a:ext cx="5929500" cy="371400"/>
          </a:xfrm>
          <a:prstGeom prst="rect">
            <a:avLst/>
          </a:prstGeom>
          <a:noFill/>
          <a:ln>
            <a:noFill/>
          </a:ln>
        </p:spPr>
        <p:txBody>
          <a:bodyPr lIns="91425" tIns="45700" rIns="91425" bIns="45700" anchor="t" anchorCtr="0">
            <a:spAutoFit/>
          </a:bodyPr>
          <a:lstStyle/>
          <a:p>
            <a:pPr marL="0" marR="0" lvl="0" indent="0" algn="l" rtl="0">
              <a:spcBef>
                <a:spcPts val="360"/>
              </a:spcBef>
              <a:spcAft>
                <a:spcPts val="0"/>
              </a:spcAft>
              <a:buClr>
                <a:schemeClr val="dk1"/>
              </a:buClr>
              <a:buSzPct val="25000"/>
              <a:buFont typeface="Arial"/>
              <a:buNone/>
            </a:pPr>
            <a:r>
              <a:rPr lang="x-none" sz="1800" b="0" i="0" u="none" strike="noStrike" cap="none" baseline="0">
                <a:solidFill>
                  <a:srgbClr val="0070C0"/>
                </a:solidFill>
                <a:latin typeface="Arial"/>
                <a:ea typeface="Arial"/>
                <a:cs typeface="Arial"/>
                <a:sym typeface="Arial"/>
              </a:rPr>
              <a:t>Registration is open to all and available now! </a:t>
            </a:r>
          </a:p>
        </p:txBody>
      </p:sp>
      <p:sp>
        <p:nvSpPr>
          <p:cNvPr id="230" name="Shape 23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231" name="Shape 231"/>
          <p:cNvSpPr txBox="1">
            <a:spLocks noGrp="1"/>
          </p:cNvSpPr>
          <p:nvPr>
            <p:ph type="ftr" idx="11"/>
          </p:nvPr>
        </p:nvSpPr>
        <p:spPr>
          <a:xfrm>
            <a:off x="2362200" y="6248400"/>
            <a:ext cx="3657600" cy="457200"/>
          </a:xfrm>
          <a:prstGeom prst="rect">
            <a:avLst/>
          </a:prstGeom>
          <a:noFill/>
          <a:ln>
            <a:noFill/>
          </a:ln>
        </p:spPr>
        <p:txBody>
          <a:bodyPr lIns="91425" tIns="45700" rIns="91425" bIns="45700" anchor="t" anchorCtr="0">
            <a:spAutoFit/>
          </a:bodyPr>
          <a:lstStyle/>
          <a:p>
            <a:pPr marL="0" marR="0" lvl="0" indent="0" algn="ctr" rtl="0">
              <a:buClr>
                <a:schemeClr val="dk1"/>
              </a:buClr>
              <a:buSzPct val="25000"/>
              <a:buFont typeface="Arial"/>
              <a:buNone/>
            </a:pPr>
            <a:r>
              <a:rPr lang="x-none" sz="1800" b="0" i="0" u="none" strike="noStrike" cap="none" baseline="0">
                <a:solidFill>
                  <a:schemeClr val="dk1"/>
                </a:solidFill>
                <a:latin typeface="Arial"/>
                <a:ea typeface="Arial"/>
                <a:cs typeface="Arial"/>
                <a:sym typeface="Arial"/>
              </a:rPr>
              <a:t>iDigBio Summit 2</a:t>
            </a:r>
          </a:p>
        </p:txBody>
      </p:sp>
      <p:sp>
        <p:nvSpPr>
          <p:cNvPr id="232" name="Shape 232"/>
          <p:cNvSpPr/>
          <p:nvPr/>
        </p:nvSpPr>
        <p:spPr>
          <a:xfrm>
            <a:off x="1575886" y="958832"/>
            <a:ext cx="5702732" cy="4873393"/>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ctrTitle"/>
          </p:nvPr>
        </p:nvSpPr>
        <p:spPr>
          <a:xfrm>
            <a:off x="862075" y="0"/>
            <a:ext cx="7772400" cy="15465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dirty="0">
                <a:solidFill>
                  <a:schemeClr val="dk2"/>
                </a:solidFill>
                <a:latin typeface="Arial"/>
                <a:ea typeface="Arial"/>
                <a:cs typeface="Arial"/>
                <a:sym typeface="Arial"/>
              </a:rPr>
              <a:t>Acknowledgements</a:t>
            </a:r>
          </a:p>
        </p:txBody>
      </p:sp>
      <p:sp>
        <p:nvSpPr>
          <p:cNvPr id="239" name="Shape 239"/>
          <p:cNvSpPr txBox="1">
            <a:spLocks noGrp="1"/>
          </p:cNvSpPr>
          <p:nvPr>
            <p:ph type="subTitle" idx="1"/>
          </p:nvPr>
        </p:nvSpPr>
        <p:spPr>
          <a:xfrm>
            <a:off x="22811" y="1853000"/>
            <a:ext cx="9082200" cy="2453700"/>
          </a:xfrm>
          <a:prstGeom prst="rect">
            <a:avLst/>
          </a:prstGeom>
          <a:noFill/>
          <a:ln>
            <a:noFill/>
          </a:ln>
        </p:spPr>
        <p:txBody>
          <a:bodyPr lIns="91425" tIns="45700" rIns="91425" bIns="45700" anchor="t" anchorCtr="0">
            <a:spAutoFit/>
          </a:bodyPr>
          <a:lstStyle/>
          <a:p>
            <a:pPr marL="0" marR="0" lvl="0" indent="0" algn="l" rtl="0">
              <a:spcBef>
                <a:spcPts val="560"/>
              </a:spcBef>
              <a:spcAft>
                <a:spcPts val="0"/>
              </a:spcAft>
              <a:buClr>
                <a:schemeClr val="dk1"/>
              </a:buClr>
              <a:buSzPct val="25000"/>
              <a:buFont typeface="Arial"/>
              <a:buNone/>
            </a:pPr>
            <a:r>
              <a:rPr lang="x-none" sz="2400" b="0" i="0" u="none" strike="noStrike" cap="none" baseline="0" dirty="0">
                <a:solidFill>
                  <a:schemeClr val="dk1"/>
                </a:solidFill>
                <a:latin typeface="Arial"/>
                <a:ea typeface="Arial"/>
                <a:cs typeface="Arial"/>
                <a:sym typeface="Arial"/>
              </a:rPr>
              <a:t>Collaborators: J. Hart, N. Sobh, </a:t>
            </a:r>
            <a:r>
              <a:rPr lang="x-none" sz="2400" b="0" i="0" u="none" strike="noStrike" cap="none" baseline="0" dirty="0" smtClean="0">
                <a:solidFill>
                  <a:schemeClr val="dk1"/>
                </a:solidFill>
                <a:latin typeface="Arial"/>
                <a:ea typeface="Arial"/>
                <a:cs typeface="Arial"/>
                <a:sym typeface="Arial"/>
              </a:rPr>
              <a:t>U</a:t>
            </a:r>
            <a:r>
              <a:rPr lang="x-none" sz="2400" b="0" i="0" u="none" strike="noStrike" cap="none" baseline="0" dirty="0">
                <a:solidFill>
                  <a:schemeClr val="dk1"/>
                </a:solidFill>
                <a:latin typeface="Arial"/>
                <a:ea typeface="Arial"/>
                <a:cs typeface="Arial"/>
                <a:sym typeface="Arial"/>
              </a:rPr>
              <a:t>. Ravaioli, C. Taylor, A. Cognato, G. Courtney, J. Holland, R. Holzenthal, P. Tinerella, P. Johnson, H. Klompen, M. Daly, J. Rawlins, R. Davidson, J. Fetzner, D. Rider, G. Fauske, A. Short, R. Sites, D. Young, J. Zaspel, G. Zolnerowich</a:t>
            </a:r>
          </a:p>
          <a:p>
            <a:pPr marL="0" marR="0" lvl="0" indent="0" algn="l" rtl="0">
              <a:spcBef>
                <a:spcPts val="560"/>
              </a:spcBef>
              <a:spcAft>
                <a:spcPts val="0"/>
              </a:spcAft>
              <a:buClr>
                <a:schemeClr val="dk1"/>
              </a:buClr>
              <a:buSzPct val="25000"/>
              <a:buFont typeface="Arial"/>
              <a:buNone/>
            </a:pPr>
            <a:r>
              <a:rPr lang="x-none" sz="2400" b="0" i="0" u="none" strike="noStrike" cap="none" baseline="0" dirty="0">
                <a:solidFill>
                  <a:schemeClr val="dk1"/>
                </a:solidFill>
                <a:latin typeface="Arial"/>
                <a:ea typeface="Arial"/>
                <a:cs typeface="Arial"/>
                <a:sym typeface="Arial"/>
              </a:rPr>
              <a:t>Funding: NSF ADBC program</a:t>
            </a:r>
          </a:p>
        </p:txBody>
      </p:sp>
      <p:sp>
        <p:nvSpPr>
          <p:cNvPr id="240" name="Shape 240"/>
          <p:cNvSpPr/>
          <p:nvPr/>
        </p:nvSpPr>
        <p:spPr>
          <a:xfrm>
            <a:off x="3119500" y="6088221"/>
            <a:ext cx="3257549" cy="629478"/>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5800" y="-181625"/>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dirty="0">
                <a:solidFill>
                  <a:schemeClr val="dk2"/>
                </a:solidFill>
                <a:latin typeface="Arial"/>
                <a:ea typeface="Arial"/>
                <a:cs typeface="Arial"/>
                <a:sym typeface="Arial"/>
              </a:rPr>
              <a:t>InvertNet Goals</a:t>
            </a:r>
          </a:p>
        </p:txBody>
      </p:sp>
      <p:sp>
        <p:nvSpPr>
          <p:cNvPr id="60" name="Shape 60"/>
          <p:cNvSpPr txBox="1">
            <a:spLocks noGrp="1"/>
          </p:cNvSpPr>
          <p:nvPr>
            <p:ph type="body" idx="1"/>
          </p:nvPr>
        </p:nvSpPr>
        <p:spPr>
          <a:xfrm>
            <a:off x="685800" y="684550"/>
            <a:ext cx="7772400" cy="4800600"/>
          </a:xfrm>
          <a:prstGeom prst="rect">
            <a:avLst/>
          </a:prstGeom>
          <a:noFill/>
          <a:ln>
            <a:noFill/>
          </a:ln>
        </p:spPr>
        <p:txBody>
          <a:bodyPr lIns="91425" tIns="45700" rIns="91425" bIns="45700" anchor="t" anchorCtr="0">
            <a:spAutoFit/>
          </a:bodyPr>
          <a:lstStyle/>
          <a:p>
            <a:pPr marL="342900" marR="0" lvl="0" indent="-342900" algn="l" rtl="0">
              <a:spcBef>
                <a:spcPts val="640"/>
              </a:spcBef>
              <a:spcAft>
                <a:spcPts val="0"/>
              </a:spcAft>
              <a:buClr>
                <a:schemeClr val="dk1"/>
              </a:buClr>
              <a:buSzPct val="137681"/>
              <a:buFont typeface="Arial"/>
              <a:buChar char="•"/>
            </a:pPr>
            <a:r>
              <a:rPr lang="x-none" sz="2250" b="0" i="0" u="none" strike="noStrike" cap="none" baseline="0" dirty="0">
                <a:solidFill>
                  <a:schemeClr val="dk1"/>
                </a:solidFill>
                <a:latin typeface="Arial"/>
                <a:ea typeface="Arial"/>
                <a:cs typeface="Arial"/>
                <a:sym typeface="Arial"/>
              </a:rPr>
              <a:t>Digitize all holdings of 22 midwestern arthropod collections (50 million + specimens)</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Specimen images and metadata (label info)</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Drawers, vials, slides</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Advanced imaging (including 3D)</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Best quality at reasonable cost (~$0.10/specimen)</a:t>
            </a:r>
          </a:p>
          <a:p>
            <a:pPr marL="342900" marR="0" lvl="0" indent="-342900" algn="l" rtl="0">
              <a:spcBef>
                <a:spcPts val="640"/>
              </a:spcBef>
              <a:spcAft>
                <a:spcPts val="0"/>
              </a:spcAft>
              <a:buClr>
                <a:schemeClr val="dk1"/>
              </a:buClr>
              <a:buSzPct val="137681"/>
              <a:buFont typeface="Arial"/>
              <a:buChar char="•"/>
            </a:pPr>
            <a:r>
              <a:rPr lang="x-none" sz="2250" b="0" i="0" u="none" strike="noStrike" cap="none" baseline="0" dirty="0">
                <a:solidFill>
                  <a:schemeClr val="dk1"/>
                </a:solidFill>
                <a:latin typeface="Arial"/>
                <a:ea typeface="Arial"/>
                <a:cs typeface="Arial"/>
                <a:sym typeface="Arial"/>
              </a:rPr>
              <a:t>Provide access to images and other data via online virtual museum</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browsable/searchable/zoomable web interface</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link to other data providers (GBIF, national ADBC HUB, etc.)</a:t>
            </a:r>
          </a:p>
          <a:p>
            <a:pPr marL="342900" marR="0" lvl="0" indent="-342900" algn="l" rtl="0">
              <a:spcBef>
                <a:spcPts val="640"/>
              </a:spcBef>
              <a:spcAft>
                <a:spcPts val="0"/>
              </a:spcAft>
              <a:buClr>
                <a:schemeClr val="dk1"/>
              </a:buClr>
              <a:buSzPct val="137681"/>
              <a:buFont typeface="Arial"/>
              <a:buChar char="•"/>
            </a:pPr>
            <a:r>
              <a:rPr lang="x-none" sz="2250" b="0" i="0" u="none" strike="noStrike" cap="none" baseline="0" dirty="0">
                <a:solidFill>
                  <a:schemeClr val="dk1"/>
                </a:solidFill>
                <a:latin typeface="Arial"/>
                <a:ea typeface="Arial"/>
                <a:cs typeface="Arial"/>
                <a:sym typeface="Arial"/>
              </a:rPr>
              <a:t>Provide platform for research and development of additional tools and resources</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Data mining and analysis</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Community building, collaboration, and support</a:t>
            </a:r>
          </a:p>
          <a:p>
            <a:pPr marL="742950" marR="0" lvl="1" indent="-285750" algn="l" rtl="0">
              <a:spcBef>
                <a:spcPts val="560"/>
              </a:spcBef>
              <a:spcAft>
                <a:spcPts val="0"/>
              </a:spcAft>
              <a:buClr>
                <a:schemeClr val="dk1"/>
              </a:buClr>
              <a:buSzPct val="141666"/>
              <a:buFont typeface="Arial"/>
              <a:buChar char="•"/>
            </a:pPr>
            <a:r>
              <a:rPr lang="x-none" sz="1950" b="0" i="0" u="none" strike="noStrike" cap="none" baseline="0" dirty="0">
                <a:solidFill>
                  <a:schemeClr val="dk1"/>
                </a:solidFill>
                <a:latin typeface="Arial"/>
                <a:ea typeface="Arial"/>
                <a:cs typeface="Arial"/>
                <a:sym typeface="Arial"/>
              </a:rPr>
              <a:t>Education, outreach, and reference</a:t>
            </a:r>
          </a:p>
          <a:p>
            <a:endParaRPr lang="x-none" sz="1950" b="0" i="0" u="none" strike="noStrike" cap="none" baseline="0" dirty="0">
              <a:solidFill>
                <a:schemeClr val="dk1"/>
              </a:solidFill>
              <a:latin typeface="Arial"/>
              <a:ea typeface="Arial"/>
              <a:cs typeface="Arial"/>
              <a:sym typeface="Arial"/>
            </a:endParaRPr>
          </a:p>
          <a:p>
            <a:endParaRPr lang="x-none" sz="1950" b="0" i="0" u="none" strike="noStrike" cap="none" baseline="0" dirty="0">
              <a:solidFill>
                <a:schemeClr val="dk1"/>
              </a:solidFill>
              <a:latin typeface="Arial"/>
              <a:ea typeface="Arial"/>
              <a:cs typeface="Arial"/>
              <a:sym typeface="Arial"/>
            </a:endParaRPr>
          </a:p>
        </p:txBody>
      </p:sp>
      <p:sp>
        <p:nvSpPr>
          <p:cNvPr id="61" name="Shape 6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62" name="Shape 62"/>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381000"/>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InvertNet UIUC Team</a:t>
            </a:r>
          </a:p>
        </p:txBody>
      </p:sp>
      <p:sp>
        <p:nvSpPr>
          <p:cNvPr id="69" name="Shape 69"/>
          <p:cNvSpPr txBox="1">
            <a:spLocks noGrp="1"/>
          </p:cNvSpPr>
          <p:nvPr>
            <p:ph type="body" idx="1"/>
          </p:nvPr>
        </p:nvSpPr>
        <p:spPr>
          <a:xfrm>
            <a:off x="685800" y="1828800"/>
            <a:ext cx="7772400" cy="4616609"/>
          </a:xfrm>
          <a:prstGeom prst="rect">
            <a:avLst/>
          </a:prstGeom>
          <a:noFill/>
          <a:ln>
            <a:noFill/>
          </a:ln>
        </p:spPr>
        <p:txBody>
          <a:bodyPr lIns="91425" tIns="45700" rIns="91425" bIns="45700" anchor="t" anchorCtr="0">
            <a:spAutoFit/>
          </a:bodyPr>
          <a:lstStyle/>
          <a:p>
            <a:pPr marL="342900" marR="0" lvl="0" indent="-342900" algn="l" rtl="0">
              <a:spcBef>
                <a:spcPts val="640"/>
              </a:spcBef>
              <a:spcAft>
                <a:spcPts val="0"/>
              </a:spcAft>
              <a:buClr>
                <a:schemeClr val="dk1"/>
              </a:buClr>
              <a:buSzPct val="126666"/>
              <a:buFont typeface="Arial"/>
              <a:buChar char="•"/>
            </a:pPr>
            <a:r>
              <a:rPr lang="x-none" sz="1800" b="0" i="0" u="none" strike="noStrike" cap="none" baseline="0" dirty="0">
                <a:solidFill>
                  <a:schemeClr val="dk1"/>
                </a:solidFill>
                <a:latin typeface="Arial"/>
                <a:ea typeface="Arial"/>
                <a:cs typeface="Arial"/>
                <a:sym typeface="Arial"/>
              </a:rPr>
              <a:t>Chris Dietrich – Director</a:t>
            </a:r>
          </a:p>
          <a:p>
            <a:pPr marL="742950" marR="0" lvl="1" indent="-285750" algn="l" rtl="0">
              <a:spcBef>
                <a:spcPts val="560"/>
              </a:spcBef>
              <a:spcAft>
                <a:spcPts val="0"/>
              </a:spcAft>
              <a:buClr>
                <a:schemeClr val="dk1"/>
              </a:buClr>
              <a:buSzPct val="128787"/>
              <a:buFont typeface="Arial"/>
              <a:buChar char="•"/>
            </a:pPr>
            <a:r>
              <a:rPr lang="x-none" sz="1800" b="0" i="0" u="none" strike="noStrike" cap="none" baseline="0" dirty="0">
                <a:solidFill>
                  <a:schemeClr val="dk1"/>
                </a:solidFill>
                <a:latin typeface="Arial"/>
                <a:ea typeface="Arial"/>
                <a:cs typeface="Arial"/>
                <a:sym typeface="Arial"/>
              </a:rPr>
              <a:t>Systematic Entomologist</a:t>
            </a:r>
          </a:p>
          <a:p>
            <a:pPr marL="342900" marR="0" lvl="0" indent="-342900" algn="l" rtl="0">
              <a:spcBef>
                <a:spcPts val="640"/>
              </a:spcBef>
              <a:spcAft>
                <a:spcPts val="0"/>
              </a:spcAft>
              <a:buClr>
                <a:schemeClr val="dk1"/>
              </a:buClr>
              <a:buSzPct val="126666"/>
              <a:buFont typeface="Arial"/>
              <a:buChar char="•"/>
            </a:pPr>
            <a:r>
              <a:rPr lang="x-none" sz="1800" b="0" i="0" u="none" strike="noStrike" cap="none" baseline="0" dirty="0">
                <a:solidFill>
                  <a:schemeClr val="dk1"/>
                </a:solidFill>
                <a:latin typeface="Arial"/>
                <a:ea typeface="Arial"/>
                <a:cs typeface="Arial"/>
                <a:sym typeface="Arial"/>
              </a:rPr>
              <a:t>John Hart – CoPI</a:t>
            </a:r>
          </a:p>
          <a:p>
            <a:pPr marL="742950" marR="0" lvl="1" indent="-285750" algn="l" rtl="0">
              <a:spcBef>
                <a:spcPts val="560"/>
              </a:spcBef>
              <a:spcAft>
                <a:spcPts val="0"/>
              </a:spcAft>
              <a:buClr>
                <a:schemeClr val="dk1"/>
              </a:buClr>
              <a:buSzPct val="128787"/>
              <a:buFont typeface="Arial"/>
              <a:buChar char="•"/>
            </a:pPr>
            <a:r>
              <a:rPr lang="x-none" sz="1800" b="0" i="0" u="none" strike="noStrike" cap="none" baseline="0" dirty="0">
                <a:solidFill>
                  <a:schemeClr val="dk1"/>
                </a:solidFill>
                <a:latin typeface="Arial"/>
                <a:ea typeface="Arial"/>
                <a:cs typeface="Arial"/>
                <a:sym typeface="Arial"/>
              </a:rPr>
              <a:t>Computer Science - Graphics</a:t>
            </a:r>
          </a:p>
          <a:p>
            <a:pPr marL="342900" marR="0" lvl="0" indent="-342900" algn="l" rtl="0">
              <a:spcBef>
                <a:spcPts val="640"/>
              </a:spcBef>
              <a:spcAft>
                <a:spcPts val="0"/>
              </a:spcAft>
              <a:buClr>
                <a:schemeClr val="dk1"/>
              </a:buClr>
              <a:buSzPct val="126666"/>
              <a:buFont typeface="Arial"/>
              <a:buChar char="•"/>
            </a:pPr>
            <a:r>
              <a:rPr lang="x-none" sz="1800" b="0" i="0" u="none" strike="noStrike" cap="none" baseline="0" dirty="0">
                <a:solidFill>
                  <a:schemeClr val="dk1"/>
                </a:solidFill>
                <a:latin typeface="Arial"/>
                <a:ea typeface="Arial"/>
                <a:cs typeface="Arial"/>
                <a:sym typeface="Arial"/>
              </a:rPr>
              <a:t>Nahil Sobh – CoPI</a:t>
            </a:r>
          </a:p>
          <a:p>
            <a:pPr marL="742950" marR="0" lvl="1" indent="-285750" algn="l" rtl="0">
              <a:spcBef>
                <a:spcPts val="560"/>
              </a:spcBef>
              <a:spcAft>
                <a:spcPts val="0"/>
              </a:spcAft>
              <a:buClr>
                <a:schemeClr val="dk1"/>
              </a:buClr>
              <a:buSzPct val="128787"/>
              <a:buFont typeface="Arial"/>
              <a:buChar char="•"/>
            </a:pPr>
            <a:r>
              <a:rPr lang="x-none" sz="1800" b="0" i="0" u="none" strike="noStrike" cap="none" baseline="0" dirty="0">
                <a:solidFill>
                  <a:schemeClr val="dk1"/>
                </a:solidFill>
                <a:latin typeface="Arial"/>
                <a:ea typeface="Arial"/>
                <a:cs typeface="Arial"/>
                <a:sym typeface="Arial"/>
              </a:rPr>
              <a:t>Computational Multiscale Nanosystems</a:t>
            </a:r>
          </a:p>
          <a:p>
            <a:pPr marL="342900" marR="0" lvl="0" indent="-342900" algn="l" rtl="0">
              <a:spcBef>
                <a:spcPts val="640"/>
              </a:spcBef>
              <a:spcAft>
                <a:spcPts val="0"/>
              </a:spcAft>
              <a:buClr>
                <a:schemeClr val="dk1"/>
              </a:buClr>
              <a:buSzPct val="126666"/>
              <a:buFont typeface="Arial"/>
              <a:buChar char="•"/>
            </a:pPr>
            <a:r>
              <a:rPr lang="x-none" sz="1800" b="0" i="0" u="none" strike="noStrike" cap="none" baseline="0" dirty="0">
                <a:solidFill>
                  <a:schemeClr val="dk1"/>
                </a:solidFill>
                <a:latin typeface="Arial"/>
                <a:ea typeface="Arial"/>
                <a:cs typeface="Arial"/>
                <a:sym typeface="Arial"/>
              </a:rPr>
              <a:t>Umberto Ravaioli – CoPI</a:t>
            </a:r>
          </a:p>
          <a:p>
            <a:pPr marL="742950" marR="0" lvl="1" indent="-285750" algn="l" rtl="0">
              <a:spcBef>
                <a:spcPts val="560"/>
              </a:spcBef>
              <a:spcAft>
                <a:spcPts val="0"/>
              </a:spcAft>
              <a:buClr>
                <a:schemeClr val="dk1"/>
              </a:buClr>
              <a:buSzPct val="128787"/>
              <a:buFont typeface="Arial"/>
              <a:buChar char="•"/>
            </a:pPr>
            <a:r>
              <a:rPr lang="x-none" sz="1800" b="0" i="0" u="none" strike="noStrike" cap="none" baseline="0" dirty="0">
                <a:solidFill>
                  <a:schemeClr val="dk1"/>
                </a:solidFill>
                <a:latin typeface="Arial"/>
                <a:ea typeface="Arial"/>
                <a:cs typeface="Arial"/>
                <a:sym typeface="Arial"/>
              </a:rPr>
              <a:t>Computational Multiscale Nanosystems</a:t>
            </a:r>
          </a:p>
          <a:p>
            <a:pPr marL="342900" marR="0" lvl="0" indent="-342900" algn="l" rtl="0">
              <a:spcBef>
                <a:spcPts val="640"/>
              </a:spcBef>
              <a:spcAft>
                <a:spcPts val="0"/>
              </a:spcAft>
              <a:buClr>
                <a:schemeClr val="dk1"/>
              </a:buClr>
              <a:buSzPct val="126666"/>
              <a:buFont typeface="Arial"/>
              <a:buChar char="•"/>
            </a:pPr>
            <a:r>
              <a:rPr lang="x-none" sz="1800" b="0" i="0" u="none" strike="noStrike" cap="none" baseline="0" dirty="0">
                <a:solidFill>
                  <a:schemeClr val="dk1"/>
                </a:solidFill>
                <a:latin typeface="Arial"/>
                <a:ea typeface="Arial"/>
                <a:cs typeface="Arial"/>
                <a:sym typeface="Arial"/>
              </a:rPr>
              <a:t>David Raila – Senior Collaborator</a:t>
            </a:r>
          </a:p>
          <a:p>
            <a:pPr marL="742950" marR="0" lvl="1" indent="-285750" algn="l" rtl="0">
              <a:spcBef>
                <a:spcPts val="560"/>
              </a:spcBef>
              <a:spcAft>
                <a:spcPts val="0"/>
              </a:spcAft>
              <a:buClr>
                <a:schemeClr val="dk1"/>
              </a:buClr>
              <a:buSzPct val="128787"/>
              <a:buFont typeface="Arial"/>
              <a:buChar char="•"/>
            </a:pPr>
            <a:r>
              <a:rPr lang="x-none" sz="1800" b="0" i="0" u="none" strike="noStrike" cap="none" baseline="0" dirty="0">
                <a:solidFill>
                  <a:schemeClr val="dk1"/>
                </a:solidFill>
                <a:latin typeface="Arial"/>
                <a:ea typeface="Arial"/>
                <a:cs typeface="Arial"/>
                <a:sym typeface="Arial"/>
              </a:rPr>
              <a:t>Computer Science – Sr. Research Programmer</a:t>
            </a:r>
          </a:p>
          <a:p>
            <a:pPr marL="342900" marR="0" lvl="0" indent="-342900" algn="l" rtl="0">
              <a:spcBef>
                <a:spcPts val="640"/>
              </a:spcBef>
              <a:spcAft>
                <a:spcPts val="0"/>
              </a:spcAft>
              <a:buClr>
                <a:schemeClr val="dk1"/>
              </a:buClr>
              <a:buSzPct val="126666"/>
              <a:buFont typeface="Arial"/>
              <a:buChar char="•"/>
            </a:pPr>
            <a:r>
              <a:rPr lang="x-none" sz="1800" b="0" i="0" u="none" strike="noStrike" cap="none" baseline="0" dirty="0">
                <a:solidFill>
                  <a:schemeClr val="dk1"/>
                </a:solidFill>
                <a:latin typeface="Arial"/>
                <a:ea typeface="Arial"/>
                <a:cs typeface="Arial"/>
                <a:sym typeface="Arial"/>
              </a:rPr>
              <a:t>Others</a:t>
            </a:r>
          </a:p>
          <a:p>
            <a:pPr marL="742950" marR="0" lvl="1" indent="-285750" algn="l" rtl="0">
              <a:spcBef>
                <a:spcPts val="560"/>
              </a:spcBef>
              <a:spcAft>
                <a:spcPts val="0"/>
              </a:spcAft>
              <a:buClr>
                <a:schemeClr val="dk1"/>
              </a:buClr>
              <a:buSzPct val="128787"/>
              <a:buFont typeface="Arial"/>
              <a:buChar char="•"/>
            </a:pPr>
            <a:r>
              <a:rPr lang="x-none" sz="1800" b="0" i="0" u="none" strike="noStrike" cap="none" baseline="0" dirty="0">
                <a:solidFill>
                  <a:schemeClr val="dk1"/>
                </a:solidFill>
                <a:latin typeface="Arial"/>
                <a:ea typeface="Arial"/>
                <a:cs typeface="Arial"/>
                <a:sym typeface="Arial"/>
              </a:rPr>
              <a:t>Programmers, research assistants, hourlies</a:t>
            </a:r>
          </a:p>
          <a:p>
            <a:endParaRPr lang="x-none" sz="1800" b="0" i="0" u="none" strike="noStrike" cap="none" baseline="0" dirty="0">
              <a:solidFill>
                <a:schemeClr val="dk1"/>
              </a:solidFill>
              <a:latin typeface="Arial"/>
              <a:ea typeface="Arial"/>
              <a:cs typeface="Arial"/>
              <a:sym typeface="Arial"/>
            </a:endParaRPr>
          </a:p>
        </p:txBody>
      </p:sp>
      <p:sp>
        <p:nvSpPr>
          <p:cNvPr id="70" name="Shape 7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71" name="Shape 71"/>
          <p:cNvSpPr/>
          <p:nvPr/>
        </p:nvSpPr>
        <p:spPr>
          <a:xfrm>
            <a:off x="4887951" y="1524000"/>
            <a:ext cx="903248" cy="1156158"/>
          </a:xfrm>
          <a:prstGeom prst="rect">
            <a:avLst/>
          </a:prstGeom>
          <a:blipFill>
            <a:blip r:embed="rId3"/>
            <a:stretch>
              <a:fillRect/>
            </a:stretch>
          </a:blipFill>
        </p:spPr>
      </p:sp>
      <p:sp>
        <p:nvSpPr>
          <p:cNvPr id="72" name="Shape 72"/>
          <p:cNvSpPr/>
          <p:nvPr/>
        </p:nvSpPr>
        <p:spPr>
          <a:xfrm>
            <a:off x="5562600" y="2209800"/>
            <a:ext cx="903556" cy="1156159"/>
          </a:xfrm>
          <a:prstGeom prst="rect">
            <a:avLst/>
          </a:prstGeom>
          <a:blipFill>
            <a:blip r:embed="rId4"/>
            <a:stretch>
              <a:fillRect/>
            </a:stretch>
          </a:blipFill>
        </p:spPr>
      </p:sp>
      <p:sp>
        <p:nvSpPr>
          <p:cNvPr id="73" name="Shape 73"/>
          <p:cNvSpPr/>
          <p:nvPr/>
        </p:nvSpPr>
        <p:spPr>
          <a:xfrm>
            <a:off x="6200775" y="2727439"/>
            <a:ext cx="800099" cy="1098321"/>
          </a:xfrm>
          <a:prstGeom prst="rect">
            <a:avLst/>
          </a:prstGeom>
          <a:blipFill>
            <a:blip r:embed="rId5"/>
            <a:stretch>
              <a:fillRect/>
            </a:stretch>
          </a:blipFill>
        </p:spPr>
      </p:sp>
      <p:sp>
        <p:nvSpPr>
          <p:cNvPr id="74" name="Shape 74"/>
          <p:cNvSpPr/>
          <p:nvPr/>
        </p:nvSpPr>
        <p:spPr>
          <a:xfrm>
            <a:off x="6850447" y="3365958"/>
            <a:ext cx="802888" cy="1156159"/>
          </a:xfrm>
          <a:prstGeom prst="rect">
            <a:avLst/>
          </a:prstGeom>
          <a:blipFill>
            <a:blip r:embed="rId6"/>
            <a:stretch>
              <a:fillRect/>
            </a:stretch>
          </a:blipFill>
        </p:spPr>
      </p:sp>
      <p:sp>
        <p:nvSpPr>
          <p:cNvPr id="75" name="Shape 75"/>
          <p:cNvSpPr/>
          <p:nvPr/>
        </p:nvSpPr>
        <p:spPr>
          <a:xfrm>
            <a:off x="7467600" y="4124325"/>
            <a:ext cx="790574" cy="1096444"/>
          </a:xfrm>
          <a:prstGeom prst="rect">
            <a:avLst/>
          </a:prstGeom>
          <a:blipFill>
            <a:blip r:embed="rId7"/>
            <a:stretch>
              <a:fillRect/>
            </a:stretch>
          </a:blipFill>
        </p:spPr>
      </p:sp>
      <p:sp>
        <p:nvSpPr>
          <p:cNvPr id="76" name="Shape 76"/>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1000" y="0"/>
            <a:ext cx="8381999"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InvertNet Collaborating Curators</a:t>
            </a:r>
          </a:p>
        </p:txBody>
      </p:sp>
      <p:sp>
        <p:nvSpPr>
          <p:cNvPr id="83" name="Shape 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84" name="Shape 84"/>
          <p:cNvSpPr/>
          <p:nvPr/>
        </p:nvSpPr>
        <p:spPr>
          <a:xfrm>
            <a:off x="3733800" y="4051300"/>
            <a:ext cx="1514435" cy="1206499"/>
          </a:xfrm>
          <a:prstGeom prst="rect">
            <a:avLst/>
          </a:prstGeom>
          <a:blipFill>
            <a:blip r:embed="rId3"/>
            <a:stretch>
              <a:fillRect/>
            </a:stretch>
          </a:blipFill>
        </p:spPr>
      </p:sp>
      <p:sp>
        <p:nvSpPr>
          <p:cNvPr id="85" name="Shape 85"/>
          <p:cNvSpPr/>
          <p:nvPr/>
        </p:nvSpPr>
        <p:spPr>
          <a:xfrm>
            <a:off x="3886200" y="914400"/>
            <a:ext cx="1305277" cy="1409699"/>
          </a:xfrm>
          <a:prstGeom prst="rect">
            <a:avLst/>
          </a:prstGeom>
          <a:blipFill>
            <a:blip r:embed="rId4"/>
            <a:stretch>
              <a:fillRect/>
            </a:stretch>
          </a:blipFill>
        </p:spPr>
      </p:sp>
      <p:sp>
        <p:nvSpPr>
          <p:cNvPr id="86" name="Shape 86"/>
          <p:cNvSpPr/>
          <p:nvPr/>
        </p:nvSpPr>
        <p:spPr>
          <a:xfrm>
            <a:off x="5393492" y="914400"/>
            <a:ext cx="1118473" cy="1676399"/>
          </a:xfrm>
          <a:prstGeom prst="rect">
            <a:avLst/>
          </a:prstGeom>
          <a:blipFill>
            <a:blip r:embed="rId5"/>
            <a:stretch>
              <a:fillRect/>
            </a:stretch>
          </a:blipFill>
        </p:spPr>
      </p:sp>
      <p:sp>
        <p:nvSpPr>
          <p:cNvPr id="87" name="Shape 87"/>
          <p:cNvSpPr/>
          <p:nvPr/>
        </p:nvSpPr>
        <p:spPr>
          <a:xfrm>
            <a:off x="6553200" y="914400"/>
            <a:ext cx="1198880" cy="1498600"/>
          </a:xfrm>
          <a:prstGeom prst="rect">
            <a:avLst/>
          </a:prstGeom>
          <a:blipFill>
            <a:blip r:embed="rId6"/>
            <a:stretch>
              <a:fillRect/>
            </a:stretch>
          </a:blipFill>
        </p:spPr>
      </p:sp>
      <p:sp>
        <p:nvSpPr>
          <p:cNvPr id="88" name="Shape 88"/>
          <p:cNvSpPr/>
          <p:nvPr/>
        </p:nvSpPr>
        <p:spPr>
          <a:xfrm>
            <a:off x="5334000" y="2667000"/>
            <a:ext cx="1257300" cy="1257300"/>
          </a:xfrm>
          <a:prstGeom prst="rect">
            <a:avLst/>
          </a:prstGeom>
          <a:blipFill>
            <a:blip r:embed="rId7"/>
            <a:stretch>
              <a:fillRect/>
            </a:stretch>
          </a:blipFill>
        </p:spPr>
      </p:sp>
      <p:sp>
        <p:nvSpPr>
          <p:cNvPr id="89" name="Shape 89"/>
          <p:cNvSpPr/>
          <p:nvPr/>
        </p:nvSpPr>
        <p:spPr>
          <a:xfrm>
            <a:off x="6553200" y="2438400"/>
            <a:ext cx="1231900" cy="1524000"/>
          </a:xfrm>
          <a:prstGeom prst="rect">
            <a:avLst/>
          </a:prstGeom>
          <a:blipFill>
            <a:blip r:embed="rId8"/>
            <a:stretch>
              <a:fillRect/>
            </a:stretch>
          </a:blipFill>
        </p:spPr>
      </p:sp>
      <p:sp>
        <p:nvSpPr>
          <p:cNvPr id="90" name="Shape 90"/>
          <p:cNvSpPr/>
          <p:nvPr/>
        </p:nvSpPr>
        <p:spPr>
          <a:xfrm>
            <a:off x="3733800" y="2667000"/>
            <a:ext cx="1495950" cy="1219200"/>
          </a:xfrm>
          <a:prstGeom prst="rect">
            <a:avLst/>
          </a:prstGeom>
          <a:blipFill>
            <a:blip r:embed="rId9"/>
            <a:stretch>
              <a:fillRect/>
            </a:stretch>
          </a:blipFill>
        </p:spPr>
      </p:sp>
      <p:sp>
        <p:nvSpPr>
          <p:cNvPr id="91" name="Shape 91"/>
          <p:cNvSpPr/>
          <p:nvPr/>
        </p:nvSpPr>
        <p:spPr>
          <a:xfrm>
            <a:off x="7906511" y="914400"/>
            <a:ext cx="1237487" cy="1828799"/>
          </a:xfrm>
          <a:prstGeom prst="rect">
            <a:avLst/>
          </a:prstGeom>
          <a:blipFill>
            <a:blip r:embed="rId10"/>
            <a:stretch>
              <a:fillRect/>
            </a:stretch>
          </a:blipFill>
        </p:spPr>
      </p:sp>
      <p:sp>
        <p:nvSpPr>
          <p:cNvPr id="92" name="Shape 92"/>
          <p:cNvSpPr/>
          <p:nvPr/>
        </p:nvSpPr>
        <p:spPr>
          <a:xfrm>
            <a:off x="7897503" y="2514600"/>
            <a:ext cx="1246495" cy="1518458"/>
          </a:xfrm>
          <a:prstGeom prst="rect">
            <a:avLst/>
          </a:prstGeom>
          <a:blipFill>
            <a:blip r:embed="rId11"/>
            <a:stretch>
              <a:fillRect/>
            </a:stretch>
          </a:blipFill>
        </p:spPr>
      </p:sp>
      <p:sp>
        <p:nvSpPr>
          <p:cNvPr id="93" name="Shape 93"/>
          <p:cNvSpPr/>
          <p:nvPr/>
        </p:nvSpPr>
        <p:spPr>
          <a:xfrm>
            <a:off x="5334000" y="4038600"/>
            <a:ext cx="1103947" cy="1447799"/>
          </a:xfrm>
          <a:prstGeom prst="rect">
            <a:avLst/>
          </a:prstGeom>
          <a:blipFill>
            <a:blip r:embed="rId12"/>
            <a:stretch>
              <a:fillRect/>
            </a:stretch>
          </a:blipFill>
        </p:spPr>
      </p:sp>
      <p:sp>
        <p:nvSpPr>
          <p:cNvPr id="94" name="Shape 94"/>
          <p:cNvSpPr/>
          <p:nvPr/>
        </p:nvSpPr>
        <p:spPr>
          <a:xfrm>
            <a:off x="6553200" y="4038600"/>
            <a:ext cx="1123950" cy="1498600"/>
          </a:xfrm>
          <a:prstGeom prst="rect">
            <a:avLst/>
          </a:prstGeom>
          <a:blipFill>
            <a:blip r:embed="rId13"/>
            <a:stretch>
              <a:fillRect/>
            </a:stretch>
          </a:blipFill>
        </p:spPr>
      </p:sp>
      <p:sp>
        <p:nvSpPr>
          <p:cNvPr id="95" name="Shape 95"/>
          <p:cNvSpPr/>
          <p:nvPr/>
        </p:nvSpPr>
        <p:spPr>
          <a:xfrm>
            <a:off x="7772400" y="4114800"/>
            <a:ext cx="1295400" cy="1295400"/>
          </a:xfrm>
          <a:prstGeom prst="rect">
            <a:avLst/>
          </a:prstGeom>
          <a:blipFill>
            <a:blip r:embed="rId14"/>
            <a:stretch>
              <a:fillRect/>
            </a:stretch>
          </a:blipFill>
        </p:spPr>
      </p:sp>
      <p:sp>
        <p:nvSpPr>
          <p:cNvPr id="96" name="Shape 96"/>
          <p:cNvSpPr/>
          <p:nvPr/>
        </p:nvSpPr>
        <p:spPr>
          <a:xfrm>
            <a:off x="5410200" y="5562600"/>
            <a:ext cx="953721" cy="1181099"/>
          </a:xfrm>
          <a:prstGeom prst="rect">
            <a:avLst/>
          </a:prstGeom>
          <a:blipFill>
            <a:blip r:embed="rId15"/>
            <a:stretch>
              <a:fillRect/>
            </a:stretch>
          </a:blipFill>
        </p:spPr>
      </p:sp>
      <p:sp>
        <p:nvSpPr>
          <p:cNvPr id="97" name="Shape 97"/>
          <p:cNvSpPr/>
          <p:nvPr/>
        </p:nvSpPr>
        <p:spPr>
          <a:xfrm>
            <a:off x="4191000" y="5334000"/>
            <a:ext cx="876299" cy="1450682"/>
          </a:xfrm>
          <a:prstGeom prst="rect">
            <a:avLst/>
          </a:prstGeom>
          <a:blipFill>
            <a:blip r:embed="rId16"/>
            <a:stretch>
              <a:fillRect/>
            </a:stretch>
          </a:blipFill>
        </p:spPr>
      </p:sp>
      <p:graphicFrame>
        <p:nvGraphicFramePr>
          <p:cNvPr id="98" name="Shape 98"/>
          <p:cNvGraphicFramePr/>
          <p:nvPr/>
        </p:nvGraphicFramePr>
        <p:xfrm>
          <a:off x="304800" y="1066800"/>
          <a:ext cx="3276600" cy="5225680"/>
        </p:xfrm>
        <a:graphic>
          <a:graphicData uri="http://schemas.openxmlformats.org/drawingml/2006/table">
            <a:tbl>
              <a:tblPr firstRow="1" bandRow="1">
                <a:noFill/>
                <a:tableStyleId>{03E57D51-1F52-4B4B-A324-E43A8A1B80A3}</a:tableStyleId>
              </a:tblPr>
              <a:tblGrid>
                <a:gridCol w="1828800"/>
                <a:gridCol w="1447800"/>
              </a:tblGrid>
              <a:tr h="328675">
                <a:tc>
                  <a:txBody>
                    <a:bodyPr/>
                    <a:lstStyle/>
                    <a:p>
                      <a:pPr lvl="0" algn="ctr" rtl="0">
                        <a:buSzPct val="25000"/>
                        <a:buNone/>
                      </a:pPr>
                      <a:r>
                        <a:rPr lang="x-none" sz="1200">
                          <a:solidFill>
                            <a:srgbClr val="000000"/>
                          </a:solidFill>
                          <a:latin typeface="Arial"/>
                          <a:ea typeface="Arial"/>
                          <a:cs typeface="Arial"/>
                          <a:sym typeface="Arial"/>
                        </a:rPr>
                        <a:t>Collaborator</a:t>
                      </a:r>
                    </a:p>
                  </a:txBody>
                  <a:tcPr marL="91450" marR="91450" marT="45725" marB="45725"/>
                </a:tc>
                <a:tc>
                  <a:txBody>
                    <a:bodyPr/>
                    <a:lstStyle/>
                    <a:p>
                      <a:pPr lvl="0" algn="ctr" rtl="0">
                        <a:buSzPct val="25000"/>
                        <a:buNone/>
                      </a:pPr>
                      <a:r>
                        <a:rPr lang="x-none" sz="1200">
                          <a:solidFill>
                            <a:schemeClr val="dk1"/>
                          </a:solidFill>
                        </a:rPr>
                        <a:t>Institution</a:t>
                      </a:r>
                    </a:p>
                  </a:txBody>
                  <a:tcPr marL="91450" marR="91450" marT="45725" marB="45725"/>
                </a:tc>
              </a:tr>
              <a:tr h="328675">
                <a:tc>
                  <a:txBody>
                    <a:bodyPr/>
                    <a:lstStyle/>
                    <a:p>
                      <a:pPr lvl="0" algn="ctr" rtl="0">
                        <a:buSzPct val="25000"/>
                        <a:buNone/>
                      </a:pPr>
                      <a:r>
                        <a:rPr lang="x-none" sz="1200">
                          <a:solidFill>
                            <a:srgbClr val="000000"/>
                          </a:solidFill>
                          <a:latin typeface="Arial"/>
                          <a:ea typeface="Arial"/>
                          <a:cs typeface="Arial"/>
                          <a:sym typeface="Arial"/>
                        </a:rPr>
                        <a:t>A. Cognato</a:t>
                      </a:r>
                    </a:p>
                  </a:txBody>
                  <a:tcPr marL="91450" marR="91450" marT="45725" marB="45725"/>
                </a:tc>
                <a:tc>
                  <a:txBody>
                    <a:bodyPr/>
                    <a:lstStyle/>
                    <a:p>
                      <a:pPr lvl="0" algn="ctr" rtl="0">
                        <a:buSzPct val="25000"/>
                        <a:buNone/>
                      </a:pPr>
                      <a:r>
                        <a:rPr lang="x-none" sz="1200"/>
                        <a:t>MSU</a:t>
                      </a:r>
                    </a:p>
                  </a:txBody>
                  <a:tcPr marL="91450" marR="91450" marT="45725" marB="45725"/>
                </a:tc>
              </a:tr>
              <a:tr h="328675">
                <a:tc>
                  <a:txBody>
                    <a:bodyPr/>
                    <a:lstStyle/>
                    <a:p>
                      <a:pPr marL="0" marR="0" lvl="0" indent="0" algn="ctr" rtl="0">
                        <a:lnSpc>
                          <a:spcPct val="100000"/>
                        </a:lnSpc>
                        <a:spcBef>
                          <a:spcPts val="0"/>
                        </a:spcBef>
                        <a:spcAft>
                          <a:spcPts val="0"/>
                        </a:spcAft>
                        <a:buClr>
                          <a:schemeClr val="dk1"/>
                        </a:buClr>
                        <a:buSzPct val="25000"/>
                        <a:buFont typeface="Arial"/>
                        <a:buNone/>
                      </a:pPr>
                      <a:r>
                        <a:rPr lang="x-none" sz="1200">
                          <a:solidFill>
                            <a:srgbClr val="000000"/>
                          </a:solidFill>
                          <a:latin typeface="Arial"/>
                          <a:ea typeface="Arial"/>
                          <a:cs typeface="Arial"/>
                          <a:sym typeface="Arial"/>
                        </a:rPr>
                        <a:t>G. Courtney, J. VanDyk</a:t>
                      </a:r>
                    </a:p>
                  </a:txBody>
                  <a:tcPr marL="91450" marR="91450" marT="45725" marB="45725"/>
                </a:tc>
                <a:tc>
                  <a:txBody>
                    <a:bodyPr/>
                    <a:lstStyle/>
                    <a:p>
                      <a:pPr lvl="0" algn="ctr" rtl="0">
                        <a:buSzPct val="25000"/>
                        <a:buNone/>
                      </a:pPr>
                      <a:r>
                        <a:rPr lang="x-none" sz="1200"/>
                        <a:t>ISU</a:t>
                      </a:r>
                    </a:p>
                  </a:txBody>
                  <a:tcPr marL="91450" marR="91450" marT="45725" marB="45725"/>
                </a:tc>
              </a:tr>
              <a:tr h="328675">
                <a:tc>
                  <a:txBody>
                    <a:bodyPr/>
                    <a:lstStyle/>
                    <a:p>
                      <a:pPr lvl="0" algn="ctr" rtl="0">
                        <a:buSzPct val="25000"/>
                        <a:buNone/>
                      </a:pPr>
                      <a:r>
                        <a:rPr lang="x-none" sz="1200">
                          <a:solidFill>
                            <a:srgbClr val="000000"/>
                          </a:solidFill>
                          <a:latin typeface="Arial"/>
                          <a:ea typeface="Arial"/>
                          <a:cs typeface="Arial"/>
                          <a:sym typeface="Arial"/>
                        </a:rPr>
                        <a:t>J. Holland</a:t>
                      </a:r>
                    </a:p>
                  </a:txBody>
                  <a:tcPr marL="91450" marR="91450" marT="45725" marB="45725"/>
                </a:tc>
                <a:tc>
                  <a:txBody>
                    <a:bodyPr/>
                    <a:lstStyle/>
                    <a:p>
                      <a:pPr lvl="0" algn="ctr" rtl="0">
                        <a:buSzPct val="25000"/>
                        <a:buNone/>
                      </a:pPr>
                      <a:r>
                        <a:rPr lang="x-none" sz="1200"/>
                        <a:t>Purdue</a:t>
                      </a:r>
                    </a:p>
                  </a:txBody>
                  <a:tcPr marL="91450" marR="91450" marT="45725" marB="45725"/>
                </a:tc>
              </a:tr>
              <a:tr h="328675">
                <a:tc>
                  <a:txBody>
                    <a:bodyPr/>
                    <a:lstStyle/>
                    <a:p>
                      <a:pPr lvl="0" algn="ctr" rtl="0">
                        <a:buSzPct val="25000"/>
                        <a:buNone/>
                      </a:pPr>
                      <a:r>
                        <a:rPr lang="x-none" sz="1200">
                          <a:solidFill>
                            <a:srgbClr val="000000"/>
                          </a:solidFill>
                          <a:latin typeface="Arial"/>
                          <a:ea typeface="Arial"/>
                          <a:cs typeface="Arial"/>
                          <a:sym typeface="Arial"/>
                        </a:rPr>
                        <a:t>R. Holzenthal, P. Tinerella</a:t>
                      </a:r>
                    </a:p>
                  </a:txBody>
                  <a:tcPr marL="91450" marR="91450" marT="45725" marB="45725"/>
                </a:tc>
                <a:tc>
                  <a:txBody>
                    <a:bodyPr/>
                    <a:lstStyle/>
                    <a:p>
                      <a:pPr lvl="0" algn="ctr" rtl="0">
                        <a:buSzPct val="25000"/>
                        <a:buNone/>
                      </a:pPr>
                      <a:r>
                        <a:rPr lang="x-none" sz="1200"/>
                        <a:t>Minnesota</a:t>
                      </a:r>
                    </a:p>
                  </a:txBody>
                  <a:tcPr marL="91450" marR="91450" marT="45725" marB="45725"/>
                </a:tc>
              </a:tr>
              <a:tr h="328675">
                <a:tc>
                  <a:txBody>
                    <a:bodyPr/>
                    <a:lstStyle/>
                    <a:p>
                      <a:pPr lvl="0" algn="ctr" rtl="0">
                        <a:buSzPct val="25000"/>
                        <a:buNone/>
                      </a:pPr>
                      <a:r>
                        <a:rPr lang="x-none" sz="1200">
                          <a:solidFill>
                            <a:srgbClr val="000000"/>
                          </a:solidFill>
                          <a:latin typeface="Arial"/>
                          <a:ea typeface="Arial"/>
                          <a:cs typeface="Arial"/>
                          <a:sym typeface="Arial"/>
                        </a:rPr>
                        <a:t>P. Johnson</a:t>
                      </a:r>
                    </a:p>
                  </a:txBody>
                  <a:tcPr marL="91450" marR="91450" marT="45725" marB="45725"/>
                </a:tc>
                <a:tc>
                  <a:txBody>
                    <a:bodyPr/>
                    <a:lstStyle/>
                    <a:p>
                      <a:pPr lvl="0" algn="ctr" rtl="0">
                        <a:buSzPct val="25000"/>
                        <a:buNone/>
                      </a:pPr>
                      <a:r>
                        <a:rPr lang="x-none" sz="1200"/>
                        <a:t>SDSU</a:t>
                      </a:r>
                    </a:p>
                  </a:txBody>
                  <a:tcPr marL="91450" marR="91450" marT="45725" marB="45725"/>
                </a:tc>
              </a:tr>
              <a:tr h="328675">
                <a:tc>
                  <a:txBody>
                    <a:bodyPr/>
                    <a:lstStyle/>
                    <a:p>
                      <a:pPr lvl="0" algn="ctr" rtl="0">
                        <a:buSzPct val="25000"/>
                        <a:buNone/>
                      </a:pPr>
                      <a:r>
                        <a:rPr lang="x-none" sz="1200">
                          <a:solidFill>
                            <a:srgbClr val="000000"/>
                          </a:solidFill>
                          <a:latin typeface="Arial"/>
                          <a:ea typeface="Arial"/>
                          <a:cs typeface="Arial"/>
                          <a:sym typeface="Arial"/>
                        </a:rPr>
                        <a:t>H. Klompen, M. Daly</a:t>
                      </a:r>
                    </a:p>
                  </a:txBody>
                  <a:tcPr marL="91450" marR="91450" marT="45725" marB="45725"/>
                </a:tc>
                <a:tc>
                  <a:txBody>
                    <a:bodyPr/>
                    <a:lstStyle/>
                    <a:p>
                      <a:pPr lvl="0" algn="ctr" rtl="0">
                        <a:buSzPct val="25000"/>
                        <a:buNone/>
                      </a:pPr>
                      <a:r>
                        <a:rPr lang="x-none" sz="1200"/>
                        <a:t>OSU</a:t>
                      </a:r>
                    </a:p>
                  </a:txBody>
                  <a:tcPr marL="91450" marR="91450" marT="45725" marB="45725"/>
                </a:tc>
              </a:tr>
              <a:tr h="567300">
                <a:tc>
                  <a:txBody>
                    <a:bodyPr/>
                    <a:lstStyle/>
                    <a:p>
                      <a:pPr marL="0" marR="0" lvl="0" indent="0" algn="ctr" rtl="0">
                        <a:lnSpc>
                          <a:spcPct val="100000"/>
                        </a:lnSpc>
                        <a:spcBef>
                          <a:spcPts val="0"/>
                        </a:spcBef>
                        <a:spcAft>
                          <a:spcPts val="0"/>
                        </a:spcAft>
                        <a:buClr>
                          <a:schemeClr val="dk1"/>
                        </a:buClr>
                        <a:buSzPct val="25000"/>
                        <a:buFont typeface="Arial"/>
                        <a:buNone/>
                      </a:pPr>
                      <a:r>
                        <a:rPr lang="x-none" sz="1200">
                          <a:solidFill>
                            <a:srgbClr val="000000"/>
                          </a:solidFill>
                          <a:latin typeface="Arial"/>
                          <a:ea typeface="Arial"/>
                          <a:cs typeface="Arial"/>
                          <a:sym typeface="Arial"/>
                        </a:rPr>
                        <a:t>J. Rawlins, R. Davidson, J. Fetzner</a:t>
                      </a:r>
                    </a:p>
                  </a:txBody>
                  <a:tcPr marL="91450" marR="91450" marT="45725" marB="45725"/>
                </a:tc>
                <a:tc>
                  <a:txBody>
                    <a:bodyPr/>
                    <a:lstStyle/>
                    <a:p>
                      <a:pPr lvl="0" algn="ctr" rtl="0">
                        <a:buSzPct val="25000"/>
                        <a:buNone/>
                      </a:pPr>
                      <a:r>
                        <a:rPr lang="x-none" sz="1200"/>
                        <a:t>Carnegie</a:t>
                      </a:r>
                      <a:r>
                        <a:rPr lang="x-none" sz="1200" baseline="0"/>
                        <a:t> Museum</a:t>
                      </a:r>
                    </a:p>
                  </a:txBody>
                  <a:tcPr marL="91450" marR="91450" marT="45725" marB="45725"/>
                </a:tc>
              </a:tr>
              <a:tr h="328675">
                <a:tc>
                  <a:txBody>
                    <a:bodyPr/>
                    <a:lstStyle/>
                    <a:p>
                      <a:pPr lvl="0" algn="ctr" rtl="0">
                        <a:buSzPct val="25000"/>
                        <a:buNone/>
                      </a:pPr>
                      <a:r>
                        <a:rPr lang="x-none" sz="1200">
                          <a:solidFill>
                            <a:srgbClr val="000000"/>
                          </a:solidFill>
                          <a:latin typeface="Arial"/>
                          <a:ea typeface="Arial"/>
                          <a:cs typeface="Arial"/>
                          <a:sym typeface="Arial"/>
                        </a:rPr>
                        <a:t>D. Rider, G. Fauske</a:t>
                      </a:r>
                    </a:p>
                  </a:txBody>
                  <a:tcPr marL="91450" marR="91450" marT="45725" marB="45725"/>
                </a:tc>
                <a:tc>
                  <a:txBody>
                    <a:bodyPr/>
                    <a:lstStyle/>
                    <a:p>
                      <a:pPr lvl="0" algn="ctr" rtl="0">
                        <a:buSzPct val="25000"/>
                        <a:buNone/>
                      </a:pPr>
                      <a:r>
                        <a:rPr lang="x-none" sz="1200"/>
                        <a:t>NDSU</a:t>
                      </a:r>
                    </a:p>
                  </a:txBody>
                  <a:tcPr marL="91450" marR="91450" marT="45725" marB="45725"/>
                </a:tc>
              </a:tr>
              <a:tr h="328675">
                <a:tc>
                  <a:txBody>
                    <a:bodyPr/>
                    <a:lstStyle/>
                    <a:p>
                      <a:pPr lvl="0" algn="ctr" rtl="0">
                        <a:buSzPct val="25000"/>
                        <a:buNone/>
                      </a:pPr>
                      <a:r>
                        <a:rPr lang="x-none" sz="1200" b="0" i="0" u="none" strike="noStrike" cap="none" baseline="0">
                          <a:solidFill>
                            <a:srgbClr val="000000"/>
                          </a:solidFill>
                          <a:latin typeface="Arial"/>
                          <a:ea typeface="Arial"/>
                          <a:cs typeface="Arial"/>
                          <a:sym typeface="Arial"/>
                        </a:rPr>
                        <a:t>A. Short</a:t>
                      </a:r>
                    </a:p>
                  </a:txBody>
                  <a:tcPr marL="91450" marR="91450" marT="45725" marB="45725"/>
                </a:tc>
                <a:tc>
                  <a:txBody>
                    <a:bodyPr/>
                    <a:lstStyle/>
                    <a:p>
                      <a:pPr lvl="0" algn="ctr" rtl="0">
                        <a:buSzPct val="25000"/>
                        <a:buNone/>
                      </a:pPr>
                      <a:r>
                        <a:rPr lang="x-none" sz="1200"/>
                        <a:t>Kansas</a:t>
                      </a:r>
                    </a:p>
                  </a:txBody>
                  <a:tcPr marL="91450" marR="91450" marT="45725" marB="45725"/>
                </a:tc>
              </a:tr>
              <a:tr h="328675">
                <a:tc>
                  <a:txBody>
                    <a:bodyPr/>
                    <a:lstStyle/>
                    <a:p>
                      <a:pPr lvl="0" algn="ctr" rtl="0">
                        <a:buSzPct val="25000"/>
                        <a:buNone/>
                      </a:pPr>
                      <a:r>
                        <a:rPr lang="x-none" sz="1200" b="0" i="0" u="none" strike="noStrike" cap="none" baseline="0">
                          <a:solidFill>
                            <a:srgbClr val="000000"/>
                          </a:solidFill>
                          <a:latin typeface="Arial"/>
                          <a:ea typeface="Arial"/>
                          <a:cs typeface="Arial"/>
                          <a:sym typeface="Arial"/>
                        </a:rPr>
                        <a:t>R. Sites</a:t>
                      </a:r>
                    </a:p>
                  </a:txBody>
                  <a:tcPr marL="91450" marR="91450" marT="45725" marB="45725"/>
                </a:tc>
                <a:tc>
                  <a:txBody>
                    <a:bodyPr/>
                    <a:lstStyle/>
                    <a:p>
                      <a:pPr lvl="0" algn="ctr" rtl="0">
                        <a:buSzPct val="25000"/>
                        <a:buNone/>
                      </a:pPr>
                      <a:r>
                        <a:rPr lang="x-none" sz="1200"/>
                        <a:t>Missouri</a:t>
                      </a:r>
                    </a:p>
                  </a:txBody>
                  <a:tcPr marL="91450" marR="91450" marT="45725" marB="45725"/>
                </a:tc>
              </a:tr>
              <a:tr h="328675">
                <a:tc>
                  <a:txBody>
                    <a:bodyPr/>
                    <a:lstStyle/>
                    <a:p>
                      <a:pPr lvl="0" algn="ctr" rtl="0">
                        <a:buSzPct val="25000"/>
                        <a:buNone/>
                      </a:pPr>
                      <a:r>
                        <a:rPr lang="x-none" sz="1200" b="0" i="0" u="none" strike="noStrike" cap="none" baseline="0">
                          <a:solidFill>
                            <a:srgbClr val="000000"/>
                          </a:solidFill>
                          <a:latin typeface="Arial"/>
                          <a:ea typeface="Arial"/>
                          <a:cs typeface="Arial"/>
                          <a:sym typeface="Arial"/>
                        </a:rPr>
                        <a:t>D. Young</a:t>
                      </a:r>
                    </a:p>
                  </a:txBody>
                  <a:tcPr marL="91450" marR="91450" marT="45725" marB="45725"/>
                </a:tc>
                <a:tc>
                  <a:txBody>
                    <a:bodyPr/>
                    <a:lstStyle/>
                    <a:p>
                      <a:pPr lvl="0" algn="ctr" rtl="0">
                        <a:buSzPct val="25000"/>
                        <a:buNone/>
                      </a:pPr>
                      <a:r>
                        <a:rPr lang="x-none" sz="1200"/>
                        <a:t>Wisconsin-Madison</a:t>
                      </a:r>
                    </a:p>
                  </a:txBody>
                  <a:tcPr marL="91450" marR="91450" marT="45725" marB="45725"/>
                </a:tc>
              </a:tr>
              <a:tr h="328675">
                <a:tc>
                  <a:txBody>
                    <a:bodyPr/>
                    <a:lstStyle/>
                    <a:p>
                      <a:pPr lvl="0" algn="ctr" rtl="0">
                        <a:buSzPct val="25000"/>
                        <a:buNone/>
                      </a:pPr>
                      <a:r>
                        <a:rPr lang="x-none" sz="1200">
                          <a:solidFill>
                            <a:srgbClr val="000000"/>
                          </a:solidFill>
                          <a:latin typeface="Arial"/>
                          <a:ea typeface="Arial"/>
                          <a:cs typeface="Arial"/>
                          <a:sym typeface="Arial"/>
                        </a:rPr>
                        <a:t>J. Zaspel</a:t>
                      </a:r>
                    </a:p>
                  </a:txBody>
                  <a:tcPr marL="91450" marR="91450" marT="45725" marB="45725"/>
                </a:tc>
                <a:tc>
                  <a:txBody>
                    <a:bodyPr/>
                    <a:lstStyle/>
                    <a:p>
                      <a:pPr lvl="0" algn="ctr" rtl="0">
                        <a:buSzPct val="25000"/>
                        <a:buNone/>
                      </a:pPr>
                      <a:r>
                        <a:rPr lang="x-none" sz="1200"/>
                        <a:t>Wisconsin-Oshkosh</a:t>
                      </a:r>
                    </a:p>
                  </a:txBody>
                  <a:tcPr marL="91450" marR="91450" marT="45725" marB="45725"/>
                </a:tc>
              </a:tr>
              <a:tr h="328675">
                <a:tc>
                  <a:txBody>
                    <a:bodyPr/>
                    <a:lstStyle/>
                    <a:p>
                      <a:pPr lvl="0" algn="ctr" rtl="0">
                        <a:buSzPct val="25000"/>
                        <a:buNone/>
                      </a:pPr>
                      <a:r>
                        <a:rPr lang="x-none" sz="1200">
                          <a:solidFill>
                            <a:srgbClr val="000000"/>
                          </a:solidFill>
                          <a:latin typeface="Arial"/>
                          <a:ea typeface="Arial"/>
                          <a:cs typeface="Arial"/>
                          <a:sym typeface="Arial"/>
                        </a:rPr>
                        <a:t>G. Zolnerowich</a:t>
                      </a:r>
                    </a:p>
                  </a:txBody>
                  <a:tcPr marL="91450" marR="91450" marT="45725" marB="45725"/>
                </a:tc>
                <a:tc>
                  <a:txBody>
                    <a:bodyPr/>
                    <a:lstStyle/>
                    <a:p>
                      <a:pPr lvl="0" algn="ctr" rtl="0">
                        <a:buSzPct val="25000"/>
                        <a:buNone/>
                      </a:pPr>
                      <a:r>
                        <a:rPr lang="x-none" sz="1200"/>
                        <a:t>KSU</a:t>
                      </a:r>
                    </a:p>
                  </a:txBody>
                  <a:tcPr marL="91450" marR="91450" marT="45725" marB="45725"/>
                </a:tc>
              </a:tr>
            </a:tbl>
          </a:graphicData>
        </a:graphic>
      </p:graphicFrame>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85800" y="381000"/>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Additional Collections</a:t>
            </a:r>
          </a:p>
        </p:txBody>
      </p:sp>
      <p:sp>
        <p:nvSpPr>
          <p:cNvPr id="105" name="Shape 105"/>
          <p:cNvSpPr txBox="1">
            <a:spLocks noGrp="1"/>
          </p:cNvSpPr>
          <p:nvPr>
            <p:ph type="body" idx="1"/>
          </p:nvPr>
        </p:nvSpPr>
        <p:spPr>
          <a:xfrm>
            <a:off x="685800" y="1447800"/>
            <a:ext cx="7772400" cy="4419599"/>
          </a:xfrm>
          <a:prstGeom prst="rect">
            <a:avLst/>
          </a:prstGeom>
          <a:noFill/>
          <a:ln>
            <a:noFill/>
          </a:ln>
        </p:spPr>
        <p:txBody>
          <a:bodyPr lIns="91425" tIns="45700" rIns="91425" bIns="45700" anchor="t" anchorCtr="0">
            <a:spAutoFit/>
          </a:bodyPr>
          <a:lstStyle/>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Eastern Illinois University</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Western Illinois University</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Southern Illinois University</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Illinois State University</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Milwaukee Public Museum</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Northern Michigan University</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U North Dakota</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Valley City State University</a:t>
            </a:r>
          </a:p>
          <a:p>
            <a:pPr marL="342900" marR="0" lvl="0" indent="-342900" algn="l" rtl="0">
              <a:spcBef>
                <a:spcPts val="640"/>
              </a:spcBef>
              <a:spcAft>
                <a:spcPts val="0"/>
              </a:spcAft>
              <a:buClr>
                <a:schemeClr val="dk1"/>
              </a:buClr>
              <a:buSzPct val="105555"/>
              <a:buFont typeface="Arial"/>
              <a:buChar char="•"/>
            </a:pPr>
            <a:r>
              <a:rPr lang="x-none" sz="2950" b="0" i="0" u="none" strike="noStrike" cap="none" baseline="0">
                <a:solidFill>
                  <a:schemeClr val="dk1"/>
                </a:solidFill>
                <a:latin typeface="Arial"/>
                <a:ea typeface="Arial"/>
                <a:cs typeface="Arial"/>
                <a:sym typeface="Arial"/>
              </a:rPr>
              <a:t>U Hawaii (added this year)</a:t>
            </a:r>
          </a:p>
        </p:txBody>
      </p:sp>
      <p:sp>
        <p:nvSpPr>
          <p:cNvPr id="106" name="Shape 10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55400" y="0"/>
            <a:ext cx="9454799" cy="8385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3000" b="0" i="0" u="none" strike="noStrike" cap="none" baseline="0">
                <a:solidFill>
                  <a:schemeClr val="dk2"/>
                </a:solidFill>
                <a:latin typeface="Arial"/>
                <a:ea typeface="Arial"/>
                <a:cs typeface="Arial"/>
                <a:sym typeface="Arial"/>
              </a:rPr>
              <a:t>Year 1 Accomplishments: Digitization Workflows</a:t>
            </a:r>
          </a:p>
        </p:txBody>
      </p:sp>
      <p:sp>
        <p:nvSpPr>
          <p:cNvPr id="113" name="Shape 113"/>
          <p:cNvSpPr txBox="1">
            <a:spLocks noGrp="1"/>
          </p:cNvSpPr>
          <p:nvPr>
            <p:ph type="body" idx="1"/>
          </p:nvPr>
        </p:nvSpPr>
        <p:spPr>
          <a:xfrm>
            <a:off x="157050" y="1468800"/>
            <a:ext cx="8829900" cy="4088700"/>
          </a:xfrm>
          <a:prstGeom prst="rect">
            <a:avLst/>
          </a:prstGeom>
          <a:noFill/>
          <a:ln>
            <a:noFill/>
          </a:ln>
        </p:spPr>
        <p:txBody>
          <a:bodyPr lIns="91425" tIns="45700" rIns="91425" bIns="45700" anchor="t" anchorCtr="0">
            <a:spAutoFit/>
          </a:bodyPr>
          <a:lstStyle/>
          <a:p>
            <a:pPr marL="342900" marR="0" lvl="0" indent="-342900" algn="l" rtl="0">
              <a:spcBef>
                <a:spcPts val="640"/>
              </a:spcBef>
              <a:spcAft>
                <a:spcPts val="0"/>
              </a:spcAft>
              <a:buClr>
                <a:schemeClr val="dk1"/>
              </a:buClr>
              <a:buSzPct val="175925"/>
              <a:buFont typeface="Arial"/>
              <a:buChar char="•"/>
            </a:pPr>
            <a:r>
              <a:rPr lang="x-none" sz="1800"/>
              <a:t>Implemented digitization workflows for slide-mounted specimensand specimens  stored in vials</a:t>
            </a:r>
          </a:p>
          <a:p>
            <a:pPr marL="342900" marR="0" lvl="0" indent="-342900" algn="l" rtl="0">
              <a:spcBef>
                <a:spcPts val="640"/>
              </a:spcBef>
              <a:spcAft>
                <a:spcPts val="0"/>
              </a:spcAft>
              <a:buClr>
                <a:schemeClr val="dk1"/>
              </a:buClr>
              <a:buSzPct val="175925"/>
              <a:buFont typeface="Arial"/>
              <a:buChar char="•"/>
            </a:pPr>
            <a:r>
              <a:rPr lang="x-none" sz="1800"/>
              <a:t>Tested d</a:t>
            </a:r>
            <a:r>
              <a:rPr lang="x-none" sz="1800" b="0" i="0" u="none" strike="noStrike" cap="none" baseline="0">
                <a:solidFill>
                  <a:schemeClr val="dk1"/>
                </a:solidFill>
                <a:latin typeface="Arial"/>
                <a:ea typeface="Arial"/>
                <a:cs typeface="Arial"/>
                <a:sym typeface="Arial"/>
              </a:rPr>
              <a:t>rawer digitization hardware</a:t>
            </a:r>
          </a:p>
          <a:p>
            <a:pPr marL="342900" marR="0" lvl="0" indent="-342900" algn="l" rtl="0">
              <a:spcBef>
                <a:spcPts val="640"/>
              </a:spcBef>
              <a:spcAft>
                <a:spcPts val="0"/>
              </a:spcAft>
              <a:buClr>
                <a:schemeClr val="dk1"/>
              </a:buClr>
              <a:buSzPct val="175925"/>
              <a:buFont typeface="Arial"/>
              <a:buChar char="•"/>
            </a:pPr>
            <a:r>
              <a:rPr lang="x-none" sz="1800" b="0" i="0" u="none" strike="noStrike" cap="none" baseline="0">
                <a:solidFill>
                  <a:schemeClr val="dk1"/>
                </a:solidFill>
                <a:latin typeface="Arial"/>
                <a:ea typeface="Arial"/>
                <a:cs typeface="Arial"/>
                <a:sym typeface="Arial"/>
              </a:rPr>
              <a:t>Established web portal at UIUC using HUBzero platform</a:t>
            </a:r>
          </a:p>
          <a:p>
            <a:pPr marL="457200" marR="0" lvl="0" indent="0" algn="l" rtl="0">
              <a:spcBef>
                <a:spcPts val="560"/>
              </a:spcBef>
              <a:spcAft>
                <a:spcPts val="0"/>
              </a:spcAft>
              <a:buNone/>
            </a:pPr>
            <a:r>
              <a:rPr lang="x-none" sz="1800"/>
              <a:t>-	</a:t>
            </a:r>
            <a:r>
              <a:rPr lang="x-none" sz="1800" b="0" i="0" u="none" strike="noStrike" cap="none" baseline="0">
                <a:solidFill>
                  <a:schemeClr val="dk1"/>
                </a:solidFill>
                <a:latin typeface="Arial"/>
                <a:ea typeface="Arial"/>
                <a:cs typeface="Arial"/>
                <a:sym typeface="Arial"/>
              </a:rPr>
              <a:t>Community development for collaborators</a:t>
            </a:r>
          </a:p>
          <a:p>
            <a:pPr marL="457200" marR="0" lvl="0" indent="0" algn="l" rtl="0">
              <a:spcBef>
                <a:spcPts val="560"/>
              </a:spcBef>
              <a:spcAft>
                <a:spcPts val="0"/>
              </a:spcAft>
              <a:buNone/>
            </a:pPr>
            <a:r>
              <a:rPr lang="x-none" sz="1800"/>
              <a:t>-	</a:t>
            </a:r>
            <a:r>
              <a:rPr lang="x-none" sz="1800" b="0" i="0" u="none" strike="noStrike" cap="none" baseline="0">
                <a:solidFill>
                  <a:schemeClr val="dk1"/>
                </a:solidFill>
                <a:latin typeface="Arial"/>
                <a:ea typeface="Arial"/>
                <a:cs typeface="Arial"/>
                <a:sym typeface="Arial"/>
              </a:rPr>
              <a:t>Digitization workflow</a:t>
            </a:r>
          </a:p>
          <a:p>
            <a:pPr marL="457200" marR="0" lvl="0" indent="0" algn="l" rtl="0">
              <a:spcBef>
                <a:spcPts val="560"/>
              </a:spcBef>
              <a:spcAft>
                <a:spcPts val="0"/>
              </a:spcAft>
              <a:buNone/>
            </a:pPr>
            <a:r>
              <a:rPr lang="x-none" sz="1800"/>
              <a:t>-	</a:t>
            </a:r>
            <a:r>
              <a:rPr lang="x-none" sz="1800" b="0" i="0" u="none" strike="noStrike" cap="none" baseline="0">
                <a:solidFill>
                  <a:schemeClr val="dk1"/>
                </a:solidFill>
                <a:latin typeface="Arial"/>
                <a:ea typeface="Arial"/>
                <a:cs typeface="Arial"/>
                <a:sym typeface="Arial"/>
              </a:rPr>
              <a:t>Searchable/browsable web interface for images and label data</a:t>
            </a:r>
          </a:p>
          <a:p>
            <a:pPr marL="342900" lvl="0" indent="-342900" rtl="0">
              <a:spcBef>
                <a:spcPts val="640"/>
              </a:spcBef>
              <a:buClr>
                <a:schemeClr val="dk1"/>
              </a:buClr>
              <a:buSzPct val="175925"/>
              <a:buFont typeface="Arial"/>
              <a:buChar char="•"/>
            </a:pPr>
            <a:r>
              <a:rPr lang="x-none" sz="1800"/>
              <a:t>Staging pinned collections for digitization </a:t>
            </a:r>
          </a:p>
          <a:p>
            <a:pPr marL="457200" lvl="0" indent="0" rtl="0">
              <a:spcBef>
                <a:spcPts val="560"/>
              </a:spcBef>
              <a:buClr>
                <a:srgbClr val="000000"/>
              </a:buClr>
              <a:buSzPct val="61111"/>
              <a:buNone/>
            </a:pPr>
            <a:r>
              <a:rPr lang="x-none" sz="1800"/>
              <a:t>-	basic housekeeping (drawer and unit tray labels, updating nomenclature, organizing identified material)</a:t>
            </a:r>
          </a:p>
          <a:p>
            <a:pPr marL="457200" lvl="0" indent="0" rtl="0">
              <a:spcBef>
                <a:spcPts val="560"/>
              </a:spcBef>
              <a:buClr>
                <a:srgbClr val="000000"/>
              </a:buClr>
              <a:buSzPct val="61111"/>
              <a:buNone/>
            </a:pPr>
            <a:r>
              <a:rPr lang="x-none" sz="1800"/>
              <a:t>-	curator exchanges to upgrade curatorial status of focal taxa</a:t>
            </a:r>
          </a:p>
          <a:p>
            <a:pPr marL="342900" marR="0" lvl="0" indent="-342900" algn="l" rtl="0">
              <a:spcBef>
                <a:spcPts val="640"/>
              </a:spcBef>
              <a:spcAft>
                <a:spcPts val="0"/>
              </a:spcAft>
              <a:buClr>
                <a:schemeClr val="dk1"/>
              </a:buClr>
              <a:buSzPct val="175925"/>
              <a:buFont typeface="Arial"/>
              <a:buChar char="•"/>
            </a:pPr>
            <a:r>
              <a:rPr lang="x-none" sz="1800" b="0" i="0" u="none" strike="noStrike" cap="none" baseline="0">
                <a:solidFill>
                  <a:schemeClr val="dk1"/>
                </a:solidFill>
                <a:latin typeface="Arial"/>
                <a:ea typeface="Arial"/>
                <a:cs typeface="Arial"/>
                <a:sym typeface="Arial"/>
              </a:rPr>
              <a:t>Develop training materials for participants</a:t>
            </a:r>
          </a:p>
          <a:p>
            <a:pPr marL="342900" marR="0" lvl="0" indent="-342900" algn="l" rtl="0">
              <a:spcBef>
                <a:spcPts val="640"/>
              </a:spcBef>
              <a:spcAft>
                <a:spcPts val="0"/>
              </a:spcAft>
              <a:buClr>
                <a:schemeClr val="dk1"/>
              </a:buClr>
              <a:buSzPct val="175925"/>
              <a:buFont typeface="Arial"/>
              <a:buChar char="•"/>
            </a:pPr>
            <a:r>
              <a:rPr lang="x-none" sz="1800" b="0" i="0" u="none" strike="noStrike" cap="none" baseline="0">
                <a:solidFill>
                  <a:schemeClr val="dk1"/>
                </a:solidFill>
                <a:latin typeface="Arial"/>
                <a:ea typeface="Arial"/>
                <a:cs typeface="Arial"/>
                <a:sym typeface="Arial"/>
              </a:rPr>
              <a:t>InvertNet Digitization Workshop – Spring 2012</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609600" y="0"/>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Digitization Workflows: Slides</a:t>
            </a:r>
          </a:p>
        </p:txBody>
      </p:sp>
      <p:sp>
        <p:nvSpPr>
          <p:cNvPr id="120" name="Shape 120"/>
          <p:cNvSpPr txBox="1">
            <a:spLocks noGrp="1"/>
          </p:cNvSpPr>
          <p:nvPr>
            <p:ph type="body" idx="1"/>
          </p:nvPr>
        </p:nvSpPr>
        <p:spPr>
          <a:xfrm>
            <a:off x="-457200" y="1447800"/>
            <a:ext cx="7095000" cy="3009600"/>
          </a:xfrm>
          <a:prstGeom prst="rect">
            <a:avLst/>
          </a:prstGeom>
          <a:noFill/>
          <a:ln>
            <a:noFill/>
          </a:ln>
        </p:spPr>
        <p:txBody>
          <a:bodyPr lIns="91425" tIns="45700" rIns="91425" bIns="45700" anchor="t" anchorCtr="0">
            <a:spAutoFit/>
          </a:bodyPr>
          <a:lstStyle/>
          <a:p>
            <a:pPr marL="742950" marR="0" lvl="1" indent="-285750" algn="l" rtl="0">
              <a:spcBef>
                <a:spcPts val="560"/>
              </a:spcBef>
              <a:spcAft>
                <a:spcPts val="0"/>
              </a:spcAft>
              <a:buClr>
                <a:schemeClr val="dk1"/>
              </a:buClr>
              <a:buSzPct val="128787"/>
              <a:buFont typeface="Arial"/>
              <a:buChar char="•"/>
            </a:pPr>
            <a:r>
              <a:rPr lang="x-none" sz="2150"/>
              <a:t>D</a:t>
            </a:r>
            <a:r>
              <a:rPr lang="x-none" sz="2150" b="0" i="0" u="none" strike="noStrike" cap="none" baseline="0">
                <a:solidFill>
                  <a:schemeClr val="dk1"/>
                </a:solidFill>
                <a:latin typeface="Arial"/>
                <a:ea typeface="Arial"/>
                <a:cs typeface="Arial"/>
                <a:sym typeface="Arial"/>
              </a:rPr>
              <a:t>esigned new, less expensive template for arranging sets of 20 slides on flatbed scanner</a:t>
            </a:r>
          </a:p>
          <a:p>
            <a:pPr marL="742950" marR="0" lvl="1" indent="-285750" algn="l" rtl="0">
              <a:spcBef>
                <a:spcPts val="560"/>
              </a:spcBef>
              <a:spcAft>
                <a:spcPts val="0"/>
              </a:spcAft>
              <a:buClr>
                <a:schemeClr val="dk1"/>
              </a:buClr>
              <a:buSzPct val="128787"/>
              <a:buFont typeface="Arial"/>
              <a:buChar char="•"/>
            </a:pPr>
            <a:r>
              <a:rPr lang="x-none" sz="2150"/>
              <a:t>P</a:t>
            </a:r>
            <a:r>
              <a:rPr lang="x-none" sz="2150" b="0" i="0" u="none" strike="noStrike" cap="none" baseline="0">
                <a:solidFill>
                  <a:schemeClr val="dk1"/>
                </a:solidFill>
                <a:latin typeface="Arial"/>
                <a:ea typeface="Arial"/>
                <a:cs typeface="Arial"/>
                <a:sym typeface="Arial"/>
              </a:rPr>
              <a:t>ublished workflow description on InvertNet.org (http://invertnet.org/resources/98)</a:t>
            </a:r>
          </a:p>
          <a:p>
            <a:pPr marL="742950" marR="0" lvl="1" indent="-285750" algn="l" rtl="0">
              <a:spcBef>
                <a:spcPts val="560"/>
              </a:spcBef>
              <a:spcAft>
                <a:spcPts val="0"/>
              </a:spcAft>
              <a:buClr>
                <a:schemeClr val="dk1"/>
              </a:buClr>
              <a:buSzPct val="128787"/>
              <a:buFont typeface="Arial"/>
              <a:buChar char="•"/>
            </a:pPr>
            <a:r>
              <a:rPr lang="x-none" sz="2150"/>
              <a:t>P</a:t>
            </a:r>
            <a:r>
              <a:rPr lang="x-none" sz="2150" b="0" i="0" u="none" strike="noStrike" cap="none" baseline="0">
                <a:solidFill>
                  <a:schemeClr val="dk1"/>
                </a:solidFill>
                <a:latin typeface="Arial"/>
                <a:ea typeface="Arial"/>
                <a:cs typeface="Arial"/>
                <a:sym typeface="Arial"/>
              </a:rPr>
              <a:t>ublished training video demonstration of entire procedure (https://invertnet.org/resources/1997)</a:t>
            </a:r>
          </a:p>
        </p:txBody>
      </p:sp>
      <p:sp>
        <p:nvSpPr>
          <p:cNvPr id="121" name="Shape 121"/>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
        <p:nvSpPr>
          <p:cNvPr id="122" name="Shape 12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123" name="Shape 123"/>
          <p:cNvSpPr/>
          <p:nvPr/>
        </p:nvSpPr>
        <p:spPr>
          <a:xfrm>
            <a:off x="5410200" y="1524000"/>
            <a:ext cx="3447631" cy="3276600"/>
          </a:xfrm>
          <a:prstGeom prst="rect">
            <a:avLst/>
          </a:prstGeom>
          <a:noFill/>
          <a:ln>
            <a:noFill/>
          </a:ln>
        </p:spPr>
        <p:txBody>
          <a:bodyPr lIns="91425" tIns="91425" rIns="91425" bIns="91425" anchor="ctr" anchorCtr="0">
            <a:spAutoFit/>
          </a:bodyPr>
          <a:lstStyle/>
          <a:p>
            <a:endParaRPr/>
          </a:p>
        </p:txBody>
      </p:sp>
      <p:sp>
        <p:nvSpPr>
          <p:cNvPr id="124" name="Shape 124"/>
          <p:cNvSpPr/>
          <p:nvPr/>
        </p:nvSpPr>
        <p:spPr>
          <a:xfrm>
            <a:off x="6465187" y="1181100"/>
            <a:ext cx="2602612" cy="3581399"/>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38199" y="76200"/>
            <a:ext cx="7772400" cy="1143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4400" b="0" i="0" u="none" strike="noStrike" cap="none" baseline="0">
                <a:solidFill>
                  <a:schemeClr val="dk2"/>
                </a:solidFill>
                <a:latin typeface="Arial"/>
                <a:ea typeface="Arial"/>
                <a:cs typeface="Arial"/>
                <a:sym typeface="Arial"/>
              </a:rPr>
              <a:t>Digitization Workflows: Vials</a:t>
            </a:r>
          </a:p>
        </p:txBody>
      </p:sp>
      <p:sp>
        <p:nvSpPr>
          <p:cNvPr id="130" name="Shape 130"/>
          <p:cNvSpPr txBox="1">
            <a:spLocks noGrp="1"/>
          </p:cNvSpPr>
          <p:nvPr>
            <p:ph type="body" idx="1"/>
          </p:nvPr>
        </p:nvSpPr>
        <p:spPr>
          <a:xfrm>
            <a:off x="-533400" y="1752600"/>
            <a:ext cx="5027999" cy="4419599"/>
          </a:xfrm>
          <a:prstGeom prst="rect">
            <a:avLst/>
          </a:prstGeom>
          <a:noFill/>
          <a:ln>
            <a:noFill/>
          </a:ln>
        </p:spPr>
        <p:txBody>
          <a:bodyPr lIns="91425" tIns="45700" rIns="91425" bIns="45700" anchor="t" anchorCtr="0">
            <a:spAutoFit/>
          </a:bodyPr>
          <a:lstStyle/>
          <a:p>
            <a:pPr marL="742950" marR="0" lvl="1" indent="-285750" algn="l" rtl="0">
              <a:spcBef>
                <a:spcPts val="560"/>
              </a:spcBef>
              <a:spcAft>
                <a:spcPts val="0"/>
              </a:spcAft>
              <a:buClr>
                <a:schemeClr val="dk1"/>
              </a:buClr>
              <a:buSzPct val="141666"/>
              <a:buFont typeface="Arial"/>
              <a:buChar char="•"/>
            </a:pPr>
            <a:r>
              <a:rPr lang="x-none" sz="1950"/>
              <a:t>D</a:t>
            </a:r>
            <a:r>
              <a:rPr lang="x-none" sz="1950" b="0" i="0" u="none" strike="noStrike" cap="none" baseline="0">
                <a:solidFill>
                  <a:schemeClr val="dk1"/>
                </a:solidFill>
                <a:latin typeface="Arial"/>
                <a:ea typeface="Arial"/>
                <a:cs typeface="Arial"/>
                <a:sym typeface="Arial"/>
              </a:rPr>
              <a:t>eveloped new workflow that does not require removing labels from vials and allows multiple vials to be scanned simultaneously</a:t>
            </a:r>
          </a:p>
          <a:p>
            <a:pPr marL="742950" marR="0" lvl="1" indent="-285750" algn="l" rtl="0">
              <a:spcBef>
                <a:spcPts val="560"/>
              </a:spcBef>
              <a:spcAft>
                <a:spcPts val="0"/>
              </a:spcAft>
              <a:buClr>
                <a:schemeClr val="dk1"/>
              </a:buClr>
              <a:buSzPct val="141666"/>
              <a:buFont typeface="Arial"/>
              <a:buChar char="•"/>
            </a:pPr>
            <a:r>
              <a:rPr lang="x-none" sz="1950"/>
              <a:t>P</a:t>
            </a:r>
            <a:r>
              <a:rPr lang="x-none" sz="1950" b="0" i="0" u="none" strike="noStrike" cap="none" baseline="0">
                <a:solidFill>
                  <a:schemeClr val="dk1"/>
                </a:solidFill>
                <a:latin typeface="Arial"/>
                <a:ea typeface="Arial"/>
                <a:cs typeface="Arial"/>
                <a:sym typeface="Arial"/>
              </a:rPr>
              <a:t>ublished workflow description on InvertNet.org (http://invertnet.org/resources/93)</a:t>
            </a:r>
          </a:p>
          <a:p>
            <a:pPr marL="742950" marR="0" lvl="1" indent="-285750" algn="l" rtl="0">
              <a:spcBef>
                <a:spcPts val="560"/>
              </a:spcBef>
              <a:spcAft>
                <a:spcPts val="0"/>
              </a:spcAft>
              <a:buClr>
                <a:schemeClr val="dk1"/>
              </a:buClr>
              <a:buSzPct val="141666"/>
              <a:buFont typeface="Arial"/>
              <a:buChar char="•"/>
            </a:pPr>
            <a:r>
              <a:rPr lang="x-none" sz="1950"/>
              <a:t>P</a:t>
            </a:r>
            <a:r>
              <a:rPr lang="x-none" sz="1950" b="0" i="0" u="none" strike="noStrike" cap="none" baseline="0">
                <a:solidFill>
                  <a:schemeClr val="dk1"/>
                </a:solidFill>
                <a:latin typeface="Arial"/>
                <a:ea typeface="Arial"/>
                <a:cs typeface="Arial"/>
                <a:sym typeface="Arial"/>
              </a:rPr>
              <a:t>ublished training video demonstration of entire procedure (https://invertnet.org/resources/1957)</a:t>
            </a:r>
          </a:p>
        </p:txBody>
      </p:sp>
      <p:sp>
        <p:nvSpPr>
          <p:cNvPr id="131" name="Shape 131"/>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spAutoFit/>
          </a:bodyPr>
          <a:lstStyle/>
          <a:p>
            <a:pPr marL="0" marR="0" lvl="0" indent="0" algn="ctr" rtl="0">
              <a:buSzPct val="25000"/>
              <a:buNone/>
            </a:pPr>
            <a:r>
              <a:rPr lang="x-none" sz="1800" b="0" i="0" u="none" strike="noStrike" cap="none" baseline="0">
                <a:solidFill>
                  <a:schemeClr val="dk1"/>
                </a:solidFill>
                <a:latin typeface="Arial"/>
                <a:ea typeface="Arial"/>
                <a:cs typeface="Arial"/>
                <a:sym typeface="Arial"/>
              </a:rPr>
              <a:t>iDigBio Summit 2</a:t>
            </a:r>
          </a:p>
        </p:txBody>
      </p:sp>
      <p:sp>
        <p:nvSpPr>
          <p:cNvPr id="132" name="Shape 13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x-none"/>
              <a:t> </a:t>
            </a:r>
          </a:p>
        </p:txBody>
      </p:sp>
      <p:sp>
        <p:nvSpPr>
          <p:cNvPr id="133" name="Shape 133"/>
          <p:cNvSpPr/>
          <p:nvPr/>
        </p:nvSpPr>
        <p:spPr>
          <a:xfrm>
            <a:off x="4611870" y="2514600"/>
            <a:ext cx="4494028" cy="2995800"/>
          </a:xfrm>
          <a:prstGeom prst="rect">
            <a:avLst/>
          </a:prstGeom>
          <a:blipFill>
            <a:blip r:embed="rId3"/>
            <a:stretch>
              <a:fillRect/>
            </a:stretch>
          </a:blipFill>
        </p:spPr>
      </p:sp>
      <p:sp>
        <p:nvSpPr>
          <p:cNvPr id="134" name="Shape 134"/>
          <p:cNvSpPr/>
          <p:nvPr/>
        </p:nvSpPr>
        <p:spPr>
          <a:xfrm>
            <a:off x="5105400" y="1460500"/>
            <a:ext cx="3595165" cy="901700"/>
          </a:xfrm>
          <a:prstGeom prst="rect">
            <a:avLst/>
          </a:prstGeom>
          <a:blipFill>
            <a:blip r:embed="rId4"/>
            <a:stretch>
              <a:fillRect/>
            </a:stretch>
          </a:blipFill>
        </p:spPr>
      </p:sp>
    </p:spTree>
  </p:cSld>
  <p:clrMapOvr>
    <a:masterClrMapping/>
  </p:clrMapOvr>
  <p:transition xmlns:p14="http://schemas.microsoft.com/office/powerpoint/2010/mai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977</Words>
  <Application>Microsoft Macintosh PowerPoint</Application>
  <PresentationFormat>On-screen Show (4:3)</PresentationFormat>
  <Paragraphs>211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
      <vt:lpstr>InvertNet: Year 2 Progress &amp; Plans</vt:lpstr>
      <vt:lpstr>InvertNet Rationale</vt:lpstr>
      <vt:lpstr>InvertNet Goals</vt:lpstr>
      <vt:lpstr>InvertNet UIUC Team</vt:lpstr>
      <vt:lpstr>InvertNet Collaborating Curators</vt:lpstr>
      <vt:lpstr>Additional Collections</vt:lpstr>
      <vt:lpstr>Year 1 Accomplishments: Digitization Workflows</vt:lpstr>
      <vt:lpstr>Digitization Workflows: Slides</vt:lpstr>
      <vt:lpstr>Digitization Workflows: Vials</vt:lpstr>
      <vt:lpstr>Drawer Digitization</vt:lpstr>
      <vt:lpstr>OpenCV – Computer Vision Library</vt:lpstr>
      <vt:lpstr>Digitization Workflow Testbed: 3D Reconstruction</vt:lpstr>
      <vt:lpstr>Digitization Workflow:  Advantages</vt:lpstr>
      <vt:lpstr>Outreach</vt:lpstr>
      <vt:lpstr>InvertNet IT Infrastructure</vt:lpstr>
      <vt:lpstr>InvertNet Infrastructure</vt:lpstr>
      <vt:lpstr>PowerPoint Presentation</vt:lpstr>
      <vt:lpstr>Added Features in Year One</vt:lpstr>
      <vt:lpstr>Upcoming Features</vt:lpstr>
      <vt:lpstr>Join Us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InvertNet: Year 2 Progress &amp; Plans</dc:title>
  <cp:lastModifiedBy>Chris Dietrich</cp:lastModifiedBy>
  <cp:revision>1</cp:revision>
  <dcterms:modified xsi:type="dcterms:W3CDTF">2012-10-23T11:09:07Z</dcterms:modified>
</cp:coreProperties>
</file>