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0" r:id="rId4"/>
    <p:sldId id="266" r:id="rId5"/>
    <p:sldId id="264" r:id="rId6"/>
    <p:sldId id="271" r:id="rId7"/>
    <p:sldId id="269" r:id="rId8"/>
    <p:sldId id="256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2A25C-BC31-46BB-AFC5-445079026D06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8B6D8-21EA-4963-B911-91164E91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0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B6D8-21EA-4963-B911-91164E91B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AD8F-E7DD-4AED-BAD4-4ECC27D0117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0D5E-068E-4501-B2B0-58E5A570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5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map_presen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367"/>
            <a:ext cx="9144000" cy="512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solidFill>
            <a:srgbClr val="6AA850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50166" y="6104691"/>
            <a:ext cx="9144000" cy="338554"/>
          </a:xfrm>
          <a:prstGeom prst="rect">
            <a:avLst/>
          </a:prstGeom>
          <a:solidFill>
            <a:srgbClr val="6AA8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Currently 7 Thematic Collection Networks with </a:t>
            </a:r>
            <a:r>
              <a:rPr lang="en-US" sz="1600" b="1" dirty="0"/>
              <a:t>130 participating institutions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3985" y="2793230"/>
            <a:ext cx="8051133" cy="2730747"/>
            <a:chOff x="713985" y="2793230"/>
            <a:chExt cx="8051133" cy="2730747"/>
          </a:xfrm>
        </p:grpSpPr>
        <p:grpSp>
          <p:nvGrpSpPr>
            <p:cNvPr id="122" name="Group 121"/>
            <p:cNvGrpSpPr/>
            <p:nvPr/>
          </p:nvGrpSpPr>
          <p:grpSpPr>
            <a:xfrm>
              <a:off x="3046869" y="2793230"/>
              <a:ext cx="5718249" cy="2497111"/>
              <a:chOff x="3046869" y="2793230"/>
              <a:chExt cx="5718249" cy="2497111"/>
            </a:xfrm>
          </p:grpSpPr>
          <p:sp>
            <p:nvSpPr>
              <p:cNvPr id="12" name="AutoShape 27"/>
              <p:cNvSpPr>
                <a:spLocks noChangeArrowheads="1"/>
              </p:cNvSpPr>
              <p:nvPr/>
            </p:nvSpPr>
            <p:spPr bwMode="auto">
              <a:xfrm>
                <a:off x="4777093" y="3163889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27"/>
              <p:cNvSpPr>
                <a:spLocks noChangeArrowheads="1"/>
              </p:cNvSpPr>
              <p:nvPr/>
            </p:nvSpPr>
            <p:spPr bwMode="auto">
              <a:xfrm>
                <a:off x="3964233" y="4041785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27"/>
              <p:cNvSpPr>
                <a:spLocks noChangeArrowheads="1"/>
              </p:cNvSpPr>
              <p:nvPr/>
            </p:nvSpPr>
            <p:spPr bwMode="auto">
              <a:xfrm>
                <a:off x="4098106" y="4235435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27"/>
              <p:cNvSpPr>
                <a:spLocks noChangeArrowheads="1"/>
              </p:cNvSpPr>
              <p:nvPr/>
            </p:nvSpPr>
            <p:spPr bwMode="auto">
              <a:xfrm>
                <a:off x="4562158" y="4226353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27"/>
              <p:cNvSpPr>
                <a:spLocks noChangeArrowheads="1"/>
              </p:cNvSpPr>
              <p:nvPr/>
            </p:nvSpPr>
            <p:spPr bwMode="auto">
              <a:xfrm>
                <a:off x="4581331" y="3827547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27"/>
              <p:cNvSpPr>
                <a:spLocks noChangeArrowheads="1"/>
              </p:cNvSpPr>
              <p:nvPr/>
            </p:nvSpPr>
            <p:spPr bwMode="auto">
              <a:xfrm>
                <a:off x="4741220" y="3023319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27"/>
              <p:cNvSpPr>
                <a:spLocks noChangeArrowheads="1"/>
              </p:cNvSpPr>
              <p:nvPr/>
            </p:nvSpPr>
            <p:spPr bwMode="auto">
              <a:xfrm>
                <a:off x="4715213" y="3139112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27"/>
              <p:cNvSpPr>
                <a:spLocks noChangeArrowheads="1"/>
              </p:cNvSpPr>
              <p:nvPr/>
            </p:nvSpPr>
            <p:spPr bwMode="auto">
              <a:xfrm>
                <a:off x="5757065" y="4389360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27"/>
              <p:cNvSpPr>
                <a:spLocks noChangeArrowheads="1"/>
              </p:cNvSpPr>
              <p:nvPr/>
            </p:nvSpPr>
            <p:spPr bwMode="auto">
              <a:xfrm>
                <a:off x="5100775" y="4042967"/>
                <a:ext cx="114062" cy="118541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27"/>
              <p:cNvSpPr>
                <a:spLocks noChangeArrowheads="1"/>
              </p:cNvSpPr>
              <p:nvPr/>
            </p:nvSpPr>
            <p:spPr bwMode="auto">
              <a:xfrm>
                <a:off x="4078295" y="3139112"/>
                <a:ext cx="133873" cy="144473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046869" y="2793230"/>
                <a:ext cx="3106288" cy="2497111"/>
              </a:xfrm>
              <a:custGeom>
                <a:avLst/>
                <a:gdLst>
                  <a:gd name="connsiteX0" fmla="*/ 0 w 4107128"/>
                  <a:gd name="connsiteY0" fmla="*/ 1039902 h 3210358"/>
                  <a:gd name="connsiteX1" fmla="*/ 191911 w 4107128"/>
                  <a:gd name="connsiteY1" fmla="*/ 780257 h 3210358"/>
                  <a:gd name="connsiteX2" fmla="*/ 462844 w 4107128"/>
                  <a:gd name="connsiteY2" fmla="*/ 441590 h 3210358"/>
                  <a:gd name="connsiteX3" fmla="*/ 824088 w 4107128"/>
                  <a:gd name="connsiteY3" fmla="*/ 204524 h 3210358"/>
                  <a:gd name="connsiteX4" fmla="*/ 1083733 w 4107128"/>
                  <a:gd name="connsiteY4" fmla="*/ 91635 h 3210358"/>
                  <a:gd name="connsiteX5" fmla="*/ 1433688 w 4107128"/>
                  <a:gd name="connsiteY5" fmla="*/ 35190 h 3210358"/>
                  <a:gd name="connsiteX6" fmla="*/ 2167466 w 4107128"/>
                  <a:gd name="connsiteY6" fmla="*/ 1324 h 3210358"/>
                  <a:gd name="connsiteX7" fmla="*/ 2799644 w 4107128"/>
                  <a:gd name="connsiteY7" fmla="*/ 80346 h 3210358"/>
                  <a:gd name="connsiteX8" fmla="*/ 3239911 w 4107128"/>
                  <a:gd name="connsiteY8" fmla="*/ 215813 h 3210358"/>
                  <a:gd name="connsiteX9" fmla="*/ 3680177 w 4107128"/>
                  <a:gd name="connsiteY9" fmla="*/ 441590 h 3210358"/>
                  <a:gd name="connsiteX10" fmla="*/ 3984977 w 4107128"/>
                  <a:gd name="connsiteY10" fmla="*/ 825413 h 3210358"/>
                  <a:gd name="connsiteX11" fmla="*/ 4097866 w 4107128"/>
                  <a:gd name="connsiteY11" fmla="*/ 1468879 h 3210358"/>
                  <a:gd name="connsiteX12" fmla="*/ 4097866 w 4107128"/>
                  <a:gd name="connsiteY12" fmla="*/ 2010746 h 3210358"/>
                  <a:gd name="connsiteX13" fmla="*/ 4075288 w 4107128"/>
                  <a:gd name="connsiteY13" fmla="*/ 2338124 h 3210358"/>
                  <a:gd name="connsiteX14" fmla="*/ 3849511 w 4107128"/>
                  <a:gd name="connsiteY14" fmla="*/ 2484879 h 3210358"/>
                  <a:gd name="connsiteX15" fmla="*/ 3601155 w 4107128"/>
                  <a:gd name="connsiteY15" fmla="*/ 2609057 h 3210358"/>
                  <a:gd name="connsiteX16" fmla="*/ 3578577 w 4107128"/>
                  <a:gd name="connsiteY16" fmla="*/ 2823546 h 3210358"/>
                  <a:gd name="connsiteX17" fmla="*/ 3510844 w 4107128"/>
                  <a:gd name="connsiteY17" fmla="*/ 3173502 h 3210358"/>
                  <a:gd name="connsiteX18" fmla="*/ 3273777 w 4107128"/>
                  <a:gd name="connsiteY18" fmla="*/ 3196079 h 3210358"/>
                  <a:gd name="connsiteX19" fmla="*/ 3048000 w 4107128"/>
                  <a:gd name="connsiteY19" fmla="*/ 3139635 h 3210358"/>
                  <a:gd name="connsiteX20" fmla="*/ 2506133 w 4107128"/>
                  <a:gd name="connsiteY20" fmla="*/ 2970302 h 3210358"/>
                  <a:gd name="connsiteX21" fmla="*/ 1941688 w 4107128"/>
                  <a:gd name="connsiteY21" fmla="*/ 2767102 h 3210358"/>
                  <a:gd name="connsiteX22" fmla="*/ 1467555 w 4107128"/>
                  <a:gd name="connsiteY22" fmla="*/ 2473590 h 3210358"/>
                  <a:gd name="connsiteX23" fmla="*/ 1264355 w 4107128"/>
                  <a:gd name="connsiteY23" fmla="*/ 2112346 h 3210358"/>
                  <a:gd name="connsiteX24" fmla="*/ 1072444 w 4107128"/>
                  <a:gd name="connsiteY24" fmla="*/ 1954302 h 3210358"/>
                  <a:gd name="connsiteX25" fmla="*/ 857955 w 4107128"/>
                  <a:gd name="connsiteY25" fmla="*/ 1897857 h 3210358"/>
                  <a:gd name="connsiteX26" fmla="*/ 643466 w 4107128"/>
                  <a:gd name="connsiteY26" fmla="*/ 1784968 h 3210358"/>
                  <a:gd name="connsiteX27" fmla="*/ 395111 w 4107128"/>
                  <a:gd name="connsiteY27" fmla="*/ 1570479 h 3210358"/>
                  <a:gd name="connsiteX28" fmla="*/ 158044 w 4107128"/>
                  <a:gd name="connsiteY28" fmla="*/ 1435013 h 3210358"/>
                  <a:gd name="connsiteX29" fmla="*/ 33866 w 4107128"/>
                  <a:gd name="connsiteY29" fmla="*/ 1186657 h 3210358"/>
                  <a:gd name="connsiteX30" fmla="*/ 33866 w 4107128"/>
                  <a:gd name="connsiteY30" fmla="*/ 983457 h 32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107128" h="3210358">
                    <a:moveTo>
                      <a:pt x="0" y="1039902"/>
                    </a:moveTo>
                    <a:cubicBezTo>
                      <a:pt x="57385" y="959939"/>
                      <a:pt x="114770" y="879976"/>
                      <a:pt x="191911" y="780257"/>
                    </a:cubicBezTo>
                    <a:cubicBezTo>
                      <a:pt x="269052" y="680538"/>
                      <a:pt x="357481" y="537545"/>
                      <a:pt x="462844" y="441590"/>
                    </a:cubicBezTo>
                    <a:cubicBezTo>
                      <a:pt x="568207" y="345635"/>
                      <a:pt x="720607" y="262850"/>
                      <a:pt x="824088" y="204524"/>
                    </a:cubicBezTo>
                    <a:cubicBezTo>
                      <a:pt x="927569" y="146198"/>
                      <a:pt x="982133" y="119857"/>
                      <a:pt x="1083733" y="91635"/>
                    </a:cubicBezTo>
                    <a:cubicBezTo>
                      <a:pt x="1185333" y="63413"/>
                      <a:pt x="1253066" y="50242"/>
                      <a:pt x="1433688" y="35190"/>
                    </a:cubicBezTo>
                    <a:cubicBezTo>
                      <a:pt x="1614310" y="20138"/>
                      <a:pt x="1939807" y="-6202"/>
                      <a:pt x="2167466" y="1324"/>
                    </a:cubicBezTo>
                    <a:cubicBezTo>
                      <a:pt x="2395125" y="8850"/>
                      <a:pt x="2620903" y="44598"/>
                      <a:pt x="2799644" y="80346"/>
                    </a:cubicBezTo>
                    <a:cubicBezTo>
                      <a:pt x="2978385" y="116094"/>
                      <a:pt x="3093156" y="155606"/>
                      <a:pt x="3239911" y="215813"/>
                    </a:cubicBezTo>
                    <a:cubicBezTo>
                      <a:pt x="3386666" y="276020"/>
                      <a:pt x="3555999" y="339990"/>
                      <a:pt x="3680177" y="441590"/>
                    </a:cubicBezTo>
                    <a:cubicBezTo>
                      <a:pt x="3804355" y="543190"/>
                      <a:pt x="3915362" y="654198"/>
                      <a:pt x="3984977" y="825413"/>
                    </a:cubicBezTo>
                    <a:cubicBezTo>
                      <a:pt x="4054592" y="996628"/>
                      <a:pt x="4079051" y="1271324"/>
                      <a:pt x="4097866" y="1468879"/>
                    </a:cubicBezTo>
                    <a:cubicBezTo>
                      <a:pt x="4116681" y="1666434"/>
                      <a:pt x="4101629" y="1865872"/>
                      <a:pt x="4097866" y="2010746"/>
                    </a:cubicBezTo>
                    <a:cubicBezTo>
                      <a:pt x="4094103" y="2155620"/>
                      <a:pt x="4116680" y="2259102"/>
                      <a:pt x="4075288" y="2338124"/>
                    </a:cubicBezTo>
                    <a:cubicBezTo>
                      <a:pt x="4033896" y="2417146"/>
                      <a:pt x="3928533" y="2439724"/>
                      <a:pt x="3849511" y="2484879"/>
                    </a:cubicBezTo>
                    <a:cubicBezTo>
                      <a:pt x="3770489" y="2530034"/>
                      <a:pt x="3646311" y="2552613"/>
                      <a:pt x="3601155" y="2609057"/>
                    </a:cubicBezTo>
                    <a:cubicBezTo>
                      <a:pt x="3555999" y="2665502"/>
                      <a:pt x="3593629" y="2729472"/>
                      <a:pt x="3578577" y="2823546"/>
                    </a:cubicBezTo>
                    <a:cubicBezTo>
                      <a:pt x="3563525" y="2917620"/>
                      <a:pt x="3561644" y="3111413"/>
                      <a:pt x="3510844" y="3173502"/>
                    </a:cubicBezTo>
                    <a:cubicBezTo>
                      <a:pt x="3460044" y="3235591"/>
                      <a:pt x="3350918" y="3201723"/>
                      <a:pt x="3273777" y="3196079"/>
                    </a:cubicBezTo>
                    <a:cubicBezTo>
                      <a:pt x="3196636" y="3190435"/>
                      <a:pt x="3175941" y="3177265"/>
                      <a:pt x="3048000" y="3139635"/>
                    </a:cubicBezTo>
                    <a:cubicBezTo>
                      <a:pt x="2920059" y="3102005"/>
                      <a:pt x="2690518" y="3032391"/>
                      <a:pt x="2506133" y="2970302"/>
                    </a:cubicBezTo>
                    <a:cubicBezTo>
                      <a:pt x="2321748" y="2908213"/>
                      <a:pt x="2114784" y="2849887"/>
                      <a:pt x="1941688" y="2767102"/>
                    </a:cubicBezTo>
                    <a:cubicBezTo>
                      <a:pt x="1768592" y="2684317"/>
                      <a:pt x="1580444" y="2582716"/>
                      <a:pt x="1467555" y="2473590"/>
                    </a:cubicBezTo>
                    <a:cubicBezTo>
                      <a:pt x="1354666" y="2364464"/>
                      <a:pt x="1330207" y="2198894"/>
                      <a:pt x="1264355" y="2112346"/>
                    </a:cubicBezTo>
                    <a:cubicBezTo>
                      <a:pt x="1198503" y="2025798"/>
                      <a:pt x="1140177" y="1990050"/>
                      <a:pt x="1072444" y="1954302"/>
                    </a:cubicBezTo>
                    <a:cubicBezTo>
                      <a:pt x="1004711" y="1918554"/>
                      <a:pt x="929451" y="1926079"/>
                      <a:pt x="857955" y="1897857"/>
                    </a:cubicBezTo>
                    <a:cubicBezTo>
                      <a:pt x="786459" y="1869635"/>
                      <a:pt x="720607" y="1839531"/>
                      <a:pt x="643466" y="1784968"/>
                    </a:cubicBezTo>
                    <a:cubicBezTo>
                      <a:pt x="566325" y="1730405"/>
                      <a:pt x="476015" y="1628805"/>
                      <a:pt x="395111" y="1570479"/>
                    </a:cubicBezTo>
                    <a:cubicBezTo>
                      <a:pt x="314207" y="1512153"/>
                      <a:pt x="218252" y="1498983"/>
                      <a:pt x="158044" y="1435013"/>
                    </a:cubicBezTo>
                    <a:cubicBezTo>
                      <a:pt x="97837" y="1371043"/>
                      <a:pt x="54562" y="1261916"/>
                      <a:pt x="33866" y="1186657"/>
                    </a:cubicBezTo>
                    <a:cubicBezTo>
                      <a:pt x="13170" y="1111398"/>
                      <a:pt x="23518" y="1047427"/>
                      <a:pt x="33866" y="9834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>
                <a:glow rad="1524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utoShape 27"/>
              <p:cNvSpPr>
                <a:spLocks noChangeArrowheads="1"/>
              </p:cNvSpPr>
              <p:nvPr/>
            </p:nvSpPr>
            <p:spPr bwMode="auto">
              <a:xfrm>
                <a:off x="8631245" y="2850023"/>
                <a:ext cx="133873" cy="144473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 algn="ctr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>
                <a:stCxn id="17" idx="0"/>
              </p:cNvCxnSpPr>
              <p:nvPr/>
            </p:nvCxnSpPr>
            <p:spPr>
              <a:xfrm flipV="1">
                <a:off x="4086857" y="3211349"/>
                <a:ext cx="58374" cy="58436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123406" y="3203283"/>
                <a:ext cx="623823" cy="67486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085894" y="3082589"/>
                <a:ext cx="661335" cy="8066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7" idx="0"/>
                <a:endCxn id="19" idx="2"/>
              </p:cNvCxnSpPr>
              <p:nvPr/>
            </p:nvCxnSpPr>
            <p:spPr>
              <a:xfrm flipV="1">
                <a:off x="4086857" y="3257653"/>
                <a:ext cx="685387" cy="5380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4091676" y="3897150"/>
                <a:ext cx="70410" cy="33828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4090313" y="3896342"/>
                <a:ext cx="500569" cy="3803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16" idx="1"/>
              </p:cNvCxnSpPr>
              <p:nvPr/>
            </p:nvCxnSpPr>
            <p:spPr>
              <a:xfrm flipH="1" flipV="1">
                <a:off x="4092788" y="3869545"/>
                <a:ext cx="488543" cy="1727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21" idx="0"/>
              </p:cNvCxnSpPr>
              <p:nvPr/>
            </p:nvCxnSpPr>
            <p:spPr>
              <a:xfrm flipH="1" flipV="1">
                <a:off x="4082650" y="3865054"/>
                <a:ext cx="1075156" cy="1779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20" idx="1"/>
              </p:cNvCxnSpPr>
              <p:nvPr/>
            </p:nvCxnSpPr>
            <p:spPr>
              <a:xfrm flipH="1" flipV="1">
                <a:off x="4145232" y="3878146"/>
                <a:ext cx="1611833" cy="57048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38" idx="1"/>
                <a:endCxn id="17" idx="3"/>
              </p:cNvCxnSpPr>
              <p:nvPr/>
            </p:nvCxnSpPr>
            <p:spPr>
              <a:xfrm flipH="1">
                <a:off x="4162086" y="2922260"/>
                <a:ext cx="4469159" cy="9551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4011627" y="3891057"/>
                <a:ext cx="66936" cy="1861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utoShape 27"/>
              <p:cNvSpPr>
                <a:spLocks noChangeArrowheads="1"/>
              </p:cNvSpPr>
              <p:nvPr/>
            </p:nvSpPr>
            <p:spPr bwMode="auto">
              <a:xfrm>
                <a:off x="4011627" y="3795713"/>
                <a:ext cx="150459" cy="163342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13985" y="4346188"/>
              <a:ext cx="3245122" cy="1177789"/>
              <a:chOff x="4255911" y="1793804"/>
              <a:chExt cx="4810049" cy="1784773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4255911" y="1793804"/>
                <a:ext cx="4810049" cy="1784773"/>
                <a:chOff x="4572000" y="1771227"/>
                <a:chExt cx="4392359" cy="1524688"/>
              </a:xfrm>
            </p:grpSpPr>
            <p:pic>
              <p:nvPicPr>
                <p:cNvPr id="127" name="Picture 126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250" b="60814"/>
                <a:stretch/>
              </p:blipFill>
              <p:spPr bwMode="auto">
                <a:xfrm>
                  <a:off x="4572000" y="1771227"/>
                  <a:ext cx="4392359" cy="1524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005" b="36044" l="67826" r="8869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217" r="8696" b="59951"/>
                <a:stretch/>
              </p:blipFill>
              <p:spPr bwMode="auto">
                <a:xfrm rot="12644160">
                  <a:off x="8141025" y="1949979"/>
                  <a:ext cx="751415" cy="4879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6" name="Rectangle 125"/>
              <p:cNvSpPr/>
              <p:nvPr/>
            </p:nvSpPr>
            <p:spPr>
              <a:xfrm>
                <a:off x="4338246" y="1884872"/>
                <a:ext cx="4693847" cy="15582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0" name="Title 1"/>
          <p:cNvSpPr txBox="1">
            <a:spLocks/>
          </p:cNvSpPr>
          <p:nvPr/>
        </p:nvSpPr>
        <p:spPr>
          <a:xfrm>
            <a:off x="3782860" y="230831"/>
            <a:ext cx="5361140" cy="104412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dvancing </a:t>
            </a:r>
            <a:r>
              <a:rPr lang="en-US" sz="31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/>
              <a:t>igitization of </a:t>
            </a:r>
            <a:r>
              <a:rPr lang="en-US" sz="31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iodiversity </a:t>
            </a:r>
            <a:r>
              <a:rPr lang="en-US" sz="31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/>
              <a:t>ollections (ADBC NSF Program)</a:t>
            </a:r>
            <a:br>
              <a:rPr lang="en-US" sz="2800" b="1" dirty="0" smtClean="0"/>
            </a:br>
            <a:endParaRPr lang="en-US" sz="2800" b="1" dirty="0"/>
          </a:p>
        </p:txBody>
      </p:sp>
      <p:pic>
        <p:nvPicPr>
          <p:cNvPr id="37" name="Picture 6" descr="https://www.idigbio.org/wiki/_media/idigbio_logo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7" y="177957"/>
            <a:ext cx="3550293" cy="10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94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3134" y="1956121"/>
            <a:ext cx="757466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Goals</a:t>
            </a:r>
          </a:p>
          <a:p>
            <a:pPr marL="339725" indent="-339725">
              <a:buAutoNum type="arabicPeriod"/>
            </a:pPr>
            <a:r>
              <a:rPr lang="en-US" sz="2400" dirty="0" smtClean="0"/>
              <a:t>Digitize &amp; Georeference one million occurrence records for southwestern ground-dwelling arthropods</a:t>
            </a:r>
          </a:p>
          <a:p>
            <a:r>
              <a:rPr lang="en-US" sz="2400" dirty="0" smtClean="0"/>
              <a:t>2. Produce 16,000 species images (promote identifications)</a:t>
            </a:r>
          </a:p>
          <a:p>
            <a:pPr marL="347663" indent="-347663"/>
            <a:r>
              <a:rPr lang="en-US" sz="2400" dirty="0" smtClean="0"/>
              <a:t>3. Online interactive database &amp; taxonomic workflows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9267" y="3895113"/>
            <a:ext cx="7498466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r>
              <a:rPr lang="en-US" sz="2400" b="1" dirty="0" smtClean="0"/>
              <a:t>Broader Impact Goals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Promote </a:t>
            </a:r>
            <a:r>
              <a:rPr lang="en-US" sz="2400" dirty="0" smtClean="0"/>
              <a:t>Biodiversity-Informatics </a:t>
            </a:r>
            <a:r>
              <a:rPr lang="en-US" sz="2400" dirty="0" smtClean="0"/>
              <a:t>workforce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Use Data Now: SDM &amp; Biodiversity Modeling (Climate Change)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26283" y="1981200"/>
            <a:ext cx="1183917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38339" y="814032"/>
            <a:ext cx="6467322" cy="5229936"/>
            <a:chOff x="1338339" y="814032"/>
            <a:chExt cx="6467322" cy="5229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39" y="814032"/>
              <a:ext cx="6467322" cy="52299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26283" y="2024390"/>
              <a:ext cx="118391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Eight SCAN </a:t>
              </a:r>
            </a:p>
            <a:p>
              <a:pPr algn="ctr"/>
              <a:r>
                <a:rPr lang="en-US" sz="1400" dirty="0" smtClean="0"/>
                <a:t>Museums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1828800"/>
            <a:ext cx="4953000" cy="3124200"/>
            <a:chOff x="3048000" y="1828800"/>
            <a:chExt cx="4953000" cy="3124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048000" y="1828800"/>
              <a:ext cx="76200" cy="3124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24200" y="4953000"/>
              <a:ext cx="4876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001000" y="4038600"/>
              <a:ext cx="0" cy="914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553200" y="4038600"/>
              <a:ext cx="1447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477000" y="1828800"/>
              <a:ext cx="76200" cy="2209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48000" y="1828800"/>
              <a:ext cx="3429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60"/>
          <a:stretch/>
        </p:blipFill>
        <p:spPr bwMode="auto">
          <a:xfrm>
            <a:off x="1" y="2"/>
            <a:ext cx="3581399" cy="5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81400" y="0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Workflow - Symbiota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20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14075" y="5593275"/>
            <a:ext cx="1608460" cy="69965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3912" y="4932203"/>
            <a:ext cx="2743200" cy="1752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SCAN Interactivity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" y="1097225"/>
            <a:ext cx="3209346" cy="211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47" y="2461519"/>
            <a:ext cx="2854253" cy="24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74" y="1097225"/>
            <a:ext cx="2836225" cy="21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7224" y="71616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iDigBio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560" y="1844696"/>
            <a:ext cx="271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SCAN </a:t>
            </a:r>
            <a:r>
              <a:rPr lang="en-US" dirty="0" err="1" smtClean="0"/>
              <a:t>Symbiota</a:t>
            </a:r>
            <a:r>
              <a:rPr lang="en-US" dirty="0" smtClean="0"/>
              <a:t> Data Portal</a:t>
            </a:r>
          </a:p>
          <a:p>
            <a:pPr algn="ctr"/>
            <a:r>
              <a:rPr lang="en-US" dirty="0" smtClean="0"/>
              <a:t>Hosted at </a:t>
            </a:r>
            <a:r>
              <a:rPr lang="en-US" dirty="0" err="1" smtClean="0"/>
              <a:t>iDigBio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4701" y="762000"/>
            <a:ext cx="267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Background Website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353" y="5669667"/>
            <a:ext cx="92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Specify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33530" y="619275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EMu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42366" y="5187901"/>
            <a:ext cx="1156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Symbiota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6109" y="5669667"/>
            <a:ext cx="84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Arctos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1722855"/>
            <a:ext cx="1568635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Transitioning to </a:t>
            </a:r>
          </a:p>
          <a:p>
            <a:pPr algn="ctr"/>
            <a:r>
              <a:rPr lang="en-US" sz="1400" dirty="0" smtClean="0"/>
              <a:t>Drupal Site hosted </a:t>
            </a:r>
          </a:p>
          <a:p>
            <a:pPr algn="ctr"/>
            <a:r>
              <a:rPr lang="en-US" sz="1400" dirty="0" smtClean="0"/>
              <a:t>by </a:t>
            </a:r>
            <a:r>
              <a:rPr lang="en-US" sz="1400" dirty="0" err="1" smtClean="0"/>
              <a:t>iDigBio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8076" y="3310466"/>
            <a:ext cx="684304" cy="381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95692" y="1371600"/>
            <a:ext cx="243840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77523" y="3318933"/>
            <a:ext cx="614864" cy="457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22594" y="5790105"/>
            <a:ext cx="140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Push</a:t>
            </a:r>
            <a:endParaRPr lang="en-US" dirty="0"/>
          </a:p>
        </p:txBody>
      </p:sp>
      <p:sp>
        <p:nvSpPr>
          <p:cNvPr id="28" name="Curved Up Arrow 27"/>
          <p:cNvSpPr/>
          <p:nvPr/>
        </p:nvSpPr>
        <p:spPr>
          <a:xfrm>
            <a:off x="3170694" y="6192753"/>
            <a:ext cx="2251899" cy="430033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" name="Curved Down Arrow 1023"/>
          <p:cNvSpPr/>
          <p:nvPr/>
        </p:nvSpPr>
        <p:spPr>
          <a:xfrm flipH="1">
            <a:off x="3204307" y="5187901"/>
            <a:ext cx="2218285" cy="481766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2783" y="4191001"/>
            <a:ext cx="819762" cy="1478668"/>
            <a:chOff x="5549700" y="4419595"/>
            <a:chExt cx="819762" cy="1250071"/>
          </a:xfrm>
        </p:grpSpPr>
        <p:sp>
          <p:nvSpPr>
            <p:cNvPr id="1029" name="Curved Right Arrow 1028"/>
            <p:cNvSpPr/>
            <p:nvPr/>
          </p:nvSpPr>
          <p:spPr>
            <a:xfrm>
              <a:off x="5549700" y="4512177"/>
              <a:ext cx="368605" cy="1157489"/>
            </a:xfrm>
            <a:prstGeom prst="curv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Curved Left Arrow 1029"/>
            <p:cNvSpPr/>
            <p:nvPr/>
          </p:nvSpPr>
          <p:spPr>
            <a:xfrm flipV="1">
              <a:off x="6032928" y="4419595"/>
              <a:ext cx="336534" cy="1229757"/>
            </a:xfrm>
            <a:prstGeom prst="curved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6707948" y="5610623"/>
            <a:ext cx="243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Filtered Push and Portal</a:t>
            </a:r>
          </a:p>
          <a:p>
            <a:pPr algn="ctr"/>
            <a:r>
              <a:rPr lang="en-US" sz="1600" dirty="0" smtClean="0"/>
              <a:t>Power Annotation Updates</a:t>
            </a:r>
            <a:endParaRPr lang="en-US" sz="16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3501651" y="5607978"/>
            <a:ext cx="158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Filtered Push</a:t>
            </a:r>
          </a:p>
          <a:p>
            <a:pPr algn="ctr"/>
            <a:r>
              <a:rPr lang="en-US" sz="1600" dirty="0" smtClean="0"/>
              <a:t>Updates Catalog </a:t>
            </a:r>
          </a:p>
          <a:p>
            <a:pPr algn="ctr"/>
            <a:r>
              <a:rPr lang="en-US" sz="1600" dirty="0" smtClean="0"/>
              <a:t>Records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58871" y="4419600"/>
            <a:ext cx="295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Museum-specific </a:t>
            </a:r>
          </a:p>
          <a:p>
            <a:pPr algn="ctr"/>
            <a:r>
              <a:rPr lang="en-US" sz="1600" dirty="0"/>
              <a:t>Catalog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1142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763293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866" y="4114800"/>
            <a:ext cx="5791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(100,000 Records)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828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14075" y="5593275"/>
            <a:ext cx="1608460" cy="69965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3912" y="4932203"/>
            <a:ext cx="2743200" cy="1752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SCAN Interactivity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" y="1097225"/>
            <a:ext cx="3209346" cy="211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47" y="2461519"/>
            <a:ext cx="2854253" cy="24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74" y="1097225"/>
            <a:ext cx="2836225" cy="21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7224" y="71616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iDigBio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560" y="1844696"/>
            <a:ext cx="271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SCAN </a:t>
            </a:r>
            <a:r>
              <a:rPr lang="en-US" dirty="0" err="1" smtClean="0"/>
              <a:t>Symbiota</a:t>
            </a:r>
            <a:r>
              <a:rPr lang="en-US" dirty="0" smtClean="0"/>
              <a:t> Data Portal</a:t>
            </a:r>
          </a:p>
          <a:p>
            <a:pPr algn="ctr"/>
            <a:r>
              <a:rPr lang="en-US" dirty="0" smtClean="0"/>
              <a:t>Hosted at </a:t>
            </a:r>
            <a:r>
              <a:rPr lang="en-US" dirty="0" err="1" smtClean="0"/>
              <a:t>iDigBio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4701" y="762000"/>
            <a:ext cx="267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Background Website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353" y="5669667"/>
            <a:ext cx="92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Specify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33530" y="619275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EMu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42366" y="5187901"/>
            <a:ext cx="1156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Symbiota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6109" y="5669667"/>
            <a:ext cx="84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Arctos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1722855"/>
            <a:ext cx="1568635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Transitioning to </a:t>
            </a:r>
          </a:p>
          <a:p>
            <a:pPr algn="ctr"/>
            <a:r>
              <a:rPr lang="en-US" sz="1400" dirty="0" smtClean="0"/>
              <a:t>Drupal Site hosted </a:t>
            </a:r>
          </a:p>
          <a:p>
            <a:pPr algn="ctr"/>
            <a:r>
              <a:rPr lang="en-US" sz="1400" dirty="0" smtClean="0"/>
              <a:t>by </a:t>
            </a:r>
            <a:r>
              <a:rPr lang="en-US" sz="1400" dirty="0" err="1" smtClean="0"/>
              <a:t>iDigBio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8076" y="3310466"/>
            <a:ext cx="684304" cy="381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95692" y="1371600"/>
            <a:ext cx="243840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77523" y="3318933"/>
            <a:ext cx="614864" cy="457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22594" y="5790105"/>
            <a:ext cx="140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Push</a:t>
            </a:r>
            <a:endParaRPr lang="en-US" dirty="0"/>
          </a:p>
        </p:txBody>
      </p:sp>
      <p:sp>
        <p:nvSpPr>
          <p:cNvPr id="28" name="Curved Up Arrow 27"/>
          <p:cNvSpPr/>
          <p:nvPr/>
        </p:nvSpPr>
        <p:spPr>
          <a:xfrm>
            <a:off x="3170694" y="6192753"/>
            <a:ext cx="2251899" cy="430033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" name="Curved Down Arrow 1023"/>
          <p:cNvSpPr/>
          <p:nvPr/>
        </p:nvSpPr>
        <p:spPr>
          <a:xfrm flipH="1">
            <a:off x="3204307" y="5187901"/>
            <a:ext cx="2218285" cy="481766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2783" y="4191001"/>
            <a:ext cx="819762" cy="1478668"/>
            <a:chOff x="5549700" y="4419595"/>
            <a:chExt cx="819762" cy="1250071"/>
          </a:xfrm>
        </p:grpSpPr>
        <p:sp>
          <p:nvSpPr>
            <p:cNvPr id="1029" name="Curved Right Arrow 1028"/>
            <p:cNvSpPr/>
            <p:nvPr/>
          </p:nvSpPr>
          <p:spPr>
            <a:xfrm>
              <a:off x="5549700" y="4512177"/>
              <a:ext cx="368605" cy="1157489"/>
            </a:xfrm>
            <a:prstGeom prst="curv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Curved Left Arrow 1029"/>
            <p:cNvSpPr/>
            <p:nvPr/>
          </p:nvSpPr>
          <p:spPr>
            <a:xfrm flipV="1">
              <a:off x="6032928" y="4419595"/>
              <a:ext cx="336534" cy="1229757"/>
            </a:xfrm>
            <a:prstGeom prst="curved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6707948" y="5610623"/>
            <a:ext cx="243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Filtered Push and Portal</a:t>
            </a:r>
          </a:p>
          <a:p>
            <a:pPr algn="ctr"/>
            <a:r>
              <a:rPr lang="en-US" sz="1600" dirty="0" smtClean="0"/>
              <a:t>Power Annotation Updates</a:t>
            </a:r>
            <a:endParaRPr lang="en-US" sz="16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3501651" y="5607978"/>
            <a:ext cx="158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Filtered Push</a:t>
            </a:r>
          </a:p>
          <a:p>
            <a:pPr algn="ctr"/>
            <a:r>
              <a:rPr lang="en-US" sz="1600" dirty="0" smtClean="0"/>
              <a:t>Updates Catalog </a:t>
            </a:r>
          </a:p>
          <a:p>
            <a:pPr algn="ctr"/>
            <a:r>
              <a:rPr lang="en-US" sz="1600" dirty="0" smtClean="0"/>
              <a:t>Records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58871" y="4419600"/>
            <a:ext cx="295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Museum-specific </a:t>
            </a:r>
          </a:p>
          <a:p>
            <a:pPr algn="ctr"/>
            <a:r>
              <a:rPr lang="en-US" sz="1600" dirty="0"/>
              <a:t>Catalog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19303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26283" y="1981200"/>
            <a:ext cx="1183917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05078" y="762000"/>
            <a:ext cx="6467322" cy="5229936"/>
            <a:chOff x="1338339" y="814032"/>
            <a:chExt cx="6467322" cy="5229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39" y="814032"/>
              <a:ext cx="6467322" cy="52299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26283" y="2024390"/>
              <a:ext cx="118391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Eight SCAN </a:t>
              </a:r>
            </a:p>
            <a:p>
              <a:pPr algn="ctr"/>
              <a:r>
                <a:rPr lang="en-US" sz="1400" dirty="0" smtClean="0"/>
                <a:t>Museums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6600" y="609600"/>
            <a:ext cx="4724400" cy="3048000"/>
            <a:chOff x="3276600" y="609600"/>
            <a:chExt cx="4724400" cy="3048000"/>
          </a:xfrm>
        </p:grpSpPr>
        <p:grpSp>
          <p:nvGrpSpPr>
            <p:cNvPr id="42" name="Group 41"/>
            <p:cNvGrpSpPr/>
            <p:nvPr/>
          </p:nvGrpSpPr>
          <p:grpSpPr>
            <a:xfrm>
              <a:off x="3276600" y="609600"/>
              <a:ext cx="4724400" cy="3048000"/>
              <a:chOff x="3276600" y="609600"/>
              <a:chExt cx="4724400" cy="3048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3276600" y="1828800"/>
                <a:ext cx="22098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3276600" y="609600"/>
                <a:ext cx="4724400" cy="3048000"/>
                <a:chOff x="3276600" y="609600"/>
                <a:chExt cx="4724400" cy="30480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76600" y="609600"/>
                  <a:ext cx="0" cy="12192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486400" y="1828800"/>
                  <a:ext cx="0" cy="18288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486400" y="3657600"/>
                  <a:ext cx="2514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8001000" y="609600"/>
                  <a:ext cx="0" cy="30480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276600" y="609600"/>
                  <a:ext cx="47244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TextBox 42"/>
            <p:cNvSpPr txBox="1"/>
            <p:nvPr/>
          </p:nvSpPr>
          <p:spPr>
            <a:xfrm>
              <a:off x="6553200" y="852327"/>
              <a:ext cx="1308707" cy="132343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Eight Museums</a:t>
              </a:r>
            </a:p>
            <a:p>
              <a:pPr algn="ctr"/>
              <a:r>
                <a:rPr lang="en-US" sz="1600" b="1" dirty="0" smtClean="0"/>
                <a:t>w/ High End</a:t>
              </a:r>
            </a:p>
            <a:p>
              <a:pPr algn="ctr"/>
              <a:r>
                <a:rPr lang="en-US" sz="1600" b="1" dirty="0" smtClean="0"/>
                <a:t>Imaging Systems</a:t>
              </a:r>
              <a:endParaRPr lang="en-US" sz="1600" b="1" dirty="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60"/>
          <a:stretch/>
        </p:blipFill>
        <p:spPr bwMode="auto">
          <a:xfrm>
            <a:off x="1" y="2"/>
            <a:ext cx="3581399" cy="5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0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Workflow - Imaging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99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64" y="-16933"/>
            <a:ext cx="4348163" cy="440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85" y="0"/>
            <a:ext cx="4942693" cy="34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247625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SCAN Imaging</a:t>
            </a:r>
          </a:p>
          <a:p>
            <a:pPr marL="342900" indent="-342900">
              <a:buAutoNum type="arabicPeriod"/>
            </a:pPr>
            <a:r>
              <a:rPr lang="en-US" dirty="0" smtClean="0"/>
              <a:t>Online </a:t>
            </a:r>
            <a:r>
              <a:rPr lang="en-US" dirty="0"/>
              <a:t>image </a:t>
            </a:r>
            <a:r>
              <a:rPr lang="en-US" dirty="0" smtClean="0"/>
              <a:t>library </a:t>
            </a:r>
          </a:p>
          <a:p>
            <a:pPr marL="342900" indent="-342900">
              <a:buAutoNum type="arabicPeriod"/>
            </a:pPr>
            <a:r>
              <a:rPr lang="en-US" dirty="0" smtClean="0"/>
              <a:t>Zoomify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/>
              <a:t> </a:t>
            </a:r>
            <a:r>
              <a:rPr lang="en-US" dirty="0" smtClean="0"/>
              <a:t> How-to resources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23885" y="2229328"/>
            <a:ext cx="4800600" cy="4529045"/>
            <a:chOff x="4223885" y="2229328"/>
            <a:chExt cx="4800600" cy="452904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885" y="3355886"/>
              <a:ext cx="4800600" cy="3402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Bent Arrow 8"/>
            <p:cNvSpPr/>
            <p:nvPr/>
          </p:nvSpPr>
          <p:spPr>
            <a:xfrm rot="5400000">
              <a:off x="3578174" y="2898686"/>
              <a:ext cx="2253115" cy="9144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3207" y="2971800"/>
            <a:ext cx="4124325" cy="3780929"/>
            <a:chOff x="123207" y="2971800"/>
            <a:chExt cx="4124325" cy="378092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07" y="3212237"/>
              <a:ext cx="4124325" cy="3540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Down Arrow 9"/>
            <p:cNvSpPr/>
            <p:nvPr/>
          </p:nvSpPr>
          <p:spPr>
            <a:xfrm>
              <a:off x="457200" y="2971800"/>
              <a:ext cx="3810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SCAN Challenges &amp; Opportunities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38870"/>
            <a:ext cx="646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Develop a virtual workforce</a:t>
            </a:r>
          </a:p>
          <a:p>
            <a:pPr marL="800100" lvl="1" indent="-342900">
              <a:buAutoNum type="alphaUcPeriod"/>
            </a:pPr>
            <a:r>
              <a:rPr lang="en-US" dirty="0" smtClean="0"/>
              <a:t>Basic Virtualization (Skype </a:t>
            </a:r>
            <a:r>
              <a:rPr lang="en-US" dirty="0" smtClean="0"/>
              <a:t>&amp; Adobe </a:t>
            </a:r>
            <a:r>
              <a:rPr lang="en-US" dirty="0" smtClean="0"/>
              <a:t>Connect)</a:t>
            </a:r>
          </a:p>
          <a:p>
            <a:pPr marL="800100" lvl="1" indent="-342900">
              <a:buAutoNum type="alphaUcPeriod"/>
            </a:pPr>
            <a:r>
              <a:rPr lang="en-US" dirty="0" smtClean="0"/>
              <a:t>Host virtual w</a:t>
            </a:r>
            <a:r>
              <a:rPr lang="en-US" dirty="0" smtClean="0"/>
              <a:t>orkshops </a:t>
            </a:r>
            <a:r>
              <a:rPr lang="en-US" dirty="0" smtClean="0"/>
              <a:t>&amp; </a:t>
            </a:r>
            <a:r>
              <a:rPr lang="en-US" dirty="0" smtClean="0"/>
              <a:t>meetings with wikis, blogs  etc….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2565400"/>
            <a:ext cx="880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b="1" dirty="0" smtClean="0"/>
              <a:t>Create </a:t>
            </a:r>
            <a:r>
              <a:rPr lang="en-US" b="1" dirty="0"/>
              <a:t>a </a:t>
            </a:r>
            <a:r>
              <a:rPr lang="en-US" b="1" dirty="0" smtClean="0"/>
              <a:t>digitization culture</a:t>
            </a:r>
          </a:p>
          <a:p>
            <a:r>
              <a:rPr lang="en-US" b="1" dirty="0" smtClean="0"/>
              <a:t>         </a:t>
            </a:r>
            <a:r>
              <a:rPr lang="en-US" dirty="0" smtClean="0"/>
              <a:t>A.  </a:t>
            </a:r>
            <a:r>
              <a:rPr lang="en-US" dirty="0" smtClean="0"/>
              <a:t>Expand to Non-Scan </a:t>
            </a:r>
            <a:r>
              <a:rPr lang="en-US" dirty="0" smtClean="0"/>
              <a:t>taxa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B.  Other </a:t>
            </a:r>
            <a:r>
              <a:rPr lang="en-US" dirty="0" smtClean="0"/>
              <a:t>collections </a:t>
            </a:r>
            <a:r>
              <a:rPr lang="en-US" dirty="0" smtClean="0"/>
              <a:t>(within existing </a:t>
            </a:r>
            <a:r>
              <a:rPr lang="en-US" dirty="0" smtClean="0"/>
              <a:t>institutions, smaller museums, and private)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2467" y="3733800"/>
            <a:ext cx="5698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 Increase </a:t>
            </a:r>
            <a:r>
              <a:rPr lang="en-US" b="1" dirty="0" smtClean="0"/>
              <a:t>Identification </a:t>
            </a:r>
            <a:r>
              <a:rPr lang="en-US" b="1" dirty="0" smtClean="0"/>
              <a:t>Capabilities </a:t>
            </a:r>
          </a:p>
          <a:p>
            <a:pPr marL="800100" lvl="1" indent="-342900">
              <a:buAutoNum type="alphaUcPeriod"/>
            </a:pPr>
            <a:r>
              <a:rPr lang="en-US" dirty="0" smtClean="0"/>
              <a:t>Faster </a:t>
            </a:r>
            <a:r>
              <a:rPr lang="en-US" dirty="0" smtClean="0"/>
              <a:t>reliable identifications to </a:t>
            </a:r>
            <a:r>
              <a:rPr lang="en-US" dirty="0" smtClean="0"/>
              <a:t>genus or species</a:t>
            </a:r>
            <a:endParaRPr lang="en-US" dirty="0" smtClean="0"/>
          </a:p>
          <a:p>
            <a:pPr lvl="1"/>
            <a:r>
              <a:rPr lang="en-US" dirty="0" smtClean="0"/>
              <a:t>	1. Taxon-specific imaging (most taxa),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    DNA barcoding (Carabidae), genitalia (</a:t>
            </a:r>
            <a:r>
              <a:rPr lang="en-US" dirty="0" err="1" smtClean="0"/>
              <a:t>Eleodes</a:t>
            </a:r>
            <a:r>
              <a:rPr lang="en-US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578" y="5137329"/>
            <a:ext cx="5568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  Navigate the Dynamic Road of </a:t>
            </a:r>
            <a:r>
              <a:rPr lang="en-US" b="1" dirty="0" smtClean="0"/>
              <a:t>Technologies </a:t>
            </a:r>
            <a:endParaRPr lang="en-US" b="1" dirty="0" smtClean="0"/>
          </a:p>
          <a:p>
            <a:pPr lvl="1"/>
            <a:r>
              <a:rPr lang="en-US" dirty="0" smtClean="0"/>
              <a:t>A.  </a:t>
            </a:r>
            <a:r>
              <a:rPr lang="en-US" dirty="0" smtClean="0"/>
              <a:t>Adopting  &amp; Cross-walking  </a:t>
            </a:r>
            <a:r>
              <a:rPr lang="en-US" dirty="0" smtClean="0"/>
              <a:t>Available Technologies</a:t>
            </a:r>
          </a:p>
          <a:p>
            <a:pPr lvl="1"/>
            <a:r>
              <a:rPr lang="en-US" dirty="0" smtClean="0"/>
              <a:t>B.  </a:t>
            </a:r>
            <a:r>
              <a:rPr lang="en-US" dirty="0" smtClean="0"/>
              <a:t>Planning </a:t>
            </a:r>
            <a:r>
              <a:rPr lang="en-US" dirty="0" smtClean="0"/>
              <a:t>for the future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60"/>
          <a:stretch/>
        </p:blipFill>
        <p:spPr bwMode="auto">
          <a:xfrm>
            <a:off x="1" y="2"/>
            <a:ext cx="3581399" cy="5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5087</TotalTime>
  <Words>274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SCAN Interactivity</vt:lpstr>
      <vt:lpstr>PowerPoint Presentation</vt:lpstr>
      <vt:lpstr>SCAN Interactivity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Stanley Cobb</dc:creator>
  <cp:lastModifiedBy>Neil Stanley Cobb</cp:lastModifiedBy>
  <cp:revision>49</cp:revision>
  <dcterms:created xsi:type="dcterms:W3CDTF">2012-10-16T11:44:53Z</dcterms:created>
  <dcterms:modified xsi:type="dcterms:W3CDTF">2012-10-23T14:10:19Z</dcterms:modified>
</cp:coreProperties>
</file>