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68" r:id="rId2"/>
    <p:sldId id="269" r:id="rId3"/>
    <p:sldId id="270" r:id="rId4"/>
    <p:sldId id="271" r:id="rId5"/>
    <p:sldId id="272" r:id="rId6"/>
    <p:sldId id="273" r:id="rId7"/>
    <p:sldId id="274" r:id="rId8"/>
    <p:sldId id="275" r:id="rId9"/>
    <p:sldId id="276" r:id="rId10"/>
    <p:sldId id="277" r:id="rId11"/>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618EBA"/>
    <a:srgbClr val="D58B28"/>
    <a:srgbClr val="EED1A9"/>
    <a:srgbClr val="D3B831"/>
    <a:srgbClr val="EDE3AD"/>
    <a:srgbClr val="C3DCB9"/>
    <a:srgbClr val="6AA850"/>
    <a:srgbClr val="618CB8"/>
    <a:srgbClr val="C0D1E3"/>
    <a:srgbClr val="E0E2D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89" autoAdjust="0"/>
    <p:restoredTop sz="67849" autoAdjust="0"/>
  </p:normalViewPr>
  <p:slideViewPr>
    <p:cSldViewPr snapToGrid="0" snapToObjects="1">
      <p:cViewPr varScale="1">
        <p:scale>
          <a:sx n="59" d="100"/>
          <a:sy n="59" d="100"/>
        </p:scale>
        <p:origin x="2074" y="67"/>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8" d="100"/>
          <a:sy n="68" d="100"/>
        </p:scale>
        <p:origin x="2995"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4736725-B1BD-4FA4-A9B3-19D0446D41A8}" type="datetimeFigureOut">
              <a:rPr lang="en-US" smtClean="0"/>
              <a:t>6/18/2017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5A68456-29C4-4923-90DF-2C9839D61912}" type="slidenum">
              <a:rPr lang="en-US" smtClean="0"/>
              <a:t>‹#›</a:t>
            </a:fld>
            <a:endParaRPr lang="en-US"/>
          </a:p>
        </p:txBody>
      </p:sp>
    </p:spTree>
    <p:extLst>
      <p:ext uri="{BB962C8B-B14F-4D97-AF65-F5344CB8AC3E}">
        <p14:creationId xmlns:p14="http://schemas.microsoft.com/office/powerpoint/2010/main" val="443994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ea typeface="+mn-ea"/>
                <a:cs typeface="+mn-cs"/>
              </a:defRPr>
            </a:lvl1pPr>
          </a:lstStyle>
          <a:p>
            <a:pPr>
              <a:defRPr/>
            </a:pPr>
            <a:fld id="{B6675AC1-29D8-444D-BB39-EAFCED7F4114}" type="datetimeFigureOut">
              <a:rPr lang="en-US"/>
              <a:pPr>
                <a:defRPr/>
              </a:pPr>
              <a:t>6/18/2017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ea typeface="+mn-ea"/>
                <a:cs typeface="+mn-cs"/>
              </a:defRPr>
            </a:lvl1pPr>
          </a:lstStyle>
          <a:p>
            <a:pPr>
              <a:defRPr/>
            </a:pPr>
            <a:fld id="{6BA7E11F-83AF-8E4C-954D-5AB1D905A63C}" type="slidenum">
              <a:rPr lang="en-US"/>
              <a:pPr>
                <a:defRPr/>
              </a:pPr>
              <a:t>‹#›</a:t>
            </a:fld>
            <a:endParaRPr lang="en-US"/>
          </a:p>
        </p:txBody>
      </p:sp>
    </p:spTree>
    <p:extLst>
      <p:ext uri="{BB962C8B-B14F-4D97-AF65-F5344CB8AC3E}">
        <p14:creationId xmlns:p14="http://schemas.microsoft.com/office/powerpoint/2010/main" val="258981575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Typically the focus</a:t>
            </a:r>
            <a:r>
              <a:rPr lang="en-AU" baseline="0" dirty="0"/>
              <a:t> of digitization and funding is based on the downstream research use – how the availability of data can further science.  However, collections themselves need to justify the continued digitization activities – to administrators, to funding agencies, to the broader internal and external community. How can digitization and understanding of biodiversity informatics help the </a:t>
            </a:r>
            <a:r>
              <a:rPr lang="en-AU" baseline="0"/>
              <a:t>collections themselves?</a:t>
            </a:r>
            <a:endParaRPr lang="en-AU" dirty="0"/>
          </a:p>
          <a:p>
            <a:r>
              <a:rPr lang="en-AU" dirty="0"/>
              <a:t>Along with the standard convenience:</a:t>
            </a:r>
          </a:p>
          <a:p>
            <a:r>
              <a:rPr lang="en-AU" dirty="0"/>
              <a:t>	Database queries to locate specimens – for loans, curation </a:t>
            </a:r>
            <a:r>
              <a:rPr lang="en-AU" dirty="0" err="1"/>
              <a:t>etc</a:t>
            </a:r>
            <a:endParaRPr lang="en-AU" dirty="0"/>
          </a:p>
          <a:p>
            <a:r>
              <a:rPr lang="en-AU" dirty="0"/>
              <a:t>	Inventory</a:t>
            </a:r>
          </a:p>
          <a:p>
            <a:r>
              <a:rPr lang="en-AU" dirty="0"/>
              <a:t>	Research</a:t>
            </a:r>
            <a:r>
              <a:rPr lang="en-AU" baseline="0" dirty="0"/>
              <a:t> and data cleaning without leaving desk or handling specimen</a:t>
            </a:r>
          </a:p>
          <a:p>
            <a:r>
              <a:rPr lang="en-AU" baseline="0" dirty="0"/>
              <a:t>	Reducing costs due to shipping and handling</a:t>
            </a:r>
            <a:endParaRPr lang="en-AU" dirty="0"/>
          </a:p>
          <a:p>
            <a:r>
              <a:rPr lang="en-AU" dirty="0"/>
              <a:t>	</a:t>
            </a:r>
          </a:p>
        </p:txBody>
      </p:sp>
      <p:sp>
        <p:nvSpPr>
          <p:cNvPr id="4" name="Slide Number Placeholder 3"/>
          <p:cNvSpPr>
            <a:spLocks noGrp="1"/>
          </p:cNvSpPr>
          <p:nvPr>
            <p:ph type="sldNum" sz="quarter" idx="10"/>
          </p:nvPr>
        </p:nvSpPr>
        <p:spPr/>
        <p:txBody>
          <a:bodyPr/>
          <a:lstStyle/>
          <a:p>
            <a:fld id="{C2A1C5B9-1A57-44E1-A562-C99BE8BB0BFB}" type="slidenum">
              <a:rPr lang="en-AU" smtClean="0"/>
              <a:t>1</a:t>
            </a:fld>
            <a:endParaRPr lang="en-AU"/>
          </a:p>
        </p:txBody>
      </p:sp>
    </p:spTree>
    <p:extLst>
      <p:ext uri="{BB962C8B-B14F-4D97-AF65-F5344CB8AC3E}">
        <p14:creationId xmlns:p14="http://schemas.microsoft.com/office/powerpoint/2010/main" val="2243747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Also my PNG work</a:t>
            </a:r>
          </a:p>
          <a:p>
            <a:r>
              <a:rPr lang="en-AU" dirty="0"/>
              <a:t>Restore and Renew- collection to molecular</a:t>
            </a:r>
            <a:r>
              <a:rPr lang="en-AU" baseline="0" dirty="0"/>
              <a:t> &amp; evolutionary genetic to future restoration	</a:t>
            </a:r>
            <a:endParaRPr lang="en-AU" dirty="0"/>
          </a:p>
        </p:txBody>
      </p:sp>
      <p:sp>
        <p:nvSpPr>
          <p:cNvPr id="4" name="Slide Number Placeholder 3"/>
          <p:cNvSpPr>
            <a:spLocks noGrp="1"/>
          </p:cNvSpPr>
          <p:nvPr>
            <p:ph type="sldNum" sz="quarter" idx="10"/>
          </p:nvPr>
        </p:nvSpPr>
        <p:spPr/>
        <p:txBody>
          <a:bodyPr/>
          <a:lstStyle/>
          <a:p>
            <a:fld id="{C2A1C5B9-1A57-44E1-A562-C99BE8BB0BFB}" type="slidenum">
              <a:rPr lang="en-AU" smtClean="0"/>
              <a:t>4</a:t>
            </a:fld>
            <a:endParaRPr lang="en-AU"/>
          </a:p>
        </p:txBody>
      </p:sp>
    </p:spTree>
    <p:extLst>
      <p:ext uri="{BB962C8B-B14F-4D97-AF65-F5344CB8AC3E}">
        <p14:creationId xmlns:p14="http://schemas.microsoft.com/office/powerpoint/2010/main" val="1643067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Other projects linking field notes to specimens</a:t>
            </a:r>
          </a:p>
        </p:txBody>
      </p:sp>
      <p:sp>
        <p:nvSpPr>
          <p:cNvPr id="4" name="Slide Number Placeholder 3"/>
          <p:cNvSpPr>
            <a:spLocks noGrp="1"/>
          </p:cNvSpPr>
          <p:nvPr>
            <p:ph type="sldNum" sz="quarter" idx="10"/>
          </p:nvPr>
        </p:nvSpPr>
        <p:spPr/>
        <p:txBody>
          <a:bodyPr/>
          <a:lstStyle/>
          <a:p>
            <a:fld id="{C2A1C5B9-1A57-44E1-A562-C99BE8BB0BFB}" type="slidenum">
              <a:rPr lang="en-AU" smtClean="0"/>
              <a:t>6</a:t>
            </a:fld>
            <a:endParaRPr lang="en-AU"/>
          </a:p>
        </p:txBody>
      </p:sp>
    </p:spTree>
    <p:extLst>
      <p:ext uri="{BB962C8B-B14F-4D97-AF65-F5344CB8AC3E}">
        <p14:creationId xmlns:p14="http://schemas.microsoft.com/office/powerpoint/2010/main" val="9141512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vimeo.com/idigbio" TargetMode="External"/><Relationship Id="rId1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0.png"/><Relationship Id="rId17" Type="http://schemas.openxmlformats.org/officeDocument/2006/relationships/hyperlink" Target="file:///\\localhost\webcal\::www.idigbio.org:events-calendar:export.ics" TargetMode="External"/><Relationship Id="rId2" Type="http://schemas.openxmlformats.org/officeDocument/2006/relationships/image" Target="../media/image3.png"/><Relationship Id="rId16"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hyperlink" Target="https://twitter.com/iDigBio" TargetMode="External"/><Relationship Id="rId5" Type="http://schemas.openxmlformats.org/officeDocument/2006/relationships/image" Target="../media/image5.png"/><Relationship Id="rId15" Type="http://schemas.openxmlformats.org/officeDocument/2006/relationships/hyperlink" Target="https://www.idigbio.org/rss-feed.xml" TargetMode="External"/><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hyperlink" Target="http://www.facebook.com/iDigBio" TargetMode="External"/><Relationship Id="rId1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powerp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55843"/>
            <a:ext cx="9144000" cy="1102157"/>
          </a:xfrm>
          <a:prstGeom prst="rect">
            <a:avLst/>
          </a:prstGeom>
        </p:spPr>
      </p:pic>
      <p:sp>
        <p:nvSpPr>
          <p:cNvPr id="7" name="Rectangle 6"/>
          <p:cNvSpPr/>
          <p:nvPr userDrawn="1"/>
        </p:nvSpPr>
        <p:spPr>
          <a:xfrm>
            <a:off x="0" y="0"/>
            <a:ext cx="9144000" cy="841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TextBox 5"/>
          <p:cNvSpPr txBox="1"/>
          <p:nvPr userDrawn="1"/>
        </p:nvSpPr>
        <p:spPr>
          <a:xfrm>
            <a:off x="3773488" y="5935086"/>
            <a:ext cx="5370512" cy="900112"/>
          </a:xfrm>
          <a:prstGeom prst="rect">
            <a:avLst/>
          </a:prstGeom>
          <a:noFill/>
        </p:spPr>
        <p:txBody>
          <a:bodyPr>
            <a:spAutoFit/>
          </a:bodyPr>
          <a:lstStyle/>
          <a:p>
            <a:pPr fontAlgn="auto">
              <a:spcBef>
                <a:spcPts val="0"/>
              </a:spcBef>
              <a:spcAft>
                <a:spcPts val="0"/>
              </a:spcAft>
              <a:defRPr/>
            </a:pPr>
            <a:r>
              <a:rPr lang="en-US" sz="1050" i="1" dirty="0">
                <a:latin typeface="+mn-lt"/>
                <a:ea typeface="+mn-ea"/>
                <a:cs typeface="+mn-cs"/>
              </a:rPr>
              <a:t>iDigBio is funded by a grant from the National Science Foundation’s Advancing Digitization of Biodiversity Collections Program.  Any opinions, findings, and conclusions or recommendations expressed in this material are those of the author(s) and do not necessarily reflect the views of the National Science Foundation.</a:t>
            </a:r>
          </a:p>
          <a:p>
            <a:pPr fontAlgn="auto">
              <a:spcBef>
                <a:spcPts val="0"/>
              </a:spcBef>
              <a:spcAft>
                <a:spcPts val="0"/>
              </a:spcAft>
              <a:defRPr/>
            </a:pPr>
            <a:endParaRPr lang="en-US" sz="1050" dirty="0">
              <a:latin typeface="+mn-lt"/>
              <a:ea typeface="+mn-ea"/>
              <a:cs typeface="+mn-cs"/>
            </a:endParaRPr>
          </a:p>
        </p:txBody>
      </p:sp>
      <p:sp>
        <p:nvSpPr>
          <p:cNvPr id="2" name="Title 1"/>
          <p:cNvSpPr>
            <a:spLocks noGrp="1"/>
          </p:cNvSpPr>
          <p:nvPr>
            <p:ph type="ctrTitle"/>
          </p:nvPr>
        </p:nvSpPr>
        <p:spPr>
          <a:xfrm>
            <a:off x="685800" y="1696371"/>
            <a:ext cx="7382435" cy="941368"/>
          </a:xfrm>
          <a:prstGeom prst="rect">
            <a:avLst/>
          </a:prstGeom>
        </p:spPr>
        <p:txBody>
          <a:bodyPr/>
          <a:lstStyle>
            <a:lvl1pPr algn="l">
              <a:defRPr sz="3600" baseline="0">
                <a:effectLst>
                  <a:outerShdw blurRad="50800" dist="38100" dir="2700000" algn="tl" rotWithShape="0">
                    <a:srgbClr val="000000">
                      <a:alpha val="43000"/>
                    </a:srgbClr>
                  </a:outerShdw>
                </a:effectLst>
                <a:latin typeface="Helvetica 75 Bold"/>
              </a:defRPr>
            </a:lvl1pPr>
          </a:lstStyle>
          <a:p>
            <a:r>
              <a:rPr lang="en-US" dirty="0"/>
              <a:t>Click to edit Master title style</a:t>
            </a:r>
          </a:p>
        </p:txBody>
      </p:sp>
      <p:sp>
        <p:nvSpPr>
          <p:cNvPr id="3" name="Subtitle 2"/>
          <p:cNvSpPr>
            <a:spLocks noGrp="1"/>
          </p:cNvSpPr>
          <p:nvPr>
            <p:ph type="subTitle" idx="1"/>
          </p:nvPr>
        </p:nvSpPr>
        <p:spPr>
          <a:xfrm>
            <a:off x="685800" y="3352390"/>
            <a:ext cx="6400800" cy="1410110"/>
          </a:xfrm>
        </p:spPr>
        <p:txBody>
          <a:bodyPr>
            <a:normAutofit/>
          </a:bodyPr>
          <a:lstStyle>
            <a:lvl1pPr marL="0" indent="0" algn="l">
              <a:buNone/>
              <a:defRPr sz="2200">
                <a:solidFill>
                  <a:schemeClr val="tx1">
                    <a:lumMod val="85000"/>
                    <a:lumOff val="15000"/>
                  </a:schemeClr>
                </a:solidFill>
                <a:latin typeface="Cambr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descr="iDigBio_Logo_with bord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 y="-25496"/>
            <a:ext cx="2154602" cy="731136"/>
          </a:xfrm>
          <a:prstGeom prst="rect">
            <a:avLst/>
          </a:prstGeom>
        </p:spPr>
      </p:pic>
      <p:pic>
        <p:nvPicPr>
          <p:cNvPr id="10" name="Picture 9" descr="4 top right hexagons"/>
          <p:cNvPicPr>
            <a:picLocks noChangeAspect="1"/>
          </p:cNvPicPr>
          <p:nvPr userDrawn="1"/>
        </p:nvPicPr>
        <p:blipFill rotWithShape="1">
          <a:blip r:embed="rId4">
            <a:extLst>
              <a:ext uri="{28A0092B-C50C-407E-A947-70E740481C1C}">
                <a14:useLocalDpi xmlns:a14="http://schemas.microsoft.com/office/drawing/2010/main" val="0"/>
              </a:ext>
            </a:extLst>
          </a:blip>
          <a:srcRect l="-10374" t="1815" r="10374" b="39571"/>
          <a:stretch/>
        </p:blipFill>
        <p:spPr>
          <a:xfrm rot="21213513">
            <a:off x="4325766" y="-395277"/>
            <a:ext cx="5210867" cy="1779470"/>
          </a:xfrm>
          <a:prstGeom prst="rect">
            <a:avLst/>
          </a:prstGeom>
        </p:spPr>
      </p:pic>
      <p:pic>
        <p:nvPicPr>
          <p:cNvPr id="16" name="Picture 15" descr="birds.psd"/>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21180652">
            <a:off x="7798834" y="459975"/>
            <a:ext cx="1500160" cy="1328928"/>
          </a:xfrm>
          <a:prstGeom prst="rect">
            <a:avLst/>
          </a:prstGeom>
        </p:spPr>
      </p:pic>
      <p:pic>
        <p:nvPicPr>
          <p:cNvPr id="4" name="Picture 3" descr="snaKE.psd"/>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6691212">
            <a:off x="3808917" y="-642801"/>
            <a:ext cx="1401624" cy="1198099"/>
          </a:xfrm>
          <a:prstGeom prst="rect">
            <a:avLst/>
          </a:prstGeom>
        </p:spPr>
      </p:pic>
    </p:spTree>
    <p:extLst>
      <p:ext uri="{BB962C8B-B14F-4D97-AF65-F5344CB8AC3E}">
        <p14:creationId xmlns:p14="http://schemas.microsoft.com/office/powerpoint/2010/main" val="824339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3B587D8E-9F43-4E4C-8989-58D09790A636}" type="slidenum">
              <a:rPr lang="en-US" sz="900" smtClean="0"/>
              <a:pPr fontAlgn="auto">
                <a:spcBef>
                  <a:spcPts val="0"/>
                </a:spcBef>
                <a:spcAft>
                  <a:spcPts val="0"/>
                </a:spcAft>
                <a:defRPr/>
              </a:pPr>
              <a:t>‹#›</a:t>
            </a:fld>
            <a:endParaRPr lang="en-US" sz="900" dirty="0"/>
          </a:p>
        </p:txBody>
      </p:sp>
      <p:sp>
        <p:nvSpPr>
          <p:cNvPr id="2" name="Title 1"/>
          <p:cNvSpPr>
            <a:spLocks noGrp="1"/>
          </p:cNvSpPr>
          <p:nvPr>
            <p:ph type="title"/>
          </p:nvPr>
        </p:nvSpPr>
        <p:spPr>
          <a:xfrm>
            <a:off x="457200" y="973137"/>
            <a:ext cx="8229600" cy="571500"/>
          </a:xfrm>
          <a:prstGeom prst="rect">
            <a:avLst/>
          </a:prstGeom>
        </p:spPr>
        <p:txBody>
          <a:bodyPr/>
          <a:lstStyle>
            <a:lvl1pPr algn="l">
              <a:defRPr sz="3200" b="1" i="0">
                <a:latin typeface="Helvetica"/>
                <a:cs typeface="Helvetica"/>
              </a:defRPr>
            </a:lvl1pPr>
          </a:lstStyle>
          <a:p>
            <a:r>
              <a:rPr lang="en-US" dirty="0"/>
              <a:t>Click to edit Master title style</a:t>
            </a:r>
          </a:p>
        </p:txBody>
      </p:sp>
      <p:sp>
        <p:nvSpPr>
          <p:cNvPr id="3" name="Content Placeholder 2"/>
          <p:cNvSpPr>
            <a:spLocks noGrp="1"/>
          </p:cNvSpPr>
          <p:nvPr>
            <p:ph idx="1"/>
          </p:nvPr>
        </p:nvSpPr>
        <p:spPr>
          <a:xfrm>
            <a:off x="457200" y="1709110"/>
            <a:ext cx="8229600" cy="4700729"/>
          </a:xfrm>
        </p:spPr>
        <p:txBody>
          <a:bodyPr/>
          <a:lstStyle>
            <a:lvl1pPr>
              <a:defRPr>
                <a:latin typeface="Cambria"/>
                <a:cs typeface="Cambria"/>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96103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Slide Number Placeholder 5"/>
          <p:cNvSpPr txBox="1">
            <a:spLocks/>
          </p:cNvSpPr>
          <p:nvPr userDrawn="1"/>
        </p:nvSpPr>
        <p:spPr>
          <a:xfrm>
            <a:off x="8578850" y="5888038"/>
            <a:ext cx="520700"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7" name="Rectangle 6"/>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8AC11A3E-28BA-AB43-BF3E-EDE48363DDC0}" type="slidenum">
              <a:rPr lang="en-US" sz="900" smtClean="0"/>
              <a:pPr fontAlgn="auto">
                <a:spcBef>
                  <a:spcPts val="0"/>
                </a:spcBef>
                <a:spcAft>
                  <a:spcPts val="0"/>
                </a:spcAft>
                <a:defRPr/>
              </a:pPr>
              <a:t>‹#›</a:t>
            </a:fld>
            <a:endParaRPr lang="en-US" sz="900" dirty="0"/>
          </a:p>
        </p:txBody>
      </p:sp>
      <p:sp>
        <p:nvSpPr>
          <p:cNvPr id="2" name="Title 1"/>
          <p:cNvSpPr>
            <a:spLocks noGrp="1"/>
          </p:cNvSpPr>
          <p:nvPr>
            <p:ph type="title"/>
          </p:nvPr>
        </p:nvSpPr>
        <p:spPr>
          <a:xfrm>
            <a:off x="457200" y="962942"/>
            <a:ext cx="8229600" cy="670528"/>
          </a:xfrm>
          <a:prstGeom prst="rect">
            <a:avLst/>
          </a:prstGeom>
        </p:spPr>
        <p:txBody>
          <a:bodyPr/>
          <a:lstStyle>
            <a:lvl1pPr algn="l">
              <a:defRPr sz="3200" b="1" i="0">
                <a:latin typeface="Helvetica"/>
                <a:cs typeface="Helvetica"/>
              </a:defRPr>
            </a:lvl1pPr>
          </a:lstStyle>
          <a:p>
            <a:r>
              <a:rPr lang="en-US" dirty="0"/>
              <a:t>Click to edit Master title style</a:t>
            </a:r>
          </a:p>
        </p:txBody>
      </p:sp>
      <p:sp>
        <p:nvSpPr>
          <p:cNvPr id="3" name="Content Placeholder 2"/>
          <p:cNvSpPr>
            <a:spLocks noGrp="1"/>
          </p:cNvSpPr>
          <p:nvPr>
            <p:ph sz="half" idx="1"/>
          </p:nvPr>
        </p:nvSpPr>
        <p:spPr>
          <a:xfrm>
            <a:off x="457200" y="1850228"/>
            <a:ext cx="4038600" cy="450612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50228"/>
            <a:ext cx="4038600" cy="450612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87960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AC53F38-319F-764A-ADC5-B28CBC35C13B}" type="slidenum">
              <a:rPr lang="en-US" sz="900" smtClean="0"/>
              <a:pPr fontAlgn="auto">
                <a:spcBef>
                  <a:spcPts val="0"/>
                </a:spcBef>
                <a:spcAft>
                  <a:spcPts val="0"/>
                </a:spcAft>
                <a:defRPr/>
              </a:pPr>
              <a:t>‹#›</a:t>
            </a:fld>
            <a:endParaRPr lang="en-US" sz="900" dirty="0"/>
          </a:p>
        </p:txBody>
      </p:sp>
      <p:sp>
        <p:nvSpPr>
          <p:cNvPr id="2" name="Title 1"/>
          <p:cNvSpPr>
            <a:spLocks noGrp="1"/>
          </p:cNvSpPr>
          <p:nvPr>
            <p:ph type="title"/>
          </p:nvPr>
        </p:nvSpPr>
        <p:spPr>
          <a:xfrm>
            <a:off x="457200" y="968927"/>
            <a:ext cx="8229600" cy="803443"/>
          </a:xfrm>
          <a:prstGeom prst="rect">
            <a:avLst/>
          </a:prstGeom>
        </p:spPr>
        <p:txBody>
          <a:bodyPr/>
          <a:lstStyle>
            <a:lvl1pPr algn="l">
              <a:defRPr sz="3200" b="1" i="0">
                <a:latin typeface="Helvetica"/>
                <a:cs typeface="Helvetica"/>
              </a:defRPr>
            </a:lvl1pPr>
          </a:lstStyle>
          <a:p>
            <a:r>
              <a:rPr lang="en-US" dirty="0"/>
              <a:t>Click to edit Master title style</a:t>
            </a:r>
          </a:p>
        </p:txBody>
      </p:sp>
      <p:sp>
        <p:nvSpPr>
          <p:cNvPr id="3" name="Text Placeholder 2"/>
          <p:cNvSpPr>
            <a:spLocks noGrp="1"/>
          </p:cNvSpPr>
          <p:nvPr>
            <p:ph type="body" idx="1"/>
          </p:nvPr>
        </p:nvSpPr>
        <p:spPr>
          <a:xfrm>
            <a:off x="457200" y="1907406"/>
            <a:ext cx="4040188" cy="397959"/>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46066"/>
            <a:ext cx="4040188" cy="36800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907406"/>
            <a:ext cx="4041775" cy="397959"/>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446066"/>
            <a:ext cx="4041775" cy="36800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5853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 name="Rectangle 3"/>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B6ED38C-7336-D345-AF53-EB2CA9758BE1}" type="slidenum">
              <a:rPr lang="en-US" sz="900" smtClean="0"/>
              <a:pPr fontAlgn="auto">
                <a:spcBef>
                  <a:spcPts val="0"/>
                </a:spcBef>
                <a:spcAft>
                  <a:spcPts val="0"/>
                </a:spcAft>
                <a:defRPr/>
              </a:pPr>
              <a:t>‹#›</a:t>
            </a:fld>
            <a:endParaRPr lang="en-US" sz="900" dirty="0"/>
          </a:p>
        </p:txBody>
      </p:sp>
      <p:sp>
        <p:nvSpPr>
          <p:cNvPr id="10" name="Title 1"/>
          <p:cNvSpPr>
            <a:spLocks noGrp="1"/>
          </p:cNvSpPr>
          <p:nvPr>
            <p:ph type="title"/>
          </p:nvPr>
        </p:nvSpPr>
        <p:spPr>
          <a:xfrm>
            <a:off x="457200" y="912163"/>
            <a:ext cx="8229600" cy="803443"/>
          </a:xfrm>
          <a:prstGeom prst="rect">
            <a:avLst/>
          </a:prstGeom>
        </p:spPr>
        <p:txBody>
          <a:bodyPr/>
          <a:lstStyle>
            <a:lvl1pPr algn="l">
              <a:defRPr sz="3200" b="1" i="0">
                <a:latin typeface="Helvetica"/>
                <a:cs typeface="Helvetica"/>
              </a:defRPr>
            </a:lvl1pPr>
          </a:lstStyle>
          <a:p>
            <a:r>
              <a:rPr lang="en-US" dirty="0"/>
              <a:t>Click to edit Master title style</a:t>
            </a:r>
          </a:p>
        </p:txBody>
      </p:sp>
    </p:spTree>
    <p:extLst>
      <p:ext uri="{BB962C8B-B14F-4D97-AF65-F5344CB8AC3E}">
        <p14:creationId xmlns:p14="http://schemas.microsoft.com/office/powerpoint/2010/main" val="903712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Rectangle 2"/>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78809CF-9C41-2E4D-8F75-CE8C553C244A}" type="slidenum">
              <a:rPr lang="en-US" sz="900" smtClean="0"/>
              <a:pPr fontAlgn="auto">
                <a:spcBef>
                  <a:spcPts val="0"/>
                </a:spcBef>
                <a:spcAft>
                  <a:spcPts val="0"/>
                </a:spcAft>
                <a:defRPr/>
              </a:pPr>
              <a:t>‹#›</a:t>
            </a:fld>
            <a:endParaRPr lang="en-US" sz="900" dirty="0"/>
          </a:p>
        </p:txBody>
      </p:sp>
    </p:spTree>
    <p:extLst>
      <p:ext uri="{BB962C8B-B14F-4D97-AF65-F5344CB8AC3E}">
        <p14:creationId xmlns:p14="http://schemas.microsoft.com/office/powerpoint/2010/main" val="137504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1" name="Picture 10" descr="powerp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55843"/>
            <a:ext cx="9144000" cy="1102157"/>
          </a:xfrm>
          <a:prstGeom prst="rect">
            <a:avLst/>
          </a:prstGeom>
        </p:spPr>
      </p:pic>
      <p:sp>
        <p:nvSpPr>
          <p:cNvPr id="7" name="Rectangle 6"/>
          <p:cNvSpPr/>
          <p:nvPr userDrawn="1"/>
        </p:nvSpPr>
        <p:spPr>
          <a:xfrm>
            <a:off x="0" y="0"/>
            <a:ext cx="9144000" cy="841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TextBox 5"/>
          <p:cNvSpPr txBox="1"/>
          <p:nvPr userDrawn="1"/>
        </p:nvSpPr>
        <p:spPr>
          <a:xfrm>
            <a:off x="3773488" y="5935086"/>
            <a:ext cx="5370512" cy="900112"/>
          </a:xfrm>
          <a:prstGeom prst="rect">
            <a:avLst/>
          </a:prstGeom>
          <a:noFill/>
        </p:spPr>
        <p:txBody>
          <a:bodyPr>
            <a:spAutoFit/>
          </a:bodyPr>
          <a:lstStyle/>
          <a:p>
            <a:pPr fontAlgn="auto">
              <a:spcBef>
                <a:spcPts val="0"/>
              </a:spcBef>
              <a:spcAft>
                <a:spcPts val="0"/>
              </a:spcAft>
              <a:defRPr/>
            </a:pPr>
            <a:r>
              <a:rPr lang="en-US" sz="1050" i="1" dirty="0">
                <a:latin typeface="+mn-lt"/>
                <a:ea typeface="+mn-ea"/>
                <a:cs typeface="+mn-cs"/>
              </a:rPr>
              <a:t>iDigBio is funded by a grant from the National Science Foundation’s Advancing Digitization of Biodiversity Collections Program.  Any opinions, findings, and conclusions or recommendations expressed in this material are those of the author(s) and do not necessarily reflect the views of the National Science Foundation.</a:t>
            </a:r>
          </a:p>
          <a:p>
            <a:pPr fontAlgn="auto">
              <a:spcBef>
                <a:spcPts val="0"/>
              </a:spcBef>
              <a:spcAft>
                <a:spcPts val="0"/>
              </a:spcAft>
              <a:defRPr/>
            </a:pPr>
            <a:endParaRPr lang="en-US" sz="1050" dirty="0">
              <a:latin typeface="+mn-lt"/>
              <a:ea typeface="+mn-ea"/>
              <a:cs typeface="+mn-cs"/>
            </a:endParaRPr>
          </a:p>
        </p:txBody>
      </p:sp>
      <p:pic>
        <p:nvPicPr>
          <p:cNvPr id="9" name="Picture 8" descr="iDigBio_Logo_with bord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 y="-25496"/>
            <a:ext cx="2154602" cy="731136"/>
          </a:xfrm>
          <a:prstGeom prst="rect">
            <a:avLst/>
          </a:prstGeom>
        </p:spPr>
      </p:pic>
      <p:pic>
        <p:nvPicPr>
          <p:cNvPr id="10" name="Picture 9" descr="4 top right hexagons"/>
          <p:cNvPicPr>
            <a:picLocks noChangeAspect="1"/>
          </p:cNvPicPr>
          <p:nvPr userDrawn="1"/>
        </p:nvPicPr>
        <p:blipFill rotWithShape="1">
          <a:blip r:embed="rId4">
            <a:extLst>
              <a:ext uri="{28A0092B-C50C-407E-A947-70E740481C1C}">
                <a14:useLocalDpi xmlns:a14="http://schemas.microsoft.com/office/drawing/2010/main" val="0"/>
              </a:ext>
            </a:extLst>
          </a:blip>
          <a:srcRect l="-10374" t="1815" r="10374" b="39571"/>
          <a:stretch/>
        </p:blipFill>
        <p:spPr>
          <a:xfrm rot="21213513">
            <a:off x="4325766" y="-395277"/>
            <a:ext cx="5210867" cy="1779470"/>
          </a:xfrm>
          <a:prstGeom prst="rect">
            <a:avLst/>
          </a:prstGeom>
        </p:spPr>
      </p:pic>
      <p:pic>
        <p:nvPicPr>
          <p:cNvPr id="16" name="Picture 15" descr="birds.psd"/>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21180652">
            <a:off x="7798834" y="459975"/>
            <a:ext cx="1500160" cy="1328928"/>
          </a:xfrm>
          <a:prstGeom prst="rect">
            <a:avLst/>
          </a:prstGeom>
        </p:spPr>
      </p:pic>
      <p:pic>
        <p:nvPicPr>
          <p:cNvPr id="4" name="Picture 3" descr="snaKE.psd"/>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6691212">
            <a:off x="3808917" y="-642801"/>
            <a:ext cx="1401624" cy="1198099"/>
          </a:xfrm>
          <a:prstGeom prst="rect">
            <a:avLst/>
          </a:prstGeom>
        </p:spPr>
      </p:pic>
      <p:pic>
        <p:nvPicPr>
          <p:cNvPr id="12" name="Picture 11"/>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5701847" y="1883027"/>
            <a:ext cx="2989899" cy="3765824"/>
          </a:xfrm>
          <a:prstGeom prst="rect">
            <a:avLst/>
          </a:prstGeom>
        </p:spPr>
      </p:pic>
      <p:grpSp>
        <p:nvGrpSpPr>
          <p:cNvPr id="13" name="Group 12"/>
          <p:cNvGrpSpPr/>
          <p:nvPr userDrawn="1"/>
        </p:nvGrpSpPr>
        <p:grpSpPr>
          <a:xfrm>
            <a:off x="574857" y="2123403"/>
            <a:ext cx="2856056" cy="714306"/>
            <a:chOff x="915512" y="2177193"/>
            <a:chExt cx="2856056" cy="714306"/>
          </a:xfrm>
        </p:grpSpPr>
        <p:sp>
          <p:nvSpPr>
            <p:cNvPr id="14" name="TextBox 20"/>
            <p:cNvSpPr txBox="1">
              <a:spLocks noChangeArrowheads="1"/>
            </p:cNvSpPr>
            <p:nvPr userDrawn="1"/>
          </p:nvSpPr>
          <p:spPr bwMode="auto">
            <a:xfrm>
              <a:off x="1647493" y="2349403"/>
              <a:ext cx="212407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1800" b="1" dirty="0">
                  <a:latin typeface="Helvetica" charset="0"/>
                  <a:cs typeface="Helvetica" charset="0"/>
                </a:rPr>
                <a:t>idigbio.org/wiki</a:t>
              </a:r>
            </a:p>
          </p:txBody>
        </p:sp>
        <p:pic>
          <p:nvPicPr>
            <p:cNvPr id="15" name="Content Placeholder 5" descr="org.png"/>
            <p:cNvPicPr>
              <a:picLocks noChangeAspect="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915512" y="2177193"/>
              <a:ext cx="640080" cy="7143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grpSp>
      <p:grpSp>
        <p:nvGrpSpPr>
          <p:cNvPr id="17" name="Group 16"/>
          <p:cNvGrpSpPr/>
          <p:nvPr userDrawn="1"/>
        </p:nvGrpSpPr>
        <p:grpSpPr>
          <a:xfrm>
            <a:off x="691697" y="2919148"/>
            <a:ext cx="4578175" cy="406400"/>
            <a:chOff x="1032352" y="2972938"/>
            <a:chExt cx="4578175" cy="406400"/>
          </a:xfrm>
        </p:grpSpPr>
        <p:pic>
          <p:nvPicPr>
            <p:cNvPr id="18" name="Picture 15">
              <a:hlinkClick r:id="rId9"/>
            </p:cNvPr>
            <p:cNvPicPr>
              <a:picLocks noChangeAspect="1"/>
            </p:cNvPicPr>
            <p:nvPr userDrawn="1"/>
          </p:nvPicPr>
          <p:blipFill>
            <a:blip r:embed="rId10">
              <a:extLst>
                <a:ext uri="{28A0092B-C50C-407E-A947-70E740481C1C}">
                  <a14:useLocalDpi xmlns:a14="http://schemas.microsoft.com/office/drawing/2010/main"/>
                </a:ext>
              </a:extLst>
            </a:blip>
            <a:srcRect/>
            <a:stretch>
              <a:fillRect/>
            </a:stretch>
          </p:blipFill>
          <p:spPr bwMode="auto">
            <a:xfrm>
              <a:off x="1032352" y="2972938"/>
              <a:ext cx="406400" cy="40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TextBox 20"/>
            <p:cNvSpPr txBox="1">
              <a:spLocks noChangeArrowheads="1"/>
            </p:cNvSpPr>
            <p:nvPr userDrawn="1"/>
          </p:nvSpPr>
          <p:spPr bwMode="auto">
            <a:xfrm>
              <a:off x="1647493" y="2991472"/>
              <a:ext cx="396303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1800" b="0" dirty="0">
                  <a:latin typeface="Helvetica" charset="0"/>
                  <a:cs typeface="Helvetica" charset="0"/>
                </a:rPr>
                <a:t>facebook.com/iDigBio</a:t>
              </a:r>
            </a:p>
          </p:txBody>
        </p:sp>
      </p:grpSp>
      <p:grpSp>
        <p:nvGrpSpPr>
          <p:cNvPr id="20" name="Group 19"/>
          <p:cNvGrpSpPr/>
          <p:nvPr userDrawn="1"/>
        </p:nvGrpSpPr>
        <p:grpSpPr>
          <a:xfrm>
            <a:off x="691697" y="3420140"/>
            <a:ext cx="4578175" cy="406400"/>
            <a:chOff x="1032352" y="3470231"/>
            <a:chExt cx="4578175" cy="406400"/>
          </a:xfrm>
        </p:grpSpPr>
        <p:pic>
          <p:nvPicPr>
            <p:cNvPr id="21" name="Picture 16">
              <a:hlinkClick r:id="rId11"/>
            </p:cNvPr>
            <p:cNvPicPr>
              <a:picLocks noChangeAspect="1"/>
            </p:cNvPicPr>
            <p:nvPr userDrawn="1"/>
          </p:nvPicPr>
          <p:blipFill>
            <a:blip r:embed="rId12">
              <a:extLst>
                <a:ext uri="{28A0092B-C50C-407E-A947-70E740481C1C}">
                  <a14:useLocalDpi xmlns:a14="http://schemas.microsoft.com/office/drawing/2010/main"/>
                </a:ext>
              </a:extLst>
            </a:blip>
            <a:srcRect/>
            <a:stretch>
              <a:fillRect/>
            </a:stretch>
          </p:blipFill>
          <p:spPr bwMode="auto">
            <a:xfrm>
              <a:off x="1032352" y="3470231"/>
              <a:ext cx="406400" cy="40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 name="TextBox 21"/>
            <p:cNvSpPr txBox="1">
              <a:spLocks noChangeArrowheads="1"/>
            </p:cNvSpPr>
            <p:nvPr userDrawn="1"/>
          </p:nvSpPr>
          <p:spPr bwMode="auto">
            <a:xfrm>
              <a:off x="1647493" y="3488765"/>
              <a:ext cx="396303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1800" b="0" dirty="0">
                  <a:latin typeface="Helvetica" charset="0"/>
                  <a:cs typeface="Helvetica" charset="0"/>
                </a:rPr>
                <a:t>twitter.com/iDigBio</a:t>
              </a:r>
            </a:p>
          </p:txBody>
        </p:sp>
      </p:grpSp>
      <p:grpSp>
        <p:nvGrpSpPr>
          <p:cNvPr id="23" name="Group 22"/>
          <p:cNvGrpSpPr/>
          <p:nvPr userDrawn="1"/>
        </p:nvGrpSpPr>
        <p:grpSpPr>
          <a:xfrm>
            <a:off x="694078" y="3921132"/>
            <a:ext cx="4575794" cy="406400"/>
            <a:chOff x="1034733" y="3971535"/>
            <a:chExt cx="4575794" cy="406400"/>
          </a:xfrm>
        </p:grpSpPr>
        <p:pic>
          <p:nvPicPr>
            <p:cNvPr id="24" name="Picture 17">
              <a:hlinkClick r:id="rId13"/>
            </p:cNvPr>
            <p:cNvPicPr>
              <a:picLocks noChangeAspect="1"/>
            </p:cNvPicPr>
            <p:nvPr userDrawn="1"/>
          </p:nvPicPr>
          <p:blipFill>
            <a:blip r:embed="rId14" cstate="print">
              <a:extLst>
                <a:ext uri="{28A0092B-C50C-407E-A947-70E740481C1C}">
                  <a14:useLocalDpi xmlns:a14="http://schemas.microsoft.com/office/drawing/2010/main"/>
                </a:ext>
              </a:extLst>
            </a:blip>
            <a:srcRect/>
            <a:stretch>
              <a:fillRect/>
            </a:stretch>
          </p:blipFill>
          <p:spPr bwMode="auto">
            <a:xfrm>
              <a:off x="1034733" y="3971535"/>
              <a:ext cx="401638" cy="40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 name="TextBox 20"/>
            <p:cNvSpPr txBox="1">
              <a:spLocks noChangeArrowheads="1"/>
            </p:cNvSpPr>
            <p:nvPr userDrawn="1"/>
          </p:nvSpPr>
          <p:spPr bwMode="auto">
            <a:xfrm>
              <a:off x="1647493" y="3990069"/>
              <a:ext cx="396303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1800" b="0" dirty="0">
                  <a:latin typeface="Helvetica" charset="0"/>
                  <a:cs typeface="Helvetica" charset="0"/>
                </a:rPr>
                <a:t>vimeo.com/iDigBio</a:t>
              </a:r>
            </a:p>
          </p:txBody>
        </p:sp>
      </p:grpSp>
      <p:grpSp>
        <p:nvGrpSpPr>
          <p:cNvPr id="26" name="Group 25"/>
          <p:cNvGrpSpPr/>
          <p:nvPr userDrawn="1"/>
        </p:nvGrpSpPr>
        <p:grpSpPr>
          <a:xfrm>
            <a:off x="688522" y="4422124"/>
            <a:ext cx="4581350" cy="412750"/>
            <a:chOff x="1029177" y="4456083"/>
            <a:chExt cx="4581350" cy="412750"/>
          </a:xfrm>
        </p:grpSpPr>
        <p:pic>
          <p:nvPicPr>
            <p:cNvPr id="27" name="Picture 18">
              <a:hlinkClick r:id="rId15"/>
            </p:cNvPr>
            <p:cNvPicPr>
              <a:picLocks noChangeAspect="1"/>
            </p:cNvPicPr>
            <p:nvPr userDrawn="1"/>
          </p:nvPicPr>
          <p:blipFill>
            <a:blip r:embed="rId16">
              <a:extLst>
                <a:ext uri="{28A0092B-C50C-407E-A947-70E740481C1C}">
                  <a14:useLocalDpi xmlns:a14="http://schemas.microsoft.com/office/drawing/2010/main"/>
                </a:ext>
              </a:extLst>
            </a:blip>
            <a:srcRect/>
            <a:stretch>
              <a:fillRect/>
            </a:stretch>
          </p:blipFill>
          <p:spPr bwMode="auto">
            <a:xfrm>
              <a:off x="1029177" y="4456083"/>
              <a:ext cx="412750" cy="412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 name="TextBox 20"/>
            <p:cNvSpPr txBox="1">
              <a:spLocks noChangeArrowheads="1"/>
            </p:cNvSpPr>
            <p:nvPr userDrawn="1"/>
          </p:nvSpPr>
          <p:spPr bwMode="auto">
            <a:xfrm>
              <a:off x="1647493" y="4477792"/>
              <a:ext cx="396303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1800" b="0" dirty="0">
                  <a:latin typeface="Helvetica" charset="0"/>
                  <a:cs typeface="Helvetica" charset="0"/>
                </a:rPr>
                <a:t>idigbio.org/rss-feed.xml</a:t>
              </a:r>
            </a:p>
          </p:txBody>
        </p:sp>
      </p:grpSp>
      <p:grpSp>
        <p:nvGrpSpPr>
          <p:cNvPr id="29" name="Group 28"/>
          <p:cNvGrpSpPr/>
          <p:nvPr userDrawn="1"/>
        </p:nvGrpSpPr>
        <p:grpSpPr>
          <a:xfrm>
            <a:off x="691697" y="4929464"/>
            <a:ext cx="4767813" cy="406400"/>
            <a:chOff x="1032352" y="4929464"/>
            <a:chExt cx="4767813" cy="406400"/>
          </a:xfrm>
        </p:grpSpPr>
        <p:pic>
          <p:nvPicPr>
            <p:cNvPr id="30" name="Picture 19">
              <a:hlinkClick r:id="rId17" action="ppaction://hlinkfile"/>
            </p:cNvPr>
            <p:cNvPicPr>
              <a:picLocks noChangeAspect="1"/>
            </p:cNvPicPr>
            <p:nvPr userDrawn="1"/>
          </p:nvPicPr>
          <p:blipFill>
            <a:blip r:embed="rId18">
              <a:extLst>
                <a:ext uri="{28A0092B-C50C-407E-A947-70E740481C1C}">
                  <a14:useLocalDpi xmlns:a14="http://schemas.microsoft.com/office/drawing/2010/main"/>
                </a:ext>
              </a:extLst>
            </a:blip>
            <a:srcRect/>
            <a:stretch>
              <a:fillRect/>
            </a:stretch>
          </p:blipFill>
          <p:spPr bwMode="auto">
            <a:xfrm>
              <a:off x="1032352" y="4929464"/>
              <a:ext cx="406400" cy="40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 name="TextBox 20"/>
            <p:cNvSpPr txBox="1">
              <a:spLocks noChangeArrowheads="1"/>
            </p:cNvSpPr>
            <p:nvPr userDrawn="1"/>
          </p:nvSpPr>
          <p:spPr bwMode="auto">
            <a:xfrm>
              <a:off x="1647493" y="4947998"/>
              <a:ext cx="415267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1800" b="0" dirty="0">
                  <a:latin typeface="Helvetica" charset="0"/>
                  <a:cs typeface="Helvetica" charset="0"/>
                </a:rPr>
                <a:t>idigbio.org/events-calendar/export.ics</a:t>
              </a:r>
            </a:p>
          </p:txBody>
        </p:sp>
      </p:grpSp>
      <p:sp>
        <p:nvSpPr>
          <p:cNvPr id="32" name="Title 3"/>
          <p:cNvSpPr txBox="1">
            <a:spLocks/>
          </p:cNvSpPr>
          <p:nvPr userDrawn="1"/>
        </p:nvSpPr>
        <p:spPr>
          <a:xfrm>
            <a:off x="309764" y="906236"/>
            <a:ext cx="4298095" cy="939396"/>
          </a:xfrm>
          <a:prstGeom prst="rect">
            <a:avLst/>
          </a:prstGeom>
        </p:spPr>
        <p:txBody>
          <a:bodyPr/>
          <a:lstStyle>
            <a:lvl1pPr algn="l" defTabSz="457200" rtl="0" fontAlgn="base">
              <a:spcBef>
                <a:spcPct val="0"/>
              </a:spcBef>
              <a:spcAft>
                <a:spcPct val="0"/>
              </a:spcAft>
              <a:defRPr sz="2800" b="1" i="0" kern="1200">
                <a:solidFill>
                  <a:schemeClr val="tx1"/>
                </a:solidFill>
                <a:latin typeface="Helvetica"/>
                <a:ea typeface="ＭＳ Ｐゴシック" charset="0"/>
                <a:cs typeface="Helvetica"/>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5400" b="0">
                <a:effectLst>
                  <a:outerShdw blurRad="38100" dist="38100" dir="2700000" algn="tl">
                    <a:srgbClr val="000000">
                      <a:alpha val="43137"/>
                    </a:srgbClr>
                  </a:outerShdw>
                </a:effectLst>
                <a:latin typeface="+mj-lt"/>
              </a:rPr>
              <a:t>Get involved!</a:t>
            </a:r>
            <a:endParaRPr lang="en-US" sz="5400" b="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79993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top white hexagons2.psd"/>
          <p:cNvPicPr>
            <a:picLocks noChangeAspect="1"/>
          </p:cNvPicPr>
          <p:nvPr userDrawn="1"/>
        </p:nvPicPr>
        <p:blipFill rotWithShape="1">
          <a:blip r:embed="rId9">
            <a:alphaModFix amt="62000"/>
            <a:extLst>
              <a:ext uri="{28A0092B-C50C-407E-A947-70E740481C1C}">
                <a14:useLocalDpi xmlns:a14="http://schemas.microsoft.com/office/drawing/2010/main" val="0"/>
              </a:ext>
            </a:extLst>
          </a:blip>
          <a:srcRect t="-1" b="6573"/>
          <a:stretch/>
        </p:blipFill>
        <p:spPr>
          <a:xfrm>
            <a:off x="4" y="-194576"/>
            <a:ext cx="9143996" cy="925499"/>
          </a:xfrm>
          <a:prstGeom prst="rect">
            <a:avLst/>
          </a:prstGeom>
        </p:spPr>
      </p:pic>
      <p:sp>
        <p:nvSpPr>
          <p:cNvPr id="1028" name="Text Placeholder 2"/>
          <p:cNvSpPr>
            <a:spLocks noGrp="1"/>
          </p:cNvSpPr>
          <p:nvPr>
            <p:ph type="body" idx="1"/>
          </p:nvPr>
        </p:nvSpPr>
        <p:spPr bwMode="auto">
          <a:xfrm>
            <a:off x="457200" y="2171700"/>
            <a:ext cx="8229600" cy="4184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descr="iDigBio_Logo_with borde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 y="-25496"/>
            <a:ext cx="2154602" cy="731136"/>
          </a:xfrm>
          <a:prstGeom prst="rect">
            <a:avLst/>
          </a:prstGeom>
        </p:spPr>
      </p:pic>
      <p:sp>
        <p:nvSpPr>
          <p:cNvPr id="3" name="Hexagon 2"/>
          <p:cNvSpPr/>
          <p:nvPr userDrawn="1"/>
        </p:nvSpPr>
        <p:spPr>
          <a:xfrm>
            <a:off x="8575675" y="-412749"/>
            <a:ext cx="568325" cy="495201"/>
          </a:xfrm>
          <a:prstGeom prst="hexagon">
            <a:avLst>
              <a:gd name="adj" fmla="val 28206"/>
              <a:gd name="vf" fmla="val 115470"/>
            </a:avLst>
          </a:prstGeom>
          <a:gradFill flip="none" rotWithShape="1">
            <a:gsLst>
              <a:gs pos="0">
                <a:srgbClr val="C0D1E3"/>
              </a:gs>
              <a:gs pos="100000">
                <a:srgbClr val="618CB8"/>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Hexagon 9"/>
          <p:cNvSpPr/>
          <p:nvPr userDrawn="1"/>
        </p:nvSpPr>
        <p:spPr>
          <a:xfrm>
            <a:off x="8054972" y="-130128"/>
            <a:ext cx="568325" cy="495201"/>
          </a:xfrm>
          <a:prstGeom prst="hexagon">
            <a:avLst>
              <a:gd name="adj" fmla="val 28206"/>
              <a:gd name="vf" fmla="val 115470"/>
            </a:avLst>
          </a:prstGeom>
          <a:gradFill flip="none" rotWithShape="1">
            <a:gsLst>
              <a:gs pos="0">
                <a:srgbClr val="C3DCB9"/>
              </a:gs>
              <a:gs pos="100000">
                <a:srgbClr val="6AA85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Hexagon 11"/>
          <p:cNvSpPr/>
          <p:nvPr userDrawn="1"/>
        </p:nvSpPr>
        <p:spPr>
          <a:xfrm>
            <a:off x="8575675" y="153252"/>
            <a:ext cx="568325" cy="495201"/>
          </a:xfrm>
          <a:prstGeom prst="hexagon">
            <a:avLst>
              <a:gd name="adj" fmla="val 28206"/>
              <a:gd name="vf" fmla="val 115470"/>
            </a:avLst>
          </a:prstGeom>
          <a:gradFill flip="none" rotWithShape="1">
            <a:gsLst>
              <a:gs pos="0">
                <a:srgbClr val="EDE3AD"/>
              </a:gs>
              <a:gs pos="100000">
                <a:srgbClr val="D3B831"/>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Hexagon 12"/>
          <p:cNvSpPr/>
          <p:nvPr userDrawn="1"/>
        </p:nvSpPr>
        <p:spPr>
          <a:xfrm>
            <a:off x="7516809" y="-405188"/>
            <a:ext cx="568325" cy="495201"/>
          </a:xfrm>
          <a:prstGeom prst="hexagon">
            <a:avLst>
              <a:gd name="adj" fmla="val 28206"/>
              <a:gd name="vf" fmla="val 115470"/>
            </a:avLst>
          </a:prstGeom>
          <a:gradFill flip="none" rotWithShape="1">
            <a:gsLst>
              <a:gs pos="0">
                <a:srgbClr val="EED1A9"/>
              </a:gs>
              <a:gs pos="100000">
                <a:srgbClr val="D58B28"/>
              </a:gs>
            </a:gsLst>
            <a:lin ang="81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Hexagon 13"/>
          <p:cNvSpPr/>
          <p:nvPr userDrawn="1"/>
        </p:nvSpPr>
        <p:spPr>
          <a:xfrm>
            <a:off x="6438090" y="-409952"/>
            <a:ext cx="568325" cy="495201"/>
          </a:xfrm>
          <a:prstGeom prst="hexagon">
            <a:avLst>
              <a:gd name="adj" fmla="val 28206"/>
              <a:gd name="vf" fmla="val 115470"/>
            </a:avLst>
          </a:prstGeom>
          <a:gradFill flip="none" rotWithShape="1">
            <a:gsLst>
              <a:gs pos="0">
                <a:srgbClr val="C3DCB9"/>
              </a:gs>
              <a:gs pos="100000">
                <a:srgbClr val="6AA85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Hexagon 14"/>
          <p:cNvSpPr/>
          <p:nvPr userDrawn="1"/>
        </p:nvSpPr>
        <p:spPr>
          <a:xfrm>
            <a:off x="6981025" y="-118632"/>
            <a:ext cx="568325" cy="495201"/>
          </a:xfrm>
          <a:prstGeom prst="hexagon">
            <a:avLst>
              <a:gd name="adj" fmla="val 28206"/>
              <a:gd name="vf" fmla="val 115470"/>
            </a:avLst>
          </a:prstGeom>
          <a:gradFill flip="none" rotWithShape="1">
            <a:gsLst>
              <a:gs pos="0">
                <a:srgbClr val="EDE3AD"/>
              </a:gs>
              <a:gs pos="100000">
                <a:srgbClr val="D3B831"/>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3" r:id="rId7"/>
  </p:sldLayoutIdLst>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Cambria"/>
          <a:ea typeface="ＭＳ Ｐゴシック" charset="0"/>
          <a:cs typeface="Cambria"/>
        </a:defRPr>
      </a:lvl1pPr>
      <a:lvl2pPr marL="742950" indent="-285750" algn="l" defTabSz="457200" rtl="0" fontAlgn="base">
        <a:spcBef>
          <a:spcPct val="20000"/>
        </a:spcBef>
        <a:spcAft>
          <a:spcPct val="0"/>
        </a:spcAft>
        <a:buFont typeface="Arial" charset="0"/>
        <a:buChar char="–"/>
        <a:defRPr sz="2800" kern="1200">
          <a:solidFill>
            <a:schemeClr val="tx1"/>
          </a:solidFill>
          <a:latin typeface="Cambria"/>
          <a:ea typeface="ＭＳ Ｐゴシック" charset="0"/>
          <a:cs typeface="Cambria"/>
        </a:defRPr>
      </a:lvl2pPr>
      <a:lvl3pPr marL="1143000" indent="-228600" algn="l" defTabSz="457200" rtl="0" fontAlgn="base">
        <a:spcBef>
          <a:spcPct val="20000"/>
        </a:spcBef>
        <a:spcAft>
          <a:spcPct val="0"/>
        </a:spcAft>
        <a:buFont typeface="Arial" charset="0"/>
        <a:buChar char="•"/>
        <a:defRPr sz="2400" kern="1200">
          <a:solidFill>
            <a:schemeClr val="tx1"/>
          </a:solidFill>
          <a:latin typeface="Cambria"/>
          <a:ea typeface="ＭＳ Ｐゴシック" charset="0"/>
          <a:cs typeface="Cambria"/>
        </a:defRPr>
      </a:lvl3pPr>
      <a:lvl4pPr marL="1600200" indent="-228600" algn="l" defTabSz="457200" rtl="0" fontAlgn="base">
        <a:spcBef>
          <a:spcPct val="20000"/>
        </a:spcBef>
        <a:spcAft>
          <a:spcPct val="0"/>
        </a:spcAft>
        <a:buFont typeface="Arial" charset="0"/>
        <a:buChar char="–"/>
        <a:defRPr sz="2000" kern="1200">
          <a:solidFill>
            <a:schemeClr val="tx1"/>
          </a:solidFill>
          <a:latin typeface="Cambria"/>
          <a:ea typeface="ＭＳ Ｐゴシック" charset="0"/>
          <a:cs typeface="Cambria"/>
        </a:defRPr>
      </a:lvl4pPr>
      <a:lvl5pPr marL="2057400" indent="-228600" algn="l" defTabSz="457200" rtl="0" fontAlgn="base">
        <a:spcBef>
          <a:spcPct val="20000"/>
        </a:spcBef>
        <a:spcAft>
          <a:spcPct val="0"/>
        </a:spcAft>
        <a:buFont typeface="Arial" charset="0"/>
        <a:buChar char="»"/>
        <a:defRPr sz="2000" kern="1200">
          <a:solidFill>
            <a:schemeClr val="tx1"/>
          </a:solidFill>
          <a:latin typeface="Cambria"/>
          <a:ea typeface="ＭＳ Ｐゴシック" charset="0"/>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7.jp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gif"/><Relationship Id="rId4" Type="http://schemas.openxmlformats.org/officeDocument/2006/relationships/image" Target="../media/image25.png"/><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AU" dirty="0"/>
              <a:t>Innovative Uses of Collections Data</a:t>
            </a:r>
            <a:br>
              <a:rPr lang="en-AU" dirty="0"/>
            </a:br>
            <a:r>
              <a:rPr lang="en-AU" dirty="0"/>
              <a:t>(by &amp; for collections!)</a:t>
            </a:r>
          </a:p>
        </p:txBody>
      </p:sp>
      <p:sp>
        <p:nvSpPr>
          <p:cNvPr id="3" name="Subtitle 2"/>
          <p:cNvSpPr>
            <a:spLocks noGrp="1"/>
          </p:cNvSpPr>
          <p:nvPr>
            <p:ph type="subTitle" idx="1"/>
          </p:nvPr>
        </p:nvSpPr>
        <p:spPr>
          <a:xfrm>
            <a:off x="1176617" y="3347626"/>
            <a:ext cx="6400800" cy="1410110"/>
          </a:xfrm>
        </p:spPr>
        <p:txBody>
          <a:bodyPr/>
          <a:lstStyle/>
          <a:p>
            <a:endParaRPr lang="en-AU" dirty="0"/>
          </a:p>
          <a:p>
            <a:r>
              <a:rPr lang="en-AU" dirty="0"/>
              <a:t>Shelley James &amp; Deb Paul</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528" y="0"/>
            <a:ext cx="738551" cy="738551"/>
          </a:xfrm>
          <a:prstGeom prst="rect">
            <a:avLst/>
          </a:prstGeom>
        </p:spPr>
      </p:pic>
      <p:pic>
        <p:nvPicPr>
          <p:cNvPr id="11" name="Picture 10"/>
          <p:cNvPicPr>
            <a:picLocks noChangeAspect="1"/>
          </p:cNvPicPr>
          <p:nvPr/>
        </p:nvPicPr>
        <p:blipFill>
          <a:blip r:embed="rId4"/>
          <a:stretch>
            <a:fillRect/>
          </a:stretch>
        </p:blipFill>
        <p:spPr>
          <a:xfrm>
            <a:off x="7851640" y="4762500"/>
            <a:ext cx="1292360" cy="82150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9371" y="4332590"/>
            <a:ext cx="982133" cy="1135033"/>
          </a:xfrm>
          <a:prstGeom prst="rect">
            <a:avLst/>
          </a:prstGeom>
        </p:spPr>
      </p:pic>
      <p:pic>
        <p:nvPicPr>
          <p:cNvPr id="7" name="Picture 6" descr="Image result for shelley james idigbi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9191" y="4332590"/>
            <a:ext cx="1135032" cy="1135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255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dirty="0"/>
          </a:p>
        </p:txBody>
      </p:sp>
      <p:pic>
        <p:nvPicPr>
          <p:cNvPr id="4" name="Picture 3"/>
          <p:cNvPicPr>
            <a:picLocks noChangeAspect="1"/>
          </p:cNvPicPr>
          <p:nvPr/>
        </p:nvPicPr>
        <p:blipFill>
          <a:blip r:embed="rId2"/>
          <a:stretch>
            <a:fillRect/>
          </a:stretch>
        </p:blipFill>
        <p:spPr>
          <a:xfrm>
            <a:off x="7229125" y="3734355"/>
            <a:ext cx="1663138" cy="2781180"/>
          </a:xfrm>
          <a:prstGeom prst="rect">
            <a:avLst/>
          </a:prstGeom>
        </p:spPr>
      </p:pic>
      <p:pic>
        <p:nvPicPr>
          <p:cNvPr id="5" name="Picture 4"/>
          <p:cNvPicPr>
            <a:picLocks noChangeAspect="1"/>
          </p:cNvPicPr>
          <p:nvPr/>
        </p:nvPicPr>
        <p:blipFill>
          <a:blip r:embed="rId3"/>
          <a:stretch>
            <a:fillRect/>
          </a:stretch>
        </p:blipFill>
        <p:spPr>
          <a:xfrm>
            <a:off x="5899179" y="4376057"/>
            <a:ext cx="1329946" cy="2139478"/>
          </a:xfrm>
          <a:prstGeom prst="rect">
            <a:avLst/>
          </a:prstGeom>
        </p:spPr>
      </p:pic>
      <p:pic>
        <p:nvPicPr>
          <p:cNvPr id="6" name="Picture 5"/>
          <p:cNvPicPr>
            <a:picLocks noChangeAspect="1"/>
          </p:cNvPicPr>
          <p:nvPr/>
        </p:nvPicPr>
        <p:blipFill>
          <a:blip r:embed="rId4"/>
          <a:stretch>
            <a:fillRect/>
          </a:stretch>
        </p:blipFill>
        <p:spPr>
          <a:xfrm>
            <a:off x="4149097" y="4728432"/>
            <a:ext cx="1750082" cy="1787103"/>
          </a:xfrm>
          <a:prstGeom prst="rect">
            <a:avLst/>
          </a:prstGeom>
        </p:spPr>
      </p:pic>
    </p:spTree>
    <p:extLst>
      <p:ext uri="{BB962C8B-B14F-4D97-AF65-F5344CB8AC3E}">
        <p14:creationId xmlns:p14="http://schemas.microsoft.com/office/powerpoint/2010/main" val="3328060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Curation &amp; data cleaning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27938" y="2868474"/>
            <a:ext cx="5238440" cy="3308489"/>
          </a:xfrm>
          <a:prstGeom prst="rect">
            <a:avLst/>
          </a:prstGeom>
        </p:spPr>
      </p:pic>
      <p:sp>
        <p:nvSpPr>
          <p:cNvPr id="5" name="TextBox 4"/>
          <p:cNvSpPr txBox="1"/>
          <p:nvPr/>
        </p:nvSpPr>
        <p:spPr>
          <a:xfrm>
            <a:off x="4244419" y="6176963"/>
            <a:ext cx="3445367" cy="369332"/>
          </a:xfrm>
          <a:prstGeom prst="rect">
            <a:avLst/>
          </a:prstGeom>
          <a:noFill/>
        </p:spPr>
        <p:txBody>
          <a:bodyPr wrap="none" rtlCol="0">
            <a:spAutoFit/>
          </a:bodyPr>
          <a:lstStyle/>
          <a:p>
            <a:r>
              <a:rPr lang="en-AU" dirty="0"/>
              <a:t>Nicky Nicholson (Kew), TDWG2016</a:t>
            </a:r>
          </a:p>
        </p:txBody>
      </p:sp>
      <p:sp>
        <p:nvSpPr>
          <p:cNvPr id="6" name="Content Placeholder 2"/>
          <p:cNvSpPr txBox="1">
            <a:spLocks/>
          </p:cNvSpPr>
          <p:nvPr/>
        </p:nvSpPr>
        <p:spPr>
          <a:xfrm>
            <a:off x="628650" y="182562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Duplicate resolution – </a:t>
            </a:r>
            <a:r>
              <a:rPr lang="en-AU" dirty="0" err="1"/>
              <a:t>georeferencing</a:t>
            </a:r>
            <a:r>
              <a:rPr lang="en-AU" dirty="0"/>
              <a:t>, determinations, missing data, outlier detection</a:t>
            </a:r>
          </a:p>
          <a:p>
            <a:r>
              <a:rPr lang="en-AU" dirty="0"/>
              <a:t>Clustering of data</a:t>
            </a:r>
          </a:p>
          <a:p>
            <a:r>
              <a:rPr lang="en-AU" dirty="0"/>
              <a:t>Patterns</a:t>
            </a:r>
          </a:p>
        </p:txBody>
      </p:sp>
    </p:spTree>
    <p:extLst>
      <p:ext uri="{BB962C8B-B14F-4D97-AF65-F5344CB8AC3E}">
        <p14:creationId xmlns:p14="http://schemas.microsoft.com/office/powerpoint/2010/main" val="649904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Spatial &amp; temporal analysis</a:t>
            </a:r>
          </a:p>
        </p:txBody>
      </p:sp>
      <p:sp>
        <p:nvSpPr>
          <p:cNvPr id="3" name="Content Placeholder 2"/>
          <p:cNvSpPr>
            <a:spLocks noGrp="1"/>
          </p:cNvSpPr>
          <p:nvPr>
            <p:ph idx="1"/>
          </p:nvPr>
        </p:nvSpPr>
        <p:spPr/>
        <p:txBody>
          <a:bodyPr/>
          <a:lstStyle/>
          <a:p>
            <a:r>
              <a:rPr lang="en-AU" dirty="0"/>
              <a:t>Flagging cultivated specimens</a:t>
            </a:r>
          </a:p>
          <a:p>
            <a:r>
              <a:rPr lang="en-AU" dirty="0"/>
              <a:t>Potential </a:t>
            </a:r>
            <a:r>
              <a:rPr lang="en-AU" dirty="0" err="1"/>
              <a:t>georeferencing</a:t>
            </a:r>
            <a:r>
              <a:rPr lang="en-AU" dirty="0"/>
              <a:t> errors</a:t>
            </a:r>
          </a:p>
          <a:p>
            <a:r>
              <a:rPr lang="en-AU" dirty="0"/>
              <a:t>Spatial analysis to flag outliers</a:t>
            </a:r>
          </a:p>
          <a:p>
            <a:pPr lvl="1"/>
            <a:r>
              <a:rPr lang="en-AU" dirty="0"/>
              <a:t>Potential new records</a:t>
            </a:r>
          </a:p>
          <a:p>
            <a:pPr lvl="1"/>
            <a:r>
              <a:rPr lang="en-AU" dirty="0"/>
              <a:t>E.g. CCH portal, NSW Flora Online</a:t>
            </a:r>
          </a:p>
          <a:p>
            <a:pPr lvl="1"/>
            <a:endParaRPr lang="en-AU" dirty="0"/>
          </a:p>
        </p:txBody>
      </p:sp>
      <p:pic>
        <p:nvPicPr>
          <p:cNvPr id="5" name="Picture 4"/>
          <p:cNvPicPr>
            <a:picLocks noChangeAspect="1"/>
          </p:cNvPicPr>
          <p:nvPr/>
        </p:nvPicPr>
        <p:blipFill>
          <a:blip r:embed="rId2"/>
          <a:stretch>
            <a:fillRect/>
          </a:stretch>
        </p:blipFill>
        <p:spPr>
          <a:xfrm>
            <a:off x="856518" y="4535815"/>
            <a:ext cx="3610708" cy="2065742"/>
          </a:xfrm>
          <a:prstGeom prst="rect">
            <a:avLst/>
          </a:prstGeom>
        </p:spPr>
      </p:pic>
      <p:pic>
        <p:nvPicPr>
          <p:cNvPr id="6" name="Picture 5"/>
          <p:cNvPicPr>
            <a:picLocks noChangeAspect="1"/>
          </p:cNvPicPr>
          <p:nvPr/>
        </p:nvPicPr>
        <p:blipFill>
          <a:blip r:embed="rId3"/>
          <a:stretch>
            <a:fillRect/>
          </a:stretch>
        </p:blipFill>
        <p:spPr>
          <a:xfrm>
            <a:off x="4787401" y="4657411"/>
            <a:ext cx="3579223" cy="1822549"/>
          </a:xfrm>
          <a:prstGeom prst="rect">
            <a:avLst/>
          </a:prstGeom>
        </p:spPr>
      </p:pic>
    </p:spTree>
    <p:extLst>
      <p:ext uri="{BB962C8B-B14F-4D97-AF65-F5344CB8AC3E}">
        <p14:creationId xmlns:p14="http://schemas.microsoft.com/office/powerpoint/2010/main" val="3267042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Expeditions and collecting</a:t>
            </a:r>
          </a:p>
        </p:txBody>
      </p:sp>
      <p:sp>
        <p:nvSpPr>
          <p:cNvPr id="3" name="Content Placeholder 2"/>
          <p:cNvSpPr>
            <a:spLocks noGrp="1"/>
          </p:cNvSpPr>
          <p:nvPr>
            <p:ph idx="1"/>
          </p:nvPr>
        </p:nvSpPr>
        <p:spPr/>
        <p:txBody>
          <a:bodyPr/>
          <a:lstStyle/>
          <a:p>
            <a:r>
              <a:rPr lang="en-AU" dirty="0"/>
              <a:t>Gap analysis in collections</a:t>
            </a:r>
          </a:p>
          <a:p>
            <a:pPr lvl="1"/>
            <a:r>
              <a:rPr lang="en-AU" dirty="0"/>
              <a:t>Taxon, spatial</a:t>
            </a:r>
          </a:p>
          <a:p>
            <a:r>
              <a:rPr lang="en-AU" dirty="0"/>
              <a:t>Matching data from different collections for “ecosystem” analysis</a:t>
            </a:r>
          </a:p>
          <a:p>
            <a:r>
              <a:rPr lang="en-AU" dirty="0"/>
              <a:t>Restore &amp; Renew</a:t>
            </a:r>
          </a:p>
          <a:p>
            <a:pPr marL="0" indent="0">
              <a:buNone/>
            </a:pPr>
            <a:endParaRPr lang="en-AU" dirty="0"/>
          </a:p>
          <a:p>
            <a:endParaRPr lang="en-AU" dirty="0"/>
          </a:p>
        </p:txBody>
      </p:sp>
      <p:pic>
        <p:nvPicPr>
          <p:cNvPr id="5" name="Picture 4"/>
          <p:cNvPicPr>
            <a:picLocks noChangeAspect="1"/>
          </p:cNvPicPr>
          <p:nvPr/>
        </p:nvPicPr>
        <p:blipFill>
          <a:blip r:embed="rId3"/>
          <a:stretch>
            <a:fillRect/>
          </a:stretch>
        </p:blipFill>
        <p:spPr>
          <a:xfrm>
            <a:off x="4000500" y="3892924"/>
            <a:ext cx="5143500" cy="2965076"/>
          </a:xfrm>
          <a:prstGeom prst="rect">
            <a:avLst/>
          </a:prstGeom>
        </p:spPr>
      </p:pic>
      <p:pic>
        <p:nvPicPr>
          <p:cNvPr id="6" name="Picture 5"/>
          <p:cNvPicPr>
            <a:picLocks noChangeAspect="1"/>
          </p:cNvPicPr>
          <p:nvPr/>
        </p:nvPicPr>
        <p:blipFill>
          <a:blip r:embed="rId4"/>
          <a:stretch>
            <a:fillRect/>
          </a:stretch>
        </p:blipFill>
        <p:spPr>
          <a:xfrm>
            <a:off x="1630534" y="4745046"/>
            <a:ext cx="2369966" cy="1974972"/>
          </a:xfrm>
          <a:prstGeom prst="rect">
            <a:avLst/>
          </a:prstGeom>
        </p:spPr>
      </p:pic>
    </p:spTree>
    <p:extLst>
      <p:ext uri="{BB962C8B-B14F-4D97-AF65-F5344CB8AC3E}">
        <p14:creationId xmlns:p14="http://schemas.microsoft.com/office/powerpoint/2010/main" val="3788575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Cataloguing and estimating</a:t>
            </a:r>
          </a:p>
        </p:txBody>
      </p:sp>
      <p:sp>
        <p:nvSpPr>
          <p:cNvPr id="3" name="Content Placeholder 2"/>
          <p:cNvSpPr>
            <a:spLocks noGrp="1"/>
          </p:cNvSpPr>
          <p:nvPr>
            <p:ph idx="1"/>
          </p:nvPr>
        </p:nvSpPr>
        <p:spPr/>
        <p:txBody>
          <a:bodyPr/>
          <a:lstStyle/>
          <a:p>
            <a:r>
              <a:rPr lang="en-AU" dirty="0"/>
              <a:t>Utilizing databased portions of the collections to help validate collection size estimates – asset valuation</a:t>
            </a:r>
          </a:p>
        </p:txBody>
      </p:sp>
      <p:pic>
        <p:nvPicPr>
          <p:cNvPr id="2050" name="Picture 2" descr="Image result for national herbarium of NS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9100" y="3421117"/>
            <a:ext cx="4202723" cy="3152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758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5046102" y="2895505"/>
            <a:ext cx="3437761" cy="2942319"/>
          </a:xfrm>
          <a:prstGeom prst="rect">
            <a:avLst/>
          </a:prstGeom>
        </p:spPr>
      </p:pic>
      <p:sp>
        <p:nvSpPr>
          <p:cNvPr id="2" name="Title 1"/>
          <p:cNvSpPr>
            <a:spLocks noGrp="1"/>
          </p:cNvSpPr>
          <p:nvPr>
            <p:ph type="title"/>
          </p:nvPr>
        </p:nvSpPr>
        <p:spPr/>
        <p:txBody>
          <a:bodyPr/>
          <a:lstStyle/>
          <a:p>
            <a:r>
              <a:rPr lang="en-AU" dirty="0"/>
              <a:t>Linking specimen data </a:t>
            </a:r>
          </a:p>
        </p:txBody>
      </p:sp>
      <p:sp>
        <p:nvSpPr>
          <p:cNvPr id="3" name="Content Placeholder 2"/>
          <p:cNvSpPr>
            <a:spLocks noGrp="1"/>
          </p:cNvSpPr>
          <p:nvPr>
            <p:ph idx="1"/>
          </p:nvPr>
        </p:nvSpPr>
        <p:spPr/>
        <p:txBody>
          <a:bodyPr/>
          <a:lstStyle/>
          <a:p>
            <a:r>
              <a:rPr lang="en-AU" dirty="0"/>
              <a:t>Curtis’s Botanical Magazine</a:t>
            </a:r>
          </a:p>
          <a:p>
            <a:pPr lvl="1"/>
            <a:r>
              <a:rPr lang="en-AU" dirty="0"/>
              <a:t>Linking BHL images on </a:t>
            </a:r>
            <a:r>
              <a:rPr lang="en-AU" dirty="0" err="1"/>
              <a:t>flickr</a:t>
            </a:r>
            <a:r>
              <a:rPr lang="en-AU" dirty="0"/>
              <a:t> to literature, and specimens in ALA</a:t>
            </a:r>
          </a:p>
        </p:txBody>
      </p:sp>
      <p:pic>
        <p:nvPicPr>
          <p:cNvPr id="4" name="Picture 3"/>
          <p:cNvPicPr>
            <a:picLocks noChangeAspect="1"/>
          </p:cNvPicPr>
          <p:nvPr/>
        </p:nvPicPr>
        <p:blipFill>
          <a:blip r:embed="rId4"/>
          <a:stretch>
            <a:fillRect/>
          </a:stretch>
        </p:blipFill>
        <p:spPr>
          <a:xfrm>
            <a:off x="2251443" y="6132914"/>
            <a:ext cx="1443038" cy="392906"/>
          </a:xfrm>
          <a:prstGeom prst="rect">
            <a:avLst/>
          </a:prstGeom>
        </p:spPr>
      </p:pic>
      <p:pic>
        <p:nvPicPr>
          <p:cNvPr id="5" name="Picture 4"/>
          <p:cNvPicPr>
            <a:picLocks noChangeAspect="1"/>
          </p:cNvPicPr>
          <p:nvPr/>
        </p:nvPicPr>
        <p:blipFill>
          <a:blip r:embed="rId5"/>
          <a:stretch>
            <a:fillRect/>
          </a:stretch>
        </p:blipFill>
        <p:spPr>
          <a:xfrm>
            <a:off x="3856249" y="6117182"/>
            <a:ext cx="1474336" cy="351361"/>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b="32214"/>
          <a:stretch/>
        </p:blipFill>
        <p:spPr>
          <a:xfrm>
            <a:off x="5487317" y="6117182"/>
            <a:ext cx="1260082" cy="320569"/>
          </a:xfrm>
          <a:prstGeom prst="rect">
            <a:avLst/>
          </a:prstGeom>
          <a:effectLst>
            <a:softEdge rad="0"/>
          </a:effectLst>
        </p:spPr>
      </p:pic>
      <p:pic>
        <p:nvPicPr>
          <p:cNvPr id="1028" name="Picture 4" descr="Image result for museums victoria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511" y="6029105"/>
            <a:ext cx="998660" cy="4805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8"/>
          <a:stretch>
            <a:fillRect/>
          </a:stretch>
        </p:blipFill>
        <p:spPr>
          <a:xfrm>
            <a:off x="1945003" y="3304903"/>
            <a:ext cx="1450720" cy="2567223"/>
          </a:xfrm>
          <a:prstGeom prst="rect">
            <a:avLst/>
          </a:prstGeom>
        </p:spPr>
      </p:pic>
      <p:pic>
        <p:nvPicPr>
          <p:cNvPr id="9" name="Picture 8"/>
          <p:cNvPicPr>
            <a:picLocks noChangeAspect="1"/>
          </p:cNvPicPr>
          <p:nvPr/>
        </p:nvPicPr>
        <p:blipFill rotWithShape="1">
          <a:blip r:embed="rId9"/>
          <a:srcRect b="7174"/>
          <a:stretch/>
        </p:blipFill>
        <p:spPr>
          <a:xfrm>
            <a:off x="3296567" y="5014945"/>
            <a:ext cx="2190750" cy="610078"/>
          </a:xfrm>
          <a:prstGeom prst="rect">
            <a:avLst/>
          </a:prstGeom>
        </p:spPr>
      </p:pic>
      <p:pic>
        <p:nvPicPr>
          <p:cNvPr id="1032" name="Picture 8" descr="Missouri Botanical Garden 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04131" y="5987996"/>
            <a:ext cx="1165355" cy="52207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lickr 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94613" y="6160148"/>
            <a:ext cx="975946" cy="29617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255369" y="5872126"/>
            <a:ext cx="738551" cy="738551"/>
          </a:xfrm>
          <a:prstGeom prst="rect">
            <a:avLst/>
          </a:prstGeom>
        </p:spPr>
      </p:pic>
    </p:spTree>
    <p:extLst>
      <p:ext uri="{BB962C8B-B14F-4D97-AF65-F5344CB8AC3E}">
        <p14:creationId xmlns:p14="http://schemas.microsoft.com/office/powerpoint/2010/main" val="2637476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Join us!</a:t>
            </a:r>
          </a:p>
        </p:txBody>
      </p:sp>
      <p:sp>
        <p:nvSpPr>
          <p:cNvPr id="3" name="Content Placeholder 2"/>
          <p:cNvSpPr>
            <a:spLocks noGrp="1"/>
          </p:cNvSpPr>
          <p:nvPr>
            <p:ph idx="1"/>
          </p:nvPr>
        </p:nvSpPr>
        <p:spPr/>
        <p:txBody>
          <a:bodyPr/>
          <a:lstStyle/>
          <a:p>
            <a:pPr marL="0" indent="0" algn="ctr">
              <a:buNone/>
            </a:pPr>
            <a:r>
              <a:rPr lang="en-AU" i="1" dirty="0"/>
              <a:t>Innovative Uses of Collections Data </a:t>
            </a:r>
            <a:r>
              <a:rPr lang="en-AU" dirty="0"/>
              <a:t>Symposium</a:t>
            </a:r>
          </a:p>
          <a:p>
            <a:pPr marL="0" indent="0" algn="ctr">
              <a:buNone/>
            </a:pPr>
            <a:endParaRPr lang="en-AU" dirty="0"/>
          </a:p>
          <a:p>
            <a:pPr marL="0" indent="0" algn="ctr">
              <a:buNone/>
            </a:pPr>
            <a:r>
              <a:rPr lang="en-AU" dirty="0"/>
              <a:t>Wednesday, 21st June</a:t>
            </a:r>
          </a:p>
          <a:p>
            <a:pPr marL="0" indent="0" algn="ctr">
              <a:buNone/>
            </a:pPr>
            <a:r>
              <a:rPr lang="en-AU" dirty="0"/>
              <a:t>11:20-16:00</a:t>
            </a:r>
          </a:p>
          <a:p>
            <a:pPr marL="0" indent="0" algn="ctr">
              <a:buNone/>
            </a:pPr>
            <a:r>
              <a:rPr lang="en-AU" dirty="0"/>
              <a:t>Curtis Hotel, Four Square</a:t>
            </a:r>
          </a:p>
        </p:txBody>
      </p:sp>
      <p:pic>
        <p:nvPicPr>
          <p:cNvPr id="4" name="Picture 3"/>
          <p:cNvPicPr>
            <a:picLocks noChangeAspect="1"/>
          </p:cNvPicPr>
          <p:nvPr/>
        </p:nvPicPr>
        <p:blipFill>
          <a:blip r:embed="rId2"/>
          <a:stretch>
            <a:fillRect/>
          </a:stretch>
        </p:blipFill>
        <p:spPr>
          <a:xfrm>
            <a:off x="3925820" y="5047755"/>
            <a:ext cx="1292360" cy="821501"/>
          </a:xfrm>
          <a:prstGeom prst="rect">
            <a:avLst/>
          </a:prstGeom>
        </p:spPr>
      </p:pic>
    </p:spTree>
    <p:extLst>
      <p:ext uri="{BB962C8B-B14F-4D97-AF65-F5344CB8AC3E}">
        <p14:creationId xmlns:p14="http://schemas.microsoft.com/office/powerpoint/2010/main" val="2400311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Innovation abounds!</a:t>
            </a:r>
          </a:p>
        </p:txBody>
      </p:sp>
      <p:sp>
        <p:nvSpPr>
          <p:cNvPr id="3" name="Content Placeholder 2"/>
          <p:cNvSpPr>
            <a:spLocks noGrp="1"/>
          </p:cNvSpPr>
          <p:nvPr>
            <p:ph idx="1"/>
          </p:nvPr>
        </p:nvSpPr>
        <p:spPr/>
        <p:txBody>
          <a:bodyPr>
            <a:normAutofit fontScale="70000" lnSpcReduction="20000"/>
          </a:bodyPr>
          <a:lstStyle/>
          <a:p>
            <a:r>
              <a:rPr lang="en-AU" dirty="0"/>
              <a:t>Innovative Inventory: Shedding light on dark data and creating new collection tools (Kathryn Estes-Smargiassi)</a:t>
            </a:r>
          </a:p>
          <a:p>
            <a:r>
              <a:rPr lang="en-AU" dirty="0"/>
              <a:t>Starting from scratch: Digitization of an entire collection ecosystem (Gary </a:t>
            </a:r>
            <a:r>
              <a:rPr lang="en-AU" dirty="0" err="1"/>
              <a:t>Motz</a:t>
            </a:r>
            <a:r>
              <a:rPr lang="en-AU" dirty="0"/>
              <a:t>)</a:t>
            </a:r>
          </a:p>
          <a:p>
            <a:r>
              <a:rPr lang="en-AU" dirty="0" err="1"/>
              <a:t>Analyzing</a:t>
            </a:r>
            <a:r>
              <a:rPr lang="en-AU" dirty="0"/>
              <a:t> the University of Colorado Herbarium (COLO) digital collection (J Ryan Allan)</a:t>
            </a:r>
          </a:p>
          <a:p>
            <a:r>
              <a:rPr lang="en-AU" dirty="0"/>
              <a:t>A digitized collection: Where next? (Anne Molineux)</a:t>
            </a:r>
          </a:p>
          <a:p>
            <a:r>
              <a:rPr lang="en-AU" dirty="0"/>
              <a:t>From the scrub to the web: Digitizing the collection at the </a:t>
            </a:r>
            <a:r>
              <a:rPr lang="en-AU" dirty="0" err="1"/>
              <a:t>Archbold</a:t>
            </a:r>
            <a:r>
              <a:rPr lang="en-AU" dirty="0"/>
              <a:t> Biological Station (Stephanie Leon)</a:t>
            </a:r>
          </a:p>
          <a:p>
            <a:r>
              <a:rPr lang="en-AU" dirty="0"/>
              <a:t>Deep Learning with Botanical Specimen Images (Sylvia </a:t>
            </a:r>
            <a:r>
              <a:rPr lang="en-AU" dirty="0" err="1"/>
              <a:t>Orli</a:t>
            </a:r>
            <a:r>
              <a:rPr lang="en-AU" dirty="0"/>
              <a:t>)</a:t>
            </a:r>
          </a:p>
          <a:p>
            <a:r>
              <a:rPr lang="en-AU" dirty="0"/>
              <a:t>Fantastic Fishes and Where to Find Them: A Dynamic Inventory of United States Fish Collections (Randy Singer)</a:t>
            </a:r>
          </a:p>
          <a:p>
            <a:r>
              <a:rPr lang="en-AU" dirty="0" err="1"/>
              <a:t>Georeferencing</a:t>
            </a:r>
            <a:r>
              <a:rPr lang="en-AU" dirty="0"/>
              <a:t> for Research Use (GRU): Innovative geospatial training using natural history collections (Shelley James)</a:t>
            </a:r>
          </a:p>
          <a:p>
            <a:r>
              <a:rPr lang="en-AU" dirty="0"/>
              <a:t>Poster: Update on the Fishes of Texas Project (Adam Cohen)</a:t>
            </a:r>
          </a:p>
        </p:txBody>
      </p:sp>
    </p:spTree>
    <p:extLst>
      <p:ext uri="{BB962C8B-B14F-4D97-AF65-F5344CB8AC3E}">
        <p14:creationId xmlns:p14="http://schemas.microsoft.com/office/powerpoint/2010/main" val="2272768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Your turn!</a:t>
            </a:r>
          </a:p>
        </p:txBody>
      </p:sp>
      <p:sp>
        <p:nvSpPr>
          <p:cNvPr id="3" name="Content Placeholder 2"/>
          <p:cNvSpPr>
            <a:spLocks noGrp="1"/>
          </p:cNvSpPr>
          <p:nvPr>
            <p:ph idx="1"/>
          </p:nvPr>
        </p:nvSpPr>
        <p:spPr/>
        <p:txBody>
          <a:bodyPr>
            <a:normAutofit/>
          </a:bodyPr>
          <a:lstStyle/>
          <a:p>
            <a:r>
              <a:rPr lang="en-AU" dirty="0"/>
              <a:t>What are you doing in your collection that is innovative?</a:t>
            </a:r>
          </a:p>
          <a:p>
            <a:r>
              <a:rPr lang="en-AU" dirty="0"/>
              <a:t>What are other possible uses of collections data?</a:t>
            </a:r>
          </a:p>
          <a:p>
            <a:pPr lvl="1"/>
            <a:r>
              <a:rPr lang="en-AU" dirty="0"/>
              <a:t>Using available data to improve management efficiency</a:t>
            </a:r>
          </a:p>
          <a:p>
            <a:pPr lvl="1"/>
            <a:r>
              <a:rPr lang="en-AU" dirty="0"/>
              <a:t>Risk management </a:t>
            </a:r>
          </a:p>
          <a:p>
            <a:pPr lvl="1"/>
            <a:r>
              <a:rPr lang="en-AU" dirty="0"/>
              <a:t>Limitations (e.g. downgrading data)</a:t>
            </a:r>
          </a:p>
          <a:p>
            <a:pPr lvl="1"/>
            <a:r>
              <a:rPr lang="en-AU" dirty="0"/>
              <a:t>Learning opportunities</a:t>
            </a:r>
          </a:p>
          <a:p>
            <a:endParaRPr lang="en-AU" dirty="0"/>
          </a:p>
          <a:p>
            <a:endParaRPr lang="en-AU" dirty="0"/>
          </a:p>
          <a:p>
            <a:endParaRPr lang="en-AU" dirty="0"/>
          </a:p>
          <a:p>
            <a:endParaRPr lang="en-AU" dirty="0"/>
          </a:p>
          <a:p>
            <a:endParaRPr lang="en-AU" dirty="0"/>
          </a:p>
          <a:p>
            <a:endParaRPr lang="en-AU" dirty="0"/>
          </a:p>
        </p:txBody>
      </p:sp>
    </p:spTree>
    <p:extLst>
      <p:ext uri="{BB962C8B-B14F-4D97-AF65-F5344CB8AC3E}">
        <p14:creationId xmlns:p14="http://schemas.microsoft.com/office/powerpoint/2010/main" val="501109415"/>
      </p:ext>
    </p:extLst>
  </p:cSld>
  <p:clrMapOvr>
    <a:masterClrMapping/>
  </p:clrMapOvr>
</p:sld>
</file>

<file path=ppt/theme/theme1.xml><?xml version="1.0" encoding="utf-8"?>
<a:theme xmlns:a="http://schemas.openxmlformats.org/drawingml/2006/main" name="idigbio2014rev">
  <a:themeElements>
    <a:clrScheme name="Custom 1">
      <a:dk1>
        <a:sysClr val="windowText" lastClr="000000"/>
      </a:dk1>
      <a:lt1>
        <a:sysClr val="window" lastClr="FFFFFF"/>
      </a:lt1>
      <a:dk2>
        <a:srgbClr val="313131"/>
      </a:dk2>
      <a:lt2>
        <a:srgbClr val="EEECE1"/>
      </a:lt2>
      <a:accent1>
        <a:srgbClr val="0081FF"/>
      </a:accent1>
      <a:accent2>
        <a:srgbClr val="C0504D"/>
      </a:accent2>
      <a:accent3>
        <a:srgbClr val="6CD626"/>
      </a:accent3>
      <a:accent4>
        <a:srgbClr val="E7B500"/>
      </a:accent4>
      <a:accent5>
        <a:srgbClr val="4BACC6"/>
      </a:accent5>
      <a:accent6>
        <a:srgbClr val="F79646"/>
      </a:accent6>
      <a:hlink>
        <a:srgbClr val="00AEFF"/>
      </a:hlink>
      <a:folHlink>
        <a:srgbClr val="FF8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907</TotalTime>
  <Words>418</Words>
  <Application>Microsoft Office PowerPoint</Application>
  <PresentationFormat>On-screen Show (4:3)</PresentationFormat>
  <Paragraphs>64</Paragraphs>
  <Slides>10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ＭＳ Ｐゴシック</vt:lpstr>
      <vt:lpstr>Arial</vt:lpstr>
      <vt:lpstr>Calibri</vt:lpstr>
      <vt:lpstr>Cambria</vt:lpstr>
      <vt:lpstr>Helvetica</vt:lpstr>
      <vt:lpstr>Helvetica 75 Bold</vt:lpstr>
      <vt:lpstr>idigbio2014rev</vt:lpstr>
      <vt:lpstr>Innovative Uses of Collections Data (by &amp; for collections!)</vt:lpstr>
      <vt:lpstr>Curation &amp; data cleaning</vt:lpstr>
      <vt:lpstr>Spatial &amp; temporal analysis</vt:lpstr>
      <vt:lpstr>Expeditions and collecting</vt:lpstr>
      <vt:lpstr>Cataloguing and estimating</vt:lpstr>
      <vt:lpstr>Linking specimen data </vt:lpstr>
      <vt:lpstr>Join us!</vt:lpstr>
      <vt:lpstr>Innovation abounds!</vt:lpstr>
      <vt:lpstr>Your turn!</vt:lpstr>
      <vt:lpstr>PowerPoint Presentation</vt:lpstr>
    </vt:vector>
  </TitlesOfParts>
  <Company>Jelly Bean Communications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Jeremy Spinks</dc:creator>
  <cp:lastModifiedBy>Shelley James</cp:lastModifiedBy>
  <cp:revision>78</cp:revision>
  <cp:lastPrinted>2016-10-28T15:58:18Z</cp:lastPrinted>
  <dcterms:created xsi:type="dcterms:W3CDTF">2014-08-01T13:08:34Z</dcterms:created>
  <dcterms:modified xsi:type="dcterms:W3CDTF">2017-06-18T04:35:27Z</dcterms:modified>
</cp:coreProperties>
</file>