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8" r:id="rId2"/>
    <p:sldId id="316" r:id="rId3"/>
    <p:sldId id="318" r:id="rId4"/>
    <p:sldId id="299" r:id="rId5"/>
    <p:sldId id="300" r:id="rId6"/>
    <p:sldId id="315" r:id="rId7"/>
    <p:sldId id="303" r:id="rId8"/>
    <p:sldId id="307" r:id="rId9"/>
    <p:sldId id="319" r:id="rId10"/>
    <p:sldId id="305" r:id="rId11"/>
    <p:sldId id="320"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395"/>
    <a:srgbClr val="084C8E"/>
    <a:srgbClr val="D58B28"/>
    <a:srgbClr val="86B872"/>
    <a:srgbClr val="E0AA62"/>
    <a:srgbClr val="EAC694"/>
    <a:srgbClr val="EDE2AB"/>
    <a:srgbClr val="6AA850"/>
    <a:srgbClr val="6AAA51"/>
    <a:srgbClr val="608C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8" autoAdjust="0"/>
    <p:restoredTop sz="80628" autoAdjust="0"/>
  </p:normalViewPr>
  <p:slideViewPr>
    <p:cSldViewPr snapToGrid="0" snapToObjects="1">
      <p:cViewPr varScale="1">
        <p:scale>
          <a:sx n="81" d="100"/>
          <a:sy n="81" d="100"/>
        </p:scale>
        <p:origin x="802" y="41"/>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85D85-8C5C-4221-9542-4E20F71D0772}" type="doc">
      <dgm:prSet loTypeId="urn:microsoft.com/office/officeart/2005/8/layout/gear1" loCatId="process" qsTypeId="urn:microsoft.com/office/officeart/2005/8/quickstyle/3d3" qsCatId="3D" csTypeId="urn:microsoft.com/office/officeart/2005/8/colors/accent0_1" csCatId="mainScheme" phldr="0"/>
      <dgm:spPr/>
    </dgm:pt>
    <dgm:pt modelId="{98E2EB55-C717-48AC-9C2A-842E94B93649}">
      <dgm:prSet phldrT="[Text]" phldr="1"/>
      <dgm:spPr/>
      <dgm:t>
        <a:bodyPr/>
        <a:lstStyle/>
        <a:p>
          <a:endParaRPr lang="en-US" dirty="0"/>
        </a:p>
      </dgm:t>
    </dgm:pt>
    <dgm:pt modelId="{FCB44BEB-31B7-4E75-9CFF-AA1C7B76E8A6}" type="parTrans" cxnId="{E4A6344B-04FB-489E-9A45-F4E1AD6E742D}">
      <dgm:prSet/>
      <dgm:spPr/>
      <dgm:t>
        <a:bodyPr/>
        <a:lstStyle/>
        <a:p>
          <a:endParaRPr lang="en-US"/>
        </a:p>
      </dgm:t>
    </dgm:pt>
    <dgm:pt modelId="{711E08AE-2BE8-414B-B1FD-C6F2EA99F83D}" type="sibTrans" cxnId="{E4A6344B-04FB-489E-9A45-F4E1AD6E742D}">
      <dgm:prSet/>
      <dgm:spPr/>
      <dgm:t>
        <a:bodyPr/>
        <a:lstStyle/>
        <a:p>
          <a:endParaRPr lang="en-US"/>
        </a:p>
      </dgm:t>
    </dgm:pt>
    <dgm:pt modelId="{86D12D07-AD4B-4C8D-926B-5A0EE5ED98C2}">
      <dgm:prSet phldrT="[Text]" phldr="1"/>
      <dgm:spPr/>
      <dgm:t>
        <a:bodyPr/>
        <a:lstStyle/>
        <a:p>
          <a:endParaRPr lang="en-US"/>
        </a:p>
      </dgm:t>
    </dgm:pt>
    <dgm:pt modelId="{A11A06F1-4732-4295-9B1A-A5BBB784F7E6}" type="parTrans" cxnId="{70F103D3-8E01-49AA-AB48-8DF906FB1FF3}">
      <dgm:prSet/>
      <dgm:spPr/>
      <dgm:t>
        <a:bodyPr/>
        <a:lstStyle/>
        <a:p>
          <a:endParaRPr lang="en-US"/>
        </a:p>
      </dgm:t>
    </dgm:pt>
    <dgm:pt modelId="{E677CF54-5D91-40F4-8CF8-39393DBCA9BD}" type="sibTrans" cxnId="{70F103D3-8E01-49AA-AB48-8DF906FB1FF3}">
      <dgm:prSet/>
      <dgm:spPr/>
      <dgm:t>
        <a:bodyPr/>
        <a:lstStyle/>
        <a:p>
          <a:endParaRPr lang="en-US"/>
        </a:p>
      </dgm:t>
    </dgm:pt>
    <dgm:pt modelId="{07D372EC-D624-4DA5-872F-1E3C703502B5}">
      <dgm:prSet phldrT="[Text]" phldr="1"/>
      <dgm:spPr/>
      <dgm:t>
        <a:bodyPr/>
        <a:lstStyle/>
        <a:p>
          <a:endParaRPr lang="en-US"/>
        </a:p>
      </dgm:t>
    </dgm:pt>
    <dgm:pt modelId="{8841713C-6249-4445-8723-6FF7D833A423}" type="parTrans" cxnId="{C5D491D5-0B7F-4D8D-875D-BF56207DE15C}">
      <dgm:prSet/>
      <dgm:spPr/>
      <dgm:t>
        <a:bodyPr/>
        <a:lstStyle/>
        <a:p>
          <a:endParaRPr lang="en-US"/>
        </a:p>
      </dgm:t>
    </dgm:pt>
    <dgm:pt modelId="{61973D56-B119-4D14-9E4F-C98ACA0B239F}" type="sibTrans" cxnId="{C5D491D5-0B7F-4D8D-875D-BF56207DE15C}">
      <dgm:prSet/>
      <dgm:spPr/>
      <dgm:t>
        <a:bodyPr/>
        <a:lstStyle/>
        <a:p>
          <a:endParaRPr lang="en-US"/>
        </a:p>
      </dgm:t>
    </dgm:pt>
    <dgm:pt modelId="{A41B9491-CF89-4716-BBFB-ACE9BB44FDD0}" type="pres">
      <dgm:prSet presAssocID="{07285D85-8C5C-4221-9542-4E20F71D0772}" presName="composite" presStyleCnt="0">
        <dgm:presLayoutVars>
          <dgm:chMax val="3"/>
          <dgm:animLvl val="lvl"/>
          <dgm:resizeHandles val="exact"/>
        </dgm:presLayoutVars>
      </dgm:prSet>
      <dgm:spPr/>
    </dgm:pt>
    <dgm:pt modelId="{DC909687-593F-41DA-81AD-A9DF7D4EAFA9}" type="pres">
      <dgm:prSet presAssocID="{98E2EB55-C717-48AC-9C2A-842E94B93649}" presName="gear1" presStyleLbl="node1" presStyleIdx="0" presStyleCnt="3">
        <dgm:presLayoutVars>
          <dgm:chMax val="1"/>
          <dgm:bulletEnabled val="1"/>
        </dgm:presLayoutVars>
      </dgm:prSet>
      <dgm:spPr/>
      <dgm:t>
        <a:bodyPr/>
        <a:lstStyle/>
        <a:p>
          <a:endParaRPr lang="en-US"/>
        </a:p>
      </dgm:t>
    </dgm:pt>
    <dgm:pt modelId="{A1897D98-2767-4ACF-A7AC-1BDF2323333A}" type="pres">
      <dgm:prSet presAssocID="{98E2EB55-C717-48AC-9C2A-842E94B93649}" presName="gear1srcNode" presStyleLbl="node1" presStyleIdx="0" presStyleCnt="3"/>
      <dgm:spPr/>
      <dgm:t>
        <a:bodyPr/>
        <a:lstStyle/>
        <a:p>
          <a:endParaRPr lang="en-US"/>
        </a:p>
      </dgm:t>
    </dgm:pt>
    <dgm:pt modelId="{8BFB1927-4D72-43B2-9F80-33DA48805616}" type="pres">
      <dgm:prSet presAssocID="{98E2EB55-C717-48AC-9C2A-842E94B93649}" presName="gear1dstNode" presStyleLbl="node1" presStyleIdx="0" presStyleCnt="3"/>
      <dgm:spPr/>
      <dgm:t>
        <a:bodyPr/>
        <a:lstStyle/>
        <a:p>
          <a:endParaRPr lang="en-US"/>
        </a:p>
      </dgm:t>
    </dgm:pt>
    <dgm:pt modelId="{FECD89F0-4E35-4090-B0C1-7525902E594E}" type="pres">
      <dgm:prSet presAssocID="{86D12D07-AD4B-4C8D-926B-5A0EE5ED98C2}" presName="gear2" presStyleLbl="node1" presStyleIdx="1" presStyleCnt="3">
        <dgm:presLayoutVars>
          <dgm:chMax val="1"/>
          <dgm:bulletEnabled val="1"/>
        </dgm:presLayoutVars>
      </dgm:prSet>
      <dgm:spPr/>
      <dgm:t>
        <a:bodyPr/>
        <a:lstStyle/>
        <a:p>
          <a:endParaRPr lang="en-US"/>
        </a:p>
      </dgm:t>
    </dgm:pt>
    <dgm:pt modelId="{7C75D26D-D003-47B7-AE48-BA7C6135C1A7}" type="pres">
      <dgm:prSet presAssocID="{86D12D07-AD4B-4C8D-926B-5A0EE5ED98C2}" presName="gear2srcNode" presStyleLbl="node1" presStyleIdx="1" presStyleCnt="3"/>
      <dgm:spPr/>
      <dgm:t>
        <a:bodyPr/>
        <a:lstStyle/>
        <a:p>
          <a:endParaRPr lang="en-US"/>
        </a:p>
      </dgm:t>
    </dgm:pt>
    <dgm:pt modelId="{45F2B824-3D8B-4AC3-9D64-EADCFC980790}" type="pres">
      <dgm:prSet presAssocID="{86D12D07-AD4B-4C8D-926B-5A0EE5ED98C2}" presName="gear2dstNode" presStyleLbl="node1" presStyleIdx="1" presStyleCnt="3"/>
      <dgm:spPr/>
      <dgm:t>
        <a:bodyPr/>
        <a:lstStyle/>
        <a:p>
          <a:endParaRPr lang="en-US"/>
        </a:p>
      </dgm:t>
    </dgm:pt>
    <dgm:pt modelId="{DE632486-E03C-4947-A8B4-9C29DAC4B240}" type="pres">
      <dgm:prSet presAssocID="{07D372EC-D624-4DA5-872F-1E3C703502B5}" presName="gear3" presStyleLbl="node1" presStyleIdx="2" presStyleCnt="3"/>
      <dgm:spPr/>
      <dgm:t>
        <a:bodyPr/>
        <a:lstStyle/>
        <a:p>
          <a:endParaRPr lang="en-US"/>
        </a:p>
      </dgm:t>
    </dgm:pt>
    <dgm:pt modelId="{276E690D-A3F2-4F71-A9E8-A2277DE6D86B}" type="pres">
      <dgm:prSet presAssocID="{07D372EC-D624-4DA5-872F-1E3C703502B5}" presName="gear3tx" presStyleLbl="node1" presStyleIdx="2" presStyleCnt="3">
        <dgm:presLayoutVars>
          <dgm:chMax val="1"/>
          <dgm:bulletEnabled val="1"/>
        </dgm:presLayoutVars>
      </dgm:prSet>
      <dgm:spPr/>
      <dgm:t>
        <a:bodyPr/>
        <a:lstStyle/>
        <a:p>
          <a:endParaRPr lang="en-US"/>
        </a:p>
      </dgm:t>
    </dgm:pt>
    <dgm:pt modelId="{8E998F04-B7DA-4C51-B7BA-091DAEA394D7}" type="pres">
      <dgm:prSet presAssocID="{07D372EC-D624-4DA5-872F-1E3C703502B5}" presName="gear3srcNode" presStyleLbl="node1" presStyleIdx="2" presStyleCnt="3"/>
      <dgm:spPr/>
      <dgm:t>
        <a:bodyPr/>
        <a:lstStyle/>
        <a:p>
          <a:endParaRPr lang="en-US"/>
        </a:p>
      </dgm:t>
    </dgm:pt>
    <dgm:pt modelId="{EE46B566-E8BF-4523-962B-93AEF5811458}" type="pres">
      <dgm:prSet presAssocID="{07D372EC-D624-4DA5-872F-1E3C703502B5}" presName="gear3dstNode" presStyleLbl="node1" presStyleIdx="2" presStyleCnt="3"/>
      <dgm:spPr/>
      <dgm:t>
        <a:bodyPr/>
        <a:lstStyle/>
        <a:p>
          <a:endParaRPr lang="en-US"/>
        </a:p>
      </dgm:t>
    </dgm:pt>
    <dgm:pt modelId="{632543BC-2E59-438F-88F2-1B2EE914DFA0}" type="pres">
      <dgm:prSet presAssocID="{711E08AE-2BE8-414B-B1FD-C6F2EA99F83D}" presName="connector1" presStyleLbl="sibTrans2D1" presStyleIdx="0" presStyleCnt="3"/>
      <dgm:spPr/>
      <dgm:t>
        <a:bodyPr/>
        <a:lstStyle/>
        <a:p>
          <a:endParaRPr lang="en-US"/>
        </a:p>
      </dgm:t>
    </dgm:pt>
    <dgm:pt modelId="{09B38A48-B3B7-4AE3-9B03-9A9C49E92792}" type="pres">
      <dgm:prSet presAssocID="{E677CF54-5D91-40F4-8CF8-39393DBCA9BD}" presName="connector2" presStyleLbl="sibTrans2D1" presStyleIdx="1" presStyleCnt="3"/>
      <dgm:spPr/>
      <dgm:t>
        <a:bodyPr/>
        <a:lstStyle/>
        <a:p>
          <a:endParaRPr lang="en-US"/>
        </a:p>
      </dgm:t>
    </dgm:pt>
    <dgm:pt modelId="{0766D1BD-89F6-4B9D-B28E-4913D9C6C7C0}" type="pres">
      <dgm:prSet presAssocID="{61973D56-B119-4D14-9E4F-C98ACA0B239F}" presName="connector3" presStyleLbl="sibTrans2D1" presStyleIdx="2" presStyleCnt="3"/>
      <dgm:spPr/>
      <dgm:t>
        <a:bodyPr/>
        <a:lstStyle/>
        <a:p>
          <a:endParaRPr lang="en-US"/>
        </a:p>
      </dgm:t>
    </dgm:pt>
  </dgm:ptLst>
  <dgm:cxnLst>
    <dgm:cxn modelId="{5867EACA-C32C-4BE2-AAE6-822576CE4A12}" type="presOf" srcId="{98E2EB55-C717-48AC-9C2A-842E94B93649}" destId="{A1897D98-2767-4ACF-A7AC-1BDF2323333A}" srcOrd="1" destOrd="0" presId="urn:microsoft.com/office/officeart/2005/8/layout/gear1"/>
    <dgm:cxn modelId="{8560ACAA-5A52-470E-9AA2-43B38F12AC51}" type="presOf" srcId="{711E08AE-2BE8-414B-B1FD-C6F2EA99F83D}" destId="{632543BC-2E59-438F-88F2-1B2EE914DFA0}" srcOrd="0" destOrd="0" presId="urn:microsoft.com/office/officeart/2005/8/layout/gear1"/>
    <dgm:cxn modelId="{78C3711F-4BF7-4CD5-BB8D-8BDB47EBC185}" type="presOf" srcId="{07D372EC-D624-4DA5-872F-1E3C703502B5}" destId="{8E998F04-B7DA-4C51-B7BA-091DAEA394D7}" srcOrd="2" destOrd="0" presId="urn:microsoft.com/office/officeart/2005/8/layout/gear1"/>
    <dgm:cxn modelId="{C5D491D5-0B7F-4D8D-875D-BF56207DE15C}" srcId="{07285D85-8C5C-4221-9542-4E20F71D0772}" destId="{07D372EC-D624-4DA5-872F-1E3C703502B5}" srcOrd="2" destOrd="0" parTransId="{8841713C-6249-4445-8723-6FF7D833A423}" sibTransId="{61973D56-B119-4D14-9E4F-C98ACA0B239F}"/>
    <dgm:cxn modelId="{BE9C9C3D-BBBB-45DE-939E-97CDFDC0FC9F}" type="presOf" srcId="{07D372EC-D624-4DA5-872F-1E3C703502B5}" destId="{EE46B566-E8BF-4523-962B-93AEF5811458}" srcOrd="3" destOrd="0" presId="urn:microsoft.com/office/officeart/2005/8/layout/gear1"/>
    <dgm:cxn modelId="{5DC10A5C-C290-40F2-B6F6-53928819C4D3}" type="presOf" srcId="{86D12D07-AD4B-4C8D-926B-5A0EE5ED98C2}" destId="{FECD89F0-4E35-4090-B0C1-7525902E594E}" srcOrd="0" destOrd="0" presId="urn:microsoft.com/office/officeart/2005/8/layout/gear1"/>
    <dgm:cxn modelId="{70F103D3-8E01-49AA-AB48-8DF906FB1FF3}" srcId="{07285D85-8C5C-4221-9542-4E20F71D0772}" destId="{86D12D07-AD4B-4C8D-926B-5A0EE5ED98C2}" srcOrd="1" destOrd="0" parTransId="{A11A06F1-4732-4295-9B1A-A5BBB784F7E6}" sibTransId="{E677CF54-5D91-40F4-8CF8-39393DBCA9BD}"/>
    <dgm:cxn modelId="{E4A6344B-04FB-489E-9A45-F4E1AD6E742D}" srcId="{07285D85-8C5C-4221-9542-4E20F71D0772}" destId="{98E2EB55-C717-48AC-9C2A-842E94B93649}" srcOrd="0" destOrd="0" parTransId="{FCB44BEB-31B7-4E75-9CFF-AA1C7B76E8A6}" sibTransId="{711E08AE-2BE8-414B-B1FD-C6F2EA99F83D}"/>
    <dgm:cxn modelId="{79B4018A-DBAA-464F-8BEB-82F771597D66}" type="presOf" srcId="{61973D56-B119-4D14-9E4F-C98ACA0B239F}" destId="{0766D1BD-89F6-4B9D-B28E-4913D9C6C7C0}" srcOrd="0" destOrd="0" presId="urn:microsoft.com/office/officeart/2005/8/layout/gear1"/>
    <dgm:cxn modelId="{198B8C9C-41A9-4FB0-B233-46458B8EA01C}" type="presOf" srcId="{07D372EC-D624-4DA5-872F-1E3C703502B5}" destId="{276E690D-A3F2-4F71-A9E8-A2277DE6D86B}" srcOrd="1" destOrd="0" presId="urn:microsoft.com/office/officeart/2005/8/layout/gear1"/>
    <dgm:cxn modelId="{DE6B0EF2-F221-4FC6-8C7E-CBF7D8967CAE}" type="presOf" srcId="{07285D85-8C5C-4221-9542-4E20F71D0772}" destId="{A41B9491-CF89-4716-BBFB-ACE9BB44FDD0}" srcOrd="0" destOrd="0" presId="urn:microsoft.com/office/officeart/2005/8/layout/gear1"/>
    <dgm:cxn modelId="{93005859-2725-4684-997C-606F15757AD6}" type="presOf" srcId="{07D372EC-D624-4DA5-872F-1E3C703502B5}" destId="{DE632486-E03C-4947-A8B4-9C29DAC4B240}" srcOrd="0" destOrd="0" presId="urn:microsoft.com/office/officeart/2005/8/layout/gear1"/>
    <dgm:cxn modelId="{116645C3-8F86-47E1-B904-5E588CE5C355}" type="presOf" srcId="{86D12D07-AD4B-4C8D-926B-5A0EE5ED98C2}" destId="{45F2B824-3D8B-4AC3-9D64-EADCFC980790}" srcOrd="2" destOrd="0" presId="urn:microsoft.com/office/officeart/2005/8/layout/gear1"/>
    <dgm:cxn modelId="{55124329-036B-4D1C-A52A-6597ED46F1C7}" type="presOf" srcId="{E677CF54-5D91-40F4-8CF8-39393DBCA9BD}" destId="{09B38A48-B3B7-4AE3-9B03-9A9C49E92792}" srcOrd="0" destOrd="0" presId="urn:microsoft.com/office/officeart/2005/8/layout/gear1"/>
    <dgm:cxn modelId="{436024D5-1A69-4043-9821-61FEA4801BC3}" type="presOf" srcId="{98E2EB55-C717-48AC-9C2A-842E94B93649}" destId="{8BFB1927-4D72-43B2-9F80-33DA48805616}" srcOrd="2" destOrd="0" presId="urn:microsoft.com/office/officeart/2005/8/layout/gear1"/>
    <dgm:cxn modelId="{6626B649-973A-4AF9-A6FC-6940931967E7}" type="presOf" srcId="{98E2EB55-C717-48AC-9C2A-842E94B93649}" destId="{DC909687-593F-41DA-81AD-A9DF7D4EAFA9}" srcOrd="0" destOrd="0" presId="urn:microsoft.com/office/officeart/2005/8/layout/gear1"/>
    <dgm:cxn modelId="{B4884A36-8D41-4596-8C1A-57375A8B0B38}" type="presOf" srcId="{86D12D07-AD4B-4C8D-926B-5A0EE5ED98C2}" destId="{7C75D26D-D003-47B7-AE48-BA7C6135C1A7}" srcOrd="1" destOrd="0" presId="urn:microsoft.com/office/officeart/2005/8/layout/gear1"/>
    <dgm:cxn modelId="{2CAD511B-7B50-4F88-AADB-DC6DBF3F265C}" type="presParOf" srcId="{A41B9491-CF89-4716-BBFB-ACE9BB44FDD0}" destId="{DC909687-593F-41DA-81AD-A9DF7D4EAFA9}" srcOrd="0" destOrd="0" presId="urn:microsoft.com/office/officeart/2005/8/layout/gear1"/>
    <dgm:cxn modelId="{F441A396-5DD8-4584-925A-3C84F3A391B5}" type="presParOf" srcId="{A41B9491-CF89-4716-BBFB-ACE9BB44FDD0}" destId="{A1897D98-2767-4ACF-A7AC-1BDF2323333A}" srcOrd="1" destOrd="0" presId="urn:microsoft.com/office/officeart/2005/8/layout/gear1"/>
    <dgm:cxn modelId="{8F9180E0-FC0F-4799-95FA-E92E9DC34F6F}" type="presParOf" srcId="{A41B9491-CF89-4716-BBFB-ACE9BB44FDD0}" destId="{8BFB1927-4D72-43B2-9F80-33DA48805616}" srcOrd="2" destOrd="0" presId="urn:microsoft.com/office/officeart/2005/8/layout/gear1"/>
    <dgm:cxn modelId="{65A3FD2E-00AC-46F2-B8CA-451523001BB4}" type="presParOf" srcId="{A41B9491-CF89-4716-BBFB-ACE9BB44FDD0}" destId="{FECD89F0-4E35-4090-B0C1-7525902E594E}" srcOrd="3" destOrd="0" presId="urn:microsoft.com/office/officeart/2005/8/layout/gear1"/>
    <dgm:cxn modelId="{0B0F3A05-1EE1-432A-9154-FBCF1BDA1743}" type="presParOf" srcId="{A41B9491-CF89-4716-BBFB-ACE9BB44FDD0}" destId="{7C75D26D-D003-47B7-AE48-BA7C6135C1A7}" srcOrd="4" destOrd="0" presId="urn:microsoft.com/office/officeart/2005/8/layout/gear1"/>
    <dgm:cxn modelId="{BD696A4F-3687-4212-B325-431683A5AADD}" type="presParOf" srcId="{A41B9491-CF89-4716-BBFB-ACE9BB44FDD0}" destId="{45F2B824-3D8B-4AC3-9D64-EADCFC980790}" srcOrd="5" destOrd="0" presId="urn:microsoft.com/office/officeart/2005/8/layout/gear1"/>
    <dgm:cxn modelId="{E773B740-E58F-4F29-8755-1B8A69651AC0}" type="presParOf" srcId="{A41B9491-CF89-4716-BBFB-ACE9BB44FDD0}" destId="{DE632486-E03C-4947-A8B4-9C29DAC4B240}" srcOrd="6" destOrd="0" presId="urn:microsoft.com/office/officeart/2005/8/layout/gear1"/>
    <dgm:cxn modelId="{69CD1E5A-E808-4954-A3FB-3798012ADA2F}" type="presParOf" srcId="{A41B9491-CF89-4716-BBFB-ACE9BB44FDD0}" destId="{276E690D-A3F2-4F71-A9E8-A2277DE6D86B}" srcOrd="7" destOrd="0" presId="urn:microsoft.com/office/officeart/2005/8/layout/gear1"/>
    <dgm:cxn modelId="{8841269C-2A25-4577-9C80-1B261D05C35A}" type="presParOf" srcId="{A41B9491-CF89-4716-BBFB-ACE9BB44FDD0}" destId="{8E998F04-B7DA-4C51-B7BA-091DAEA394D7}" srcOrd="8" destOrd="0" presId="urn:microsoft.com/office/officeart/2005/8/layout/gear1"/>
    <dgm:cxn modelId="{C547CA3C-4A88-4DB7-9C86-F7CDCABE15A1}" type="presParOf" srcId="{A41B9491-CF89-4716-BBFB-ACE9BB44FDD0}" destId="{EE46B566-E8BF-4523-962B-93AEF5811458}" srcOrd="9" destOrd="0" presId="urn:microsoft.com/office/officeart/2005/8/layout/gear1"/>
    <dgm:cxn modelId="{25C695CF-A63C-47F0-9A9A-40E4C3468378}" type="presParOf" srcId="{A41B9491-CF89-4716-BBFB-ACE9BB44FDD0}" destId="{632543BC-2E59-438F-88F2-1B2EE914DFA0}" srcOrd="10" destOrd="0" presId="urn:microsoft.com/office/officeart/2005/8/layout/gear1"/>
    <dgm:cxn modelId="{E33B256C-4303-43EE-803D-ACFCB1F87E4C}" type="presParOf" srcId="{A41B9491-CF89-4716-BBFB-ACE9BB44FDD0}" destId="{09B38A48-B3B7-4AE3-9B03-9A9C49E92792}" srcOrd="11" destOrd="0" presId="urn:microsoft.com/office/officeart/2005/8/layout/gear1"/>
    <dgm:cxn modelId="{5BC3C130-2AFF-4191-9303-6E41BF19FE6A}" type="presParOf" srcId="{A41B9491-CF89-4716-BBFB-ACE9BB44FDD0}" destId="{0766D1BD-89F6-4B9D-B28E-4913D9C6C7C0}" srcOrd="12" destOrd="0" presId="urn:microsoft.com/office/officeart/2005/8/layout/gear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85D85-8C5C-4221-9542-4E20F71D0772}" type="doc">
      <dgm:prSet loTypeId="urn:microsoft.com/office/officeart/2005/8/layout/gear1" loCatId="process" qsTypeId="urn:microsoft.com/office/officeart/2005/8/quickstyle/3d3" qsCatId="3D" csTypeId="urn:microsoft.com/office/officeart/2005/8/colors/accent0_1" csCatId="mainScheme" phldr="0"/>
      <dgm:spPr/>
    </dgm:pt>
    <dgm:pt modelId="{98E2EB55-C717-48AC-9C2A-842E94B93649}">
      <dgm:prSet phldrT="[Text]" phldr="1"/>
      <dgm:spPr/>
      <dgm:t>
        <a:bodyPr/>
        <a:lstStyle/>
        <a:p>
          <a:endParaRPr lang="en-US" dirty="0"/>
        </a:p>
      </dgm:t>
    </dgm:pt>
    <dgm:pt modelId="{FCB44BEB-31B7-4E75-9CFF-AA1C7B76E8A6}" type="parTrans" cxnId="{E4A6344B-04FB-489E-9A45-F4E1AD6E742D}">
      <dgm:prSet/>
      <dgm:spPr/>
      <dgm:t>
        <a:bodyPr/>
        <a:lstStyle/>
        <a:p>
          <a:endParaRPr lang="en-US"/>
        </a:p>
      </dgm:t>
    </dgm:pt>
    <dgm:pt modelId="{711E08AE-2BE8-414B-B1FD-C6F2EA99F83D}" type="sibTrans" cxnId="{E4A6344B-04FB-489E-9A45-F4E1AD6E742D}">
      <dgm:prSet/>
      <dgm:spPr/>
      <dgm:t>
        <a:bodyPr/>
        <a:lstStyle/>
        <a:p>
          <a:endParaRPr lang="en-US"/>
        </a:p>
      </dgm:t>
    </dgm:pt>
    <dgm:pt modelId="{86D12D07-AD4B-4C8D-926B-5A0EE5ED98C2}">
      <dgm:prSet phldrT="[Text]" phldr="1"/>
      <dgm:spPr/>
      <dgm:t>
        <a:bodyPr/>
        <a:lstStyle/>
        <a:p>
          <a:endParaRPr lang="en-US"/>
        </a:p>
      </dgm:t>
    </dgm:pt>
    <dgm:pt modelId="{A11A06F1-4732-4295-9B1A-A5BBB784F7E6}" type="parTrans" cxnId="{70F103D3-8E01-49AA-AB48-8DF906FB1FF3}">
      <dgm:prSet/>
      <dgm:spPr/>
      <dgm:t>
        <a:bodyPr/>
        <a:lstStyle/>
        <a:p>
          <a:endParaRPr lang="en-US"/>
        </a:p>
      </dgm:t>
    </dgm:pt>
    <dgm:pt modelId="{E677CF54-5D91-40F4-8CF8-39393DBCA9BD}" type="sibTrans" cxnId="{70F103D3-8E01-49AA-AB48-8DF906FB1FF3}">
      <dgm:prSet/>
      <dgm:spPr/>
      <dgm:t>
        <a:bodyPr/>
        <a:lstStyle/>
        <a:p>
          <a:endParaRPr lang="en-US"/>
        </a:p>
      </dgm:t>
    </dgm:pt>
    <dgm:pt modelId="{07D372EC-D624-4DA5-872F-1E3C703502B5}">
      <dgm:prSet phldrT="[Text]" phldr="1"/>
      <dgm:spPr/>
      <dgm:t>
        <a:bodyPr/>
        <a:lstStyle/>
        <a:p>
          <a:endParaRPr lang="en-US"/>
        </a:p>
      </dgm:t>
    </dgm:pt>
    <dgm:pt modelId="{8841713C-6249-4445-8723-6FF7D833A423}" type="parTrans" cxnId="{C5D491D5-0B7F-4D8D-875D-BF56207DE15C}">
      <dgm:prSet/>
      <dgm:spPr/>
      <dgm:t>
        <a:bodyPr/>
        <a:lstStyle/>
        <a:p>
          <a:endParaRPr lang="en-US"/>
        </a:p>
      </dgm:t>
    </dgm:pt>
    <dgm:pt modelId="{61973D56-B119-4D14-9E4F-C98ACA0B239F}" type="sibTrans" cxnId="{C5D491D5-0B7F-4D8D-875D-BF56207DE15C}">
      <dgm:prSet/>
      <dgm:spPr/>
      <dgm:t>
        <a:bodyPr/>
        <a:lstStyle/>
        <a:p>
          <a:endParaRPr lang="en-US"/>
        </a:p>
      </dgm:t>
    </dgm:pt>
    <dgm:pt modelId="{A41B9491-CF89-4716-BBFB-ACE9BB44FDD0}" type="pres">
      <dgm:prSet presAssocID="{07285D85-8C5C-4221-9542-4E20F71D0772}" presName="composite" presStyleCnt="0">
        <dgm:presLayoutVars>
          <dgm:chMax val="3"/>
          <dgm:animLvl val="lvl"/>
          <dgm:resizeHandles val="exact"/>
        </dgm:presLayoutVars>
      </dgm:prSet>
      <dgm:spPr/>
    </dgm:pt>
    <dgm:pt modelId="{DC909687-593F-41DA-81AD-A9DF7D4EAFA9}" type="pres">
      <dgm:prSet presAssocID="{98E2EB55-C717-48AC-9C2A-842E94B93649}" presName="gear1" presStyleLbl="node1" presStyleIdx="0" presStyleCnt="3">
        <dgm:presLayoutVars>
          <dgm:chMax val="1"/>
          <dgm:bulletEnabled val="1"/>
        </dgm:presLayoutVars>
      </dgm:prSet>
      <dgm:spPr/>
      <dgm:t>
        <a:bodyPr/>
        <a:lstStyle/>
        <a:p>
          <a:endParaRPr lang="en-US"/>
        </a:p>
      </dgm:t>
    </dgm:pt>
    <dgm:pt modelId="{A1897D98-2767-4ACF-A7AC-1BDF2323333A}" type="pres">
      <dgm:prSet presAssocID="{98E2EB55-C717-48AC-9C2A-842E94B93649}" presName="gear1srcNode" presStyleLbl="node1" presStyleIdx="0" presStyleCnt="3"/>
      <dgm:spPr/>
      <dgm:t>
        <a:bodyPr/>
        <a:lstStyle/>
        <a:p>
          <a:endParaRPr lang="en-US"/>
        </a:p>
      </dgm:t>
    </dgm:pt>
    <dgm:pt modelId="{8BFB1927-4D72-43B2-9F80-33DA48805616}" type="pres">
      <dgm:prSet presAssocID="{98E2EB55-C717-48AC-9C2A-842E94B93649}" presName="gear1dstNode" presStyleLbl="node1" presStyleIdx="0" presStyleCnt="3"/>
      <dgm:spPr/>
      <dgm:t>
        <a:bodyPr/>
        <a:lstStyle/>
        <a:p>
          <a:endParaRPr lang="en-US"/>
        </a:p>
      </dgm:t>
    </dgm:pt>
    <dgm:pt modelId="{FECD89F0-4E35-4090-B0C1-7525902E594E}" type="pres">
      <dgm:prSet presAssocID="{86D12D07-AD4B-4C8D-926B-5A0EE5ED98C2}" presName="gear2" presStyleLbl="node1" presStyleIdx="1" presStyleCnt="3">
        <dgm:presLayoutVars>
          <dgm:chMax val="1"/>
          <dgm:bulletEnabled val="1"/>
        </dgm:presLayoutVars>
      </dgm:prSet>
      <dgm:spPr/>
      <dgm:t>
        <a:bodyPr/>
        <a:lstStyle/>
        <a:p>
          <a:endParaRPr lang="en-US"/>
        </a:p>
      </dgm:t>
    </dgm:pt>
    <dgm:pt modelId="{7C75D26D-D003-47B7-AE48-BA7C6135C1A7}" type="pres">
      <dgm:prSet presAssocID="{86D12D07-AD4B-4C8D-926B-5A0EE5ED98C2}" presName="gear2srcNode" presStyleLbl="node1" presStyleIdx="1" presStyleCnt="3"/>
      <dgm:spPr/>
      <dgm:t>
        <a:bodyPr/>
        <a:lstStyle/>
        <a:p>
          <a:endParaRPr lang="en-US"/>
        </a:p>
      </dgm:t>
    </dgm:pt>
    <dgm:pt modelId="{45F2B824-3D8B-4AC3-9D64-EADCFC980790}" type="pres">
      <dgm:prSet presAssocID="{86D12D07-AD4B-4C8D-926B-5A0EE5ED98C2}" presName="gear2dstNode" presStyleLbl="node1" presStyleIdx="1" presStyleCnt="3"/>
      <dgm:spPr/>
      <dgm:t>
        <a:bodyPr/>
        <a:lstStyle/>
        <a:p>
          <a:endParaRPr lang="en-US"/>
        </a:p>
      </dgm:t>
    </dgm:pt>
    <dgm:pt modelId="{DE632486-E03C-4947-A8B4-9C29DAC4B240}" type="pres">
      <dgm:prSet presAssocID="{07D372EC-D624-4DA5-872F-1E3C703502B5}" presName="gear3" presStyleLbl="node1" presStyleIdx="2" presStyleCnt="3"/>
      <dgm:spPr/>
      <dgm:t>
        <a:bodyPr/>
        <a:lstStyle/>
        <a:p>
          <a:endParaRPr lang="en-US"/>
        </a:p>
      </dgm:t>
    </dgm:pt>
    <dgm:pt modelId="{276E690D-A3F2-4F71-A9E8-A2277DE6D86B}" type="pres">
      <dgm:prSet presAssocID="{07D372EC-D624-4DA5-872F-1E3C703502B5}" presName="gear3tx" presStyleLbl="node1" presStyleIdx="2" presStyleCnt="3">
        <dgm:presLayoutVars>
          <dgm:chMax val="1"/>
          <dgm:bulletEnabled val="1"/>
        </dgm:presLayoutVars>
      </dgm:prSet>
      <dgm:spPr/>
      <dgm:t>
        <a:bodyPr/>
        <a:lstStyle/>
        <a:p>
          <a:endParaRPr lang="en-US"/>
        </a:p>
      </dgm:t>
    </dgm:pt>
    <dgm:pt modelId="{8E998F04-B7DA-4C51-B7BA-091DAEA394D7}" type="pres">
      <dgm:prSet presAssocID="{07D372EC-D624-4DA5-872F-1E3C703502B5}" presName="gear3srcNode" presStyleLbl="node1" presStyleIdx="2" presStyleCnt="3"/>
      <dgm:spPr/>
      <dgm:t>
        <a:bodyPr/>
        <a:lstStyle/>
        <a:p>
          <a:endParaRPr lang="en-US"/>
        </a:p>
      </dgm:t>
    </dgm:pt>
    <dgm:pt modelId="{EE46B566-E8BF-4523-962B-93AEF5811458}" type="pres">
      <dgm:prSet presAssocID="{07D372EC-D624-4DA5-872F-1E3C703502B5}" presName="gear3dstNode" presStyleLbl="node1" presStyleIdx="2" presStyleCnt="3"/>
      <dgm:spPr/>
      <dgm:t>
        <a:bodyPr/>
        <a:lstStyle/>
        <a:p>
          <a:endParaRPr lang="en-US"/>
        </a:p>
      </dgm:t>
    </dgm:pt>
    <dgm:pt modelId="{632543BC-2E59-438F-88F2-1B2EE914DFA0}" type="pres">
      <dgm:prSet presAssocID="{711E08AE-2BE8-414B-B1FD-C6F2EA99F83D}" presName="connector1" presStyleLbl="sibTrans2D1" presStyleIdx="0" presStyleCnt="3"/>
      <dgm:spPr/>
      <dgm:t>
        <a:bodyPr/>
        <a:lstStyle/>
        <a:p>
          <a:endParaRPr lang="en-US"/>
        </a:p>
      </dgm:t>
    </dgm:pt>
    <dgm:pt modelId="{09B38A48-B3B7-4AE3-9B03-9A9C49E92792}" type="pres">
      <dgm:prSet presAssocID="{E677CF54-5D91-40F4-8CF8-39393DBCA9BD}" presName="connector2" presStyleLbl="sibTrans2D1" presStyleIdx="1" presStyleCnt="3"/>
      <dgm:spPr/>
      <dgm:t>
        <a:bodyPr/>
        <a:lstStyle/>
        <a:p>
          <a:endParaRPr lang="en-US"/>
        </a:p>
      </dgm:t>
    </dgm:pt>
    <dgm:pt modelId="{0766D1BD-89F6-4B9D-B28E-4913D9C6C7C0}" type="pres">
      <dgm:prSet presAssocID="{61973D56-B119-4D14-9E4F-C98ACA0B239F}" presName="connector3" presStyleLbl="sibTrans2D1" presStyleIdx="2" presStyleCnt="3"/>
      <dgm:spPr/>
      <dgm:t>
        <a:bodyPr/>
        <a:lstStyle/>
        <a:p>
          <a:endParaRPr lang="en-US"/>
        </a:p>
      </dgm:t>
    </dgm:pt>
  </dgm:ptLst>
  <dgm:cxnLst>
    <dgm:cxn modelId="{AA48481A-5BE0-4DBA-AB4F-FC655A3168E3}" type="presOf" srcId="{86D12D07-AD4B-4C8D-926B-5A0EE5ED98C2}" destId="{FECD89F0-4E35-4090-B0C1-7525902E594E}" srcOrd="0" destOrd="0" presId="urn:microsoft.com/office/officeart/2005/8/layout/gear1"/>
    <dgm:cxn modelId="{2C14AE40-D2ED-44C0-A6F6-19CEE0E86C75}" type="presOf" srcId="{711E08AE-2BE8-414B-B1FD-C6F2EA99F83D}" destId="{632543BC-2E59-438F-88F2-1B2EE914DFA0}" srcOrd="0" destOrd="0" presId="urn:microsoft.com/office/officeart/2005/8/layout/gear1"/>
    <dgm:cxn modelId="{BE348AE9-4C80-4324-96AE-050F151E318D}" type="presOf" srcId="{07D372EC-D624-4DA5-872F-1E3C703502B5}" destId="{EE46B566-E8BF-4523-962B-93AEF5811458}" srcOrd="3" destOrd="0" presId="urn:microsoft.com/office/officeart/2005/8/layout/gear1"/>
    <dgm:cxn modelId="{744A1F2D-ECB6-46FE-9B3A-8B4A7D89654B}" type="presOf" srcId="{98E2EB55-C717-48AC-9C2A-842E94B93649}" destId="{8BFB1927-4D72-43B2-9F80-33DA48805616}" srcOrd="2" destOrd="0" presId="urn:microsoft.com/office/officeart/2005/8/layout/gear1"/>
    <dgm:cxn modelId="{674233C5-65BB-4773-A958-35A8E48D2F0B}" type="presOf" srcId="{98E2EB55-C717-48AC-9C2A-842E94B93649}" destId="{DC909687-593F-41DA-81AD-A9DF7D4EAFA9}" srcOrd="0" destOrd="0" presId="urn:microsoft.com/office/officeart/2005/8/layout/gear1"/>
    <dgm:cxn modelId="{E4A6344B-04FB-489E-9A45-F4E1AD6E742D}" srcId="{07285D85-8C5C-4221-9542-4E20F71D0772}" destId="{98E2EB55-C717-48AC-9C2A-842E94B93649}" srcOrd="0" destOrd="0" parTransId="{FCB44BEB-31B7-4E75-9CFF-AA1C7B76E8A6}" sibTransId="{711E08AE-2BE8-414B-B1FD-C6F2EA99F83D}"/>
    <dgm:cxn modelId="{76AE9E0B-1C7E-46FE-A93D-21EC00EA2FE0}" type="presOf" srcId="{E677CF54-5D91-40F4-8CF8-39393DBCA9BD}" destId="{09B38A48-B3B7-4AE3-9B03-9A9C49E92792}" srcOrd="0" destOrd="0" presId="urn:microsoft.com/office/officeart/2005/8/layout/gear1"/>
    <dgm:cxn modelId="{70F103D3-8E01-49AA-AB48-8DF906FB1FF3}" srcId="{07285D85-8C5C-4221-9542-4E20F71D0772}" destId="{86D12D07-AD4B-4C8D-926B-5A0EE5ED98C2}" srcOrd="1" destOrd="0" parTransId="{A11A06F1-4732-4295-9B1A-A5BBB784F7E6}" sibTransId="{E677CF54-5D91-40F4-8CF8-39393DBCA9BD}"/>
    <dgm:cxn modelId="{28677FF6-0C0E-44DC-8CC8-40CA38684B71}" type="presOf" srcId="{07D372EC-D624-4DA5-872F-1E3C703502B5}" destId="{276E690D-A3F2-4F71-A9E8-A2277DE6D86B}" srcOrd="1" destOrd="0" presId="urn:microsoft.com/office/officeart/2005/8/layout/gear1"/>
    <dgm:cxn modelId="{7EC82C42-15EE-4357-BCD3-ACF757E6718A}" type="presOf" srcId="{07D372EC-D624-4DA5-872F-1E3C703502B5}" destId="{8E998F04-B7DA-4C51-B7BA-091DAEA394D7}" srcOrd="2" destOrd="0" presId="urn:microsoft.com/office/officeart/2005/8/layout/gear1"/>
    <dgm:cxn modelId="{00BA2AE2-4CAC-4E9A-963B-C3B32A2C7C93}" type="presOf" srcId="{07D372EC-D624-4DA5-872F-1E3C703502B5}" destId="{DE632486-E03C-4947-A8B4-9C29DAC4B240}" srcOrd="0" destOrd="0" presId="urn:microsoft.com/office/officeart/2005/8/layout/gear1"/>
    <dgm:cxn modelId="{EFD2DCAC-02E8-4CDF-82E3-FB5869DB9F95}" type="presOf" srcId="{07285D85-8C5C-4221-9542-4E20F71D0772}" destId="{A41B9491-CF89-4716-BBFB-ACE9BB44FDD0}" srcOrd="0" destOrd="0" presId="urn:microsoft.com/office/officeart/2005/8/layout/gear1"/>
    <dgm:cxn modelId="{C5D491D5-0B7F-4D8D-875D-BF56207DE15C}" srcId="{07285D85-8C5C-4221-9542-4E20F71D0772}" destId="{07D372EC-D624-4DA5-872F-1E3C703502B5}" srcOrd="2" destOrd="0" parTransId="{8841713C-6249-4445-8723-6FF7D833A423}" sibTransId="{61973D56-B119-4D14-9E4F-C98ACA0B239F}"/>
    <dgm:cxn modelId="{D10552FF-1AF6-4869-81B2-849C81039FBE}" type="presOf" srcId="{98E2EB55-C717-48AC-9C2A-842E94B93649}" destId="{A1897D98-2767-4ACF-A7AC-1BDF2323333A}" srcOrd="1" destOrd="0" presId="urn:microsoft.com/office/officeart/2005/8/layout/gear1"/>
    <dgm:cxn modelId="{4D44943E-21C9-483C-B4D0-D20972D797AF}" type="presOf" srcId="{86D12D07-AD4B-4C8D-926B-5A0EE5ED98C2}" destId="{7C75D26D-D003-47B7-AE48-BA7C6135C1A7}" srcOrd="1" destOrd="0" presId="urn:microsoft.com/office/officeart/2005/8/layout/gear1"/>
    <dgm:cxn modelId="{12FC8603-E4F7-469D-A8E9-BD3D313EC90B}" type="presOf" srcId="{61973D56-B119-4D14-9E4F-C98ACA0B239F}" destId="{0766D1BD-89F6-4B9D-B28E-4913D9C6C7C0}" srcOrd="0" destOrd="0" presId="urn:microsoft.com/office/officeart/2005/8/layout/gear1"/>
    <dgm:cxn modelId="{B21C7A0C-0C5F-42B4-94A9-92BB197F1DB6}" type="presOf" srcId="{86D12D07-AD4B-4C8D-926B-5A0EE5ED98C2}" destId="{45F2B824-3D8B-4AC3-9D64-EADCFC980790}" srcOrd="2" destOrd="0" presId="urn:microsoft.com/office/officeart/2005/8/layout/gear1"/>
    <dgm:cxn modelId="{ED8DA227-6D39-46A2-AA74-2246DEA39328}" type="presParOf" srcId="{A41B9491-CF89-4716-BBFB-ACE9BB44FDD0}" destId="{DC909687-593F-41DA-81AD-A9DF7D4EAFA9}" srcOrd="0" destOrd="0" presId="urn:microsoft.com/office/officeart/2005/8/layout/gear1"/>
    <dgm:cxn modelId="{A9DCC2A3-9870-41BB-99FA-12D537CD5715}" type="presParOf" srcId="{A41B9491-CF89-4716-BBFB-ACE9BB44FDD0}" destId="{A1897D98-2767-4ACF-A7AC-1BDF2323333A}" srcOrd="1" destOrd="0" presId="urn:microsoft.com/office/officeart/2005/8/layout/gear1"/>
    <dgm:cxn modelId="{FDFA925A-3600-4F90-BD1A-3634342A5763}" type="presParOf" srcId="{A41B9491-CF89-4716-BBFB-ACE9BB44FDD0}" destId="{8BFB1927-4D72-43B2-9F80-33DA48805616}" srcOrd="2" destOrd="0" presId="urn:microsoft.com/office/officeart/2005/8/layout/gear1"/>
    <dgm:cxn modelId="{3ECC5F19-C0A2-4316-9F54-F79DF3DAF662}" type="presParOf" srcId="{A41B9491-CF89-4716-BBFB-ACE9BB44FDD0}" destId="{FECD89F0-4E35-4090-B0C1-7525902E594E}" srcOrd="3" destOrd="0" presId="urn:microsoft.com/office/officeart/2005/8/layout/gear1"/>
    <dgm:cxn modelId="{F5DC7E5B-2316-4D1A-B849-EA16790A70E6}" type="presParOf" srcId="{A41B9491-CF89-4716-BBFB-ACE9BB44FDD0}" destId="{7C75D26D-D003-47B7-AE48-BA7C6135C1A7}" srcOrd="4" destOrd="0" presId="urn:microsoft.com/office/officeart/2005/8/layout/gear1"/>
    <dgm:cxn modelId="{400E940B-2069-4302-A07B-C4A187306D8B}" type="presParOf" srcId="{A41B9491-CF89-4716-BBFB-ACE9BB44FDD0}" destId="{45F2B824-3D8B-4AC3-9D64-EADCFC980790}" srcOrd="5" destOrd="0" presId="urn:microsoft.com/office/officeart/2005/8/layout/gear1"/>
    <dgm:cxn modelId="{A137C709-F8CA-4D91-A2C8-9E0BD699AD2D}" type="presParOf" srcId="{A41B9491-CF89-4716-BBFB-ACE9BB44FDD0}" destId="{DE632486-E03C-4947-A8B4-9C29DAC4B240}" srcOrd="6" destOrd="0" presId="urn:microsoft.com/office/officeart/2005/8/layout/gear1"/>
    <dgm:cxn modelId="{E7E7E2EF-ABAC-4528-A700-A8E57426E355}" type="presParOf" srcId="{A41B9491-CF89-4716-BBFB-ACE9BB44FDD0}" destId="{276E690D-A3F2-4F71-A9E8-A2277DE6D86B}" srcOrd="7" destOrd="0" presId="urn:microsoft.com/office/officeart/2005/8/layout/gear1"/>
    <dgm:cxn modelId="{40D59833-9BF6-4447-A016-9295056C3D72}" type="presParOf" srcId="{A41B9491-CF89-4716-BBFB-ACE9BB44FDD0}" destId="{8E998F04-B7DA-4C51-B7BA-091DAEA394D7}" srcOrd="8" destOrd="0" presId="urn:microsoft.com/office/officeart/2005/8/layout/gear1"/>
    <dgm:cxn modelId="{573F2802-6E0B-43D2-9761-A33411DEF52C}" type="presParOf" srcId="{A41B9491-CF89-4716-BBFB-ACE9BB44FDD0}" destId="{EE46B566-E8BF-4523-962B-93AEF5811458}" srcOrd="9" destOrd="0" presId="urn:microsoft.com/office/officeart/2005/8/layout/gear1"/>
    <dgm:cxn modelId="{12A34C06-C1B2-422A-A0E5-CC51CC6B75A3}" type="presParOf" srcId="{A41B9491-CF89-4716-BBFB-ACE9BB44FDD0}" destId="{632543BC-2E59-438F-88F2-1B2EE914DFA0}" srcOrd="10" destOrd="0" presId="urn:microsoft.com/office/officeart/2005/8/layout/gear1"/>
    <dgm:cxn modelId="{290A894B-B3A8-4FA4-AC0A-4413AB0152BD}" type="presParOf" srcId="{A41B9491-CF89-4716-BBFB-ACE9BB44FDD0}" destId="{09B38A48-B3B7-4AE3-9B03-9A9C49E92792}" srcOrd="11" destOrd="0" presId="urn:microsoft.com/office/officeart/2005/8/layout/gear1"/>
    <dgm:cxn modelId="{742FFA5F-5B87-48AD-B86D-98CA4DEEB258}" type="presParOf" srcId="{A41B9491-CF89-4716-BBFB-ACE9BB44FDD0}" destId="{0766D1BD-89F6-4B9D-B28E-4913D9C6C7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9687-593F-41DA-81AD-A9DF7D4EAFA9}">
      <dsp:nvSpPr>
        <dsp:cNvPr id="0" name=""/>
        <dsp:cNvSpPr/>
      </dsp:nvSpPr>
      <dsp:spPr>
        <a:xfrm>
          <a:off x="1540124" y="990079"/>
          <a:ext cx="1210097" cy="1210097"/>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1783407" y="1273538"/>
        <a:ext cx="723531" cy="622015"/>
      </dsp:txXfrm>
    </dsp:sp>
    <dsp:sp modelId="{FECD89F0-4E35-4090-B0C1-7525902E594E}">
      <dsp:nvSpPr>
        <dsp:cNvPr id="0" name=""/>
        <dsp:cNvSpPr/>
      </dsp:nvSpPr>
      <dsp:spPr>
        <a:xfrm>
          <a:off x="836067" y="704056"/>
          <a:ext cx="880070" cy="880070"/>
        </a:xfrm>
        <a:prstGeom prst="gear6">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a:p>
      </dsp:txBody>
      <dsp:txXfrm>
        <a:off x="1057627" y="926955"/>
        <a:ext cx="436950" cy="434272"/>
      </dsp:txXfrm>
    </dsp:sp>
    <dsp:sp modelId="{DE632486-E03C-4947-A8B4-9C29DAC4B240}">
      <dsp:nvSpPr>
        <dsp:cNvPr id="0" name=""/>
        <dsp:cNvSpPr/>
      </dsp:nvSpPr>
      <dsp:spPr>
        <a:xfrm rot="20700000">
          <a:off x="1328996" y="96897"/>
          <a:ext cx="862289" cy="862289"/>
        </a:xfrm>
        <a:prstGeom prst="gear6">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dsp:txBody>
      <dsp:txXfrm rot="-20700000">
        <a:off x="1518122" y="286023"/>
        <a:ext cx="484038" cy="484038"/>
      </dsp:txXfrm>
    </dsp:sp>
    <dsp:sp modelId="{632543BC-2E59-438F-88F2-1B2EE914DFA0}">
      <dsp:nvSpPr>
        <dsp:cNvPr id="0" name=""/>
        <dsp:cNvSpPr/>
      </dsp:nvSpPr>
      <dsp:spPr>
        <a:xfrm>
          <a:off x="1426773" y="818720"/>
          <a:ext cx="1548924" cy="1548924"/>
        </a:xfrm>
        <a:prstGeom prst="circularArrow">
          <a:avLst>
            <a:gd name="adj1" fmla="val 4687"/>
            <a:gd name="adj2" fmla="val 299029"/>
            <a:gd name="adj3" fmla="val 2435918"/>
            <a:gd name="adj4" fmla="val 16046473"/>
            <a:gd name="adj5" fmla="val 5469"/>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9B38A48-B3B7-4AE3-9B03-9A9C49E92792}">
      <dsp:nvSpPr>
        <dsp:cNvPr id="0" name=""/>
        <dsp:cNvSpPr/>
      </dsp:nvSpPr>
      <dsp:spPr>
        <a:xfrm>
          <a:off x="680208" y="517888"/>
          <a:ext cx="1125390" cy="1125390"/>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766D1BD-89F6-4B9D-B28E-4913D9C6C7C0}">
      <dsp:nvSpPr>
        <dsp:cNvPr id="0" name=""/>
        <dsp:cNvSpPr/>
      </dsp:nvSpPr>
      <dsp:spPr>
        <a:xfrm>
          <a:off x="1129540" y="-83418"/>
          <a:ext cx="1213397" cy="1213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9687-593F-41DA-81AD-A9DF7D4EAFA9}">
      <dsp:nvSpPr>
        <dsp:cNvPr id="0" name=""/>
        <dsp:cNvSpPr/>
      </dsp:nvSpPr>
      <dsp:spPr>
        <a:xfrm>
          <a:off x="1039159" y="668030"/>
          <a:ext cx="816482" cy="816482"/>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dirty="0"/>
        </a:p>
      </dsp:txBody>
      <dsp:txXfrm>
        <a:off x="1203308" y="859287"/>
        <a:ext cx="488184" cy="419689"/>
      </dsp:txXfrm>
    </dsp:sp>
    <dsp:sp modelId="{FECD89F0-4E35-4090-B0C1-7525902E594E}">
      <dsp:nvSpPr>
        <dsp:cNvPr id="0" name=""/>
        <dsp:cNvSpPr/>
      </dsp:nvSpPr>
      <dsp:spPr>
        <a:xfrm>
          <a:off x="564115" y="475044"/>
          <a:ext cx="593805" cy="593805"/>
        </a:xfrm>
        <a:prstGeom prst="gear6">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a:p>
      </dsp:txBody>
      <dsp:txXfrm>
        <a:off x="713607" y="625440"/>
        <a:ext cx="294821" cy="293013"/>
      </dsp:txXfrm>
    </dsp:sp>
    <dsp:sp modelId="{DE632486-E03C-4947-A8B4-9C29DAC4B240}">
      <dsp:nvSpPr>
        <dsp:cNvPr id="0" name=""/>
        <dsp:cNvSpPr/>
      </dsp:nvSpPr>
      <dsp:spPr>
        <a:xfrm rot="20700000">
          <a:off x="896706" y="65379"/>
          <a:ext cx="581807" cy="581807"/>
        </a:xfrm>
        <a:prstGeom prst="gear6">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a:p>
      </dsp:txBody>
      <dsp:txXfrm rot="-20700000">
        <a:off x="1024314" y="192986"/>
        <a:ext cx="326592" cy="326592"/>
      </dsp:txXfrm>
    </dsp:sp>
    <dsp:sp modelId="{632543BC-2E59-438F-88F2-1B2EE914DFA0}">
      <dsp:nvSpPr>
        <dsp:cNvPr id="0" name=""/>
        <dsp:cNvSpPr/>
      </dsp:nvSpPr>
      <dsp:spPr>
        <a:xfrm>
          <a:off x="950501" y="558724"/>
          <a:ext cx="1045097" cy="1045097"/>
        </a:xfrm>
        <a:prstGeom prst="circularArrow">
          <a:avLst>
            <a:gd name="adj1" fmla="val 4687"/>
            <a:gd name="adj2" fmla="val 299029"/>
            <a:gd name="adj3" fmla="val 2370490"/>
            <a:gd name="adj4" fmla="val 16221437"/>
            <a:gd name="adj5" fmla="val 5469"/>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9B38A48-B3B7-4AE3-9B03-9A9C49E92792}">
      <dsp:nvSpPr>
        <dsp:cNvPr id="0" name=""/>
        <dsp:cNvSpPr/>
      </dsp:nvSpPr>
      <dsp:spPr>
        <a:xfrm>
          <a:off x="458953" y="355286"/>
          <a:ext cx="759328" cy="759328"/>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766D1BD-89F6-4B9D-B28E-4913D9C6C7C0}">
      <dsp:nvSpPr>
        <dsp:cNvPr id="0" name=""/>
        <dsp:cNvSpPr/>
      </dsp:nvSpPr>
      <dsp:spPr>
        <a:xfrm>
          <a:off x="762128" y="-50429"/>
          <a:ext cx="818708" cy="818708"/>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36725-B1BD-4FA4-A9B3-19D0446D41A8}" type="datetimeFigureOut">
              <a:rPr lang="en-US" smtClean="0"/>
              <a:t>2017-06-20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68456-29C4-4923-90DF-2C9839D61912}" type="slidenum">
              <a:rPr lang="en-US" smtClean="0"/>
              <a:t>‹#›</a:t>
            </a:fld>
            <a:endParaRPr lang="en-US"/>
          </a:p>
        </p:txBody>
      </p:sp>
    </p:spTree>
    <p:extLst>
      <p:ext uri="{BB962C8B-B14F-4D97-AF65-F5344CB8AC3E}">
        <p14:creationId xmlns:p14="http://schemas.microsoft.com/office/powerpoint/2010/main" val="44399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6675AC1-29D8-444D-BB39-EAFCED7F4114}" type="datetimeFigureOut">
              <a:rPr lang="en-US"/>
              <a:pPr>
                <a:defRPr/>
              </a:pPr>
              <a:t>2017-06-20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BA7E11F-83AF-8E4C-954D-5AB1D905A63C}" type="slidenum">
              <a:rPr lang="en-US"/>
              <a:pPr>
                <a:defRPr/>
              </a:pPr>
              <a:t>‹#›</a:t>
            </a:fld>
            <a:endParaRPr lang="en-US"/>
          </a:p>
        </p:txBody>
      </p:sp>
    </p:spTree>
    <p:extLst>
      <p:ext uri="{BB962C8B-B14F-4D97-AF65-F5344CB8AC3E}">
        <p14:creationId xmlns:p14="http://schemas.microsoft.com/office/powerpoint/2010/main" val="2589815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danz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a:t>
            </a:fld>
            <a:endParaRPr lang="en-US"/>
          </a:p>
        </p:txBody>
      </p:sp>
    </p:spTree>
    <p:extLst>
      <p:ext uri="{BB962C8B-B14F-4D97-AF65-F5344CB8AC3E}">
        <p14:creationId xmlns:p14="http://schemas.microsoft.com/office/powerpoint/2010/main" val="351038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From NIBA</a:t>
            </a:r>
          </a:p>
          <a:p>
            <a:r>
              <a:rPr lang="en-US" baseline="0" dirty="0"/>
              <a:t>3.1. Implement new training opportunities in biodiversity informatics.</a:t>
            </a:r>
          </a:p>
          <a:p>
            <a:r>
              <a:rPr lang="en-US" baseline="0" dirty="0"/>
              <a:t>* Develop new opportunities and expand existing training programs for collections professionals so that they can more fully engage in biodiversity informatics activities. These efforts should include exposure to informatics tools, their application both in biodiversity science and in informatics more broadly, and proper curation protocols for electronic data.</a:t>
            </a:r>
          </a:p>
          <a:p>
            <a:r>
              <a:rPr lang="en-US" baseline="0" dirty="0"/>
              <a:t>* Promote new undergraduate curricula and graduate programs in biodiversity informatics, particularly those that are cross-disciplinary (e.g., engineering, computer science, geography, library science). Develop opportunities for US students to gain international experience through biodiversity informatics training experiences using specimens and data that originated in other countries.</a:t>
            </a:r>
          </a:p>
          <a:p>
            <a:r>
              <a:rPr lang="en-US" baseline="0" dirty="0"/>
              <a:t>* Expand museum studies programs or biology degrees to include biodiversity informatics as applied to </a:t>
            </a:r>
            <a:r>
              <a:rPr lang="en-US" baseline="0" dirty="0" err="1"/>
              <a:t>biocollections</a:t>
            </a:r>
            <a:r>
              <a:rPr lang="en-US" baseline="0" dirty="0"/>
              <a:t> and exposure to topics such as informatics programming museum, visualization  engineering,  education  and  outreach  visuals,  natural  language  processing,  and Web ontologies.</a:t>
            </a:r>
          </a:p>
          <a:p>
            <a:r>
              <a:rPr lang="en-US" baseline="0" dirty="0"/>
              <a:t>3.2. Establish career paths and professional retention incentives for data and specimen management and curation.</a:t>
            </a:r>
          </a:p>
          <a:p>
            <a:r>
              <a:rPr lang="en-US" baseline="0" dirty="0"/>
              <a:t>* Develop  evaluation  mechanisms  that  recognize  and  reward  the  products  of  successful careers in biodiversity informatics.</a:t>
            </a:r>
          </a:p>
          <a:p>
            <a:r>
              <a:rPr lang="en-US" baseline="0" dirty="0"/>
              <a:t>* Develop a standardized nomenclature and hierarchy for careers in biodiversity informatics that can inform position descriptions, hiring, and criteria for promotion.</a:t>
            </a:r>
          </a:p>
          <a:p>
            <a:r>
              <a:rPr lang="en-US" baseline="0" dirty="0"/>
              <a:t>3.3. Provide opportunities that encourage more people to become biodiversity software developers and that encourage the development of more biodiversity informatics software.</a:t>
            </a:r>
          </a:p>
          <a:p>
            <a:pPr marL="0" indent="0">
              <a:buFont typeface="Arial" panose="020B0604020202020204" pitchFamily="34" charset="0"/>
              <a:buNone/>
            </a:pPr>
            <a:r>
              <a:rPr lang="en-US" baseline="0" dirty="0"/>
              <a:t>* Develop workshop training and software developer courses in biodiversity informatics.</a:t>
            </a:r>
          </a:p>
          <a:p>
            <a:pPr marL="0" indent="0">
              <a:buFont typeface="Arial" panose="020B0604020202020204" pitchFamily="34" charset="0"/>
              <a:buNone/>
            </a:pPr>
            <a:r>
              <a:rPr lang="en-US" baseline="0" dirty="0"/>
              <a:t>* Develop schema that are accessible and establish service standards.</a:t>
            </a:r>
          </a:p>
          <a:p>
            <a:r>
              <a:rPr lang="en-US" baseline="0" dirty="0"/>
              <a:t>* Train experts and students in the various aspects of tool development and programming (e.g., MySQL).</a:t>
            </a:r>
          </a:p>
          <a:p>
            <a:r>
              <a:rPr lang="en-US" baseline="0" dirty="0"/>
              <a:t>* Collaborate with commercial firms to provide employment opportunities for biodiversity software developers who graduate from academic tracks. Your project?</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2</a:t>
            </a:fld>
            <a:endParaRPr lang="en-US" dirty="0"/>
          </a:p>
        </p:txBody>
      </p:sp>
    </p:spTree>
    <p:extLst>
      <p:ext uri="{BB962C8B-B14F-4D97-AF65-F5344CB8AC3E}">
        <p14:creationId xmlns:p14="http://schemas.microsoft.com/office/powerpoint/2010/main" val="58753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3.1. Implement new training opportunities in biodiversity informatics.</a:t>
            </a:r>
          </a:p>
          <a:p>
            <a:r>
              <a:rPr lang="en-US" baseline="0" dirty="0"/>
              <a:t>* Develop new opportunities and expand existing training programs for collections professionals so that they can more fully engage in biodiversity informatics activities. These efforts should include exposure to informatics tools, their application both in biodiversity science and in informatics more broadly, and proper curation protocols for electronic data.</a:t>
            </a:r>
          </a:p>
          <a:p>
            <a:r>
              <a:rPr lang="en-US" baseline="0" dirty="0"/>
              <a:t>* Promote new undergraduate curricula and graduate programs in biodiversity informatics, particularly those that are cross-disciplinary (e.g., engineering, computer science, geography, library science). Develop opportunities for US students to gain international experience through biodiversity informatics training experiences using specimens and data that originated in other countries.</a:t>
            </a:r>
          </a:p>
          <a:p>
            <a:r>
              <a:rPr lang="en-US" baseline="0" dirty="0"/>
              <a:t>* Expand museum studies programs or biology degrees to include biodiversity informatics as applied to </a:t>
            </a:r>
            <a:r>
              <a:rPr lang="en-US" baseline="0" dirty="0" err="1"/>
              <a:t>biocollections</a:t>
            </a:r>
            <a:r>
              <a:rPr lang="en-US" baseline="0" dirty="0"/>
              <a:t> and exposure to topics such as informatics programming museum, visualization  engineering,  education  and  outreach  visuals,  natural  language  processing,  and Web ontologies.</a:t>
            </a:r>
          </a:p>
          <a:p>
            <a:r>
              <a:rPr lang="en-US" baseline="0" dirty="0"/>
              <a:t>3.2. Establish career paths and professional retention incentives for data and specimen management and curation.</a:t>
            </a:r>
          </a:p>
          <a:p>
            <a:r>
              <a:rPr lang="en-US" baseline="0" dirty="0"/>
              <a:t>* Develop  evaluation  mechanisms  that  recognize  and  reward  the  products  of  successful careers in biodiversity informatics.</a:t>
            </a:r>
          </a:p>
          <a:p>
            <a:r>
              <a:rPr lang="en-US" baseline="0" dirty="0"/>
              <a:t>* Develop a standardized nomenclature and hierarchy for careers in biodiversity informatics that can inform position descriptions, hiring, and criteria for promotion.</a:t>
            </a:r>
          </a:p>
          <a:p>
            <a:r>
              <a:rPr lang="en-US" baseline="0" dirty="0"/>
              <a:t>3.3. Provide opportunities that encourage more people to become biodiversity software developers and that encourage the development of more biodiversity informatics software.</a:t>
            </a:r>
          </a:p>
          <a:p>
            <a:pPr marL="0" indent="0">
              <a:buFont typeface="Arial" panose="020B0604020202020204" pitchFamily="34" charset="0"/>
              <a:buNone/>
            </a:pPr>
            <a:r>
              <a:rPr lang="en-US" baseline="0" dirty="0"/>
              <a:t>* Develop workshop training and software developer courses in biodiversity informatics.</a:t>
            </a:r>
          </a:p>
          <a:p>
            <a:pPr marL="0" indent="0">
              <a:buFont typeface="Arial" panose="020B0604020202020204" pitchFamily="34" charset="0"/>
              <a:buNone/>
            </a:pPr>
            <a:r>
              <a:rPr lang="en-US" baseline="0" dirty="0"/>
              <a:t>* Develop schema that are accessible and establish service standards.</a:t>
            </a:r>
          </a:p>
          <a:p>
            <a:r>
              <a:rPr lang="en-US" baseline="0" dirty="0"/>
              <a:t>* Train experts and students in the various aspects of tool development and programming (e.g., MySQL).</a:t>
            </a:r>
          </a:p>
          <a:p>
            <a:r>
              <a:rPr lang="en-US" baseline="0" dirty="0"/>
              <a:t>* Collaborate with commercial firms to provide employment opportunities for biodiversity software developers who graduate from academic tracks. Your project?</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3</a:t>
            </a:fld>
            <a:endParaRPr lang="en-US" dirty="0"/>
          </a:p>
        </p:txBody>
      </p:sp>
    </p:spTree>
    <p:extLst>
      <p:ext uri="{BB962C8B-B14F-4D97-AF65-F5344CB8AC3E}">
        <p14:creationId xmlns:p14="http://schemas.microsoft.com/office/powerpoint/2010/main" val="343239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a:t>
            </a:r>
            <a:r>
              <a:rPr lang="en-US" baseline="0" dirty="0"/>
              <a:t>biodiversity data skill / knowledge you’d like to acquire.</a:t>
            </a:r>
          </a:p>
          <a:p>
            <a:r>
              <a:rPr lang="en-US" baseline="0" dirty="0"/>
              <a:t>Some software you’d like to know how to use.</a:t>
            </a:r>
          </a:p>
          <a:p>
            <a:r>
              <a:rPr lang="en-US" baseline="0" dirty="0"/>
              <a:t>What’s a sticking point (slow software, repetitive tasks need automating, …) you have / you know about right now in your biodiversity data mobilization or data use?</a:t>
            </a:r>
          </a:p>
          <a:p>
            <a:r>
              <a:rPr lang="en-US" baseline="0" dirty="0"/>
              <a:t>What’s a biodiversity specimen data question you’d like to ask the imaginary expert?</a:t>
            </a:r>
          </a:p>
          <a:p>
            <a:endParaRPr lang="en-US" dirty="0"/>
          </a:p>
          <a:p>
            <a:r>
              <a:rPr lang="en-US" dirty="0"/>
              <a:t>http://</a:t>
            </a:r>
            <a:r>
              <a:rPr lang="en-US" dirty="0" err="1"/>
              <a:t>www.datacarpentry.org</a:t>
            </a:r>
            <a:r>
              <a:rPr lang="en-US" dirty="0"/>
              <a:t>/shell-genomics/</a:t>
            </a:r>
            <a:r>
              <a:rPr lang="en-US" dirty="0" err="1"/>
              <a:t>slides.html#3</a:t>
            </a:r>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4</a:t>
            </a:fld>
            <a:endParaRPr lang="en-US"/>
          </a:p>
        </p:txBody>
      </p:sp>
    </p:spTree>
    <p:extLst>
      <p:ext uri="{BB962C8B-B14F-4D97-AF65-F5344CB8AC3E}">
        <p14:creationId xmlns:p14="http://schemas.microsoft.com/office/powerpoint/2010/main" val="191114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a:t>
            </a:r>
            <a:r>
              <a:rPr lang="en-US" dirty="0" err="1"/>
              <a:t>tracykteal</a:t>
            </a:r>
            <a:r>
              <a:rPr lang="en-US" dirty="0"/>
              <a:t>/</a:t>
            </a:r>
            <a:r>
              <a:rPr lang="en-US" dirty="0" err="1"/>
              <a:t>ICE2016</a:t>
            </a:r>
            <a:r>
              <a:rPr lang="en-US" dirty="0"/>
              <a:t>-presentation/</a:t>
            </a:r>
          </a:p>
          <a:p>
            <a:r>
              <a:rPr lang="en-US" dirty="0"/>
              <a:t>https://</a:t>
            </a:r>
            <a:r>
              <a:rPr lang="en-US" dirty="0" err="1"/>
              <a:t>github.com</a:t>
            </a:r>
            <a:r>
              <a:rPr lang="en-US" dirty="0"/>
              <a:t>/</a:t>
            </a:r>
            <a:r>
              <a:rPr lang="en-US" dirty="0" err="1"/>
              <a:t>tracykteal</a:t>
            </a:r>
            <a:r>
              <a:rPr lang="en-US" dirty="0"/>
              <a:t>/</a:t>
            </a:r>
            <a:r>
              <a:rPr lang="en-US" dirty="0" err="1"/>
              <a:t>ICE2016</a:t>
            </a:r>
            <a:r>
              <a:rPr lang="en-US" dirty="0"/>
              <a:t>-presentation/raw/</a:t>
            </a:r>
            <a:r>
              <a:rPr lang="en-US" dirty="0" err="1"/>
              <a:t>gh</a:t>
            </a:r>
            <a:r>
              <a:rPr lang="en-US" dirty="0"/>
              <a:t>-pages/images/</a:t>
            </a:r>
            <a:r>
              <a:rPr lang="en-US" dirty="0" err="1"/>
              <a:t>braembl.png</a:t>
            </a:r>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5</a:t>
            </a:fld>
            <a:endParaRPr lang="en-US"/>
          </a:p>
        </p:txBody>
      </p:sp>
    </p:spTree>
    <p:extLst>
      <p:ext uri="{BB962C8B-B14F-4D97-AF65-F5344CB8AC3E}">
        <p14:creationId xmlns:p14="http://schemas.microsoft.com/office/powerpoint/2010/main" val="310428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https://</a:t>
            </a:r>
            <a:r>
              <a:rPr lang="en-US" dirty="0" err="1"/>
              <a:t>www.flickr.com</a:t>
            </a:r>
            <a:r>
              <a:rPr lang="en-US" dirty="0"/>
              <a:t>/photos/</a:t>
            </a:r>
            <a:r>
              <a:rPr lang="en-US" dirty="0" err="1"/>
              <a:t>danzen</a:t>
            </a:r>
            <a:r>
              <a:rPr lang="en-US" dirty="0"/>
              <a:t>/966894209/ </a:t>
            </a:r>
            <a:r>
              <a:rPr lang="en-US" dirty="0">
                <a:hlinkClick r:id="rId3" tooltip="Go to Dan Zen's photostream"/>
              </a:rPr>
              <a:t>Dan Zen</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7</a:t>
            </a:fld>
            <a:endParaRPr lang="en-US"/>
          </a:p>
        </p:txBody>
      </p:sp>
    </p:spTree>
    <p:extLst>
      <p:ext uri="{BB962C8B-B14F-4D97-AF65-F5344CB8AC3E}">
        <p14:creationId xmlns:p14="http://schemas.microsoft.com/office/powerpoint/2010/main" val="379145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a:t>
            </a:r>
            <a:r>
              <a:rPr lang="en-US" dirty="0" err="1"/>
              <a:t>tracykteal</a:t>
            </a:r>
            <a:r>
              <a:rPr lang="en-US" dirty="0"/>
              <a:t>/</a:t>
            </a:r>
            <a:r>
              <a:rPr lang="en-US" dirty="0" err="1"/>
              <a:t>ICE2016</a:t>
            </a:r>
            <a:r>
              <a:rPr lang="en-US" dirty="0"/>
              <a:t>-presentation/</a:t>
            </a:r>
          </a:p>
          <a:p>
            <a:r>
              <a:rPr lang="en-US" dirty="0"/>
              <a:t>https://</a:t>
            </a:r>
            <a:r>
              <a:rPr lang="en-US" dirty="0" err="1"/>
              <a:t>github.com</a:t>
            </a:r>
            <a:r>
              <a:rPr lang="en-US" dirty="0"/>
              <a:t>/</a:t>
            </a:r>
            <a:r>
              <a:rPr lang="en-US" dirty="0" err="1"/>
              <a:t>tracykteal</a:t>
            </a:r>
            <a:r>
              <a:rPr lang="en-US" dirty="0"/>
              <a:t>/</a:t>
            </a:r>
            <a:r>
              <a:rPr lang="en-US" dirty="0" err="1"/>
              <a:t>ICE2016</a:t>
            </a:r>
            <a:r>
              <a:rPr lang="en-US" dirty="0"/>
              <a:t>-presentation/raw/</a:t>
            </a:r>
            <a:r>
              <a:rPr lang="en-US" dirty="0" err="1"/>
              <a:t>gh</a:t>
            </a:r>
            <a:r>
              <a:rPr lang="en-US" dirty="0"/>
              <a:t>-pages/images/</a:t>
            </a:r>
            <a:r>
              <a:rPr lang="en-US" dirty="0" err="1"/>
              <a:t>braembl.png</a:t>
            </a:r>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8</a:t>
            </a:fld>
            <a:endParaRPr lang="en-US"/>
          </a:p>
        </p:txBody>
      </p:sp>
    </p:spTree>
    <p:extLst>
      <p:ext uri="{BB962C8B-B14F-4D97-AF65-F5344CB8AC3E}">
        <p14:creationId xmlns:p14="http://schemas.microsoft.com/office/powerpoint/2010/main" val="246442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"T-shaped" skill (Wikipedia to the rescue: http://</a:t>
            </a:r>
            <a:r>
              <a:rPr lang="en-US" dirty="0" err="1" smtClean="0"/>
              <a:t>en.wikipedia.org</a:t>
            </a:r>
            <a:r>
              <a:rPr lang="en-US" dirty="0" smtClean="0"/>
              <a:t>/wiki/T-</a:t>
            </a:r>
            <a:r>
              <a:rPr lang="en-US" dirty="0" err="1" smtClean="0"/>
              <a:t>shaped_skills</a:t>
            </a:r>
            <a:r>
              <a:rPr lang="en-US" dirty="0" smtClean="0"/>
              <a:t>):</a:t>
            </a:r>
          </a:p>
          <a:p>
            <a:endParaRPr lang="en-US" dirty="0" smtClean="0"/>
          </a:p>
          <a:p>
            <a:r>
              <a:rPr lang="en-US" dirty="0" smtClean="0"/>
              <a:t>The vertical bar on the T represents the depth of related skills and expertise in a single field, whereas the horizontal bar is the ability to collaborate across disciplines with experts in other areas and to apply knowledge in areas of expertise other than one's own.</a:t>
            </a:r>
          </a:p>
          <a:p>
            <a:endParaRPr lang="en-US" dirty="0" smtClean="0"/>
          </a:p>
          <a:p>
            <a:r>
              <a:rPr lang="en-US" dirty="0" smtClean="0"/>
              <a:t>We need folks in our broader community who can translate scientists' needs to technology experts, and who can then take these tools to researchers to show the research community how to use them. The T-shaped person fits this concept very well. Right now, these folks in our community essentially evolve independently over-and-over again. They are self-made and thank goodness for them, but we really need more of them if our data skills and knowledge, standards, software, hardware and collaboration efforts are to be sustainable.</a:t>
            </a:r>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9</a:t>
            </a:fld>
            <a:endParaRPr lang="en-US"/>
          </a:p>
        </p:txBody>
      </p:sp>
    </p:spTree>
    <p:extLst>
      <p:ext uri="{BB962C8B-B14F-4D97-AF65-F5344CB8AC3E}">
        <p14:creationId xmlns:p14="http://schemas.microsoft.com/office/powerpoint/2010/main" val="493920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vimeo.com/idigbio" TargetMode="External"/><Relationship Id="rId18" Type="http://schemas.openxmlformats.org/officeDocument/2006/relationships/image" Target="../media/image13.png"/><Relationship Id="rId3" Type="http://schemas.openxmlformats.org/officeDocument/2006/relationships/image" Target="../media/image2.png"/><Relationship Id="rId21" Type="http://schemas.openxmlformats.org/officeDocument/2006/relationships/diagramQuickStyle" Target="../diagrams/quickStyle1.xml"/><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hyperlink" Target="file:///\\localhost\webcal\::www.idigbio.org:events-calendar:export.ics" TargetMode="External"/><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diagramLayout" Target="../diagrams/layout1.xm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iDigBio" TargetMode="External"/><Relationship Id="rId5" Type="http://schemas.openxmlformats.org/officeDocument/2006/relationships/image" Target="../media/image5.png"/><Relationship Id="rId15" Type="http://schemas.openxmlformats.org/officeDocument/2006/relationships/hyperlink" Target="https://www.idigbio.org/rss-feed.xml" TargetMode="External"/><Relationship Id="rId23" Type="http://schemas.microsoft.com/office/2007/relationships/diagramDrawing" Target="../diagrams/drawing1.xml"/><Relationship Id="rId10" Type="http://schemas.openxmlformats.org/officeDocument/2006/relationships/image" Target="../media/image9.png"/><Relationship Id="rId19" Type="http://schemas.openxmlformats.org/officeDocument/2006/relationships/diagramData" Target="../diagrams/data1.xml"/><Relationship Id="rId4" Type="http://schemas.openxmlformats.org/officeDocument/2006/relationships/image" Target="../media/image4.png"/><Relationship Id="rId9" Type="http://schemas.openxmlformats.org/officeDocument/2006/relationships/hyperlink" Target="http://www.facebook.com/iDigBio" TargetMode="External"/><Relationship Id="rId14" Type="http://schemas.openxmlformats.org/officeDocument/2006/relationships/image" Target="../media/image11.png"/><Relationship Id="rId22" Type="http://schemas.openxmlformats.org/officeDocument/2006/relationships/diagramColors" Target="../diagrams/colors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powerp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55843"/>
            <a:ext cx="9144000" cy="1102157"/>
          </a:xfrm>
          <a:prstGeom prst="rect">
            <a:avLst/>
          </a:prstGeom>
        </p:spPr>
      </p:pic>
      <p:sp>
        <p:nvSpPr>
          <p:cNvPr id="7" name="Rectangle 6"/>
          <p:cNvSpPr/>
          <p:nvPr userDrawn="1"/>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505045"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2" name="Title 1"/>
          <p:cNvSpPr>
            <a:spLocks noGrp="1"/>
          </p:cNvSpPr>
          <p:nvPr>
            <p:ph type="ctrTitle"/>
          </p:nvPr>
        </p:nvSpPr>
        <p:spPr>
          <a:xfrm>
            <a:off x="685800" y="1696371"/>
            <a:ext cx="7382435"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iDigBio_Logo_with bord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63" y="89572"/>
            <a:ext cx="1543573" cy="523791"/>
          </a:xfrm>
          <a:prstGeom prst="rect">
            <a:avLst/>
          </a:prstGeom>
        </p:spPr>
      </p:pic>
      <p:pic>
        <p:nvPicPr>
          <p:cNvPr id="10" name="Picture 9" descr="4 top right hexagons"/>
          <p:cNvPicPr>
            <a:picLocks noChangeAspect="1"/>
          </p:cNvPicPr>
          <p:nvPr userDrawn="1"/>
        </p:nvPicPr>
        <p:blipFill rotWithShape="1">
          <a:blip r:embed="rId4">
            <a:extLst>
              <a:ext uri="{28A0092B-C50C-407E-A947-70E740481C1C}">
                <a14:useLocalDpi xmlns:a14="http://schemas.microsoft.com/office/drawing/2010/main" val="0"/>
              </a:ext>
            </a:extLst>
          </a:blip>
          <a:srcRect l="-10374" t="1815" r="10374" b="39571"/>
          <a:stretch/>
        </p:blipFill>
        <p:spPr>
          <a:xfrm rot="21213513">
            <a:off x="4325766" y="-395277"/>
            <a:ext cx="5210867" cy="1779470"/>
          </a:xfrm>
          <a:prstGeom prst="rect">
            <a:avLst/>
          </a:prstGeom>
        </p:spPr>
      </p:pic>
      <p:pic>
        <p:nvPicPr>
          <p:cNvPr id="16" name="Picture 15" descr="birds.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6691212">
            <a:off x="3808917" y="-642801"/>
            <a:ext cx="1401624" cy="1198099"/>
          </a:xfrm>
          <a:prstGeom prst="rect">
            <a:avLst/>
          </a:prstGeom>
        </p:spPr>
      </p:pic>
    </p:spTree>
    <p:extLst>
      <p:ext uri="{BB962C8B-B14F-4D97-AF65-F5344CB8AC3E}">
        <p14:creationId xmlns:p14="http://schemas.microsoft.com/office/powerpoint/2010/main" val="82433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normAutofit/>
          </a:bodyPr>
          <a:lstStyle>
            <a:lvl1pPr algn="l">
              <a:defRPr sz="3200" b="0" i="0">
                <a:effectLst>
                  <a:outerShdw blurRad="38100" dist="38100" dir="2700000" algn="tl">
                    <a:srgbClr val="000000">
                      <a:alpha val="43137"/>
                    </a:srgbClr>
                  </a:outerShdw>
                </a:effectLst>
                <a:latin typeface="Helvetica"/>
                <a:cs typeface="Helvetica"/>
              </a:defRPr>
            </a:lvl1pPr>
          </a:lstStyle>
          <a:p>
            <a:r>
              <a:rPr lang="en-US"/>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normAutofit/>
          </a:bodyPr>
          <a:lstStyle>
            <a:lvl1pPr>
              <a:defRPr>
                <a:latin typeface="Cambria"/>
                <a:cs typeface="Cambria"/>
              </a:defRPr>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610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3200" b="0" i="0">
                <a:effectLst>
                  <a:outerShdw blurRad="38100" dist="38100" dir="2700000" algn="tl">
                    <a:srgbClr val="000000">
                      <a:alpha val="43137"/>
                    </a:srgbClr>
                  </a:outerShdw>
                </a:effectLst>
                <a:latin typeface="Helvetica"/>
                <a:cs typeface="Helvetica"/>
              </a:defRPr>
            </a:lvl1pPr>
          </a:lstStyle>
          <a:p>
            <a:r>
              <a:rPr lang="en-US"/>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96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3200" b="0" i="0">
                <a:latin typeface="Helvetica"/>
                <a:cs typeface="Helvetica"/>
              </a:defRPr>
            </a:lvl1pPr>
          </a:lstStyle>
          <a:p>
            <a:r>
              <a:rPr lang="en-US"/>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85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3200" b="0" i="0">
                <a:latin typeface="Helvetica"/>
                <a:cs typeface="Helvetica"/>
              </a:defRPr>
            </a:lvl1pPr>
          </a:lstStyle>
          <a:p>
            <a:r>
              <a:rPr lang="en-US"/>
              <a:t>Click to edit Master title style</a:t>
            </a:r>
            <a:endParaRPr lang="en-US" dirty="0"/>
          </a:p>
        </p:txBody>
      </p:sp>
    </p:spTree>
    <p:extLst>
      <p:ext uri="{BB962C8B-B14F-4D97-AF65-F5344CB8AC3E}">
        <p14:creationId xmlns:p14="http://schemas.microsoft.com/office/powerpoint/2010/main" val="90371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13750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1" name="Picture 10" descr="powerp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55843"/>
            <a:ext cx="9144000" cy="1102157"/>
          </a:xfrm>
          <a:prstGeom prst="rect">
            <a:avLst/>
          </a:prstGeom>
        </p:spPr>
      </p:pic>
      <p:sp>
        <p:nvSpPr>
          <p:cNvPr id="7" name="Rectangle 6"/>
          <p:cNvSpPr/>
          <p:nvPr userDrawn="1"/>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773488"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pic>
        <p:nvPicPr>
          <p:cNvPr id="9" name="Picture 8" descr="iDigBio_Logo_with bord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pic>
        <p:nvPicPr>
          <p:cNvPr id="10" name="Picture 9" descr="4 top right hexagons"/>
          <p:cNvPicPr>
            <a:picLocks noChangeAspect="1"/>
          </p:cNvPicPr>
          <p:nvPr userDrawn="1"/>
        </p:nvPicPr>
        <p:blipFill rotWithShape="1">
          <a:blip r:embed="rId4">
            <a:extLst>
              <a:ext uri="{28A0092B-C50C-407E-A947-70E740481C1C}">
                <a14:useLocalDpi xmlns:a14="http://schemas.microsoft.com/office/drawing/2010/main" val="0"/>
              </a:ext>
            </a:extLst>
          </a:blip>
          <a:srcRect l="-10374" t="1815" r="10374" b="39571"/>
          <a:stretch/>
        </p:blipFill>
        <p:spPr>
          <a:xfrm rot="21213513">
            <a:off x="4325766" y="-395277"/>
            <a:ext cx="5210867" cy="1779470"/>
          </a:xfrm>
          <a:prstGeom prst="rect">
            <a:avLst/>
          </a:prstGeom>
        </p:spPr>
      </p:pic>
      <p:pic>
        <p:nvPicPr>
          <p:cNvPr id="16" name="Picture 15" descr="birds.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6691212">
            <a:off x="3808917" y="-642801"/>
            <a:ext cx="1401624" cy="1198099"/>
          </a:xfrm>
          <a:prstGeom prst="rect">
            <a:avLst/>
          </a:prstGeom>
        </p:spPr>
      </p:pic>
      <p:pic>
        <p:nvPicPr>
          <p:cNvPr id="12" name="Picture 11"/>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7299600" y="3636457"/>
            <a:ext cx="1597752" cy="2012393"/>
          </a:xfrm>
          <a:prstGeom prst="rect">
            <a:avLst/>
          </a:prstGeom>
        </p:spPr>
      </p:pic>
      <p:grpSp>
        <p:nvGrpSpPr>
          <p:cNvPr id="13" name="Group 12"/>
          <p:cNvGrpSpPr/>
          <p:nvPr userDrawn="1"/>
        </p:nvGrpSpPr>
        <p:grpSpPr>
          <a:xfrm>
            <a:off x="595251" y="3139242"/>
            <a:ext cx="2226260" cy="556793"/>
            <a:chOff x="941678" y="2944713"/>
            <a:chExt cx="2856055" cy="714306"/>
          </a:xfrm>
        </p:grpSpPr>
        <p:sp>
          <p:nvSpPr>
            <p:cNvPr id="14" name="TextBox 20"/>
            <p:cNvSpPr txBox="1">
              <a:spLocks noChangeArrowheads="1"/>
            </p:cNvSpPr>
            <p:nvPr userDrawn="1"/>
          </p:nvSpPr>
          <p:spPr bwMode="auto">
            <a:xfrm>
              <a:off x="1673657" y="3116923"/>
              <a:ext cx="2124076" cy="394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400" b="1" dirty="0">
                  <a:latin typeface="Helvetica" charset="0"/>
                  <a:cs typeface="Helvetica" charset="0"/>
                </a:rPr>
                <a:t>idigbio.org/wiki</a:t>
              </a:r>
            </a:p>
          </p:txBody>
        </p:sp>
        <p:pic>
          <p:nvPicPr>
            <p:cNvPr id="15" name="Content Placeholder 5" descr="org.png"/>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1678" y="2944713"/>
              <a:ext cx="640079" cy="714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grpSp>
      <p:grpSp>
        <p:nvGrpSpPr>
          <p:cNvPr id="17" name="Group 16"/>
          <p:cNvGrpSpPr/>
          <p:nvPr userDrawn="1"/>
        </p:nvGrpSpPr>
        <p:grpSpPr>
          <a:xfrm>
            <a:off x="691697" y="3765021"/>
            <a:ext cx="3568631" cy="322224"/>
            <a:chOff x="1032352" y="3522411"/>
            <a:chExt cx="4578175" cy="413379"/>
          </a:xfrm>
        </p:grpSpPr>
        <p:pic>
          <p:nvPicPr>
            <p:cNvPr id="18" name="Picture 15">
              <a:hlinkClick r:id="rId9"/>
            </p:cNvPr>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1032352" y="3522411"/>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20"/>
            <p:cNvSpPr txBox="1">
              <a:spLocks noChangeArrowheads="1"/>
            </p:cNvSpPr>
            <p:nvPr userDrawn="1"/>
          </p:nvSpPr>
          <p:spPr bwMode="auto">
            <a:xfrm>
              <a:off x="1647493" y="3540945"/>
              <a:ext cx="3963034" cy="394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400" b="0" dirty="0">
                  <a:latin typeface="Helvetica" charset="0"/>
                  <a:cs typeface="Helvetica" charset="0"/>
                </a:rPr>
                <a:t>facebook.com/iDigBio</a:t>
              </a:r>
            </a:p>
          </p:txBody>
        </p:sp>
      </p:grpSp>
      <p:grpSp>
        <p:nvGrpSpPr>
          <p:cNvPr id="20" name="Group 19"/>
          <p:cNvGrpSpPr/>
          <p:nvPr userDrawn="1"/>
        </p:nvGrpSpPr>
        <p:grpSpPr>
          <a:xfrm>
            <a:off x="691697" y="4167444"/>
            <a:ext cx="3568631" cy="322224"/>
            <a:chOff x="1032352" y="3893241"/>
            <a:chExt cx="4578175" cy="413379"/>
          </a:xfrm>
        </p:grpSpPr>
        <p:pic>
          <p:nvPicPr>
            <p:cNvPr id="21" name="Picture 16">
              <a:hlinkClick r:id="rId11"/>
            </p:cNvPr>
            <p:cNvPicPr>
              <a:picLocks noChangeAspect="1"/>
            </p:cNvPicPr>
            <p:nvPr userDrawn="1"/>
          </p:nvPicPr>
          <p:blipFill>
            <a:blip r:embed="rId12">
              <a:extLst>
                <a:ext uri="{28A0092B-C50C-407E-A947-70E740481C1C}">
                  <a14:useLocalDpi xmlns:a14="http://schemas.microsoft.com/office/drawing/2010/main"/>
                </a:ext>
              </a:extLst>
            </a:blip>
            <a:srcRect/>
            <a:stretch>
              <a:fillRect/>
            </a:stretch>
          </p:blipFill>
          <p:spPr bwMode="auto">
            <a:xfrm>
              <a:off x="1032352" y="3893241"/>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21"/>
            <p:cNvSpPr txBox="1">
              <a:spLocks noChangeArrowheads="1"/>
            </p:cNvSpPr>
            <p:nvPr userDrawn="1"/>
          </p:nvSpPr>
          <p:spPr bwMode="auto">
            <a:xfrm>
              <a:off x="1647493" y="3911775"/>
              <a:ext cx="3963034" cy="394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400" b="0" dirty="0">
                  <a:latin typeface="Helvetica" charset="0"/>
                  <a:cs typeface="Helvetica" charset="0"/>
                </a:rPr>
                <a:t>twitter.com/iDigBio</a:t>
              </a:r>
            </a:p>
          </p:txBody>
        </p:sp>
      </p:grpSp>
      <p:grpSp>
        <p:nvGrpSpPr>
          <p:cNvPr id="23" name="Group 22"/>
          <p:cNvGrpSpPr/>
          <p:nvPr userDrawn="1"/>
        </p:nvGrpSpPr>
        <p:grpSpPr>
          <a:xfrm>
            <a:off x="694078" y="4565595"/>
            <a:ext cx="3566775" cy="322232"/>
            <a:chOff x="1034733" y="4262635"/>
            <a:chExt cx="4575794" cy="413392"/>
          </a:xfrm>
        </p:grpSpPr>
        <p:pic>
          <p:nvPicPr>
            <p:cNvPr id="24" name="Picture 17">
              <a:hlinkClick r:id="rId13"/>
            </p:cNvPr>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1034733" y="4262635"/>
              <a:ext cx="401638" cy="406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20"/>
            <p:cNvSpPr txBox="1">
              <a:spLocks noChangeArrowheads="1"/>
            </p:cNvSpPr>
            <p:nvPr userDrawn="1"/>
          </p:nvSpPr>
          <p:spPr bwMode="auto">
            <a:xfrm>
              <a:off x="1647493" y="4281175"/>
              <a:ext cx="3963034" cy="394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400" b="0" dirty="0">
                  <a:latin typeface="Helvetica" charset="0"/>
                  <a:cs typeface="Helvetica" charset="0"/>
                </a:rPr>
                <a:t>vimeo.com/iDigBio</a:t>
              </a:r>
            </a:p>
          </p:txBody>
        </p:sp>
      </p:grpSp>
      <p:grpSp>
        <p:nvGrpSpPr>
          <p:cNvPr id="26" name="Group 25"/>
          <p:cNvGrpSpPr/>
          <p:nvPr userDrawn="1"/>
        </p:nvGrpSpPr>
        <p:grpSpPr>
          <a:xfrm>
            <a:off x="688522" y="4950674"/>
            <a:ext cx="3571105" cy="324699"/>
            <a:chOff x="1029177" y="4598484"/>
            <a:chExt cx="4581350" cy="416557"/>
          </a:xfrm>
        </p:grpSpPr>
        <p:pic>
          <p:nvPicPr>
            <p:cNvPr id="27" name="Picture 18">
              <a:hlinkClick r:id="rId15"/>
            </p:cNvPr>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1029177" y="4598484"/>
              <a:ext cx="412749" cy="412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20"/>
            <p:cNvSpPr txBox="1">
              <a:spLocks noChangeArrowheads="1"/>
            </p:cNvSpPr>
            <p:nvPr userDrawn="1"/>
          </p:nvSpPr>
          <p:spPr bwMode="auto">
            <a:xfrm>
              <a:off x="1647494" y="4620195"/>
              <a:ext cx="3963033" cy="394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400" b="0" dirty="0">
                  <a:latin typeface="Helvetica" charset="0"/>
                  <a:cs typeface="Helvetica" charset="0"/>
                </a:rPr>
                <a:t>idigbio.org/rss-feed.xml</a:t>
              </a:r>
            </a:p>
          </p:txBody>
        </p:sp>
      </p:grpSp>
      <p:grpSp>
        <p:nvGrpSpPr>
          <p:cNvPr id="29" name="Group 28"/>
          <p:cNvGrpSpPr/>
          <p:nvPr userDrawn="1"/>
        </p:nvGrpSpPr>
        <p:grpSpPr>
          <a:xfrm>
            <a:off x="691697" y="5347033"/>
            <a:ext cx="3716451" cy="322224"/>
            <a:chOff x="1032352" y="4929464"/>
            <a:chExt cx="4767813" cy="413379"/>
          </a:xfrm>
        </p:grpSpPr>
        <p:pic>
          <p:nvPicPr>
            <p:cNvPr id="30" name="Picture 19">
              <a:hlinkClick r:id="rId17" action="ppaction://hlinkfile"/>
            </p:cNvPr>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1032352" y="4929464"/>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Box 20"/>
            <p:cNvSpPr txBox="1">
              <a:spLocks noChangeArrowheads="1"/>
            </p:cNvSpPr>
            <p:nvPr userDrawn="1"/>
          </p:nvSpPr>
          <p:spPr bwMode="auto">
            <a:xfrm>
              <a:off x="1647493" y="4947998"/>
              <a:ext cx="4152672" cy="394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400" b="0" dirty="0">
                  <a:latin typeface="Helvetica" charset="0"/>
                  <a:cs typeface="Helvetica" charset="0"/>
                </a:rPr>
                <a:t>idigbio.org/events-calendar/export.ics</a:t>
              </a:r>
            </a:p>
          </p:txBody>
        </p:sp>
      </p:grpSp>
      <p:sp>
        <p:nvSpPr>
          <p:cNvPr id="32" name="Title 3"/>
          <p:cNvSpPr txBox="1">
            <a:spLocks/>
          </p:cNvSpPr>
          <p:nvPr userDrawn="1"/>
        </p:nvSpPr>
        <p:spPr>
          <a:xfrm>
            <a:off x="309764" y="906236"/>
            <a:ext cx="4298095" cy="939396"/>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US" sz="5400" b="0" dirty="0">
              <a:effectLst>
                <a:outerShdw blurRad="38100" dist="38100" dir="2700000" algn="tl">
                  <a:srgbClr val="000000">
                    <a:alpha val="43137"/>
                  </a:srgbClr>
                </a:outerShdw>
              </a:effectLst>
              <a:latin typeface="+mj-lt"/>
            </a:endParaRPr>
          </a:p>
        </p:txBody>
      </p:sp>
      <p:graphicFrame>
        <p:nvGraphicFramePr>
          <p:cNvPr id="33" name="Diagram 32"/>
          <p:cNvGraphicFramePr/>
          <p:nvPr userDrawn="1">
            <p:extLst>
              <p:ext uri="{D42A27DB-BD31-4B8C-83A1-F6EECF244321}">
                <p14:modId xmlns:p14="http://schemas.microsoft.com/office/powerpoint/2010/main" val="269259605"/>
              </p:ext>
            </p:extLst>
          </p:nvPr>
        </p:nvGraphicFramePr>
        <p:xfrm>
          <a:off x="-128223" y="881437"/>
          <a:ext cx="3300266" cy="220017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7999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top white hexagons2.psd"/>
          <p:cNvPicPr>
            <a:picLocks noChangeAspect="1"/>
          </p:cNvPicPr>
          <p:nvPr userDrawn="1"/>
        </p:nvPicPr>
        <p:blipFill rotWithShape="1">
          <a:blip r:embed="rId9">
            <a:alphaModFix amt="62000"/>
            <a:extLst>
              <a:ext uri="{28A0092B-C50C-407E-A947-70E740481C1C}">
                <a14:useLocalDpi xmlns:a14="http://schemas.microsoft.com/office/drawing/2010/main" val="0"/>
              </a:ext>
            </a:extLst>
          </a:blip>
          <a:srcRect t="-1" b="6573"/>
          <a:stretch/>
        </p:blipFill>
        <p:spPr>
          <a:xfrm>
            <a:off x="4" y="-194576"/>
            <a:ext cx="9143996" cy="925499"/>
          </a:xfrm>
          <a:prstGeom prst="rect">
            <a:avLst/>
          </a:prstGeom>
        </p:spPr>
      </p:pic>
      <p:sp>
        <p:nvSpPr>
          <p:cNvPr id="1028" name="Text Placeholder 2"/>
          <p:cNvSpPr>
            <a:spLocks noGrp="1"/>
          </p:cNvSpPr>
          <p:nvPr>
            <p:ph type="body" idx="1"/>
          </p:nvPr>
        </p:nvSpPr>
        <p:spPr bwMode="auto">
          <a:xfrm>
            <a:off x="457200" y="1518557"/>
            <a:ext cx="8229600" cy="4837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iDigBio_Logo_with borde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sp>
        <p:nvSpPr>
          <p:cNvPr id="3" name="Hexagon 2"/>
          <p:cNvSpPr/>
          <p:nvPr userDrawn="1"/>
        </p:nvSpPr>
        <p:spPr>
          <a:xfrm>
            <a:off x="8575675" y="-412749"/>
            <a:ext cx="568325" cy="495201"/>
          </a:xfrm>
          <a:prstGeom prst="hexagon">
            <a:avLst>
              <a:gd name="adj" fmla="val 28206"/>
              <a:gd name="vf" fmla="val 115470"/>
            </a:avLst>
          </a:prstGeom>
          <a:gradFill flip="none" rotWithShape="1">
            <a:gsLst>
              <a:gs pos="0">
                <a:srgbClr val="C0D1E3"/>
              </a:gs>
              <a:gs pos="100000">
                <a:srgbClr val="618CB8"/>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userDrawn="1"/>
        </p:nvSpPr>
        <p:spPr>
          <a:xfrm>
            <a:off x="8054972" y="-130128"/>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userDrawn="1"/>
        </p:nvSpPr>
        <p:spPr>
          <a:xfrm>
            <a:off x="8575675" y="15325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userDrawn="1"/>
        </p:nvSpPr>
        <p:spPr>
          <a:xfrm>
            <a:off x="7516809" y="-405188"/>
            <a:ext cx="568325" cy="495201"/>
          </a:xfrm>
          <a:prstGeom prst="hexagon">
            <a:avLst>
              <a:gd name="adj" fmla="val 28206"/>
              <a:gd name="vf" fmla="val 115470"/>
            </a:avLst>
          </a:prstGeom>
          <a:gradFill flip="none" rotWithShape="1">
            <a:gsLst>
              <a:gs pos="0">
                <a:srgbClr val="EED1A9"/>
              </a:gs>
              <a:gs pos="100000">
                <a:srgbClr val="D58B28"/>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userDrawn="1"/>
        </p:nvSpPr>
        <p:spPr>
          <a:xfrm>
            <a:off x="6438090" y="-409952"/>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p:cNvSpPr/>
          <p:nvPr userDrawn="1"/>
        </p:nvSpPr>
        <p:spPr>
          <a:xfrm>
            <a:off x="6981025" y="-11863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Seeking </a:t>
            </a:r>
            <a:r>
              <a:rPr lang="en-US" dirty="0" err="1" smtClean="0"/>
              <a:t>NHC</a:t>
            </a:r>
            <a:r>
              <a:rPr lang="en-US" dirty="0" smtClean="0"/>
              <a:t> Biodiversity Informatics data </a:t>
            </a:r>
            <a:r>
              <a:rPr lang="en-US" dirty="0"/>
              <a:t>skills </a:t>
            </a:r>
            <a:r>
              <a:rPr lang="en-US" dirty="0" smtClean="0"/>
              <a:t>and literacy</a:t>
            </a:r>
            <a:r>
              <a:rPr lang="en-US" dirty="0"/>
              <a:t>: seek, find, </a:t>
            </a:r>
            <a:r>
              <a:rPr lang="en-US" dirty="0" smtClean="0"/>
              <a:t>create, repeat</a:t>
            </a:r>
            <a:endParaRPr lang="en-US" dirty="0"/>
          </a:p>
        </p:txBody>
      </p:sp>
      <p:sp>
        <p:nvSpPr>
          <p:cNvPr id="10" name="Subtitle 9"/>
          <p:cNvSpPr>
            <a:spLocks noGrp="1"/>
          </p:cNvSpPr>
          <p:nvPr>
            <p:ph type="subTitle" idx="1"/>
          </p:nvPr>
        </p:nvSpPr>
        <p:spPr>
          <a:xfrm>
            <a:off x="685800" y="4476750"/>
            <a:ext cx="6870700" cy="1123950"/>
          </a:xfrm>
        </p:spPr>
        <p:txBody>
          <a:bodyPr>
            <a:normAutofit fontScale="92500" lnSpcReduction="10000"/>
          </a:bodyPr>
          <a:lstStyle/>
          <a:p>
            <a:r>
              <a:rPr lang="en-US" dirty="0"/>
              <a:t>Deborah Paul, @</a:t>
            </a:r>
            <a:r>
              <a:rPr lang="en-US" dirty="0" err="1"/>
              <a:t>idbdeb</a:t>
            </a:r>
            <a:r>
              <a:rPr lang="en-US" dirty="0"/>
              <a:t> @</a:t>
            </a:r>
            <a:r>
              <a:rPr lang="en-US" dirty="0" err="1"/>
              <a:t>iDigBio</a:t>
            </a:r>
            <a:r>
              <a:rPr lang="en-US" dirty="0"/>
              <a:t>, Florida State University</a:t>
            </a:r>
          </a:p>
          <a:p>
            <a:r>
              <a:rPr lang="en-US" dirty="0" smtClean="0"/>
              <a:t>@</a:t>
            </a:r>
            <a:r>
              <a:rPr lang="en-US" dirty="0" err="1" smtClean="0"/>
              <a:t>SPNHC2017</a:t>
            </a:r>
            <a:r>
              <a:rPr lang="en-US" dirty="0" smtClean="0"/>
              <a:t> </a:t>
            </a:r>
            <a:r>
              <a:rPr lang="en-US" dirty="0"/>
              <a:t>Denver Museum of Nature and Science</a:t>
            </a:r>
          </a:p>
          <a:p>
            <a:r>
              <a:rPr lang="en-US" dirty="0"/>
              <a:t>18 June 2017</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083" r="8052" b="40560"/>
          <a:stretch/>
        </p:blipFill>
        <p:spPr>
          <a:xfrm>
            <a:off x="7379691" y="4476750"/>
            <a:ext cx="1159085" cy="1087374"/>
          </a:xfrm>
          <a:prstGeom prst="rect">
            <a:avLst/>
          </a:prstGeom>
        </p:spPr>
      </p:pic>
    </p:spTree>
    <p:extLst>
      <p:ext uri="{BB962C8B-B14F-4D97-AF65-F5344CB8AC3E}">
        <p14:creationId xmlns:p14="http://schemas.microsoft.com/office/powerpoint/2010/main" val="2783126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thoughts?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7097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149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1.bp.blogspot.com/-sSLfggTUnQA/T5EyZ2puJNI/AAAAAAAABHY/qdxGISTWlU0/s1600/earth-day-powerpoint-background-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64410" y="737758"/>
            <a:ext cx="989950" cy="819636"/>
          </a:xfrm>
          <a:prstGeom prst="rect">
            <a:avLst/>
          </a:prstGeom>
          <a:noFill/>
          <a:extLst/>
        </p:spPr>
      </p:pic>
      <p:grpSp>
        <p:nvGrpSpPr>
          <p:cNvPr id="30" name="Group 29"/>
          <p:cNvGrpSpPr/>
          <p:nvPr/>
        </p:nvGrpSpPr>
        <p:grpSpPr>
          <a:xfrm>
            <a:off x="233500" y="845127"/>
            <a:ext cx="5913912" cy="5664533"/>
            <a:chOff x="233500" y="845127"/>
            <a:chExt cx="5913912" cy="5664533"/>
          </a:xfrm>
        </p:grpSpPr>
        <p:grpSp>
          <p:nvGrpSpPr>
            <p:cNvPr id="17" name="Group 16"/>
            <p:cNvGrpSpPr/>
            <p:nvPr/>
          </p:nvGrpSpPr>
          <p:grpSpPr>
            <a:xfrm>
              <a:off x="1245425" y="1557394"/>
              <a:ext cx="4669570" cy="4475272"/>
              <a:chOff x="2419066" y="1291425"/>
              <a:chExt cx="1920240" cy="1920240"/>
            </a:xfrm>
          </p:grpSpPr>
          <p:sp>
            <p:nvSpPr>
              <p:cNvPr id="18" name="Oval 17"/>
              <p:cNvSpPr/>
              <p:nvPr/>
            </p:nvSpPr>
            <p:spPr>
              <a:xfrm>
                <a:off x="2419066" y="1291425"/>
                <a:ext cx="1920240" cy="1920240"/>
              </a:xfrm>
              <a:prstGeom prst="ellipse">
                <a:avLst/>
              </a:prstGeom>
              <a:solidFill>
                <a:schemeClr val="accent5">
                  <a:lumMod val="75000"/>
                  <a:alpha val="23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6"/>
              <p:cNvSpPr/>
              <p:nvPr/>
            </p:nvSpPr>
            <p:spPr>
              <a:xfrm>
                <a:off x="2982452" y="1563272"/>
                <a:ext cx="1152144" cy="105613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2400" kern="1200" dirty="0"/>
              </a:p>
            </p:txBody>
          </p:sp>
        </p:grpSp>
        <p:sp>
          <p:nvSpPr>
            <p:cNvPr id="8" name="Oval 7"/>
            <p:cNvSpPr/>
            <p:nvPr/>
          </p:nvSpPr>
          <p:spPr>
            <a:xfrm>
              <a:off x="1722703" y="3204797"/>
              <a:ext cx="2324397" cy="2534676"/>
            </a:xfrm>
            <a:prstGeom prst="ellipse">
              <a:avLst/>
            </a:prstGeom>
            <a:solidFill>
              <a:schemeClr val="tx2">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11"/>
            <p:cNvSpPr/>
            <p:nvPr/>
          </p:nvSpPr>
          <p:spPr>
            <a:xfrm>
              <a:off x="3273499" y="3110884"/>
              <a:ext cx="2293333" cy="253467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22" name="Group 21"/>
            <p:cNvGrpSpPr/>
            <p:nvPr/>
          </p:nvGrpSpPr>
          <p:grpSpPr>
            <a:xfrm>
              <a:off x="233500" y="845127"/>
              <a:ext cx="5913912" cy="5664533"/>
              <a:chOff x="2419066" y="1291425"/>
              <a:chExt cx="1920240" cy="1920240"/>
            </a:xfrm>
          </p:grpSpPr>
          <p:sp>
            <p:nvSpPr>
              <p:cNvPr id="23" name="Oval 22"/>
              <p:cNvSpPr/>
              <p:nvPr/>
            </p:nvSpPr>
            <p:spPr>
              <a:xfrm>
                <a:off x="2419066" y="1291425"/>
                <a:ext cx="1920240" cy="1920240"/>
              </a:xfrm>
              <a:prstGeom prst="ellipse">
                <a:avLst/>
              </a:prstGeom>
              <a:solidFill>
                <a:schemeClr val="accent5">
                  <a:lumMod val="75000"/>
                  <a:alpha val="23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6"/>
              <p:cNvSpPr/>
              <p:nvPr/>
            </p:nvSpPr>
            <p:spPr>
              <a:xfrm>
                <a:off x="2982452" y="1563272"/>
                <a:ext cx="1152144" cy="105613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2400" kern="1200" dirty="0"/>
              </a:p>
            </p:txBody>
          </p:sp>
        </p:grpSp>
        <p:sp>
          <p:nvSpPr>
            <p:cNvPr id="10" name="TextBox 9"/>
            <p:cNvSpPr txBox="1"/>
            <p:nvPr/>
          </p:nvSpPr>
          <p:spPr>
            <a:xfrm rot="17283042">
              <a:off x="-257833" y="2612570"/>
              <a:ext cx="2617093" cy="807442"/>
            </a:xfrm>
            <a:prstGeom prst="rect">
              <a:avLst/>
            </a:prstGeom>
            <a:noFill/>
          </p:spPr>
          <p:txBody>
            <a:bodyPr wrap="square" rtlCol="0">
              <a:prstTxWarp prst="textCircle">
                <a:avLst>
                  <a:gd name="adj" fmla="val 13357745"/>
                </a:avLst>
              </a:prstTxWarp>
              <a:spAutoFit/>
            </a:bodyPr>
            <a:lstStyle/>
            <a:p>
              <a:r>
                <a:rPr lang="en-US" sz="3600" dirty="0"/>
                <a:t>Informatics</a:t>
              </a:r>
            </a:p>
          </p:txBody>
        </p:sp>
        <p:sp>
          <p:nvSpPr>
            <p:cNvPr id="26" name="TextBox 25"/>
            <p:cNvSpPr txBox="1"/>
            <p:nvPr/>
          </p:nvSpPr>
          <p:spPr>
            <a:xfrm rot="19363858">
              <a:off x="1352912" y="2076005"/>
              <a:ext cx="3443943" cy="2283938"/>
            </a:xfrm>
            <a:prstGeom prst="rect">
              <a:avLst/>
            </a:prstGeom>
            <a:noFill/>
          </p:spPr>
          <p:txBody>
            <a:bodyPr wrap="square" rtlCol="0">
              <a:prstTxWarp prst="textCircle">
                <a:avLst>
                  <a:gd name="adj" fmla="val 11495462"/>
                </a:avLst>
              </a:prstTxWarp>
              <a:spAutoFit/>
            </a:bodyPr>
            <a:lstStyle/>
            <a:p>
              <a:r>
                <a:rPr lang="en-US" sz="3600" dirty="0"/>
                <a:t>Biological Informatics</a:t>
              </a:r>
            </a:p>
          </p:txBody>
        </p:sp>
        <p:sp>
          <p:nvSpPr>
            <p:cNvPr id="27" name="TextBox 26"/>
            <p:cNvSpPr txBox="1"/>
            <p:nvPr/>
          </p:nvSpPr>
          <p:spPr>
            <a:xfrm rot="432624">
              <a:off x="2065750" y="3443309"/>
              <a:ext cx="1695291" cy="1448767"/>
            </a:xfrm>
            <a:prstGeom prst="rect">
              <a:avLst/>
            </a:prstGeom>
            <a:noFill/>
          </p:spPr>
          <p:txBody>
            <a:bodyPr wrap="square" rtlCol="0">
              <a:prstTxWarp prst="textCircle">
                <a:avLst>
                  <a:gd name="adj" fmla="val 11495462"/>
                </a:avLst>
              </a:prstTxWarp>
              <a:spAutoFit/>
            </a:bodyPr>
            <a:lstStyle/>
            <a:p>
              <a:r>
                <a:rPr lang="en-US" dirty="0"/>
                <a:t>Bioinformatics</a:t>
              </a:r>
              <a:endParaRPr lang="en-US" sz="3600" dirty="0"/>
            </a:p>
          </p:txBody>
        </p:sp>
        <p:sp>
          <p:nvSpPr>
            <p:cNvPr id="28" name="TextBox 27"/>
            <p:cNvSpPr txBox="1"/>
            <p:nvPr/>
          </p:nvSpPr>
          <p:spPr>
            <a:xfrm rot="2118646">
              <a:off x="3459145" y="3368048"/>
              <a:ext cx="1888481" cy="1991153"/>
            </a:xfrm>
            <a:prstGeom prst="rect">
              <a:avLst/>
            </a:prstGeom>
            <a:noFill/>
          </p:spPr>
          <p:txBody>
            <a:bodyPr wrap="square" rtlCol="0">
              <a:prstTxWarp prst="textCircle">
                <a:avLst>
                  <a:gd name="adj" fmla="val 11335863"/>
                </a:avLst>
              </a:prstTxWarp>
              <a:spAutoFit/>
            </a:bodyPr>
            <a:lstStyle/>
            <a:p>
              <a:r>
                <a:rPr lang="en-US" dirty="0"/>
                <a:t>Biodiversity Informatics</a:t>
              </a:r>
            </a:p>
          </p:txBody>
        </p:sp>
        <p:sp>
          <p:nvSpPr>
            <p:cNvPr id="11" name="TextBox 10"/>
            <p:cNvSpPr txBox="1"/>
            <p:nvPr/>
          </p:nvSpPr>
          <p:spPr>
            <a:xfrm>
              <a:off x="1981532" y="4074303"/>
              <a:ext cx="1359303" cy="646331"/>
            </a:xfrm>
            <a:prstGeom prst="rect">
              <a:avLst/>
            </a:prstGeom>
            <a:noFill/>
          </p:spPr>
          <p:txBody>
            <a:bodyPr wrap="square" rtlCol="0">
              <a:spAutoFit/>
            </a:bodyPr>
            <a:lstStyle/>
            <a:p>
              <a:pPr algn="ctr"/>
              <a:r>
                <a:rPr lang="en-US" sz="1800" dirty="0"/>
                <a:t>molecular to gene</a:t>
              </a:r>
            </a:p>
          </p:txBody>
        </p:sp>
        <p:sp>
          <p:nvSpPr>
            <p:cNvPr id="29" name="TextBox 28"/>
            <p:cNvSpPr txBox="1"/>
            <p:nvPr/>
          </p:nvSpPr>
          <p:spPr>
            <a:xfrm>
              <a:off x="3635416" y="4055056"/>
              <a:ext cx="1687512" cy="646331"/>
            </a:xfrm>
            <a:prstGeom prst="rect">
              <a:avLst/>
            </a:prstGeom>
            <a:noFill/>
          </p:spPr>
          <p:txBody>
            <a:bodyPr wrap="square" rtlCol="0">
              <a:spAutoFit/>
            </a:bodyPr>
            <a:lstStyle/>
            <a:p>
              <a:pPr algn="ctr"/>
              <a:r>
                <a:rPr lang="en-US" sz="1800" dirty="0"/>
                <a:t>organism to ecosystem</a:t>
              </a:r>
            </a:p>
          </p:txBody>
        </p:sp>
      </p:grpSp>
      <p:sp>
        <p:nvSpPr>
          <p:cNvPr id="31" name="TextBox 30"/>
          <p:cNvSpPr txBox="1"/>
          <p:nvPr/>
        </p:nvSpPr>
        <p:spPr>
          <a:xfrm>
            <a:off x="6356951" y="3616560"/>
            <a:ext cx="2597409" cy="2893100"/>
          </a:xfrm>
          <a:prstGeom prst="rect">
            <a:avLst/>
          </a:prstGeom>
          <a:noFill/>
        </p:spPr>
        <p:txBody>
          <a:bodyPr wrap="square" rtlCol="0">
            <a:spAutoFit/>
          </a:bodyPr>
          <a:lstStyle/>
          <a:p>
            <a:r>
              <a:rPr lang="en-US" sz="1400" dirty="0"/>
              <a:t>For </a:t>
            </a:r>
            <a:r>
              <a:rPr lang="en-US" sz="1400" dirty="0">
                <a:solidFill>
                  <a:schemeClr val="accent1">
                    <a:lumMod val="75000"/>
                  </a:schemeClr>
                </a:solidFill>
                <a:effectLst>
                  <a:outerShdw blurRad="38100" dist="38100" dir="2700000" algn="tl">
                    <a:srgbClr val="000000">
                      <a:alpha val="43137"/>
                    </a:srgbClr>
                  </a:outerShdw>
                </a:effectLst>
              </a:rPr>
              <a:t>Biodiversity Informatics</a:t>
            </a:r>
            <a:r>
              <a:rPr lang="en-US" sz="1400" dirty="0"/>
              <a:t>: What human </a:t>
            </a:r>
            <a:r>
              <a:rPr lang="en-US" sz="1400" dirty="0">
                <a:effectLst>
                  <a:outerShdw blurRad="38100" dist="38100" dir="2700000" algn="tl">
                    <a:srgbClr val="000000">
                      <a:alpha val="43137"/>
                    </a:srgbClr>
                  </a:outerShdw>
                </a:effectLst>
              </a:rPr>
              <a:t>skill</a:t>
            </a:r>
            <a:r>
              <a:rPr lang="en-US" sz="1400" dirty="0"/>
              <a:t>s and </a:t>
            </a:r>
            <a:r>
              <a:rPr lang="en-US" sz="1400" dirty="0">
                <a:effectLst>
                  <a:outerShdw blurRad="38100" dist="38100" dir="2700000" algn="tl">
                    <a:srgbClr val="000000">
                      <a:alpha val="43137"/>
                    </a:srgbClr>
                  </a:outerShdw>
                </a:effectLst>
              </a:rPr>
              <a:t>software tools</a:t>
            </a:r>
            <a:r>
              <a:rPr lang="en-US" sz="1400" dirty="0"/>
              <a:t> are needed to </a:t>
            </a:r>
            <a:r>
              <a:rPr lang="en-US" sz="1400" dirty="0">
                <a:effectLst>
                  <a:outerShdw blurRad="38100" dist="38100" dir="2700000" algn="tl">
                    <a:srgbClr val="000000">
                      <a:alpha val="43137"/>
                    </a:srgbClr>
                  </a:outerShdw>
                </a:effectLst>
              </a:rPr>
              <a:t>collect</a:t>
            </a:r>
            <a:r>
              <a:rPr lang="en-US" sz="1400" dirty="0"/>
              <a:t>, </a:t>
            </a:r>
            <a:r>
              <a:rPr lang="en-US" sz="1400" dirty="0">
                <a:effectLst>
                  <a:outerShdw blurRad="38100" dist="38100" dir="2700000" algn="tl">
                    <a:srgbClr val="000000">
                      <a:alpha val="43137"/>
                    </a:srgbClr>
                  </a:outerShdw>
                </a:effectLst>
              </a:rPr>
              <a:t>manage</a:t>
            </a:r>
            <a:r>
              <a:rPr lang="en-US" sz="1400" dirty="0"/>
              <a:t>, and do </a:t>
            </a:r>
            <a:r>
              <a:rPr lang="en-US" sz="1400" dirty="0">
                <a:effectLst>
                  <a:outerShdw blurRad="38100" dist="38100" dir="2700000" algn="tl">
                    <a:srgbClr val="000000">
                      <a:alpha val="43137"/>
                    </a:srgbClr>
                  </a:outerShdw>
                </a:effectLst>
              </a:rPr>
              <a:t>research</a:t>
            </a:r>
            <a:r>
              <a:rPr lang="en-US" sz="1400" dirty="0"/>
              <a:t> with this </a:t>
            </a:r>
            <a:r>
              <a:rPr lang="en-US" sz="1400" dirty="0">
                <a:effectLst>
                  <a:outerShdw blurRad="38100" dist="38100" dir="2700000" algn="tl">
                    <a:srgbClr val="000000">
                      <a:alpha val="43137"/>
                    </a:srgbClr>
                  </a:outerShdw>
                </a:effectLst>
              </a:rPr>
              <a:t>specimen and related data</a:t>
            </a:r>
            <a:r>
              <a:rPr lang="en-US" sz="1400" dirty="0"/>
              <a:t>? What infrastructure is needed (</a:t>
            </a:r>
            <a:r>
              <a:rPr lang="en-US" sz="1400" dirty="0">
                <a:effectLst>
                  <a:outerShdw blurRad="38100" dist="38100" dir="2700000" algn="tl">
                    <a:srgbClr val="000000">
                      <a:alpha val="43137"/>
                    </a:srgbClr>
                  </a:outerShdw>
                </a:effectLst>
              </a:rPr>
              <a:t>hardware</a:t>
            </a:r>
            <a:r>
              <a:rPr lang="en-US" sz="1400" dirty="0"/>
              <a:t> and </a:t>
            </a:r>
            <a:r>
              <a:rPr lang="en-US" sz="1400" dirty="0">
                <a:effectLst>
                  <a:outerShdw blurRad="38100" dist="38100" dir="2700000" algn="tl">
                    <a:srgbClr val="000000">
                      <a:alpha val="43137"/>
                    </a:srgbClr>
                  </a:outerShdw>
                </a:effectLst>
              </a:rPr>
              <a:t>software</a:t>
            </a:r>
            <a:r>
              <a:rPr lang="en-US" sz="1400" dirty="0"/>
              <a:t>)? What </a:t>
            </a:r>
            <a:r>
              <a:rPr lang="en-US" sz="1400" dirty="0">
                <a:effectLst>
                  <a:outerShdw blurRad="38100" dist="38100" dir="2700000" algn="tl">
                    <a:srgbClr val="000000">
                      <a:alpha val="43137"/>
                    </a:srgbClr>
                  </a:outerShdw>
                </a:effectLst>
              </a:rPr>
              <a:t>data standards </a:t>
            </a:r>
            <a:r>
              <a:rPr lang="en-US" sz="1400" dirty="0"/>
              <a:t>are needed? What </a:t>
            </a:r>
            <a:r>
              <a:rPr lang="en-US" sz="1400" dirty="0">
                <a:effectLst>
                  <a:outerShdw blurRad="38100" dist="38100" dir="2700000" algn="tl">
                    <a:srgbClr val="000000">
                      <a:alpha val="43137"/>
                    </a:srgbClr>
                  </a:outerShdw>
                </a:effectLst>
              </a:rPr>
              <a:t>data</a:t>
            </a:r>
            <a:r>
              <a:rPr lang="en-US" sz="1400" dirty="0"/>
              <a:t> and </a:t>
            </a:r>
            <a:r>
              <a:rPr lang="en-US" sz="1400" dirty="0">
                <a:effectLst>
                  <a:outerShdw blurRad="38100" dist="38100" dir="2700000" algn="tl">
                    <a:srgbClr val="000000">
                      <a:alpha val="43137"/>
                    </a:srgbClr>
                  </a:outerShdw>
                </a:effectLst>
              </a:rPr>
              <a:t>computational literacy skills </a:t>
            </a:r>
            <a:r>
              <a:rPr lang="en-US" sz="1400" dirty="0"/>
              <a:t>and </a:t>
            </a:r>
            <a:r>
              <a:rPr lang="en-US" sz="1400" dirty="0">
                <a:effectLst>
                  <a:outerShdw blurRad="38100" dist="38100" dir="2700000" algn="tl">
                    <a:srgbClr val="000000">
                      <a:alpha val="43137"/>
                    </a:srgbClr>
                  </a:outerShdw>
                </a:effectLst>
              </a:rPr>
              <a:t>knowledge</a:t>
            </a:r>
            <a:r>
              <a:rPr lang="en-US" sz="1400" dirty="0"/>
              <a:t> are required through the data pipeline from data </a:t>
            </a:r>
            <a:r>
              <a:rPr lang="en-US" sz="1400" dirty="0">
                <a:effectLst>
                  <a:outerShdw blurRad="38100" dist="38100" dir="2700000" algn="tl">
                    <a:srgbClr val="000000">
                      <a:alpha val="43137"/>
                    </a:srgbClr>
                  </a:outerShdw>
                </a:effectLst>
              </a:rPr>
              <a:t>collection</a:t>
            </a:r>
            <a:r>
              <a:rPr lang="en-US" sz="1400" dirty="0"/>
              <a:t> to </a:t>
            </a:r>
            <a:r>
              <a:rPr lang="en-US" sz="1400" dirty="0">
                <a:effectLst>
                  <a:outerShdw blurRad="38100" dist="38100" dir="2700000" algn="tl">
                    <a:srgbClr val="000000">
                      <a:alpha val="43137"/>
                    </a:srgbClr>
                  </a:outerShdw>
                </a:effectLst>
              </a:rPr>
              <a:t>digitization</a:t>
            </a:r>
            <a:r>
              <a:rPr lang="en-US" sz="1400" dirty="0"/>
              <a:t> to </a:t>
            </a:r>
            <a:r>
              <a:rPr lang="en-US" sz="1400" dirty="0">
                <a:effectLst>
                  <a:outerShdw blurRad="38100" dist="38100" dir="2700000" algn="tl">
                    <a:srgbClr val="000000">
                      <a:alpha val="43137"/>
                    </a:srgbClr>
                  </a:outerShdw>
                </a:effectLst>
              </a:rPr>
              <a:t>data use / re-us</a:t>
            </a:r>
            <a:r>
              <a:rPr lang="en-US" sz="1400" dirty="0"/>
              <a:t>e?</a:t>
            </a:r>
          </a:p>
        </p:txBody>
      </p:sp>
      <p:sp>
        <p:nvSpPr>
          <p:cNvPr id="20" name="TextBox 19"/>
          <p:cNvSpPr txBox="1"/>
          <p:nvPr/>
        </p:nvSpPr>
        <p:spPr>
          <a:xfrm>
            <a:off x="4266164" y="1910555"/>
            <a:ext cx="4688196" cy="1200329"/>
          </a:xfrm>
          <a:prstGeom prst="rect">
            <a:avLst/>
          </a:prstGeom>
          <a:solidFill>
            <a:srgbClr val="86B872"/>
          </a:solidFill>
          <a:effectLst>
            <a:outerShdw blurRad="50800" dist="38100" dir="18900000" algn="bl" rotWithShape="0">
              <a:prstClr val="black">
                <a:alpha val="40000"/>
              </a:prstClr>
            </a:outerShdw>
          </a:effectLst>
        </p:spPr>
        <p:txBody>
          <a:bodyPr wrap="square" rtlCol="0">
            <a:spAutoFit/>
          </a:bodyPr>
          <a:lstStyle/>
          <a:p>
            <a:pPr algn="ctr"/>
            <a:r>
              <a:rPr lang="en-US" dirty="0">
                <a:solidFill>
                  <a:srgbClr val="084C8E"/>
                </a:solidFill>
                <a:effectLst>
                  <a:outerShdw blurRad="38100" dist="38100" dir="2700000" algn="tl">
                    <a:srgbClr val="000000">
                      <a:alpha val="43137"/>
                    </a:srgbClr>
                  </a:outerShdw>
                </a:effectLst>
              </a:rPr>
              <a:t> </a:t>
            </a:r>
            <a:r>
              <a:rPr lang="en-US" dirty="0">
                <a:solidFill>
                  <a:schemeClr val="tx1">
                    <a:lumMod val="95000"/>
                    <a:lumOff val="5000"/>
                  </a:schemeClr>
                </a:solidFill>
                <a:effectLst>
                  <a:outerShdw blurRad="38100" dist="38100" dir="2700000" algn="tl">
                    <a:srgbClr val="000000">
                      <a:alpha val="43137"/>
                    </a:srgbClr>
                  </a:outerShdw>
                </a:effectLst>
              </a:rPr>
              <a:t>where does one get these data and computational literacy skills and knowledge?</a:t>
            </a:r>
          </a:p>
        </p:txBody>
      </p:sp>
    </p:spTree>
    <p:extLst>
      <p:ext uri="{BB962C8B-B14F-4D97-AF65-F5344CB8AC3E}">
        <p14:creationId xmlns:p14="http://schemas.microsoft.com/office/powerpoint/2010/main" val="4081128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effectLst>
                  <a:outerShdw blurRad="38100" dist="38100" dir="2700000" algn="tl">
                    <a:srgbClr val="000000">
                      <a:alpha val="43137"/>
                    </a:srgbClr>
                  </a:outerShdw>
                </a:effectLst>
              </a:rPr>
              <a:t>NIBA Implementation Plan - Goal 3</a:t>
            </a:r>
          </a:p>
        </p:txBody>
      </p:sp>
      <p:sp>
        <p:nvSpPr>
          <p:cNvPr id="14" name="Text Placeholder 13"/>
          <p:cNvSpPr>
            <a:spLocks noGrp="1"/>
          </p:cNvSpPr>
          <p:nvPr>
            <p:ph type="body" idx="1"/>
          </p:nvPr>
        </p:nvSpPr>
        <p:spPr>
          <a:xfrm>
            <a:off x="457200" y="1371600"/>
            <a:ext cx="8458200" cy="659352"/>
          </a:xfrm>
        </p:spPr>
        <p:txBody>
          <a:bodyPr>
            <a:normAutofit fontScale="85000" lnSpcReduction="10000"/>
          </a:bodyPr>
          <a:lstStyle/>
          <a:p>
            <a:r>
              <a:rPr lang="en-US" i="1" dirty="0">
                <a:effectLst>
                  <a:outerShdw blurRad="38100" dist="38100" dir="2700000" algn="tl">
                    <a:srgbClr val="000000">
                      <a:alpha val="43137"/>
                    </a:srgbClr>
                  </a:outerShdw>
                </a:effectLst>
              </a:rPr>
              <a:t>Goal 3: </a:t>
            </a:r>
            <a:r>
              <a:rPr lang="en-US" i="1" dirty="0">
                <a:solidFill>
                  <a:schemeClr val="accent3">
                    <a:lumMod val="50000"/>
                  </a:schemeClr>
                </a:solidFill>
                <a:effectLst>
                  <a:outerShdw blurRad="38100" dist="38100" dir="2700000" algn="tl">
                    <a:srgbClr val="000000">
                      <a:alpha val="43137"/>
                    </a:srgbClr>
                  </a:outerShdw>
                </a:effectLst>
              </a:rPr>
              <a:t>Enhance the training of existing collections staff </a:t>
            </a:r>
            <a:r>
              <a:rPr lang="en-US" i="1" dirty="0">
                <a:effectLst>
                  <a:outerShdw blurRad="38100" dist="38100" dir="2700000" algn="tl">
                    <a:srgbClr val="000000">
                      <a:alpha val="43137"/>
                    </a:srgbClr>
                  </a:outerShdw>
                </a:effectLst>
              </a:rPr>
              <a:t>and </a:t>
            </a:r>
            <a:r>
              <a:rPr lang="en-US" i="1" dirty="0">
                <a:solidFill>
                  <a:srgbClr val="084C8E"/>
                </a:solidFill>
                <a:effectLst>
                  <a:outerShdw blurRad="38100" dist="38100" dir="2700000" algn="tl">
                    <a:srgbClr val="000000">
                      <a:alpha val="43137"/>
                    </a:srgbClr>
                  </a:outerShdw>
                </a:effectLst>
              </a:rPr>
              <a:t>create the next generation of </a:t>
            </a:r>
          </a:p>
          <a:p>
            <a:r>
              <a:rPr lang="en-US" i="1" dirty="0">
                <a:solidFill>
                  <a:srgbClr val="084C8E"/>
                </a:solidFill>
                <a:effectLst>
                  <a:outerShdw blurRad="38100" dist="38100" dir="2700000" algn="tl">
                    <a:srgbClr val="000000">
                      <a:alpha val="43137"/>
                    </a:srgbClr>
                  </a:outerShdw>
                </a:effectLst>
              </a:rPr>
              <a:t>biodiversity information managers</a:t>
            </a:r>
            <a:endParaRPr lang="en-US" dirty="0">
              <a:solidFill>
                <a:srgbClr val="084C8E"/>
              </a:solidFill>
              <a:effectLst>
                <a:outerShdw blurRad="38100" dist="38100" dir="2700000" algn="tl">
                  <a:srgbClr val="000000">
                    <a:alpha val="43137"/>
                  </a:srgbClr>
                </a:outerShdw>
              </a:effectLst>
            </a:endParaRPr>
          </a:p>
        </p:txBody>
      </p:sp>
      <p:sp>
        <p:nvSpPr>
          <p:cNvPr id="3" name="Content Placeholder 2"/>
          <p:cNvSpPr>
            <a:spLocks noGrp="1"/>
          </p:cNvSpPr>
          <p:nvPr>
            <p:ph sz="quarter" idx="2"/>
          </p:nvPr>
        </p:nvSpPr>
        <p:spPr>
          <a:xfrm>
            <a:off x="457200" y="2209798"/>
            <a:ext cx="7315200" cy="3302855"/>
          </a:xfrm>
        </p:spPr>
        <p:txBody>
          <a:bodyPr>
            <a:normAutofit lnSpcReduction="10000"/>
          </a:bodyPr>
          <a:lstStyle/>
          <a:p>
            <a:r>
              <a:rPr lang="en-US" dirty="0"/>
              <a:t>3.1. </a:t>
            </a:r>
            <a:r>
              <a:rPr lang="en-US" dirty="0">
                <a:solidFill>
                  <a:srgbClr val="084C8E"/>
                </a:solidFill>
                <a:effectLst>
                  <a:outerShdw blurRad="38100" dist="38100" dir="2700000" algn="tl">
                    <a:srgbClr val="000000">
                      <a:alpha val="43137"/>
                    </a:srgbClr>
                  </a:outerShdw>
                </a:effectLst>
              </a:rPr>
              <a:t>Implement new training opportunities in biodiversity informatics.</a:t>
            </a:r>
          </a:p>
          <a:p>
            <a:r>
              <a:rPr lang="en-US" dirty="0"/>
              <a:t>3.2. </a:t>
            </a:r>
            <a:r>
              <a:rPr lang="en-US" dirty="0">
                <a:solidFill>
                  <a:srgbClr val="084C8E"/>
                </a:solidFill>
                <a:effectLst>
                  <a:outerShdw blurRad="38100" dist="38100" dir="2700000" algn="tl">
                    <a:srgbClr val="000000">
                      <a:alpha val="43137"/>
                    </a:srgbClr>
                  </a:outerShdw>
                </a:effectLst>
              </a:rPr>
              <a:t>Establish career paths and professional retention incentives for data and specimen management and curation.</a:t>
            </a:r>
          </a:p>
          <a:p>
            <a:r>
              <a:rPr lang="en-US" dirty="0"/>
              <a:t>3.3 Provide opportunities that encourage more people to become biodiversity software developers and that encourage the development of more biodiversity informatics software.</a:t>
            </a:r>
          </a:p>
        </p:txBody>
      </p:sp>
    </p:spTree>
    <p:extLst>
      <p:ext uri="{BB962C8B-B14F-4D97-AF65-F5344CB8AC3E}">
        <p14:creationId xmlns:p14="http://schemas.microsoft.com/office/powerpoint/2010/main" val="121625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094" t="1592" r="1496" b="9883"/>
          <a:stretch/>
        </p:blipFill>
        <p:spPr>
          <a:xfrm>
            <a:off x="3998762" y="2310496"/>
            <a:ext cx="5014452" cy="3647768"/>
          </a:xfrm>
          <a:prstGeom prst="rect">
            <a:avLst/>
          </a:prstGeom>
          <a:effectLst>
            <a:outerShdw blurRad="50800" dist="38100" dir="2700000" algn="tl" rotWithShape="0">
              <a:prstClr val="black">
                <a:alpha val="40000"/>
              </a:prstClr>
            </a:outerShdw>
          </a:effectLst>
        </p:spPr>
      </p:pic>
      <p:sp>
        <p:nvSpPr>
          <p:cNvPr id="5" name="Title 4"/>
          <p:cNvSpPr>
            <a:spLocks noGrp="1"/>
          </p:cNvSpPr>
          <p:nvPr>
            <p:ph type="title"/>
          </p:nvPr>
        </p:nvSpPr>
        <p:spPr/>
        <p:txBody>
          <a:bodyPr>
            <a:normAutofit fontScale="90000"/>
          </a:bodyPr>
          <a:lstStyle/>
          <a:p>
            <a:r>
              <a:rPr lang="en-US" dirty="0"/>
              <a:t>A </a:t>
            </a:r>
            <a:r>
              <a:rPr lang="en-US" i="1" dirty="0"/>
              <a:t>very quick </a:t>
            </a:r>
            <a:r>
              <a:rPr lang="en-US" dirty="0"/>
              <a:t>BI needs assessment</a:t>
            </a:r>
          </a:p>
        </p:txBody>
      </p:sp>
      <p:sp>
        <p:nvSpPr>
          <p:cNvPr id="3" name="Content Placeholder 2"/>
          <p:cNvSpPr>
            <a:spLocks noGrp="1"/>
          </p:cNvSpPr>
          <p:nvPr>
            <p:ph idx="1"/>
          </p:nvPr>
        </p:nvSpPr>
        <p:spPr>
          <a:xfrm>
            <a:off x="457200" y="1709110"/>
            <a:ext cx="3739415" cy="4700729"/>
          </a:xfrm>
        </p:spPr>
        <p:txBody>
          <a:bodyPr>
            <a:noAutofit/>
          </a:bodyPr>
          <a:lstStyle/>
          <a:p>
            <a:r>
              <a:rPr lang="en-US" sz="2800" dirty="0"/>
              <a:t>Repetitive tasks? Sticking points?</a:t>
            </a:r>
          </a:p>
          <a:p>
            <a:pPr lvl="1"/>
            <a:r>
              <a:rPr lang="en-US" sz="2800" dirty="0"/>
              <a:t>These offer insights to guide your needs assessment</a:t>
            </a:r>
          </a:p>
          <a:p>
            <a:r>
              <a:rPr lang="en-US" sz="2800" dirty="0"/>
              <a:t>Skills you know you’d like to have</a:t>
            </a:r>
          </a:p>
          <a:p>
            <a:r>
              <a:rPr lang="en-US" sz="2800" dirty="0" smtClean="0"/>
              <a:t>Software/ tools </a:t>
            </a:r>
            <a:r>
              <a:rPr lang="en-US" sz="2800" dirty="0"/>
              <a:t>you’d like to learn or learn more about</a:t>
            </a:r>
          </a:p>
        </p:txBody>
      </p:sp>
      <p:sp>
        <p:nvSpPr>
          <p:cNvPr id="4" name="Round Single Corner Rectangle 3"/>
          <p:cNvSpPr/>
          <p:nvPr/>
        </p:nvSpPr>
        <p:spPr>
          <a:xfrm>
            <a:off x="6819900" y="120650"/>
            <a:ext cx="2146300" cy="1588460"/>
          </a:xfrm>
          <a:prstGeom prst="round1Rect">
            <a:avLst>
              <a:gd name="adj" fmla="val 50000"/>
            </a:avLst>
          </a:prstGeom>
          <a:solidFill>
            <a:srgbClr val="0C5395">
              <a:alpha val="86000"/>
            </a:srgb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effectLst>
                  <a:outerShdw blurRad="38100" dist="38100" dir="2700000" algn="tl">
                    <a:srgbClr val="000000">
                      <a:alpha val="43137"/>
                    </a:srgbClr>
                  </a:outerShdw>
                </a:effectLst>
              </a:rPr>
              <a:t>What’s the slow </a:t>
            </a:r>
          </a:p>
          <a:p>
            <a:pPr algn="ctr"/>
            <a:r>
              <a:rPr lang="en-US" sz="2000" dirty="0">
                <a:effectLst>
                  <a:outerShdw blurRad="38100" dist="38100" dir="2700000" algn="tl">
                    <a:srgbClr val="000000">
                      <a:alpha val="43137"/>
                    </a:srgbClr>
                  </a:outerShdw>
                </a:effectLst>
              </a:rPr>
              <a:t>step in your </a:t>
            </a:r>
          </a:p>
          <a:p>
            <a:pPr algn="ctr"/>
            <a:r>
              <a:rPr lang="en-US" sz="2000" dirty="0">
                <a:effectLst>
                  <a:outerShdw blurRad="38100" dist="38100" dir="2700000" algn="tl">
                    <a:srgbClr val="000000">
                      <a:alpha val="43137"/>
                    </a:srgbClr>
                  </a:outerShdw>
                </a:effectLst>
              </a:rPr>
              <a:t>Energy of Activation?</a:t>
            </a:r>
          </a:p>
        </p:txBody>
      </p:sp>
    </p:spTree>
    <p:extLst>
      <p:ext uri="{BB962C8B-B14F-4D97-AF65-F5344CB8AC3E}">
        <p14:creationId xmlns:p14="http://schemas.microsoft.com/office/powerpoint/2010/main" val="445604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 of Researchers - </a:t>
            </a:r>
            <a:r>
              <a:rPr lang="en-US" dirty="0" err="1"/>
              <a:t>EMBL</a:t>
            </a:r>
            <a:r>
              <a:rPr lang="en-US" dirty="0"/>
              <a:t> (Australia)</a:t>
            </a:r>
            <a:br>
              <a:rPr lang="en-US" dirty="0"/>
            </a:br>
            <a:endParaRPr lang="en-US" dirty="0"/>
          </a:p>
        </p:txBody>
      </p:sp>
      <p:sp>
        <p:nvSpPr>
          <p:cNvPr id="3" name="Content Placeholder 2"/>
          <p:cNvSpPr>
            <a:spLocks noGrp="1"/>
          </p:cNvSpPr>
          <p:nvPr>
            <p:ph idx="1"/>
          </p:nvPr>
        </p:nvSpPr>
        <p:spPr/>
        <p:txBody>
          <a:bodyPr>
            <a:normAutofit/>
          </a:bodyPr>
          <a:lstStyle/>
          <a:p>
            <a:r>
              <a:rPr lang="en-US" dirty="0"/>
              <a:t>Training more than money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91" y="2553677"/>
            <a:ext cx="8247768" cy="3937958"/>
          </a:xfrm>
          <a:prstGeom prst="rect">
            <a:avLst/>
          </a:prstGeom>
        </p:spPr>
      </p:pic>
    </p:spTree>
    <p:extLst>
      <p:ext uri="{BB962C8B-B14F-4D97-AF65-F5344CB8AC3E}">
        <p14:creationId xmlns:p14="http://schemas.microsoft.com/office/powerpoint/2010/main" val="2446163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16580"/>
            <a:ext cx="4038600" cy="670528"/>
          </a:xfrm>
        </p:spPr>
        <p:txBody>
          <a:bodyPr/>
          <a:lstStyle/>
          <a:p>
            <a:r>
              <a:rPr lang="en-US" sz="2400" dirty="0"/>
              <a:t>BIO Centers IT View</a:t>
            </a:r>
          </a:p>
        </p:txBody>
      </p:sp>
      <p:sp>
        <p:nvSpPr>
          <p:cNvPr id="3" name="Content Placeholder 2"/>
          <p:cNvSpPr>
            <a:spLocks noGrp="1"/>
          </p:cNvSpPr>
          <p:nvPr>
            <p:ph sz="half" idx="2"/>
          </p:nvPr>
        </p:nvSpPr>
        <p:spPr>
          <a:xfrm>
            <a:off x="4648200" y="1245212"/>
            <a:ext cx="4038600" cy="4794256"/>
          </a:xfrm>
        </p:spPr>
        <p:txBody>
          <a:bodyPr>
            <a:normAutofit fontScale="55000" lnSpcReduction="20000"/>
          </a:bodyPr>
          <a:lstStyle/>
          <a:p>
            <a:pPr marL="171450" indent="-171450"/>
            <a:r>
              <a:rPr lang="en-US" dirty="0">
                <a:solidFill>
                  <a:schemeClr val="accent2">
                    <a:lumMod val="75000"/>
                  </a:schemeClr>
                </a:solidFill>
              </a:rPr>
              <a:t>man</a:t>
            </a:r>
            <a:r>
              <a:rPr lang="en-US" dirty="0"/>
              <a:t> pages</a:t>
            </a:r>
          </a:p>
          <a:p>
            <a:pPr marL="171450" indent="-171450"/>
            <a:r>
              <a:rPr lang="en-US" dirty="0">
                <a:solidFill>
                  <a:schemeClr val="accent2">
                    <a:lumMod val="75000"/>
                  </a:schemeClr>
                </a:solidFill>
              </a:rPr>
              <a:t>automated</a:t>
            </a:r>
            <a:r>
              <a:rPr lang="en-US" dirty="0"/>
              <a:t> file-naming / renaming</a:t>
            </a:r>
          </a:p>
          <a:p>
            <a:pPr marL="171450" indent="-171450"/>
            <a:r>
              <a:rPr lang="en-US" dirty="0" err="1"/>
              <a:t>OpenRefine</a:t>
            </a:r>
            <a:endParaRPr lang="en-US" dirty="0"/>
          </a:p>
          <a:p>
            <a:pPr marL="171450" indent="-171450"/>
            <a:r>
              <a:rPr lang="en-US" dirty="0"/>
              <a:t>look at </a:t>
            </a:r>
            <a:r>
              <a:rPr lang="en-US" dirty="0">
                <a:solidFill>
                  <a:schemeClr val="accent2">
                    <a:lumMod val="75000"/>
                  </a:schemeClr>
                </a:solidFill>
              </a:rPr>
              <a:t>large text file</a:t>
            </a:r>
            <a:r>
              <a:rPr lang="en-US" dirty="0"/>
              <a:t>(http://</a:t>
            </a:r>
            <a:r>
              <a:rPr lang="en-US" dirty="0" err="1"/>
              <a:t>openrefine.org</a:t>
            </a:r>
            <a:r>
              <a:rPr lang="en-US" dirty="0"/>
              <a:t>)</a:t>
            </a:r>
            <a:r>
              <a:rPr lang="en-US" dirty="0">
                <a:solidFill>
                  <a:schemeClr val="accent2">
                    <a:lumMod val="75000"/>
                  </a:schemeClr>
                </a:solidFill>
              </a:rPr>
              <a:t>s</a:t>
            </a:r>
          </a:p>
          <a:p>
            <a:pPr marL="171450" indent="-171450"/>
            <a:r>
              <a:rPr lang="en-US" dirty="0">
                <a:solidFill>
                  <a:schemeClr val="accent2">
                    <a:lumMod val="75000"/>
                  </a:schemeClr>
                </a:solidFill>
              </a:rPr>
              <a:t>concatenate</a:t>
            </a:r>
            <a:r>
              <a:rPr lang="en-US" dirty="0"/>
              <a:t> files together</a:t>
            </a:r>
          </a:p>
          <a:p>
            <a:pPr marL="171450" indent="-171450"/>
            <a:r>
              <a:rPr lang="en-US" dirty="0"/>
              <a:t>computer </a:t>
            </a:r>
            <a:r>
              <a:rPr lang="en-US" dirty="0">
                <a:solidFill>
                  <a:schemeClr val="accent2">
                    <a:lumMod val="75000"/>
                  </a:schemeClr>
                </a:solidFill>
              </a:rPr>
              <a:t>directory structure</a:t>
            </a:r>
          </a:p>
          <a:p>
            <a:pPr marL="171450" indent="-171450"/>
            <a:r>
              <a:rPr lang="en-US" dirty="0">
                <a:solidFill>
                  <a:schemeClr val="accent2">
                    <a:lumMod val="75000"/>
                  </a:schemeClr>
                </a:solidFill>
              </a:rPr>
              <a:t>write a text file </a:t>
            </a:r>
            <a:r>
              <a:rPr lang="en-US" dirty="0"/>
              <a:t>not in Word</a:t>
            </a:r>
          </a:p>
          <a:p>
            <a:pPr marL="171450" indent="-171450"/>
            <a:r>
              <a:rPr lang="en-US" dirty="0"/>
              <a:t>the idea that you can</a:t>
            </a:r>
            <a:r>
              <a:rPr lang="en-US" dirty="0">
                <a:solidFill>
                  <a:schemeClr val="accent2">
                    <a:lumMod val="75000"/>
                  </a:schemeClr>
                </a:solidFill>
              </a:rPr>
              <a:t> parse </a:t>
            </a:r>
            <a:r>
              <a:rPr lang="en-US" dirty="0"/>
              <a:t>a file</a:t>
            </a:r>
          </a:p>
          <a:p>
            <a:pPr marL="171450" indent="-171450"/>
            <a:r>
              <a:rPr lang="en-US" dirty="0"/>
              <a:t>the </a:t>
            </a:r>
            <a:r>
              <a:rPr lang="en-US" dirty="0">
                <a:solidFill>
                  <a:schemeClr val="accent2">
                    <a:lumMod val="75000"/>
                  </a:schemeClr>
                </a:solidFill>
              </a:rPr>
              <a:t>shell</a:t>
            </a:r>
            <a:r>
              <a:rPr lang="en-US" dirty="0"/>
              <a:t> commands, piping, </a:t>
            </a:r>
            <a:r>
              <a:rPr lang="en-US" dirty="0" err="1"/>
              <a:t>grepping</a:t>
            </a:r>
            <a:endParaRPr lang="en-US" dirty="0"/>
          </a:p>
          <a:p>
            <a:pPr marL="171450" indent="-171450"/>
            <a:r>
              <a:rPr lang="en-US" dirty="0"/>
              <a:t>which </a:t>
            </a:r>
            <a:r>
              <a:rPr lang="en-US" dirty="0">
                <a:solidFill>
                  <a:schemeClr val="accent2">
                    <a:lumMod val="75000"/>
                  </a:schemeClr>
                </a:solidFill>
              </a:rPr>
              <a:t>tool</a:t>
            </a:r>
            <a:r>
              <a:rPr lang="en-US" dirty="0"/>
              <a:t> do we need to use to do an analysis</a:t>
            </a:r>
          </a:p>
          <a:p>
            <a:pPr marL="171450" indent="-171450"/>
            <a:r>
              <a:rPr lang="en-US" dirty="0"/>
              <a:t>introducing the idea of </a:t>
            </a:r>
            <a:r>
              <a:rPr lang="en-US" dirty="0" err="1">
                <a:solidFill>
                  <a:schemeClr val="accent2">
                    <a:lumMod val="75000"/>
                  </a:schemeClr>
                </a:solidFill>
              </a:rPr>
              <a:t>csv</a:t>
            </a:r>
            <a:r>
              <a:rPr lang="en-US" dirty="0">
                <a:solidFill>
                  <a:schemeClr val="accent2">
                    <a:lumMod val="75000"/>
                  </a:schemeClr>
                </a:solidFill>
              </a:rPr>
              <a:t> files (delimited) </a:t>
            </a:r>
            <a:r>
              <a:rPr lang="en-US" dirty="0"/>
              <a:t>files</a:t>
            </a:r>
          </a:p>
          <a:p>
            <a:pPr marL="171450" indent="-171450"/>
            <a:r>
              <a:rPr lang="en-US" dirty="0"/>
              <a:t>the idea that you can </a:t>
            </a:r>
            <a:r>
              <a:rPr lang="en-US" dirty="0">
                <a:solidFill>
                  <a:schemeClr val="accent2">
                    <a:lumMod val="75000"/>
                  </a:schemeClr>
                </a:solidFill>
              </a:rPr>
              <a:t>formulate questions </a:t>
            </a:r>
            <a:r>
              <a:rPr lang="en-US" dirty="0"/>
              <a:t>for your data and have them answered by your computer</a:t>
            </a:r>
          </a:p>
          <a:p>
            <a:pPr marL="171450" indent="-171450"/>
            <a:r>
              <a:rPr lang="en-US" dirty="0">
                <a:solidFill>
                  <a:schemeClr val="accent2">
                    <a:lumMod val="75000"/>
                  </a:schemeClr>
                </a:solidFill>
              </a:rPr>
              <a:t>preparing data for analysis </a:t>
            </a:r>
            <a:r>
              <a:rPr lang="en-US" dirty="0"/>
              <a:t>(such as formatting, trimming, masking, </a:t>
            </a:r>
            <a:r>
              <a:rPr lang="en-US" dirty="0" err="1"/>
              <a:t>deduplication</a:t>
            </a:r>
            <a:r>
              <a:rPr lang="en-US" dirty="0"/>
              <a:t>, mapping to a standard, </a:t>
            </a:r>
            <a:r>
              <a:rPr lang="en-US" dirty="0" err="1"/>
              <a:t>etc</a:t>
            </a:r>
            <a:r>
              <a:rPr lang="en-US" dirty="0"/>
              <a:t>)</a:t>
            </a:r>
          </a:p>
          <a:p>
            <a:pPr marL="171450" indent="-171450"/>
            <a:r>
              <a:rPr lang="en-US" dirty="0">
                <a:solidFill>
                  <a:schemeClr val="accent2">
                    <a:lumMod val="75000"/>
                  </a:schemeClr>
                </a:solidFill>
              </a:rPr>
              <a:t>awareness of data and metadata standards</a:t>
            </a:r>
            <a:r>
              <a:rPr lang="en-US" dirty="0"/>
              <a:t>, and how to map data to them or make them compliant</a:t>
            </a:r>
          </a:p>
          <a:p>
            <a:endParaRPr lang="en-US" dirty="0"/>
          </a:p>
        </p:txBody>
      </p:sp>
      <p:sp>
        <p:nvSpPr>
          <p:cNvPr id="6" name="TextBox 5"/>
          <p:cNvSpPr txBox="1"/>
          <p:nvPr/>
        </p:nvSpPr>
        <p:spPr>
          <a:xfrm>
            <a:off x="4641325" y="6039468"/>
            <a:ext cx="4139402" cy="584775"/>
          </a:xfrm>
          <a:prstGeom prst="rect">
            <a:avLst/>
          </a:prstGeom>
          <a:noFill/>
        </p:spPr>
        <p:txBody>
          <a:bodyPr wrap="square" rtlCol="0">
            <a:spAutoFit/>
          </a:bodyPr>
          <a:lstStyle/>
          <a:p>
            <a:pPr algn="ctr"/>
            <a:r>
              <a:rPr lang="en-US" sz="1600" dirty="0"/>
              <a:t>Sentiments on data within the NSF BIO Centers </a:t>
            </a:r>
          </a:p>
          <a:p>
            <a:pPr algn="ctr"/>
            <a:r>
              <a:rPr lang="en-US" sz="1600" dirty="0"/>
              <a:t>(BEACON, SESYNC, </a:t>
            </a:r>
            <a:r>
              <a:rPr lang="en-US" sz="1600" dirty="0" err="1"/>
              <a:t>NESCent</a:t>
            </a:r>
            <a:r>
              <a:rPr lang="en-US" sz="1600" dirty="0"/>
              <a:t>, </a:t>
            </a:r>
            <a:r>
              <a:rPr lang="en-US" sz="1600" dirty="0" err="1"/>
              <a:t>iPlant</a:t>
            </a:r>
            <a:r>
              <a:rPr lang="en-US" sz="1600" dirty="0"/>
              <a:t>, </a:t>
            </a:r>
            <a:r>
              <a:rPr lang="en-US" sz="1600" dirty="0" err="1"/>
              <a:t>iDigBio</a:t>
            </a:r>
            <a:r>
              <a:rPr lang="en-US" sz="1600" dirty="0"/>
              <a:t>)</a:t>
            </a:r>
          </a:p>
        </p:txBody>
      </p:sp>
      <p:sp>
        <p:nvSpPr>
          <p:cNvPr id="7" name="Title 1"/>
          <p:cNvSpPr txBox="1">
            <a:spLocks/>
          </p:cNvSpPr>
          <p:nvPr/>
        </p:nvSpPr>
        <p:spPr>
          <a:xfrm>
            <a:off x="602725" y="716580"/>
            <a:ext cx="4038600" cy="670528"/>
          </a:xfrm>
          <a:prstGeom prst="rect">
            <a:avLst/>
          </a:prstGeom>
        </p:spPr>
        <p:txBody>
          <a:bodyPr/>
          <a:lstStyle>
            <a:lvl1pPr algn="l" defTabSz="457200" rtl="0" fontAlgn="base">
              <a:spcBef>
                <a:spcPct val="0"/>
              </a:spcBef>
              <a:spcAft>
                <a:spcPct val="0"/>
              </a:spcAft>
              <a:defRPr sz="32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t>Participant point-of-view</a:t>
            </a:r>
          </a:p>
        </p:txBody>
      </p:sp>
      <p:sp>
        <p:nvSpPr>
          <p:cNvPr id="8" name="Shape 299"/>
          <p:cNvSpPr txBox="1">
            <a:spLocks/>
          </p:cNvSpPr>
          <p:nvPr/>
        </p:nvSpPr>
        <p:spPr bwMode="auto">
          <a:xfrm>
            <a:off x="381000" y="1180854"/>
            <a:ext cx="4114800" cy="438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18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18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013" indent="-106363">
              <a:spcBef>
                <a:spcPts val="0"/>
              </a:spcBef>
              <a:buSzPct val="100000"/>
            </a:pPr>
            <a:r>
              <a:rPr lang="en-US" sz="1400" dirty="0">
                <a:solidFill>
                  <a:schemeClr val="dk1"/>
                </a:solidFill>
                <a:ea typeface="Cambria"/>
                <a:sym typeface="Cambria"/>
              </a:rPr>
              <a:t>I usually </a:t>
            </a:r>
            <a:r>
              <a:rPr lang="en-US" sz="1400" dirty="0">
                <a:solidFill>
                  <a:srgbClr val="0000FF"/>
                </a:solidFill>
                <a:ea typeface="Cambria"/>
                <a:sym typeface="Cambria"/>
              </a:rPr>
              <a:t>manage data in Excel </a:t>
            </a:r>
            <a:r>
              <a:rPr lang="en-US" sz="1400" dirty="0">
                <a:solidFill>
                  <a:schemeClr val="dk1"/>
                </a:solidFill>
                <a:ea typeface="Cambria"/>
                <a:sym typeface="Cambria"/>
              </a:rPr>
              <a:t>and </a:t>
            </a:r>
            <a:r>
              <a:rPr lang="en-US" sz="1400" dirty="0">
                <a:solidFill>
                  <a:srgbClr val="0000FF"/>
                </a:solidFill>
                <a:ea typeface="Cambria"/>
                <a:sym typeface="Cambria"/>
              </a:rPr>
              <a:t>it's terrible</a:t>
            </a:r>
            <a:r>
              <a:rPr lang="en-US" sz="1400" dirty="0">
                <a:solidFill>
                  <a:srgbClr val="51A01D"/>
                </a:solidFill>
                <a:ea typeface="Cambria"/>
                <a:sym typeface="Cambria"/>
              </a:rPr>
              <a:t> </a:t>
            </a:r>
            <a:r>
              <a:rPr lang="en-US" sz="1400" dirty="0">
                <a:solidFill>
                  <a:schemeClr val="dk1"/>
                </a:solidFill>
                <a:ea typeface="Cambria"/>
                <a:sym typeface="Cambria"/>
              </a:rPr>
              <a:t>and I want to do it better.</a:t>
            </a:r>
          </a:p>
          <a:p>
            <a:pPr marL="227013" indent="-106363">
              <a:spcBef>
                <a:spcPts val="0"/>
              </a:spcBef>
              <a:buSzPct val="100000"/>
            </a:pPr>
            <a:r>
              <a:rPr lang="en-US" sz="1400" dirty="0">
                <a:solidFill>
                  <a:schemeClr val="dk1"/>
                </a:solidFill>
                <a:ea typeface="Cambria"/>
                <a:sym typeface="Cambria"/>
              </a:rPr>
              <a:t>I'm </a:t>
            </a:r>
            <a:r>
              <a:rPr lang="en-US" sz="1400" dirty="0">
                <a:solidFill>
                  <a:srgbClr val="0000FF"/>
                </a:solidFill>
                <a:ea typeface="Cambria"/>
                <a:sym typeface="Cambria"/>
              </a:rPr>
              <a:t>organizing GIS data</a:t>
            </a:r>
            <a:r>
              <a:rPr lang="en-US" sz="1400" dirty="0">
                <a:solidFill>
                  <a:schemeClr val="dk1"/>
                </a:solidFill>
                <a:ea typeface="Cambria"/>
                <a:sym typeface="Cambria"/>
              </a:rPr>
              <a:t> and it's becoming </a:t>
            </a:r>
            <a:r>
              <a:rPr lang="en-US" sz="1400" dirty="0">
                <a:solidFill>
                  <a:srgbClr val="0000FF"/>
                </a:solidFill>
                <a:ea typeface="Cambria"/>
                <a:sym typeface="Cambria"/>
              </a:rPr>
              <a:t>a nightmare.</a:t>
            </a:r>
          </a:p>
          <a:p>
            <a:pPr marL="227013" indent="-106363">
              <a:spcBef>
                <a:spcPts val="0"/>
              </a:spcBef>
              <a:buSzPct val="100000"/>
            </a:pPr>
            <a:r>
              <a:rPr lang="en-US" sz="1400" dirty="0">
                <a:solidFill>
                  <a:schemeClr val="dk1"/>
                </a:solidFill>
                <a:ea typeface="Cambria"/>
                <a:sym typeface="Cambria"/>
              </a:rPr>
              <a:t>My advisor insists that we store </a:t>
            </a:r>
            <a:r>
              <a:rPr lang="en-US" sz="1400" dirty="0">
                <a:solidFill>
                  <a:srgbClr val="0000FF"/>
                </a:solidFill>
                <a:ea typeface="Cambria"/>
                <a:sym typeface="Cambria"/>
              </a:rPr>
              <a:t>50,000 barcodes in a spreadsheet</a:t>
            </a:r>
            <a:r>
              <a:rPr lang="en-US" sz="1400" dirty="0">
                <a:solidFill>
                  <a:schemeClr val="dk1"/>
                </a:solidFill>
                <a:ea typeface="Cambria"/>
                <a:sym typeface="Cambria"/>
              </a:rPr>
              <a:t>, and something must be done about that.</a:t>
            </a:r>
          </a:p>
          <a:p>
            <a:pPr marL="227013" indent="-106363">
              <a:spcBef>
                <a:spcPts val="0"/>
              </a:spcBef>
              <a:buSzPct val="100000"/>
            </a:pPr>
            <a:r>
              <a:rPr lang="en-US" sz="1400" dirty="0">
                <a:solidFill>
                  <a:schemeClr val="dk1"/>
                </a:solidFill>
                <a:ea typeface="Cambria"/>
                <a:sym typeface="Cambria"/>
              </a:rPr>
              <a:t>I'm </a:t>
            </a:r>
            <a:r>
              <a:rPr lang="en-US" sz="1400" dirty="0">
                <a:solidFill>
                  <a:srgbClr val="0000FF"/>
                </a:solidFill>
                <a:ea typeface="Cambria"/>
                <a:sym typeface="Cambria"/>
              </a:rPr>
              <a:t>having a hard time analyzing microarray, </a:t>
            </a:r>
            <a:r>
              <a:rPr lang="en-US" sz="1400" dirty="0" err="1">
                <a:solidFill>
                  <a:srgbClr val="0000FF"/>
                </a:solidFill>
                <a:ea typeface="Cambria"/>
                <a:sym typeface="Cambria"/>
              </a:rPr>
              <a:t>SNP</a:t>
            </a:r>
            <a:r>
              <a:rPr lang="en-US" sz="1400" dirty="0">
                <a:solidFill>
                  <a:srgbClr val="0000FF"/>
                </a:solidFill>
                <a:ea typeface="Cambria"/>
                <a:sym typeface="Cambria"/>
              </a:rPr>
              <a:t> or multivariate data</a:t>
            </a:r>
            <a:r>
              <a:rPr lang="en-US" sz="1400" dirty="0">
                <a:solidFill>
                  <a:schemeClr val="dk1"/>
                </a:solidFill>
                <a:ea typeface="Cambria"/>
                <a:sym typeface="Cambria"/>
              </a:rPr>
              <a:t> with Excel and Access.</a:t>
            </a:r>
          </a:p>
          <a:p>
            <a:pPr marL="227013" indent="-106363">
              <a:spcBef>
                <a:spcPts val="0"/>
              </a:spcBef>
              <a:buSzPct val="100000"/>
            </a:pPr>
            <a:r>
              <a:rPr lang="en-US" sz="1400" dirty="0">
                <a:ea typeface="Cambria"/>
                <a:sym typeface="Cambria"/>
              </a:rPr>
              <a:t>I</a:t>
            </a:r>
            <a:r>
              <a:rPr lang="en-US" sz="1400" dirty="0">
                <a:solidFill>
                  <a:srgbClr val="002060"/>
                </a:solidFill>
                <a:ea typeface="Cambria"/>
                <a:sym typeface="Cambria"/>
              </a:rPr>
              <a:t> </a:t>
            </a:r>
            <a:r>
              <a:rPr lang="en-US" sz="1400" dirty="0">
                <a:solidFill>
                  <a:srgbClr val="0000FF"/>
                </a:solidFill>
                <a:ea typeface="Cambria"/>
                <a:sym typeface="Cambria"/>
              </a:rPr>
              <a:t>want to use public data.</a:t>
            </a:r>
          </a:p>
          <a:p>
            <a:pPr marL="227013" indent="-106363">
              <a:spcBef>
                <a:spcPts val="0"/>
              </a:spcBef>
              <a:buSzPct val="100000"/>
            </a:pPr>
            <a:r>
              <a:rPr lang="en-US" sz="1400" dirty="0">
                <a:solidFill>
                  <a:schemeClr val="dk1"/>
                </a:solidFill>
                <a:ea typeface="Cambria"/>
                <a:sym typeface="Cambria"/>
              </a:rPr>
              <a:t>I </a:t>
            </a:r>
            <a:r>
              <a:rPr lang="en-US" sz="1400" dirty="0">
                <a:solidFill>
                  <a:srgbClr val="0000FF"/>
                </a:solidFill>
                <a:ea typeface="Cambria"/>
                <a:sym typeface="Cambria"/>
              </a:rPr>
              <a:t>work with faculty at undergrad institutions </a:t>
            </a:r>
            <a:r>
              <a:rPr lang="en-US" sz="1400" dirty="0">
                <a:solidFill>
                  <a:schemeClr val="dk1"/>
                </a:solidFill>
                <a:ea typeface="Cambria"/>
                <a:sym typeface="Cambria"/>
              </a:rPr>
              <a:t>and </a:t>
            </a:r>
            <a:r>
              <a:rPr lang="en-US" sz="1400" dirty="0">
                <a:solidFill>
                  <a:srgbClr val="0000FF"/>
                </a:solidFill>
                <a:ea typeface="Cambria"/>
                <a:sym typeface="Cambria"/>
              </a:rPr>
              <a:t>want to teach data practices, but I need to learn it myself first.</a:t>
            </a:r>
          </a:p>
          <a:p>
            <a:pPr marL="227013" indent="-106363">
              <a:spcBef>
                <a:spcPts val="0"/>
              </a:spcBef>
              <a:buSzPct val="100000"/>
            </a:pPr>
            <a:r>
              <a:rPr lang="en-US" sz="1400" dirty="0">
                <a:solidFill>
                  <a:schemeClr val="dk1"/>
                </a:solidFill>
                <a:ea typeface="Cambria"/>
                <a:sym typeface="Cambria"/>
              </a:rPr>
              <a:t>I'm interested in going in to industry </a:t>
            </a:r>
            <a:r>
              <a:rPr lang="en-US" sz="1400" dirty="0">
                <a:solidFill>
                  <a:srgbClr val="0000FF"/>
                </a:solidFill>
                <a:ea typeface="Cambria"/>
                <a:sym typeface="Cambria"/>
              </a:rPr>
              <a:t>and companies are asking for data analysis experience.</a:t>
            </a:r>
          </a:p>
          <a:p>
            <a:pPr marL="227013" indent="-106363">
              <a:spcBef>
                <a:spcPts val="0"/>
              </a:spcBef>
              <a:buSzPct val="100000"/>
            </a:pPr>
            <a:r>
              <a:rPr lang="en-US" sz="1400" dirty="0">
                <a:solidFill>
                  <a:schemeClr val="dk1"/>
                </a:solidFill>
                <a:ea typeface="Cambria"/>
                <a:sym typeface="Cambria"/>
              </a:rPr>
              <a:t>I'm </a:t>
            </a:r>
            <a:r>
              <a:rPr lang="en-US" sz="1400" dirty="0">
                <a:solidFill>
                  <a:srgbClr val="0000FF"/>
                </a:solidFill>
                <a:ea typeface="Cambria"/>
                <a:sym typeface="Cambria"/>
              </a:rPr>
              <a:t>trying to reboot my lab's workflow </a:t>
            </a:r>
            <a:r>
              <a:rPr lang="en-US" sz="1400" dirty="0">
                <a:solidFill>
                  <a:schemeClr val="dk1"/>
                </a:solidFill>
                <a:ea typeface="Cambria"/>
                <a:sym typeface="Cambria"/>
              </a:rPr>
              <a:t>to manage data and analysis in a more sustainable way.</a:t>
            </a:r>
          </a:p>
          <a:p>
            <a:pPr marL="227013" indent="-106363">
              <a:spcBef>
                <a:spcPts val="0"/>
              </a:spcBef>
              <a:buSzPct val="100000"/>
            </a:pPr>
            <a:r>
              <a:rPr lang="en-US" sz="1400" dirty="0">
                <a:solidFill>
                  <a:schemeClr val="dk1"/>
                </a:solidFill>
                <a:ea typeface="Cambria"/>
                <a:sym typeface="Cambria"/>
              </a:rPr>
              <a:t>I'm </a:t>
            </a:r>
            <a:r>
              <a:rPr lang="en-US" sz="1400" dirty="0">
                <a:solidFill>
                  <a:srgbClr val="0000FF"/>
                </a:solidFill>
                <a:ea typeface="Cambria"/>
                <a:sym typeface="Cambria"/>
              </a:rPr>
              <a:t>re-entering data over and over again by hand</a:t>
            </a:r>
            <a:r>
              <a:rPr lang="en-US" sz="1400" dirty="0">
                <a:solidFill>
                  <a:srgbClr val="51A01D"/>
                </a:solidFill>
                <a:ea typeface="Cambria"/>
                <a:sym typeface="Cambria"/>
              </a:rPr>
              <a:t> </a:t>
            </a:r>
            <a:r>
              <a:rPr lang="en-US" sz="1400" dirty="0">
                <a:solidFill>
                  <a:schemeClr val="dk1"/>
                </a:solidFill>
                <a:ea typeface="Cambria"/>
                <a:sym typeface="Cambria"/>
              </a:rPr>
              <a:t>and know there's a better way.</a:t>
            </a:r>
          </a:p>
          <a:p>
            <a:pPr marL="227013" indent="-106363">
              <a:spcBef>
                <a:spcPts val="0"/>
              </a:spcBef>
              <a:buSzPct val="100000"/>
            </a:pPr>
            <a:r>
              <a:rPr lang="en-US" sz="1400" dirty="0">
                <a:solidFill>
                  <a:schemeClr val="dk1"/>
                </a:solidFill>
                <a:ea typeface="Cambria"/>
                <a:sym typeface="Cambria"/>
              </a:rPr>
              <a:t>I have </a:t>
            </a:r>
            <a:r>
              <a:rPr lang="en-US" sz="1400" dirty="0">
                <a:solidFill>
                  <a:srgbClr val="0000FF"/>
                </a:solidFill>
                <a:ea typeface="Cambria"/>
                <a:sym typeface="Cambria"/>
              </a:rPr>
              <a:t>overwhelming amounts of data</a:t>
            </a:r>
            <a:r>
              <a:rPr lang="en-US" sz="1400" dirty="0">
                <a:solidFill>
                  <a:schemeClr val="dk1"/>
                </a:solidFill>
                <a:ea typeface="Cambria"/>
                <a:sym typeface="Cambria"/>
              </a:rPr>
              <a:t>.</a:t>
            </a:r>
          </a:p>
          <a:p>
            <a:pPr marL="227013" indent="-106363">
              <a:spcBef>
                <a:spcPts val="0"/>
              </a:spcBef>
              <a:buSzPct val="100000"/>
            </a:pPr>
            <a:r>
              <a:rPr lang="en-US" sz="1400" dirty="0">
                <a:solidFill>
                  <a:schemeClr val="dk1"/>
                </a:solidFill>
                <a:ea typeface="Cambria"/>
                <a:sym typeface="Cambria"/>
              </a:rPr>
              <a:t>I'm tired of feeling </a:t>
            </a:r>
            <a:r>
              <a:rPr lang="en-US" sz="1400" dirty="0">
                <a:solidFill>
                  <a:srgbClr val="0000FF"/>
                </a:solidFill>
                <a:ea typeface="Cambria"/>
                <a:sym typeface="Cambria"/>
              </a:rPr>
              <a:t>out of my depth</a:t>
            </a:r>
            <a:r>
              <a:rPr lang="en-US" sz="1400" dirty="0">
                <a:solidFill>
                  <a:schemeClr val="dk1"/>
                </a:solidFill>
                <a:ea typeface="Cambria"/>
                <a:sym typeface="Cambria"/>
              </a:rPr>
              <a:t> on computation and want to increase my confidence.</a:t>
            </a:r>
          </a:p>
        </p:txBody>
      </p:sp>
      <p:pic>
        <p:nvPicPr>
          <p:cNvPr id="10" name="Content Placeholder 3" descr="DC.JPG"/>
          <p:cNvPicPr>
            <a:picLocks noChangeAspect="1"/>
          </p:cNvPicPr>
          <p:nvPr/>
        </p:nvPicPr>
        <p:blipFill rotWithShape="1">
          <a:blip r:embed="rId2">
            <a:extLst>
              <a:ext uri="{28A0092B-C50C-407E-A947-70E740481C1C}">
                <a14:useLocalDpi xmlns:a14="http://schemas.microsoft.com/office/drawing/2010/main" val="0"/>
              </a:ext>
            </a:extLst>
          </a:blip>
          <a:srcRect l="4010" t="14482" b="14482"/>
          <a:stretch/>
        </p:blipFill>
        <p:spPr>
          <a:xfrm>
            <a:off x="7775058" y="0"/>
            <a:ext cx="1257743" cy="72061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058" y="785695"/>
            <a:ext cx="1255085" cy="50558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4"/>
          <a:srcRect r="2098" b="5712"/>
          <a:stretch/>
        </p:blipFill>
        <p:spPr>
          <a:xfrm>
            <a:off x="7775058" y="1375344"/>
            <a:ext cx="1255085" cy="453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971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Carpentries</a:t>
            </a:r>
          </a:p>
        </p:txBody>
      </p:sp>
      <p:sp>
        <p:nvSpPr>
          <p:cNvPr id="3" name="Content Placeholder 2"/>
          <p:cNvSpPr>
            <a:spLocks noGrp="1"/>
          </p:cNvSpPr>
          <p:nvPr>
            <p:ph sz="half" idx="1"/>
          </p:nvPr>
        </p:nvSpPr>
        <p:spPr>
          <a:xfrm>
            <a:off x="457200" y="1850228"/>
            <a:ext cx="4038600" cy="4883632"/>
          </a:xfrm>
        </p:spPr>
        <p:txBody>
          <a:bodyPr>
            <a:normAutofit/>
          </a:bodyPr>
          <a:lstStyle/>
          <a:p>
            <a:r>
              <a:rPr lang="en-US" sz="2000" dirty="0"/>
              <a:t>Data Carpentry</a:t>
            </a:r>
          </a:p>
          <a:p>
            <a:r>
              <a:rPr lang="en-US" sz="2000" dirty="0"/>
              <a:t>Software Carpentry</a:t>
            </a:r>
          </a:p>
          <a:p>
            <a:r>
              <a:rPr lang="en-US" sz="2000" dirty="0"/>
              <a:t>Reproducible Science Curriculum</a:t>
            </a:r>
          </a:p>
          <a:p>
            <a:endParaRPr lang="en-US" sz="2000" dirty="0"/>
          </a:p>
          <a:p>
            <a:r>
              <a:rPr lang="en-US" sz="2000" dirty="0"/>
              <a:t>Novice+</a:t>
            </a:r>
          </a:p>
          <a:p>
            <a:r>
              <a:rPr lang="en-US" sz="2000" dirty="0"/>
              <a:t>Instructor training</a:t>
            </a:r>
          </a:p>
          <a:p>
            <a:r>
              <a:rPr lang="en-US" sz="2000" dirty="0"/>
              <a:t>Mentoring</a:t>
            </a:r>
          </a:p>
          <a:p>
            <a:r>
              <a:rPr lang="en-US" sz="2000" dirty="0"/>
              <a:t>Assessment</a:t>
            </a:r>
          </a:p>
          <a:p>
            <a:r>
              <a:rPr lang="en-US" sz="2000" dirty="0"/>
              <a:t>Joint materials development</a:t>
            </a:r>
          </a:p>
          <a:p>
            <a:r>
              <a:rPr lang="en-US" sz="2000" dirty="0"/>
              <a:t>Community</a:t>
            </a:r>
          </a:p>
          <a:p>
            <a:r>
              <a:rPr lang="en-US" sz="2000" dirty="0"/>
              <a:t>Code of </a:t>
            </a:r>
            <a:r>
              <a:rPr lang="en-US" sz="2000" dirty="0" smtClean="0"/>
              <a:t>Conduct</a:t>
            </a:r>
          </a:p>
          <a:p>
            <a:r>
              <a:rPr lang="en-US" sz="2000" dirty="0" smtClean="0"/>
              <a:t>Two days+</a:t>
            </a:r>
            <a:endParaRPr lang="en-US" sz="2000" dirty="0"/>
          </a:p>
          <a:p>
            <a:endParaRPr lang="en-US" sz="2000" dirty="0"/>
          </a:p>
          <a:p>
            <a:endParaRPr lang="en-US" dirty="0"/>
          </a:p>
        </p:txBody>
      </p:sp>
      <p:sp>
        <p:nvSpPr>
          <p:cNvPr id="7" name="Content Placeholder 6"/>
          <p:cNvSpPr>
            <a:spLocks noGrp="1"/>
          </p:cNvSpPr>
          <p:nvPr>
            <p:ph sz="half" idx="2"/>
          </p:nvPr>
        </p:nvSpPr>
        <p:spPr>
          <a:xfrm>
            <a:off x="4523555" y="2042229"/>
            <a:ext cx="4208662" cy="4506121"/>
          </a:xfrm>
        </p:spPr>
        <p:txBody>
          <a:bodyPr>
            <a:normAutofit/>
          </a:bodyPr>
          <a:lstStyle/>
          <a:p>
            <a:r>
              <a:rPr lang="en-US" sz="2000" dirty="0"/>
              <a:t>Better spreadsheet skills</a:t>
            </a:r>
          </a:p>
          <a:p>
            <a:r>
              <a:rPr lang="en-US" sz="2000" dirty="0"/>
              <a:t>Open Refine</a:t>
            </a:r>
          </a:p>
          <a:p>
            <a:r>
              <a:rPr lang="en-US" sz="2000" dirty="0"/>
              <a:t>Introduction to SQL</a:t>
            </a:r>
          </a:p>
          <a:p>
            <a:r>
              <a:rPr lang="en-US" sz="2000" dirty="0"/>
              <a:t>Introduction to R</a:t>
            </a:r>
          </a:p>
          <a:p>
            <a:endParaRPr lang="en-US" sz="2000" dirty="0"/>
          </a:p>
          <a:p>
            <a:r>
              <a:rPr lang="en-US" sz="2000" dirty="0"/>
              <a:t>Introduction to the command line</a:t>
            </a:r>
          </a:p>
          <a:p>
            <a:r>
              <a:rPr lang="en-US" sz="2000" dirty="0"/>
              <a:t>Introduction to Versioning</a:t>
            </a:r>
          </a:p>
          <a:p>
            <a:pPr lvl="1"/>
            <a:r>
              <a:rPr lang="en-US" sz="1000" dirty="0"/>
              <a:t>(using </a:t>
            </a:r>
            <a:r>
              <a:rPr lang="en-US" sz="1000" dirty="0" err="1"/>
              <a:t>GitHub</a:t>
            </a:r>
            <a:r>
              <a:rPr lang="en-US" sz="1000" dirty="0"/>
              <a:t>)</a:t>
            </a:r>
          </a:p>
          <a:p>
            <a:r>
              <a:rPr lang="en-US" sz="2000" dirty="0"/>
              <a:t>Introduction to SQL, R / Python and Data </a:t>
            </a:r>
            <a:r>
              <a:rPr lang="en-US" sz="2000" dirty="0" err="1"/>
              <a:t>Viz</a:t>
            </a:r>
            <a:r>
              <a:rPr lang="en-US" sz="2000" dirty="0"/>
              <a:t> / Analysis</a:t>
            </a:r>
          </a:p>
          <a:p>
            <a:endParaRPr lang="en-US" sz="2000" dirty="0"/>
          </a:p>
          <a:p>
            <a:r>
              <a:rPr lang="en-US" sz="2000" dirty="0"/>
              <a:t>Managing Research Data</a:t>
            </a:r>
          </a:p>
        </p:txBody>
      </p:sp>
      <p:pic>
        <p:nvPicPr>
          <p:cNvPr id="4" name="Content Placeholder 3" descr="DC.JPG"/>
          <p:cNvPicPr>
            <a:picLocks noChangeAspect="1"/>
          </p:cNvPicPr>
          <p:nvPr/>
        </p:nvPicPr>
        <p:blipFill rotWithShape="1">
          <a:blip r:embed="rId3">
            <a:extLst>
              <a:ext uri="{28A0092B-C50C-407E-A947-70E740481C1C}">
                <a14:useLocalDpi xmlns:a14="http://schemas.microsoft.com/office/drawing/2010/main" val="0"/>
              </a:ext>
            </a:extLst>
          </a:blip>
          <a:srcRect l="4010" t="14482" b="14482"/>
          <a:stretch/>
        </p:blipFill>
        <p:spPr>
          <a:xfrm>
            <a:off x="7775058" y="0"/>
            <a:ext cx="1257743" cy="72061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5058" y="785695"/>
            <a:ext cx="1255085" cy="50558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5"/>
          <a:srcRect r="2098" b="5712"/>
          <a:stretch/>
        </p:blipFill>
        <p:spPr>
          <a:xfrm>
            <a:off x="7775058" y="1375344"/>
            <a:ext cx="1255085" cy="45395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9493" y="0"/>
            <a:ext cx="2761198" cy="18292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59273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73137"/>
            <a:ext cx="8620189" cy="571500"/>
          </a:xfrm>
        </p:spPr>
        <p:txBody>
          <a:bodyPr>
            <a:normAutofit fontScale="90000"/>
          </a:bodyPr>
          <a:lstStyle/>
          <a:p>
            <a:r>
              <a:rPr lang="en-US" dirty="0"/>
              <a:t>Who’s working on </a:t>
            </a:r>
            <a:r>
              <a:rPr lang="en-US" dirty="0" err="1"/>
              <a:t>NHC</a:t>
            </a:r>
            <a:r>
              <a:rPr lang="en-US" dirty="0"/>
              <a:t> BI skill / knowledge needs?</a:t>
            </a:r>
          </a:p>
        </p:txBody>
      </p:sp>
      <p:sp>
        <p:nvSpPr>
          <p:cNvPr id="3" name="Content Placeholder 2"/>
          <p:cNvSpPr>
            <a:spLocks noGrp="1"/>
          </p:cNvSpPr>
          <p:nvPr>
            <p:ph idx="1"/>
          </p:nvPr>
        </p:nvSpPr>
        <p:spPr/>
        <p:txBody>
          <a:bodyPr>
            <a:normAutofit fontScale="62500" lnSpcReduction="20000"/>
          </a:bodyPr>
          <a:lstStyle/>
          <a:p>
            <a:r>
              <a:rPr lang="en-US" dirty="0"/>
              <a:t>Darwin Core Hour (next talk!)</a:t>
            </a:r>
          </a:p>
          <a:p>
            <a:r>
              <a:rPr lang="en-US" dirty="0"/>
              <a:t>Biodiversity Information Standards (</a:t>
            </a:r>
            <a:r>
              <a:rPr lang="en-US" dirty="0" err="1"/>
              <a:t>TDWG</a:t>
            </a:r>
            <a:r>
              <a:rPr lang="en-US" dirty="0"/>
              <a:t>)</a:t>
            </a:r>
          </a:p>
          <a:p>
            <a:r>
              <a:rPr lang="en-US" dirty="0" err="1" smtClean="0"/>
              <a:t>EUCollComp</a:t>
            </a:r>
            <a:r>
              <a:rPr lang="en-US" dirty="0" smtClean="0"/>
              <a:t> from the </a:t>
            </a:r>
            <a:r>
              <a:rPr lang="en-US" dirty="0" err="1" smtClean="0"/>
              <a:t>SYNTHESYS</a:t>
            </a:r>
            <a:r>
              <a:rPr lang="en-US" dirty="0" smtClean="0"/>
              <a:t> Project</a:t>
            </a:r>
            <a:endParaRPr lang="en-US" dirty="0"/>
          </a:p>
          <a:p>
            <a:r>
              <a:rPr lang="en-US" dirty="0"/>
              <a:t>Entomology Collections Network (</a:t>
            </a:r>
            <a:r>
              <a:rPr lang="en-US" dirty="0" err="1"/>
              <a:t>ECN</a:t>
            </a:r>
            <a:r>
              <a:rPr lang="en-US" dirty="0"/>
              <a:t>)</a:t>
            </a:r>
          </a:p>
          <a:p>
            <a:r>
              <a:rPr lang="en-US" dirty="0"/>
              <a:t>Society of Herbarium Curators</a:t>
            </a:r>
          </a:p>
          <a:p>
            <a:r>
              <a:rPr lang="en-US" dirty="0" err="1"/>
              <a:t>SPNHC</a:t>
            </a:r>
            <a:endParaRPr lang="en-US" dirty="0"/>
          </a:p>
          <a:p>
            <a:pPr lvl="1"/>
            <a:r>
              <a:rPr lang="en-US" dirty="0"/>
              <a:t>Emerging Professionals Group</a:t>
            </a:r>
          </a:p>
          <a:p>
            <a:pPr lvl="1"/>
            <a:r>
              <a:rPr lang="en-US" dirty="0"/>
              <a:t>Professional Development Committee</a:t>
            </a:r>
          </a:p>
          <a:p>
            <a:pPr lvl="1"/>
            <a:r>
              <a:rPr lang="en-US" dirty="0"/>
              <a:t>DEMO Camp</a:t>
            </a:r>
          </a:p>
          <a:p>
            <a:r>
              <a:rPr lang="en-US" dirty="0" smtClean="0"/>
              <a:t>BLUE – Biodiversity Literacy in Undergraduate Education</a:t>
            </a:r>
          </a:p>
          <a:p>
            <a:r>
              <a:rPr lang="en-US" dirty="0" smtClean="0"/>
              <a:t>University </a:t>
            </a:r>
            <a:r>
              <a:rPr lang="en-US" dirty="0"/>
              <a:t>of Colorado, Boulder (Talia Karim)</a:t>
            </a:r>
          </a:p>
          <a:p>
            <a:r>
              <a:rPr lang="en-US" dirty="0"/>
              <a:t>University of Kansas (Andrew </a:t>
            </a:r>
            <a:r>
              <a:rPr lang="en-US" dirty="0" smtClean="0"/>
              <a:t>Short, Town Peterson)</a:t>
            </a:r>
            <a:endParaRPr lang="en-US" dirty="0"/>
          </a:p>
          <a:p>
            <a:r>
              <a:rPr lang="en-US" dirty="0"/>
              <a:t>University of Arizona (Bryan </a:t>
            </a:r>
            <a:r>
              <a:rPr lang="en-US" dirty="0" err="1"/>
              <a:t>Heidorn</a:t>
            </a:r>
            <a:r>
              <a:rPr lang="en-US" dirty="0"/>
              <a:t>)</a:t>
            </a:r>
          </a:p>
          <a:p>
            <a:r>
              <a:rPr lang="en-US" dirty="0"/>
              <a:t>Arizona State University (Nico Franz)</a:t>
            </a:r>
          </a:p>
          <a:p>
            <a:r>
              <a:rPr lang="en-US" dirty="0" smtClean="0"/>
              <a:t>University of Florida (</a:t>
            </a:r>
            <a:r>
              <a:rPr lang="en-US" dirty="0" err="1" smtClean="0"/>
              <a:t>iDigBio</a:t>
            </a:r>
            <a:r>
              <a:rPr lang="en-US" dirty="0"/>
              <a:t> </a:t>
            </a:r>
            <a:r>
              <a:rPr lang="en-US" dirty="0" smtClean="0"/>
              <a:t>– Pam </a:t>
            </a:r>
            <a:r>
              <a:rPr lang="en-US" dirty="0" err="1" smtClean="0"/>
              <a:t>Soltis</a:t>
            </a:r>
            <a:r>
              <a:rPr lang="en-US" dirty="0" smtClean="0"/>
              <a:t>, Robert </a:t>
            </a:r>
            <a:r>
              <a:rPr lang="en-US" dirty="0" err="1" smtClean="0"/>
              <a:t>Guralnick</a:t>
            </a:r>
            <a:r>
              <a:rPr lang="en-US" dirty="0"/>
              <a:t>)</a:t>
            </a:r>
          </a:p>
          <a:p>
            <a:r>
              <a:rPr lang="en-US" dirty="0"/>
              <a:t>You?</a:t>
            </a:r>
          </a:p>
        </p:txBody>
      </p:sp>
      <p:graphicFrame>
        <p:nvGraphicFramePr>
          <p:cNvPr id="4" name="Diagram 3"/>
          <p:cNvGraphicFramePr/>
          <p:nvPr>
            <p:extLst>
              <p:ext uri="{D42A27DB-BD31-4B8C-83A1-F6EECF244321}">
                <p14:modId xmlns:p14="http://schemas.microsoft.com/office/powerpoint/2010/main" val="3730194065"/>
              </p:ext>
            </p:extLst>
          </p:nvPr>
        </p:nvGraphicFramePr>
        <p:xfrm>
          <a:off x="6759784" y="1544637"/>
          <a:ext cx="2226770" cy="148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Connector 4"/>
          <p:cNvSpPr/>
          <p:nvPr/>
        </p:nvSpPr>
        <p:spPr>
          <a:xfrm>
            <a:off x="7884321" y="2302984"/>
            <a:ext cx="638692" cy="638691"/>
          </a:xfrm>
          <a:prstGeom prst="flowChartConnector">
            <a:avLst/>
          </a:prstGeom>
          <a:blipFill>
            <a:blip r:embed="rId8"/>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312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Are you T-shaped?</a:t>
            </a:r>
            <a:endParaRPr lang="en-US" dirty="0"/>
          </a:p>
        </p:txBody>
      </p:sp>
      <p:sp>
        <p:nvSpPr>
          <p:cNvPr id="15" name="Content Placeholder 14"/>
          <p:cNvSpPr>
            <a:spLocks noGrp="1"/>
          </p:cNvSpPr>
          <p:nvPr>
            <p:ph idx="1"/>
          </p:nvPr>
        </p:nvSpPr>
        <p:spPr>
          <a:xfrm>
            <a:off x="457200" y="1709110"/>
            <a:ext cx="3424458" cy="4700729"/>
          </a:xfrm>
        </p:spPr>
        <p:txBody>
          <a:bodyPr/>
          <a:lstStyle/>
          <a:p>
            <a:r>
              <a:rPr lang="en-US" sz="2800" dirty="0" smtClean="0"/>
              <a:t>Independent evolution (+/-)</a:t>
            </a:r>
          </a:p>
          <a:p>
            <a:r>
              <a:rPr lang="en-US" sz="2800" dirty="0" smtClean="0"/>
              <a:t>Need translators in the </a:t>
            </a:r>
            <a:r>
              <a:rPr lang="en-US" sz="2800" dirty="0" err="1" smtClean="0"/>
              <a:t>nhc</a:t>
            </a:r>
            <a:r>
              <a:rPr lang="en-US" sz="2800" smtClean="0"/>
              <a:t> research </a:t>
            </a:r>
            <a:r>
              <a:rPr lang="en-US" sz="2800" dirty="0" smtClean="0"/>
              <a:t>data pipeline (+)</a:t>
            </a:r>
          </a:p>
          <a:p>
            <a:pPr lvl="1"/>
            <a:endParaRPr lang="en-US" dirty="0"/>
          </a:p>
        </p:txBody>
      </p:sp>
      <p:sp>
        <p:nvSpPr>
          <p:cNvPr id="9" name="Rectangle 8"/>
          <p:cNvSpPr/>
          <p:nvPr/>
        </p:nvSpPr>
        <p:spPr>
          <a:xfrm rot="5400000">
            <a:off x="4666935" y="3408532"/>
            <a:ext cx="3855307" cy="1889357"/>
          </a:xfrm>
          <a:prstGeom prst="rect">
            <a:avLst/>
          </a:prstGeom>
          <a:noFill/>
          <a:ln>
            <a:solidFill>
              <a:srgbClr val="0C53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54336" y="878504"/>
            <a:ext cx="5135173" cy="1547049"/>
          </a:xfrm>
          <a:prstGeom prst="rect">
            <a:avLst/>
          </a:prstGeom>
          <a:noFill/>
          <a:ln>
            <a:solidFill>
              <a:srgbClr val="0C53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680190" y="2421098"/>
            <a:ext cx="1846962" cy="720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33016" y="2493435"/>
            <a:ext cx="3542625" cy="1015663"/>
          </a:xfrm>
          <a:prstGeom prst="rect">
            <a:avLst/>
          </a:prstGeom>
          <a:noFill/>
        </p:spPr>
        <p:txBody>
          <a:bodyPr wrap="square" rtlCol="0">
            <a:spAutoFit/>
          </a:bodyPr>
          <a:lstStyle/>
          <a:p>
            <a:pPr algn="ctr"/>
            <a:r>
              <a:rPr lang="en-US" sz="2000" dirty="0" smtClean="0"/>
              <a:t>Depth of skills / </a:t>
            </a:r>
          </a:p>
          <a:p>
            <a:pPr algn="ctr"/>
            <a:r>
              <a:rPr lang="en-US" sz="2000" dirty="0" smtClean="0"/>
              <a:t>expertise </a:t>
            </a:r>
          </a:p>
          <a:p>
            <a:pPr algn="ctr"/>
            <a:r>
              <a:rPr lang="en-US" sz="2000" dirty="0" smtClean="0"/>
              <a:t>in a single field</a:t>
            </a:r>
            <a:endParaRPr lang="en-US" sz="2000" dirty="0"/>
          </a:p>
        </p:txBody>
      </p:sp>
      <p:sp>
        <p:nvSpPr>
          <p:cNvPr id="11" name="Down Arrow 10"/>
          <p:cNvSpPr/>
          <p:nvPr/>
        </p:nvSpPr>
        <p:spPr>
          <a:xfrm>
            <a:off x="6412267" y="3554640"/>
            <a:ext cx="364524" cy="2200527"/>
          </a:xfrm>
          <a:prstGeom prst="downArrow">
            <a:avLst/>
          </a:prstGeom>
          <a:gradFill>
            <a:gsLst>
              <a:gs pos="0">
                <a:srgbClr val="0C539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954335" y="952959"/>
            <a:ext cx="5135173" cy="707886"/>
          </a:xfrm>
          <a:prstGeom prst="rect">
            <a:avLst/>
          </a:prstGeom>
          <a:noFill/>
        </p:spPr>
        <p:txBody>
          <a:bodyPr wrap="square" rtlCol="0">
            <a:spAutoFit/>
          </a:bodyPr>
          <a:lstStyle/>
          <a:p>
            <a:pPr algn="ctr"/>
            <a:r>
              <a:rPr lang="en-US" sz="2000" dirty="0" smtClean="0"/>
              <a:t>Breadth of skills / literacy to collaborate across disciplines in areas outside your expertise</a:t>
            </a:r>
            <a:endParaRPr lang="en-US" sz="2000" dirty="0"/>
          </a:p>
        </p:txBody>
      </p:sp>
      <p:sp>
        <p:nvSpPr>
          <p:cNvPr id="13" name="Left-Right Arrow 12"/>
          <p:cNvSpPr/>
          <p:nvPr/>
        </p:nvSpPr>
        <p:spPr>
          <a:xfrm>
            <a:off x="4251676" y="1770649"/>
            <a:ext cx="4568240" cy="308919"/>
          </a:xfrm>
          <a:prstGeom prst="leftRightArrow">
            <a:avLst/>
          </a:prstGeom>
          <a:gradFill>
            <a:gsLst>
              <a:gs pos="10000">
                <a:srgbClr val="0C5395"/>
              </a:gs>
              <a:gs pos="66000">
                <a:srgbClr val="0C5395"/>
              </a:gs>
              <a:gs pos="4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214817" y="4154164"/>
            <a:ext cx="6023885" cy="2796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725519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iDigBio_Presentation_Template.potx" id="{8C12D866-9AB6-4828-849E-9C2F68C400FA}" vid="{2D749290-4119-4792-ACF5-5975EA7B94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iDigBio_Presentation_Template</Template>
  <TotalTime>1270</TotalTime>
  <Words>1653</Words>
  <Application>Microsoft Office PowerPoint</Application>
  <PresentationFormat>On-screen Show (4:3)</PresentationFormat>
  <Paragraphs>156</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Cambria</vt:lpstr>
      <vt:lpstr>Helvetica</vt:lpstr>
      <vt:lpstr>Helvetica 75 Bold</vt:lpstr>
      <vt:lpstr>idigbio2014rev</vt:lpstr>
      <vt:lpstr>Seeking NHC Biodiversity Informatics data skills and literacy: seek, find, create, repeat</vt:lpstr>
      <vt:lpstr>PowerPoint Presentation</vt:lpstr>
      <vt:lpstr>NIBA Implementation Plan - Goal 3</vt:lpstr>
      <vt:lpstr>A very quick BI needs assessment</vt:lpstr>
      <vt:lpstr>Survey of Researchers - EMBL (Australia) </vt:lpstr>
      <vt:lpstr>BIO Centers IT View</vt:lpstr>
      <vt:lpstr>The Carpentries</vt:lpstr>
      <vt:lpstr>Who’s working on NHC BI skill / knowledge needs?</vt:lpstr>
      <vt:lpstr>Are you T-shaped?</vt:lpstr>
      <vt:lpstr>Your thoughts?</vt:lpstr>
      <vt:lpstr>PowerPoint Presentation</vt:lpstr>
    </vt:vector>
  </TitlesOfParts>
  <Company>Florida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Paul</dc:creator>
  <cp:lastModifiedBy>Deborah Paul</cp:lastModifiedBy>
  <cp:revision>115</cp:revision>
  <cp:lastPrinted>2014-10-10T14:25:07Z</cp:lastPrinted>
  <dcterms:created xsi:type="dcterms:W3CDTF">2017-04-20T15:20:01Z</dcterms:created>
  <dcterms:modified xsi:type="dcterms:W3CDTF">2017-06-20T17:23:04Z</dcterms:modified>
</cp:coreProperties>
</file>