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256" r:id="rId2"/>
    <p:sldId id="261" r:id="rId3"/>
    <p:sldId id="268" r:id="rId4"/>
    <p:sldId id="269" r:id="rId5"/>
    <p:sldId id="262" r:id="rId6"/>
    <p:sldId id="264" r:id="rId7"/>
    <p:sldId id="260" r:id="rId8"/>
    <p:sldId id="258" r:id="rId9"/>
    <p:sldId id="267" r:id="rId10"/>
    <p:sldId id="266" r:id="rId11"/>
    <p:sldId id="263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72" autoAdjust="0"/>
    <p:restoredTop sz="88213" autoAdjust="0"/>
  </p:normalViewPr>
  <p:slideViewPr>
    <p:cSldViewPr snapToGrid="0">
      <p:cViewPr varScale="1">
        <p:scale>
          <a:sx n="77" d="100"/>
          <a:sy n="77" d="100"/>
        </p:scale>
        <p:origin x="49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86583-3270-44B9-89DA-DA79822A3D86}" type="datetimeFigureOut">
              <a:rPr lang="en-AU" smtClean="0"/>
              <a:t>18/06/2017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4AC3F-B286-414F-804F-435FA30A1B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7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4AC3F-B286-414F-804F-435FA30A1B7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5832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A968-87DF-40EB-BF54-380BCFF58246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843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621FE7-969B-4347-ABDC-81FE1648A883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5197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621FE7-969B-4347-ABDC-81FE1648A883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344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83E4-CDBA-4D19-B6C7-28A00DFF2608}" type="datetimeFigureOut">
              <a:rPr lang="en-AU" smtClean="0"/>
              <a:t>18/06/2017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078B-B61B-4681-B52E-BA8ED14A07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055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83E4-CDBA-4D19-B6C7-28A00DFF2608}" type="datetimeFigureOut">
              <a:rPr lang="en-AU" smtClean="0"/>
              <a:t>18/06/2017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078B-B61B-4681-B52E-BA8ED14A07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780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83E4-CDBA-4D19-B6C7-28A00DFF2608}" type="datetimeFigureOut">
              <a:rPr lang="en-AU" smtClean="0"/>
              <a:t>18/06/2017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078B-B61B-4681-B52E-BA8ED14A07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7136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6" y="274640"/>
            <a:ext cx="8461375" cy="8524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8776" y="1268415"/>
            <a:ext cx="4154488" cy="4573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4" y="1268415"/>
            <a:ext cx="4154487" cy="4573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1A1A2-5760-4B3F-8790-1DCACEF981DB}" type="slidenum">
              <a:rPr lang="en-AU"/>
              <a:pPr>
                <a:defRPr/>
              </a:pPr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8420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83E4-CDBA-4D19-B6C7-28A00DFF2608}" type="datetimeFigureOut">
              <a:rPr lang="en-AU" smtClean="0"/>
              <a:t>18/06/2017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078B-B61B-4681-B52E-BA8ED14A07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780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83E4-CDBA-4D19-B6C7-28A00DFF2608}" type="datetimeFigureOut">
              <a:rPr lang="en-AU" smtClean="0"/>
              <a:t>18/06/2017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078B-B61B-4681-B52E-BA8ED14A07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9784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83E4-CDBA-4D19-B6C7-28A00DFF2608}" type="datetimeFigureOut">
              <a:rPr lang="en-AU" smtClean="0"/>
              <a:t>18/06/2017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078B-B61B-4681-B52E-BA8ED14A07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270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83E4-CDBA-4D19-B6C7-28A00DFF2608}" type="datetimeFigureOut">
              <a:rPr lang="en-AU" smtClean="0"/>
              <a:t>18/06/2017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078B-B61B-4681-B52E-BA8ED14A07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965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83E4-CDBA-4D19-B6C7-28A00DFF2608}" type="datetimeFigureOut">
              <a:rPr lang="en-AU" smtClean="0"/>
              <a:t>18/06/2017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078B-B61B-4681-B52E-BA8ED14A07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49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83E4-CDBA-4D19-B6C7-28A00DFF2608}" type="datetimeFigureOut">
              <a:rPr lang="en-AU" smtClean="0"/>
              <a:t>18/06/2017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078B-B61B-4681-B52E-BA8ED14A07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037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83E4-CDBA-4D19-B6C7-28A00DFF2608}" type="datetimeFigureOut">
              <a:rPr lang="en-AU" smtClean="0"/>
              <a:t>18/06/2017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078B-B61B-4681-B52E-BA8ED14A07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976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83E4-CDBA-4D19-B6C7-28A00DFF2608}" type="datetimeFigureOut">
              <a:rPr lang="en-AU" smtClean="0"/>
              <a:t>18/06/2017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078B-B61B-4681-B52E-BA8ED14A07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9346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983E4-CDBA-4D19-B6C7-28A00DFF2608}" type="datetimeFigureOut">
              <a:rPr lang="en-AU" smtClean="0"/>
              <a:t>18/06/2017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E078B-B61B-4681-B52E-BA8ED14A07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32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insectsoup.australianmuseum.net.a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insectcollection/" TargetMode="External"/><Relationship Id="rId3" Type="http://schemas.openxmlformats.org/officeDocument/2006/relationships/image" Target="../media/image55.png"/><Relationship Id="rId7" Type="http://schemas.openxmlformats.org/officeDocument/2006/relationships/hyperlink" Target="http://www.csiro.au/en/Research/Collections/Digitisation" TargetMode="External"/><Relationship Id="rId12" Type="http://schemas.openxmlformats.org/officeDocument/2006/relationships/image" Target="../media/image4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icole.fisher@csiro.au" TargetMode="External"/><Relationship Id="rId11" Type="http://schemas.openxmlformats.org/officeDocument/2006/relationships/hyperlink" Target="http://www.rbgsyd.nsw.gov.au/Science-Conservation/Herbarium" TargetMode="External"/><Relationship Id="rId5" Type="http://schemas.openxmlformats.org/officeDocument/2006/relationships/image" Target="../media/image56.png"/><Relationship Id="rId10" Type="http://schemas.openxmlformats.org/officeDocument/2006/relationships/hyperlink" Target="mailto:shelley.james@bgcp.nsw.gov.au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26" Type="http://schemas.openxmlformats.org/officeDocument/2006/relationships/image" Target="../media/image29.png"/><Relationship Id="rId3" Type="http://schemas.openxmlformats.org/officeDocument/2006/relationships/image" Target="../media/image6.jpeg"/><Relationship Id="rId21" Type="http://schemas.openxmlformats.org/officeDocument/2006/relationships/image" Target="../media/image24.png"/><Relationship Id="rId7" Type="http://schemas.openxmlformats.org/officeDocument/2006/relationships/image" Target="../media/image10.emf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29" Type="http://schemas.openxmlformats.org/officeDocument/2006/relationships/image" Target="../media/image3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emf"/><Relationship Id="rId11" Type="http://schemas.openxmlformats.org/officeDocument/2006/relationships/image" Target="../media/image14.jpeg"/><Relationship Id="rId24" Type="http://schemas.openxmlformats.org/officeDocument/2006/relationships/image" Target="../media/image27.pn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org/living-atlas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collections.ala.org.a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pecimens.ala.org.au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specimens.ala.org.a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104" y="3428575"/>
            <a:ext cx="8461509" cy="124182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AU" sz="3000" dirty="0"/>
              <a:t>Biodiversity Informatics 101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963525" y="5590702"/>
            <a:ext cx="2925793" cy="37112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dirty="0"/>
              <a:t>Nicole Fisher &amp; Shelley James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21" y="2858033"/>
            <a:ext cx="1843088" cy="1171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64" y="1441675"/>
            <a:ext cx="6984508" cy="12060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8535" y="4033135"/>
            <a:ext cx="8614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100" dirty="0"/>
              <a:t>Theme 2 : Who's who in </a:t>
            </a:r>
            <a:r>
              <a:rPr lang="en-AU" sz="2400" b="1" dirty="0">
                <a:solidFill>
                  <a:schemeClr val="accent2">
                    <a:lumMod val="75000"/>
                  </a:schemeClr>
                </a:solidFill>
              </a:rPr>
              <a:t>Australia’s</a:t>
            </a:r>
            <a:r>
              <a:rPr lang="en-A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sz="2100" dirty="0"/>
              <a:t>natural history biodiversity informatics?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621" y="5350701"/>
            <a:ext cx="723641" cy="7236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81" y="5240939"/>
            <a:ext cx="932147" cy="93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75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841"/>
    </mc:Choice>
    <mc:Fallback>
      <p:transition spd="slow" advTm="4484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486000"/>
            <a:ext cx="9144000" cy="37961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AU" sz="1800" dirty="0"/>
              <a:t>     </a:t>
            </a:r>
            <a:r>
              <a:rPr lang="en-AU" sz="2700" dirty="0"/>
              <a:t/>
            </a:r>
            <a:br>
              <a:rPr lang="en-AU" sz="2700" dirty="0"/>
            </a:br>
            <a:r>
              <a:rPr lang="en-AU" sz="2700" b="1" dirty="0"/>
              <a:t>        </a:t>
            </a:r>
            <a:r>
              <a:rPr lang="en-AU" sz="2700" b="1" dirty="0" smtClean="0"/>
              <a:t>Bulk samples (soups) </a:t>
            </a:r>
            <a:r>
              <a:rPr lang="en-AU" sz="1800" dirty="0" smtClean="0"/>
              <a:t/>
            </a:r>
            <a:br>
              <a:rPr lang="en-AU" sz="1800" dirty="0" smtClean="0"/>
            </a:br>
            <a:endParaRPr lang="en-AU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66" y="1321782"/>
            <a:ext cx="86646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          </a:t>
            </a:r>
            <a:endParaRPr lang="en-AU" sz="2200" dirty="0"/>
          </a:p>
          <a:p>
            <a:endParaRPr lang="en-AU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81191" y="6300000"/>
            <a:ext cx="85725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8396" y="6316726"/>
            <a:ext cx="5637367" cy="329941"/>
          </a:xfrm>
          <a:ln>
            <a:noFill/>
          </a:ln>
        </p:spPr>
        <p:txBody>
          <a:bodyPr/>
          <a:lstStyle/>
          <a:p>
            <a:pPr>
              <a:defRPr/>
            </a:pPr>
            <a:r>
              <a:rPr lang="en-AU" sz="1050" dirty="0">
                <a:solidFill>
                  <a:schemeClr val="tx1"/>
                </a:solidFill>
              </a:rPr>
              <a:t>9</a:t>
            </a:r>
            <a:r>
              <a:rPr lang="en-AU" sz="1050" dirty="0" smtClean="0">
                <a:solidFill>
                  <a:schemeClr val="tx1"/>
                </a:solidFill>
              </a:rPr>
              <a:t> </a:t>
            </a:r>
            <a:r>
              <a:rPr lang="en-AU" sz="1050" dirty="0">
                <a:solidFill>
                  <a:schemeClr val="tx1"/>
                </a:solidFill>
              </a:rPr>
              <a:t>l </a:t>
            </a:r>
            <a:r>
              <a:rPr lang="en-AU" sz="1050" dirty="0"/>
              <a:t>Who's who in </a:t>
            </a:r>
            <a:r>
              <a:rPr lang="en-AU" sz="1050" b="1" dirty="0">
                <a:solidFill>
                  <a:schemeClr val="accent2">
                    <a:lumMod val="75000"/>
                  </a:schemeClr>
                </a:solidFill>
              </a:rPr>
              <a:t>Australia’s</a:t>
            </a:r>
            <a:r>
              <a:rPr lang="en-AU" sz="105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sz="1050" dirty="0"/>
              <a:t>natural history biodiversity informatics? I  </a:t>
            </a:r>
            <a:r>
              <a:rPr lang="en-AU" sz="1050" dirty="0">
                <a:solidFill>
                  <a:schemeClr val="accent2"/>
                </a:solidFill>
              </a:rPr>
              <a:t>Nicole Fisher &amp; Shelley James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50115" y="1067383"/>
            <a:ext cx="8840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hlinkClick r:id="rId2"/>
              </a:rPr>
              <a:t>http://insectsoup.australianmuseum.net.au</a:t>
            </a:r>
            <a:r>
              <a:rPr lang="en-AU" dirty="0" smtClean="0">
                <a:hlinkClick r:id="rId2"/>
              </a:rPr>
              <a:t>/</a:t>
            </a:r>
            <a:r>
              <a:rPr lang="en-AU" dirty="0" smtClean="0"/>
              <a:t> Contact : Paul Flemons (Australia Museum)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44" y="1506449"/>
            <a:ext cx="3531704" cy="25240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599" y="4041912"/>
            <a:ext cx="3537789" cy="21402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122" y="1506448"/>
            <a:ext cx="3706103" cy="46350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136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889"/>
    </mc:Choice>
    <mc:Fallback>
      <p:transition spd="slow" advTm="4488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007704" y="1252330"/>
            <a:ext cx="7136295" cy="492463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2000"/>
              </a:spcBef>
              <a:buNone/>
            </a:pPr>
            <a:r>
              <a:rPr lang="en-AU" sz="2400" dirty="0" smtClean="0"/>
              <a:t> - Australia’s </a:t>
            </a:r>
            <a:r>
              <a:rPr lang="en-AU" sz="2400" dirty="0"/>
              <a:t>transcription centre (ALA &amp; Aus. </a:t>
            </a:r>
            <a:r>
              <a:rPr lang="en-AU" sz="2400" dirty="0" smtClean="0"/>
              <a:t>Mus.) </a:t>
            </a:r>
          </a:p>
          <a:p>
            <a:pPr marL="0" indent="0">
              <a:lnSpc>
                <a:spcPct val="100000"/>
              </a:lnSpc>
              <a:spcBef>
                <a:spcPts val="2000"/>
              </a:spcBef>
              <a:buNone/>
            </a:pPr>
            <a:r>
              <a:rPr lang="en-AU" sz="2400" dirty="0" smtClean="0"/>
              <a:t> - enabling </a:t>
            </a:r>
            <a:r>
              <a:rPr lang="en-AU" sz="2400" dirty="0"/>
              <a:t>digital data collection (</a:t>
            </a:r>
            <a:r>
              <a:rPr lang="en-AU" sz="2400" dirty="0" smtClean="0"/>
              <a:t>ALA)</a:t>
            </a:r>
          </a:p>
          <a:p>
            <a:pPr marL="0" indent="0">
              <a:lnSpc>
                <a:spcPct val="100000"/>
              </a:lnSpc>
              <a:spcBef>
                <a:spcPts val="2000"/>
              </a:spcBef>
              <a:buNone/>
            </a:pPr>
            <a:r>
              <a:rPr lang="en-AU" sz="2400" dirty="0" smtClean="0"/>
              <a:t> - Australia’s </a:t>
            </a:r>
            <a:r>
              <a:rPr lang="en-AU" sz="2400" dirty="0"/>
              <a:t>Virtual Herbaria (driven by </a:t>
            </a:r>
            <a:r>
              <a:rPr lang="en-AU" sz="2400" dirty="0" smtClean="0"/>
              <a:t>ALA)</a:t>
            </a:r>
          </a:p>
          <a:p>
            <a:pPr marL="0" indent="0">
              <a:lnSpc>
                <a:spcPct val="100000"/>
              </a:lnSpc>
              <a:spcBef>
                <a:spcPts val="2000"/>
              </a:spcBef>
              <a:buNone/>
            </a:pPr>
            <a:r>
              <a:rPr lang="en-AU" sz="2200" dirty="0" smtClean="0"/>
              <a:t> - Online </a:t>
            </a:r>
            <a:r>
              <a:rPr lang="en-AU" sz="2200" dirty="0"/>
              <a:t>Zoological Collections of Australian Museums (ALA)</a:t>
            </a:r>
          </a:p>
          <a:p>
            <a:pPr marL="0" indent="0">
              <a:lnSpc>
                <a:spcPct val="100000"/>
              </a:lnSpc>
              <a:spcBef>
                <a:spcPts val="2000"/>
              </a:spcBef>
              <a:buNone/>
            </a:pPr>
            <a:r>
              <a:rPr lang="en-AU" sz="2400" dirty="0" smtClean="0"/>
              <a:t>- linking </a:t>
            </a:r>
            <a:r>
              <a:rPr lang="en-AU" sz="2400" dirty="0"/>
              <a:t>literature to specimens (</a:t>
            </a:r>
            <a:r>
              <a:rPr lang="en-AU" sz="2400" dirty="0" smtClean="0"/>
              <a:t>Mus. </a:t>
            </a:r>
            <a:r>
              <a:rPr lang="en-AU" sz="2400" dirty="0"/>
              <a:t>Vic.) </a:t>
            </a:r>
            <a:endParaRPr lang="en-AU" sz="2400" dirty="0" smtClean="0"/>
          </a:p>
          <a:p>
            <a:pPr marL="0" indent="0">
              <a:lnSpc>
                <a:spcPct val="100000"/>
              </a:lnSpc>
              <a:spcBef>
                <a:spcPts val="2000"/>
              </a:spcBef>
              <a:buNone/>
            </a:pPr>
            <a:r>
              <a:rPr lang="en-AU" sz="2400" dirty="0" smtClean="0"/>
              <a:t> - social network, </a:t>
            </a:r>
            <a:r>
              <a:rPr lang="en-AU" sz="2400" dirty="0"/>
              <a:t>web-based, community, biodiversity </a:t>
            </a:r>
            <a:r>
              <a:rPr lang="en-AU" sz="2400" dirty="0" smtClean="0"/>
              <a:t>workspace (Mus. Vic &amp; ALA)</a:t>
            </a:r>
            <a:endParaRPr lang="en-AU" sz="2400" dirty="0"/>
          </a:p>
          <a:p>
            <a:pPr marL="0" indent="0">
              <a:lnSpc>
                <a:spcPct val="100000"/>
              </a:lnSpc>
              <a:spcBef>
                <a:spcPts val="2000"/>
              </a:spcBef>
              <a:buNone/>
            </a:pPr>
            <a:r>
              <a:rPr lang="en-AU" sz="2400" dirty="0" smtClean="0"/>
              <a:t> - Taxonomic backbone </a:t>
            </a:r>
            <a:r>
              <a:rPr lang="en-AU" sz="2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56" y="1299488"/>
            <a:ext cx="1503334" cy="37934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81191" y="6300000"/>
            <a:ext cx="85725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BioCollect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47" y="1915022"/>
            <a:ext cx="1378976" cy="37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64" y="3099369"/>
            <a:ext cx="1255033" cy="4124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39" y="2534064"/>
            <a:ext cx="1734484" cy="4133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206" y="3621373"/>
            <a:ext cx="1798999" cy="489826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0" y="486000"/>
            <a:ext cx="9144000" cy="37961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AU" sz="1800" dirty="0"/>
              <a:t>     </a:t>
            </a:r>
            <a:r>
              <a:rPr lang="en-AU" sz="2700" dirty="0"/>
              <a:t/>
            </a:r>
            <a:br>
              <a:rPr lang="en-AU" sz="2700" dirty="0"/>
            </a:br>
            <a:r>
              <a:rPr lang="en-AU" sz="2700" b="1" dirty="0"/>
              <a:t>        </a:t>
            </a:r>
            <a:r>
              <a:rPr lang="en-AU" sz="2700" b="1" dirty="0" smtClean="0"/>
              <a:t>More tools &amp; resources </a:t>
            </a:r>
            <a:r>
              <a:rPr lang="en-AU" sz="1800" dirty="0"/>
              <a:t/>
            </a:r>
            <a:br>
              <a:rPr lang="en-AU" sz="1800" dirty="0"/>
            </a:br>
            <a:endParaRPr lang="en-AU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185" y="4483015"/>
            <a:ext cx="1678238" cy="3424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227" y="5082352"/>
            <a:ext cx="1514196" cy="888880"/>
          </a:xfrm>
          <a:prstGeom prst="rect">
            <a:avLst/>
          </a:prstGeom>
        </p:spPr>
      </p:pic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8396" y="6316726"/>
            <a:ext cx="5724453" cy="329941"/>
          </a:xfrm>
          <a:ln>
            <a:noFill/>
          </a:ln>
        </p:spPr>
        <p:txBody>
          <a:bodyPr/>
          <a:lstStyle/>
          <a:p>
            <a:pPr>
              <a:defRPr/>
            </a:pPr>
            <a:r>
              <a:rPr lang="en-AU" sz="1050" dirty="0" smtClean="0">
                <a:solidFill>
                  <a:schemeClr val="tx1"/>
                </a:solidFill>
              </a:rPr>
              <a:t>10 </a:t>
            </a:r>
            <a:r>
              <a:rPr lang="en-AU" sz="1050" dirty="0">
                <a:solidFill>
                  <a:schemeClr val="tx1"/>
                </a:solidFill>
              </a:rPr>
              <a:t>l </a:t>
            </a:r>
            <a:r>
              <a:rPr lang="en-AU" sz="1050" dirty="0"/>
              <a:t>Who's who in </a:t>
            </a:r>
            <a:r>
              <a:rPr lang="en-AU" sz="1050" b="1" dirty="0">
                <a:solidFill>
                  <a:schemeClr val="accent2">
                    <a:lumMod val="75000"/>
                  </a:schemeClr>
                </a:solidFill>
              </a:rPr>
              <a:t>Australia’s</a:t>
            </a:r>
            <a:r>
              <a:rPr lang="en-AU" sz="105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sz="1050" dirty="0"/>
              <a:t>natural history biodiversity informatics? I  </a:t>
            </a:r>
            <a:r>
              <a:rPr lang="en-AU" sz="1050" dirty="0">
                <a:solidFill>
                  <a:schemeClr val="accent2"/>
                </a:solidFill>
              </a:rPr>
              <a:t>Nicole Fisher &amp; Shelley James</a:t>
            </a:r>
          </a:p>
        </p:txBody>
      </p:sp>
    </p:spTree>
    <p:extLst>
      <p:ext uri="{BB962C8B-B14F-4D97-AF65-F5344CB8AC3E}">
        <p14:creationId xmlns:p14="http://schemas.microsoft.com/office/powerpoint/2010/main" val="84450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763"/>
    </mc:Choice>
    <mc:Fallback>
      <p:transition spd="slow" advTm="18776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486000"/>
            <a:ext cx="9144000" cy="37961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AU" sz="1800" dirty="0"/>
              <a:t>     </a:t>
            </a:r>
            <a:r>
              <a:rPr lang="en-AU" sz="2700" dirty="0"/>
              <a:t/>
            </a:r>
            <a:br>
              <a:rPr lang="en-AU" sz="2700" dirty="0"/>
            </a:br>
            <a:r>
              <a:rPr lang="en-AU" sz="2700" b="1" dirty="0"/>
              <a:t>        Acknowledgements</a:t>
            </a:r>
            <a:r>
              <a:rPr lang="en-AU" sz="1800" dirty="0"/>
              <a:t/>
            </a:r>
            <a:br>
              <a:rPr lang="en-AU" sz="1800" dirty="0"/>
            </a:br>
            <a:endParaRPr lang="en-AU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170" y="1598213"/>
            <a:ext cx="7886700" cy="1858445"/>
          </a:xfrm>
        </p:spPr>
        <p:txBody>
          <a:bodyPr/>
          <a:lstStyle/>
          <a:p>
            <a:r>
              <a:rPr lang="en-AU" sz="2400" dirty="0" err="1"/>
              <a:t>iDigBio</a:t>
            </a:r>
            <a:r>
              <a:rPr lang="en-AU" sz="2400" dirty="0"/>
              <a:t> &amp; sponsors</a:t>
            </a:r>
          </a:p>
          <a:p>
            <a:r>
              <a:rPr lang="en-AU" sz="2400" dirty="0"/>
              <a:t>Jennifer Strotman, Holly Little, </a:t>
            </a:r>
            <a:r>
              <a:rPr lang="en-AU" sz="2400" dirty="0" smtClean="0"/>
              <a:t>Deb </a:t>
            </a:r>
            <a:r>
              <a:rPr lang="en-AU" sz="2400" dirty="0"/>
              <a:t>Paul </a:t>
            </a:r>
          </a:p>
          <a:p>
            <a:r>
              <a:rPr lang="en-AU" sz="2400" dirty="0"/>
              <a:t>Organisers of SPNHC 2017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1" t="5699" r="18698" b="6294"/>
          <a:stretch/>
        </p:blipFill>
        <p:spPr>
          <a:xfrm>
            <a:off x="5695086" y="2876196"/>
            <a:ext cx="1480178" cy="498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3" t="11547" r="21190" b="9736"/>
          <a:stretch/>
        </p:blipFill>
        <p:spPr>
          <a:xfrm>
            <a:off x="7398155" y="2876196"/>
            <a:ext cx="1494631" cy="508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449" y="1800498"/>
            <a:ext cx="1292360" cy="821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" t="16339" r="3087" b="18536"/>
          <a:stretch/>
        </p:blipFill>
        <p:spPr>
          <a:xfrm>
            <a:off x="7058693" y="1894664"/>
            <a:ext cx="1834093" cy="607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5713" y="4474811"/>
            <a:ext cx="3988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b="1" dirty="0"/>
              <a:t>Nicole Fisher</a:t>
            </a:r>
          </a:p>
          <a:p>
            <a:r>
              <a:rPr lang="en-AU" sz="1350" dirty="0" smtClean="0"/>
              <a:t>National </a:t>
            </a:r>
            <a:r>
              <a:rPr lang="en-AU" sz="1350" dirty="0"/>
              <a:t>Research Collections of Australia </a:t>
            </a:r>
          </a:p>
          <a:p>
            <a:r>
              <a:rPr lang="en-AU" sz="1350" dirty="0"/>
              <a:t>e   </a:t>
            </a:r>
            <a:r>
              <a:rPr lang="en-AU" sz="1350" dirty="0">
                <a:hlinkClick r:id="rId6"/>
              </a:rPr>
              <a:t>nicole.fisher@csiro.au</a:t>
            </a:r>
            <a:endParaRPr lang="en-AU" sz="1350" dirty="0"/>
          </a:p>
          <a:p>
            <a:r>
              <a:rPr lang="en-AU" sz="1350" dirty="0"/>
              <a:t>w  </a:t>
            </a:r>
            <a:r>
              <a:rPr lang="en-AU" sz="1350" dirty="0">
                <a:hlinkClick r:id="rId7"/>
              </a:rPr>
              <a:t>www.csiro.au/en/Research/Collections/Digitisation</a:t>
            </a:r>
            <a:endParaRPr lang="en-AU" sz="1350" dirty="0">
              <a:hlinkClick r:id="rId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3834" y="4517267"/>
            <a:ext cx="534798" cy="53479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41972" y="4494826"/>
            <a:ext cx="4450814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/>
              <a:t>Shelley James</a:t>
            </a:r>
            <a:endParaRPr lang="en-AU" sz="1350" b="1" dirty="0"/>
          </a:p>
          <a:p>
            <a:r>
              <a:rPr lang="en-US" sz="1350" dirty="0"/>
              <a:t>Manager Collections</a:t>
            </a:r>
            <a:endParaRPr lang="en-AU" sz="1350" dirty="0"/>
          </a:p>
          <a:p>
            <a:r>
              <a:rPr lang="en-US" sz="1350" dirty="0"/>
              <a:t>National Herbarium of NSW</a:t>
            </a:r>
          </a:p>
          <a:p>
            <a:r>
              <a:rPr lang="en-AU" sz="1350" dirty="0"/>
              <a:t>e</a:t>
            </a:r>
            <a:r>
              <a:rPr lang="en-US" sz="1350" dirty="0"/>
              <a:t> </a:t>
            </a:r>
            <a:r>
              <a:rPr lang="en-US" sz="1350" dirty="0">
                <a:hlinkClick r:id="rId10"/>
              </a:rPr>
              <a:t>shelley.james@rbgsyd.nsw.gov.au</a:t>
            </a:r>
            <a:endParaRPr lang="en-AU" sz="1350" dirty="0"/>
          </a:p>
          <a:p>
            <a:r>
              <a:rPr lang="en-AU" sz="1350" dirty="0"/>
              <a:t>w</a:t>
            </a:r>
            <a:r>
              <a:rPr lang="en-US" sz="1350" b="1" dirty="0"/>
              <a:t> </a:t>
            </a:r>
            <a:r>
              <a:rPr lang="en-AU" sz="1350" dirty="0">
                <a:hlinkClick r:id="rId11"/>
              </a:rPr>
              <a:t>www.rbgsyd.nsw.gov.au/Science-Conservation/Herbarium</a:t>
            </a:r>
            <a:endParaRPr lang="en-AU" sz="135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510" y="4416720"/>
            <a:ext cx="904856" cy="904856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316136" y="4416720"/>
            <a:ext cx="0" cy="12537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842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007"/>
    </mc:Choice>
    <mc:Fallback>
      <p:transition spd="slow" advTm="2600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486000"/>
            <a:ext cx="9144000" cy="37961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AU" sz="1800" dirty="0"/>
              <a:t>     </a:t>
            </a:r>
            <a:r>
              <a:rPr lang="en-AU" sz="2700" dirty="0"/>
              <a:t/>
            </a:r>
            <a:br>
              <a:rPr lang="en-AU" sz="2700" dirty="0"/>
            </a:br>
            <a:r>
              <a:rPr lang="en-AU" sz="2700" b="1" dirty="0"/>
              <a:t>        Australia</a:t>
            </a:r>
            <a:r>
              <a:rPr lang="en-AU" sz="1800" b="1" dirty="0"/>
              <a:t/>
            </a:r>
            <a:br>
              <a:rPr lang="en-AU" sz="1800" b="1" dirty="0"/>
            </a:br>
            <a:endParaRPr lang="en-AU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247" y="1045790"/>
            <a:ext cx="8595737" cy="5075166"/>
          </a:xfrm>
        </p:spPr>
        <p:txBody>
          <a:bodyPr>
            <a:normAutofit/>
          </a:bodyPr>
          <a:lstStyle/>
          <a:p>
            <a:r>
              <a:rPr lang="en-AU" sz="2400" dirty="0" smtClean="0"/>
              <a:t>240 </a:t>
            </a:r>
            <a:r>
              <a:rPr lang="en-AU" sz="2400" dirty="0" err="1" smtClean="0"/>
              <a:t>yr</a:t>
            </a:r>
            <a:r>
              <a:rPr lang="en-AU" sz="2400" dirty="0" smtClean="0"/>
              <a:t> </a:t>
            </a:r>
            <a:r>
              <a:rPr lang="en-AU" sz="2400" dirty="0"/>
              <a:t>time-series (1770-today) of biological </a:t>
            </a:r>
            <a:r>
              <a:rPr lang="en-AU" sz="2400" dirty="0" smtClean="0"/>
              <a:t>specimens</a:t>
            </a:r>
          </a:p>
          <a:p>
            <a:r>
              <a:rPr lang="en-AU" sz="2400" dirty="0" smtClean="0"/>
              <a:t>globally unique : ~ </a:t>
            </a:r>
            <a:r>
              <a:rPr lang="en-AU" sz="2400" dirty="0"/>
              <a:t>8% of the world’s plant &amp;</a:t>
            </a:r>
            <a:r>
              <a:rPr lang="en-AU" sz="2400" dirty="0" smtClean="0"/>
              <a:t> </a:t>
            </a:r>
            <a:r>
              <a:rPr lang="en-AU" sz="2400" dirty="0"/>
              <a:t>animal species </a:t>
            </a:r>
          </a:p>
          <a:p>
            <a:r>
              <a:rPr lang="en-AU" sz="2400" dirty="0" smtClean="0"/>
              <a:t>only </a:t>
            </a:r>
            <a:r>
              <a:rPr lang="en-AU" sz="2400" dirty="0"/>
              <a:t>about </a:t>
            </a:r>
            <a:r>
              <a:rPr lang="en-AU" sz="2400" dirty="0" smtClean="0"/>
              <a:t>25% </a:t>
            </a:r>
            <a:r>
              <a:rPr lang="en-AU" sz="2400" dirty="0"/>
              <a:t>of Australia’s species have </a:t>
            </a:r>
            <a:r>
              <a:rPr lang="en-AU" sz="2400" dirty="0" smtClean="0"/>
              <a:t>been described</a:t>
            </a:r>
            <a:endParaRPr lang="en-AU" sz="2400" dirty="0"/>
          </a:p>
          <a:p>
            <a:endParaRPr lang="en-AU" dirty="0">
              <a:solidFill>
                <a:srgbClr val="FF0000"/>
              </a:solidFill>
            </a:endParaRPr>
          </a:p>
          <a:p>
            <a:r>
              <a:rPr lang="en-AU" sz="2400" dirty="0"/>
              <a:t>&gt;200 </a:t>
            </a:r>
            <a:r>
              <a:rPr lang="en-AU" sz="2400" dirty="0" smtClean="0"/>
              <a:t>NH collections</a:t>
            </a:r>
            <a:endParaRPr lang="en-AU" sz="2400" dirty="0"/>
          </a:p>
          <a:p>
            <a:r>
              <a:rPr lang="en-AU" sz="1800" dirty="0"/>
              <a:t>3 largest herbaria &gt;1.2 million specimens ea.</a:t>
            </a:r>
          </a:p>
          <a:p>
            <a:pPr lvl="1"/>
            <a:r>
              <a:rPr lang="en-AU" sz="1800" dirty="0" smtClean="0"/>
              <a:t>38 </a:t>
            </a:r>
            <a:r>
              <a:rPr lang="en-AU" sz="1800" dirty="0"/>
              <a:t>herbaria, &gt;8 million specimens, </a:t>
            </a:r>
            <a:endParaRPr lang="en-AU" sz="1800" dirty="0" smtClean="0"/>
          </a:p>
          <a:p>
            <a:pPr marL="457200" lvl="1" indent="0">
              <a:buNone/>
            </a:pPr>
            <a:r>
              <a:rPr lang="en-AU" sz="1800" dirty="0"/>
              <a:t>250 staff (IH </a:t>
            </a:r>
            <a:r>
              <a:rPr lang="en-AU" sz="1800" dirty="0" smtClean="0"/>
              <a:t>estimates)</a:t>
            </a:r>
          </a:p>
          <a:p>
            <a:pPr marL="228600" lvl="2">
              <a:spcBef>
                <a:spcPts val="1000"/>
              </a:spcBef>
            </a:pPr>
            <a:r>
              <a:rPr lang="en-AU" sz="2400" dirty="0"/>
              <a:t>&gt; 34M biological </a:t>
            </a:r>
            <a:r>
              <a:rPr lang="en-AU" sz="2400" dirty="0" smtClean="0"/>
              <a:t>specimens</a:t>
            </a:r>
          </a:p>
          <a:p>
            <a:pPr marL="342900" lvl="2" indent="-342900">
              <a:spcBef>
                <a:spcPts val="1000"/>
              </a:spcBef>
            </a:pPr>
            <a:r>
              <a:rPr lang="en-AU" sz="2400" dirty="0" smtClean="0"/>
              <a:t>~ </a:t>
            </a:r>
            <a:r>
              <a:rPr lang="en-AU" sz="2400" dirty="0"/>
              <a:t>20% is databased</a:t>
            </a:r>
          </a:p>
          <a:p>
            <a:pPr lvl="2"/>
            <a:endParaRPr lang="en-AU" dirty="0"/>
          </a:p>
          <a:p>
            <a:pPr lvl="1"/>
            <a:endParaRPr lang="en-AU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8396" y="6316726"/>
            <a:ext cx="5637367" cy="329941"/>
          </a:xfrm>
          <a:ln>
            <a:noFill/>
          </a:ln>
        </p:spPr>
        <p:txBody>
          <a:bodyPr/>
          <a:lstStyle/>
          <a:p>
            <a:pPr>
              <a:defRPr/>
            </a:pPr>
            <a:r>
              <a:rPr lang="en-AU" sz="1050" dirty="0">
                <a:solidFill>
                  <a:schemeClr val="tx1"/>
                </a:solidFill>
              </a:rPr>
              <a:t>1 l </a:t>
            </a:r>
            <a:r>
              <a:rPr lang="en-AU" sz="1050" dirty="0"/>
              <a:t>Who's who in </a:t>
            </a:r>
            <a:r>
              <a:rPr lang="en-AU" sz="1050" b="1" dirty="0">
                <a:solidFill>
                  <a:schemeClr val="accent2">
                    <a:lumMod val="75000"/>
                  </a:schemeClr>
                </a:solidFill>
              </a:rPr>
              <a:t>Australia’s</a:t>
            </a:r>
            <a:r>
              <a:rPr lang="en-AU" sz="105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sz="1050" dirty="0"/>
              <a:t>natural history biodiversity informatics? I  </a:t>
            </a:r>
            <a:r>
              <a:rPr lang="en-AU" sz="1050" dirty="0">
                <a:solidFill>
                  <a:schemeClr val="accent2"/>
                </a:solidFill>
              </a:rPr>
              <a:t>Nicole Fisher &amp; Shelley James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81191" y="6300000"/>
            <a:ext cx="85725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3"/>
          <p:cNvPicPr>
            <a:picLocks noChangeAspect="1" noChangeArrowheads="1"/>
          </p:cNvPicPr>
          <p:nvPr/>
        </p:nvPicPr>
        <p:blipFill rotWithShape="1">
          <a:blip r:embed="rId3" cstate="screen"/>
          <a:srcRect l="31834" t="3220" r="12453"/>
          <a:stretch/>
        </p:blipFill>
        <p:spPr bwMode="auto">
          <a:xfrm>
            <a:off x="4526366" y="2923591"/>
            <a:ext cx="4064011" cy="318063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923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565"/>
    </mc:Choice>
    <mc:Fallback>
      <p:transition spd="slow" advTm="6156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CRIS_PROVIDER_mo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4468" y="4741954"/>
            <a:ext cx="725050" cy="3478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83970" y="1234440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tx2">
                    <a:lumMod val="75000"/>
                  </a:schemeClr>
                </a:solidFill>
              </a:rPr>
              <a:t>&gt;$50 million investment</a:t>
            </a:r>
            <a:endParaRPr lang="en-A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6830" y="2324100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Partners – founding &amp; beyond</a:t>
            </a:r>
            <a:endParaRPr lang="en-A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8" name="Picture 17" descr="download.jpg"/>
          <p:cNvPicPr>
            <a:picLocks noChangeAspect="1"/>
          </p:cNvPicPr>
          <p:nvPr/>
        </p:nvPicPr>
        <p:blipFill>
          <a:blip r:embed="rId4" cstate="print"/>
          <a:srcRect l="6047" t="4207" b="8151"/>
          <a:stretch>
            <a:fillRect/>
          </a:stretch>
        </p:blipFill>
        <p:spPr>
          <a:xfrm>
            <a:off x="91588" y="5006156"/>
            <a:ext cx="1327698" cy="1238524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415854" y="2755760"/>
            <a:ext cx="2852811" cy="1020846"/>
            <a:chOff x="2004060" y="3809999"/>
            <a:chExt cx="3101099" cy="1068325"/>
          </a:xfrm>
        </p:grpSpPr>
        <p:pic>
          <p:nvPicPr>
            <p:cNvPr id="19" name="Picture 3" descr="qg_qm_"/>
            <p:cNvPicPr>
              <a:picLocks noChangeAspect="1" noChangeArrowheads="1"/>
            </p:cNvPicPr>
            <p:nvPr/>
          </p:nvPicPr>
          <p:blipFill>
            <a:blip r:embed="rId5" cstate="print"/>
            <a:srcRect l="42661"/>
            <a:stretch>
              <a:fillRect/>
            </a:stretch>
          </p:blipFill>
          <p:spPr bwMode="auto">
            <a:xfrm>
              <a:off x="2537460" y="3848100"/>
              <a:ext cx="607943" cy="345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27388" y="3876004"/>
              <a:ext cx="665741" cy="317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04378" y="3851889"/>
              <a:ext cx="340379" cy="38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5" descr="abrs-logo-black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89400" y="3809999"/>
              <a:ext cx="244663" cy="413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 descr="CAMD logotype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38473" y="4541520"/>
              <a:ext cx="566686" cy="336804"/>
            </a:xfrm>
            <a:prstGeom prst="rect">
              <a:avLst/>
            </a:prstGeom>
          </p:spPr>
        </p:pic>
        <p:pic>
          <p:nvPicPr>
            <p:cNvPr id="31" name="Picture 30" descr="CHACM_logo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79495" y="4533900"/>
              <a:ext cx="275957" cy="323850"/>
            </a:xfrm>
            <a:prstGeom prst="rect">
              <a:avLst/>
            </a:prstGeom>
          </p:spPr>
        </p:pic>
        <p:pic>
          <p:nvPicPr>
            <p:cNvPr id="32" name="Picture 31" descr="CHAEC_logo_300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04060" y="4678680"/>
              <a:ext cx="869430" cy="176784"/>
            </a:xfrm>
            <a:prstGeom prst="rect">
              <a:avLst/>
            </a:prstGeom>
          </p:spPr>
        </p:pic>
        <p:pic>
          <p:nvPicPr>
            <p:cNvPr id="33" name="Picture 32" descr="NEW CHAFC LOGO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81325" y="4610100"/>
              <a:ext cx="541727" cy="256222"/>
            </a:xfrm>
            <a:prstGeom prst="rect">
              <a:avLst/>
            </a:prstGeom>
          </p:spPr>
        </p:pic>
        <p:pic>
          <p:nvPicPr>
            <p:cNvPr id="34" name="Picture 33" descr="CHAH Logo_colour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40722" y="4648200"/>
              <a:ext cx="539838" cy="204216"/>
            </a:xfrm>
            <a:prstGeom prst="rect">
              <a:avLst/>
            </a:prstGeom>
          </p:spPr>
        </p:pic>
        <p:pic>
          <p:nvPicPr>
            <p:cNvPr id="35" name="Picture 34" descr="MAGNT logo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74645" y="4274820"/>
              <a:ext cx="533806" cy="260578"/>
            </a:xfrm>
            <a:prstGeom prst="rect">
              <a:avLst/>
            </a:prstGeom>
          </p:spPr>
        </p:pic>
        <p:pic>
          <p:nvPicPr>
            <p:cNvPr id="37" name="Picture 36" descr="SAM_Foot_200.jp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11624" y="3817620"/>
              <a:ext cx="286512" cy="609600"/>
            </a:xfrm>
            <a:prstGeom prst="rect">
              <a:avLst/>
            </a:prstGeom>
          </p:spPr>
        </p:pic>
        <p:pic>
          <p:nvPicPr>
            <p:cNvPr id="38" name="Picture 37" descr="TMAG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69108" y="4329056"/>
              <a:ext cx="987552" cy="203320"/>
            </a:xfrm>
            <a:prstGeom prst="rect">
              <a:avLst/>
            </a:prstGeom>
          </p:spPr>
        </p:pic>
        <p:pic>
          <p:nvPicPr>
            <p:cNvPr id="39" name="Picture 38" descr="WAM logo.png"/>
            <p:cNvPicPr>
              <a:picLocks noChangeAspect="1"/>
            </p:cNvPicPr>
            <p:nvPr/>
          </p:nvPicPr>
          <p:blipFill>
            <a:blip r:embed="rId17" cstate="print"/>
            <a:srcRect l="42219" t="17855" r="5909" b="17854"/>
            <a:stretch>
              <a:fillRect/>
            </a:stretch>
          </p:blipFill>
          <p:spPr>
            <a:xfrm>
              <a:off x="2034540" y="4244340"/>
              <a:ext cx="677333" cy="365760"/>
            </a:xfrm>
            <a:prstGeom prst="rect">
              <a:avLst/>
            </a:prstGeom>
          </p:spPr>
        </p:pic>
      </p:grpSp>
      <p:pic>
        <p:nvPicPr>
          <p:cNvPr id="42" name="Picture 41" descr="download (1)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141252" y="4663532"/>
            <a:ext cx="688436" cy="331469"/>
          </a:xfrm>
          <a:prstGeom prst="rect">
            <a:avLst/>
          </a:prstGeom>
        </p:spPr>
      </p:pic>
      <p:pic>
        <p:nvPicPr>
          <p:cNvPr id="43" name="Picture 42" descr="images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265022" y="4322785"/>
            <a:ext cx="560565" cy="287424"/>
          </a:xfrm>
          <a:prstGeom prst="rect">
            <a:avLst/>
          </a:prstGeom>
        </p:spPr>
      </p:pic>
      <p:pic>
        <p:nvPicPr>
          <p:cNvPr id="44" name="Picture 43" descr="logo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823227" y="4332940"/>
            <a:ext cx="370039" cy="337147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274445" y="394716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tx2">
                    <a:lumMod val="75000"/>
                  </a:schemeClr>
                </a:solidFill>
              </a:rPr>
              <a:t>National Research infrastructure</a:t>
            </a:r>
            <a:endParaRPr lang="en-A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20354" y="5298580"/>
            <a:ext cx="3080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tx2">
                    <a:lumMod val="75000"/>
                  </a:schemeClr>
                </a:solidFill>
              </a:rPr>
              <a:t>Open source, open access,</a:t>
            </a:r>
          </a:p>
          <a:p>
            <a:endParaRPr lang="en-A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7" name="Picture 46" descr="NCRIS_PROVIDER_mo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522" y="1665288"/>
            <a:ext cx="980643" cy="47045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5943107" y="1299245"/>
            <a:ext cx="3009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 smtClean="0"/>
              <a:t>Leading the digital transformation in the sharing of</a:t>
            </a:r>
            <a:br>
              <a:rPr lang="en-AU" sz="1600" dirty="0" smtClean="0"/>
            </a:br>
            <a:r>
              <a:rPr lang="en-AU" sz="1600" dirty="0" smtClean="0"/>
              <a:t>biodiversity knowledge</a:t>
            </a:r>
            <a:endParaRPr lang="en-AU" sz="1600" dirty="0"/>
          </a:p>
        </p:txBody>
      </p:sp>
      <p:pic>
        <p:nvPicPr>
          <p:cNvPr id="50" name="Picture 49" descr="Capture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730263" y="1269565"/>
            <a:ext cx="1159998" cy="1097337"/>
          </a:xfrm>
          <a:prstGeom prst="rect">
            <a:avLst/>
          </a:prstGeom>
        </p:spPr>
      </p:pic>
      <p:pic>
        <p:nvPicPr>
          <p:cNvPr id="51" name="Picture 50" descr="Capture2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3744" y="2572239"/>
            <a:ext cx="1250036" cy="1193800"/>
          </a:xfrm>
          <a:prstGeom prst="rect">
            <a:avLst/>
          </a:prstGeom>
        </p:spPr>
      </p:pic>
      <p:pic>
        <p:nvPicPr>
          <p:cNvPr id="52" name="Picture 51" descr="Capture3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33651" y="1283677"/>
            <a:ext cx="1110222" cy="1074068"/>
          </a:xfrm>
          <a:prstGeom prst="rect">
            <a:avLst/>
          </a:prstGeom>
        </p:spPr>
      </p:pic>
      <p:pic>
        <p:nvPicPr>
          <p:cNvPr id="53" name="Picture 52" descr="Capture4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556" y="3840931"/>
            <a:ext cx="1220412" cy="1145138"/>
          </a:xfrm>
          <a:prstGeom prst="rect">
            <a:avLst/>
          </a:prstGeom>
        </p:spPr>
      </p:pic>
      <p:pic>
        <p:nvPicPr>
          <p:cNvPr id="54" name="Picture 53" descr="Capture5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776128" y="2576146"/>
            <a:ext cx="1166979" cy="1127554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6013938" y="2502955"/>
            <a:ext cx="31300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 smtClean="0"/>
              <a:t>&gt;63 million records</a:t>
            </a:r>
          </a:p>
          <a:p>
            <a:r>
              <a:rPr lang="en-AU" sz="1600" dirty="0" smtClean="0"/>
              <a:t>&gt;4500 data sets</a:t>
            </a:r>
          </a:p>
          <a:p>
            <a:r>
              <a:rPr lang="en-AU" sz="1600" dirty="0" smtClean="0"/>
              <a:t>&gt;460 spatial layers</a:t>
            </a:r>
          </a:p>
          <a:p>
            <a:r>
              <a:rPr lang="en-AU" sz="1600" dirty="0" smtClean="0"/>
              <a:t>&gt;8.5 billion records downloaded</a:t>
            </a:r>
          </a:p>
        </p:txBody>
      </p:sp>
      <p:pic>
        <p:nvPicPr>
          <p:cNvPr id="56" name="Picture 55" descr="Captur6e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782930" y="3818950"/>
            <a:ext cx="1229368" cy="1162049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6013937" y="3674920"/>
            <a:ext cx="30242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 smtClean="0"/>
              <a:t>Data</a:t>
            </a:r>
          </a:p>
          <a:p>
            <a:pPr marL="180975" indent="-180975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AU" sz="1200" dirty="0" smtClean="0"/>
              <a:t>specimens                </a:t>
            </a:r>
            <a:r>
              <a:rPr lang="en-AU" sz="1200" dirty="0" smtClean="0">
                <a:sym typeface="Wingdings" panose="05000000000000000000" pitchFamily="2" charset="2"/>
              </a:rPr>
              <a:t></a:t>
            </a:r>
            <a:r>
              <a:rPr lang="en-AU" sz="1200" dirty="0" smtClean="0"/>
              <a:t>occurrence </a:t>
            </a:r>
          </a:p>
          <a:p>
            <a:pPr marL="171450" indent="-1714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AU" sz="1200" dirty="0" smtClean="0"/>
              <a:t>images, </a:t>
            </a:r>
            <a:r>
              <a:rPr lang="en-AU" sz="1200" dirty="0"/>
              <a:t>sounds        </a:t>
            </a:r>
            <a:r>
              <a:rPr lang="en-AU" sz="1200" dirty="0">
                <a:sym typeface="Wingdings" panose="05000000000000000000" pitchFamily="2" charset="2"/>
              </a:rPr>
              <a:t></a:t>
            </a:r>
            <a:r>
              <a:rPr lang="en-AU" sz="1200" dirty="0" smtClean="0"/>
              <a:t>literature</a:t>
            </a:r>
            <a:endParaRPr lang="en-AU" sz="1200" dirty="0"/>
          </a:p>
          <a:p>
            <a:pPr marL="171450" indent="-1714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AU" sz="1200" dirty="0" smtClean="0"/>
              <a:t>sequences                </a:t>
            </a:r>
            <a:r>
              <a:rPr lang="en-AU" sz="1200" dirty="0">
                <a:sym typeface="Wingdings" panose="05000000000000000000" pitchFamily="2" charset="2"/>
              </a:rPr>
              <a:t></a:t>
            </a:r>
            <a:r>
              <a:rPr lang="en-AU" sz="1200" dirty="0" smtClean="0"/>
              <a:t>tissues</a:t>
            </a:r>
            <a:endParaRPr lang="en-AU" sz="1200" dirty="0"/>
          </a:p>
          <a:p>
            <a:pPr marL="171450" indent="-1714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AU" sz="1200" dirty="0" smtClean="0"/>
              <a:t>more coming…e.g. indigenous</a:t>
            </a:r>
          </a:p>
          <a:p>
            <a:endParaRPr lang="en-AU" sz="1600" dirty="0"/>
          </a:p>
        </p:txBody>
      </p:sp>
      <p:pic>
        <p:nvPicPr>
          <p:cNvPr id="58" name="Picture 57" descr="Captur7e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4778866" y="5070899"/>
            <a:ext cx="1193310" cy="1147776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6013938" y="5021204"/>
            <a:ext cx="280621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 smtClean="0"/>
              <a:t>System</a:t>
            </a:r>
          </a:p>
          <a:p>
            <a:pPr marL="180975" indent="-180975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n-AU" sz="1200" dirty="0" smtClean="0"/>
              <a:t>data capture &amp; aggregation</a:t>
            </a:r>
          </a:p>
          <a:p>
            <a:pPr marL="180975" indent="-180975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n-AU" sz="1200" dirty="0" smtClean="0"/>
              <a:t>data management</a:t>
            </a:r>
          </a:p>
          <a:p>
            <a:pPr marL="180975" indent="-180975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n-AU" sz="1200" dirty="0" smtClean="0"/>
              <a:t>data discovery</a:t>
            </a:r>
          </a:p>
          <a:p>
            <a:pPr marL="180975" indent="-180975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n-AU" sz="1200" dirty="0" smtClean="0"/>
              <a:t>data visualisation</a:t>
            </a:r>
          </a:p>
          <a:p>
            <a:pPr marL="180975" indent="-180975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n-AU" sz="1200" dirty="0" smtClean="0"/>
              <a:t>data analysis &amp; reporting</a:t>
            </a:r>
            <a:endParaRPr lang="en-AU" sz="1600" dirty="0"/>
          </a:p>
        </p:txBody>
      </p:sp>
      <p:pic>
        <p:nvPicPr>
          <p:cNvPr id="22530" name="Picture 2" descr="CSIRO Logo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715176" y="2743200"/>
            <a:ext cx="649684" cy="649684"/>
          </a:xfrm>
          <a:prstGeom prst="rect">
            <a:avLst/>
          </a:prstGeom>
          <a:noFill/>
        </p:spPr>
      </p:pic>
      <p:sp>
        <p:nvSpPr>
          <p:cNvPr id="49" name="Rectangle 48"/>
          <p:cNvSpPr/>
          <p:nvPr/>
        </p:nvSpPr>
        <p:spPr>
          <a:xfrm>
            <a:off x="2428724" y="1665288"/>
            <a:ext cx="1879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n-AU" sz="1200" dirty="0" smtClean="0"/>
              <a:t>IT &amp; engagement professionals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402685" y="5627404"/>
            <a:ext cx="2675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n-AU" sz="1200" dirty="0" smtClean="0"/>
              <a:t>open infrastructure</a:t>
            </a:r>
          </a:p>
          <a:p>
            <a:pPr marL="180975" indent="-180975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1200" dirty="0" err="1"/>
              <a:t>g</a:t>
            </a:r>
            <a:r>
              <a:rPr lang="en-US" sz="1200" dirty="0" err="1" smtClean="0"/>
              <a:t>lobalisation</a:t>
            </a:r>
            <a:r>
              <a:rPr lang="en-US" sz="1200" dirty="0" smtClean="0"/>
              <a:t>, 10+ countries</a:t>
            </a:r>
            <a:endParaRPr lang="en-AU" sz="1200" dirty="0" smtClean="0"/>
          </a:p>
          <a:p>
            <a:pPr marL="180975" indent="-180975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n-AU" sz="1200" dirty="0" smtClean="0"/>
              <a:t>public data policies</a:t>
            </a:r>
            <a:endParaRPr lang="en-AU" sz="1600" dirty="0"/>
          </a:p>
        </p:txBody>
      </p:sp>
      <p:pic>
        <p:nvPicPr>
          <p:cNvPr id="1028" name="Picture 4" descr="http://www.biocase.org/files/gbif.gif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807" y="4376958"/>
            <a:ext cx="536189" cy="52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3185162" y="4941601"/>
            <a:ext cx="15225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n-AU" sz="1200" dirty="0" smtClean="0"/>
              <a:t>Australian Node</a:t>
            </a:r>
            <a:endParaRPr lang="en-AU" sz="1600" dirty="0"/>
          </a:p>
        </p:txBody>
      </p:sp>
      <p:sp>
        <p:nvSpPr>
          <p:cNvPr id="63" name="Title 2"/>
          <p:cNvSpPr txBox="1">
            <a:spLocks/>
          </p:cNvSpPr>
          <p:nvPr/>
        </p:nvSpPr>
        <p:spPr>
          <a:xfrm>
            <a:off x="0" y="486000"/>
            <a:ext cx="9144000" cy="3796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800" dirty="0" smtClean="0"/>
              <a:t>                                                                   </a:t>
            </a:r>
            <a:r>
              <a:rPr lang="en-AU" sz="2400" dirty="0" smtClean="0"/>
              <a:t>Sharing </a:t>
            </a:r>
            <a:r>
              <a:rPr lang="en-AU" sz="2400" dirty="0"/>
              <a:t>biodiversity knowledge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14"/>
          <a:stretch/>
        </p:blipFill>
        <p:spPr>
          <a:xfrm>
            <a:off x="628650" y="349811"/>
            <a:ext cx="2634966" cy="670345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cxnSp>
        <p:nvCxnSpPr>
          <p:cNvPr id="66" name="Straight Connector 65"/>
          <p:cNvCxnSpPr/>
          <p:nvPr/>
        </p:nvCxnSpPr>
        <p:spPr>
          <a:xfrm>
            <a:off x="281191" y="6300000"/>
            <a:ext cx="85725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8396" y="6316726"/>
            <a:ext cx="5637367" cy="329941"/>
          </a:xfrm>
          <a:ln>
            <a:noFill/>
          </a:ln>
        </p:spPr>
        <p:txBody>
          <a:bodyPr/>
          <a:lstStyle/>
          <a:p>
            <a:pPr>
              <a:defRPr/>
            </a:pPr>
            <a:r>
              <a:rPr lang="en-AU" sz="1050" dirty="0">
                <a:solidFill>
                  <a:schemeClr val="tx1"/>
                </a:solidFill>
              </a:rPr>
              <a:t>2</a:t>
            </a:r>
            <a:r>
              <a:rPr lang="en-AU" sz="1050" dirty="0" smtClean="0">
                <a:solidFill>
                  <a:schemeClr val="tx1"/>
                </a:solidFill>
              </a:rPr>
              <a:t> </a:t>
            </a:r>
            <a:r>
              <a:rPr lang="en-AU" sz="1050" dirty="0">
                <a:solidFill>
                  <a:schemeClr val="tx1"/>
                </a:solidFill>
              </a:rPr>
              <a:t>l </a:t>
            </a:r>
            <a:r>
              <a:rPr lang="en-AU" sz="1050" dirty="0"/>
              <a:t>Who's who in </a:t>
            </a:r>
            <a:r>
              <a:rPr lang="en-AU" sz="1050" b="1" dirty="0">
                <a:solidFill>
                  <a:schemeClr val="accent2">
                    <a:lumMod val="75000"/>
                  </a:schemeClr>
                </a:solidFill>
              </a:rPr>
              <a:t>Australia’s</a:t>
            </a:r>
            <a:r>
              <a:rPr lang="en-AU" sz="105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sz="1050" dirty="0"/>
              <a:t>natural history biodiversity informatics? I  </a:t>
            </a:r>
            <a:r>
              <a:rPr lang="en-AU" sz="1050" dirty="0">
                <a:solidFill>
                  <a:schemeClr val="accent2"/>
                </a:solidFill>
              </a:rPr>
              <a:t>Nicole Fisher &amp; Shelley James</a:t>
            </a:r>
          </a:p>
        </p:txBody>
      </p:sp>
    </p:spTree>
    <p:extLst>
      <p:ext uri="{BB962C8B-B14F-4D97-AF65-F5344CB8AC3E}">
        <p14:creationId xmlns:p14="http://schemas.microsoft.com/office/powerpoint/2010/main" val="1291385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9"/>
    </mc:Choice>
    <mc:Fallback>
      <p:transition spd="slow" advTm="127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31433" y="6300000"/>
            <a:ext cx="85725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486000"/>
            <a:ext cx="9144000" cy="37961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AU" sz="2700" b="1" dirty="0"/>
              <a:t>        </a:t>
            </a:r>
            <a:r>
              <a:rPr lang="en-AU" sz="2700" b="1" dirty="0" smtClean="0"/>
              <a:t>ALA platform for other countries …</a:t>
            </a:r>
            <a:endParaRPr lang="en-AU" sz="2025" b="1" dirty="0"/>
          </a:p>
        </p:txBody>
      </p:sp>
      <p:sp>
        <p:nvSpPr>
          <p:cNvPr id="6" name="Rectangle 5"/>
          <p:cNvSpPr/>
          <p:nvPr/>
        </p:nvSpPr>
        <p:spPr>
          <a:xfrm>
            <a:off x="259003" y="1008901"/>
            <a:ext cx="85256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2400" dirty="0" smtClean="0"/>
              <a:t>ALA seen </a:t>
            </a:r>
            <a:r>
              <a:rPr lang="en-AU" sz="2400" dirty="0"/>
              <a:t>as a leader </a:t>
            </a:r>
            <a:r>
              <a:rPr lang="en-AU" sz="2400" dirty="0" smtClean="0"/>
              <a:t>in biodiversity </a:t>
            </a:r>
            <a:r>
              <a:rPr lang="en-AU" sz="2400" dirty="0"/>
              <a:t>e-infrastructure </a:t>
            </a:r>
            <a:r>
              <a:rPr lang="en-AU" sz="2400" dirty="0" smtClean="0"/>
              <a:t>as </a:t>
            </a:r>
            <a:r>
              <a:rPr lang="en-AU" sz="2400" dirty="0"/>
              <a:t>it was 1</a:t>
            </a:r>
            <a:r>
              <a:rPr lang="en-AU" sz="2400" dirty="0" smtClean="0"/>
              <a:t> </a:t>
            </a:r>
            <a:r>
              <a:rPr lang="en-AU" sz="2400" dirty="0"/>
              <a:t>of the first sites </a:t>
            </a:r>
            <a:r>
              <a:rPr lang="en-AU" sz="2400" dirty="0" smtClean="0"/>
              <a:t>worldwide </a:t>
            </a:r>
            <a:r>
              <a:rPr lang="en-AU" sz="2400" dirty="0"/>
              <a:t>to aggregate </a:t>
            </a:r>
            <a:r>
              <a:rPr lang="en-AU" sz="2400" dirty="0" smtClean="0"/>
              <a:t>existing biodiversity </a:t>
            </a:r>
            <a:r>
              <a:rPr lang="en-AU" sz="2400" dirty="0"/>
              <a:t>data into </a:t>
            </a:r>
            <a:r>
              <a:rPr lang="en-AU" sz="2400" dirty="0" smtClean="0"/>
              <a:t>1 place </a:t>
            </a:r>
            <a:r>
              <a:rPr lang="en-AU" sz="2400" dirty="0"/>
              <a:t>and provide tools to analyse and </a:t>
            </a:r>
            <a:r>
              <a:rPr lang="en-AU" sz="2400" dirty="0" smtClean="0"/>
              <a:t>visualise </a:t>
            </a:r>
            <a:r>
              <a:rPr lang="en-AU" sz="2400" dirty="0"/>
              <a:t>data. </a:t>
            </a:r>
            <a:endParaRPr lang="en-AU" sz="24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AU" sz="2400" dirty="0"/>
              <a:t>More </a:t>
            </a:r>
            <a:r>
              <a:rPr lang="en-AU" sz="2400" dirty="0" smtClean="0"/>
              <a:t>info : </a:t>
            </a:r>
            <a:r>
              <a:rPr lang="en-AU" sz="2000" dirty="0" smtClean="0">
                <a:hlinkClick r:id="rId3"/>
              </a:rPr>
              <a:t>http</a:t>
            </a:r>
            <a:r>
              <a:rPr lang="en-AU" sz="2000" dirty="0">
                <a:hlinkClick r:id="rId3"/>
              </a:rPr>
              <a:t>://www.gbif.org/living-atlases</a:t>
            </a:r>
            <a:r>
              <a:rPr lang="en-AU" sz="2000" dirty="0" smtClean="0"/>
              <a:t> </a:t>
            </a:r>
            <a:endParaRPr lang="en-AU" sz="2000" dirty="0"/>
          </a:p>
          <a:p>
            <a:endParaRPr lang="en-AU" sz="24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8396" y="6316726"/>
            <a:ext cx="5637367" cy="329941"/>
          </a:xfrm>
          <a:ln>
            <a:noFill/>
          </a:ln>
        </p:spPr>
        <p:txBody>
          <a:bodyPr/>
          <a:lstStyle/>
          <a:p>
            <a:pPr>
              <a:defRPr/>
            </a:pPr>
            <a:r>
              <a:rPr lang="en-AU" sz="1050" dirty="0">
                <a:solidFill>
                  <a:schemeClr val="tx1"/>
                </a:solidFill>
              </a:rPr>
              <a:t>3</a:t>
            </a:r>
            <a:r>
              <a:rPr lang="en-AU" sz="1050" dirty="0" smtClean="0">
                <a:solidFill>
                  <a:schemeClr val="tx1"/>
                </a:solidFill>
              </a:rPr>
              <a:t> </a:t>
            </a:r>
            <a:r>
              <a:rPr lang="en-AU" sz="1050" dirty="0">
                <a:solidFill>
                  <a:schemeClr val="tx1"/>
                </a:solidFill>
              </a:rPr>
              <a:t>l </a:t>
            </a:r>
            <a:r>
              <a:rPr lang="en-AU" sz="1050" dirty="0"/>
              <a:t>Who's who in </a:t>
            </a:r>
            <a:r>
              <a:rPr lang="en-AU" sz="1050" b="1" dirty="0">
                <a:solidFill>
                  <a:schemeClr val="accent2">
                    <a:lumMod val="75000"/>
                  </a:schemeClr>
                </a:solidFill>
              </a:rPr>
              <a:t>Australia’s</a:t>
            </a:r>
            <a:r>
              <a:rPr lang="en-AU" sz="105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sz="1050" dirty="0"/>
              <a:t>natural history biodiversity informatics? I  </a:t>
            </a:r>
            <a:r>
              <a:rPr lang="en-AU" sz="1050" dirty="0">
                <a:solidFill>
                  <a:schemeClr val="accent2"/>
                </a:solidFill>
              </a:rPr>
              <a:t>Nicole Fisher &amp; Shelley James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816" y="2944435"/>
            <a:ext cx="3544956" cy="32711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43459" r="20451" b="5444"/>
          <a:stretch/>
        </p:blipFill>
        <p:spPr>
          <a:xfrm>
            <a:off x="4055165" y="3392556"/>
            <a:ext cx="3518453" cy="219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16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714"/>
    </mc:Choice>
    <mc:Fallback>
      <p:transition spd="slow" advTm="4271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297" y="2159169"/>
            <a:ext cx="6713405" cy="3964844"/>
          </a:xfrm>
          <a:prstGeom prst="rect">
            <a:avLst/>
          </a:prstGeom>
          <a:ln w="12700" cmpd="thickThin">
            <a:solidFill>
              <a:schemeClr val="tx1"/>
            </a:solidFill>
          </a:ln>
        </p:spPr>
      </p:pic>
      <p:cxnSp>
        <p:nvCxnSpPr>
          <p:cNvPr id="7" name="Straight Connector 6"/>
          <p:cNvCxnSpPr/>
          <p:nvPr/>
        </p:nvCxnSpPr>
        <p:spPr>
          <a:xfrm>
            <a:off x="331433" y="6300000"/>
            <a:ext cx="85725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486000"/>
            <a:ext cx="9144000" cy="37961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AU" sz="2700" b="1" dirty="0"/>
              <a:t>        </a:t>
            </a:r>
            <a:r>
              <a:rPr lang="en-AU" sz="2700" b="1" dirty="0" smtClean="0"/>
              <a:t>ALA builds on the work of the community </a:t>
            </a:r>
            <a:endParaRPr lang="en-AU" sz="2025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586" y="2269749"/>
            <a:ext cx="2206832" cy="185609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44533" y="1152185"/>
            <a:ext cx="83760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2400" dirty="0"/>
              <a:t>ALA fortunate to be able to build on </a:t>
            </a:r>
            <a:r>
              <a:rPr lang="en-AU" sz="2400" dirty="0" smtClean="0"/>
              <a:t>existing tools &amp; previous </a:t>
            </a:r>
            <a:r>
              <a:rPr lang="en-AU" sz="2400" dirty="0"/>
              <a:t>efforts of others bringing together biological data. 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8396" y="6316726"/>
            <a:ext cx="5637367" cy="329941"/>
          </a:xfrm>
          <a:ln>
            <a:noFill/>
          </a:ln>
        </p:spPr>
        <p:txBody>
          <a:bodyPr/>
          <a:lstStyle/>
          <a:p>
            <a:pPr>
              <a:defRPr/>
            </a:pPr>
            <a:r>
              <a:rPr lang="en-AU" sz="1050" dirty="0">
                <a:solidFill>
                  <a:schemeClr val="tx1"/>
                </a:solidFill>
              </a:rPr>
              <a:t>4</a:t>
            </a:r>
            <a:r>
              <a:rPr lang="en-AU" sz="1050" dirty="0" smtClean="0">
                <a:solidFill>
                  <a:schemeClr val="tx1"/>
                </a:solidFill>
              </a:rPr>
              <a:t> </a:t>
            </a:r>
            <a:r>
              <a:rPr lang="en-AU" sz="1050" dirty="0">
                <a:solidFill>
                  <a:schemeClr val="tx1"/>
                </a:solidFill>
              </a:rPr>
              <a:t>l </a:t>
            </a:r>
            <a:r>
              <a:rPr lang="en-AU" sz="1050" dirty="0"/>
              <a:t>Who's who in </a:t>
            </a:r>
            <a:r>
              <a:rPr lang="en-AU" sz="1050" b="1" dirty="0">
                <a:solidFill>
                  <a:schemeClr val="accent2">
                    <a:lumMod val="75000"/>
                  </a:schemeClr>
                </a:solidFill>
              </a:rPr>
              <a:t>Australia’s</a:t>
            </a:r>
            <a:r>
              <a:rPr lang="en-AU" sz="105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sz="1050" dirty="0"/>
              <a:t>natural history biodiversity informatics? I  </a:t>
            </a:r>
            <a:r>
              <a:rPr lang="en-AU" sz="1050" dirty="0">
                <a:solidFill>
                  <a:schemeClr val="accent2"/>
                </a:solidFill>
              </a:rPr>
              <a:t>Nicole Fisher &amp; Shelley James</a:t>
            </a:r>
          </a:p>
        </p:txBody>
      </p:sp>
    </p:spTree>
    <p:extLst>
      <p:ext uri="{BB962C8B-B14F-4D97-AF65-F5344CB8AC3E}">
        <p14:creationId xmlns:p14="http://schemas.microsoft.com/office/powerpoint/2010/main" val="783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681"/>
    </mc:Choice>
    <mc:Fallback>
      <p:transition spd="slow" advTm="2468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486000"/>
            <a:ext cx="9144000" cy="37961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AU" sz="1800" dirty="0"/>
              <a:t>     </a:t>
            </a:r>
            <a:r>
              <a:rPr lang="en-AU" sz="2700" dirty="0"/>
              <a:t/>
            </a:r>
            <a:br>
              <a:rPr lang="en-AU" sz="2700" dirty="0"/>
            </a:br>
            <a:r>
              <a:rPr lang="en-AU" sz="2700" b="1" dirty="0"/>
              <a:t>        </a:t>
            </a:r>
            <a:r>
              <a:rPr lang="en-AU" sz="2700" b="1" dirty="0" smtClean="0"/>
              <a:t>Where to for Australia’s </a:t>
            </a:r>
            <a:r>
              <a:rPr lang="en-AU" sz="2700" b="1" dirty="0" smtClean="0"/>
              <a:t>collections information? </a:t>
            </a:r>
            <a:r>
              <a:rPr lang="en-AU" sz="1800" dirty="0" smtClean="0"/>
              <a:t/>
            </a:r>
            <a:br>
              <a:rPr lang="en-AU" sz="1800" dirty="0" smtClean="0"/>
            </a:br>
            <a:endParaRPr lang="en-AU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66" y="1321782"/>
            <a:ext cx="8664633" cy="4351338"/>
          </a:xfrm>
        </p:spPr>
        <p:txBody>
          <a:bodyPr>
            <a:normAutofit/>
          </a:bodyPr>
          <a:lstStyle/>
          <a:p>
            <a:r>
              <a:rPr lang="en-AU" sz="1800" dirty="0">
                <a:hlinkClick r:id="rId2"/>
              </a:rPr>
              <a:t>http://collections.ala.org.au</a:t>
            </a:r>
            <a:r>
              <a:rPr lang="en-AU" sz="1800" dirty="0" smtClean="0">
                <a:hlinkClick r:id="rId2"/>
              </a:rPr>
              <a:t>/</a:t>
            </a:r>
            <a:r>
              <a:rPr lang="en-AU" sz="1800" dirty="0" smtClean="0"/>
              <a:t>    </a:t>
            </a:r>
            <a:endParaRPr lang="en-AU" sz="1800" dirty="0"/>
          </a:p>
          <a:p>
            <a:pPr marL="0" indent="0">
              <a:buNone/>
            </a:pPr>
            <a:endParaRPr lang="en-AU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81191" y="6300000"/>
            <a:ext cx="85725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8396" y="6316726"/>
            <a:ext cx="5637367" cy="329941"/>
          </a:xfrm>
          <a:ln>
            <a:noFill/>
          </a:ln>
        </p:spPr>
        <p:txBody>
          <a:bodyPr/>
          <a:lstStyle/>
          <a:p>
            <a:pPr>
              <a:defRPr/>
            </a:pPr>
            <a:r>
              <a:rPr lang="en-AU" sz="1050" dirty="0">
                <a:solidFill>
                  <a:schemeClr val="tx1"/>
                </a:solidFill>
              </a:rPr>
              <a:t>5</a:t>
            </a:r>
            <a:r>
              <a:rPr lang="en-AU" sz="1050" dirty="0" smtClean="0">
                <a:solidFill>
                  <a:schemeClr val="tx1"/>
                </a:solidFill>
              </a:rPr>
              <a:t> </a:t>
            </a:r>
            <a:r>
              <a:rPr lang="en-AU" sz="1050" dirty="0">
                <a:solidFill>
                  <a:schemeClr val="tx1"/>
                </a:solidFill>
              </a:rPr>
              <a:t>l </a:t>
            </a:r>
            <a:r>
              <a:rPr lang="en-AU" sz="1050" dirty="0"/>
              <a:t>Who's who in </a:t>
            </a:r>
            <a:r>
              <a:rPr lang="en-AU" sz="1050" b="1" dirty="0">
                <a:solidFill>
                  <a:schemeClr val="accent2">
                    <a:lumMod val="75000"/>
                  </a:schemeClr>
                </a:solidFill>
              </a:rPr>
              <a:t>Australia’s</a:t>
            </a:r>
            <a:r>
              <a:rPr lang="en-AU" sz="105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sz="1050" dirty="0"/>
              <a:t>natural history biodiversity informatics? I  </a:t>
            </a:r>
            <a:r>
              <a:rPr lang="en-AU" sz="1050" dirty="0">
                <a:solidFill>
                  <a:schemeClr val="accent2"/>
                </a:solidFill>
              </a:rPr>
              <a:t>Nicole Fisher &amp; Shelley James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131" y="1819174"/>
            <a:ext cx="4223579" cy="37586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508395" y="1819174"/>
            <a:ext cx="46135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 History Collections (NHC) register </a:t>
            </a:r>
            <a:endParaRPr lang="en-A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designed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provide information about </a:t>
            </a:r>
            <a:endParaRPr lang="en-A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 history collections held in Australian museums, herbaria, </a:t>
            </a:r>
            <a:endParaRPr lang="en-A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universities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government departments, </a:t>
            </a:r>
            <a:endParaRPr lang="en-A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CSIRO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provide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to their </a:t>
            </a:r>
            <a:endParaRPr lang="en-A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digitised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records.</a:t>
            </a:r>
            <a:endParaRPr lang="en-A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961" y="3850499"/>
            <a:ext cx="3687003" cy="22812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380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428"/>
    </mc:Choice>
    <mc:Fallback>
      <p:transition spd="slow" advTm="3242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486000"/>
            <a:ext cx="9144000" cy="37961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AU" sz="1800" dirty="0"/>
              <a:t>     </a:t>
            </a:r>
            <a:r>
              <a:rPr lang="en-AU" sz="2700" dirty="0"/>
              <a:t/>
            </a:r>
            <a:br>
              <a:rPr lang="en-AU" sz="2700" dirty="0"/>
            </a:br>
            <a:r>
              <a:rPr lang="en-AU" sz="2700" b="1" dirty="0"/>
              <a:t>        </a:t>
            </a:r>
            <a:r>
              <a:rPr lang="en-AU" sz="2700" b="1" dirty="0" smtClean="0"/>
              <a:t>Collections </a:t>
            </a:r>
            <a:r>
              <a:rPr lang="en-AU" sz="2700" b="1" dirty="0"/>
              <a:t>communities</a:t>
            </a:r>
            <a:r>
              <a:rPr lang="en-AU" sz="1800" dirty="0"/>
              <a:t/>
            </a:r>
            <a:br>
              <a:rPr lang="en-AU" sz="1800" dirty="0"/>
            </a:br>
            <a:endParaRPr lang="en-AU" sz="1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0165" y="1510748"/>
            <a:ext cx="4394721" cy="45521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b="1" u="sng" dirty="0" smtClean="0"/>
          </a:p>
          <a:p>
            <a:pPr marL="0" indent="0">
              <a:buNone/>
            </a:pPr>
            <a:r>
              <a:rPr lang="en-AU" sz="2400" b="1" u="sng" dirty="0" smtClean="0"/>
              <a:t>Flora </a:t>
            </a:r>
            <a:r>
              <a:rPr lang="en-AU" sz="2400" b="1" u="sng" dirty="0"/>
              <a:t>community :</a:t>
            </a:r>
          </a:p>
          <a:p>
            <a:pPr marL="214313" indent="-214313">
              <a:lnSpc>
                <a:spcPct val="100000"/>
              </a:lnSpc>
              <a:spcBef>
                <a:spcPts val="600"/>
              </a:spcBef>
            </a:pPr>
            <a:r>
              <a:rPr lang="en-AU" sz="1400" b="1" dirty="0">
                <a:solidFill>
                  <a:schemeClr val="accent2">
                    <a:lumMod val="75000"/>
                  </a:schemeClr>
                </a:solidFill>
              </a:rPr>
              <a:t>CHAH</a:t>
            </a:r>
            <a:r>
              <a:rPr lang="en-AU" sz="1400" dirty="0">
                <a:solidFill>
                  <a:schemeClr val="accent2">
                    <a:lumMod val="75000"/>
                  </a:schemeClr>
                </a:solidFill>
              </a:rPr>
              <a:t> (Council of Heads of Australasian Herbaria)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AU" sz="1650" dirty="0"/>
              <a:t>- responsible for </a:t>
            </a:r>
            <a:r>
              <a:rPr lang="en-AU" sz="1650" dirty="0" smtClean="0"/>
              <a:t>major </a:t>
            </a:r>
            <a:r>
              <a:rPr lang="en-AU" sz="1650" dirty="0"/>
              <a:t>Australian and New Zealand Herbaria, Oceania representatives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AU" sz="20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AU" sz="2000" dirty="0"/>
          </a:p>
          <a:p>
            <a:pPr marL="214313" indent="-214313">
              <a:lnSpc>
                <a:spcPct val="100000"/>
              </a:lnSpc>
              <a:spcBef>
                <a:spcPts val="600"/>
              </a:spcBef>
            </a:pPr>
            <a:r>
              <a:rPr lang="en-AU" sz="1400" b="1" dirty="0">
                <a:solidFill>
                  <a:schemeClr val="accent2">
                    <a:lumMod val="75000"/>
                  </a:schemeClr>
                </a:solidFill>
              </a:rPr>
              <a:t>HISCOM </a:t>
            </a:r>
            <a:r>
              <a:rPr lang="en-AU" sz="1400" dirty="0">
                <a:solidFill>
                  <a:schemeClr val="accent2">
                    <a:lumMod val="75000"/>
                  </a:schemeClr>
                </a:solidFill>
              </a:rPr>
              <a:t>(Herbarium Information Systems Committee) </a:t>
            </a:r>
            <a:r>
              <a:rPr lang="en-AU" sz="1275" dirty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AU" sz="1650" b="1" dirty="0"/>
              <a:t>subcommittee of </a:t>
            </a:r>
            <a:r>
              <a:rPr lang="en-AU" sz="1650" b="1" dirty="0" smtClean="0"/>
              <a:t>CHAH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AU" sz="1650" dirty="0" smtClean="0"/>
              <a:t>computing </a:t>
            </a:r>
            <a:r>
              <a:rPr lang="en-AU" sz="1650" dirty="0"/>
              <a:t>&amp;</a:t>
            </a:r>
            <a:r>
              <a:rPr lang="en-AU" sz="1650" dirty="0" smtClean="0"/>
              <a:t> </a:t>
            </a:r>
            <a:r>
              <a:rPr lang="en-AU" sz="1650" dirty="0"/>
              <a:t>information technology </a:t>
            </a:r>
            <a:r>
              <a:rPr lang="en-AU" sz="1650" dirty="0" smtClean="0"/>
              <a:t>programs, </a:t>
            </a:r>
            <a:r>
              <a:rPr lang="en-AU" sz="1650" dirty="0"/>
              <a:t>deals with the application of new technologies in herbarium management, botanical research </a:t>
            </a:r>
            <a:r>
              <a:rPr lang="en-AU" sz="1650" dirty="0" smtClean="0"/>
              <a:t>&amp; </a:t>
            </a:r>
            <a:r>
              <a:rPr lang="en-AU" sz="1650" dirty="0"/>
              <a:t>information delivery.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165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31437" y="6300000"/>
            <a:ext cx="85725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571998" y="1594078"/>
            <a:ext cx="4572001" cy="4276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endParaRPr lang="en-AU" sz="2400" b="1" u="sng" dirty="0" smtClean="0"/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AU" sz="2400" b="1" u="sng" dirty="0" smtClean="0"/>
              <a:t>Faunal </a:t>
            </a:r>
            <a:r>
              <a:rPr lang="en-AU" sz="2400" b="1" u="sng" dirty="0"/>
              <a:t>community :</a:t>
            </a:r>
          </a:p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400" b="1" dirty="0">
                <a:solidFill>
                  <a:schemeClr val="accent2">
                    <a:lumMod val="75000"/>
                  </a:schemeClr>
                </a:solidFill>
              </a:rPr>
              <a:t>CHAFC </a:t>
            </a:r>
            <a:r>
              <a:rPr lang="en-AU" sz="1400" dirty="0">
                <a:solidFill>
                  <a:schemeClr val="accent2">
                    <a:lumMod val="75000"/>
                  </a:schemeClr>
                </a:solidFill>
              </a:rPr>
              <a:t>(Council of Heads of Australian </a:t>
            </a:r>
            <a:r>
              <a:rPr lang="en-AU" sz="1400" dirty="0" smtClean="0">
                <a:solidFill>
                  <a:schemeClr val="accent2">
                    <a:lumMod val="75000"/>
                  </a:schemeClr>
                </a:solidFill>
              </a:rPr>
              <a:t>Faunal Collections</a:t>
            </a:r>
            <a:r>
              <a:rPr lang="en-AU" sz="1400" dirty="0">
                <a:solidFill>
                  <a:schemeClr val="accent2">
                    <a:lumMod val="75000"/>
                  </a:schemeClr>
                </a:solidFill>
              </a:rPr>
              <a:t>) </a:t>
            </a:r>
          </a:p>
          <a:p>
            <a:pPr>
              <a:spcBef>
                <a:spcPts val="600"/>
              </a:spcBef>
            </a:pPr>
            <a:r>
              <a:rPr lang="en-AU" sz="1650" dirty="0"/>
              <a:t>- peak body representing Australia’s zoological &amp;</a:t>
            </a:r>
            <a:r>
              <a:rPr lang="en-AU" sz="1650" dirty="0" smtClean="0"/>
              <a:t> </a:t>
            </a:r>
            <a:r>
              <a:rPr lang="en-AU" sz="1650" dirty="0"/>
              <a:t>palaeontological collections</a:t>
            </a:r>
          </a:p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sz="1650" dirty="0" smtClean="0"/>
          </a:p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sz="1650" dirty="0"/>
          </a:p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400" b="1" dirty="0">
                <a:solidFill>
                  <a:schemeClr val="accent2">
                    <a:lumMod val="75000"/>
                  </a:schemeClr>
                </a:solidFill>
              </a:rPr>
              <a:t>FCIG</a:t>
            </a:r>
            <a:r>
              <a:rPr lang="en-AU" sz="1400" dirty="0">
                <a:solidFill>
                  <a:schemeClr val="accent2">
                    <a:lumMod val="75000"/>
                  </a:schemeClr>
                </a:solidFill>
              </a:rPr>
              <a:t> (Faunal Collections Informatics Group)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AU" sz="1650" b="1" dirty="0" smtClean="0"/>
              <a:t>subcommittee </a:t>
            </a:r>
            <a:r>
              <a:rPr lang="en-AU" sz="1650" b="1" dirty="0"/>
              <a:t>of </a:t>
            </a:r>
            <a:r>
              <a:rPr lang="en-AU" sz="1650" b="1" dirty="0" smtClean="0"/>
              <a:t>CHAFC</a:t>
            </a:r>
            <a:endParaRPr lang="en-AU" sz="1650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AU" sz="1650" dirty="0" smtClean="0"/>
              <a:t>discuss </a:t>
            </a:r>
            <a:r>
              <a:rPr lang="en-AU" sz="1650" dirty="0"/>
              <a:t>the technical aspects of sharing biological data, and manage the OZCAM, Australia's Fauna website.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AU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AU" sz="1350" dirty="0">
              <a:solidFill>
                <a:srgbClr val="333333"/>
              </a:solidFill>
              <a:latin typeface="Lato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815" y="1814125"/>
            <a:ext cx="863484" cy="572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7291" y="1728651"/>
            <a:ext cx="1287771" cy="644804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504362" y="1814125"/>
            <a:ext cx="0" cy="3897562"/>
          </a:xfrm>
          <a:prstGeom prst="lin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8396" y="6316726"/>
            <a:ext cx="5637367" cy="329941"/>
          </a:xfrm>
          <a:ln>
            <a:noFill/>
          </a:ln>
        </p:spPr>
        <p:txBody>
          <a:bodyPr/>
          <a:lstStyle/>
          <a:p>
            <a:pPr>
              <a:defRPr/>
            </a:pPr>
            <a:r>
              <a:rPr lang="en-AU" sz="1050" dirty="0">
                <a:solidFill>
                  <a:schemeClr val="tx1"/>
                </a:solidFill>
              </a:rPr>
              <a:t>6</a:t>
            </a:r>
            <a:r>
              <a:rPr lang="en-AU" sz="1050" dirty="0" smtClean="0">
                <a:solidFill>
                  <a:schemeClr val="tx1"/>
                </a:solidFill>
              </a:rPr>
              <a:t> </a:t>
            </a:r>
            <a:r>
              <a:rPr lang="en-AU" sz="1050" dirty="0">
                <a:solidFill>
                  <a:schemeClr val="tx1"/>
                </a:solidFill>
              </a:rPr>
              <a:t>l </a:t>
            </a:r>
            <a:r>
              <a:rPr lang="en-AU" sz="1050" dirty="0"/>
              <a:t>Who's who in </a:t>
            </a:r>
            <a:r>
              <a:rPr lang="en-AU" sz="1050" b="1" dirty="0">
                <a:solidFill>
                  <a:schemeClr val="accent2">
                    <a:lumMod val="75000"/>
                  </a:schemeClr>
                </a:solidFill>
              </a:rPr>
              <a:t>Australia’s</a:t>
            </a:r>
            <a:r>
              <a:rPr lang="en-AU" sz="105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sz="1050" dirty="0"/>
              <a:t>natural history biodiversity informatics? I  </a:t>
            </a:r>
            <a:r>
              <a:rPr lang="en-AU" sz="1050" dirty="0">
                <a:solidFill>
                  <a:schemeClr val="accent2"/>
                </a:solidFill>
              </a:rPr>
              <a:t>Nicole Fisher &amp; Shelley James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8346" y="3532073"/>
            <a:ext cx="331967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chemeClr val="accent2">
                    <a:lumMod val="75000"/>
                  </a:schemeClr>
                </a:solidFill>
              </a:rPr>
              <a:t>------subcommittees------</a:t>
            </a:r>
            <a:endParaRPr lang="en-A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6701" y="1265312"/>
            <a:ext cx="5062960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chemeClr val="accent2">
                    <a:lumMod val="75000"/>
                  </a:schemeClr>
                </a:solidFill>
              </a:rPr>
              <a:t>------councils/heads of collections------</a:t>
            </a:r>
            <a:endParaRPr lang="en-A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9284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447"/>
    </mc:Choice>
    <mc:Fallback>
      <p:transition spd="slow" advTm="120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486000"/>
            <a:ext cx="9144000" cy="37961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AU" sz="1800" dirty="0"/>
              <a:t>     </a:t>
            </a:r>
            <a:r>
              <a:rPr lang="en-AU" sz="2700" dirty="0"/>
              <a:t/>
            </a:r>
            <a:br>
              <a:rPr lang="en-AU" sz="2700" dirty="0"/>
            </a:br>
            <a:r>
              <a:rPr lang="en-AU" sz="2700" b="1" dirty="0"/>
              <a:t>        </a:t>
            </a:r>
            <a:r>
              <a:rPr lang="en-AU" sz="2700" b="1" dirty="0" smtClean="0"/>
              <a:t>ALA Specimen collection browser </a:t>
            </a:r>
            <a:r>
              <a:rPr lang="en-AU" sz="1800" dirty="0"/>
              <a:t/>
            </a:r>
            <a:br>
              <a:rPr lang="en-AU" sz="1800" dirty="0"/>
            </a:br>
            <a:endParaRPr lang="en-AU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66" y="1321782"/>
            <a:ext cx="86646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            </a:t>
            </a:r>
            <a:endParaRPr lang="en-AU" sz="2200" dirty="0"/>
          </a:p>
          <a:p>
            <a:endParaRPr lang="en-AU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81191" y="6300000"/>
            <a:ext cx="85725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8396" y="6316726"/>
            <a:ext cx="5637367" cy="329941"/>
          </a:xfrm>
          <a:ln>
            <a:noFill/>
          </a:ln>
        </p:spPr>
        <p:txBody>
          <a:bodyPr/>
          <a:lstStyle/>
          <a:p>
            <a:pPr>
              <a:defRPr/>
            </a:pPr>
            <a:r>
              <a:rPr lang="en-AU" sz="1050" dirty="0">
                <a:solidFill>
                  <a:schemeClr val="tx1"/>
                </a:solidFill>
              </a:rPr>
              <a:t>7</a:t>
            </a:r>
            <a:r>
              <a:rPr lang="en-AU" sz="1050" dirty="0" smtClean="0">
                <a:solidFill>
                  <a:schemeClr val="tx1"/>
                </a:solidFill>
              </a:rPr>
              <a:t> </a:t>
            </a:r>
            <a:r>
              <a:rPr lang="en-AU" sz="1050" dirty="0">
                <a:solidFill>
                  <a:schemeClr val="tx1"/>
                </a:solidFill>
              </a:rPr>
              <a:t>l </a:t>
            </a:r>
            <a:r>
              <a:rPr lang="en-AU" sz="1050" dirty="0"/>
              <a:t>Who's who in </a:t>
            </a:r>
            <a:r>
              <a:rPr lang="en-AU" sz="1050" b="1" dirty="0">
                <a:solidFill>
                  <a:schemeClr val="accent2">
                    <a:lumMod val="75000"/>
                  </a:schemeClr>
                </a:solidFill>
              </a:rPr>
              <a:t>Australia’s</a:t>
            </a:r>
            <a:r>
              <a:rPr lang="en-AU" sz="105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sz="1050" dirty="0"/>
              <a:t>natural history biodiversity informatics? I  </a:t>
            </a:r>
            <a:r>
              <a:rPr lang="en-AU" sz="1050" dirty="0">
                <a:solidFill>
                  <a:schemeClr val="accent2"/>
                </a:solidFill>
              </a:rPr>
              <a:t>Nicole Fisher &amp; Shelley James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39" y="1640922"/>
            <a:ext cx="7819825" cy="43456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51939" y="1120391"/>
            <a:ext cx="4772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hlinkClick r:id="rId3"/>
              </a:rPr>
              <a:t>http</a:t>
            </a:r>
            <a:r>
              <a:rPr lang="en-AU" dirty="0">
                <a:hlinkClick r:id="rId3"/>
              </a:rPr>
              <a:t>://specimens.ala.org.au</a:t>
            </a:r>
            <a:r>
              <a:rPr lang="en-AU" dirty="0" smtClean="0">
                <a:hlinkClick r:id="rId3"/>
              </a:rPr>
              <a:t>/</a:t>
            </a:r>
            <a:r>
              <a:rPr lang="en-AU" dirty="0" smtClean="0"/>
              <a:t>   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7848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991"/>
    </mc:Choice>
    <mc:Fallback>
      <p:transition spd="slow" advTm="7499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486000"/>
            <a:ext cx="9144000" cy="37961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AU" sz="1800" dirty="0"/>
              <a:t>     </a:t>
            </a:r>
            <a:r>
              <a:rPr lang="en-AU" sz="2700" dirty="0"/>
              <a:t/>
            </a:r>
            <a:br>
              <a:rPr lang="en-AU" sz="2700" dirty="0"/>
            </a:br>
            <a:r>
              <a:rPr lang="en-AU" sz="2700" b="1" dirty="0"/>
              <a:t>        </a:t>
            </a:r>
            <a:r>
              <a:rPr lang="en-AU" sz="2700" b="1" dirty="0" smtClean="0"/>
              <a:t>ALA Specimen collection browser </a:t>
            </a:r>
            <a:r>
              <a:rPr lang="en-AU" sz="1800" dirty="0"/>
              <a:t/>
            </a:r>
            <a:br>
              <a:rPr lang="en-AU" sz="1800" dirty="0"/>
            </a:br>
            <a:endParaRPr lang="en-AU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66" y="1321782"/>
            <a:ext cx="86646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            </a:t>
            </a:r>
            <a:endParaRPr lang="en-AU" sz="2200" dirty="0"/>
          </a:p>
          <a:p>
            <a:endParaRPr lang="en-AU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81191" y="6300000"/>
            <a:ext cx="85725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8396" y="6316726"/>
            <a:ext cx="5637367" cy="329941"/>
          </a:xfrm>
          <a:ln>
            <a:noFill/>
          </a:ln>
        </p:spPr>
        <p:txBody>
          <a:bodyPr/>
          <a:lstStyle/>
          <a:p>
            <a:pPr>
              <a:defRPr/>
            </a:pPr>
            <a:r>
              <a:rPr lang="en-AU" sz="1050" dirty="0">
                <a:solidFill>
                  <a:schemeClr val="tx1"/>
                </a:solidFill>
              </a:rPr>
              <a:t>8</a:t>
            </a:r>
            <a:r>
              <a:rPr lang="en-AU" sz="1050" dirty="0" smtClean="0">
                <a:solidFill>
                  <a:schemeClr val="tx1"/>
                </a:solidFill>
              </a:rPr>
              <a:t> </a:t>
            </a:r>
            <a:r>
              <a:rPr lang="en-AU" sz="1050" dirty="0">
                <a:solidFill>
                  <a:schemeClr val="tx1"/>
                </a:solidFill>
              </a:rPr>
              <a:t>l </a:t>
            </a:r>
            <a:r>
              <a:rPr lang="en-AU" sz="1050" dirty="0"/>
              <a:t>Who's who in </a:t>
            </a:r>
            <a:r>
              <a:rPr lang="en-AU" sz="1050" b="1" dirty="0">
                <a:solidFill>
                  <a:schemeClr val="accent2">
                    <a:lumMod val="75000"/>
                  </a:schemeClr>
                </a:solidFill>
              </a:rPr>
              <a:t>Australia’s</a:t>
            </a:r>
            <a:r>
              <a:rPr lang="en-AU" sz="105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sz="1050" dirty="0"/>
              <a:t>natural history biodiversity informatics? I  </a:t>
            </a:r>
            <a:r>
              <a:rPr lang="en-AU" sz="1050" dirty="0">
                <a:solidFill>
                  <a:schemeClr val="accent2"/>
                </a:solidFill>
              </a:rPr>
              <a:t>Nicole Fisher &amp; Shelley James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1939" y="1120391"/>
            <a:ext cx="4772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hlinkClick r:id="rId2"/>
              </a:rPr>
              <a:t>http</a:t>
            </a:r>
            <a:r>
              <a:rPr lang="en-AU" dirty="0">
                <a:hlinkClick r:id="rId2"/>
              </a:rPr>
              <a:t>://specimens.ala.org.au</a:t>
            </a:r>
            <a:r>
              <a:rPr lang="en-AU" dirty="0" smtClean="0">
                <a:hlinkClick r:id="rId2"/>
              </a:rPr>
              <a:t>/</a:t>
            </a:r>
            <a:r>
              <a:rPr lang="en-AU" dirty="0" smtClean="0"/>
              <a:t>    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39" y="1664495"/>
            <a:ext cx="7863368" cy="44367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218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427"/>
    </mc:Choice>
    <mc:Fallback>
      <p:transition spd="slow" advTm="18427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1517</TotalTime>
  <Words>682</Words>
  <Application>Microsoft Office PowerPoint</Application>
  <PresentationFormat>On-screen Show (4:3)</PresentationFormat>
  <Paragraphs>119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Lato</vt:lpstr>
      <vt:lpstr>Times New Roman</vt:lpstr>
      <vt:lpstr>Wingdings</vt:lpstr>
      <vt:lpstr>Office Theme</vt:lpstr>
      <vt:lpstr>PowerPoint Presentation</vt:lpstr>
      <vt:lpstr>              Australia </vt:lpstr>
      <vt:lpstr>PowerPoint Presentation</vt:lpstr>
      <vt:lpstr>        ALA platform for other countries …</vt:lpstr>
      <vt:lpstr>        ALA builds on the work of the community </vt:lpstr>
      <vt:lpstr>              Where to for Australia’s collections information?  </vt:lpstr>
      <vt:lpstr>              Collections communities </vt:lpstr>
      <vt:lpstr>              ALA Specimen collection browser  </vt:lpstr>
      <vt:lpstr>              ALA Specimen collection browser  </vt:lpstr>
      <vt:lpstr>              Bulk samples (soups)  </vt:lpstr>
      <vt:lpstr>              More tools &amp; resources  </vt:lpstr>
      <vt:lpstr>              Acknowledgements </vt:lpstr>
    </vt:vector>
  </TitlesOfParts>
  <Company>CSIRO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What’sndow underup</dc:title>
  <dc:creator>Fisher, Nicole (NCMI, Black Mountain)</dc:creator>
  <cp:lastModifiedBy>Fisher, Nicole (NCMI, Black Mountain)</cp:lastModifiedBy>
  <cp:revision>93</cp:revision>
  <dcterms:created xsi:type="dcterms:W3CDTF">2017-06-01T22:43:56Z</dcterms:created>
  <dcterms:modified xsi:type="dcterms:W3CDTF">2017-06-17T23:59:47Z</dcterms:modified>
</cp:coreProperties>
</file>