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343" r:id="rId2"/>
    <p:sldId id="348" r:id="rId3"/>
    <p:sldId id="350" r:id="rId4"/>
    <p:sldId id="351" r:id="rId5"/>
    <p:sldId id="345" r:id="rId6"/>
    <p:sldId id="354" r:id="rId7"/>
    <p:sldId id="352" r:id="rId8"/>
    <p:sldId id="356" r:id="rId9"/>
    <p:sldId id="342" r:id="rId10"/>
    <p:sldId id="357" r:id="rId11"/>
    <p:sldId id="353" r:id="rId12"/>
    <p:sldId id="355" r:id="rId13"/>
    <p:sldId id="359" r:id="rId14"/>
    <p:sldId id="360" r:id="rId15"/>
    <p:sldId id="361" r:id="rId16"/>
    <p:sldId id="362" r:id="rId17"/>
    <p:sldId id="363" r:id="rId18"/>
    <p:sldId id="36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A3E"/>
    <a:srgbClr val="6E21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5" autoAdjust="0"/>
    <p:restoredTop sz="97865" autoAdjust="0"/>
  </p:normalViewPr>
  <p:slideViewPr>
    <p:cSldViewPr>
      <p:cViewPr>
        <p:scale>
          <a:sx n="50" d="100"/>
          <a:sy n="50" d="100"/>
        </p:scale>
        <p:origin x="-1008" y="-3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FF3405-67D9-4A45-9EC5-9788A5BDB268}" type="datetimeFigureOut">
              <a:rPr lang="en-GB" smtClean="0"/>
              <a:pPr/>
              <a:t>18/06/2017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955C17-7A48-424F-ACB6-AA40585E6F9D}" type="slidenum">
              <a:rPr lang="en-GB" smtClean="0"/>
              <a:pPr/>
              <a:t>‹#›</a:t>
            </a:fld>
            <a:endParaRPr lang="en-GB"/>
          </a:p>
        </p:txBody>
      </p:sp>
    </p:spTree>
    <p:extLst>
      <p:ext uri="{BB962C8B-B14F-4D97-AF65-F5344CB8AC3E}">
        <p14:creationId xmlns:p14="http://schemas.microsoft.com/office/powerpoint/2010/main" val="3525305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10"/>
          </p:nvPr>
        </p:nvSpPr>
        <p:spPr/>
        <p:txBody>
          <a:bodyPr/>
          <a:lstStyle/>
          <a:p>
            <a:fld id="{7F955C17-7A48-424F-ACB6-AA40585E6F9D}" type="slidenum">
              <a:rPr lang="en-GB" smtClean="0"/>
              <a:pPr/>
              <a:t>1</a:t>
            </a:fld>
            <a:endParaRPr lang="en-GB"/>
          </a:p>
        </p:txBody>
      </p:sp>
    </p:spTree>
    <p:extLst>
      <p:ext uri="{BB962C8B-B14F-4D97-AF65-F5344CB8AC3E}">
        <p14:creationId xmlns:p14="http://schemas.microsoft.com/office/powerpoint/2010/main" val="4106870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10"/>
          </p:nvPr>
        </p:nvSpPr>
        <p:spPr/>
        <p:txBody>
          <a:bodyPr/>
          <a:lstStyle/>
          <a:p>
            <a:fld id="{7F955C17-7A48-424F-ACB6-AA40585E6F9D}" type="slidenum">
              <a:rPr lang="en-GB" smtClean="0"/>
              <a:pPr/>
              <a:t>11</a:t>
            </a:fld>
            <a:endParaRPr lang="en-GB"/>
          </a:p>
        </p:txBody>
      </p:sp>
    </p:spTree>
    <p:extLst>
      <p:ext uri="{BB962C8B-B14F-4D97-AF65-F5344CB8AC3E}">
        <p14:creationId xmlns:p14="http://schemas.microsoft.com/office/powerpoint/2010/main" val="4106870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10"/>
          </p:nvPr>
        </p:nvSpPr>
        <p:spPr/>
        <p:txBody>
          <a:bodyPr/>
          <a:lstStyle/>
          <a:p>
            <a:fld id="{7F955C17-7A48-424F-ACB6-AA40585E6F9D}" type="slidenum">
              <a:rPr lang="en-GB" smtClean="0"/>
              <a:pPr/>
              <a:t>12</a:t>
            </a:fld>
            <a:endParaRPr lang="en-GB"/>
          </a:p>
        </p:txBody>
      </p:sp>
    </p:spTree>
    <p:extLst>
      <p:ext uri="{BB962C8B-B14F-4D97-AF65-F5344CB8AC3E}">
        <p14:creationId xmlns:p14="http://schemas.microsoft.com/office/powerpoint/2010/main" val="4106870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Creating an integrated European infrastructure for researchers in the natural sciences.</a:t>
            </a:r>
            <a:r>
              <a:rPr lang="en-GB" baseline="0" dirty="0" smtClean="0"/>
              <a:t> There are </a:t>
            </a:r>
            <a:r>
              <a:rPr lang="en-GB" sz="1200" dirty="0" smtClean="0"/>
              <a:t>11 Taxonomic Access Facilities (essentially countries with NH collections, some countries have more than one NH collection e.g. in UK RBG Edinburgh, RBG Kew and NHM, London) – with an estimated total of 385 million specimens.</a:t>
            </a:r>
          </a:p>
          <a:p>
            <a:endParaRPr lang="en-GB" sz="1200" dirty="0" smtClean="0"/>
          </a:p>
          <a:p>
            <a:r>
              <a:rPr lang="en-GB" sz="1200" dirty="0" smtClean="0"/>
              <a:t>Main</a:t>
            </a:r>
            <a:r>
              <a:rPr lang="en-GB" sz="1200" baseline="0" dirty="0" smtClean="0"/>
              <a:t> site / access applications: http://www.synthesys.info/</a:t>
            </a:r>
            <a:endParaRPr lang="en-GB" sz="1200" dirty="0" smtClean="0"/>
          </a:p>
          <a:p>
            <a:r>
              <a:rPr lang="en-GB" sz="1200" dirty="0" smtClean="0"/>
              <a:t>Current SYNTHESYS3</a:t>
            </a:r>
            <a:r>
              <a:rPr lang="en-GB" sz="1200" baseline="0" dirty="0" smtClean="0"/>
              <a:t> </a:t>
            </a:r>
            <a:r>
              <a:rPr lang="en-GB" sz="1200" dirty="0" smtClean="0"/>
              <a:t>Project</a:t>
            </a:r>
            <a:r>
              <a:rPr lang="en-GB" sz="1200" baseline="0" dirty="0" smtClean="0"/>
              <a:t> site: http://synthesys3.myspecies.info</a:t>
            </a:r>
            <a:endParaRPr lang="en-GB" dirty="0" smtClean="0"/>
          </a:p>
          <a:p>
            <a:endParaRPr lang="en-GB" dirty="0" smtClean="0"/>
          </a:p>
          <a:p>
            <a:r>
              <a:rPr lang="en-GB" dirty="0" smtClean="0"/>
              <a:t>The predecessor</a:t>
            </a:r>
            <a:r>
              <a:rPr lang="en-GB" baseline="0" dirty="0" smtClean="0"/>
              <a:t> to SYNTHESYS, ENHSIN (</a:t>
            </a:r>
            <a:r>
              <a:rPr lang="en-GB" altLang="en-US" sz="1200" dirty="0" smtClean="0">
                <a:ea typeface="ＭＳ Ｐゴシック" panose="020B0600070205080204" pitchFamily="34" charset="-128"/>
              </a:rPr>
              <a:t>Jan 2000  - Mar 2003) </a:t>
            </a:r>
            <a:r>
              <a:rPr lang="en-GB" baseline="0" dirty="0" smtClean="0"/>
              <a:t>had the stated aim: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a:t>
            </a:r>
            <a:r>
              <a:rPr lang="en-GB" altLang="en-US" sz="1200" i="1" dirty="0" smtClean="0">
                <a:ea typeface="ＭＳ Ｐゴシック" panose="020B0600070205080204" pitchFamily="34" charset="-128"/>
              </a:rPr>
              <a:t>To enable the development of a shared, interoperable infrastructure of natural history specimen databases in European institutions. Although exciting developments have been made in producing frameworks for connecting global species databases (Species 2000) and for providing access to the wider content of European natural history collections (</a:t>
            </a:r>
            <a:r>
              <a:rPr lang="en-GB" altLang="en-US" sz="1200" i="1" dirty="0" err="1" smtClean="0">
                <a:ea typeface="ＭＳ Ｐゴシック" panose="020B0600070205080204" pitchFamily="34" charset="-128"/>
              </a:rPr>
              <a:t>BioCISE</a:t>
            </a:r>
            <a:r>
              <a:rPr lang="en-GB" altLang="en-US" sz="1200" i="1" dirty="0" smtClean="0">
                <a:ea typeface="ＭＳ Ｐゴシック" panose="020B0600070205080204" pitchFamily="34" charset="-128"/>
              </a:rPr>
              <a:t>), there is, at present, no corresponding approach to facilitate access to </a:t>
            </a:r>
            <a:r>
              <a:rPr lang="en-GB" altLang="en-US" sz="1200" b="1" i="1" dirty="0" smtClean="0">
                <a:ea typeface="ＭＳ Ｐゴシック" panose="020B0600070205080204" pitchFamily="34" charset="-128"/>
              </a:rPr>
              <a:t>specimen data</a:t>
            </a:r>
            <a:r>
              <a:rPr lang="en-GB" altLang="en-US" sz="1200" i="1" dirty="0" smtClean="0">
                <a:ea typeface="ＭＳ Ｐゴシック" panose="020B0600070205080204" pitchFamily="34" charset="-128"/>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dirty="0" smtClean="0">
              <a:ea typeface="ＭＳ Ｐゴシック" panose="020B0600070205080204"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dirty="0" smtClean="0">
                <a:ea typeface="ＭＳ Ｐゴシック" panose="020B0600070205080204" pitchFamily="34" charset="-128"/>
              </a:rPr>
              <a:t>A</a:t>
            </a:r>
            <a:r>
              <a:rPr lang="en-GB" sz="1200" i="0" baseline="0" dirty="0" smtClean="0">
                <a:ea typeface="ＭＳ Ｐゴシック" panose="020B0600070205080204" pitchFamily="34" charset="-128"/>
              </a:rPr>
              <a:t> few years on and we still have some way to go!</a:t>
            </a:r>
            <a:endParaRPr lang="en-GB" i="0" dirty="0"/>
          </a:p>
        </p:txBody>
      </p:sp>
      <p:sp>
        <p:nvSpPr>
          <p:cNvPr id="4" name="Slide Number Placeholder 3"/>
          <p:cNvSpPr>
            <a:spLocks noGrp="1"/>
          </p:cNvSpPr>
          <p:nvPr>
            <p:ph type="sldNum" sz="quarter" idx="10"/>
          </p:nvPr>
        </p:nvSpPr>
        <p:spPr/>
        <p:txBody>
          <a:bodyPr/>
          <a:lstStyle/>
          <a:p>
            <a:fld id="{76913469-6A06-4023-87FC-BC149A9FC35A}" type="slidenum">
              <a:rPr lang="en-GB" smtClean="0"/>
              <a:t>13</a:t>
            </a:fld>
            <a:endParaRPr lang="en-GB"/>
          </a:p>
        </p:txBody>
      </p:sp>
    </p:spTree>
    <p:extLst>
      <p:ext uri="{BB962C8B-B14F-4D97-AF65-F5344CB8AC3E}">
        <p14:creationId xmlns:p14="http://schemas.microsoft.com/office/powerpoint/2010/main" val="376182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More links within</a:t>
            </a:r>
            <a:r>
              <a:rPr lang="en-GB" baseline="0" dirty="0" smtClean="0"/>
              <a:t> talks from a recent final meeting conference: http://synthesys3.myspecies.info/node/669</a:t>
            </a:r>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ea typeface="ＭＳ Ｐゴシック" panose="020B0600070205080204" pitchFamily="34" charset="-128"/>
              </a:rPr>
              <a:t>Gender balance of accepted applications consistently exceeds industry average.</a:t>
            </a:r>
            <a:r>
              <a:rPr lang="en-US" altLang="en-US" sz="1200" baseline="0" dirty="0" smtClean="0">
                <a:ea typeface="ＭＳ Ｐゴシック" panose="020B0600070205080204" pitchFamily="34" charset="-128"/>
              </a:rPr>
              <a:t> </a:t>
            </a:r>
            <a:r>
              <a:rPr lang="en-GB" altLang="en-US" sz="1200" dirty="0" smtClean="0">
                <a:ea typeface="ＭＳ Ｐゴシック" panose="020B0600070205080204" pitchFamily="34" charset="-128"/>
              </a:rPr>
              <a:t>She Figures 2012 Gender in Research and Innovation’ indicating that females account for 33% of scientific researchers in the EU. </a:t>
            </a:r>
            <a:endParaRPr lang="en-US" altLang="en-US" sz="1200" dirty="0" smtClean="0">
              <a:ea typeface="ＭＳ Ｐゴシック" panose="020B0600070205080204" pitchFamily="34" charset="-128"/>
            </a:endParaRPr>
          </a:p>
          <a:p>
            <a:endParaRPr lang="en-GB" dirty="0"/>
          </a:p>
        </p:txBody>
      </p:sp>
      <p:sp>
        <p:nvSpPr>
          <p:cNvPr id="4" name="Slide Number Placeholder 3"/>
          <p:cNvSpPr>
            <a:spLocks noGrp="1"/>
          </p:cNvSpPr>
          <p:nvPr>
            <p:ph type="sldNum" sz="quarter" idx="10"/>
          </p:nvPr>
        </p:nvSpPr>
        <p:spPr/>
        <p:txBody>
          <a:bodyPr/>
          <a:lstStyle/>
          <a:p>
            <a:fld id="{76913469-6A06-4023-87FC-BC149A9FC35A}" type="slidenum">
              <a:rPr lang="en-GB" smtClean="0"/>
              <a:t>14</a:t>
            </a:fld>
            <a:endParaRPr lang="en-GB"/>
          </a:p>
        </p:txBody>
      </p:sp>
    </p:spTree>
    <p:extLst>
      <p:ext uri="{BB962C8B-B14F-4D97-AF65-F5344CB8AC3E}">
        <p14:creationId xmlns:p14="http://schemas.microsoft.com/office/powerpoint/2010/main" val="2321737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Creating an integrated European infrastructure for researchers in the natural sciences</a:t>
            </a:r>
          </a:p>
          <a:p>
            <a:r>
              <a:rPr lang="en-GB" sz="1200" dirty="0" smtClean="0"/>
              <a:t>(11 Taxonomic Access Facilities) – with an estimated 385 million specimens</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Crowdsourcing research falls into JRA</a:t>
            </a:r>
          </a:p>
          <a:p>
            <a:endParaRPr lang="en-GB" dirty="0"/>
          </a:p>
        </p:txBody>
      </p:sp>
      <p:sp>
        <p:nvSpPr>
          <p:cNvPr id="4" name="Slide Number Placeholder 3"/>
          <p:cNvSpPr>
            <a:spLocks noGrp="1"/>
          </p:cNvSpPr>
          <p:nvPr>
            <p:ph type="sldNum" sz="quarter" idx="10"/>
          </p:nvPr>
        </p:nvSpPr>
        <p:spPr/>
        <p:txBody>
          <a:bodyPr/>
          <a:lstStyle/>
          <a:p>
            <a:fld id="{76913469-6A06-4023-87FC-BC149A9FC35A}" type="slidenum">
              <a:rPr lang="en-GB" smtClean="0"/>
              <a:t>15</a:t>
            </a:fld>
            <a:endParaRPr lang="en-GB"/>
          </a:p>
        </p:txBody>
      </p:sp>
    </p:spTree>
    <p:extLst>
      <p:ext uri="{BB962C8B-B14F-4D97-AF65-F5344CB8AC3E}">
        <p14:creationId xmlns:p14="http://schemas.microsoft.com/office/powerpoint/2010/main" val="867052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ln>
                  <a:solidFill>
                    <a:schemeClr val="tx1"/>
                  </a:solidFill>
                </a:ln>
                <a:solidFill>
                  <a:schemeClr val="tx1"/>
                </a:solidFill>
                <a:latin typeface="+mn-lt"/>
                <a:ea typeface="Open Sans Light" charset="0"/>
                <a:cs typeface="Open Sans Light" charset="0"/>
              </a:rPr>
              <a:t>Access to collections and data</a:t>
            </a:r>
            <a:r>
              <a:rPr lang="en-GB" sz="1200" b="1" kern="1200" baseline="0" dirty="0" smtClean="0">
                <a:ln>
                  <a:solidFill>
                    <a:schemeClr val="tx1"/>
                  </a:solidFill>
                </a:ln>
                <a:solidFill>
                  <a:schemeClr val="tx1"/>
                </a:solidFill>
                <a:latin typeface="+mn-lt"/>
                <a:ea typeface="Open Sans Light" charset="0"/>
                <a:cs typeface="Open Sans Light" charset="0"/>
              </a:rPr>
              <a:t> -</a:t>
            </a:r>
            <a:r>
              <a:rPr lang="en-GB" sz="1200" kern="1200" dirty="0" smtClean="0">
                <a:ln>
                  <a:solidFill>
                    <a:schemeClr val="tx1"/>
                  </a:solidFill>
                </a:ln>
                <a:solidFill>
                  <a:schemeClr val="tx1"/>
                </a:solidFill>
                <a:latin typeface="+mn-lt"/>
                <a:ea typeface="Open Sans Light" charset="0"/>
                <a:cs typeface="Open Sans Light" charset="0"/>
              </a:rPr>
              <a:t>Less than 10% widely available, fragmented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ln>
                <a:solidFill>
                  <a:schemeClr val="tx1"/>
                </a:solidFill>
              </a:ln>
              <a:solidFill>
                <a:schemeClr val="tx1"/>
              </a:solidFill>
              <a:latin typeface="+mn-lt"/>
              <a:ea typeface="Open Sans Light" charset="0"/>
              <a:cs typeface="Open Sans Light"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Integration and interoperability - </a:t>
            </a:r>
            <a:r>
              <a:rPr lang="en-GB" sz="1400" kern="1200" dirty="0" smtClean="0">
                <a:solidFill>
                  <a:schemeClr val="tx1"/>
                </a:solidFill>
                <a:latin typeface="+mn-lt"/>
                <a:ea typeface="Open Sans Light" charset="0"/>
                <a:cs typeface="Open Sans Light" charset="0"/>
              </a:rPr>
              <a:t>Standards, protocols, workflows </a:t>
            </a:r>
            <a:endParaRPr lang="en-GB" sz="1400" kern="1200" dirty="0" smtClean="0">
              <a:ln>
                <a:solidFill>
                  <a:schemeClr val="tx1"/>
                </a:solidFill>
              </a:ln>
              <a:solidFill>
                <a:schemeClr val="accent4"/>
              </a:solidFill>
              <a:latin typeface="+mn-lt"/>
              <a:ea typeface="Open Sans Light" charset="0"/>
              <a:cs typeface="Open Sans Light" charset="0"/>
            </a:endParaRPr>
          </a:p>
          <a:p>
            <a:endParaRPr lang="en-GB" sz="140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smtClean="0">
                <a:latin typeface="+mn-lt"/>
              </a:rPr>
              <a:t>Digital skills and competencies -</a:t>
            </a:r>
            <a:r>
              <a:rPr lang="en-GB" sz="1400" kern="1200" dirty="0" smtClean="0">
                <a:ln>
                  <a:solidFill>
                    <a:schemeClr val="tx1"/>
                  </a:solidFill>
                </a:ln>
                <a:solidFill>
                  <a:schemeClr val="tx1"/>
                </a:solidFill>
                <a:latin typeface="+mn-lt"/>
                <a:ea typeface="Open Sans Light" charset="0"/>
                <a:cs typeface="Open Sans Light" charset="0"/>
              </a:rPr>
              <a:t>Training, awareness </a:t>
            </a:r>
          </a:p>
          <a:p>
            <a:endParaRPr lang="en-GB" sz="140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1200" dirty="0" smtClean="0">
              <a:ln>
                <a:solidFill>
                  <a:schemeClr val="tx1"/>
                </a:solidFill>
              </a:ln>
              <a:solidFill>
                <a:schemeClr val="tx1"/>
              </a:solidFill>
              <a:latin typeface="+mn-lt"/>
              <a:ea typeface="Open Sans Light" charset="0"/>
              <a:cs typeface="Open Sans Light"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200" dirty="0" smtClean="0">
              <a:ln>
                <a:solidFill>
                  <a:schemeClr val="tx1"/>
                </a:solidFill>
              </a:ln>
              <a:solidFill>
                <a:schemeClr val="tx1"/>
              </a:solidFill>
              <a:latin typeface="+mn-lt"/>
              <a:ea typeface="Open Sans Light" charset="0"/>
              <a:cs typeface="Open Sans Light" charset="0"/>
            </a:endParaRPr>
          </a:p>
          <a:p>
            <a:endParaRPr lang="en-GB" dirty="0"/>
          </a:p>
        </p:txBody>
      </p:sp>
      <p:sp>
        <p:nvSpPr>
          <p:cNvPr id="4" name="Slide Number Placeholder 3"/>
          <p:cNvSpPr>
            <a:spLocks noGrp="1"/>
          </p:cNvSpPr>
          <p:nvPr>
            <p:ph type="sldNum" sz="quarter" idx="10"/>
          </p:nvPr>
        </p:nvSpPr>
        <p:spPr/>
        <p:txBody>
          <a:bodyPr/>
          <a:lstStyle/>
          <a:p>
            <a:fld id="{76913469-6A06-4023-87FC-BC149A9FC35A}" type="slidenum">
              <a:rPr lang="en-GB" smtClean="0"/>
              <a:t>16</a:t>
            </a:fld>
            <a:endParaRPr lang="en-GB"/>
          </a:p>
        </p:txBody>
      </p:sp>
    </p:spTree>
    <p:extLst>
      <p:ext uri="{BB962C8B-B14F-4D97-AF65-F5344CB8AC3E}">
        <p14:creationId xmlns:p14="http://schemas.microsoft.com/office/powerpoint/2010/main" val="37584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955C17-7A48-424F-ACB6-AA40585E6F9D}" type="slidenum">
              <a:rPr lang="en-GB" smtClean="0"/>
              <a:pPr/>
              <a:t>2</a:t>
            </a:fld>
            <a:endParaRPr lang="en-GB"/>
          </a:p>
        </p:txBody>
      </p:sp>
    </p:spTree>
    <p:extLst>
      <p:ext uri="{BB962C8B-B14F-4D97-AF65-F5344CB8AC3E}">
        <p14:creationId xmlns:p14="http://schemas.microsoft.com/office/powerpoint/2010/main" val="129096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955C17-7A48-424F-ACB6-AA40585E6F9D}" type="slidenum">
              <a:rPr lang="en-GB" smtClean="0"/>
              <a:pPr/>
              <a:t>3</a:t>
            </a:fld>
            <a:endParaRPr lang="en-GB"/>
          </a:p>
        </p:txBody>
      </p:sp>
    </p:spTree>
    <p:extLst>
      <p:ext uri="{BB962C8B-B14F-4D97-AF65-F5344CB8AC3E}">
        <p14:creationId xmlns:p14="http://schemas.microsoft.com/office/powerpoint/2010/main" val="1290964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F955C17-7A48-424F-ACB6-AA40585E6F9D}" type="slidenum">
              <a:rPr lang="en-GB" smtClean="0"/>
              <a:pPr/>
              <a:t>4</a:t>
            </a:fld>
            <a:endParaRPr lang="en-GB"/>
          </a:p>
        </p:txBody>
      </p:sp>
    </p:spTree>
    <p:extLst>
      <p:ext uri="{BB962C8B-B14F-4D97-AF65-F5344CB8AC3E}">
        <p14:creationId xmlns:p14="http://schemas.microsoft.com/office/powerpoint/2010/main" val="1290964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10"/>
          </p:nvPr>
        </p:nvSpPr>
        <p:spPr/>
        <p:txBody>
          <a:bodyPr/>
          <a:lstStyle/>
          <a:p>
            <a:fld id="{7F955C17-7A48-424F-ACB6-AA40585E6F9D}" type="slidenum">
              <a:rPr lang="en-GB" smtClean="0"/>
              <a:pPr/>
              <a:t>5</a:t>
            </a:fld>
            <a:endParaRPr lang="en-GB"/>
          </a:p>
        </p:txBody>
      </p:sp>
    </p:spTree>
    <p:extLst>
      <p:ext uri="{BB962C8B-B14F-4D97-AF65-F5344CB8AC3E}">
        <p14:creationId xmlns:p14="http://schemas.microsoft.com/office/powerpoint/2010/main" val="4106870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10"/>
          </p:nvPr>
        </p:nvSpPr>
        <p:spPr/>
        <p:txBody>
          <a:bodyPr/>
          <a:lstStyle/>
          <a:p>
            <a:fld id="{7F955C17-7A48-424F-ACB6-AA40585E6F9D}" type="slidenum">
              <a:rPr lang="en-GB" smtClean="0"/>
              <a:pPr/>
              <a:t>6</a:t>
            </a:fld>
            <a:endParaRPr lang="en-GB"/>
          </a:p>
        </p:txBody>
      </p:sp>
    </p:spTree>
    <p:extLst>
      <p:ext uri="{BB962C8B-B14F-4D97-AF65-F5344CB8AC3E}">
        <p14:creationId xmlns:p14="http://schemas.microsoft.com/office/powerpoint/2010/main" val="4106870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10"/>
          </p:nvPr>
        </p:nvSpPr>
        <p:spPr/>
        <p:txBody>
          <a:bodyPr/>
          <a:lstStyle/>
          <a:p>
            <a:fld id="{7F955C17-7A48-424F-ACB6-AA40585E6F9D}" type="slidenum">
              <a:rPr lang="en-GB" smtClean="0"/>
              <a:pPr/>
              <a:t>7</a:t>
            </a:fld>
            <a:endParaRPr lang="en-GB"/>
          </a:p>
        </p:txBody>
      </p:sp>
    </p:spTree>
    <p:extLst>
      <p:ext uri="{BB962C8B-B14F-4D97-AF65-F5344CB8AC3E}">
        <p14:creationId xmlns:p14="http://schemas.microsoft.com/office/powerpoint/2010/main" val="4106870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10"/>
          </p:nvPr>
        </p:nvSpPr>
        <p:spPr/>
        <p:txBody>
          <a:bodyPr/>
          <a:lstStyle/>
          <a:p>
            <a:fld id="{7F955C17-7A48-424F-ACB6-AA40585E6F9D}" type="slidenum">
              <a:rPr lang="en-GB" smtClean="0"/>
              <a:pPr/>
              <a:t>8</a:t>
            </a:fld>
            <a:endParaRPr lang="en-GB"/>
          </a:p>
        </p:txBody>
      </p:sp>
    </p:spTree>
    <p:extLst>
      <p:ext uri="{BB962C8B-B14F-4D97-AF65-F5344CB8AC3E}">
        <p14:creationId xmlns:p14="http://schemas.microsoft.com/office/powerpoint/2010/main" val="4106870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000" dirty="0"/>
          </a:p>
        </p:txBody>
      </p:sp>
      <p:sp>
        <p:nvSpPr>
          <p:cNvPr id="4" name="Slide Number Placeholder 3"/>
          <p:cNvSpPr>
            <a:spLocks noGrp="1"/>
          </p:cNvSpPr>
          <p:nvPr>
            <p:ph type="sldNum" sz="quarter" idx="10"/>
          </p:nvPr>
        </p:nvSpPr>
        <p:spPr/>
        <p:txBody>
          <a:bodyPr/>
          <a:lstStyle/>
          <a:p>
            <a:fld id="{7F955C17-7A48-424F-ACB6-AA40585E6F9D}" type="slidenum">
              <a:rPr lang="en-GB" smtClean="0"/>
              <a:pPr/>
              <a:t>10</a:t>
            </a:fld>
            <a:endParaRPr lang="en-GB"/>
          </a:p>
        </p:txBody>
      </p:sp>
    </p:spTree>
    <p:extLst>
      <p:ext uri="{BB962C8B-B14F-4D97-AF65-F5344CB8AC3E}">
        <p14:creationId xmlns:p14="http://schemas.microsoft.com/office/powerpoint/2010/main" val="4106870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AB273C-0A96-45E7-98B5-D25607CC400E}" type="datetimeFigureOut">
              <a:rPr lang="en-GB" smtClean="0"/>
              <a:pPr/>
              <a:t>18/06/2017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C349E2-508D-477D-91F9-386ACCC92389}" type="slidenum">
              <a:rPr lang="en-GB" smtClean="0"/>
              <a:pPr/>
              <a:t>‹#›</a:t>
            </a:fld>
            <a:endParaRPr lang="en-GB"/>
          </a:p>
        </p:txBody>
      </p:sp>
    </p:spTree>
    <p:extLst>
      <p:ext uri="{BB962C8B-B14F-4D97-AF65-F5344CB8AC3E}">
        <p14:creationId xmlns:p14="http://schemas.microsoft.com/office/powerpoint/2010/main" val="318515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AB273C-0A96-45E7-98B5-D25607CC400E}" type="datetimeFigureOut">
              <a:rPr lang="en-GB" smtClean="0"/>
              <a:pPr/>
              <a:t>18/06/2017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C349E2-508D-477D-91F9-386ACCC92389}" type="slidenum">
              <a:rPr lang="en-GB" smtClean="0"/>
              <a:pPr/>
              <a:t>‹#›</a:t>
            </a:fld>
            <a:endParaRPr lang="en-GB"/>
          </a:p>
        </p:txBody>
      </p:sp>
    </p:spTree>
    <p:extLst>
      <p:ext uri="{BB962C8B-B14F-4D97-AF65-F5344CB8AC3E}">
        <p14:creationId xmlns:p14="http://schemas.microsoft.com/office/powerpoint/2010/main" val="1023653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AB273C-0A96-45E7-98B5-D25607CC400E}" type="datetimeFigureOut">
              <a:rPr lang="en-GB" smtClean="0"/>
              <a:pPr/>
              <a:t>18/06/2017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C349E2-508D-477D-91F9-386ACCC92389}" type="slidenum">
              <a:rPr lang="en-GB" smtClean="0"/>
              <a:pPr/>
              <a:t>‹#›</a:t>
            </a:fld>
            <a:endParaRPr lang="en-GB"/>
          </a:p>
        </p:txBody>
      </p:sp>
    </p:spTree>
    <p:extLst>
      <p:ext uri="{BB962C8B-B14F-4D97-AF65-F5344CB8AC3E}">
        <p14:creationId xmlns:p14="http://schemas.microsoft.com/office/powerpoint/2010/main" val="86064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0"/>
          </p:nvPr>
        </p:nvSpPr>
        <p:spPr>
          <a:xfrm>
            <a:off x="472561" y="1739346"/>
            <a:ext cx="8172846" cy="46200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07221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Graphic 8"/>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8158162" y="-130956"/>
            <a:ext cx="19634726" cy="7122307"/>
          </a:xfrm>
          <a:prstGeom prst="rect">
            <a:avLst/>
          </a:prstGeom>
        </p:spPr>
      </p:pic>
    </p:spTree>
    <p:extLst>
      <p:ext uri="{BB962C8B-B14F-4D97-AF65-F5344CB8AC3E}">
        <p14:creationId xmlns:p14="http://schemas.microsoft.com/office/powerpoint/2010/main" val="3463435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AB273C-0A96-45E7-98B5-D25607CC400E}" type="datetimeFigureOut">
              <a:rPr lang="en-GB" smtClean="0"/>
              <a:pPr/>
              <a:t>18/06/2017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C349E2-508D-477D-91F9-386ACCC92389}" type="slidenum">
              <a:rPr lang="en-GB" smtClean="0"/>
              <a:pPr/>
              <a:t>‹#›</a:t>
            </a:fld>
            <a:endParaRPr lang="en-GB"/>
          </a:p>
        </p:txBody>
      </p:sp>
    </p:spTree>
    <p:extLst>
      <p:ext uri="{BB962C8B-B14F-4D97-AF65-F5344CB8AC3E}">
        <p14:creationId xmlns:p14="http://schemas.microsoft.com/office/powerpoint/2010/main" val="92887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AB273C-0A96-45E7-98B5-D25607CC400E}" type="datetimeFigureOut">
              <a:rPr lang="en-GB" smtClean="0"/>
              <a:pPr/>
              <a:t>18/06/2017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DC349E2-508D-477D-91F9-386ACCC92389}" type="slidenum">
              <a:rPr lang="en-GB" smtClean="0"/>
              <a:pPr/>
              <a:t>‹#›</a:t>
            </a:fld>
            <a:endParaRPr lang="en-GB"/>
          </a:p>
        </p:txBody>
      </p:sp>
    </p:spTree>
    <p:extLst>
      <p:ext uri="{BB962C8B-B14F-4D97-AF65-F5344CB8AC3E}">
        <p14:creationId xmlns:p14="http://schemas.microsoft.com/office/powerpoint/2010/main" val="320643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AB273C-0A96-45E7-98B5-D25607CC400E}" type="datetimeFigureOut">
              <a:rPr lang="en-GB" smtClean="0"/>
              <a:pPr/>
              <a:t>18/06/2017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C349E2-508D-477D-91F9-386ACCC92389}" type="slidenum">
              <a:rPr lang="en-GB" smtClean="0"/>
              <a:pPr/>
              <a:t>‹#›</a:t>
            </a:fld>
            <a:endParaRPr lang="en-GB"/>
          </a:p>
        </p:txBody>
      </p:sp>
    </p:spTree>
    <p:extLst>
      <p:ext uri="{BB962C8B-B14F-4D97-AF65-F5344CB8AC3E}">
        <p14:creationId xmlns:p14="http://schemas.microsoft.com/office/powerpoint/2010/main" val="4053662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AB273C-0A96-45E7-98B5-D25607CC400E}" type="datetimeFigureOut">
              <a:rPr lang="en-GB" smtClean="0"/>
              <a:pPr/>
              <a:t>18/06/2017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DC349E2-508D-477D-91F9-386ACCC92389}" type="slidenum">
              <a:rPr lang="en-GB" smtClean="0"/>
              <a:pPr/>
              <a:t>‹#›</a:t>
            </a:fld>
            <a:endParaRPr lang="en-GB"/>
          </a:p>
        </p:txBody>
      </p:sp>
    </p:spTree>
    <p:extLst>
      <p:ext uri="{BB962C8B-B14F-4D97-AF65-F5344CB8AC3E}">
        <p14:creationId xmlns:p14="http://schemas.microsoft.com/office/powerpoint/2010/main" val="170799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AB273C-0A96-45E7-98B5-D25607CC400E}" type="datetimeFigureOut">
              <a:rPr lang="en-GB" smtClean="0"/>
              <a:pPr/>
              <a:t>18/06/2017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DC349E2-508D-477D-91F9-386ACCC92389}" type="slidenum">
              <a:rPr lang="en-GB" smtClean="0"/>
              <a:pPr/>
              <a:t>‹#›</a:t>
            </a:fld>
            <a:endParaRPr lang="en-GB"/>
          </a:p>
        </p:txBody>
      </p:sp>
    </p:spTree>
    <p:extLst>
      <p:ext uri="{BB962C8B-B14F-4D97-AF65-F5344CB8AC3E}">
        <p14:creationId xmlns:p14="http://schemas.microsoft.com/office/powerpoint/2010/main" val="2224547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B273C-0A96-45E7-98B5-D25607CC400E}" type="datetimeFigureOut">
              <a:rPr lang="en-GB" smtClean="0"/>
              <a:pPr/>
              <a:t>18/06/2017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DC349E2-508D-477D-91F9-386ACCC92389}" type="slidenum">
              <a:rPr lang="en-GB" smtClean="0"/>
              <a:pPr/>
              <a:t>‹#›</a:t>
            </a:fld>
            <a:endParaRPr lang="en-GB"/>
          </a:p>
        </p:txBody>
      </p:sp>
    </p:spTree>
    <p:extLst>
      <p:ext uri="{BB962C8B-B14F-4D97-AF65-F5344CB8AC3E}">
        <p14:creationId xmlns:p14="http://schemas.microsoft.com/office/powerpoint/2010/main" val="342039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B273C-0A96-45E7-98B5-D25607CC400E}" type="datetimeFigureOut">
              <a:rPr lang="en-GB" smtClean="0"/>
              <a:pPr/>
              <a:t>18/06/2017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C349E2-508D-477D-91F9-386ACCC92389}" type="slidenum">
              <a:rPr lang="en-GB" smtClean="0"/>
              <a:pPr/>
              <a:t>‹#›</a:t>
            </a:fld>
            <a:endParaRPr lang="en-GB"/>
          </a:p>
        </p:txBody>
      </p:sp>
    </p:spTree>
    <p:extLst>
      <p:ext uri="{BB962C8B-B14F-4D97-AF65-F5344CB8AC3E}">
        <p14:creationId xmlns:p14="http://schemas.microsoft.com/office/powerpoint/2010/main" val="4088597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AB273C-0A96-45E7-98B5-D25607CC400E}" type="datetimeFigureOut">
              <a:rPr lang="en-GB" smtClean="0"/>
              <a:pPr/>
              <a:t>18/06/2017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DC349E2-508D-477D-91F9-386ACCC92389}" type="slidenum">
              <a:rPr lang="en-GB" smtClean="0"/>
              <a:pPr/>
              <a:t>‹#›</a:t>
            </a:fld>
            <a:endParaRPr lang="en-GB"/>
          </a:p>
        </p:txBody>
      </p:sp>
    </p:spTree>
    <p:extLst>
      <p:ext uri="{BB962C8B-B14F-4D97-AF65-F5344CB8AC3E}">
        <p14:creationId xmlns:p14="http://schemas.microsoft.com/office/powerpoint/2010/main" val="732414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B273C-0A96-45E7-98B5-D25607CC400E}" type="datetimeFigureOut">
              <a:rPr lang="en-GB" smtClean="0"/>
              <a:pPr/>
              <a:t>18/06/2017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C349E2-508D-477D-91F9-386ACCC92389}" type="slidenum">
              <a:rPr lang="en-GB" smtClean="0"/>
              <a:pPr/>
              <a:t>‹#›</a:t>
            </a:fld>
            <a:endParaRPr lang="en-GB"/>
          </a:p>
        </p:txBody>
      </p:sp>
    </p:spTree>
    <p:extLst>
      <p:ext uri="{BB962C8B-B14F-4D97-AF65-F5344CB8AC3E}">
        <p14:creationId xmlns:p14="http://schemas.microsoft.com/office/powerpoint/2010/main" val="535276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vimeo.com/195812974"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hyperlink" Target="http://biowikifarm.net/v-mfn/3d-handbook/3d_Imaging_Handbook:Main_Page" TargetMode="External"/><Relationship Id="rId4" Type="http://schemas.openxmlformats.org/officeDocument/2006/relationships/hyperlink" Target="https://naturalhistorymuseum.github.io/inselect/"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OeOGbQ4WrwM" TargetMode="External"/><Relationship Id="rId2" Type="http://schemas.openxmlformats.org/officeDocument/2006/relationships/hyperlink" Target="https://mail.nhm.ac.uk/owa/redir.aspx?C=ltQSsJTX_e9UzJMT4bVwusr3bibLUQGaPVfwUJI041IFv2eVUrbUCA..&amp;URL=https://youtu.be/OeOGbQ4WrwM" TargetMode="Externa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cetaf.org/"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cetafdigitization.biowikifarm.net/cdi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6799" t="9239" r="14766" b="26000"/>
          <a:stretch/>
        </p:blipFill>
        <p:spPr bwMode="auto">
          <a:xfrm>
            <a:off x="0" y="-15767"/>
            <a:ext cx="9144000" cy="6873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4742" y="-16979"/>
            <a:ext cx="9168741" cy="6858000"/>
          </a:xfrm>
          <a:prstGeom prst="rect">
            <a:avLst/>
          </a:prstGeom>
          <a:solidFill>
            <a:schemeClr val="bg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8" name="Picture 17" descr="Inline images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6021288"/>
            <a:ext cx="2443698" cy="49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24741" y="260648"/>
            <a:ext cx="9140239" cy="3486364"/>
          </a:xfrm>
        </p:spPr>
        <p:txBody>
          <a:bodyPr>
            <a:normAutofit/>
          </a:bodyPr>
          <a:lstStyle/>
          <a:p>
            <a:r>
              <a:rPr lang="en-GB" b="1" dirty="0" smtClean="0">
                <a:solidFill>
                  <a:schemeClr val="tx2"/>
                </a:solidFill>
                <a:latin typeface="Calibri" panose="020F0502020204030204" pitchFamily="34" charset="0"/>
                <a:cs typeface="Calibri" panose="020F0502020204030204" pitchFamily="34" charset="0"/>
              </a:rPr>
              <a:t>Who’s Who in Bioinformatics:</a:t>
            </a:r>
            <a:br>
              <a:rPr lang="en-GB" b="1" dirty="0" smtClean="0">
                <a:solidFill>
                  <a:schemeClr val="tx2"/>
                </a:solidFill>
                <a:latin typeface="Calibri" panose="020F0502020204030204" pitchFamily="34" charset="0"/>
                <a:cs typeface="Calibri" panose="020F0502020204030204" pitchFamily="34" charset="0"/>
              </a:rPr>
            </a:br>
            <a:r>
              <a:rPr lang="en-GB" b="1" dirty="0" smtClean="0">
                <a:solidFill>
                  <a:schemeClr val="tx2"/>
                </a:solidFill>
                <a:latin typeface="Calibri" panose="020F0502020204030204" pitchFamily="34" charset="0"/>
                <a:cs typeface="Calibri" panose="020F0502020204030204" pitchFamily="34" charset="0"/>
              </a:rPr>
              <a:t>The European Landscape</a:t>
            </a:r>
            <a:endParaRPr lang="en-GB" sz="4000" b="1" dirty="0">
              <a:solidFill>
                <a:schemeClr val="tx2"/>
              </a:solidFill>
              <a:latin typeface="Calibri" panose="020F0502020204030204" pitchFamily="34" charset="0"/>
              <a:cs typeface="Calibri" panose="020F0502020204030204" pitchFamily="34" charset="0"/>
            </a:endParaRPr>
          </a:p>
        </p:txBody>
      </p:sp>
      <p:sp>
        <p:nvSpPr>
          <p:cNvPr id="2" name="TextBox 1"/>
          <p:cNvSpPr txBox="1"/>
          <p:nvPr/>
        </p:nvSpPr>
        <p:spPr>
          <a:xfrm>
            <a:off x="83814" y="5273528"/>
            <a:ext cx="4848226" cy="461665"/>
          </a:xfrm>
          <a:prstGeom prst="rect">
            <a:avLst/>
          </a:prstGeom>
          <a:noFill/>
        </p:spPr>
        <p:txBody>
          <a:bodyPr wrap="square" rtlCol="0">
            <a:spAutoFit/>
          </a:bodyPr>
          <a:lstStyle/>
          <a:p>
            <a:r>
              <a:rPr lang="en-GB" sz="2400" dirty="0" smtClean="0">
                <a:solidFill>
                  <a:schemeClr val="tx1">
                    <a:lumMod val="75000"/>
                    <a:lumOff val="25000"/>
                  </a:schemeClr>
                </a:solidFill>
              </a:rPr>
              <a:t>Elspeth </a:t>
            </a:r>
            <a:r>
              <a:rPr lang="en-GB" sz="2400" dirty="0" err="1" smtClean="0">
                <a:solidFill>
                  <a:schemeClr val="tx1">
                    <a:lumMod val="75000"/>
                    <a:lumOff val="25000"/>
                  </a:schemeClr>
                </a:solidFill>
              </a:rPr>
              <a:t>Haston</a:t>
            </a:r>
            <a:r>
              <a:rPr lang="en-GB" sz="2400" dirty="0" smtClean="0">
                <a:solidFill>
                  <a:schemeClr val="tx1">
                    <a:lumMod val="75000"/>
                    <a:lumOff val="25000"/>
                  </a:schemeClr>
                </a:solidFill>
              </a:rPr>
              <a:t> &amp; Laurence Livermore</a:t>
            </a:r>
            <a:endParaRPr lang="en-GB" sz="2400" dirty="0">
              <a:solidFill>
                <a:schemeClr val="tx1">
                  <a:lumMod val="75000"/>
                  <a:lumOff val="25000"/>
                </a:schemeClr>
              </a:solidFill>
            </a:endParaRPr>
          </a:p>
        </p:txBody>
      </p:sp>
      <p:pic>
        <p:nvPicPr>
          <p:cNvPr id="1028" name="Picture 4" descr="CETAF – Consortium of European Taxonomic Faciliti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3924478"/>
            <a:ext cx="2163352" cy="16039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RBGE BRANDING\RBG MASTER LOGOS\RBGE MASTER PNG LOGOS\MASTER LOGO_EDINBURGH_BLACK.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45114" y="5844552"/>
            <a:ext cx="2698694" cy="90520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1797" y="5784178"/>
            <a:ext cx="1648275" cy="887980"/>
          </a:xfrm>
          <a:prstGeom prst="rect">
            <a:avLst/>
          </a:prstGeom>
        </p:spPr>
      </p:pic>
    </p:spTree>
    <p:extLst>
      <p:ext uri="{BB962C8B-B14F-4D97-AF65-F5344CB8AC3E}">
        <p14:creationId xmlns:p14="http://schemas.microsoft.com/office/powerpoint/2010/main" val="2908013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68741" cy="6858000"/>
          </a:xfrm>
          <a:prstGeom prst="rect">
            <a:avLst/>
          </a:prstGeom>
          <a:solidFill>
            <a:schemeClr val="bg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2" name="Picture 4" descr="CETAF – Consortium of European Taxonomic Facilit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070" y="190951"/>
            <a:ext cx="2619140" cy="194190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0" y="6525344"/>
            <a:ext cx="9144000" cy="584775"/>
            <a:chOff x="0" y="6525344"/>
            <a:chExt cx="9144000" cy="584775"/>
          </a:xfrm>
        </p:grpSpPr>
        <p:cxnSp>
          <p:nvCxnSpPr>
            <p:cNvPr id="14" name="Straight Connector 13"/>
            <p:cNvCxnSpPr/>
            <p:nvPr/>
          </p:nvCxnSpPr>
          <p:spPr>
            <a:xfrm>
              <a:off x="0" y="6525344"/>
              <a:ext cx="9144000" cy="0"/>
            </a:xfrm>
            <a:prstGeom prst="line">
              <a:avLst/>
            </a:prstGeom>
            <a:ln w="69850" cmpd="thickThi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6525344"/>
              <a:ext cx="9144000" cy="584775"/>
            </a:xfrm>
            <a:prstGeom prst="rect">
              <a:avLst/>
            </a:prstGeom>
            <a:noFill/>
          </p:spPr>
          <p:txBody>
            <a:bodyPr wrap="square" rtlCol="0">
              <a:spAutoFit/>
            </a:bodyPr>
            <a:lstStyle/>
            <a:p>
              <a:r>
                <a:rPr lang="en-GB" sz="1600" dirty="0">
                  <a:solidFill>
                    <a:schemeClr val="accent1">
                      <a:lumMod val="75000"/>
                    </a:schemeClr>
                  </a:solidFill>
                  <a:effectLst>
                    <a:innerShdw blurRad="63500" dist="50800" dir="2700000">
                      <a:prstClr val="black">
                        <a:alpha val="50000"/>
                      </a:prstClr>
                    </a:innerShdw>
                  </a:effectLst>
                </a:rPr>
                <a:t>Who’s Who in </a:t>
              </a:r>
              <a:r>
                <a:rPr lang="en-GB" sz="1600" dirty="0" smtClean="0">
                  <a:solidFill>
                    <a:schemeClr val="accent1">
                      <a:lumMod val="75000"/>
                    </a:schemeClr>
                  </a:solidFill>
                  <a:effectLst>
                    <a:innerShdw blurRad="63500" dist="50800" dir="2700000">
                      <a:prstClr val="black">
                        <a:alpha val="50000"/>
                      </a:prstClr>
                    </a:innerShdw>
                  </a:effectLst>
                </a:rPr>
                <a:t>Bioinformatics: The </a:t>
              </a:r>
              <a:r>
                <a:rPr lang="en-GB" sz="1600" dirty="0">
                  <a:solidFill>
                    <a:schemeClr val="accent1">
                      <a:lumMod val="75000"/>
                    </a:schemeClr>
                  </a:solidFill>
                  <a:effectLst>
                    <a:innerShdw blurRad="63500" dist="50800" dir="2700000">
                      <a:prstClr val="black">
                        <a:alpha val="50000"/>
                      </a:prstClr>
                    </a:innerShdw>
                  </a:effectLst>
                </a:rPr>
                <a:t>European </a:t>
              </a:r>
              <a:r>
                <a:rPr lang="en-GB" sz="1600" dirty="0" smtClean="0">
                  <a:solidFill>
                    <a:schemeClr val="accent1">
                      <a:lumMod val="75000"/>
                    </a:schemeClr>
                  </a:solidFill>
                  <a:effectLst>
                    <a:innerShdw blurRad="63500" dist="50800" dir="2700000">
                      <a:prstClr val="black">
                        <a:alpha val="50000"/>
                      </a:prstClr>
                    </a:innerShdw>
                  </a:effectLst>
                </a:rPr>
                <a:t>Landscape	 		            SPNHC 2017, Denver		</a:t>
              </a:r>
              <a:endParaRPr lang="en-GB" sz="1600" dirty="0">
                <a:solidFill>
                  <a:schemeClr val="accent1">
                    <a:lumMod val="75000"/>
                  </a:schemeClr>
                </a:solidFill>
                <a:effectLst>
                  <a:innerShdw blurRad="63500" dist="50800" dir="2700000">
                    <a:prstClr val="black">
                      <a:alpha val="50000"/>
                    </a:prstClr>
                  </a:innerShdw>
                </a:effectLst>
              </a:endParaRPr>
            </a:p>
          </p:txBody>
        </p:sp>
      </p:grpSp>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170" t="48471" r="38222" b="43213"/>
          <a:stretch/>
        </p:blipFill>
        <p:spPr bwMode="auto">
          <a:xfrm>
            <a:off x="729070" y="2708920"/>
            <a:ext cx="7426582" cy="1257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7057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68741" cy="6858000"/>
          </a:xfrm>
          <a:prstGeom prst="rect">
            <a:avLst/>
          </a:prstGeom>
          <a:solidFill>
            <a:schemeClr val="bg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3" name="Group 12"/>
          <p:cNvGrpSpPr/>
          <p:nvPr/>
        </p:nvGrpSpPr>
        <p:grpSpPr>
          <a:xfrm>
            <a:off x="0" y="6525344"/>
            <a:ext cx="9144000" cy="584775"/>
            <a:chOff x="0" y="6525344"/>
            <a:chExt cx="9144000" cy="584775"/>
          </a:xfrm>
        </p:grpSpPr>
        <p:cxnSp>
          <p:nvCxnSpPr>
            <p:cNvPr id="14" name="Straight Connector 13"/>
            <p:cNvCxnSpPr/>
            <p:nvPr/>
          </p:nvCxnSpPr>
          <p:spPr>
            <a:xfrm>
              <a:off x="0" y="6525344"/>
              <a:ext cx="9144000" cy="0"/>
            </a:xfrm>
            <a:prstGeom prst="line">
              <a:avLst/>
            </a:prstGeom>
            <a:ln w="69850" cmpd="thickThi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6525344"/>
              <a:ext cx="9144000" cy="584775"/>
            </a:xfrm>
            <a:prstGeom prst="rect">
              <a:avLst/>
            </a:prstGeom>
            <a:noFill/>
          </p:spPr>
          <p:txBody>
            <a:bodyPr wrap="square" rtlCol="0">
              <a:spAutoFit/>
            </a:bodyPr>
            <a:lstStyle/>
            <a:p>
              <a:r>
                <a:rPr lang="en-GB" sz="1600" dirty="0">
                  <a:solidFill>
                    <a:schemeClr val="accent1">
                      <a:lumMod val="75000"/>
                    </a:schemeClr>
                  </a:solidFill>
                  <a:effectLst>
                    <a:innerShdw blurRad="63500" dist="50800" dir="2700000">
                      <a:prstClr val="black">
                        <a:alpha val="50000"/>
                      </a:prstClr>
                    </a:innerShdw>
                  </a:effectLst>
                </a:rPr>
                <a:t>Who’s Who in </a:t>
              </a:r>
              <a:r>
                <a:rPr lang="en-GB" sz="1600" dirty="0" smtClean="0">
                  <a:solidFill>
                    <a:schemeClr val="accent1">
                      <a:lumMod val="75000"/>
                    </a:schemeClr>
                  </a:solidFill>
                  <a:effectLst>
                    <a:innerShdw blurRad="63500" dist="50800" dir="2700000">
                      <a:prstClr val="black">
                        <a:alpha val="50000"/>
                      </a:prstClr>
                    </a:innerShdw>
                  </a:effectLst>
                </a:rPr>
                <a:t>Bioinformatics: The </a:t>
              </a:r>
              <a:r>
                <a:rPr lang="en-GB" sz="1600" dirty="0">
                  <a:solidFill>
                    <a:schemeClr val="accent1">
                      <a:lumMod val="75000"/>
                    </a:schemeClr>
                  </a:solidFill>
                  <a:effectLst>
                    <a:innerShdw blurRad="63500" dist="50800" dir="2700000">
                      <a:prstClr val="black">
                        <a:alpha val="50000"/>
                      </a:prstClr>
                    </a:innerShdw>
                  </a:effectLst>
                </a:rPr>
                <a:t>European </a:t>
              </a:r>
              <a:r>
                <a:rPr lang="en-GB" sz="1600" dirty="0" smtClean="0">
                  <a:solidFill>
                    <a:schemeClr val="accent1">
                      <a:lumMod val="75000"/>
                    </a:schemeClr>
                  </a:solidFill>
                  <a:effectLst>
                    <a:innerShdw blurRad="63500" dist="50800" dir="2700000">
                      <a:prstClr val="black">
                        <a:alpha val="50000"/>
                      </a:prstClr>
                    </a:innerShdw>
                  </a:effectLst>
                </a:rPr>
                <a:t>Landscape	 		            SPNHC 2017, Denver		</a:t>
              </a:r>
              <a:endParaRPr lang="en-GB" sz="1600" dirty="0">
                <a:solidFill>
                  <a:schemeClr val="accent1">
                    <a:lumMod val="75000"/>
                  </a:schemeClr>
                </a:solidFill>
                <a:effectLst>
                  <a:innerShdw blurRad="63500" dist="50800" dir="2700000">
                    <a:prstClr val="black">
                      <a:alpha val="50000"/>
                    </a:prstClr>
                  </a:innerShdw>
                </a:effectLst>
              </a:endParaRPr>
            </a:p>
          </p:txBody>
        </p:sp>
      </p:grpSp>
      <p:sp>
        <p:nvSpPr>
          <p:cNvPr id="7" name="TextBox 6"/>
          <p:cNvSpPr txBox="1"/>
          <p:nvPr/>
        </p:nvSpPr>
        <p:spPr>
          <a:xfrm>
            <a:off x="-2169474" y="2492896"/>
            <a:ext cx="6048672" cy="1477328"/>
          </a:xfrm>
          <a:prstGeom prst="rect">
            <a:avLst/>
          </a:prstGeom>
          <a:noFill/>
        </p:spPr>
        <p:txBody>
          <a:bodyPr wrap="square" rtlCol="0">
            <a:spAutoFit/>
          </a:bodyPr>
          <a:lstStyle/>
          <a:p>
            <a:r>
              <a:rPr lang="en-GB" dirty="0" smtClean="0"/>
              <a:t>Stable Identifiers</a:t>
            </a:r>
          </a:p>
          <a:p>
            <a:r>
              <a:rPr lang="en-GB" dirty="0" smtClean="0"/>
              <a:t>Gap analysis</a:t>
            </a:r>
          </a:p>
          <a:p>
            <a:r>
              <a:rPr lang="en-GB" dirty="0" smtClean="0"/>
              <a:t>MPDC</a:t>
            </a:r>
          </a:p>
          <a:p>
            <a:r>
              <a:rPr lang="en-GB" dirty="0" smtClean="0"/>
              <a:t>CETAF Strategy</a:t>
            </a:r>
          </a:p>
          <a:p>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835" r="1610" b="10798"/>
          <a:stretch/>
        </p:blipFill>
        <p:spPr bwMode="auto">
          <a:xfrm>
            <a:off x="-25622" y="-27384"/>
            <a:ext cx="9168741" cy="4210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9644" t="22952" r="6137" b="23815"/>
          <a:stretch/>
        </p:blipFill>
        <p:spPr bwMode="auto">
          <a:xfrm>
            <a:off x="251520" y="4183234"/>
            <a:ext cx="4824536" cy="2248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3529" t="13686" r="39821" b="31548"/>
          <a:stretch/>
        </p:blipFill>
        <p:spPr bwMode="auto">
          <a:xfrm>
            <a:off x="5470712" y="4196454"/>
            <a:ext cx="3421768" cy="2258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9122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9137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107" t="19396" r="21603" b="17688"/>
          <a:stretch/>
        </p:blipFill>
        <p:spPr bwMode="auto">
          <a:xfrm>
            <a:off x="968390" y="33374"/>
            <a:ext cx="742350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0"/>
            <a:ext cx="9168741" cy="6858000"/>
          </a:xfrm>
          <a:prstGeom prst="rect">
            <a:avLst/>
          </a:prstGeom>
          <a:solidFill>
            <a:schemeClr val="bg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8" name="Picture 17" descr="Inline images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6021288"/>
            <a:ext cx="2443698" cy="49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24741" y="260648"/>
            <a:ext cx="9140239" cy="3486364"/>
          </a:xfrm>
        </p:spPr>
        <p:txBody>
          <a:bodyPr>
            <a:normAutofit/>
          </a:bodyPr>
          <a:lstStyle/>
          <a:p>
            <a:r>
              <a:rPr lang="en-GB" b="1" dirty="0" smtClean="0">
                <a:solidFill>
                  <a:schemeClr val="tx2"/>
                </a:solidFill>
                <a:latin typeface="Calibri" panose="020F0502020204030204" pitchFamily="34" charset="0"/>
                <a:cs typeface="Calibri" panose="020F0502020204030204" pitchFamily="34" charset="0"/>
              </a:rPr>
              <a:t>Who’s Who in Bioinformatics:</a:t>
            </a:r>
            <a:br>
              <a:rPr lang="en-GB" b="1" dirty="0" smtClean="0">
                <a:solidFill>
                  <a:schemeClr val="tx2"/>
                </a:solidFill>
                <a:latin typeface="Calibri" panose="020F0502020204030204" pitchFamily="34" charset="0"/>
                <a:cs typeface="Calibri" panose="020F0502020204030204" pitchFamily="34" charset="0"/>
              </a:rPr>
            </a:br>
            <a:r>
              <a:rPr lang="en-GB" b="1" dirty="0" smtClean="0">
                <a:solidFill>
                  <a:schemeClr val="tx2"/>
                </a:solidFill>
                <a:latin typeface="Calibri" panose="020F0502020204030204" pitchFamily="34" charset="0"/>
                <a:cs typeface="Calibri" panose="020F0502020204030204" pitchFamily="34" charset="0"/>
              </a:rPr>
              <a:t>The European </a:t>
            </a:r>
            <a:r>
              <a:rPr lang="en-GB" b="1" dirty="0" smtClean="0">
                <a:solidFill>
                  <a:schemeClr val="tx2"/>
                </a:solidFill>
                <a:latin typeface="Calibri" panose="020F0502020204030204" pitchFamily="34" charset="0"/>
                <a:cs typeface="Calibri" panose="020F0502020204030204" pitchFamily="34" charset="0"/>
              </a:rPr>
              <a:t>Landscape</a:t>
            </a:r>
            <a:br>
              <a:rPr lang="en-GB" b="1" dirty="0" smtClean="0">
                <a:solidFill>
                  <a:schemeClr val="tx2"/>
                </a:solidFill>
                <a:latin typeface="Calibri" panose="020F0502020204030204" pitchFamily="34" charset="0"/>
                <a:cs typeface="Calibri" panose="020F0502020204030204" pitchFamily="34" charset="0"/>
              </a:rPr>
            </a:br>
            <a:r>
              <a:rPr lang="en-GB" b="1" dirty="0" smtClean="0">
                <a:solidFill>
                  <a:schemeClr val="tx2"/>
                </a:solidFill>
                <a:latin typeface="Calibri" panose="020F0502020204030204" pitchFamily="34" charset="0"/>
                <a:cs typeface="Calibri" panose="020F0502020204030204" pitchFamily="34" charset="0"/>
              </a:rPr>
              <a:t>and beyond …</a:t>
            </a:r>
            <a:endParaRPr lang="en-GB" sz="4000" b="1" dirty="0">
              <a:solidFill>
                <a:schemeClr val="tx2"/>
              </a:solidFill>
              <a:latin typeface="Calibri" panose="020F0502020204030204" pitchFamily="34" charset="0"/>
              <a:cs typeface="Calibri" panose="020F0502020204030204" pitchFamily="34" charset="0"/>
            </a:endParaRPr>
          </a:p>
        </p:txBody>
      </p:sp>
      <p:sp>
        <p:nvSpPr>
          <p:cNvPr id="2" name="TextBox 1"/>
          <p:cNvSpPr txBox="1"/>
          <p:nvPr/>
        </p:nvSpPr>
        <p:spPr>
          <a:xfrm>
            <a:off x="83814" y="5273528"/>
            <a:ext cx="3624090" cy="830997"/>
          </a:xfrm>
          <a:prstGeom prst="rect">
            <a:avLst/>
          </a:prstGeom>
          <a:noFill/>
        </p:spPr>
        <p:txBody>
          <a:bodyPr wrap="square" rtlCol="0">
            <a:spAutoFit/>
          </a:bodyPr>
          <a:lstStyle/>
          <a:p>
            <a:r>
              <a:rPr lang="en-GB" sz="2400" dirty="0" smtClean="0">
                <a:solidFill>
                  <a:schemeClr val="tx1">
                    <a:lumMod val="75000"/>
                    <a:lumOff val="25000"/>
                  </a:schemeClr>
                </a:solidFill>
              </a:rPr>
              <a:t>Elspeth </a:t>
            </a:r>
            <a:r>
              <a:rPr lang="en-GB" sz="2400" dirty="0" err="1" smtClean="0">
                <a:solidFill>
                  <a:schemeClr val="tx1">
                    <a:lumMod val="75000"/>
                    <a:lumOff val="25000"/>
                  </a:schemeClr>
                </a:solidFill>
              </a:rPr>
              <a:t>Haston</a:t>
            </a:r>
            <a:r>
              <a:rPr lang="en-GB" sz="2400" dirty="0" smtClean="0">
                <a:solidFill>
                  <a:schemeClr val="tx1">
                    <a:lumMod val="75000"/>
                    <a:lumOff val="25000"/>
                  </a:schemeClr>
                </a:solidFill>
              </a:rPr>
              <a:t> &amp; Laurenc</a:t>
            </a:r>
            <a:r>
              <a:rPr lang="en-GB" sz="2400" dirty="0" smtClean="0">
                <a:solidFill>
                  <a:schemeClr val="tx1">
                    <a:lumMod val="75000"/>
                    <a:lumOff val="25000"/>
                  </a:schemeClr>
                </a:solidFill>
              </a:rPr>
              <a:t>e Livermore</a:t>
            </a:r>
            <a:endParaRPr lang="en-GB" sz="2400" dirty="0">
              <a:solidFill>
                <a:schemeClr val="tx1">
                  <a:lumMod val="75000"/>
                  <a:lumOff val="25000"/>
                </a:schemeClr>
              </a:solidFill>
            </a:endParaRPr>
          </a:p>
        </p:txBody>
      </p:sp>
      <p:pic>
        <p:nvPicPr>
          <p:cNvPr id="1028" name="Picture 4" descr="CETAF – Consortium of European Taxonomic Faciliti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8184" y="3924478"/>
            <a:ext cx="2163352" cy="16039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S:\RBGE BRANDING\RBG MASTER LOGOS\RBGE MASTER PNG LOGOS\MASTER LOGO_EDINBURGH_BLACK.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45114" y="5844552"/>
            <a:ext cx="2698694" cy="9052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1797" y="5861778"/>
            <a:ext cx="1648275" cy="887980"/>
          </a:xfrm>
          <a:prstGeom prst="rect">
            <a:avLst/>
          </a:prstGeom>
        </p:spPr>
      </p:pic>
    </p:spTree>
    <p:extLst>
      <p:ext uri="{BB962C8B-B14F-4D97-AF65-F5344CB8AC3E}">
        <p14:creationId xmlns:p14="http://schemas.microsoft.com/office/powerpoint/2010/main" val="2378594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4058" y="4103370"/>
            <a:ext cx="8861605" cy="2306955"/>
          </a:xfrm>
          <a:prstGeom prst="rect">
            <a:avLst/>
          </a:prstGeom>
          <a:solidFill>
            <a:schemeClr val="accent1">
              <a:lumMod val="40000"/>
              <a:lumOff val="60000"/>
            </a:schemeClr>
          </a:solidFill>
          <a:ln>
            <a:solidFill>
              <a:schemeClr val="tx2">
                <a:lumMod val="20000"/>
                <a:lumOff val="8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What is SYNTHESYS?</a:t>
            </a:r>
            <a:endParaRPr lang="en-GB" dirty="0"/>
          </a:p>
        </p:txBody>
      </p:sp>
      <p:sp>
        <p:nvSpPr>
          <p:cNvPr id="3" name="Text Placeholder 2"/>
          <p:cNvSpPr>
            <a:spLocks noGrp="1"/>
          </p:cNvSpPr>
          <p:nvPr>
            <p:ph type="body" sz="quarter" idx="10"/>
          </p:nvPr>
        </p:nvSpPr>
        <p:spPr>
          <a:xfrm>
            <a:off x="472561" y="2361537"/>
            <a:ext cx="8172846" cy="1741833"/>
          </a:xfrm>
        </p:spPr>
        <p:txBody>
          <a:bodyPr>
            <a:normAutofit lnSpcReduction="10000"/>
          </a:bodyPr>
          <a:lstStyle/>
          <a:p>
            <a:r>
              <a:rPr lang="en-GB" dirty="0" smtClean="0">
                <a:latin typeface="+mn-lt"/>
              </a:rPr>
              <a:t>3 projects (2004 – 2017 &gt;33M€)</a:t>
            </a:r>
          </a:p>
          <a:p>
            <a:r>
              <a:rPr lang="en-GB" dirty="0" smtClean="0">
                <a:latin typeface="+mn-lt"/>
              </a:rPr>
              <a:t>21 Partners (18 with NH collections)</a:t>
            </a:r>
          </a:p>
          <a:p>
            <a:r>
              <a:rPr lang="en-GB" dirty="0" smtClean="0">
                <a:latin typeface="+mn-lt"/>
              </a:rPr>
              <a:t>3 core strands of work:</a:t>
            </a:r>
          </a:p>
        </p:txBody>
      </p:sp>
      <p:sp>
        <p:nvSpPr>
          <p:cNvPr id="4" name="Shape 85"/>
          <p:cNvSpPr txBox="1"/>
          <p:nvPr/>
        </p:nvSpPr>
        <p:spPr>
          <a:xfrm>
            <a:off x="164058" y="4218236"/>
            <a:ext cx="2626767" cy="2369323"/>
          </a:xfrm>
          <a:prstGeom prst="rect">
            <a:avLst/>
          </a:prstGeom>
          <a:noFill/>
          <a:ln>
            <a:noFill/>
          </a:ln>
        </p:spPr>
        <p:txBody>
          <a:bodyPr lIns="90825" tIns="45425" rIns="90825" bIns="45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buSzPct val="25000"/>
            </a:pPr>
            <a:r>
              <a:rPr lang="en-GB" sz="1800" b="1" i="0" u="none" strike="noStrike" cap="none" baseline="0" dirty="0">
                <a:solidFill>
                  <a:schemeClr val="dk1"/>
                </a:solidFill>
                <a:latin typeface="+mn-lt"/>
                <a:ea typeface="Arial"/>
                <a:cs typeface="Arial"/>
                <a:sym typeface="Arial"/>
              </a:rPr>
              <a:t>Transnational Access </a:t>
            </a:r>
            <a:r>
              <a:rPr lang="en-GB" sz="1600" b="0" i="0" u="none" strike="noStrike" cap="none" baseline="0" dirty="0">
                <a:solidFill>
                  <a:schemeClr val="dk1"/>
                </a:solidFill>
                <a:latin typeface="+mn-lt"/>
                <a:ea typeface="Arial"/>
                <a:cs typeface="Arial"/>
                <a:sym typeface="Arial"/>
              </a:rPr>
              <a:t>improves accessibility of natural history collections through funded physical access to </a:t>
            </a:r>
            <a:r>
              <a:rPr lang="en-GB" sz="1600" b="0" i="0" u="none" strike="noStrike" cap="none" baseline="0" dirty="0" smtClean="0">
                <a:solidFill>
                  <a:schemeClr val="dk1"/>
                </a:solidFill>
                <a:latin typeface="+mn-lt"/>
                <a:ea typeface="Arial"/>
                <a:cs typeface="Arial"/>
                <a:sym typeface="Arial"/>
              </a:rPr>
              <a:t>collections / expertise </a:t>
            </a:r>
            <a:r>
              <a:rPr lang="en-GB" sz="1600" b="0" i="0" u="none" strike="noStrike" cap="none" baseline="0" dirty="0">
                <a:solidFill>
                  <a:schemeClr val="dk1"/>
                </a:solidFill>
                <a:latin typeface="+mn-lt"/>
                <a:ea typeface="Arial"/>
                <a:cs typeface="Arial"/>
                <a:sym typeface="Arial"/>
              </a:rPr>
              <a:t>and </a:t>
            </a:r>
            <a:r>
              <a:rPr lang="en-GB" sz="1600" b="0" i="0" u="none" strike="noStrike" cap="none" baseline="0" dirty="0" smtClean="0">
                <a:solidFill>
                  <a:schemeClr val="dk1"/>
                </a:solidFill>
                <a:latin typeface="+mn-lt"/>
                <a:ea typeface="Arial"/>
                <a:cs typeface="Arial"/>
                <a:sym typeface="Arial"/>
              </a:rPr>
              <a:t>facilities</a:t>
            </a:r>
            <a:r>
              <a:rPr lang="en-GB" sz="1600" b="0" i="0" u="none" strike="noStrike" cap="none" dirty="0" smtClean="0">
                <a:solidFill>
                  <a:schemeClr val="dk1"/>
                </a:solidFill>
                <a:latin typeface="+mn-lt"/>
                <a:ea typeface="Arial"/>
                <a:cs typeface="Arial"/>
                <a:sym typeface="Arial"/>
              </a:rPr>
              <a:t> </a:t>
            </a:r>
            <a:r>
              <a:rPr lang="en-GB" b="0" i="0" u="none" strike="noStrike" cap="none" dirty="0" smtClean="0">
                <a:solidFill>
                  <a:schemeClr val="dk1"/>
                </a:solidFill>
                <a:latin typeface="+mn-lt"/>
                <a:sym typeface="Arial"/>
              </a:rPr>
              <a:t>(</a:t>
            </a:r>
            <a:r>
              <a:rPr lang="en-US" altLang="en-US" dirty="0">
                <a:ea typeface="ＭＳ Ｐゴシック" panose="020B0600070205080204" pitchFamily="34" charset="-128"/>
              </a:rPr>
              <a:t>chemical analysis, molecular and </a:t>
            </a:r>
            <a:r>
              <a:rPr lang="en-US" altLang="en-US" dirty="0" smtClean="0">
                <a:ea typeface="ＭＳ Ｐゴシック" panose="020B0600070205080204" pitchFamily="34" charset="-128"/>
              </a:rPr>
              <a:t>imaging).</a:t>
            </a:r>
            <a:r>
              <a:rPr lang="en-GB" b="0" i="0" u="none" strike="noStrike" cap="none" baseline="0" dirty="0" smtClean="0">
                <a:solidFill>
                  <a:schemeClr val="dk1"/>
                </a:solidFill>
                <a:latin typeface="+mn-lt"/>
                <a:sym typeface="Arial"/>
              </a:rPr>
              <a:t> </a:t>
            </a:r>
            <a:endParaRPr lang="en-GB" sz="1600" b="0" i="0" u="none" strike="noStrike" cap="none" baseline="0" dirty="0" smtClean="0">
              <a:solidFill>
                <a:schemeClr val="dk1"/>
              </a:solidFill>
              <a:latin typeface="+mn-lt"/>
              <a:ea typeface="Arial"/>
              <a:cs typeface="Arial"/>
              <a:sym typeface="Arial"/>
            </a:endParaRPr>
          </a:p>
        </p:txBody>
      </p:sp>
      <p:sp>
        <p:nvSpPr>
          <p:cNvPr id="5" name="Shape 86"/>
          <p:cNvSpPr txBox="1"/>
          <p:nvPr/>
        </p:nvSpPr>
        <p:spPr>
          <a:xfrm>
            <a:off x="2790825" y="4202361"/>
            <a:ext cx="3286125" cy="2092324"/>
          </a:xfrm>
          <a:prstGeom prst="rect">
            <a:avLst/>
          </a:prstGeom>
          <a:ln/>
        </p:spPr>
        <p:style>
          <a:lnRef idx="2">
            <a:schemeClr val="accent1"/>
          </a:lnRef>
          <a:fillRef idx="1">
            <a:schemeClr val="lt1"/>
          </a:fillRef>
          <a:effectRef idx="0">
            <a:schemeClr val="accent1"/>
          </a:effectRef>
          <a:fontRef idx="minor">
            <a:schemeClr val="dk1"/>
          </a:fontRef>
        </p:style>
        <p:txBody>
          <a:bodyPr lIns="90825" tIns="45425" rIns="90825" bIns="45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ctr" rtl="0">
              <a:spcBef>
                <a:spcPts val="0"/>
              </a:spcBef>
              <a:buSzPct val="25000"/>
              <a:buNone/>
            </a:pPr>
            <a:r>
              <a:rPr lang="en-GB" sz="2000" b="1" i="0" u="none" strike="noStrike" cap="none" baseline="0" dirty="0">
                <a:solidFill>
                  <a:schemeClr val="tx2">
                    <a:lumMod val="60000"/>
                    <a:lumOff val="40000"/>
                  </a:schemeClr>
                </a:solidFill>
                <a:latin typeface="+mn-lt"/>
                <a:ea typeface="Arial"/>
                <a:cs typeface="Arial"/>
                <a:sym typeface="Arial"/>
              </a:rPr>
              <a:t>Joint Research Activities </a:t>
            </a:r>
            <a:endParaRPr lang="en-GB" sz="2000" b="1" i="0" u="none" strike="noStrike" cap="none" baseline="0" dirty="0" smtClean="0">
              <a:solidFill>
                <a:schemeClr val="tx2">
                  <a:lumMod val="60000"/>
                  <a:lumOff val="40000"/>
                </a:schemeClr>
              </a:solidFill>
              <a:latin typeface="+mn-lt"/>
              <a:ea typeface="Arial"/>
              <a:cs typeface="Arial"/>
              <a:sym typeface="Arial"/>
            </a:endParaRPr>
          </a:p>
          <a:p>
            <a:pPr marL="0" marR="0" lvl="0" indent="0" algn="ctr" rtl="0">
              <a:spcBef>
                <a:spcPts val="600"/>
              </a:spcBef>
              <a:spcAft>
                <a:spcPts val="600"/>
              </a:spcAft>
              <a:buSzPct val="25000"/>
              <a:buNone/>
            </a:pPr>
            <a:r>
              <a:rPr lang="en-GB" sz="1800" b="1" i="0" u="none" strike="noStrike" cap="none" baseline="0" dirty="0" smtClean="0">
                <a:solidFill>
                  <a:schemeClr val="dk1"/>
                </a:solidFill>
                <a:latin typeface="+mn-lt"/>
                <a:ea typeface="Arial"/>
                <a:cs typeface="Arial"/>
                <a:sym typeface="Arial"/>
              </a:rPr>
              <a:t>improve </a:t>
            </a:r>
            <a:r>
              <a:rPr lang="en-GB" sz="1800" b="1" i="0" u="none" strike="noStrike" cap="none" baseline="0" dirty="0">
                <a:solidFill>
                  <a:schemeClr val="dk1"/>
                </a:solidFill>
                <a:latin typeface="+mn-lt"/>
                <a:ea typeface="Arial"/>
                <a:cs typeface="Arial"/>
                <a:sym typeface="Arial"/>
              </a:rPr>
              <a:t>access to data stored digitally within NH collections by extracting and enhancing data from digitised </a:t>
            </a:r>
            <a:r>
              <a:rPr lang="en-GB" sz="1800" b="1" i="0" u="none" strike="noStrike" cap="none" baseline="0" dirty="0" smtClean="0">
                <a:solidFill>
                  <a:schemeClr val="dk1"/>
                </a:solidFill>
                <a:latin typeface="+mn-lt"/>
                <a:ea typeface="Arial"/>
                <a:cs typeface="Arial"/>
                <a:sym typeface="Arial"/>
              </a:rPr>
              <a:t>collections</a:t>
            </a:r>
            <a:endParaRPr lang="en-GB" sz="1800" b="1" i="0" u="none" strike="noStrike" cap="none" baseline="0" dirty="0">
              <a:solidFill>
                <a:schemeClr val="dk1"/>
              </a:solidFill>
              <a:latin typeface="+mn-lt"/>
              <a:ea typeface="Arial"/>
              <a:cs typeface="Arial"/>
              <a:sym typeface="Arial"/>
            </a:endParaRPr>
          </a:p>
        </p:txBody>
      </p:sp>
      <p:sp>
        <p:nvSpPr>
          <p:cNvPr id="6" name="Shape 87"/>
          <p:cNvSpPr txBox="1"/>
          <p:nvPr/>
        </p:nvSpPr>
        <p:spPr>
          <a:xfrm>
            <a:off x="6305549" y="4202361"/>
            <a:ext cx="2774967" cy="2061547"/>
          </a:xfrm>
          <a:prstGeom prst="rect">
            <a:avLst/>
          </a:prstGeom>
          <a:noFill/>
          <a:ln>
            <a:noFill/>
          </a:ln>
        </p:spPr>
        <p:txBody>
          <a:bodyPr lIns="90825" tIns="45425" rIns="90825" bIns="45425"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l" rtl="0">
              <a:spcBef>
                <a:spcPts val="0"/>
              </a:spcBef>
              <a:buSzPct val="25000"/>
              <a:buNone/>
            </a:pPr>
            <a:r>
              <a:rPr lang="en-GB" sz="1800" b="1" i="0" u="none" strike="noStrike" cap="none" baseline="0" dirty="0">
                <a:solidFill>
                  <a:schemeClr val="dk1"/>
                </a:solidFill>
                <a:latin typeface="+mn-lt"/>
                <a:ea typeface="Arial"/>
                <a:cs typeface="Arial"/>
                <a:sym typeface="Arial"/>
              </a:rPr>
              <a:t>Network Activities</a:t>
            </a:r>
            <a:r>
              <a:rPr lang="en-GB" sz="2000" b="1" i="0" u="none" strike="noStrike" cap="none" baseline="0" dirty="0">
                <a:solidFill>
                  <a:schemeClr val="dk1"/>
                </a:solidFill>
                <a:latin typeface="+mn-lt"/>
                <a:ea typeface="Arial"/>
                <a:cs typeface="Arial"/>
                <a:sym typeface="Arial"/>
              </a:rPr>
              <a:t> </a:t>
            </a:r>
            <a:endParaRPr lang="en-GB" sz="2000" b="1" i="0" u="none" strike="noStrike" cap="none" baseline="0" dirty="0" smtClean="0">
              <a:solidFill>
                <a:schemeClr val="dk1"/>
              </a:solidFill>
              <a:latin typeface="+mn-lt"/>
              <a:ea typeface="Arial"/>
              <a:cs typeface="Arial"/>
              <a:sym typeface="Arial"/>
            </a:endParaRPr>
          </a:p>
          <a:p>
            <a:pPr marL="0" marR="0" lvl="0" indent="0" algn="l" rtl="0">
              <a:spcBef>
                <a:spcPts val="0"/>
              </a:spcBef>
              <a:buSzPct val="25000"/>
              <a:buNone/>
            </a:pPr>
            <a:r>
              <a:rPr lang="en-GB" sz="1600" b="0" i="0" u="none" strike="noStrike" cap="none" baseline="0" dirty="0" smtClean="0">
                <a:solidFill>
                  <a:schemeClr val="dk1"/>
                </a:solidFill>
                <a:latin typeface="+mn-lt"/>
                <a:ea typeface="Arial"/>
                <a:cs typeface="Arial"/>
                <a:sym typeface="Arial"/>
              </a:rPr>
              <a:t>deliver </a:t>
            </a:r>
            <a:r>
              <a:rPr lang="en-GB" sz="1600" b="0" i="0" u="none" strike="noStrike" cap="none" baseline="0" dirty="0">
                <a:solidFill>
                  <a:schemeClr val="dk1"/>
                </a:solidFill>
                <a:latin typeface="+mn-lt"/>
                <a:ea typeface="Arial"/>
                <a:cs typeface="Arial"/>
                <a:sym typeface="Arial"/>
              </a:rPr>
              <a:t>collection management policies, best practice models, unified standards and protocols for new and emerging collections.</a:t>
            </a:r>
          </a:p>
        </p:txBody>
      </p:sp>
      <p:grpSp>
        <p:nvGrpSpPr>
          <p:cNvPr id="10" name="Group 9"/>
          <p:cNvGrpSpPr/>
          <p:nvPr/>
        </p:nvGrpSpPr>
        <p:grpSpPr>
          <a:xfrm>
            <a:off x="6978505" y="329299"/>
            <a:ext cx="1891320" cy="3449343"/>
            <a:chOff x="6323281" y="-81892"/>
            <a:chExt cx="3035398" cy="5535885"/>
          </a:xfrm>
        </p:grpSpPr>
        <p:pic>
          <p:nvPicPr>
            <p:cNvPr id="7" name="Shape 103"/>
            <p:cNvPicPr preferRelativeResize="0"/>
            <p:nvPr/>
          </p:nvPicPr>
          <p:blipFill rotWithShape="1">
            <a:blip r:embed="rId3">
              <a:alphaModFix/>
            </a:blip>
            <a:srcRect l="67439" t="7563" r="23024" b="12416"/>
            <a:stretch/>
          </p:blipFill>
          <p:spPr>
            <a:xfrm>
              <a:off x="8307203" y="-81892"/>
              <a:ext cx="1051476" cy="5535885"/>
            </a:xfrm>
            <a:prstGeom prst="rect">
              <a:avLst/>
            </a:prstGeom>
            <a:noFill/>
            <a:ln>
              <a:noFill/>
            </a:ln>
          </p:spPr>
        </p:pic>
        <p:pic>
          <p:nvPicPr>
            <p:cNvPr id="8" name="Shape 104"/>
            <p:cNvPicPr preferRelativeResize="0"/>
            <p:nvPr/>
          </p:nvPicPr>
          <p:blipFill rotWithShape="1">
            <a:blip r:embed="rId3">
              <a:alphaModFix/>
            </a:blip>
            <a:srcRect l="34062" t="7563" r="56224" b="12705"/>
            <a:stretch/>
          </p:blipFill>
          <p:spPr>
            <a:xfrm>
              <a:off x="7295636" y="-81892"/>
              <a:ext cx="1074825" cy="5535885"/>
            </a:xfrm>
            <a:prstGeom prst="rect">
              <a:avLst/>
            </a:prstGeom>
            <a:noFill/>
            <a:ln>
              <a:noFill/>
            </a:ln>
          </p:spPr>
        </p:pic>
        <p:pic>
          <p:nvPicPr>
            <p:cNvPr id="9" name="Shape 105"/>
            <p:cNvPicPr preferRelativeResize="0"/>
            <p:nvPr/>
          </p:nvPicPr>
          <p:blipFill rotWithShape="1">
            <a:blip r:embed="rId3">
              <a:alphaModFix/>
            </a:blip>
            <a:srcRect t="7563" r="90576" b="12416"/>
            <a:stretch/>
          </p:blipFill>
          <p:spPr>
            <a:xfrm>
              <a:off x="6323281" y="-81892"/>
              <a:ext cx="1039068" cy="5535885"/>
            </a:xfrm>
            <a:prstGeom prst="rect">
              <a:avLst/>
            </a:prstGeom>
            <a:noFill/>
            <a:ln>
              <a:noFill/>
            </a:ln>
          </p:spPr>
        </p:pic>
      </p:grpSp>
      <p:sp>
        <p:nvSpPr>
          <p:cNvPr id="11" name="Text Placeholder 2"/>
          <p:cNvSpPr txBox="1">
            <a:spLocks/>
          </p:cNvSpPr>
          <p:nvPr/>
        </p:nvSpPr>
        <p:spPr>
          <a:xfrm>
            <a:off x="464941" y="1194517"/>
            <a:ext cx="6381629" cy="1666794"/>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smtClean="0">
                <a:latin typeface="+mn-lt"/>
              </a:rPr>
              <a:t>Overall aim: </a:t>
            </a:r>
          </a:p>
          <a:p>
            <a:pPr marL="400050" lvl="1" indent="0">
              <a:buNone/>
            </a:pPr>
            <a:r>
              <a:rPr lang="en-GB" dirty="0" smtClean="0">
                <a:latin typeface="+mn-lt"/>
              </a:rPr>
              <a:t>“</a:t>
            </a:r>
            <a:r>
              <a:rPr lang="en-GB" i="1" dirty="0" smtClean="0">
                <a:latin typeface="+mn-lt"/>
              </a:rPr>
              <a:t>to create an </a:t>
            </a:r>
            <a:r>
              <a:rPr lang="en-GB" i="1" dirty="0">
                <a:latin typeface="+mn-lt"/>
              </a:rPr>
              <a:t>integrated European infrastructure for researchers in the natural </a:t>
            </a:r>
            <a:r>
              <a:rPr lang="en-GB" i="1" dirty="0" smtClean="0">
                <a:latin typeface="+mn-lt"/>
              </a:rPr>
              <a:t>sciences</a:t>
            </a:r>
            <a:r>
              <a:rPr lang="en-GB" dirty="0" smtClean="0">
                <a:latin typeface="+mn-lt"/>
              </a:rPr>
              <a:t>”</a:t>
            </a:r>
            <a:endParaRPr lang="en-GB" dirty="0">
              <a:latin typeface="+mn-lt"/>
            </a:endParaRPr>
          </a:p>
        </p:txBody>
      </p:sp>
    </p:spTree>
    <p:extLst>
      <p:ext uri="{BB962C8B-B14F-4D97-AF65-F5344CB8AC3E}">
        <p14:creationId xmlns:p14="http://schemas.microsoft.com/office/powerpoint/2010/main" val="529629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SYNTHESYS Highlights</a:t>
            </a:r>
            <a:endParaRPr lang="en-GB" dirty="0"/>
          </a:p>
        </p:txBody>
      </p:sp>
      <p:sp>
        <p:nvSpPr>
          <p:cNvPr id="3" name="Text Placeholder 2"/>
          <p:cNvSpPr>
            <a:spLocks noGrp="1"/>
          </p:cNvSpPr>
          <p:nvPr>
            <p:ph type="body" sz="quarter" idx="10"/>
          </p:nvPr>
        </p:nvSpPr>
        <p:spPr>
          <a:xfrm>
            <a:off x="472561" y="1478943"/>
            <a:ext cx="8172846" cy="4890052"/>
          </a:xfrm>
        </p:spPr>
        <p:txBody>
          <a:bodyPr>
            <a:normAutofit fontScale="77500" lnSpcReduction="20000"/>
          </a:bodyPr>
          <a:lstStyle/>
          <a:p>
            <a:r>
              <a:rPr lang="en-GB" dirty="0" smtClean="0">
                <a:latin typeface="Arial" panose="020B0604020202020204" pitchFamily="34" charset="0"/>
                <a:cs typeface="Arial" panose="020B0604020202020204" pitchFamily="34" charset="0"/>
              </a:rPr>
              <a:t>50,000 funded </a:t>
            </a:r>
            <a:r>
              <a:rPr lang="en-GB" dirty="0">
                <a:latin typeface="Arial" panose="020B0604020202020204" pitchFamily="34" charset="0"/>
                <a:cs typeface="Arial" panose="020B0604020202020204" pitchFamily="34" charset="0"/>
              </a:rPr>
              <a:t>visitor </a:t>
            </a:r>
            <a:r>
              <a:rPr lang="en-GB" dirty="0" smtClean="0">
                <a:latin typeface="Arial" panose="020B0604020202020204" pitchFamily="34" charset="0"/>
                <a:cs typeface="Arial" panose="020B0604020202020204" pitchFamily="34" charset="0"/>
              </a:rPr>
              <a:t>days, &gt;3,800 researchers </a:t>
            </a:r>
            <a:r>
              <a:rPr lang="en-GB" dirty="0">
                <a:latin typeface="Arial" panose="020B0604020202020204" pitchFamily="34" charset="0"/>
                <a:cs typeface="Arial" panose="020B0604020202020204" pitchFamily="34" charset="0"/>
              </a:rPr>
              <a:t>(42%♀ 58%♂</a:t>
            </a:r>
            <a:r>
              <a:rPr lang="en-GB" dirty="0" smtClean="0">
                <a:latin typeface="Arial" panose="020B0604020202020204" pitchFamily="34" charset="0"/>
                <a:cs typeface="Arial" panose="020B0604020202020204" pitchFamily="34" charset="0"/>
              </a:rPr>
              <a:t>) resulting in &gt;4,500 scientific outputs/publications</a:t>
            </a:r>
          </a:p>
          <a:p>
            <a:endParaRPr lang="en-GB" dirty="0" smtClean="0">
              <a:latin typeface="Arial" panose="020B0604020202020204" pitchFamily="34" charset="0"/>
              <a:cs typeface="Arial" panose="020B0604020202020204" pitchFamily="34" charset="0"/>
            </a:endParaRPr>
          </a:p>
          <a:p>
            <a:r>
              <a:rPr lang="en-GB" altLang="en-US" dirty="0" smtClean="0">
                <a:ea typeface="ＭＳ Ｐゴシック" panose="020B0600070205080204" pitchFamily="34" charset="-128"/>
              </a:rPr>
              <a:t>Instructional best practice videos: “</a:t>
            </a:r>
            <a:r>
              <a:rPr lang="en-GB" b="1" dirty="0"/>
              <a:t>Collecting plant material in silica gel: The teabag </a:t>
            </a:r>
            <a:r>
              <a:rPr lang="en-GB" b="1" dirty="0" smtClean="0"/>
              <a:t>method” </a:t>
            </a:r>
            <a:r>
              <a:rPr lang="en-GB" b="1" dirty="0" smtClean="0">
                <a:hlinkClick r:id="rId3"/>
              </a:rPr>
              <a:t>https</a:t>
            </a:r>
            <a:r>
              <a:rPr lang="en-GB" b="1" dirty="0">
                <a:hlinkClick r:id="rId3"/>
              </a:rPr>
              <a:t>://</a:t>
            </a:r>
            <a:r>
              <a:rPr lang="en-GB" b="1" dirty="0" smtClean="0">
                <a:hlinkClick r:id="rId3"/>
              </a:rPr>
              <a:t>vimeo.com/195812974</a:t>
            </a:r>
            <a:endParaRPr lang="en-GB" b="1" dirty="0" smtClean="0"/>
          </a:p>
          <a:p>
            <a:endParaRPr lang="en-GB" b="1" dirty="0" smtClean="0"/>
          </a:p>
          <a:p>
            <a:r>
              <a:rPr lang="en-GB" b="1" dirty="0" smtClean="0"/>
              <a:t>Innovative open source digitisation software: </a:t>
            </a:r>
            <a:r>
              <a:rPr lang="en-GB" b="1" dirty="0" smtClean="0">
                <a:hlinkClick r:id="rId4"/>
              </a:rPr>
              <a:t>https</a:t>
            </a:r>
            <a:r>
              <a:rPr lang="en-GB" b="1" dirty="0">
                <a:hlinkClick r:id="rId4"/>
              </a:rPr>
              <a:t>://naturalhistorymuseum.github.io/inselect</a:t>
            </a:r>
            <a:r>
              <a:rPr lang="en-GB" b="1" dirty="0" smtClean="0">
                <a:hlinkClick r:id="rId4"/>
              </a:rPr>
              <a:t>/</a:t>
            </a:r>
            <a:endParaRPr lang="en-GB" b="1" dirty="0" smtClean="0"/>
          </a:p>
          <a:p>
            <a:endParaRPr lang="en-GB" b="1" dirty="0" smtClean="0"/>
          </a:p>
          <a:p>
            <a:r>
              <a:rPr lang="en-GB" b="1" dirty="0" smtClean="0"/>
              <a:t>3D </a:t>
            </a:r>
            <a:r>
              <a:rPr lang="en-GB" b="1" dirty="0"/>
              <a:t>imaging handbook: </a:t>
            </a:r>
            <a:r>
              <a:rPr lang="en-GB" b="1" dirty="0">
                <a:hlinkClick r:id="rId5"/>
              </a:rPr>
              <a:t>http://</a:t>
            </a:r>
            <a:r>
              <a:rPr lang="en-GB" b="1" dirty="0" smtClean="0">
                <a:hlinkClick r:id="rId5"/>
              </a:rPr>
              <a:t>biowikifarm.net/v-mfn/3d-handbook/3d_Imaging_Handbook:Main_Page</a:t>
            </a:r>
            <a:endParaRPr lang="en-GB" b="1" dirty="0" smtClean="0"/>
          </a:p>
          <a:p>
            <a:endParaRPr lang="en-GB" b="1" dirty="0" smtClean="0"/>
          </a:p>
          <a:p>
            <a:endParaRPr lang="en-GB" b="1" dirty="0"/>
          </a:p>
          <a:p>
            <a:endParaRPr lang="en-GB" altLang="en-US" dirty="0">
              <a:ea typeface="ＭＳ Ｐゴシック" panose="020B0600070205080204" pitchFamily="34" charset="-128"/>
            </a:endParaRPr>
          </a:p>
          <a:p>
            <a:endParaRPr lang="en-GB" altLang="en-US" dirty="0">
              <a:ea typeface="ＭＳ Ｐゴシック" panose="020B0600070205080204" pitchFamily="34" charset="-128"/>
            </a:endParaRPr>
          </a:p>
          <a:p>
            <a:endParaRPr lang="en-GB" dirty="0" smtClean="0">
              <a:latin typeface="+mn-lt"/>
            </a:endParaRPr>
          </a:p>
        </p:txBody>
      </p:sp>
    </p:spTree>
    <p:extLst>
      <p:ext uri="{BB962C8B-B14F-4D97-AF65-F5344CB8AC3E}">
        <p14:creationId xmlns:p14="http://schemas.microsoft.com/office/powerpoint/2010/main" val="1492785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SYNTHESYS+</a:t>
            </a:r>
            <a:endParaRPr lang="en-GB" dirty="0"/>
          </a:p>
        </p:txBody>
      </p:sp>
      <p:sp>
        <p:nvSpPr>
          <p:cNvPr id="11" name="Text Placeholder 2"/>
          <p:cNvSpPr txBox="1">
            <a:spLocks/>
          </p:cNvSpPr>
          <p:nvPr/>
        </p:nvSpPr>
        <p:spPr>
          <a:xfrm>
            <a:off x="464941" y="1194516"/>
            <a:ext cx="8443928" cy="5526324"/>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smtClean="0">
                <a:latin typeface="+mn-lt"/>
              </a:rPr>
              <a:t>Successor project to SYNTHESYS3, still in development</a:t>
            </a:r>
            <a:r>
              <a:rPr lang="en-GB" sz="1800" dirty="0" smtClean="0">
                <a:latin typeface="+mn-lt"/>
              </a:rPr>
              <a:t> (proposal submission in March 2017)</a:t>
            </a:r>
          </a:p>
          <a:p>
            <a:pPr marL="0" indent="0">
              <a:buNone/>
            </a:pPr>
            <a:endParaRPr lang="en-GB" dirty="0">
              <a:latin typeface="+mn-lt"/>
            </a:endParaRPr>
          </a:p>
          <a:p>
            <a:pPr marL="0" indent="0">
              <a:buNone/>
            </a:pPr>
            <a:r>
              <a:rPr lang="en-GB" dirty="0" smtClean="0">
                <a:latin typeface="+mn-lt"/>
              </a:rPr>
              <a:t>Some likely components:</a:t>
            </a:r>
          </a:p>
          <a:p>
            <a:r>
              <a:rPr lang="en-GB" dirty="0" smtClean="0">
                <a:latin typeface="+mn-lt"/>
              </a:rPr>
              <a:t>Extend reciprocal transnational Access to a (single?) non-EU NH collection</a:t>
            </a:r>
          </a:p>
          <a:p>
            <a:r>
              <a:rPr lang="en-GB" dirty="0" smtClean="0">
                <a:latin typeface="+mn-lt"/>
              </a:rPr>
              <a:t>Develop “collections on demand” services (digitisation, molecular, analytical)</a:t>
            </a:r>
          </a:p>
          <a:p>
            <a:r>
              <a:rPr lang="en-GB" dirty="0" smtClean="0">
                <a:latin typeface="+mn-lt"/>
              </a:rPr>
              <a:t>Build larger coordinated network of molecular data sharing between partners</a:t>
            </a:r>
          </a:p>
          <a:p>
            <a:r>
              <a:rPr lang="en-GB" dirty="0" smtClean="0">
                <a:latin typeface="+mn-lt"/>
              </a:rPr>
              <a:t>Prototype and apply computer vision and machine learning</a:t>
            </a:r>
          </a:p>
          <a:p>
            <a:pPr marL="0" indent="0">
              <a:buNone/>
            </a:pPr>
            <a:endParaRPr lang="en-GB" dirty="0">
              <a:latin typeface="+mn-lt"/>
            </a:endParaRPr>
          </a:p>
          <a:p>
            <a:pPr marL="0" indent="0">
              <a:buNone/>
            </a:pPr>
            <a:r>
              <a:rPr lang="en-GB" dirty="0" smtClean="0">
                <a:latin typeface="+mn-lt"/>
              </a:rPr>
              <a:t>Will prepare the community for the </a:t>
            </a:r>
            <a:r>
              <a:rPr lang="en-GB" dirty="0" err="1" smtClean="0">
                <a:latin typeface="+mn-lt"/>
              </a:rPr>
              <a:t>DiSSCo</a:t>
            </a:r>
            <a:r>
              <a:rPr lang="en-GB" dirty="0" smtClean="0">
                <a:latin typeface="+mn-lt"/>
              </a:rPr>
              <a:t> Project…</a:t>
            </a:r>
            <a:endParaRPr lang="en-GB" dirty="0">
              <a:latin typeface="+mn-lt"/>
            </a:endParaRPr>
          </a:p>
          <a:p>
            <a:pPr marL="0" indent="0">
              <a:buNone/>
            </a:pPr>
            <a:endParaRPr lang="en-GB" dirty="0" smtClean="0">
              <a:latin typeface="+mn-lt"/>
            </a:endParaRPr>
          </a:p>
        </p:txBody>
      </p:sp>
    </p:spTree>
    <p:extLst>
      <p:ext uri="{BB962C8B-B14F-4D97-AF65-F5344CB8AC3E}">
        <p14:creationId xmlns:p14="http://schemas.microsoft.com/office/powerpoint/2010/main" val="32993329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DISSCO?</a:t>
            </a:r>
            <a:endParaRPr lang="en-GB" dirty="0"/>
          </a:p>
        </p:txBody>
      </p:sp>
      <p:sp>
        <p:nvSpPr>
          <p:cNvPr id="11" name="Text Placeholder 2"/>
          <p:cNvSpPr txBox="1">
            <a:spLocks/>
          </p:cNvSpPr>
          <p:nvPr/>
        </p:nvSpPr>
        <p:spPr>
          <a:xfrm>
            <a:off x="464941" y="1194516"/>
            <a:ext cx="8368958" cy="5087013"/>
          </a:xfrm>
          <a:prstGeom prst="rect">
            <a:avLst/>
          </a:prstGeom>
        </p:spPr>
        <p:txBody>
          <a:bodyPr vert="horz" lIns="0" tIns="0" rIns="0" bIns="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dirty="0" smtClean="0">
                <a:latin typeface="+mn-lt"/>
              </a:rPr>
              <a:t>Next step for building large Research Infrastructures in EU (ESFRI Project)</a:t>
            </a:r>
          </a:p>
          <a:p>
            <a:pPr marL="0" indent="0">
              <a:buNone/>
            </a:pPr>
            <a:endParaRPr lang="en-GB" dirty="0" smtClean="0">
              <a:latin typeface="+mn-lt"/>
            </a:endParaRPr>
          </a:p>
          <a:p>
            <a:pPr marL="0" indent="0">
              <a:buNone/>
            </a:pPr>
            <a:r>
              <a:rPr lang="en-GB" dirty="0" smtClean="0">
                <a:latin typeface="+mn-lt"/>
              </a:rPr>
              <a:t>Larger in scope (90 museums in 19 countries), ambition and timescales (13 year programme)</a:t>
            </a:r>
          </a:p>
          <a:p>
            <a:pPr marL="0" indent="0">
              <a:buNone/>
            </a:pPr>
            <a:endParaRPr lang="en-GB" dirty="0" smtClean="0">
              <a:latin typeface="+mn-lt"/>
            </a:endParaRPr>
          </a:p>
          <a:p>
            <a:pPr marL="0" indent="0">
              <a:buNone/>
            </a:pPr>
            <a:r>
              <a:rPr lang="en-GB" dirty="0" smtClean="0">
                <a:latin typeface="+mn-lt"/>
              </a:rPr>
              <a:t>Addresses three main challenges:</a:t>
            </a:r>
          </a:p>
          <a:p>
            <a:r>
              <a:rPr lang="en-GB" dirty="0" smtClean="0">
                <a:latin typeface="+mn-lt"/>
              </a:rPr>
              <a:t>Access to collections and data</a:t>
            </a:r>
          </a:p>
          <a:p>
            <a:r>
              <a:rPr lang="en-GB" dirty="0" smtClean="0">
                <a:latin typeface="+mn-lt"/>
              </a:rPr>
              <a:t>Integration and interoperability</a:t>
            </a:r>
          </a:p>
          <a:p>
            <a:r>
              <a:rPr lang="en-GB" dirty="0" smtClean="0">
                <a:latin typeface="+mn-lt"/>
              </a:rPr>
              <a:t>Digital skills and competencies</a:t>
            </a:r>
            <a:endParaRPr lang="en-GB" dirty="0">
              <a:latin typeface="+mn-lt"/>
            </a:endParaRPr>
          </a:p>
        </p:txBody>
      </p:sp>
      <p:pic>
        <p:nvPicPr>
          <p:cNvPr id="16" name="Picture 15"/>
          <p:cNvPicPr>
            <a:picLocks noChangeAspect="1"/>
          </p:cNvPicPr>
          <p:nvPr/>
        </p:nvPicPr>
        <p:blipFill rotWithShape="1">
          <a:blip r:embed="rId3"/>
          <a:srcRect l="20922" t="18611" r="64947" b="15200"/>
          <a:stretch/>
        </p:blipFill>
        <p:spPr>
          <a:xfrm>
            <a:off x="6475018" y="3370082"/>
            <a:ext cx="2032579" cy="29750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Pictur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2418" y="170413"/>
            <a:ext cx="2044117" cy="1024103"/>
          </a:xfrm>
          <a:prstGeom prst="rect">
            <a:avLst/>
          </a:prstGeom>
        </p:spPr>
      </p:pic>
    </p:spTree>
    <p:extLst>
      <p:ext uri="{BB962C8B-B14F-4D97-AF65-F5344CB8AC3E}">
        <p14:creationId xmlns:p14="http://schemas.microsoft.com/office/powerpoint/2010/main" val="37090431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normAutofit/>
          </a:bodyPr>
          <a:lstStyle/>
          <a:p>
            <a:pPr marL="0" indent="0" algn="ctr">
              <a:buNone/>
            </a:pPr>
            <a:r>
              <a:rPr lang="en-GB" sz="4000" dirty="0"/>
              <a:t>Promotional Video</a:t>
            </a:r>
            <a:endParaRPr lang="en-GB" sz="4000" dirty="0">
              <a:hlinkClick r:id="rId2"/>
            </a:endParaRPr>
          </a:p>
          <a:p>
            <a:pPr marL="0" indent="0" algn="ctr">
              <a:buNone/>
            </a:pPr>
            <a:endParaRPr lang="en-GB" sz="4000" dirty="0" smtClean="0">
              <a:hlinkClick r:id="rId2"/>
            </a:endParaRPr>
          </a:p>
          <a:p>
            <a:pPr marL="0" indent="0" algn="ctr">
              <a:buNone/>
            </a:pPr>
            <a:r>
              <a:rPr lang="en-GB" sz="4000" dirty="0" smtClean="0">
                <a:hlinkClick r:id="rId3"/>
              </a:rPr>
              <a:t>https</a:t>
            </a:r>
            <a:r>
              <a:rPr lang="en-GB" sz="4000" dirty="0">
                <a:hlinkClick r:id="rId3"/>
              </a:rPr>
              <a:t>://</a:t>
            </a:r>
            <a:r>
              <a:rPr lang="en-GB" sz="4000" dirty="0" smtClean="0">
                <a:hlinkClick r:id="rId3"/>
              </a:rPr>
              <a:t>youtu.be/OeOGbQ4WrwM</a:t>
            </a:r>
            <a:endParaRPr lang="en-GB" sz="4000" dirty="0" smtClean="0"/>
          </a:p>
          <a:p>
            <a:pPr marL="0" indent="0" algn="ctr">
              <a:buNone/>
            </a:pPr>
            <a:endParaRPr lang="en-GB" sz="4000" dirty="0"/>
          </a:p>
          <a:p>
            <a:pPr marL="0" indent="0" algn="ctr">
              <a:buNone/>
            </a:pPr>
            <a:endParaRPr lang="en-GB" sz="4000" dirty="0" smtClean="0"/>
          </a:p>
          <a:p>
            <a:pPr marL="0" indent="0" algn="ctr">
              <a:buNone/>
            </a:pPr>
            <a:endParaRPr lang="en-GB" sz="4000" dirty="0"/>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12418" y="170413"/>
            <a:ext cx="2044117" cy="1024103"/>
          </a:xfrm>
          <a:prstGeom prst="rect">
            <a:avLst/>
          </a:prstGeom>
        </p:spPr>
      </p:pic>
    </p:spTree>
    <p:extLst>
      <p:ext uri="{BB962C8B-B14F-4D97-AF65-F5344CB8AC3E}">
        <p14:creationId xmlns:p14="http://schemas.microsoft.com/office/powerpoint/2010/main" val="20508239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655" y="206734"/>
            <a:ext cx="3672063" cy="1839704"/>
          </a:xfrm>
          <a:prstGeom prst="rect">
            <a:avLst/>
          </a:prstGeom>
        </p:spPr>
      </p:pic>
      <p:sp>
        <p:nvSpPr>
          <p:cNvPr id="4" name="TextBox 3"/>
          <p:cNvSpPr txBox="1"/>
          <p:nvPr/>
        </p:nvSpPr>
        <p:spPr>
          <a:xfrm>
            <a:off x="6838296" y="3661916"/>
            <a:ext cx="2130776" cy="2554545"/>
          </a:xfrm>
          <a:prstGeom prst="rect">
            <a:avLst/>
          </a:prstGeom>
          <a:noFill/>
        </p:spPr>
        <p:txBody>
          <a:bodyPr wrap="square" rtlCol="0">
            <a:spAutoFit/>
          </a:bodyPr>
          <a:lstStyle/>
          <a:p>
            <a:pPr defTabSz="685800"/>
            <a:r>
              <a:rPr lang="en-GB" sz="2000" b="1" dirty="0">
                <a:solidFill>
                  <a:srgbClr val="1987C5"/>
                </a:solidFill>
                <a:latin typeface="Calibri Light" panose="020F0302020204030204"/>
              </a:rPr>
              <a:t>Contact us online</a:t>
            </a:r>
          </a:p>
          <a:p>
            <a:pPr defTabSz="685800"/>
            <a:endParaRPr lang="en-GB" sz="2000" b="1" dirty="0">
              <a:solidFill>
                <a:srgbClr val="1987C5"/>
              </a:solidFill>
              <a:latin typeface="Calibri Light" panose="020F0302020204030204"/>
            </a:endParaRPr>
          </a:p>
          <a:p>
            <a:pPr defTabSz="685800"/>
            <a:r>
              <a:rPr lang="en-GB" sz="2000" b="1" dirty="0">
                <a:solidFill>
                  <a:prstClr val="white">
                    <a:lumMod val="50000"/>
                  </a:prstClr>
                </a:solidFill>
                <a:latin typeface="Calibri Light" panose="020F0302020204030204"/>
              </a:rPr>
              <a:t>http://dissco.eu</a:t>
            </a:r>
          </a:p>
          <a:p>
            <a:pPr defTabSz="685800"/>
            <a:endParaRPr lang="en-GB" sz="2000" b="1" dirty="0">
              <a:solidFill>
                <a:prstClr val="white">
                  <a:lumMod val="50000"/>
                </a:prstClr>
              </a:solidFill>
              <a:latin typeface="Calibri Light" panose="020F0302020204030204"/>
            </a:endParaRPr>
          </a:p>
          <a:p>
            <a:pPr defTabSz="685800"/>
            <a:r>
              <a:rPr lang="en-GB" sz="2000" b="1" dirty="0">
                <a:solidFill>
                  <a:prstClr val="white">
                    <a:lumMod val="50000"/>
                  </a:prstClr>
                </a:solidFill>
                <a:latin typeface="Calibri Light" panose="020F0302020204030204"/>
              </a:rPr>
              <a:t>@</a:t>
            </a:r>
            <a:r>
              <a:rPr lang="en-GB" sz="2000" b="1" dirty="0" err="1">
                <a:solidFill>
                  <a:prstClr val="white">
                    <a:lumMod val="50000"/>
                  </a:prstClr>
                </a:solidFill>
                <a:latin typeface="Calibri Light" panose="020F0302020204030204"/>
              </a:rPr>
              <a:t>DiSSCoEU</a:t>
            </a:r>
            <a:endParaRPr lang="en-GB" sz="2000" b="1" dirty="0">
              <a:solidFill>
                <a:prstClr val="white">
                  <a:lumMod val="50000"/>
                </a:prstClr>
              </a:solidFill>
              <a:latin typeface="Calibri Light" panose="020F0302020204030204"/>
            </a:endParaRPr>
          </a:p>
          <a:p>
            <a:pPr defTabSz="685800"/>
            <a:endParaRPr lang="en-GB" sz="2000" dirty="0">
              <a:solidFill>
                <a:prstClr val="white">
                  <a:lumMod val="50000"/>
                </a:prstClr>
              </a:solidFill>
              <a:latin typeface="Calibri Light" panose="020F0302020204030204"/>
            </a:endParaRPr>
          </a:p>
          <a:p>
            <a:pPr defTabSz="685800"/>
            <a:r>
              <a:rPr lang="en-GB" sz="2000" dirty="0">
                <a:solidFill>
                  <a:prstClr val="white">
                    <a:lumMod val="50000"/>
                  </a:prstClr>
                </a:solidFill>
                <a:latin typeface="Calibri Light" panose="020F0302020204030204"/>
              </a:rPr>
              <a:t>and our printed material</a:t>
            </a:r>
          </a:p>
        </p:txBody>
      </p:sp>
      <p:sp>
        <p:nvSpPr>
          <p:cNvPr id="2" name="TextBox 1"/>
          <p:cNvSpPr txBox="1"/>
          <p:nvPr/>
        </p:nvSpPr>
        <p:spPr>
          <a:xfrm>
            <a:off x="208827" y="3741430"/>
            <a:ext cx="2269496" cy="2862322"/>
          </a:xfrm>
          <a:prstGeom prst="rect">
            <a:avLst/>
          </a:prstGeom>
          <a:noFill/>
        </p:spPr>
        <p:txBody>
          <a:bodyPr wrap="square" rtlCol="0">
            <a:spAutoFit/>
          </a:bodyPr>
          <a:lstStyle/>
          <a:p>
            <a:pPr defTabSz="685800"/>
            <a:r>
              <a:rPr lang="en-GB" sz="2000" b="1" dirty="0">
                <a:solidFill>
                  <a:srgbClr val="1987C5"/>
                </a:solidFill>
                <a:latin typeface="Calibri Light" panose="020F0302020204030204"/>
              </a:rPr>
              <a:t>Contact DiSSCo Coordination Team</a:t>
            </a:r>
          </a:p>
          <a:p>
            <a:pPr defTabSz="685800"/>
            <a:endParaRPr lang="en-GB" sz="1400" dirty="0">
              <a:solidFill>
                <a:prstClr val="white">
                  <a:lumMod val="50000"/>
                </a:prstClr>
              </a:solidFill>
              <a:latin typeface="Calibri Light" panose="020F0302020204030204"/>
            </a:endParaRPr>
          </a:p>
          <a:p>
            <a:pPr defTabSz="685800"/>
            <a:r>
              <a:rPr lang="en-GB" b="1" dirty="0">
                <a:solidFill>
                  <a:prstClr val="white">
                    <a:lumMod val="50000"/>
                  </a:prstClr>
                </a:solidFill>
                <a:latin typeface="Calibri Light" panose="020F0302020204030204"/>
              </a:rPr>
              <a:t>Dimitris Koureas (NHM) </a:t>
            </a:r>
          </a:p>
          <a:p>
            <a:pPr defTabSz="685800"/>
            <a:endParaRPr lang="en-GB" b="1" dirty="0">
              <a:solidFill>
                <a:prstClr val="white">
                  <a:lumMod val="50000"/>
                </a:prstClr>
              </a:solidFill>
              <a:latin typeface="Calibri Light" panose="020F0302020204030204"/>
            </a:endParaRPr>
          </a:p>
          <a:p>
            <a:pPr defTabSz="685800"/>
            <a:r>
              <a:rPr lang="en-GB" b="1" dirty="0">
                <a:solidFill>
                  <a:prstClr val="white">
                    <a:lumMod val="50000"/>
                  </a:prstClr>
                </a:solidFill>
                <a:latin typeface="Calibri Light" panose="020F0302020204030204"/>
              </a:rPr>
              <a:t>Ana Casino (CETAF)</a:t>
            </a:r>
          </a:p>
          <a:p>
            <a:pPr defTabSz="685800"/>
            <a:endParaRPr lang="en-GB" b="1" dirty="0">
              <a:solidFill>
                <a:prstClr val="white">
                  <a:lumMod val="50000"/>
                </a:prstClr>
              </a:solidFill>
              <a:latin typeface="Calibri Light" panose="020F0302020204030204"/>
            </a:endParaRPr>
          </a:p>
          <a:p>
            <a:pPr defTabSz="685800"/>
            <a:r>
              <a:rPr lang="en-GB" b="1" dirty="0">
                <a:solidFill>
                  <a:prstClr val="white">
                    <a:lumMod val="50000"/>
                  </a:prstClr>
                </a:solidFill>
                <a:latin typeface="Calibri Light" panose="020F0302020204030204"/>
              </a:rPr>
              <a:t>Wouter Addink (Naturalis</a:t>
            </a:r>
            <a:r>
              <a:rPr lang="en-GB" sz="1350" b="1" dirty="0">
                <a:solidFill>
                  <a:prstClr val="white">
                    <a:lumMod val="50000"/>
                  </a:prstClr>
                </a:solidFill>
                <a:latin typeface="Calibri Light" panose="020F0302020204030204"/>
              </a:rPr>
              <a:t>)</a:t>
            </a:r>
          </a:p>
        </p:txBody>
      </p:sp>
      <p:sp>
        <p:nvSpPr>
          <p:cNvPr id="6" name="TextBox 5"/>
          <p:cNvSpPr txBox="1"/>
          <p:nvPr/>
        </p:nvSpPr>
        <p:spPr>
          <a:xfrm>
            <a:off x="3352145" y="3661916"/>
            <a:ext cx="2750344" cy="2123658"/>
          </a:xfrm>
          <a:prstGeom prst="rect">
            <a:avLst/>
          </a:prstGeom>
          <a:noFill/>
        </p:spPr>
        <p:txBody>
          <a:bodyPr wrap="square" rtlCol="0">
            <a:spAutoFit/>
          </a:bodyPr>
          <a:lstStyle/>
          <a:p>
            <a:pPr defTabSz="685800"/>
            <a:r>
              <a:rPr lang="en-GB" sz="2000" b="1" dirty="0">
                <a:solidFill>
                  <a:srgbClr val="1987C5"/>
                </a:solidFill>
                <a:latin typeface="Calibri Light" panose="020F0302020204030204"/>
              </a:rPr>
              <a:t>Contact your </a:t>
            </a:r>
          </a:p>
          <a:p>
            <a:pPr defTabSz="685800"/>
            <a:r>
              <a:rPr lang="en-GB" sz="2000" b="1" dirty="0">
                <a:solidFill>
                  <a:srgbClr val="1987C5"/>
                </a:solidFill>
                <a:latin typeface="Calibri Light" panose="020F0302020204030204"/>
              </a:rPr>
              <a:t>DiSSCo National Task Force</a:t>
            </a:r>
          </a:p>
          <a:p>
            <a:pPr defTabSz="685800"/>
            <a:r>
              <a:rPr lang="en-GB" dirty="0">
                <a:solidFill>
                  <a:prstClr val="white">
                    <a:lumMod val="50000"/>
                  </a:prstClr>
                </a:solidFill>
                <a:latin typeface="Calibri Light" panose="020F0302020204030204"/>
              </a:rPr>
              <a:t>(currently in 19 countries)</a:t>
            </a:r>
          </a:p>
          <a:p>
            <a:pPr defTabSz="685800"/>
            <a:endParaRPr lang="en-GB" sz="1400" dirty="0">
              <a:solidFill>
                <a:prstClr val="white">
                  <a:lumMod val="50000"/>
                </a:prstClr>
              </a:solidFill>
              <a:latin typeface="Calibri Light" panose="020F0302020204030204"/>
            </a:endParaRPr>
          </a:p>
          <a:p>
            <a:pPr defTabSz="685800"/>
            <a:r>
              <a:rPr lang="en-GB" sz="2000" b="1" dirty="0">
                <a:solidFill>
                  <a:prstClr val="white">
                    <a:lumMod val="50000"/>
                  </a:prstClr>
                </a:solidFill>
                <a:latin typeface="Calibri Light" panose="020F0302020204030204"/>
              </a:rPr>
              <a:t>http://dissco.eu/content/partners</a:t>
            </a:r>
          </a:p>
        </p:txBody>
      </p:sp>
      <p:cxnSp>
        <p:nvCxnSpPr>
          <p:cNvPr id="8" name="Straight Connector 7"/>
          <p:cNvCxnSpPr/>
          <p:nvPr/>
        </p:nvCxnSpPr>
        <p:spPr>
          <a:xfrm>
            <a:off x="2957513" y="3741430"/>
            <a:ext cx="0" cy="30273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43663" y="3741430"/>
            <a:ext cx="0" cy="302730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958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525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539552" y="2569801"/>
            <a:ext cx="3960440" cy="1044116"/>
          </a:xfrm>
          <a:prstGeom prst="roundRect">
            <a:avLst/>
          </a:prstGeom>
          <a:solidFill>
            <a:srgbClr val="008A3E"/>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smtClean="0"/>
              <a:t>INTERNATIONAL</a:t>
            </a:r>
          </a:p>
          <a:p>
            <a:pPr algn="ctr"/>
            <a:endParaRPr lang="en-GB" sz="300" dirty="0"/>
          </a:p>
          <a:p>
            <a:pPr algn="ctr"/>
            <a:r>
              <a:rPr lang="en-GB" dirty="0" smtClean="0"/>
              <a:t>Continental collaboration</a:t>
            </a:r>
          </a:p>
        </p:txBody>
      </p:sp>
      <p:sp>
        <p:nvSpPr>
          <p:cNvPr id="12" name="Rounded Rectangle 11"/>
          <p:cNvSpPr/>
          <p:nvPr/>
        </p:nvSpPr>
        <p:spPr>
          <a:xfrm>
            <a:off x="251521" y="3818142"/>
            <a:ext cx="2880320" cy="1080120"/>
          </a:xfrm>
          <a:prstGeom prst="roundRect">
            <a:avLst/>
          </a:prstGeom>
          <a:solidFill>
            <a:srgbClr val="0070C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smtClean="0"/>
              <a:t>NATIONAL</a:t>
            </a:r>
          </a:p>
          <a:p>
            <a:pPr algn="ctr"/>
            <a:endParaRPr lang="en-GB" sz="300" dirty="0"/>
          </a:p>
          <a:p>
            <a:pPr algn="ctr"/>
            <a:r>
              <a:rPr lang="en-GB" dirty="0" smtClean="0"/>
              <a:t>Governmental and NGO initiatives</a:t>
            </a:r>
          </a:p>
        </p:txBody>
      </p:sp>
      <p:sp>
        <p:nvSpPr>
          <p:cNvPr id="13" name="Rounded Rectangle 12"/>
          <p:cNvSpPr/>
          <p:nvPr/>
        </p:nvSpPr>
        <p:spPr>
          <a:xfrm>
            <a:off x="58028" y="5085184"/>
            <a:ext cx="2137708" cy="1044116"/>
          </a:xfrm>
          <a:prstGeom prst="roundRect">
            <a:avLst/>
          </a:prstGeom>
          <a:solidFill>
            <a:srgbClr val="6E217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smtClean="0"/>
              <a:t>Local</a:t>
            </a:r>
          </a:p>
          <a:p>
            <a:pPr algn="ctr"/>
            <a:endParaRPr lang="en-GB" sz="300" dirty="0"/>
          </a:p>
          <a:p>
            <a:pPr algn="ctr"/>
            <a:r>
              <a:rPr lang="en-GB" sz="1600" dirty="0" smtClean="0"/>
              <a:t>Institutional strategies</a:t>
            </a:r>
          </a:p>
          <a:p>
            <a:pPr algn="ctr"/>
            <a:r>
              <a:rPr lang="en-GB" sz="1600" dirty="0" smtClean="0"/>
              <a:t>and solutions</a:t>
            </a:r>
          </a:p>
        </p:txBody>
      </p:sp>
      <p:sp>
        <p:nvSpPr>
          <p:cNvPr id="14" name="TextBox 13"/>
          <p:cNvSpPr txBox="1"/>
          <p:nvPr/>
        </p:nvSpPr>
        <p:spPr>
          <a:xfrm>
            <a:off x="539552" y="485188"/>
            <a:ext cx="7992888" cy="461665"/>
          </a:xfrm>
          <a:prstGeom prst="rect">
            <a:avLst/>
          </a:prstGeom>
          <a:noFill/>
          <a:ln>
            <a:noFill/>
          </a:ln>
        </p:spPr>
        <p:txBody>
          <a:bodyPr wrap="square" rtlCol="0">
            <a:spAutoFit/>
          </a:bodyPr>
          <a:lstStyle/>
          <a:p>
            <a:pPr algn="ctr"/>
            <a:r>
              <a:rPr lang="en-GB" sz="2400" dirty="0" smtClean="0"/>
              <a:t>From local to global</a:t>
            </a:r>
            <a:endParaRPr lang="en-GB" sz="2400" dirty="0"/>
          </a:p>
        </p:txBody>
      </p:sp>
      <p:grpSp>
        <p:nvGrpSpPr>
          <p:cNvPr id="7" name="Group 6"/>
          <p:cNvGrpSpPr/>
          <p:nvPr/>
        </p:nvGrpSpPr>
        <p:grpSpPr>
          <a:xfrm>
            <a:off x="0" y="6525344"/>
            <a:ext cx="9144000" cy="584775"/>
            <a:chOff x="0" y="6525344"/>
            <a:chExt cx="9144000" cy="584775"/>
          </a:xfrm>
        </p:grpSpPr>
        <p:cxnSp>
          <p:nvCxnSpPr>
            <p:cNvPr id="8" name="Straight Connector 7"/>
            <p:cNvCxnSpPr/>
            <p:nvPr/>
          </p:nvCxnSpPr>
          <p:spPr>
            <a:xfrm>
              <a:off x="0" y="6525344"/>
              <a:ext cx="9144000" cy="0"/>
            </a:xfrm>
            <a:prstGeom prst="line">
              <a:avLst/>
            </a:prstGeom>
            <a:ln w="69850" cmpd="thickThi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525344"/>
              <a:ext cx="9144000" cy="584775"/>
            </a:xfrm>
            <a:prstGeom prst="rect">
              <a:avLst/>
            </a:prstGeom>
            <a:noFill/>
          </p:spPr>
          <p:txBody>
            <a:bodyPr wrap="square" rtlCol="0">
              <a:spAutoFit/>
            </a:bodyPr>
            <a:lstStyle/>
            <a:p>
              <a:r>
                <a:rPr lang="en-GB" sz="1600" dirty="0">
                  <a:solidFill>
                    <a:schemeClr val="accent1">
                      <a:lumMod val="75000"/>
                    </a:schemeClr>
                  </a:solidFill>
                  <a:effectLst>
                    <a:innerShdw blurRad="63500" dist="50800" dir="2700000">
                      <a:prstClr val="black">
                        <a:alpha val="50000"/>
                      </a:prstClr>
                    </a:innerShdw>
                  </a:effectLst>
                </a:rPr>
                <a:t>Who’s Who in </a:t>
              </a:r>
              <a:r>
                <a:rPr lang="en-GB" sz="1600" dirty="0" smtClean="0">
                  <a:solidFill>
                    <a:schemeClr val="accent1">
                      <a:lumMod val="75000"/>
                    </a:schemeClr>
                  </a:solidFill>
                  <a:effectLst>
                    <a:innerShdw blurRad="63500" dist="50800" dir="2700000">
                      <a:prstClr val="black">
                        <a:alpha val="50000"/>
                      </a:prstClr>
                    </a:innerShdw>
                  </a:effectLst>
                </a:rPr>
                <a:t>Bioinformatics: The </a:t>
              </a:r>
              <a:r>
                <a:rPr lang="en-GB" sz="1600" dirty="0">
                  <a:solidFill>
                    <a:schemeClr val="accent1">
                      <a:lumMod val="75000"/>
                    </a:schemeClr>
                  </a:solidFill>
                  <a:effectLst>
                    <a:innerShdw blurRad="63500" dist="50800" dir="2700000">
                      <a:prstClr val="black">
                        <a:alpha val="50000"/>
                      </a:prstClr>
                    </a:innerShdw>
                  </a:effectLst>
                </a:rPr>
                <a:t>European </a:t>
              </a:r>
              <a:r>
                <a:rPr lang="en-GB" sz="1600" dirty="0" smtClean="0">
                  <a:solidFill>
                    <a:schemeClr val="accent1">
                      <a:lumMod val="75000"/>
                    </a:schemeClr>
                  </a:solidFill>
                  <a:effectLst>
                    <a:innerShdw blurRad="63500" dist="50800" dir="2700000">
                      <a:prstClr val="black">
                        <a:alpha val="50000"/>
                      </a:prstClr>
                    </a:innerShdw>
                  </a:effectLst>
                </a:rPr>
                <a:t>Landscape	 		            SPNHC 2017, Denver		</a:t>
              </a:r>
              <a:endParaRPr lang="en-GB" sz="1600" dirty="0">
                <a:solidFill>
                  <a:schemeClr val="accent1">
                    <a:lumMod val="75000"/>
                  </a:schemeClr>
                </a:solidFill>
                <a:effectLst>
                  <a:innerShdw blurRad="63500" dist="50800" dir="2700000">
                    <a:prstClr val="black">
                      <a:alpha val="50000"/>
                    </a:prstClr>
                  </a:innerShdw>
                </a:effectLst>
              </a:endParaRPr>
            </a:p>
          </p:txBody>
        </p:sp>
      </p:grpSp>
      <p:sp>
        <p:nvSpPr>
          <p:cNvPr id="15" name="Rounded Rectangle 14"/>
          <p:cNvSpPr/>
          <p:nvPr/>
        </p:nvSpPr>
        <p:spPr>
          <a:xfrm>
            <a:off x="2362284" y="5085184"/>
            <a:ext cx="2137708" cy="1044116"/>
          </a:xfrm>
          <a:prstGeom prst="roundRect">
            <a:avLst/>
          </a:prstGeom>
          <a:solidFill>
            <a:srgbClr val="6E217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smtClean="0"/>
              <a:t>Local</a:t>
            </a:r>
          </a:p>
          <a:p>
            <a:pPr algn="ctr"/>
            <a:endParaRPr lang="en-GB" sz="300" dirty="0"/>
          </a:p>
          <a:p>
            <a:pPr algn="ctr"/>
            <a:r>
              <a:rPr lang="en-GB" sz="1600" dirty="0" smtClean="0"/>
              <a:t>Institutional strategies</a:t>
            </a:r>
          </a:p>
          <a:p>
            <a:pPr algn="ctr"/>
            <a:r>
              <a:rPr lang="en-GB" sz="1600" dirty="0" smtClean="0"/>
              <a:t>and solutions</a:t>
            </a:r>
          </a:p>
        </p:txBody>
      </p:sp>
      <p:sp>
        <p:nvSpPr>
          <p:cNvPr id="16" name="Rounded Rectangle 15"/>
          <p:cNvSpPr/>
          <p:nvPr/>
        </p:nvSpPr>
        <p:spPr>
          <a:xfrm>
            <a:off x="4644008" y="5085184"/>
            <a:ext cx="2137708" cy="1044116"/>
          </a:xfrm>
          <a:prstGeom prst="roundRect">
            <a:avLst/>
          </a:prstGeom>
          <a:solidFill>
            <a:srgbClr val="6E217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smtClean="0"/>
              <a:t>Local</a:t>
            </a:r>
          </a:p>
          <a:p>
            <a:pPr algn="ctr"/>
            <a:endParaRPr lang="en-GB" sz="300" dirty="0"/>
          </a:p>
          <a:p>
            <a:pPr algn="ctr"/>
            <a:r>
              <a:rPr lang="en-GB" sz="1600" dirty="0" smtClean="0"/>
              <a:t>Institutional strategies</a:t>
            </a:r>
          </a:p>
          <a:p>
            <a:pPr algn="ctr"/>
            <a:r>
              <a:rPr lang="en-GB" sz="1600" dirty="0" smtClean="0"/>
              <a:t>and solutions</a:t>
            </a:r>
          </a:p>
        </p:txBody>
      </p:sp>
      <p:sp>
        <p:nvSpPr>
          <p:cNvPr id="17" name="Rounded Rectangle 16"/>
          <p:cNvSpPr/>
          <p:nvPr/>
        </p:nvSpPr>
        <p:spPr>
          <a:xfrm>
            <a:off x="6898788" y="5085184"/>
            <a:ext cx="2137708" cy="1044116"/>
          </a:xfrm>
          <a:prstGeom prst="roundRect">
            <a:avLst/>
          </a:prstGeom>
          <a:solidFill>
            <a:srgbClr val="6E217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smtClean="0"/>
              <a:t>Local</a:t>
            </a:r>
          </a:p>
          <a:p>
            <a:pPr algn="ctr"/>
            <a:endParaRPr lang="en-GB" sz="300" dirty="0"/>
          </a:p>
          <a:p>
            <a:pPr algn="ctr"/>
            <a:r>
              <a:rPr lang="en-GB" sz="1600" dirty="0" smtClean="0"/>
              <a:t>Institutional strategies</a:t>
            </a:r>
          </a:p>
          <a:p>
            <a:pPr algn="ctr"/>
            <a:r>
              <a:rPr lang="en-GB" sz="1600" dirty="0" smtClean="0"/>
              <a:t>and solutions</a:t>
            </a:r>
          </a:p>
        </p:txBody>
      </p:sp>
      <p:sp>
        <p:nvSpPr>
          <p:cNvPr id="18" name="Rounded Rectangle 17"/>
          <p:cNvSpPr/>
          <p:nvPr/>
        </p:nvSpPr>
        <p:spPr>
          <a:xfrm>
            <a:off x="3275856" y="3789040"/>
            <a:ext cx="2910000" cy="1080120"/>
          </a:xfrm>
          <a:prstGeom prst="roundRect">
            <a:avLst/>
          </a:prstGeom>
          <a:solidFill>
            <a:srgbClr val="0070C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smtClean="0"/>
              <a:t>NATIONAL</a:t>
            </a:r>
          </a:p>
          <a:p>
            <a:pPr algn="ctr"/>
            <a:endParaRPr lang="en-GB" sz="300" dirty="0"/>
          </a:p>
          <a:p>
            <a:pPr algn="ctr"/>
            <a:r>
              <a:rPr lang="en-GB" dirty="0"/>
              <a:t>Governmental and NGO initiatives</a:t>
            </a:r>
          </a:p>
        </p:txBody>
      </p:sp>
      <p:sp>
        <p:nvSpPr>
          <p:cNvPr id="19" name="Rounded Rectangle 18"/>
          <p:cNvSpPr/>
          <p:nvPr/>
        </p:nvSpPr>
        <p:spPr>
          <a:xfrm>
            <a:off x="6300192" y="3818142"/>
            <a:ext cx="2592288" cy="1080120"/>
          </a:xfrm>
          <a:prstGeom prst="roundRect">
            <a:avLst/>
          </a:prstGeom>
          <a:solidFill>
            <a:srgbClr val="0070C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smtClean="0"/>
              <a:t>NATIONAL</a:t>
            </a:r>
          </a:p>
          <a:p>
            <a:pPr algn="ctr"/>
            <a:endParaRPr lang="en-GB" sz="300" dirty="0"/>
          </a:p>
          <a:p>
            <a:pPr algn="ctr"/>
            <a:r>
              <a:rPr lang="en-GB" dirty="0"/>
              <a:t>Governmental and NGO initiatives</a:t>
            </a:r>
          </a:p>
        </p:txBody>
      </p:sp>
      <p:sp>
        <p:nvSpPr>
          <p:cNvPr id="20" name="Rounded Rectangle 19"/>
          <p:cNvSpPr/>
          <p:nvPr/>
        </p:nvSpPr>
        <p:spPr>
          <a:xfrm>
            <a:off x="4565676" y="2564904"/>
            <a:ext cx="3966764" cy="1044116"/>
          </a:xfrm>
          <a:prstGeom prst="roundRect">
            <a:avLst/>
          </a:prstGeom>
          <a:solidFill>
            <a:srgbClr val="008A3E"/>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smtClean="0"/>
              <a:t>INTERNATIONAL</a:t>
            </a:r>
          </a:p>
          <a:p>
            <a:pPr algn="ctr"/>
            <a:endParaRPr lang="en-GB" sz="300" dirty="0"/>
          </a:p>
          <a:p>
            <a:pPr algn="ctr"/>
            <a:r>
              <a:rPr lang="en-GB" dirty="0" smtClean="0"/>
              <a:t>Continental collaboration</a:t>
            </a:r>
          </a:p>
        </p:txBody>
      </p:sp>
      <p:sp>
        <p:nvSpPr>
          <p:cNvPr id="21" name="Rounded Rectangle 20"/>
          <p:cNvSpPr/>
          <p:nvPr/>
        </p:nvSpPr>
        <p:spPr>
          <a:xfrm>
            <a:off x="971600" y="1340768"/>
            <a:ext cx="7272808" cy="1044116"/>
          </a:xfrm>
          <a:prstGeom prst="roundRect">
            <a:avLst/>
          </a:prstGeom>
          <a:solidFill>
            <a:srgbClr val="C0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smtClean="0"/>
              <a:t>GLOBAL</a:t>
            </a:r>
          </a:p>
          <a:p>
            <a:pPr algn="ctr"/>
            <a:endParaRPr lang="en-GB" sz="300" dirty="0"/>
          </a:p>
          <a:p>
            <a:pPr algn="ctr"/>
            <a:r>
              <a:rPr lang="en-GB" dirty="0" smtClean="0"/>
              <a:t>Intercontinental co-operation and united facilities</a:t>
            </a:r>
          </a:p>
        </p:txBody>
      </p:sp>
    </p:spTree>
    <p:extLst>
      <p:ext uri="{BB962C8B-B14F-4D97-AF65-F5344CB8AC3E}">
        <p14:creationId xmlns:p14="http://schemas.microsoft.com/office/powerpoint/2010/main" val="1903756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525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539552" y="2569801"/>
            <a:ext cx="3960440" cy="1044116"/>
          </a:xfrm>
          <a:prstGeom prst="roundRect">
            <a:avLst/>
          </a:prstGeom>
          <a:solidFill>
            <a:srgbClr val="008A3E"/>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smtClean="0"/>
              <a:t>CETAF</a:t>
            </a:r>
          </a:p>
          <a:p>
            <a:pPr algn="ctr"/>
            <a:endParaRPr lang="en-GB" sz="300" dirty="0"/>
          </a:p>
          <a:p>
            <a:pPr algn="ctr"/>
            <a:r>
              <a:rPr lang="en-GB" dirty="0" smtClean="0"/>
              <a:t>Continental </a:t>
            </a:r>
            <a:r>
              <a:rPr lang="en-GB" dirty="0" smtClean="0"/>
              <a:t>collaboration</a:t>
            </a:r>
            <a:endParaRPr lang="en-GB" dirty="0" smtClean="0"/>
          </a:p>
        </p:txBody>
      </p:sp>
      <p:sp>
        <p:nvSpPr>
          <p:cNvPr id="12" name="Rounded Rectangle 11"/>
          <p:cNvSpPr/>
          <p:nvPr/>
        </p:nvSpPr>
        <p:spPr>
          <a:xfrm>
            <a:off x="251521" y="3818142"/>
            <a:ext cx="2880320" cy="1080120"/>
          </a:xfrm>
          <a:prstGeom prst="roundRect">
            <a:avLst/>
          </a:prstGeom>
          <a:solidFill>
            <a:srgbClr val="0070C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a:t>GFBIO</a:t>
            </a:r>
            <a:endParaRPr lang="en-GB" sz="2400" dirty="0" smtClean="0"/>
          </a:p>
          <a:p>
            <a:pPr algn="ctr"/>
            <a:endParaRPr lang="en-GB" sz="300" dirty="0"/>
          </a:p>
          <a:p>
            <a:pPr algn="ctr"/>
            <a:r>
              <a:rPr lang="en-GB" dirty="0"/>
              <a:t>Governmental and NGO initiatives</a:t>
            </a:r>
          </a:p>
        </p:txBody>
      </p:sp>
      <p:sp>
        <p:nvSpPr>
          <p:cNvPr id="13" name="Rounded Rectangle 12"/>
          <p:cNvSpPr/>
          <p:nvPr/>
        </p:nvSpPr>
        <p:spPr>
          <a:xfrm>
            <a:off x="58028" y="5085184"/>
            <a:ext cx="2137708" cy="1044116"/>
          </a:xfrm>
          <a:prstGeom prst="roundRect">
            <a:avLst/>
          </a:prstGeom>
          <a:solidFill>
            <a:srgbClr val="6E217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a:t>BGBM</a:t>
            </a:r>
            <a:endParaRPr lang="en-GB" sz="2400" dirty="0" smtClean="0"/>
          </a:p>
          <a:p>
            <a:pPr algn="ctr"/>
            <a:endParaRPr lang="en-GB" sz="300" dirty="0"/>
          </a:p>
          <a:p>
            <a:pPr algn="ctr"/>
            <a:r>
              <a:rPr lang="en-GB" sz="1600" dirty="0" smtClean="0"/>
              <a:t>Institutional strategies</a:t>
            </a:r>
          </a:p>
          <a:p>
            <a:pPr algn="ctr"/>
            <a:r>
              <a:rPr lang="en-GB" sz="1600" dirty="0" smtClean="0"/>
              <a:t>and solutions</a:t>
            </a:r>
          </a:p>
        </p:txBody>
      </p:sp>
      <p:sp>
        <p:nvSpPr>
          <p:cNvPr id="14" name="TextBox 13"/>
          <p:cNvSpPr txBox="1"/>
          <p:nvPr/>
        </p:nvSpPr>
        <p:spPr>
          <a:xfrm>
            <a:off x="539552" y="485188"/>
            <a:ext cx="7992888" cy="461665"/>
          </a:xfrm>
          <a:prstGeom prst="rect">
            <a:avLst/>
          </a:prstGeom>
          <a:noFill/>
          <a:ln>
            <a:noFill/>
          </a:ln>
        </p:spPr>
        <p:txBody>
          <a:bodyPr wrap="square" rtlCol="0">
            <a:spAutoFit/>
          </a:bodyPr>
          <a:lstStyle/>
          <a:p>
            <a:pPr algn="ctr"/>
            <a:r>
              <a:rPr lang="en-GB" sz="2400" dirty="0" smtClean="0"/>
              <a:t>From local to global</a:t>
            </a:r>
            <a:endParaRPr lang="en-GB" sz="2400" dirty="0"/>
          </a:p>
        </p:txBody>
      </p:sp>
      <p:grpSp>
        <p:nvGrpSpPr>
          <p:cNvPr id="7" name="Group 6"/>
          <p:cNvGrpSpPr/>
          <p:nvPr/>
        </p:nvGrpSpPr>
        <p:grpSpPr>
          <a:xfrm>
            <a:off x="0" y="6525344"/>
            <a:ext cx="9144000" cy="584775"/>
            <a:chOff x="0" y="6525344"/>
            <a:chExt cx="9144000" cy="584775"/>
          </a:xfrm>
        </p:grpSpPr>
        <p:cxnSp>
          <p:nvCxnSpPr>
            <p:cNvPr id="8" name="Straight Connector 7"/>
            <p:cNvCxnSpPr/>
            <p:nvPr/>
          </p:nvCxnSpPr>
          <p:spPr>
            <a:xfrm>
              <a:off x="0" y="6525344"/>
              <a:ext cx="9144000" cy="0"/>
            </a:xfrm>
            <a:prstGeom prst="line">
              <a:avLst/>
            </a:prstGeom>
            <a:ln w="69850" cmpd="thickThi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525344"/>
              <a:ext cx="9144000" cy="584775"/>
            </a:xfrm>
            <a:prstGeom prst="rect">
              <a:avLst/>
            </a:prstGeom>
            <a:noFill/>
          </p:spPr>
          <p:txBody>
            <a:bodyPr wrap="square" rtlCol="0">
              <a:spAutoFit/>
            </a:bodyPr>
            <a:lstStyle/>
            <a:p>
              <a:r>
                <a:rPr lang="en-GB" sz="1600" dirty="0">
                  <a:solidFill>
                    <a:schemeClr val="accent1">
                      <a:lumMod val="75000"/>
                    </a:schemeClr>
                  </a:solidFill>
                  <a:effectLst>
                    <a:innerShdw blurRad="63500" dist="50800" dir="2700000">
                      <a:prstClr val="black">
                        <a:alpha val="50000"/>
                      </a:prstClr>
                    </a:innerShdw>
                  </a:effectLst>
                </a:rPr>
                <a:t>Who’s Who in </a:t>
              </a:r>
              <a:r>
                <a:rPr lang="en-GB" sz="1600" dirty="0" smtClean="0">
                  <a:solidFill>
                    <a:schemeClr val="accent1">
                      <a:lumMod val="75000"/>
                    </a:schemeClr>
                  </a:solidFill>
                  <a:effectLst>
                    <a:innerShdw blurRad="63500" dist="50800" dir="2700000">
                      <a:prstClr val="black">
                        <a:alpha val="50000"/>
                      </a:prstClr>
                    </a:innerShdw>
                  </a:effectLst>
                </a:rPr>
                <a:t>Bioinformatics: The </a:t>
              </a:r>
              <a:r>
                <a:rPr lang="en-GB" sz="1600" dirty="0">
                  <a:solidFill>
                    <a:schemeClr val="accent1">
                      <a:lumMod val="75000"/>
                    </a:schemeClr>
                  </a:solidFill>
                  <a:effectLst>
                    <a:innerShdw blurRad="63500" dist="50800" dir="2700000">
                      <a:prstClr val="black">
                        <a:alpha val="50000"/>
                      </a:prstClr>
                    </a:innerShdw>
                  </a:effectLst>
                </a:rPr>
                <a:t>European </a:t>
              </a:r>
              <a:r>
                <a:rPr lang="en-GB" sz="1600" dirty="0" smtClean="0">
                  <a:solidFill>
                    <a:schemeClr val="accent1">
                      <a:lumMod val="75000"/>
                    </a:schemeClr>
                  </a:solidFill>
                  <a:effectLst>
                    <a:innerShdw blurRad="63500" dist="50800" dir="2700000">
                      <a:prstClr val="black">
                        <a:alpha val="50000"/>
                      </a:prstClr>
                    </a:innerShdw>
                  </a:effectLst>
                </a:rPr>
                <a:t>Landscape	 		            SPNHC 2017, Denver		</a:t>
              </a:r>
              <a:endParaRPr lang="en-GB" sz="1600" dirty="0">
                <a:solidFill>
                  <a:schemeClr val="accent1">
                    <a:lumMod val="75000"/>
                  </a:schemeClr>
                </a:solidFill>
                <a:effectLst>
                  <a:innerShdw blurRad="63500" dist="50800" dir="2700000">
                    <a:prstClr val="black">
                      <a:alpha val="50000"/>
                    </a:prstClr>
                  </a:innerShdw>
                </a:effectLst>
              </a:endParaRPr>
            </a:p>
          </p:txBody>
        </p:sp>
      </p:grpSp>
      <p:sp>
        <p:nvSpPr>
          <p:cNvPr id="15" name="Rounded Rectangle 14"/>
          <p:cNvSpPr/>
          <p:nvPr/>
        </p:nvSpPr>
        <p:spPr>
          <a:xfrm>
            <a:off x="2362284" y="5085184"/>
            <a:ext cx="2137708" cy="1044116"/>
          </a:xfrm>
          <a:prstGeom prst="roundRect">
            <a:avLst/>
          </a:prstGeom>
          <a:solidFill>
            <a:srgbClr val="6E217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err="1" smtClean="0"/>
              <a:t>MfN</a:t>
            </a:r>
            <a:endParaRPr lang="en-GB" sz="2400" dirty="0" smtClean="0"/>
          </a:p>
          <a:p>
            <a:pPr algn="ctr"/>
            <a:endParaRPr lang="en-GB" sz="300" dirty="0"/>
          </a:p>
          <a:p>
            <a:pPr algn="ctr"/>
            <a:r>
              <a:rPr lang="en-GB" sz="1600" dirty="0" smtClean="0"/>
              <a:t>Institutional strategies</a:t>
            </a:r>
          </a:p>
          <a:p>
            <a:pPr algn="ctr"/>
            <a:r>
              <a:rPr lang="en-GB" sz="1600" dirty="0" smtClean="0"/>
              <a:t>and solutions</a:t>
            </a:r>
          </a:p>
        </p:txBody>
      </p:sp>
      <p:sp>
        <p:nvSpPr>
          <p:cNvPr id="16" name="Rounded Rectangle 15"/>
          <p:cNvSpPr/>
          <p:nvPr/>
        </p:nvSpPr>
        <p:spPr>
          <a:xfrm>
            <a:off x="4644008" y="5085184"/>
            <a:ext cx="2137708" cy="1044116"/>
          </a:xfrm>
          <a:prstGeom prst="roundRect">
            <a:avLst/>
          </a:prstGeom>
          <a:solidFill>
            <a:srgbClr val="6E217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smtClean="0"/>
              <a:t>H</a:t>
            </a:r>
          </a:p>
          <a:p>
            <a:pPr algn="ctr"/>
            <a:endParaRPr lang="en-GB" sz="300" dirty="0"/>
          </a:p>
          <a:p>
            <a:pPr algn="ctr"/>
            <a:r>
              <a:rPr lang="en-GB" sz="1600" dirty="0" smtClean="0"/>
              <a:t>Institutional strategies</a:t>
            </a:r>
          </a:p>
          <a:p>
            <a:pPr algn="ctr"/>
            <a:r>
              <a:rPr lang="en-GB" sz="1600" dirty="0" smtClean="0"/>
              <a:t>and solutions</a:t>
            </a:r>
          </a:p>
        </p:txBody>
      </p:sp>
      <p:sp>
        <p:nvSpPr>
          <p:cNvPr id="17" name="Rounded Rectangle 16"/>
          <p:cNvSpPr/>
          <p:nvPr/>
        </p:nvSpPr>
        <p:spPr>
          <a:xfrm>
            <a:off x="6898788" y="5085184"/>
            <a:ext cx="2137708" cy="1044116"/>
          </a:xfrm>
          <a:prstGeom prst="roundRect">
            <a:avLst/>
          </a:prstGeom>
          <a:solidFill>
            <a:srgbClr val="6E217D"/>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a:t>MNHN</a:t>
            </a:r>
            <a:endParaRPr lang="en-GB" sz="2400" dirty="0" smtClean="0"/>
          </a:p>
          <a:p>
            <a:pPr algn="ctr"/>
            <a:endParaRPr lang="en-GB" sz="300" dirty="0"/>
          </a:p>
          <a:p>
            <a:pPr algn="ctr"/>
            <a:r>
              <a:rPr lang="en-GB" sz="1600" dirty="0" smtClean="0"/>
              <a:t>Institutional strategies</a:t>
            </a:r>
          </a:p>
          <a:p>
            <a:pPr algn="ctr"/>
            <a:r>
              <a:rPr lang="en-GB" sz="1600" dirty="0" smtClean="0"/>
              <a:t>and solutions</a:t>
            </a:r>
          </a:p>
        </p:txBody>
      </p:sp>
      <p:sp>
        <p:nvSpPr>
          <p:cNvPr id="18" name="Rounded Rectangle 17"/>
          <p:cNvSpPr/>
          <p:nvPr/>
        </p:nvSpPr>
        <p:spPr>
          <a:xfrm>
            <a:off x="3275856" y="3789040"/>
            <a:ext cx="2910000" cy="1080120"/>
          </a:xfrm>
          <a:prstGeom prst="roundRect">
            <a:avLst/>
          </a:prstGeom>
          <a:solidFill>
            <a:srgbClr val="0070C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err="1"/>
              <a:t>Digitarium</a:t>
            </a:r>
            <a:endParaRPr lang="en-GB" sz="2400" dirty="0" smtClean="0"/>
          </a:p>
          <a:p>
            <a:pPr algn="ctr"/>
            <a:endParaRPr lang="en-GB" sz="300" dirty="0"/>
          </a:p>
          <a:p>
            <a:pPr algn="ctr"/>
            <a:r>
              <a:rPr lang="en-GB" dirty="0"/>
              <a:t>Governmental and NGO initiatives</a:t>
            </a:r>
          </a:p>
        </p:txBody>
      </p:sp>
      <p:sp>
        <p:nvSpPr>
          <p:cNvPr id="19" name="Rounded Rectangle 18"/>
          <p:cNvSpPr/>
          <p:nvPr/>
        </p:nvSpPr>
        <p:spPr>
          <a:xfrm>
            <a:off x="6300192" y="3818142"/>
            <a:ext cx="2592288" cy="1080120"/>
          </a:xfrm>
          <a:prstGeom prst="roundRect">
            <a:avLst/>
          </a:prstGeom>
          <a:solidFill>
            <a:srgbClr val="0070C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err="1"/>
              <a:t>eReColnat</a:t>
            </a:r>
            <a:endParaRPr lang="en-GB" sz="2400" dirty="0" smtClean="0"/>
          </a:p>
          <a:p>
            <a:pPr algn="ctr"/>
            <a:endParaRPr lang="en-GB" sz="300" dirty="0"/>
          </a:p>
          <a:p>
            <a:pPr algn="ctr"/>
            <a:r>
              <a:rPr lang="en-GB" dirty="0"/>
              <a:t>Governmental and NGO initiatives</a:t>
            </a:r>
          </a:p>
        </p:txBody>
      </p:sp>
      <p:sp>
        <p:nvSpPr>
          <p:cNvPr id="20" name="Rounded Rectangle 19"/>
          <p:cNvSpPr/>
          <p:nvPr/>
        </p:nvSpPr>
        <p:spPr>
          <a:xfrm>
            <a:off x="4565676" y="2564904"/>
            <a:ext cx="4110780" cy="1044116"/>
          </a:xfrm>
          <a:prstGeom prst="roundRect">
            <a:avLst/>
          </a:prstGeom>
          <a:solidFill>
            <a:srgbClr val="008A3E"/>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smtClean="0"/>
              <a:t>European Open Science Cloud</a:t>
            </a:r>
          </a:p>
          <a:p>
            <a:pPr algn="ctr"/>
            <a:endParaRPr lang="en-GB" sz="300" dirty="0"/>
          </a:p>
          <a:p>
            <a:pPr algn="ctr"/>
            <a:r>
              <a:rPr lang="en-GB" dirty="0" smtClean="0"/>
              <a:t>Continental collaboration </a:t>
            </a:r>
          </a:p>
        </p:txBody>
      </p:sp>
      <p:sp>
        <p:nvSpPr>
          <p:cNvPr id="21" name="Rounded Rectangle 20"/>
          <p:cNvSpPr/>
          <p:nvPr/>
        </p:nvSpPr>
        <p:spPr>
          <a:xfrm>
            <a:off x="971600" y="1340768"/>
            <a:ext cx="7272808" cy="1044116"/>
          </a:xfrm>
          <a:prstGeom prst="roundRect">
            <a:avLst/>
          </a:prstGeom>
          <a:solidFill>
            <a:srgbClr val="C0000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smtClean="0"/>
              <a:t>GBIF</a:t>
            </a:r>
          </a:p>
          <a:p>
            <a:pPr algn="ctr"/>
            <a:endParaRPr lang="en-GB" sz="300" dirty="0"/>
          </a:p>
          <a:p>
            <a:pPr algn="ctr"/>
            <a:r>
              <a:rPr lang="en-GB" dirty="0" smtClean="0"/>
              <a:t>Intercontinental co-operation and united facilities</a:t>
            </a:r>
          </a:p>
        </p:txBody>
      </p:sp>
    </p:spTree>
    <p:extLst>
      <p:ext uri="{BB962C8B-B14F-4D97-AF65-F5344CB8AC3E}">
        <p14:creationId xmlns:p14="http://schemas.microsoft.com/office/powerpoint/2010/main" val="787268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52534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p:nvSpPr>
        <p:spPr>
          <a:xfrm>
            <a:off x="179512" y="980728"/>
            <a:ext cx="4176464" cy="1584176"/>
          </a:xfrm>
          <a:prstGeom prst="roundRect">
            <a:avLst/>
          </a:prstGeom>
          <a:solidFill>
            <a:srgbClr val="0070C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err="1" smtClean="0"/>
              <a:t>NatSCA</a:t>
            </a:r>
            <a:endParaRPr lang="en-GB" sz="2400" dirty="0" smtClean="0"/>
          </a:p>
          <a:p>
            <a:pPr algn="ctr"/>
            <a:r>
              <a:rPr lang="en-GB" sz="2400" dirty="0" smtClean="0"/>
              <a:t>Natural Sciences Collections Association</a:t>
            </a:r>
          </a:p>
          <a:p>
            <a:pPr algn="ctr"/>
            <a:r>
              <a:rPr lang="en-GB" sz="2000" dirty="0"/>
              <a:t>https://nbnatlas.org/</a:t>
            </a:r>
            <a:endParaRPr lang="en-GB" sz="2000" dirty="0" smtClean="0"/>
          </a:p>
          <a:p>
            <a:pPr algn="ctr"/>
            <a:endParaRPr lang="en-GB" sz="300" dirty="0"/>
          </a:p>
        </p:txBody>
      </p:sp>
      <p:sp>
        <p:nvSpPr>
          <p:cNvPr id="14" name="TextBox 13"/>
          <p:cNvSpPr txBox="1"/>
          <p:nvPr/>
        </p:nvSpPr>
        <p:spPr>
          <a:xfrm>
            <a:off x="539552" y="485188"/>
            <a:ext cx="7992888" cy="461665"/>
          </a:xfrm>
          <a:prstGeom prst="rect">
            <a:avLst/>
          </a:prstGeom>
          <a:noFill/>
          <a:ln>
            <a:noFill/>
          </a:ln>
        </p:spPr>
        <p:txBody>
          <a:bodyPr wrap="square" rtlCol="0">
            <a:spAutoFit/>
          </a:bodyPr>
          <a:lstStyle/>
          <a:p>
            <a:pPr algn="ctr"/>
            <a:r>
              <a:rPr lang="en-GB" sz="2400" dirty="0" smtClean="0"/>
              <a:t>The UK landscape</a:t>
            </a:r>
            <a:endParaRPr lang="en-GB" sz="2400" dirty="0"/>
          </a:p>
        </p:txBody>
      </p:sp>
      <p:grpSp>
        <p:nvGrpSpPr>
          <p:cNvPr id="7" name="Group 6"/>
          <p:cNvGrpSpPr/>
          <p:nvPr/>
        </p:nvGrpSpPr>
        <p:grpSpPr>
          <a:xfrm>
            <a:off x="0" y="6525344"/>
            <a:ext cx="9144000" cy="584775"/>
            <a:chOff x="0" y="6525344"/>
            <a:chExt cx="9144000" cy="584775"/>
          </a:xfrm>
        </p:grpSpPr>
        <p:cxnSp>
          <p:nvCxnSpPr>
            <p:cNvPr id="8" name="Straight Connector 7"/>
            <p:cNvCxnSpPr/>
            <p:nvPr/>
          </p:nvCxnSpPr>
          <p:spPr>
            <a:xfrm>
              <a:off x="0" y="6525344"/>
              <a:ext cx="9144000" cy="0"/>
            </a:xfrm>
            <a:prstGeom prst="line">
              <a:avLst/>
            </a:prstGeom>
            <a:ln w="69850" cmpd="thickThi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6525344"/>
              <a:ext cx="9144000" cy="584775"/>
            </a:xfrm>
            <a:prstGeom prst="rect">
              <a:avLst/>
            </a:prstGeom>
            <a:noFill/>
          </p:spPr>
          <p:txBody>
            <a:bodyPr wrap="square" rtlCol="0">
              <a:spAutoFit/>
            </a:bodyPr>
            <a:lstStyle/>
            <a:p>
              <a:r>
                <a:rPr lang="en-GB" sz="1600" dirty="0">
                  <a:solidFill>
                    <a:schemeClr val="accent1">
                      <a:lumMod val="75000"/>
                    </a:schemeClr>
                  </a:solidFill>
                  <a:effectLst>
                    <a:innerShdw blurRad="63500" dist="50800" dir="2700000">
                      <a:prstClr val="black">
                        <a:alpha val="50000"/>
                      </a:prstClr>
                    </a:innerShdw>
                  </a:effectLst>
                </a:rPr>
                <a:t>Who’s Who in </a:t>
              </a:r>
              <a:r>
                <a:rPr lang="en-GB" sz="1600" dirty="0" smtClean="0">
                  <a:solidFill>
                    <a:schemeClr val="accent1">
                      <a:lumMod val="75000"/>
                    </a:schemeClr>
                  </a:solidFill>
                  <a:effectLst>
                    <a:innerShdw blurRad="63500" dist="50800" dir="2700000">
                      <a:prstClr val="black">
                        <a:alpha val="50000"/>
                      </a:prstClr>
                    </a:innerShdw>
                  </a:effectLst>
                </a:rPr>
                <a:t>Bioinformatics: The </a:t>
              </a:r>
              <a:r>
                <a:rPr lang="en-GB" sz="1600" dirty="0">
                  <a:solidFill>
                    <a:schemeClr val="accent1">
                      <a:lumMod val="75000"/>
                    </a:schemeClr>
                  </a:solidFill>
                  <a:effectLst>
                    <a:innerShdw blurRad="63500" dist="50800" dir="2700000">
                      <a:prstClr val="black">
                        <a:alpha val="50000"/>
                      </a:prstClr>
                    </a:innerShdw>
                  </a:effectLst>
                </a:rPr>
                <a:t>European </a:t>
              </a:r>
              <a:r>
                <a:rPr lang="en-GB" sz="1600" dirty="0" smtClean="0">
                  <a:solidFill>
                    <a:schemeClr val="accent1">
                      <a:lumMod val="75000"/>
                    </a:schemeClr>
                  </a:solidFill>
                  <a:effectLst>
                    <a:innerShdw blurRad="63500" dist="50800" dir="2700000">
                      <a:prstClr val="black">
                        <a:alpha val="50000"/>
                      </a:prstClr>
                    </a:innerShdw>
                  </a:effectLst>
                </a:rPr>
                <a:t>Landscape	 		            SPNHC 2017, Denver		</a:t>
              </a:r>
              <a:endParaRPr lang="en-GB" sz="1600" dirty="0">
                <a:solidFill>
                  <a:schemeClr val="accent1">
                    <a:lumMod val="75000"/>
                  </a:schemeClr>
                </a:solidFill>
                <a:effectLst>
                  <a:innerShdw blurRad="63500" dist="50800" dir="2700000">
                    <a:prstClr val="black">
                      <a:alpha val="50000"/>
                    </a:prstClr>
                  </a:innerShdw>
                </a:effectLst>
              </a:endParaRPr>
            </a:p>
          </p:txBody>
        </p:sp>
      </p:grpSp>
      <p:sp>
        <p:nvSpPr>
          <p:cNvPr id="18" name="Rounded Rectangle 17"/>
          <p:cNvSpPr/>
          <p:nvPr/>
        </p:nvSpPr>
        <p:spPr>
          <a:xfrm>
            <a:off x="4572000" y="2240868"/>
            <a:ext cx="4464496" cy="1080120"/>
          </a:xfrm>
          <a:prstGeom prst="roundRect">
            <a:avLst/>
          </a:prstGeom>
          <a:solidFill>
            <a:srgbClr val="0070C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smtClean="0"/>
              <a:t>ALS</a:t>
            </a:r>
          </a:p>
          <a:p>
            <a:pPr algn="ctr"/>
            <a:r>
              <a:rPr lang="en-GB" sz="2400" dirty="0" smtClean="0"/>
              <a:t>NBN Atlas of Living Scotland</a:t>
            </a:r>
          </a:p>
          <a:p>
            <a:pPr algn="ctr"/>
            <a:r>
              <a:rPr lang="en-GB" sz="2000" dirty="0"/>
              <a:t>https://scotland.nbnatlas.org/</a:t>
            </a:r>
            <a:endParaRPr lang="en-GB" sz="2000" dirty="0" smtClean="0"/>
          </a:p>
          <a:p>
            <a:pPr algn="ctr"/>
            <a:endParaRPr lang="en-GB" sz="300" dirty="0"/>
          </a:p>
        </p:txBody>
      </p:sp>
      <p:sp>
        <p:nvSpPr>
          <p:cNvPr id="19" name="Rounded Rectangle 18"/>
          <p:cNvSpPr/>
          <p:nvPr/>
        </p:nvSpPr>
        <p:spPr>
          <a:xfrm>
            <a:off x="179512" y="4041068"/>
            <a:ext cx="4176464" cy="1080120"/>
          </a:xfrm>
          <a:prstGeom prst="roundRect">
            <a:avLst/>
          </a:prstGeom>
          <a:solidFill>
            <a:srgbClr val="0070C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smtClean="0"/>
              <a:t>Herbaria United</a:t>
            </a:r>
          </a:p>
          <a:p>
            <a:pPr algn="ctr"/>
            <a:r>
              <a:rPr lang="en-GB" sz="2000" dirty="0"/>
              <a:t>http://herbariaunited.org/</a:t>
            </a:r>
            <a:endParaRPr lang="en-GB" sz="200" dirty="0"/>
          </a:p>
        </p:txBody>
      </p:sp>
      <p:sp>
        <p:nvSpPr>
          <p:cNvPr id="20" name="Rounded Rectangle 19"/>
          <p:cNvSpPr/>
          <p:nvPr/>
        </p:nvSpPr>
        <p:spPr>
          <a:xfrm>
            <a:off x="4572000" y="980728"/>
            <a:ext cx="4437141" cy="1080120"/>
          </a:xfrm>
          <a:prstGeom prst="roundRect">
            <a:avLst/>
          </a:prstGeom>
          <a:solidFill>
            <a:srgbClr val="0070C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smtClean="0"/>
              <a:t>NBN</a:t>
            </a:r>
          </a:p>
          <a:p>
            <a:pPr algn="ctr"/>
            <a:r>
              <a:rPr lang="en-GB" sz="2400" dirty="0" smtClean="0"/>
              <a:t>National Biodiversity Network</a:t>
            </a:r>
          </a:p>
          <a:p>
            <a:pPr algn="ctr"/>
            <a:r>
              <a:rPr lang="en-GB" sz="2000" dirty="0"/>
              <a:t>https://nbn.org.uk/</a:t>
            </a:r>
            <a:endParaRPr lang="en-GB" sz="300" dirty="0"/>
          </a:p>
        </p:txBody>
      </p:sp>
      <p:sp>
        <p:nvSpPr>
          <p:cNvPr id="21" name="Rounded Rectangle 20"/>
          <p:cNvSpPr/>
          <p:nvPr/>
        </p:nvSpPr>
        <p:spPr>
          <a:xfrm>
            <a:off x="4572000" y="3523244"/>
            <a:ext cx="4464496" cy="1597944"/>
          </a:xfrm>
          <a:prstGeom prst="roundRect">
            <a:avLst/>
          </a:prstGeom>
          <a:solidFill>
            <a:srgbClr val="0070C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smtClean="0"/>
              <a:t>SEWEB</a:t>
            </a:r>
          </a:p>
          <a:p>
            <a:pPr algn="ctr"/>
            <a:r>
              <a:rPr lang="en-GB" sz="2400" dirty="0" smtClean="0"/>
              <a:t>Scotland’s Environment Website</a:t>
            </a:r>
          </a:p>
          <a:p>
            <a:pPr algn="ctr"/>
            <a:r>
              <a:rPr lang="en-GB" sz="2000" dirty="0"/>
              <a:t>http://www.environment.scotland.gov.uk/</a:t>
            </a:r>
            <a:endParaRPr lang="en-GB" sz="200" dirty="0"/>
          </a:p>
        </p:txBody>
      </p:sp>
      <p:sp>
        <p:nvSpPr>
          <p:cNvPr id="22" name="Rounded Rectangle 21"/>
          <p:cNvSpPr/>
          <p:nvPr/>
        </p:nvSpPr>
        <p:spPr>
          <a:xfrm>
            <a:off x="179512" y="2744924"/>
            <a:ext cx="4176464" cy="1080120"/>
          </a:xfrm>
          <a:prstGeom prst="roundRect">
            <a:avLst/>
          </a:prstGeom>
          <a:solidFill>
            <a:srgbClr val="0070C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smtClean="0"/>
              <a:t>GCG</a:t>
            </a:r>
          </a:p>
          <a:p>
            <a:pPr algn="ctr"/>
            <a:r>
              <a:rPr lang="en-GB" sz="2400" dirty="0" smtClean="0"/>
              <a:t>Geological Curators Group</a:t>
            </a:r>
          </a:p>
          <a:p>
            <a:pPr algn="ctr"/>
            <a:r>
              <a:rPr lang="en-GB" sz="2000" dirty="0"/>
              <a:t>http://geocurator.org/</a:t>
            </a:r>
            <a:endParaRPr lang="en-GB" sz="2000" dirty="0" smtClean="0"/>
          </a:p>
          <a:p>
            <a:pPr algn="ctr"/>
            <a:endParaRPr lang="en-GB" sz="300" dirty="0"/>
          </a:p>
        </p:txBody>
      </p:sp>
      <p:sp>
        <p:nvSpPr>
          <p:cNvPr id="23" name="Rounded Rectangle 22"/>
          <p:cNvSpPr/>
          <p:nvPr/>
        </p:nvSpPr>
        <p:spPr>
          <a:xfrm>
            <a:off x="1691680" y="5301208"/>
            <a:ext cx="5544616" cy="1080120"/>
          </a:xfrm>
          <a:prstGeom prst="roundRect">
            <a:avLst/>
          </a:prstGeom>
          <a:solidFill>
            <a:srgbClr val="0070C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400" dirty="0" smtClean="0"/>
              <a:t>BSBI</a:t>
            </a:r>
          </a:p>
          <a:p>
            <a:pPr algn="ctr"/>
            <a:r>
              <a:rPr lang="en-GB" sz="2400" dirty="0" smtClean="0"/>
              <a:t>Botanical Society of Britain </a:t>
            </a:r>
            <a:r>
              <a:rPr lang="en-GB" sz="2400" dirty="0"/>
              <a:t>&amp; Ireland </a:t>
            </a:r>
            <a:r>
              <a:rPr lang="en-GB" sz="2000" dirty="0"/>
              <a:t>http://bsbi.org/</a:t>
            </a:r>
            <a:endParaRPr lang="en-GB" sz="200" dirty="0"/>
          </a:p>
        </p:txBody>
      </p:sp>
    </p:spTree>
    <p:extLst>
      <p:ext uri="{BB962C8B-B14F-4D97-AF65-F5344CB8AC3E}">
        <p14:creationId xmlns:p14="http://schemas.microsoft.com/office/powerpoint/2010/main" val="1135429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68741" cy="6858000"/>
          </a:xfrm>
          <a:prstGeom prst="rect">
            <a:avLst/>
          </a:prstGeom>
          <a:solidFill>
            <a:schemeClr val="bg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2" name="Picture 4" descr="CETAF – Consortium of European Taxonomic Facilit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784" y="89298"/>
            <a:ext cx="4267200" cy="316382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139" t="16595" r="36265" b="10797"/>
          <a:stretch/>
        </p:blipFill>
        <p:spPr bwMode="auto">
          <a:xfrm>
            <a:off x="4584370" y="-26656"/>
            <a:ext cx="4595002" cy="6559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3" name="Group 12"/>
          <p:cNvGrpSpPr/>
          <p:nvPr/>
        </p:nvGrpSpPr>
        <p:grpSpPr>
          <a:xfrm>
            <a:off x="0" y="6525344"/>
            <a:ext cx="9144000" cy="584775"/>
            <a:chOff x="0" y="6525344"/>
            <a:chExt cx="9144000" cy="584775"/>
          </a:xfrm>
        </p:grpSpPr>
        <p:cxnSp>
          <p:nvCxnSpPr>
            <p:cNvPr id="14" name="Straight Connector 13"/>
            <p:cNvCxnSpPr/>
            <p:nvPr/>
          </p:nvCxnSpPr>
          <p:spPr>
            <a:xfrm>
              <a:off x="0" y="6525344"/>
              <a:ext cx="9144000" cy="0"/>
            </a:xfrm>
            <a:prstGeom prst="line">
              <a:avLst/>
            </a:prstGeom>
            <a:ln w="69850" cmpd="thickThi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6525344"/>
              <a:ext cx="9144000" cy="584775"/>
            </a:xfrm>
            <a:prstGeom prst="rect">
              <a:avLst/>
            </a:prstGeom>
            <a:noFill/>
          </p:spPr>
          <p:txBody>
            <a:bodyPr wrap="square" rtlCol="0">
              <a:spAutoFit/>
            </a:bodyPr>
            <a:lstStyle/>
            <a:p>
              <a:r>
                <a:rPr lang="en-GB" sz="1600" dirty="0">
                  <a:solidFill>
                    <a:schemeClr val="accent1">
                      <a:lumMod val="75000"/>
                    </a:schemeClr>
                  </a:solidFill>
                  <a:effectLst>
                    <a:innerShdw blurRad="63500" dist="50800" dir="2700000">
                      <a:prstClr val="black">
                        <a:alpha val="50000"/>
                      </a:prstClr>
                    </a:innerShdw>
                  </a:effectLst>
                </a:rPr>
                <a:t>Who’s Who in </a:t>
              </a:r>
              <a:r>
                <a:rPr lang="en-GB" sz="1600" dirty="0" smtClean="0">
                  <a:solidFill>
                    <a:schemeClr val="accent1">
                      <a:lumMod val="75000"/>
                    </a:schemeClr>
                  </a:solidFill>
                  <a:effectLst>
                    <a:innerShdw blurRad="63500" dist="50800" dir="2700000">
                      <a:prstClr val="black">
                        <a:alpha val="50000"/>
                      </a:prstClr>
                    </a:innerShdw>
                  </a:effectLst>
                </a:rPr>
                <a:t>Bioinformatics: The </a:t>
              </a:r>
              <a:r>
                <a:rPr lang="en-GB" sz="1600" dirty="0">
                  <a:solidFill>
                    <a:schemeClr val="accent1">
                      <a:lumMod val="75000"/>
                    </a:schemeClr>
                  </a:solidFill>
                  <a:effectLst>
                    <a:innerShdw blurRad="63500" dist="50800" dir="2700000">
                      <a:prstClr val="black">
                        <a:alpha val="50000"/>
                      </a:prstClr>
                    </a:innerShdw>
                  </a:effectLst>
                </a:rPr>
                <a:t>European </a:t>
              </a:r>
              <a:r>
                <a:rPr lang="en-GB" sz="1600" dirty="0" smtClean="0">
                  <a:solidFill>
                    <a:schemeClr val="accent1">
                      <a:lumMod val="75000"/>
                    </a:schemeClr>
                  </a:solidFill>
                  <a:effectLst>
                    <a:innerShdw blurRad="63500" dist="50800" dir="2700000">
                      <a:prstClr val="black">
                        <a:alpha val="50000"/>
                      </a:prstClr>
                    </a:innerShdw>
                  </a:effectLst>
                </a:rPr>
                <a:t>Landscape	 		            SPNHC 2017, Denver		</a:t>
              </a:r>
              <a:endParaRPr lang="en-GB" sz="1600" dirty="0">
                <a:solidFill>
                  <a:schemeClr val="accent1">
                    <a:lumMod val="75000"/>
                  </a:schemeClr>
                </a:solidFill>
                <a:effectLst>
                  <a:innerShdw blurRad="63500" dist="50800" dir="2700000">
                    <a:prstClr val="black">
                      <a:alpha val="50000"/>
                    </a:prstClr>
                  </a:innerShdw>
                </a:effectLst>
              </a:endParaRPr>
            </a:p>
          </p:txBody>
        </p:sp>
      </p:grpSp>
      <p:sp>
        <p:nvSpPr>
          <p:cNvPr id="8" name="TextBox 7"/>
          <p:cNvSpPr txBox="1"/>
          <p:nvPr/>
        </p:nvSpPr>
        <p:spPr>
          <a:xfrm>
            <a:off x="160784" y="3421180"/>
            <a:ext cx="4267200" cy="3016210"/>
          </a:xfrm>
          <a:prstGeom prst="rect">
            <a:avLst/>
          </a:prstGeom>
          <a:noFill/>
        </p:spPr>
        <p:txBody>
          <a:bodyPr wrap="square" rtlCol="0">
            <a:spAutoFit/>
          </a:bodyPr>
          <a:lstStyle/>
          <a:p>
            <a:pPr>
              <a:lnSpc>
                <a:spcPct val="150000"/>
              </a:lnSpc>
            </a:pPr>
            <a:r>
              <a:rPr lang="en-GB" sz="2400" b="1" dirty="0"/>
              <a:t>60 Institutes</a:t>
            </a:r>
          </a:p>
          <a:p>
            <a:pPr>
              <a:lnSpc>
                <a:spcPct val="150000"/>
              </a:lnSpc>
            </a:pPr>
            <a:r>
              <a:rPr lang="en-GB" sz="2400" b="1" dirty="0" smtClean="0"/>
              <a:t>21 </a:t>
            </a:r>
            <a:r>
              <a:rPr lang="en-GB" sz="2400" b="1" dirty="0"/>
              <a:t>Countries</a:t>
            </a:r>
          </a:p>
          <a:p>
            <a:pPr>
              <a:lnSpc>
                <a:spcPct val="150000"/>
              </a:lnSpc>
            </a:pPr>
            <a:r>
              <a:rPr lang="en-GB" sz="2400" b="1" dirty="0" smtClean="0"/>
              <a:t>1.5 Billion specimens</a:t>
            </a:r>
          </a:p>
          <a:p>
            <a:pPr>
              <a:lnSpc>
                <a:spcPct val="150000"/>
              </a:lnSpc>
            </a:pPr>
            <a:r>
              <a:rPr lang="en-GB" sz="2400" b="1" dirty="0" smtClean="0"/>
              <a:t>Over 5,000 researchers</a:t>
            </a:r>
          </a:p>
          <a:p>
            <a:endParaRPr lang="en-GB" dirty="0" smtClean="0"/>
          </a:p>
          <a:p>
            <a:r>
              <a:rPr lang="en-GB" sz="2800" dirty="0">
                <a:hlinkClick r:id="rId5"/>
              </a:rPr>
              <a:t>http://cetaf.org</a:t>
            </a:r>
            <a:r>
              <a:rPr lang="en-GB" sz="2800" dirty="0" smtClean="0">
                <a:hlinkClick r:id="rId5"/>
              </a:rPr>
              <a:t>/</a:t>
            </a:r>
            <a:endParaRPr lang="en-GB" sz="2800" dirty="0" smtClean="0"/>
          </a:p>
        </p:txBody>
      </p:sp>
    </p:spTree>
    <p:extLst>
      <p:ext uri="{BB962C8B-B14F-4D97-AF65-F5344CB8AC3E}">
        <p14:creationId xmlns:p14="http://schemas.microsoft.com/office/powerpoint/2010/main" val="176466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68741" cy="6858000"/>
          </a:xfrm>
          <a:prstGeom prst="rect">
            <a:avLst/>
          </a:prstGeom>
          <a:solidFill>
            <a:schemeClr val="bg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grpSp>
        <p:nvGrpSpPr>
          <p:cNvPr id="13" name="Group 12"/>
          <p:cNvGrpSpPr/>
          <p:nvPr/>
        </p:nvGrpSpPr>
        <p:grpSpPr>
          <a:xfrm>
            <a:off x="0" y="6525344"/>
            <a:ext cx="9144000" cy="584775"/>
            <a:chOff x="0" y="6525344"/>
            <a:chExt cx="9144000" cy="584775"/>
          </a:xfrm>
        </p:grpSpPr>
        <p:cxnSp>
          <p:nvCxnSpPr>
            <p:cNvPr id="14" name="Straight Connector 13"/>
            <p:cNvCxnSpPr/>
            <p:nvPr/>
          </p:nvCxnSpPr>
          <p:spPr>
            <a:xfrm>
              <a:off x="0" y="6525344"/>
              <a:ext cx="9144000" cy="0"/>
            </a:xfrm>
            <a:prstGeom prst="line">
              <a:avLst/>
            </a:prstGeom>
            <a:ln w="69850" cmpd="thickThi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6525344"/>
              <a:ext cx="9144000" cy="584775"/>
            </a:xfrm>
            <a:prstGeom prst="rect">
              <a:avLst/>
            </a:prstGeom>
            <a:noFill/>
          </p:spPr>
          <p:txBody>
            <a:bodyPr wrap="square" rtlCol="0">
              <a:spAutoFit/>
            </a:bodyPr>
            <a:lstStyle/>
            <a:p>
              <a:r>
                <a:rPr lang="en-GB" sz="1600" dirty="0">
                  <a:solidFill>
                    <a:schemeClr val="accent1">
                      <a:lumMod val="75000"/>
                    </a:schemeClr>
                  </a:solidFill>
                  <a:effectLst>
                    <a:innerShdw blurRad="63500" dist="50800" dir="2700000">
                      <a:prstClr val="black">
                        <a:alpha val="50000"/>
                      </a:prstClr>
                    </a:innerShdw>
                  </a:effectLst>
                </a:rPr>
                <a:t>Who’s Who in </a:t>
              </a:r>
              <a:r>
                <a:rPr lang="en-GB" sz="1600" dirty="0" smtClean="0">
                  <a:solidFill>
                    <a:schemeClr val="accent1">
                      <a:lumMod val="75000"/>
                    </a:schemeClr>
                  </a:solidFill>
                  <a:effectLst>
                    <a:innerShdw blurRad="63500" dist="50800" dir="2700000">
                      <a:prstClr val="black">
                        <a:alpha val="50000"/>
                      </a:prstClr>
                    </a:innerShdw>
                  </a:effectLst>
                </a:rPr>
                <a:t>Bioinformatics: The </a:t>
              </a:r>
              <a:r>
                <a:rPr lang="en-GB" sz="1600" dirty="0">
                  <a:solidFill>
                    <a:schemeClr val="accent1">
                      <a:lumMod val="75000"/>
                    </a:schemeClr>
                  </a:solidFill>
                  <a:effectLst>
                    <a:innerShdw blurRad="63500" dist="50800" dir="2700000">
                      <a:prstClr val="black">
                        <a:alpha val="50000"/>
                      </a:prstClr>
                    </a:innerShdw>
                  </a:effectLst>
                </a:rPr>
                <a:t>European </a:t>
              </a:r>
              <a:r>
                <a:rPr lang="en-GB" sz="1600" dirty="0" smtClean="0">
                  <a:solidFill>
                    <a:schemeClr val="accent1">
                      <a:lumMod val="75000"/>
                    </a:schemeClr>
                  </a:solidFill>
                  <a:effectLst>
                    <a:innerShdw blurRad="63500" dist="50800" dir="2700000">
                      <a:prstClr val="black">
                        <a:alpha val="50000"/>
                      </a:prstClr>
                    </a:innerShdw>
                  </a:effectLst>
                </a:rPr>
                <a:t>Landscape	 		            SPNHC 2017, Denver		</a:t>
              </a:r>
              <a:endParaRPr lang="en-GB" sz="1600" dirty="0">
                <a:solidFill>
                  <a:schemeClr val="accent1">
                    <a:lumMod val="75000"/>
                  </a:schemeClr>
                </a:solidFill>
                <a:effectLst>
                  <a:innerShdw blurRad="63500" dist="50800" dir="2700000">
                    <a:prstClr val="black">
                      <a:alpha val="50000"/>
                    </a:prstClr>
                  </a:innerShdw>
                </a:effectLst>
              </a:endParaRPr>
            </a:p>
          </p:txBody>
        </p:sp>
      </p:gr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961" t="9699" r="26208" b="10797"/>
          <a:stretch/>
        </p:blipFill>
        <p:spPr bwMode="auto">
          <a:xfrm>
            <a:off x="107504" y="0"/>
            <a:ext cx="7056784" cy="6459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7576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68741" cy="6858000"/>
          </a:xfrm>
          <a:prstGeom prst="rect">
            <a:avLst/>
          </a:prstGeom>
          <a:solidFill>
            <a:schemeClr val="bg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2" name="Picture 4" descr="CETAF – Consortium of European Taxonomic Facilit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070" y="190951"/>
            <a:ext cx="2619140" cy="194190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0" y="6525344"/>
            <a:ext cx="9144000" cy="584775"/>
            <a:chOff x="0" y="6525344"/>
            <a:chExt cx="9144000" cy="584775"/>
          </a:xfrm>
        </p:grpSpPr>
        <p:cxnSp>
          <p:nvCxnSpPr>
            <p:cNvPr id="14" name="Straight Connector 13"/>
            <p:cNvCxnSpPr/>
            <p:nvPr/>
          </p:nvCxnSpPr>
          <p:spPr>
            <a:xfrm>
              <a:off x="0" y="6525344"/>
              <a:ext cx="9144000" cy="0"/>
            </a:xfrm>
            <a:prstGeom prst="line">
              <a:avLst/>
            </a:prstGeom>
            <a:ln w="69850" cmpd="thickThi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6525344"/>
              <a:ext cx="9144000" cy="584775"/>
            </a:xfrm>
            <a:prstGeom prst="rect">
              <a:avLst/>
            </a:prstGeom>
            <a:noFill/>
          </p:spPr>
          <p:txBody>
            <a:bodyPr wrap="square" rtlCol="0">
              <a:spAutoFit/>
            </a:bodyPr>
            <a:lstStyle/>
            <a:p>
              <a:r>
                <a:rPr lang="en-GB" sz="1600" dirty="0">
                  <a:solidFill>
                    <a:schemeClr val="accent1">
                      <a:lumMod val="75000"/>
                    </a:schemeClr>
                  </a:solidFill>
                  <a:effectLst>
                    <a:innerShdw blurRad="63500" dist="50800" dir="2700000">
                      <a:prstClr val="black">
                        <a:alpha val="50000"/>
                      </a:prstClr>
                    </a:innerShdw>
                  </a:effectLst>
                </a:rPr>
                <a:t>Who’s Who in </a:t>
              </a:r>
              <a:r>
                <a:rPr lang="en-GB" sz="1600" dirty="0" smtClean="0">
                  <a:solidFill>
                    <a:schemeClr val="accent1">
                      <a:lumMod val="75000"/>
                    </a:schemeClr>
                  </a:solidFill>
                  <a:effectLst>
                    <a:innerShdw blurRad="63500" dist="50800" dir="2700000">
                      <a:prstClr val="black">
                        <a:alpha val="50000"/>
                      </a:prstClr>
                    </a:innerShdw>
                  </a:effectLst>
                </a:rPr>
                <a:t>Bioinformatics: The </a:t>
              </a:r>
              <a:r>
                <a:rPr lang="en-GB" sz="1600" dirty="0">
                  <a:solidFill>
                    <a:schemeClr val="accent1">
                      <a:lumMod val="75000"/>
                    </a:schemeClr>
                  </a:solidFill>
                  <a:effectLst>
                    <a:innerShdw blurRad="63500" dist="50800" dir="2700000">
                      <a:prstClr val="black">
                        <a:alpha val="50000"/>
                      </a:prstClr>
                    </a:innerShdw>
                  </a:effectLst>
                </a:rPr>
                <a:t>European </a:t>
              </a:r>
              <a:r>
                <a:rPr lang="en-GB" sz="1600" dirty="0" smtClean="0">
                  <a:solidFill>
                    <a:schemeClr val="accent1">
                      <a:lumMod val="75000"/>
                    </a:schemeClr>
                  </a:solidFill>
                  <a:effectLst>
                    <a:innerShdw blurRad="63500" dist="50800" dir="2700000">
                      <a:prstClr val="black">
                        <a:alpha val="50000"/>
                      </a:prstClr>
                    </a:innerShdw>
                  </a:effectLst>
                </a:rPr>
                <a:t>Landscape	 		            SPNHC 2017, Denver		</a:t>
              </a:r>
              <a:endParaRPr lang="en-GB" sz="1600" dirty="0">
                <a:solidFill>
                  <a:schemeClr val="accent1">
                    <a:lumMod val="75000"/>
                  </a:schemeClr>
                </a:solidFill>
                <a:effectLst>
                  <a:innerShdw blurRad="63500" dist="50800" dir="2700000">
                    <a:prstClr val="black">
                      <a:alpha val="50000"/>
                    </a:prstClr>
                  </a:innerShdw>
                </a:effectLst>
              </a:endParaRPr>
            </a:p>
          </p:txBody>
        </p:sp>
      </p:grpSp>
      <p:sp>
        <p:nvSpPr>
          <p:cNvPr id="7" name="TextBox 6"/>
          <p:cNvSpPr txBox="1"/>
          <p:nvPr/>
        </p:nvSpPr>
        <p:spPr>
          <a:xfrm>
            <a:off x="729070" y="2492896"/>
            <a:ext cx="3024334" cy="923330"/>
          </a:xfrm>
          <a:prstGeom prst="rect">
            <a:avLst/>
          </a:prstGeom>
          <a:noFill/>
        </p:spPr>
        <p:txBody>
          <a:bodyPr wrap="square" rtlCol="0">
            <a:spAutoFit/>
          </a:bodyPr>
          <a:lstStyle/>
          <a:p>
            <a:r>
              <a:rPr lang="en-GB" b="1" dirty="0" smtClean="0"/>
              <a:t>CETAF Bodies</a:t>
            </a:r>
          </a:p>
          <a:p>
            <a:r>
              <a:rPr lang="en-GB" b="1" dirty="0" smtClean="0"/>
              <a:t>and their current focus areas</a:t>
            </a:r>
          </a:p>
          <a:p>
            <a:endParaRPr lang="en-GB" dirty="0"/>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4170" t="15883" r="38222" b="10797"/>
          <a:stretch/>
        </p:blipFill>
        <p:spPr bwMode="auto">
          <a:xfrm>
            <a:off x="3753404" y="51611"/>
            <a:ext cx="4274980" cy="6382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407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68741" cy="6858000"/>
          </a:xfrm>
          <a:prstGeom prst="rect">
            <a:avLst/>
          </a:prstGeom>
          <a:solidFill>
            <a:schemeClr val="bg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2" name="Picture 4" descr="CETAF – Consortium of European Taxonomic Facilit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070" y="190951"/>
            <a:ext cx="2619140" cy="1941905"/>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0" y="6525344"/>
            <a:ext cx="9144000" cy="584775"/>
            <a:chOff x="0" y="6525344"/>
            <a:chExt cx="9144000" cy="584775"/>
          </a:xfrm>
        </p:grpSpPr>
        <p:cxnSp>
          <p:nvCxnSpPr>
            <p:cNvPr id="14" name="Straight Connector 13"/>
            <p:cNvCxnSpPr/>
            <p:nvPr/>
          </p:nvCxnSpPr>
          <p:spPr>
            <a:xfrm>
              <a:off x="0" y="6525344"/>
              <a:ext cx="9144000" cy="0"/>
            </a:xfrm>
            <a:prstGeom prst="line">
              <a:avLst/>
            </a:prstGeom>
            <a:ln w="69850" cmpd="thickThi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0" y="6525344"/>
              <a:ext cx="9144000" cy="584775"/>
            </a:xfrm>
            <a:prstGeom prst="rect">
              <a:avLst/>
            </a:prstGeom>
            <a:noFill/>
          </p:spPr>
          <p:txBody>
            <a:bodyPr wrap="square" rtlCol="0">
              <a:spAutoFit/>
            </a:bodyPr>
            <a:lstStyle/>
            <a:p>
              <a:r>
                <a:rPr lang="en-GB" sz="1600" dirty="0">
                  <a:solidFill>
                    <a:schemeClr val="accent1">
                      <a:lumMod val="75000"/>
                    </a:schemeClr>
                  </a:solidFill>
                  <a:effectLst>
                    <a:innerShdw blurRad="63500" dist="50800" dir="2700000">
                      <a:prstClr val="black">
                        <a:alpha val="50000"/>
                      </a:prstClr>
                    </a:innerShdw>
                  </a:effectLst>
                </a:rPr>
                <a:t>Who’s Who in </a:t>
              </a:r>
              <a:r>
                <a:rPr lang="en-GB" sz="1600" dirty="0" smtClean="0">
                  <a:solidFill>
                    <a:schemeClr val="accent1">
                      <a:lumMod val="75000"/>
                    </a:schemeClr>
                  </a:solidFill>
                  <a:effectLst>
                    <a:innerShdw blurRad="63500" dist="50800" dir="2700000">
                      <a:prstClr val="black">
                        <a:alpha val="50000"/>
                      </a:prstClr>
                    </a:innerShdw>
                  </a:effectLst>
                </a:rPr>
                <a:t>Bioinformatics: The </a:t>
              </a:r>
              <a:r>
                <a:rPr lang="en-GB" sz="1600" dirty="0">
                  <a:solidFill>
                    <a:schemeClr val="accent1">
                      <a:lumMod val="75000"/>
                    </a:schemeClr>
                  </a:solidFill>
                  <a:effectLst>
                    <a:innerShdw blurRad="63500" dist="50800" dir="2700000">
                      <a:prstClr val="black">
                        <a:alpha val="50000"/>
                      </a:prstClr>
                    </a:innerShdw>
                  </a:effectLst>
                </a:rPr>
                <a:t>European </a:t>
              </a:r>
              <a:r>
                <a:rPr lang="en-GB" sz="1600" dirty="0" smtClean="0">
                  <a:solidFill>
                    <a:schemeClr val="accent1">
                      <a:lumMod val="75000"/>
                    </a:schemeClr>
                  </a:solidFill>
                  <a:effectLst>
                    <a:innerShdw blurRad="63500" dist="50800" dir="2700000">
                      <a:prstClr val="black">
                        <a:alpha val="50000"/>
                      </a:prstClr>
                    </a:innerShdw>
                  </a:effectLst>
                </a:rPr>
                <a:t>Landscape	 		            SPNHC 2017, Denver		</a:t>
              </a:r>
              <a:endParaRPr lang="en-GB" sz="1600" dirty="0">
                <a:solidFill>
                  <a:schemeClr val="accent1">
                    <a:lumMod val="75000"/>
                  </a:schemeClr>
                </a:solidFill>
                <a:effectLst>
                  <a:innerShdw blurRad="63500" dist="50800" dir="2700000">
                    <a:prstClr val="black">
                      <a:alpha val="50000"/>
                    </a:prstClr>
                  </a:innerShdw>
                </a:effectLst>
              </a:endParaRPr>
            </a:p>
          </p:txBody>
        </p:sp>
      </p:grpSp>
      <p:sp>
        <p:nvSpPr>
          <p:cNvPr id="7" name="TextBox 6"/>
          <p:cNvSpPr txBox="1"/>
          <p:nvPr/>
        </p:nvSpPr>
        <p:spPr>
          <a:xfrm>
            <a:off x="729070" y="4120624"/>
            <a:ext cx="7515338" cy="892552"/>
          </a:xfrm>
          <a:prstGeom prst="rect">
            <a:avLst/>
          </a:prstGeom>
          <a:noFill/>
        </p:spPr>
        <p:txBody>
          <a:bodyPr wrap="square" rtlCol="0">
            <a:spAutoFit/>
          </a:bodyPr>
          <a:lstStyle/>
          <a:p>
            <a:r>
              <a:rPr lang="en-GB" sz="2400" b="1" dirty="0" smtClean="0"/>
              <a:t>Digitisation Working Group</a:t>
            </a:r>
          </a:p>
          <a:p>
            <a:r>
              <a:rPr lang="en-GB" sz="2800" u="sng" dirty="0">
                <a:hlinkClick r:id="rId4"/>
              </a:rPr>
              <a:t>http://</a:t>
            </a:r>
            <a:r>
              <a:rPr lang="en-GB" sz="2800" u="sng" dirty="0" smtClean="0">
                <a:hlinkClick r:id="rId4"/>
              </a:rPr>
              <a:t>cetafdigitization.biowikifarm.net/cdig</a:t>
            </a:r>
            <a:endParaRPr lang="en-GB" sz="2800" u="sng" dirty="0" smtClean="0"/>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4170" t="23859" r="38222" b="67641"/>
          <a:stretch/>
        </p:blipFill>
        <p:spPr bwMode="auto">
          <a:xfrm>
            <a:off x="729070" y="2661042"/>
            <a:ext cx="7426582" cy="1285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9588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cstate="print"/>
          <a:srcRect l="11552" t="13960" r="1698" b="31003"/>
          <a:stretch/>
        </p:blipFill>
        <p:spPr bwMode="auto">
          <a:xfrm>
            <a:off x="0" y="0"/>
            <a:ext cx="9144000" cy="4000500"/>
          </a:xfrm>
          <a:prstGeom prst="rect">
            <a:avLst/>
          </a:prstGeom>
          <a:noFill/>
          <a:ln w="9525">
            <a:noFill/>
            <a:miter lim="800000"/>
            <a:headEnd/>
            <a:tailEnd/>
          </a:ln>
        </p:spPr>
      </p:pic>
      <p:sp>
        <p:nvSpPr>
          <p:cNvPr id="2" name="AutoShape 2" descr="Image result for ii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descr="Image result for ii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293096"/>
            <a:ext cx="4762500"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2022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11895</TotalTime>
  <Words>944</Words>
  <Application>Microsoft Office PowerPoint</Application>
  <PresentationFormat>On-screen Show (4:3)</PresentationFormat>
  <Paragraphs>218</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Who’s Who in Bioinformatics: The European Landscape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Who’s Who in Bioinformatics: The European Landscape and beyond …</vt:lpstr>
      <vt:lpstr>What is SYNTHESYS?</vt:lpstr>
      <vt:lpstr>Recent SYNTHESYS Highlights</vt:lpstr>
      <vt:lpstr>SYNTHESYS+</vt:lpstr>
      <vt:lpstr>What is DISSCO?</vt:lpstr>
      <vt:lpstr>PowerPoint Presentation</vt:lpstr>
      <vt:lpstr>PowerPoint Presentation</vt:lpstr>
    </vt:vector>
  </TitlesOfParts>
  <Company>Royal Botanic Garden Edinburgh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dc:title>
  <dc:creator>Elspeth Haston</dc:creator>
  <cp:lastModifiedBy>RBGE User</cp:lastModifiedBy>
  <cp:revision>238</cp:revision>
  <dcterms:created xsi:type="dcterms:W3CDTF">2016-06-10T16:00:54Z</dcterms:created>
  <dcterms:modified xsi:type="dcterms:W3CDTF">2017-06-18T18:51:34Z</dcterms:modified>
</cp:coreProperties>
</file>