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tif" ContentType="image/tif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4" r:id="rId3"/>
    <p:sldId id="285" r:id="rId4"/>
    <p:sldId id="283" r:id="rId5"/>
    <p:sldId id="281" r:id="rId6"/>
    <p:sldId id="282" r:id="rId7"/>
    <p:sldId id="280" r:id="rId8"/>
    <p:sldId id="295" r:id="rId9"/>
    <p:sldId id="286" r:id="rId10"/>
    <p:sldId id="287" r:id="rId11"/>
    <p:sldId id="288" r:id="rId12"/>
    <p:sldId id="289" r:id="rId13"/>
    <p:sldId id="291" r:id="rId14"/>
    <p:sldId id="290" r:id="rId15"/>
    <p:sldId id="296" r:id="rId16"/>
    <p:sldId id="292" r:id="rId17"/>
    <p:sldId id="267" r:id="rId18"/>
    <p:sldId id="275" r:id="rId19"/>
    <p:sldId id="297" r:id="rId20"/>
    <p:sldId id="298" r:id="rId21"/>
    <p:sldId id="299" r:id="rId22"/>
    <p:sldId id="300" r:id="rId23"/>
    <p:sldId id="301" r:id="rId24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95"/>
    <p:restoredTop sz="94660"/>
  </p:normalViewPr>
  <p:slideViewPr>
    <p:cSldViewPr snapToGrid="0" snapToObjects="1">
      <p:cViewPr>
        <p:scale>
          <a:sx n="197" d="100"/>
          <a:sy n="197" d="100"/>
        </p:scale>
        <p:origin x="144" y="5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90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7A9B-83FC-0E41-A9B8-E3ECB2F4B0D0}" type="datetimeFigureOut">
              <a:rPr lang="en-US" smtClean="0"/>
              <a:t>6/14/17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02BE-072E-5048-81F6-3E166EC4C2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711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7A9B-83FC-0E41-A9B8-E3ECB2F4B0D0}" type="datetimeFigureOut">
              <a:rPr lang="en-US" smtClean="0"/>
              <a:t>6/14/17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02BE-072E-5048-81F6-3E166EC4C2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70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7A9B-83FC-0E41-A9B8-E3ECB2F4B0D0}" type="datetimeFigureOut">
              <a:rPr lang="en-US" smtClean="0"/>
              <a:t>6/14/17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02BE-072E-5048-81F6-3E166EC4C2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531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7A9B-83FC-0E41-A9B8-E3ECB2F4B0D0}" type="datetimeFigureOut">
              <a:rPr lang="en-US" smtClean="0"/>
              <a:t>6/14/17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02BE-072E-5048-81F6-3E166EC4C2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865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7A9B-83FC-0E41-A9B8-E3ECB2F4B0D0}" type="datetimeFigureOut">
              <a:rPr lang="en-US" smtClean="0"/>
              <a:t>6/14/17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02BE-072E-5048-81F6-3E166EC4C2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220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7A9B-83FC-0E41-A9B8-E3ECB2F4B0D0}" type="datetimeFigureOut">
              <a:rPr lang="en-US" smtClean="0"/>
              <a:t>6/14/17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02BE-072E-5048-81F6-3E166EC4C2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036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7A9B-83FC-0E41-A9B8-E3ECB2F4B0D0}" type="datetimeFigureOut">
              <a:rPr lang="en-US" smtClean="0"/>
              <a:t>6/14/17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02BE-072E-5048-81F6-3E166EC4C2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580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7A9B-83FC-0E41-A9B8-E3ECB2F4B0D0}" type="datetimeFigureOut">
              <a:rPr lang="en-US" smtClean="0"/>
              <a:t>6/14/17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02BE-072E-5048-81F6-3E166EC4C2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933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7A9B-83FC-0E41-A9B8-E3ECB2F4B0D0}" type="datetimeFigureOut">
              <a:rPr lang="en-US" smtClean="0"/>
              <a:t>6/14/17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02BE-072E-5048-81F6-3E166EC4C2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016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7A9B-83FC-0E41-A9B8-E3ECB2F4B0D0}" type="datetimeFigureOut">
              <a:rPr lang="en-US" smtClean="0"/>
              <a:t>6/14/17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02BE-072E-5048-81F6-3E166EC4C2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397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7A9B-83FC-0E41-A9B8-E3ECB2F4B0D0}" type="datetimeFigureOut">
              <a:rPr lang="en-US" smtClean="0"/>
              <a:t>6/14/17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02BE-072E-5048-81F6-3E166EC4C2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340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37A9B-83FC-0E41-A9B8-E3ECB2F4B0D0}" type="datetimeFigureOut">
              <a:rPr lang="en-US" smtClean="0"/>
              <a:t>6/14/17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402BE-072E-5048-81F6-3E166EC4C2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1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jpeg"/><Relationship Id="rId20" Type="http://schemas.openxmlformats.org/officeDocument/2006/relationships/image" Target="../media/image29.png"/><Relationship Id="rId21" Type="http://schemas.openxmlformats.org/officeDocument/2006/relationships/image" Target="../media/image30.png"/><Relationship Id="rId22" Type="http://schemas.openxmlformats.org/officeDocument/2006/relationships/image" Target="../media/image31.png"/><Relationship Id="rId23" Type="http://schemas.openxmlformats.org/officeDocument/2006/relationships/image" Target="../media/image32.png"/><Relationship Id="rId24" Type="http://schemas.openxmlformats.org/officeDocument/2006/relationships/image" Target="../media/image33.png"/><Relationship Id="rId25" Type="http://schemas.openxmlformats.org/officeDocument/2006/relationships/image" Target="../media/image34.gif"/><Relationship Id="rId26" Type="http://schemas.openxmlformats.org/officeDocument/2006/relationships/image" Target="../media/image35.jpeg"/><Relationship Id="rId27" Type="http://schemas.openxmlformats.org/officeDocument/2006/relationships/image" Target="../media/image36.gif"/><Relationship Id="rId28" Type="http://schemas.openxmlformats.org/officeDocument/2006/relationships/image" Target="../media/image37.gif"/><Relationship Id="rId29" Type="http://schemas.openxmlformats.org/officeDocument/2006/relationships/image" Target="../media/image38.tif"/><Relationship Id="rId30" Type="http://schemas.openxmlformats.org/officeDocument/2006/relationships/image" Target="../media/image39.tif"/><Relationship Id="rId10" Type="http://schemas.openxmlformats.org/officeDocument/2006/relationships/image" Target="../media/image19.png"/><Relationship Id="rId11" Type="http://schemas.openxmlformats.org/officeDocument/2006/relationships/image" Target="../media/image20.gif"/><Relationship Id="rId12" Type="http://schemas.openxmlformats.org/officeDocument/2006/relationships/image" Target="../media/image21.jpeg"/><Relationship Id="rId13" Type="http://schemas.openxmlformats.org/officeDocument/2006/relationships/image" Target="../media/image22.png"/><Relationship Id="rId14" Type="http://schemas.openxmlformats.org/officeDocument/2006/relationships/image" Target="../media/image23.png"/><Relationship Id="rId15" Type="http://schemas.openxmlformats.org/officeDocument/2006/relationships/image" Target="../media/image24.png"/><Relationship Id="rId16" Type="http://schemas.openxmlformats.org/officeDocument/2006/relationships/image" Target="../media/image25.png"/><Relationship Id="rId17" Type="http://schemas.openxmlformats.org/officeDocument/2006/relationships/image" Target="../media/image26.gif"/><Relationship Id="rId18" Type="http://schemas.openxmlformats.org/officeDocument/2006/relationships/image" Target="../media/image27.png"/><Relationship Id="rId19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tiff"/><Relationship Id="rId3" Type="http://schemas.openxmlformats.org/officeDocument/2006/relationships/image" Target="../media/image12.jpeg"/><Relationship Id="rId4" Type="http://schemas.openxmlformats.org/officeDocument/2006/relationships/image" Target="../media/image13.gif"/><Relationship Id="rId5" Type="http://schemas.openxmlformats.org/officeDocument/2006/relationships/image" Target="../media/image14.jpe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5" Type="http://schemas.openxmlformats.org/officeDocument/2006/relationships/image" Target="../media/image47.jpg"/><Relationship Id="rId6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png"/><Relationship Id="rId5" Type="http://schemas.openxmlformats.org/officeDocument/2006/relationships/image" Target="../media/image51.jpg"/><Relationship Id="rId6" Type="http://schemas.openxmlformats.org/officeDocument/2006/relationships/image" Target="../media/image52.jpg"/><Relationship Id="rId7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42906"/>
            <a:ext cx="6400800" cy="1752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Daniel K. Young &amp; Craig M. Brabant</a:t>
            </a:r>
          </a:p>
          <a:p>
            <a:r>
              <a:rPr lang="en-US" sz="2800" dirty="0" smtClean="0"/>
              <a:t>University of Wisconsin-Madison</a:t>
            </a:r>
          </a:p>
          <a:p>
            <a:r>
              <a:rPr lang="en-US" sz="2800" dirty="0" smtClean="0"/>
              <a:t>young@entomology.wisc.edu</a:t>
            </a:r>
            <a:endParaRPr lang="en-US" sz="2800" dirty="0"/>
          </a:p>
        </p:txBody>
      </p:sp>
      <p:sp>
        <p:nvSpPr>
          <p:cNvPr id="36" name="Rectangle 35"/>
          <p:cNvSpPr/>
          <p:nvPr/>
        </p:nvSpPr>
        <p:spPr>
          <a:xfrm>
            <a:off x="1486676" y="1562793"/>
            <a:ext cx="1106895" cy="169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87" y="423140"/>
            <a:ext cx="1934131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993" y="241750"/>
            <a:ext cx="1442497" cy="2163746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46100" y="2399148"/>
            <a:ext cx="8051800" cy="896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prstClr val="black"/>
                </a:solidFill>
              </a:rPr>
              <a:t>I. </a:t>
            </a:r>
            <a:r>
              <a:rPr lang="en-US" sz="3600" dirty="0" smtClean="0">
                <a:solidFill>
                  <a:srgbClr val="FF0000"/>
                </a:solidFill>
              </a:rPr>
              <a:t>ESA</a:t>
            </a:r>
            <a:r>
              <a:rPr lang="en-US" sz="3600" dirty="0" smtClean="0">
                <a:solidFill>
                  <a:prstClr val="black"/>
                </a:solidFill>
              </a:rPr>
              <a:t>, ECN, InvertNet, ECN-SPNHC liaison</a:t>
            </a:r>
            <a:br>
              <a:rPr lang="en-US" sz="3600" dirty="0" smtClean="0">
                <a:solidFill>
                  <a:prstClr val="black"/>
                </a:solidFill>
              </a:rPr>
            </a:b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05496"/>
            <a:ext cx="7772400" cy="1876426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prstClr val="black"/>
                </a:solidFill>
              </a:rPr>
              <a:t>I. ESA, ECN</a:t>
            </a:r>
            <a:r>
              <a:rPr lang="en-US" sz="3600" dirty="0">
                <a:solidFill>
                  <a:prstClr val="black"/>
                </a:solidFill>
              </a:rPr>
              <a:t>, </a:t>
            </a:r>
            <a:r>
              <a:rPr lang="en-US" sz="3600" dirty="0" smtClean="0">
                <a:solidFill>
                  <a:prstClr val="black"/>
                </a:solidFill>
              </a:rPr>
              <a:t>InvertNet</a:t>
            </a:r>
            <a:r>
              <a:rPr lang="en-US" sz="3600" dirty="0">
                <a:solidFill>
                  <a:prstClr val="black"/>
                </a:solidFill>
              </a:rPr>
              <a:t>, </a:t>
            </a:r>
            <a:r>
              <a:rPr lang="en-US" sz="3600" dirty="0" smtClean="0">
                <a:solidFill>
                  <a:prstClr val="black"/>
                </a:solidFill>
              </a:rPr>
              <a:t>ECN-SPNHC liaison</a:t>
            </a:r>
            <a:br>
              <a:rPr lang="en-US" sz="3600" dirty="0" smtClean="0">
                <a:solidFill>
                  <a:prstClr val="black"/>
                </a:solidFill>
              </a:rPr>
            </a:br>
            <a:r>
              <a:rPr lang="en-US" sz="3600" dirty="0">
                <a:solidFill>
                  <a:prstClr val="black"/>
                </a:solidFill>
              </a:rPr>
              <a:t/>
            </a:r>
            <a:br>
              <a:rPr lang="en-US" sz="3600" dirty="0">
                <a:solidFill>
                  <a:prstClr val="black"/>
                </a:solidFill>
              </a:rPr>
            </a:br>
            <a:r>
              <a:rPr lang="en-US" sz="3600" dirty="0" smtClean="0">
                <a:solidFill>
                  <a:prstClr val="black"/>
                </a:solidFill>
              </a:rPr>
              <a:t>II</a:t>
            </a:r>
            <a:r>
              <a:rPr lang="en-US" sz="3600" dirty="0">
                <a:solidFill>
                  <a:prstClr val="black"/>
                </a:solidFill>
              </a:rPr>
              <a:t>. Entomological biodiversity data and collections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9179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ECN</a:t>
            </a:r>
            <a:r>
              <a:rPr lang="en-US" dirty="0"/>
              <a:t> </a:t>
            </a:r>
            <a:r>
              <a:rPr lang="en-US" dirty="0" smtClean="0"/>
              <a:t>Mission Statement (1989)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43744"/>
            <a:ext cx="8229600" cy="3874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400" dirty="0"/>
              <a:t/>
            </a:r>
            <a:br>
              <a:rPr lang="en-US" sz="3400" dirty="0"/>
            </a:br>
            <a:endParaRPr lang="en-US" sz="3400" dirty="0"/>
          </a:p>
        </p:txBody>
      </p:sp>
      <p:sp>
        <p:nvSpPr>
          <p:cNvPr id="6" name="Rectangle 5"/>
          <p:cNvSpPr/>
          <p:nvPr/>
        </p:nvSpPr>
        <p:spPr>
          <a:xfrm>
            <a:off x="666205" y="1417638"/>
            <a:ext cx="7633064" cy="5336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black"/>
                </a:solidFill>
              </a:rPr>
              <a:t>A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professional forum for entomological collections </a:t>
            </a:r>
            <a:r>
              <a:rPr lang="en-US" sz="2400" dirty="0">
                <a:solidFill>
                  <a:prstClr val="black"/>
                </a:solidFill>
              </a:rPr>
              <a:t>and related issues with the following objectives: </a:t>
            </a:r>
            <a:endParaRPr lang="en-US" sz="2400" dirty="0" smtClean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foster communication </a:t>
            </a:r>
            <a:r>
              <a:rPr lang="en-US" sz="2400" dirty="0">
                <a:solidFill>
                  <a:prstClr val="black"/>
                </a:solidFill>
              </a:rPr>
              <a:t>between institutions that maintain arthropod </a:t>
            </a:r>
            <a:r>
              <a:rPr lang="en-US" sz="2400" dirty="0" smtClean="0">
                <a:solidFill>
                  <a:prstClr val="black"/>
                </a:solidFill>
              </a:rPr>
              <a:t>collections </a:t>
            </a:r>
            <a:endParaRPr lang="en-US" sz="2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provide </a:t>
            </a:r>
            <a:r>
              <a:rPr lang="en-US" sz="2400" dirty="0">
                <a:solidFill>
                  <a:prstClr val="black"/>
                </a:solidFill>
              </a:rPr>
              <a:t>a forum for education on techniques appropriate for </a:t>
            </a:r>
            <a:r>
              <a:rPr lang="en-US" sz="2400" dirty="0" smtClean="0">
                <a:solidFill>
                  <a:prstClr val="black"/>
                </a:solidFill>
              </a:rPr>
              <a:t>management </a:t>
            </a:r>
            <a:r>
              <a:rPr lang="en-US" sz="2400" dirty="0">
                <a:solidFill>
                  <a:prstClr val="black"/>
                </a:solidFill>
              </a:rPr>
              <a:t>of arthropod </a:t>
            </a:r>
            <a:r>
              <a:rPr lang="en-US" sz="2400" dirty="0" smtClean="0">
                <a:solidFill>
                  <a:prstClr val="black"/>
                </a:solidFill>
              </a:rPr>
              <a:t>collections</a:t>
            </a:r>
            <a:endParaRPr lang="en-US" sz="2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develop </a:t>
            </a:r>
            <a:r>
              <a:rPr lang="en-US" sz="2400" dirty="0">
                <a:solidFill>
                  <a:prstClr val="black"/>
                </a:solidFill>
              </a:rPr>
              <a:t>standards for data collection and representation 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facilitate </a:t>
            </a:r>
            <a:r>
              <a:rPr lang="en-US" sz="2400" dirty="0">
                <a:solidFill>
                  <a:prstClr val="black"/>
                </a:solidFill>
              </a:rPr>
              <a:t>sharing of data,  programs, expertise and experience among arthropod collection </a:t>
            </a:r>
            <a:r>
              <a:rPr lang="en-US" sz="2400" dirty="0" smtClean="0">
                <a:solidFill>
                  <a:prstClr val="black"/>
                </a:solidFill>
              </a:rPr>
              <a:t>staff </a:t>
            </a:r>
            <a:r>
              <a:rPr lang="en-US" sz="2400" dirty="0">
                <a:solidFill>
                  <a:prstClr val="black"/>
                </a:solidFill>
              </a:rPr>
              <a:t>and interested members of the systematics </a:t>
            </a:r>
            <a:r>
              <a:rPr lang="en-US" sz="2400" dirty="0" smtClean="0">
                <a:solidFill>
                  <a:prstClr val="black"/>
                </a:solidFill>
              </a:rPr>
              <a:t>community</a:t>
            </a:r>
            <a:endParaRPr lang="en-US" sz="2400" dirty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 smtClean="0">
                <a:solidFill>
                  <a:prstClr val="black"/>
                </a:solidFill>
              </a:rPr>
              <a:t/>
            </a:r>
            <a:br>
              <a:rPr lang="en-US" sz="2400" dirty="0" smtClean="0">
                <a:solidFill>
                  <a:prstClr val="black"/>
                </a:solidFill>
              </a:rPr>
            </a:b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16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Entomological Collections Network (ECN)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43744"/>
            <a:ext cx="8229600" cy="3874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400" dirty="0"/>
              <a:t/>
            </a:r>
            <a:br>
              <a:rPr lang="en-US" sz="3400" dirty="0"/>
            </a:br>
            <a:endParaRPr lang="en-US" sz="3400" dirty="0"/>
          </a:p>
        </p:txBody>
      </p:sp>
      <p:sp>
        <p:nvSpPr>
          <p:cNvPr id="6" name="Rectangle 5"/>
          <p:cNvSpPr/>
          <p:nvPr/>
        </p:nvSpPr>
        <p:spPr>
          <a:xfrm>
            <a:off x="457200" y="1941592"/>
            <a:ext cx="69668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11, 13 December 1989 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steering committee meetings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endParaRPr lang="en-US" sz="2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11 December 1989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ESA Informal Conference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32 participants</a:t>
            </a:r>
            <a:r>
              <a:rPr lang="en-US" sz="2400" dirty="0">
                <a:solidFill>
                  <a:prstClr val="black"/>
                </a:solidFill>
              </a:rPr>
              <a:t/>
            </a:r>
            <a:br>
              <a:rPr lang="en-US" sz="2400" dirty="0">
                <a:solidFill>
                  <a:prstClr val="black"/>
                </a:solidFill>
              </a:rPr>
            </a:b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95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Entomological Collections Network (ECN)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43744"/>
            <a:ext cx="8229600" cy="3874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400" dirty="0"/>
              <a:t/>
            </a:r>
            <a:br>
              <a:rPr lang="en-US" sz="3400" dirty="0"/>
            </a:br>
            <a:endParaRPr lang="en-US" sz="3400" dirty="0"/>
          </a:p>
        </p:txBody>
      </p:sp>
      <p:sp>
        <p:nvSpPr>
          <p:cNvPr id="6" name="Rectangle 5"/>
          <p:cNvSpPr/>
          <p:nvPr/>
        </p:nvSpPr>
        <p:spPr>
          <a:xfrm>
            <a:off x="457200" y="1941592"/>
            <a:ext cx="6966856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30 November – 01 December 1990 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1</a:t>
            </a:r>
            <a:r>
              <a:rPr lang="en-US" sz="2400" baseline="30000" dirty="0" smtClean="0">
                <a:solidFill>
                  <a:prstClr val="black"/>
                </a:solidFill>
              </a:rPr>
              <a:t>st</a:t>
            </a:r>
            <a:r>
              <a:rPr lang="en-US" sz="2400" dirty="0" smtClean="0">
                <a:solidFill>
                  <a:prstClr val="black"/>
                </a:solidFill>
              </a:rPr>
              <a:t> formal program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LSU Agricultural Experiment Station</a:t>
            </a:r>
            <a:r>
              <a:rPr lang="en-US" sz="2400" dirty="0">
                <a:solidFill>
                  <a:prstClr val="black"/>
                </a:solidFill>
              </a:rPr>
              <a:t/>
            </a:r>
            <a:br>
              <a:rPr lang="en-US" sz="2400" dirty="0">
                <a:solidFill>
                  <a:prstClr val="black"/>
                </a:solidFill>
              </a:rPr>
            </a:b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5" name="Picture 2" descr="ECNSchedule-side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64" t="7004"/>
          <a:stretch/>
        </p:blipFill>
        <p:spPr bwMode="auto">
          <a:xfrm>
            <a:off x="6168217" y="1007225"/>
            <a:ext cx="2333535" cy="530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01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Entomological Collections Network (ECN)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43744"/>
            <a:ext cx="4488873" cy="21323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400" dirty="0"/>
              <a:t/>
            </a:r>
            <a:br>
              <a:rPr lang="en-US" sz="3400" dirty="0"/>
            </a:br>
            <a:endParaRPr lang="en-US" sz="3400" dirty="0"/>
          </a:p>
        </p:txBody>
      </p:sp>
      <p:sp>
        <p:nvSpPr>
          <p:cNvPr id="6" name="Rectangle 5"/>
          <p:cNvSpPr/>
          <p:nvPr/>
        </p:nvSpPr>
        <p:spPr>
          <a:xfrm>
            <a:off x="457200" y="1941592"/>
            <a:ext cx="4754880" cy="223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2016 annual meeting 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23–24 September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Orlando, FL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in conjunction with annual</a:t>
            </a:r>
          </a:p>
          <a:p>
            <a:pPr lvl="1">
              <a:spcBef>
                <a:spcPct val="20000"/>
              </a:spcBef>
            </a:pPr>
            <a:r>
              <a:rPr lang="en-US" sz="2400" dirty="0">
                <a:solidFill>
                  <a:prstClr val="black"/>
                </a:solidFill>
              </a:rPr>
              <a:t>	</a:t>
            </a:r>
            <a:r>
              <a:rPr lang="en-US" sz="2400" dirty="0" smtClean="0">
                <a:solidFill>
                  <a:prstClr val="black"/>
                </a:solidFill>
              </a:rPr>
              <a:t>meeting of ESA &amp; XXV ICE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001" y="1279567"/>
            <a:ext cx="3224799" cy="4937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474" y="4455029"/>
            <a:ext cx="2592324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6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Entomological Collections Network (ECN)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43744"/>
            <a:ext cx="8229600" cy="3874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400" dirty="0"/>
              <a:t/>
            </a:r>
            <a:br>
              <a:rPr lang="en-US" sz="3400" dirty="0"/>
            </a:br>
            <a:endParaRPr lang="en-US" sz="3400" dirty="0"/>
          </a:p>
        </p:txBody>
      </p:sp>
      <p:sp>
        <p:nvSpPr>
          <p:cNvPr id="6" name="Rectangle 5"/>
          <p:cNvSpPr/>
          <p:nvPr/>
        </p:nvSpPr>
        <p:spPr>
          <a:xfrm>
            <a:off x="457200" y="1941592"/>
            <a:ext cx="6966856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2017 annual meeting 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04–05 November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Denver, CO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in conjunction with ESA annual meetings</a:t>
            </a:r>
            <a:r>
              <a:rPr lang="en-US" sz="2400" dirty="0">
                <a:solidFill>
                  <a:prstClr val="black"/>
                </a:solidFill>
              </a:rPr>
              <a:t/>
            </a:r>
            <a:br>
              <a:rPr lang="en-US" sz="2400" dirty="0">
                <a:solidFill>
                  <a:prstClr val="black"/>
                </a:solidFill>
              </a:rPr>
            </a:b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4626137"/>
            <a:ext cx="855345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4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05496"/>
            <a:ext cx="7772400" cy="1876426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prstClr val="black"/>
                </a:solidFill>
              </a:rPr>
              <a:t>I. </a:t>
            </a:r>
            <a:r>
              <a:rPr lang="en-US" sz="3600" dirty="0" smtClean="0"/>
              <a:t>ESA, ECN</a:t>
            </a:r>
            <a:r>
              <a:rPr lang="en-US" sz="3600" dirty="0"/>
              <a:t>, </a:t>
            </a:r>
            <a:r>
              <a:rPr lang="en-US" sz="3600" dirty="0" smtClean="0">
                <a:solidFill>
                  <a:srgbClr val="C00000"/>
                </a:solidFill>
              </a:rPr>
              <a:t>InvertNet</a:t>
            </a:r>
            <a:r>
              <a:rPr lang="en-US" sz="3600" dirty="0">
                <a:solidFill>
                  <a:prstClr val="black"/>
                </a:solidFill>
              </a:rPr>
              <a:t>, </a:t>
            </a:r>
            <a:r>
              <a:rPr lang="en-US" sz="3600" dirty="0" smtClean="0">
                <a:solidFill>
                  <a:prstClr val="black"/>
                </a:solidFill>
              </a:rPr>
              <a:t>ECN-SPNHC liaison</a:t>
            </a:r>
            <a:br>
              <a:rPr lang="en-US" sz="3600" dirty="0" smtClean="0">
                <a:solidFill>
                  <a:prstClr val="black"/>
                </a:solidFill>
              </a:rPr>
            </a:br>
            <a:r>
              <a:rPr lang="en-US" sz="3600" dirty="0">
                <a:solidFill>
                  <a:prstClr val="black"/>
                </a:solidFill>
              </a:rPr>
              <a:t/>
            </a:r>
            <a:br>
              <a:rPr lang="en-US" sz="3600" dirty="0">
                <a:solidFill>
                  <a:prstClr val="black"/>
                </a:solidFill>
              </a:rPr>
            </a:br>
            <a:endParaRPr lang="en-US" sz="3600" dirty="0"/>
          </a:p>
        </p:txBody>
      </p:sp>
      <p:sp>
        <p:nvSpPr>
          <p:cNvPr id="36" name="Rectangle 35"/>
          <p:cNvSpPr/>
          <p:nvPr/>
        </p:nvSpPr>
        <p:spPr>
          <a:xfrm>
            <a:off x="1486676" y="1562793"/>
            <a:ext cx="1106895" cy="169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87" y="423140"/>
            <a:ext cx="1934131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993" y="241750"/>
            <a:ext cx="1442497" cy="216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03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047" y="2922210"/>
            <a:ext cx="7772400" cy="2463606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prstClr val="black"/>
                </a:solidFill>
              </a:rPr>
              <a:t>Collaborative </a:t>
            </a:r>
            <a:r>
              <a:rPr lang="en-US" sz="3600" dirty="0">
                <a:solidFill>
                  <a:prstClr val="black"/>
                </a:solidFill>
              </a:rPr>
              <a:t>Research: Digitization TCN</a:t>
            </a:r>
            <a:r>
              <a:rPr lang="en-US" sz="3600" dirty="0" smtClean="0">
                <a:solidFill>
                  <a:prstClr val="black"/>
                </a:solidFill>
              </a:rPr>
              <a:t>:</a:t>
            </a:r>
            <a:r>
              <a:rPr lang="en-US" sz="3600" dirty="0">
                <a:solidFill>
                  <a:prstClr val="black"/>
                </a:solidFill>
              </a:rPr>
              <a:t/>
            </a:r>
            <a:br>
              <a:rPr lang="en-US" sz="3600" dirty="0">
                <a:solidFill>
                  <a:prstClr val="black"/>
                </a:solidFill>
              </a:rPr>
            </a:br>
            <a:r>
              <a:rPr lang="en-US" sz="3600" dirty="0" smtClean="0">
                <a:solidFill>
                  <a:prstClr val="black"/>
                </a:solidFill>
              </a:rPr>
              <a:t>InvertNet – An </a:t>
            </a:r>
            <a:r>
              <a:rPr lang="en-US" sz="3600" dirty="0">
                <a:solidFill>
                  <a:prstClr val="black"/>
                </a:solidFill>
              </a:rPr>
              <a:t>Integrative Platform for</a:t>
            </a:r>
            <a:br>
              <a:rPr lang="en-US" sz="3600" dirty="0">
                <a:solidFill>
                  <a:prstClr val="black"/>
                </a:solidFill>
              </a:rPr>
            </a:br>
            <a:r>
              <a:rPr lang="en-US" sz="3600" dirty="0">
                <a:solidFill>
                  <a:prstClr val="black"/>
                </a:solidFill>
              </a:rPr>
              <a:t>Research on Environmental Change, Species</a:t>
            </a:r>
            <a:br>
              <a:rPr lang="en-US" sz="3600" dirty="0">
                <a:solidFill>
                  <a:prstClr val="black"/>
                </a:solidFill>
              </a:rPr>
            </a:br>
            <a:r>
              <a:rPr lang="en-US" sz="3600" dirty="0">
                <a:solidFill>
                  <a:prstClr val="black"/>
                </a:solidFill>
              </a:rPr>
              <a:t>Discovery and Identification</a:t>
            </a:r>
            <a:endParaRPr lang="en-US" sz="3600" dirty="0"/>
          </a:p>
        </p:txBody>
      </p:sp>
      <p:pic>
        <p:nvPicPr>
          <p:cNvPr id="4" name="Picture 3" descr="logo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4748" y="1035682"/>
            <a:ext cx="2814999" cy="885716"/>
          </a:xfrm>
          <a:prstGeom prst="rect">
            <a:avLst/>
          </a:prstGeom>
        </p:spPr>
      </p:pic>
      <p:pic>
        <p:nvPicPr>
          <p:cNvPr id="5" name="Picture 4" descr="nsf_log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011" y="6059995"/>
            <a:ext cx="711534" cy="711534"/>
          </a:xfrm>
          <a:prstGeom prst="rect">
            <a:avLst/>
          </a:prstGeom>
        </p:spPr>
      </p:pic>
      <p:pic>
        <p:nvPicPr>
          <p:cNvPr id="7" name="Picture 6" descr="INHS-horiz-color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799" y="6059995"/>
            <a:ext cx="1735298" cy="57384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63483" y="6037506"/>
            <a:ext cx="5521588" cy="760682"/>
            <a:chOff x="16985580" y="36097313"/>
            <a:chExt cx="19511265" cy="2925659"/>
          </a:xfrm>
        </p:grpSpPr>
        <p:pic>
          <p:nvPicPr>
            <p:cNvPr id="11" name="Picture 10" descr="hawaii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60352" y="37475624"/>
              <a:ext cx="1129248" cy="1129248"/>
            </a:xfrm>
            <a:prstGeom prst="rect">
              <a:avLst/>
            </a:prstGeom>
          </p:spPr>
        </p:pic>
        <p:pic>
          <p:nvPicPr>
            <p:cNvPr id="12" name="Picture 11" descr="150px-Purdue_University_Seal.svg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25135" y="37457847"/>
              <a:ext cx="1191440" cy="1175554"/>
            </a:xfrm>
            <a:prstGeom prst="rect">
              <a:avLst/>
            </a:prstGeom>
          </p:spPr>
        </p:pic>
        <p:pic>
          <p:nvPicPr>
            <p:cNvPr id="13" name="Picture 12" descr="150px-Western_Illinois_University_Logo.svg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32282" y="37671686"/>
              <a:ext cx="782598" cy="1351286"/>
            </a:xfrm>
            <a:prstGeom prst="rect">
              <a:avLst/>
            </a:prstGeom>
          </p:spPr>
        </p:pic>
        <p:pic>
          <p:nvPicPr>
            <p:cNvPr id="14" name="Picture 13" descr="CMNHlogo.gif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85580" y="37921864"/>
              <a:ext cx="3993338" cy="490848"/>
            </a:xfrm>
            <a:prstGeom prst="rect">
              <a:avLst/>
            </a:prstGeom>
          </p:spPr>
        </p:pic>
        <p:pic>
          <p:nvPicPr>
            <p:cNvPr id="15" name="Picture 14" descr="flamelogo.jp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40193" y="37336570"/>
              <a:ext cx="1117703" cy="553720"/>
            </a:xfrm>
            <a:prstGeom prst="rect">
              <a:avLst/>
            </a:prstGeom>
          </p:spPr>
        </p:pic>
        <p:pic>
          <p:nvPicPr>
            <p:cNvPr id="16" name="Picture 15" descr="idigbio_logo.png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50981" y="36396642"/>
              <a:ext cx="3602233" cy="1113419"/>
            </a:xfrm>
            <a:prstGeom prst="rect">
              <a:avLst/>
            </a:prstGeom>
          </p:spPr>
        </p:pic>
        <p:pic>
          <p:nvPicPr>
            <p:cNvPr id="17" name="Picture 16" descr="IowaStateUniversitySeal.gif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947168" y="36097313"/>
              <a:ext cx="1516164" cy="1501724"/>
            </a:xfrm>
            <a:prstGeom prst="rect">
              <a:avLst/>
            </a:prstGeom>
          </p:spPr>
        </p:pic>
        <p:pic>
          <p:nvPicPr>
            <p:cNvPr id="18" name="Picture 17" descr="ISUlogo1.jpg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15100" y="37585495"/>
              <a:ext cx="1190182" cy="955357"/>
            </a:xfrm>
            <a:prstGeom prst="rect">
              <a:avLst/>
            </a:prstGeom>
          </p:spPr>
        </p:pic>
        <p:pic>
          <p:nvPicPr>
            <p:cNvPr id="19" name="Picture 18" descr="mpm.png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51278" y="37530073"/>
              <a:ext cx="1524000" cy="533400"/>
            </a:xfrm>
            <a:prstGeom prst="rect">
              <a:avLst/>
            </a:prstGeom>
          </p:spPr>
        </p:pic>
        <p:pic>
          <p:nvPicPr>
            <p:cNvPr id="20" name="Picture 19" descr="MSU_Seal_2010.svg.png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30193" y="37370919"/>
              <a:ext cx="1233953" cy="1233953"/>
            </a:xfrm>
            <a:prstGeom prst="rect">
              <a:avLst/>
            </a:prstGeom>
          </p:spPr>
        </p:pic>
        <p:pic>
          <p:nvPicPr>
            <p:cNvPr id="21" name="Picture 20" descr="ndsu.png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67204" y="37597621"/>
              <a:ext cx="1377449" cy="1007250"/>
            </a:xfrm>
            <a:prstGeom prst="rect">
              <a:avLst/>
            </a:prstGeom>
          </p:spPr>
        </p:pic>
        <p:pic>
          <p:nvPicPr>
            <p:cNvPr id="22" name="Picture 21" descr="Ohio_State_University_text_logo.svg.png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95400" y="36387030"/>
              <a:ext cx="1097626" cy="1104943"/>
            </a:xfrm>
            <a:prstGeom prst="rect">
              <a:avLst/>
            </a:prstGeom>
          </p:spPr>
        </p:pic>
        <p:pic>
          <p:nvPicPr>
            <p:cNvPr id="23" name="Picture 22" descr="Siuseal.gif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68783" y="36558746"/>
              <a:ext cx="1083118" cy="1089379"/>
            </a:xfrm>
            <a:prstGeom prst="rect">
              <a:avLst/>
            </a:prstGeom>
          </p:spPr>
        </p:pic>
        <p:pic>
          <p:nvPicPr>
            <p:cNvPr id="24" name="Picture 23" descr="South_Dakota_State_University_Jackrabbits.png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05475" y="36472744"/>
              <a:ext cx="1292018" cy="878572"/>
            </a:xfrm>
            <a:prstGeom prst="rect">
              <a:avLst/>
            </a:prstGeom>
          </p:spPr>
        </p:pic>
        <p:pic>
          <p:nvPicPr>
            <p:cNvPr id="25" name="Picture 24" descr="UKansas.jpg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062624" y="37719637"/>
              <a:ext cx="1253874" cy="885235"/>
            </a:xfrm>
            <a:prstGeom prst="rect">
              <a:avLst/>
            </a:prstGeom>
          </p:spPr>
        </p:pic>
        <p:pic>
          <p:nvPicPr>
            <p:cNvPr id="26" name="Picture 25" descr="Umnseal.png"/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63314" y="37370918"/>
              <a:ext cx="1233953" cy="1233953"/>
            </a:xfrm>
            <a:prstGeom prst="rect">
              <a:avLst/>
            </a:prstGeom>
          </p:spPr>
        </p:pic>
        <p:pic>
          <p:nvPicPr>
            <p:cNvPr id="27" name="Picture 26" descr="University_of_Missouri_seal.png"/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87243" y="36299663"/>
              <a:ext cx="1230410" cy="1230410"/>
            </a:xfrm>
            <a:prstGeom prst="rect">
              <a:avLst/>
            </a:prstGeom>
          </p:spPr>
        </p:pic>
        <p:pic>
          <p:nvPicPr>
            <p:cNvPr id="28" name="Picture 27" descr="University_of_Wisconsin–Oshkosh_logo.png"/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74943" y="37491973"/>
              <a:ext cx="1065358" cy="1086665"/>
            </a:xfrm>
            <a:prstGeom prst="rect">
              <a:avLst/>
            </a:prstGeom>
          </p:spPr>
        </p:pic>
        <p:pic>
          <p:nvPicPr>
            <p:cNvPr id="29" name="Picture 28" descr="uw-madison-logo.png"/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74942" y="36460044"/>
              <a:ext cx="2422279" cy="1002880"/>
            </a:xfrm>
            <a:prstGeom prst="rect">
              <a:avLst/>
            </a:prstGeom>
          </p:spPr>
        </p:pic>
        <p:pic>
          <p:nvPicPr>
            <p:cNvPr id="30" name="Picture 29" descr="ValleyCityLogoRed_72dpi.png"/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66545" y="37435296"/>
              <a:ext cx="1130300" cy="1124021"/>
            </a:xfrm>
            <a:prstGeom prst="rect">
              <a:avLst/>
            </a:prstGeom>
          </p:spPr>
        </p:pic>
        <p:pic>
          <p:nvPicPr>
            <p:cNvPr id="31" name="Picture 30" descr="nmu.gif"/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46185" y="36544144"/>
              <a:ext cx="2064978" cy="825991"/>
            </a:xfrm>
            <a:prstGeom prst="rect">
              <a:avLst/>
            </a:prstGeom>
          </p:spPr>
        </p:pic>
        <p:pic>
          <p:nvPicPr>
            <p:cNvPr id="32" name="Picture 31" descr="kstate_logo.jpg"/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09245" y="36404208"/>
              <a:ext cx="2551956" cy="703206"/>
            </a:xfrm>
            <a:prstGeom prst="rect">
              <a:avLst/>
            </a:prstGeom>
          </p:spPr>
        </p:pic>
        <p:pic>
          <p:nvPicPr>
            <p:cNvPr id="33" name="Picture 32" descr="eiu_1_1.gif"/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48278" y="36510844"/>
              <a:ext cx="1420504" cy="947003"/>
            </a:xfrm>
            <a:prstGeom prst="rect">
              <a:avLst/>
            </a:prstGeom>
          </p:spPr>
        </p:pic>
      </p:grpSp>
      <p:pic>
        <p:nvPicPr>
          <p:cNvPr id="8" name="Picture 7" descr="1867_26.gif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6159500"/>
            <a:ext cx="330200" cy="55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65" y="701300"/>
            <a:ext cx="2065041" cy="1554480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732" y="701300"/>
            <a:ext cx="2065045" cy="1554480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966106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InvertNet Rationale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504329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vast majority of specimens in U.S. collections are invertebrates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primarily insects </a:t>
            </a:r>
            <a:r>
              <a:rPr lang="en-US" dirty="0"/>
              <a:t>and related arthropods</a:t>
            </a:r>
          </a:p>
          <a:p>
            <a:pPr lvl="1"/>
            <a:r>
              <a:rPr lang="en-US" dirty="0" smtClean="0"/>
              <a:t>&lt; 5</a:t>
            </a:r>
            <a:r>
              <a:rPr lang="en-US" dirty="0"/>
              <a:t>% available online</a:t>
            </a:r>
          </a:p>
          <a:p>
            <a:pPr lvl="1"/>
            <a:r>
              <a:rPr lang="en-US" dirty="0" smtClean="0"/>
              <a:t>usually only </a:t>
            </a:r>
            <a:r>
              <a:rPr lang="en-US" dirty="0"/>
              <a:t>label data </a:t>
            </a:r>
            <a:r>
              <a:rPr lang="en-US" dirty="0" smtClean="0"/>
              <a:t>provided</a:t>
            </a:r>
            <a:endParaRPr lang="en-US" dirty="0"/>
          </a:p>
          <a:p>
            <a:r>
              <a:rPr lang="en-US" dirty="0" smtClean="0"/>
              <a:t>invertebrate </a:t>
            </a:r>
            <a:r>
              <a:rPr lang="en-US" dirty="0"/>
              <a:t>biodiversity research </a:t>
            </a:r>
            <a:r>
              <a:rPr lang="en-US" dirty="0" smtClean="0"/>
              <a:t>largely </a:t>
            </a:r>
            <a:r>
              <a:rPr lang="en-US" dirty="0"/>
              <a:t>specimen-based</a:t>
            </a:r>
          </a:p>
          <a:p>
            <a:pPr lvl="1"/>
            <a:r>
              <a:rPr lang="en-US" dirty="0"/>
              <a:t>all knowledge of many species is embodied in </a:t>
            </a:r>
            <a:r>
              <a:rPr lang="en-US" dirty="0">
                <a:solidFill>
                  <a:srgbClr val="C00000"/>
                </a:solidFill>
              </a:rPr>
              <a:t>collections</a:t>
            </a:r>
          </a:p>
          <a:p>
            <a:r>
              <a:rPr lang="en-US" dirty="0"/>
              <a:t>existing digitization methods </a:t>
            </a:r>
            <a:r>
              <a:rPr lang="en-US" dirty="0" smtClean="0"/>
              <a:t>inadequate</a:t>
            </a:r>
            <a:endParaRPr lang="en-US" dirty="0"/>
          </a:p>
          <a:p>
            <a:pPr lvl="1"/>
            <a:r>
              <a:rPr lang="en-US" dirty="0"/>
              <a:t>slow and expensive ($1+ per specimen)</a:t>
            </a:r>
          </a:p>
          <a:p>
            <a:pPr lvl="1"/>
            <a:r>
              <a:rPr lang="en-US" dirty="0"/>
              <a:t>risk of damage to specimens from handling</a:t>
            </a:r>
          </a:p>
          <a:p>
            <a:endParaRPr lang="en-US" dirty="0"/>
          </a:p>
        </p:txBody>
      </p:sp>
      <p:pic>
        <p:nvPicPr>
          <p:cNvPr id="28" name="Picture 27" descr="invertnet_1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529" y="1371600"/>
            <a:ext cx="2844800" cy="4267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46187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/>
              <a:t>				    </a:t>
            </a:r>
            <a:r>
              <a:rPr lang="en-US" sz="3600" dirty="0" err="1" smtClean="0"/>
              <a:t>InvertNet</a:t>
            </a:r>
            <a:r>
              <a:rPr lang="en-US" sz="3600" dirty="0" smtClean="0"/>
              <a:t> </a:t>
            </a:r>
            <a:r>
              <a:rPr lang="en-US" sz="3600" dirty="0"/>
              <a:t>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384800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Digitize </a:t>
            </a:r>
            <a:r>
              <a:rPr lang="en-US" dirty="0" smtClean="0"/>
              <a:t>holdings </a:t>
            </a:r>
            <a:r>
              <a:rPr lang="en-US" dirty="0"/>
              <a:t>of 22 </a:t>
            </a:r>
            <a:r>
              <a:rPr lang="en-US" dirty="0" smtClean="0"/>
              <a:t>Midwestern </a:t>
            </a:r>
            <a:r>
              <a:rPr lang="en-US" dirty="0"/>
              <a:t>arthropod collections (~50 million specimens)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Specimen images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and metadata (label info)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Drawers, vials, slides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Advanced imaging (including 3D)</a:t>
            </a:r>
          </a:p>
          <a:p>
            <a:pPr lvl="1"/>
            <a:r>
              <a:rPr lang="en-US" dirty="0"/>
              <a:t>Best quality at reasonable cost (~$0.10/specimen)</a:t>
            </a:r>
          </a:p>
          <a:p>
            <a:r>
              <a:rPr lang="en-US" dirty="0"/>
              <a:t>Provide </a:t>
            </a:r>
            <a:r>
              <a:rPr lang="en-US" dirty="0">
                <a:solidFill>
                  <a:srgbClr val="C00000"/>
                </a:solidFill>
              </a:rPr>
              <a:t>access to images </a:t>
            </a:r>
            <a:r>
              <a:rPr lang="en-US" dirty="0"/>
              <a:t>and other data via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online virtual museum</a:t>
            </a:r>
          </a:p>
          <a:p>
            <a:pPr lvl="1"/>
            <a:r>
              <a:rPr lang="en-US" dirty="0"/>
              <a:t>browsable/searchable/zoomable web interface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link to other data providers (GBIF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, iDigBio,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etc.)</a:t>
            </a:r>
          </a:p>
          <a:p>
            <a:r>
              <a:rPr lang="en-US" dirty="0"/>
              <a:t>Provide platform for research and development of additional tools and resources</a:t>
            </a:r>
          </a:p>
          <a:p>
            <a:pPr lvl="1"/>
            <a:r>
              <a:rPr lang="en-US" dirty="0"/>
              <a:t>Data mining and analysis</a:t>
            </a:r>
          </a:p>
          <a:p>
            <a:pPr lvl="1"/>
            <a:r>
              <a:rPr lang="en-US" dirty="0"/>
              <a:t>Community building, collaboration, and support</a:t>
            </a:r>
          </a:p>
          <a:p>
            <a:pPr lvl="1"/>
            <a:r>
              <a:rPr lang="en-US" dirty="0"/>
              <a:t>Education, outreach, and reference</a:t>
            </a:r>
          </a:p>
          <a:p>
            <a:endParaRPr lang="en-US" dirty="0"/>
          </a:p>
        </p:txBody>
      </p:sp>
      <p:pic>
        <p:nvPicPr>
          <p:cNvPr id="4" name="Picture 3" descr="invertnet_4_sm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372744"/>
            <a:ext cx="2050812" cy="1976755"/>
          </a:xfrm>
          <a:prstGeom prst="rect">
            <a:avLst/>
          </a:prstGeom>
        </p:spPr>
      </p:pic>
      <p:pic>
        <p:nvPicPr>
          <p:cNvPr id="5" name="Picture 4" descr="vials002_front_s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2438400"/>
            <a:ext cx="2057400" cy="1488186"/>
          </a:xfrm>
          <a:prstGeom prst="rect">
            <a:avLst/>
          </a:prstGeom>
        </p:spPr>
      </p:pic>
      <p:pic>
        <p:nvPicPr>
          <p:cNvPr id="6" name="Picture 5" descr="slides006_sm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4038600"/>
            <a:ext cx="1371600" cy="188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28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05496"/>
            <a:ext cx="7772400" cy="1876426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prstClr val="black"/>
                </a:solidFill>
              </a:rPr>
              <a:t>I. </a:t>
            </a:r>
            <a:r>
              <a:rPr lang="en-US" sz="3600" dirty="0" smtClean="0"/>
              <a:t>ESA, ECN</a:t>
            </a:r>
            <a:r>
              <a:rPr lang="en-US" sz="3600" dirty="0"/>
              <a:t>, </a:t>
            </a:r>
            <a:r>
              <a:rPr lang="en-US" sz="3600" dirty="0" smtClean="0"/>
              <a:t>InvertNet</a:t>
            </a:r>
            <a:r>
              <a:rPr lang="en-US" sz="3600" dirty="0"/>
              <a:t>, </a:t>
            </a:r>
            <a:r>
              <a:rPr lang="en-US" sz="3600" dirty="0" smtClean="0">
                <a:solidFill>
                  <a:srgbClr val="C00000"/>
                </a:solidFill>
              </a:rPr>
              <a:t>ECN-SPNHC liaison</a:t>
            </a:r>
            <a:r>
              <a:rPr lang="en-US" sz="3600" dirty="0" smtClean="0">
                <a:solidFill>
                  <a:prstClr val="black"/>
                </a:solidFill>
              </a:rPr>
              <a:t/>
            </a:r>
            <a:br>
              <a:rPr lang="en-US" sz="3600" dirty="0" smtClean="0">
                <a:solidFill>
                  <a:prstClr val="black"/>
                </a:solidFill>
              </a:rPr>
            </a:br>
            <a:r>
              <a:rPr lang="en-US" sz="3600" dirty="0">
                <a:solidFill>
                  <a:prstClr val="black"/>
                </a:solidFill>
              </a:rPr>
              <a:t/>
            </a:r>
            <a:br>
              <a:rPr lang="en-US" sz="3600" dirty="0">
                <a:solidFill>
                  <a:prstClr val="black"/>
                </a:solidFill>
              </a:rPr>
            </a:br>
            <a:endParaRPr lang="en-US" sz="3600" dirty="0"/>
          </a:p>
        </p:txBody>
      </p:sp>
      <p:sp>
        <p:nvSpPr>
          <p:cNvPr id="36" name="Rectangle 35"/>
          <p:cNvSpPr/>
          <p:nvPr/>
        </p:nvSpPr>
        <p:spPr>
          <a:xfrm>
            <a:off x="1486676" y="1562793"/>
            <a:ext cx="1106895" cy="169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87" y="423140"/>
            <a:ext cx="1934131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993" y="241750"/>
            <a:ext cx="1442497" cy="216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9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11677"/>
            <a:ext cx="8229600" cy="6899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Entomological Society of America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428" y="1305095"/>
            <a:ext cx="2377959" cy="2103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7964" y="3579373"/>
            <a:ext cx="7008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American Entomological Society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738" y="4242174"/>
            <a:ext cx="2065338" cy="210312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359738" y="4242174"/>
            <a:ext cx="2065338" cy="210312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544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05496"/>
            <a:ext cx="7772400" cy="1876426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prstClr val="black"/>
                </a:solidFill>
              </a:rPr>
              <a:t>II</a:t>
            </a:r>
            <a:r>
              <a:rPr lang="en-US" sz="3600" dirty="0">
                <a:solidFill>
                  <a:prstClr val="black"/>
                </a:solidFill>
              </a:rPr>
              <a:t>. Entomological biodiversity data and collections</a:t>
            </a:r>
            <a:endParaRPr lang="en-US" sz="3600" dirty="0"/>
          </a:p>
        </p:txBody>
      </p:sp>
      <p:sp>
        <p:nvSpPr>
          <p:cNvPr id="36" name="Rectangle 35"/>
          <p:cNvSpPr/>
          <p:nvPr/>
        </p:nvSpPr>
        <p:spPr>
          <a:xfrm>
            <a:off x="1486676" y="1562793"/>
            <a:ext cx="1106895" cy="169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87" y="423140"/>
            <a:ext cx="1934131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993" y="241750"/>
            <a:ext cx="1442497" cy="216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9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95548" y="413262"/>
            <a:ext cx="7952905" cy="1065216"/>
          </a:xfrm>
        </p:spPr>
        <p:txBody>
          <a:bodyPr>
            <a:normAutofit/>
          </a:bodyPr>
          <a:lstStyle/>
          <a:p>
            <a:r>
              <a:rPr lang="en-US" sz="4000" dirty="0" smtClean="0"/>
              <a:t>Retroactive occurrence data capture</a:t>
            </a:r>
            <a:endParaRPr lang="en-US" sz="40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371" y="1519154"/>
            <a:ext cx="4353374" cy="4383112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Sheer number of </a:t>
            </a:r>
            <a:r>
              <a:rPr lang="en-US" sz="2800" dirty="0" smtClean="0"/>
              <a:t>specimens: </a:t>
            </a:r>
            <a:r>
              <a:rPr lang="en-US" sz="2800" i="1" dirty="0" smtClean="0"/>
              <a:t>est</a:t>
            </a:r>
            <a:r>
              <a:rPr lang="en-US" sz="2800" dirty="0" smtClean="0"/>
              <a:t>. 3,000,000+ curated, additional 5,000,000+ in bulk</a:t>
            </a:r>
          </a:p>
          <a:p>
            <a:r>
              <a:rPr lang="en-US" sz="2800" dirty="0" smtClean="0"/>
              <a:t>Multiple, stacked </a:t>
            </a:r>
            <a:r>
              <a:rPr lang="en-US" sz="2800" dirty="0" smtClean="0"/>
              <a:t>labels</a:t>
            </a:r>
          </a:p>
          <a:p>
            <a:r>
              <a:rPr lang="en-US" sz="2800" dirty="0" smtClean="0"/>
              <a:t>Multiple, stacked specimens</a:t>
            </a:r>
            <a:endParaRPr lang="en-US" sz="2800" dirty="0" smtClean="0"/>
          </a:p>
          <a:p>
            <a:r>
              <a:rPr lang="en-US" sz="2800" dirty="0" smtClean="0"/>
              <a:t>Transcription errors</a:t>
            </a:r>
          </a:p>
          <a:p>
            <a:r>
              <a:rPr lang="en-US" sz="2800" dirty="0" smtClean="0"/>
              <a:t>Alcohol (i.e., “wet” collection) – additional suite of challenges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745" y="1790475"/>
            <a:ext cx="4608002" cy="34560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064" y="1804470"/>
            <a:ext cx="4589342" cy="34420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954" y="1148683"/>
            <a:ext cx="3565187" cy="47535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057" y="1183713"/>
            <a:ext cx="4087642" cy="54539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015" y="1884692"/>
            <a:ext cx="2621066" cy="349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0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560" y="729985"/>
            <a:ext cx="3810807" cy="571621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95548" y="413262"/>
            <a:ext cx="7952905" cy="1065216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Image Capture</a:t>
            </a:r>
            <a:endParaRPr lang="en-US" sz="400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85300" y="1679242"/>
            <a:ext cx="3833782" cy="334023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Sheer number of </a:t>
            </a:r>
            <a:r>
              <a:rPr lang="en-US" sz="2800" dirty="0" smtClean="0"/>
              <a:t>specimens – </a:t>
            </a:r>
            <a:r>
              <a:rPr lang="en-US" sz="2800" dirty="0" smtClean="0"/>
              <a:t>handling time</a:t>
            </a:r>
          </a:p>
          <a:p>
            <a:r>
              <a:rPr lang="en-US" sz="2800" dirty="0" smtClean="0"/>
              <a:t>Size, fragility of specimens</a:t>
            </a:r>
          </a:p>
          <a:p>
            <a:r>
              <a:rPr lang="en-US" sz="2800" dirty="0" smtClean="0"/>
              <a:t>Shallow depth of field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869" y="1271082"/>
            <a:ext cx="4051569" cy="540209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6186791" y="1731523"/>
            <a:ext cx="661481" cy="259405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627" y="1861225"/>
            <a:ext cx="3570051" cy="3570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917" y="210439"/>
            <a:ext cx="2053701" cy="30805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917" y="3529725"/>
            <a:ext cx="2056722" cy="30850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782" y="1595336"/>
            <a:ext cx="4565515" cy="34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4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81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Entomological Society of America (ESA)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49335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American </a:t>
            </a:r>
            <a:r>
              <a:rPr lang="en-US" sz="2400" dirty="0"/>
              <a:t>Association of Economic Entomology </a:t>
            </a:r>
            <a:endParaRPr lang="en-US" sz="2400" dirty="0" smtClean="0"/>
          </a:p>
          <a:p>
            <a:pPr lvl="1"/>
            <a:r>
              <a:rPr lang="en-US" sz="2000" dirty="0" smtClean="0"/>
              <a:t>founded in 1889</a:t>
            </a:r>
          </a:p>
          <a:p>
            <a:pPr marL="457200" lvl="1" indent="0">
              <a:buNone/>
            </a:pPr>
            <a:endParaRPr lang="en-US" sz="2400" dirty="0"/>
          </a:p>
          <a:p>
            <a:r>
              <a:rPr lang="en-US" sz="2400" dirty="0" smtClean="0"/>
              <a:t>“Entomological Society of America” </a:t>
            </a:r>
          </a:p>
          <a:p>
            <a:pPr lvl="1"/>
            <a:r>
              <a:rPr lang="en-US" sz="2000" dirty="0" smtClean="0"/>
              <a:t>founded in 1906 </a:t>
            </a:r>
          </a:p>
          <a:p>
            <a:endParaRPr lang="en-US" sz="2400" dirty="0"/>
          </a:p>
          <a:p>
            <a:r>
              <a:rPr lang="en-US" sz="2400" dirty="0" smtClean="0"/>
              <a:t>The </a:t>
            </a:r>
            <a:r>
              <a:rPr lang="en-US" sz="2400" dirty="0"/>
              <a:t>two societies merged as </a:t>
            </a:r>
            <a:r>
              <a:rPr lang="en-US" sz="2400" dirty="0" smtClean="0"/>
              <a:t>“modern” ESA</a:t>
            </a:r>
          </a:p>
          <a:p>
            <a:pPr lvl="1"/>
            <a:r>
              <a:rPr lang="en-US" sz="2000" dirty="0" smtClean="0"/>
              <a:t>founded in 1953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8670" y="2493472"/>
            <a:ext cx="1931405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9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Entomological Society of America (ESA)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49335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largest entomological organization </a:t>
            </a:r>
            <a:r>
              <a:rPr lang="en-US" sz="2400" dirty="0">
                <a:solidFill>
                  <a:srgbClr val="C00000"/>
                </a:solidFill>
              </a:rPr>
              <a:t>in the world </a:t>
            </a:r>
            <a:r>
              <a:rPr lang="en-US" sz="2400" dirty="0"/>
              <a:t>serving the professional and scientific needs of entomologists </a:t>
            </a:r>
            <a:r>
              <a:rPr lang="en-US" sz="2400" dirty="0" smtClean="0"/>
              <a:t>&amp; related disciplines</a:t>
            </a:r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C00000"/>
                </a:solidFill>
              </a:rPr>
              <a:t>over</a:t>
            </a:r>
            <a:r>
              <a:rPr lang="en-US" sz="2400" dirty="0">
                <a:solidFill>
                  <a:srgbClr val="C00000"/>
                </a:solidFill>
              </a:rPr>
              <a:t> 6,000 members </a:t>
            </a:r>
            <a:r>
              <a:rPr lang="en-US" sz="2400" dirty="0"/>
              <a:t>affiliated with educational institutions, health agencies, private industry, and </a:t>
            </a:r>
            <a:r>
              <a:rPr lang="en-US" sz="2400" dirty="0" smtClean="0"/>
              <a:t>government</a:t>
            </a:r>
          </a:p>
          <a:p>
            <a:endParaRPr lang="en-US" sz="2400" dirty="0" smtClean="0"/>
          </a:p>
          <a:p>
            <a:r>
              <a:rPr lang="en-US" sz="2400" dirty="0" smtClean="0"/>
              <a:t>members </a:t>
            </a:r>
            <a:r>
              <a:rPr lang="en-US" sz="2400" dirty="0"/>
              <a:t>are researchers, teachers, extension service personnel, administrators, marketing representatives, research technicians, consultants, students, pest management professionals, and </a:t>
            </a:r>
            <a:r>
              <a:rPr lang="en-US" sz="2400" dirty="0" smtClean="0"/>
              <a:t>hobbyists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8163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ESA</a:t>
            </a:r>
            <a:r>
              <a:rPr lang="en-US" dirty="0"/>
              <a:t> </a:t>
            </a:r>
            <a:r>
              <a:rPr lang="en-US" dirty="0" smtClean="0"/>
              <a:t>Sections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596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Medical</a:t>
            </a:r>
            <a:r>
              <a:rPr lang="en-US" sz="2400" dirty="0"/>
              <a:t>, Urban, and Veterinary </a:t>
            </a:r>
            <a:r>
              <a:rPr lang="en-US" sz="2400" dirty="0" smtClean="0"/>
              <a:t>Entomology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Physiology, Biochemistry, and </a:t>
            </a:r>
            <a:r>
              <a:rPr lang="en-US" sz="2400" dirty="0" smtClean="0"/>
              <a:t>Toxicology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Plant–Insect </a:t>
            </a:r>
            <a:r>
              <a:rPr lang="en-US" sz="2400" dirty="0" smtClean="0"/>
              <a:t>Ecosystems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Systematics, Evolution, and </a:t>
            </a:r>
            <a:r>
              <a:rPr lang="en-US" sz="2400" dirty="0" smtClean="0"/>
              <a:t>Biodiversity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7309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ESA</a:t>
            </a:r>
            <a:r>
              <a:rPr lang="en-US" dirty="0"/>
              <a:t> </a:t>
            </a:r>
            <a:r>
              <a:rPr lang="en-US" dirty="0" smtClean="0"/>
              <a:t>Branches (6)</a:t>
            </a:r>
            <a:endParaRPr lang="en-US" dirty="0"/>
          </a:p>
        </p:txBody>
      </p:sp>
      <p:pic>
        <p:nvPicPr>
          <p:cNvPr id="1027" name="Picture 3" descr="http://www.entsoc.org/sites/default/files/images/GlobeBranchMap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589" y="2115311"/>
            <a:ext cx="2814821" cy="264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68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ESA Publications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43744"/>
            <a:ext cx="8229600" cy="387492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400" dirty="0" smtClean="0"/>
              <a:t>American </a:t>
            </a:r>
            <a:r>
              <a:rPr lang="en-US" sz="3400" dirty="0"/>
              <a:t>Entomologist (including Bulletin of the ESA </a:t>
            </a:r>
            <a:r>
              <a:rPr lang="en-US" sz="3400" dirty="0" smtClean="0"/>
              <a:t>archives)</a:t>
            </a:r>
          </a:p>
          <a:p>
            <a:pPr marL="0" indent="0">
              <a:buNone/>
            </a:pPr>
            <a:r>
              <a:rPr lang="en-US" sz="3400" dirty="0" smtClean="0"/>
              <a:t>Annals </a:t>
            </a:r>
            <a:r>
              <a:rPr lang="en-US" sz="3400" dirty="0"/>
              <a:t>of the Entomological Society of </a:t>
            </a:r>
            <a:r>
              <a:rPr lang="en-US" sz="3400" dirty="0" smtClean="0"/>
              <a:t>America</a:t>
            </a:r>
          </a:p>
          <a:p>
            <a:pPr marL="0" indent="0">
              <a:buNone/>
            </a:pPr>
            <a:r>
              <a:rPr lang="en-US" sz="3400" dirty="0" smtClean="0"/>
              <a:t>Arthropod </a:t>
            </a:r>
            <a:r>
              <a:rPr lang="en-US" sz="3400" dirty="0"/>
              <a:t>Management </a:t>
            </a:r>
            <a:r>
              <a:rPr lang="en-US" sz="3400" dirty="0" smtClean="0"/>
              <a:t>Tests</a:t>
            </a:r>
          </a:p>
          <a:p>
            <a:pPr marL="0" indent="0">
              <a:buNone/>
            </a:pPr>
            <a:r>
              <a:rPr lang="en-US" sz="3400" dirty="0" smtClean="0"/>
              <a:t>Journal </a:t>
            </a:r>
            <a:r>
              <a:rPr lang="en-US" sz="3400" dirty="0"/>
              <a:t>of Integrated Pest </a:t>
            </a:r>
            <a:r>
              <a:rPr lang="en-US" sz="3400" dirty="0" smtClean="0"/>
              <a:t>Management</a:t>
            </a:r>
          </a:p>
          <a:p>
            <a:pPr marL="0" indent="0">
              <a:buNone/>
            </a:pPr>
            <a:r>
              <a:rPr lang="en-US" sz="3400" dirty="0" smtClean="0"/>
              <a:t>Environmental Entomology</a:t>
            </a:r>
          </a:p>
          <a:p>
            <a:pPr marL="0" indent="0">
              <a:buNone/>
            </a:pPr>
            <a:r>
              <a:rPr lang="en-US" sz="3400" dirty="0" smtClean="0"/>
              <a:t>Journal </a:t>
            </a:r>
            <a:r>
              <a:rPr lang="en-US" sz="3400" dirty="0"/>
              <a:t>of Economic </a:t>
            </a:r>
            <a:r>
              <a:rPr lang="en-US" sz="3400" dirty="0" smtClean="0"/>
              <a:t>Entomology</a:t>
            </a:r>
          </a:p>
          <a:p>
            <a:pPr marL="0" indent="0">
              <a:buNone/>
            </a:pPr>
            <a:r>
              <a:rPr lang="en-US" sz="3400" dirty="0" smtClean="0"/>
              <a:t>Journal </a:t>
            </a:r>
            <a:r>
              <a:rPr lang="en-US" sz="3400" dirty="0"/>
              <a:t>of Medical </a:t>
            </a:r>
            <a:r>
              <a:rPr lang="en-US" sz="3400" dirty="0" smtClean="0"/>
              <a:t>Entomology</a:t>
            </a:r>
          </a:p>
          <a:p>
            <a:pPr marL="0" indent="0">
              <a:buNone/>
            </a:pPr>
            <a:r>
              <a:rPr lang="en-US" sz="3400" dirty="0" smtClean="0"/>
              <a:t>Journal </a:t>
            </a:r>
            <a:r>
              <a:rPr lang="en-US" sz="3400" dirty="0"/>
              <a:t>of Insect </a:t>
            </a:r>
            <a:r>
              <a:rPr lang="en-US" sz="3400" dirty="0" smtClean="0"/>
              <a:t>Science</a:t>
            </a:r>
          </a:p>
          <a:p>
            <a:pPr marL="0" indent="0">
              <a:buNone/>
            </a:pPr>
            <a:r>
              <a:rPr lang="en-US" sz="3400" dirty="0" smtClean="0"/>
              <a:t>Insect </a:t>
            </a:r>
            <a:r>
              <a:rPr lang="en-US" sz="3400" dirty="0"/>
              <a:t>Systematics and </a:t>
            </a:r>
            <a:r>
              <a:rPr lang="en-US" sz="3400" dirty="0" smtClean="0"/>
              <a:t>Diversity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293797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05496"/>
            <a:ext cx="7772400" cy="1876426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prstClr val="black"/>
                </a:solidFill>
              </a:rPr>
              <a:t>I. </a:t>
            </a:r>
            <a:r>
              <a:rPr lang="en-US" sz="3600" dirty="0" smtClean="0"/>
              <a:t>ESA, </a:t>
            </a:r>
            <a:r>
              <a:rPr lang="en-US" sz="3600" dirty="0" smtClean="0">
                <a:solidFill>
                  <a:srgbClr val="C00000"/>
                </a:solidFill>
              </a:rPr>
              <a:t>ECN</a:t>
            </a:r>
            <a:r>
              <a:rPr lang="en-US" sz="3600" dirty="0">
                <a:solidFill>
                  <a:prstClr val="black"/>
                </a:solidFill>
              </a:rPr>
              <a:t>, </a:t>
            </a:r>
            <a:r>
              <a:rPr lang="en-US" sz="3600" dirty="0" smtClean="0">
                <a:solidFill>
                  <a:prstClr val="black"/>
                </a:solidFill>
              </a:rPr>
              <a:t>InvertNet</a:t>
            </a:r>
            <a:r>
              <a:rPr lang="en-US" sz="3600" dirty="0">
                <a:solidFill>
                  <a:prstClr val="black"/>
                </a:solidFill>
              </a:rPr>
              <a:t>, </a:t>
            </a:r>
            <a:r>
              <a:rPr lang="en-US" sz="3600" dirty="0" smtClean="0">
                <a:solidFill>
                  <a:prstClr val="black"/>
                </a:solidFill>
              </a:rPr>
              <a:t>ECN-SPNHC liaison</a:t>
            </a:r>
            <a:br>
              <a:rPr lang="en-US" sz="3600" dirty="0" smtClean="0">
                <a:solidFill>
                  <a:prstClr val="black"/>
                </a:solidFill>
              </a:rPr>
            </a:br>
            <a:r>
              <a:rPr lang="en-US" sz="3600" dirty="0">
                <a:solidFill>
                  <a:prstClr val="black"/>
                </a:solidFill>
              </a:rPr>
              <a:t/>
            </a:r>
            <a:br>
              <a:rPr lang="en-US" sz="3600" dirty="0">
                <a:solidFill>
                  <a:prstClr val="black"/>
                </a:solidFill>
              </a:rPr>
            </a:br>
            <a:endParaRPr lang="en-US" sz="3600" dirty="0"/>
          </a:p>
        </p:txBody>
      </p:sp>
      <p:sp>
        <p:nvSpPr>
          <p:cNvPr id="36" name="Rectangle 35"/>
          <p:cNvSpPr/>
          <p:nvPr/>
        </p:nvSpPr>
        <p:spPr>
          <a:xfrm>
            <a:off x="1486676" y="1562793"/>
            <a:ext cx="1106895" cy="169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87" y="423140"/>
            <a:ext cx="1934131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993" y="241750"/>
            <a:ext cx="1442497" cy="216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9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Entomological Collections Network (ECN)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43744"/>
            <a:ext cx="8229600" cy="3874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400" dirty="0"/>
              <a:t/>
            </a:r>
            <a:br>
              <a:rPr lang="en-US" sz="3400" dirty="0"/>
            </a:br>
            <a:endParaRPr lang="en-US" sz="3400" dirty="0"/>
          </a:p>
        </p:txBody>
      </p:sp>
      <p:sp>
        <p:nvSpPr>
          <p:cNvPr id="6" name="Rectangle 5"/>
          <p:cNvSpPr/>
          <p:nvPr/>
        </p:nvSpPr>
        <p:spPr>
          <a:xfrm>
            <a:off x="457200" y="1941592"/>
            <a:ext cx="6966856" cy="2603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Workshop </a:t>
            </a:r>
            <a:r>
              <a:rPr lang="en-US" sz="2400" dirty="0">
                <a:solidFill>
                  <a:prstClr val="black"/>
                </a:solidFill>
              </a:rPr>
              <a:t>held at Penn State </a:t>
            </a:r>
            <a:r>
              <a:rPr lang="en-US" sz="2400" dirty="0" smtClean="0">
                <a:solidFill>
                  <a:prstClr val="black"/>
                </a:solidFill>
              </a:rPr>
              <a:t>University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17–19 </a:t>
            </a:r>
            <a:r>
              <a:rPr lang="en-US" sz="2400" dirty="0">
                <a:solidFill>
                  <a:prstClr val="black"/>
                </a:solidFill>
              </a:rPr>
              <a:t>August </a:t>
            </a:r>
            <a:r>
              <a:rPr lang="en-US" sz="2400" dirty="0" smtClean="0">
                <a:solidFill>
                  <a:prstClr val="black"/>
                </a:solidFill>
              </a:rPr>
              <a:t>1989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endParaRPr lang="en-US" sz="2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Systematics Resources Management in Entomology</a:t>
            </a:r>
            <a:br>
              <a:rPr lang="en-US" sz="2400" dirty="0">
                <a:solidFill>
                  <a:prstClr val="black"/>
                </a:solidFill>
              </a:rPr>
            </a:b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21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1632</TotalTime>
  <Words>601</Words>
  <Application>Microsoft Macintosh PowerPoint</Application>
  <PresentationFormat>On-screen Show (4:3)</PresentationFormat>
  <Paragraphs>121</Paragraphs>
  <Slides>23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Calibri</vt:lpstr>
      <vt:lpstr>Arial</vt:lpstr>
      <vt:lpstr>Office Theme</vt:lpstr>
      <vt:lpstr>I. ESA, ECN, InvertNet, ECN-SPNHC liaison  II. Entomological biodiversity data and collections</vt:lpstr>
      <vt:lpstr>Entomological Society of America     </vt:lpstr>
      <vt:lpstr>Entomological Society of America (ESA)</vt:lpstr>
      <vt:lpstr>Entomological Society of America (ESA)</vt:lpstr>
      <vt:lpstr>ESA Sections</vt:lpstr>
      <vt:lpstr>ESA Branches (6)</vt:lpstr>
      <vt:lpstr>ESA Publications</vt:lpstr>
      <vt:lpstr>I. ESA, ECN, InvertNet, ECN-SPNHC liaison  </vt:lpstr>
      <vt:lpstr>Entomological Collections Network (ECN)</vt:lpstr>
      <vt:lpstr>ECN Mission Statement (1989)</vt:lpstr>
      <vt:lpstr>Entomological Collections Network (ECN)</vt:lpstr>
      <vt:lpstr>Entomological Collections Network (ECN)</vt:lpstr>
      <vt:lpstr>Entomological Collections Network (ECN)</vt:lpstr>
      <vt:lpstr>Entomological Collections Network (ECN)</vt:lpstr>
      <vt:lpstr>I. ESA, ECN, InvertNet, ECN-SPNHC liaison  </vt:lpstr>
      <vt:lpstr>Collaborative Research: Digitization TCN: InvertNet – An Integrative Platform for Research on Environmental Change, Species Discovery and Identification</vt:lpstr>
      <vt:lpstr>InvertNet Rationale</vt:lpstr>
      <vt:lpstr>        InvertNet Goals</vt:lpstr>
      <vt:lpstr>I. ESA, ECN, InvertNet, ECN-SPNHC liaison  </vt:lpstr>
      <vt:lpstr>II. Entomological biodiversity data and collections</vt:lpstr>
      <vt:lpstr>Retroactive occurrence data capture</vt:lpstr>
      <vt:lpstr>Image Capture</vt:lpstr>
      <vt:lpstr>PowerPoint Presentation</vt:lpstr>
    </vt:vector>
  </TitlesOfParts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InvertNet 2</dc:title>
  <dc:creator>Chris Dietrich</dc:creator>
  <cp:lastModifiedBy>Craig Brabant</cp:lastModifiedBy>
  <cp:revision>117</cp:revision>
  <cp:lastPrinted>2014-01-02T15:36:51Z</cp:lastPrinted>
  <dcterms:created xsi:type="dcterms:W3CDTF">2013-10-26T19:12:46Z</dcterms:created>
  <dcterms:modified xsi:type="dcterms:W3CDTF">2017-06-14T18:44:50Z</dcterms:modified>
</cp:coreProperties>
</file>