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5" r:id="rId1"/>
  </p:sldMasterIdLst>
  <p:notesMasterIdLst>
    <p:notesMasterId r:id="rId20"/>
  </p:notesMasterIdLst>
  <p:handoutMasterIdLst>
    <p:handoutMasterId r:id="rId21"/>
  </p:handoutMasterIdLst>
  <p:sldIdLst>
    <p:sldId id="421" r:id="rId2"/>
    <p:sldId id="465" r:id="rId3"/>
    <p:sldId id="466" r:id="rId4"/>
    <p:sldId id="467" r:id="rId5"/>
    <p:sldId id="469" r:id="rId6"/>
    <p:sldId id="468" r:id="rId7"/>
    <p:sldId id="470" r:id="rId8"/>
    <p:sldId id="462" r:id="rId9"/>
    <p:sldId id="448" r:id="rId10"/>
    <p:sldId id="461" r:id="rId11"/>
    <p:sldId id="464" r:id="rId12"/>
    <p:sldId id="473" r:id="rId13"/>
    <p:sldId id="460" r:id="rId14"/>
    <p:sldId id="458" r:id="rId15"/>
    <p:sldId id="471" r:id="rId16"/>
    <p:sldId id="472" r:id="rId17"/>
    <p:sldId id="474" r:id="rId18"/>
    <p:sldId id="434" r:id="rId19"/>
  </p:sldIdLst>
  <p:sldSz cx="9144000" cy="6858000" type="screen4x3"/>
  <p:notesSz cx="6954838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0">
          <p15:clr>
            <a:srgbClr val="A4A3A4"/>
          </p15:clr>
        </p15:guide>
        <p15:guide id="2" pos="219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8C2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99462" autoAdjust="0"/>
  </p:normalViewPr>
  <p:slideViewPr>
    <p:cSldViewPr>
      <p:cViewPr varScale="1">
        <p:scale>
          <a:sx n="118" d="100"/>
          <a:sy n="118" d="100"/>
        </p:scale>
        <p:origin x="243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3" d="100"/>
          <a:sy n="113" d="100"/>
        </p:scale>
        <p:origin x="-2912" y="-112"/>
      </p:cViewPr>
      <p:guideLst>
        <p:guide orient="horz" pos="2910"/>
        <p:guide pos="219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3075" cy="461963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40176" y="0"/>
            <a:ext cx="3013075" cy="461963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20BD3DA3-AEA8-4C32-86D3-4A33A16D08EA}" type="datetimeFigureOut">
              <a:rPr lang="en-US" smtClean="0"/>
              <a:pPr/>
              <a:t>6/17/2017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7289"/>
            <a:ext cx="3013075" cy="461962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40176" y="8777289"/>
            <a:ext cx="3013075" cy="461962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077FC18F-C2E6-4FAC-976A-991D2F60E0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58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4291" cy="461410"/>
          </a:xfrm>
          <a:prstGeom prst="rect">
            <a:avLst/>
          </a:prstGeom>
        </p:spPr>
        <p:txBody>
          <a:bodyPr vert="horz" lIns="91029" tIns="45514" rIns="91029" bIns="455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8968" y="0"/>
            <a:ext cx="3014291" cy="461410"/>
          </a:xfrm>
          <a:prstGeom prst="rect">
            <a:avLst/>
          </a:prstGeom>
        </p:spPr>
        <p:txBody>
          <a:bodyPr vert="horz" lIns="91029" tIns="45514" rIns="91029" bIns="45514" rtlCol="0"/>
          <a:lstStyle>
            <a:lvl1pPr algn="r">
              <a:defRPr sz="1200"/>
            </a:lvl1pPr>
          </a:lstStyle>
          <a:p>
            <a:fld id="{38A9DFE8-E678-4B49-9346-8B0DB9078ABC}" type="datetimeFigureOut">
              <a:rPr lang="en-US" smtClean="0"/>
              <a:pPr/>
              <a:t>6/17/2017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3738"/>
            <a:ext cx="4621212" cy="3465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29" tIns="45514" rIns="91029" bIns="455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389715"/>
            <a:ext cx="5563870" cy="4157429"/>
          </a:xfrm>
          <a:prstGeom prst="rect">
            <a:avLst/>
          </a:prstGeom>
        </p:spPr>
        <p:txBody>
          <a:bodyPr vert="horz" lIns="91029" tIns="45514" rIns="91029" bIns="455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848"/>
            <a:ext cx="3014291" cy="461410"/>
          </a:xfrm>
          <a:prstGeom prst="rect">
            <a:avLst/>
          </a:prstGeom>
        </p:spPr>
        <p:txBody>
          <a:bodyPr vert="horz" lIns="91029" tIns="45514" rIns="91029" bIns="455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8968" y="8777848"/>
            <a:ext cx="3014291" cy="461410"/>
          </a:xfrm>
          <a:prstGeom prst="rect">
            <a:avLst/>
          </a:prstGeom>
        </p:spPr>
        <p:txBody>
          <a:bodyPr vert="horz" lIns="91029" tIns="45514" rIns="91029" bIns="45514" rtlCol="0" anchor="b"/>
          <a:lstStyle>
            <a:lvl1pPr algn="r">
              <a:defRPr sz="1200"/>
            </a:lvl1pPr>
          </a:lstStyle>
          <a:p>
            <a:fld id="{6B552B13-6D11-4809-8962-3A9CF738C8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338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B71BA-52D9-4FF5-8C0D-2CE33372DF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85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B69EE09-FF02-46D6-A006-A89B7446EAF2}" type="slidenum">
              <a:rPr lang="en-US" altLang="en-US" smtClean="0">
                <a:latin typeface="Calibri" panose="020F0502020204030204" pitchFamily="34" charset="0"/>
              </a:rPr>
              <a:pPr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405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B71BA-52D9-4FF5-8C0D-2CE33372DF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72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B71BA-52D9-4FF5-8C0D-2CE33372DF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85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B71BA-52D9-4FF5-8C0D-2CE33372DF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211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B71BA-52D9-4FF5-8C0D-2CE33372DF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02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8737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38600"/>
            <a:ext cx="6400800" cy="1295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339D8-8EF0-4122-929D-C5D95928ED8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447800" y="5722620"/>
            <a:ext cx="7162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i="1" dirty="0"/>
              <a:t>iDigBio is funded by a grant from the National Science Foundation’s Advancing Digitization of Biodiversity Collections Program (Cooperative Agreement EF-1115210).  Any opinions, findings, and conclusions or recommendations expressed in this material are those of the author(s) and do not necessarily reflect the views of the National Science Foundation.</a:t>
            </a:r>
          </a:p>
          <a:p>
            <a:pPr algn="l"/>
            <a:endParaRPr lang="en-US" sz="1050" dirty="0"/>
          </a:p>
        </p:txBody>
      </p:sp>
      <p:pic>
        <p:nvPicPr>
          <p:cNvPr id="11" name="Picture 10" descr="logo_nsf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715000"/>
            <a:ext cx="685800" cy="61722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2514600"/>
            <a:ext cx="7772400" cy="1143000"/>
          </a:xfrm>
        </p:spPr>
        <p:txBody>
          <a:bodyPr>
            <a:normAutofit/>
          </a:bodyPr>
          <a:lstStyle>
            <a:lvl1pPr algn="ctr">
              <a:defRPr sz="2400" baseline="0"/>
            </a:lvl1pPr>
          </a:lstStyle>
          <a:p>
            <a:pPr lvl="0"/>
            <a:r>
              <a:rPr lang="en-US" dirty="0"/>
              <a:t>Presenter Name</a:t>
            </a:r>
          </a:p>
        </p:txBody>
      </p:sp>
    </p:spTree>
    <p:extLst>
      <p:ext uri="{BB962C8B-B14F-4D97-AF65-F5344CB8AC3E}">
        <p14:creationId xmlns:p14="http://schemas.microsoft.com/office/powerpoint/2010/main" val="3724165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91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/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8332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8332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rgbClr val="D68C29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371600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rgbClr val="D68C29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209800"/>
            <a:ext cx="4040188" cy="41505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09800"/>
            <a:ext cx="4041775" cy="41505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BB8C4C-9C38-445D-B904-FA1F92BDD6EC}" type="datetimeFigureOut">
              <a:rPr lang="en-US" smtClean="0"/>
              <a:t>6/17/2017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47D2E-05DA-4BA0-BA03-2FF88BE8B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68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5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953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6200" y="6400800"/>
            <a:ext cx="4572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315200" y="6400800"/>
            <a:ext cx="1320165" cy="416860"/>
          </a:xfrm>
          <a:prstGeom prst="roundRect">
            <a:avLst/>
          </a:prstGeom>
          <a:solidFill>
            <a:schemeClr val="tx1">
              <a:lumMod val="85000"/>
              <a:lumOff val="15000"/>
              <a:alpha val="75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digbio_logo_rgb.eps"/>
          <p:cNvPicPr>
            <a:picLocks noChangeAspect="1"/>
          </p:cNvPicPr>
          <p:nvPr/>
        </p:nvPicPr>
        <p:blipFill>
          <a:blip r:embed="rId11" cstate="print">
            <a:lum contras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6426201"/>
            <a:ext cx="1169353" cy="3555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07" r:id="rId2"/>
    <p:sldLayoutId id="2147483706" r:id="rId3"/>
    <p:sldLayoutId id="2147483708" r:id="rId4"/>
    <p:sldLayoutId id="2147483709" r:id="rId5"/>
    <p:sldLayoutId id="2147483710" r:id="rId6"/>
    <p:sldLayoutId id="2147483713" r:id="rId7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b="1" i="0" kern="1200" baseline="0">
          <a:ln>
            <a:noFill/>
          </a:ln>
          <a:solidFill>
            <a:schemeClr val="accent1"/>
          </a:solidFill>
          <a:effectLst/>
          <a:latin typeface="Calibri"/>
          <a:ea typeface="+mj-ea"/>
          <a:cs typeface="Calibri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j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j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tcn.amnh.org/" TargetMode="External"/><Relationship Id="rId2" Type="http://schemas.openxmlformats.org/officeDocument/2006/relationships/hyperlink" Target="http://invertnet.org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hasbrouck.asu.edu/symbiota/portal/index.php" TargetMode="External"/><Relationship Id="rId5" Type="http://schemas.openxmlformats.org/officeDocument/2006/relationships/hyperlink" Target="http://symbiota.org/bryophytes/index.php" TargetMode="External"/><Relationship Id="rId4" Type="http://schemas.openxmlformats.org/officeDocument/2006/relationships/hyperlink" Target="http://symbiota.org/nalichens/index.ph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1000" y="3121692"/>
            <a:ext cx="85344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Encouraging the Proliferation of Digital Data</a:t>
            </a:r>
            <a:endParaRPr lang="en-US" sz="2400" dirty="0"/>
          </a:p>
          <a:p>
            <a:pPr algn="ctr"/>
            <a:endParaRPr lang="en-US" sz="1200" b="1" dirty="0"/>
          </a:p>
        </p:txBody>
      </p:sp>
      <p:pic>
        <p:nvPicPr>
          <p:cNvPr id="12" name="Picture 6" descr="https://www.idigbio.org/wiki/_media/idigbio_logo_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983" y="1065529"/>
            <a:ext cx="4449417" cy="137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4071111"/>
            <a:ext cx="8382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SPNHC 2017</a:t>
            </a:r>
          </a:p>
          <a:p>
            <a:pPr algn="ctr"/>
            <a:r>
              <a:rPr lang="en-US" sz="1000" b="1" dirty="0"/>
              <a:t>18 June 2017</a:t>
            </a:r>
          </a:p>
          <a:p>
            <a:pPr algn="ctr"/>
            <a:r>
              <a:rPr lang="en-US" sz="1000" b="1" dirty="0"/>
              <a:t>Denver</a:t>
            </a:r>
          </a:p>
          <a:p>
            <a:pPr algn="ctr"/>
            <a:endParaRPr lang="en-US" sz="1000" b="1" dirty="0"/>
          </a:p>
          <a:p>
            <a:pPr algn="ctr"/>
            <a:endParaRPr lang="en-US" sz="1000" b="1" dirty="0"/>
          </a:p>
          <a:p>
            <a:pPr algn="ctr"/>
            <a:endParaRPr lang="en-US" sz="1000" b="1" dirty="0"/>
          </a:p>
          <a:p>
            <a:pPr algn="ctr"/>
            <a:endParaRPr lang="en-US" sz="1000" b="1" dirty="0"/>
          </a:p>
          <a:p>
            <a:pPr algn="ctr"/>
            <a:endParaRPr lang="en-US" sz="1000" b="1" dirty="0"/>
          </a:p>
          <a:p>
            <a:pPr algn="ctr"/>
            <a:endParaRPr lang="en-US" sz="1000" b="1" dirty="0"/>
          </a:p>
          <a:p>
            <a:pPr algn="ctr"/>
            <a:r>
              <a:rPr lang="en-US" sz="1000" b="1" dirty="0"/>
              <a:t>iDigBio/Institute for Digital Information and Scientific Communication</a:t>
            </a:r>
          </a:p>
          <a:p>
            <a:pPr algn="ctr"/>
            <a:r>
              <a:rPr lang="en-US" sz="1000" b="1" dirty="0"/>
              <a:t>Florida State University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72200" y="466347"/>
            <a:ext cx="1371600" cy="219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upload.wikimedia.org/wikipedia/commons/0/03/NSF_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4864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8045" y="5257800"/>
            <a:ext cx="1066892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65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12642" y="2590800"/>
            <a:ext cx="2325757" cy="1828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Pre-digitization </a:t>
            </a:r>
            <a:r>
              <a:rPr lang="en-US" b="1" dirty="0" err="1">
                <a:solidFill>
                  <a:schemeClr val="tx1"/>
                </a:solidFill>
              </a:rPr>
              <a:t>Curation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or “Staging” </a:t>
            </a:r>
          </a:p>
        </p:txBody>
      </p:sp>
      <p:sp>
        <p:nvSpPr>
          <p:cNvPr id="9" name="Oval 8"/>
          <p:cNvSpPr/>
          <p:nvPr/>
        </p:nvSpPr>
        <p:spPr>
          <a:xfrm>
            <a:off x="2305878" y="914400"/>
            <a:ext cx="2057400" cy="1828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Image Capture </a:t>
            </a:r>
          </a:p>
        </p:txBody>
      </p:sp>
      <p:sp>
        <p:nvSpPr>
          <p:cNvPr id="10" name="Oval 9"/>
          <p:cNvSpPr/>
          <p:nvPr/>
        </p:nvSpPr>
        <p:spPr>
          <a:xfrm>
            <a:off x="2362200" y="4191000"/>
            <a:ext cx="2057400" cy="1828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Data Capture </a:t>
            </a:r>
          </a:p>
        </p:txBody>
      </p:sp>
      <p:sp>
        <p:nvSpPr>
          <p:cNvPr id="11" name="Oval 10"/>
          <p:cNvSpPr/>
          <p:nvPr/>
        </p:nvSpPr>
        <p:spPr>
          <a:xfrm>
            <a:off x="4800600" y="2133600"/>
            <a:ext cx="2057400" cy="1828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Image Processing</a:t>
            </a:r>
          </a:p>
        </p:txBody>
      </p:sp>
      <p:sp>
        <p:nvSpPr>
          <p:cNvPr id="12" name="Oval 11"/>
          <p:cNvSpPr/>
          <p:nvPr/>
        </p:nvSpPr>
        <p:spPr>
          <a:xfrm>
            <a:off x="6591300" y="4128052"/>
            <a:ext cx="1943100" cy="1828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  Image/Data</a:t>
            </a:r>
          </a:p>
          <a:p>
            <a:r>
              <a:rPr lang="en-US" b="1" dirty="0">
                <a:solidFill>
                  <a:schemeClr val="tx1"/>
                </a:solidFill>
              </a:rPr>
              <a:t>    Storage</a:t>
            </a:r>
          </a:p>
        </p:txBody>
      </p:sp>
      <p:sp>
        <p:nvSpPr>
          <p:cNvPr id="13" name="Oval 12"/>
          <p:cNvSpPr/>
          <p:nvPr/>
        </p:nvSpPr>
        <p:spPr>
          <a:xfrm>
            <a:off x="3057939" y="2809461"/>
            <a:ext cx="1926028" cy="115293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  Geo-referencing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057401" y="2438400"/>
            <a:ext cx="457199" cy="3048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093844" y="4267200"/>
            <a:ext cx="344555" cy="3810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343400" y="2286000"/>
            <a:ext cx="457200" cy="3048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112642" y="543339"/>
            <a:ext cx="1792358" cy="18288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 Personnel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591300" y="3810000"/>
            <a:ext cx="457200" cy="3810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125896" y="4532244"/>
            <a:ext cx="1792358" cy="18288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   Written</a:t>
            </a:r>
          </a:p>
          <a:p>
            <a:r>
              <a:rPr lang="en-US" b="1" dirty="0">
                <a:solidFill>
                  <a:schemeClr val="tx1"/>
                </a:solidFill>
              </a:rPr>
              <a:t>  Protocols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67200" y="5879068"/>
            <a:ext cx="2514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Biodiversity informatics Manager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6400800" y="5446644"/>
            <a:ext cx="190500" cy="4324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5943600" y="4128052"/>
            <a:ext cx="76200" cy="1751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  <a:stCxn id="2" idx="0"/>
          </p:cNvCxnSpPr>
          <p:nvPr/>
        </p:nvCxnSpPr>
        <p:spPr>
          <a:xfrm flipH="1" flipV="1">
            <a:off x="3878562" y="2629692"/>
            <a:ext cx="1645938" cy="32493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4343400" y="5662856"/>
            <a:ext cx="228600" cy="2162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cxnSpLocks/>
            <a:endCxn id="13" idx="5"/>
          </p:cNvCxnSpPr>
          <p:nvPr/>
        </p:nvCxnSpPr>
        <p:spPr>
          <a:xfrm flipH="1" flipV="1">
            <a:off x="4701907" y="3793556"/>
            <a:ext cx="1533560" cy="20697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" idx="1"/>
          </p:cNvCxnSpPr>
          <p:nvPr/>
        </p:nvCxnSpPr>
        <p:spPr>
          <a:xfrm flipH="1" flipV="1">
            <a:off x="2057402" y="5662856"/>
            <a:ext cx="2209798" cy="5393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2362200" y="4000500"/>
            <a:ext cx="1981200" cy="18627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1797832" y="2133600"/>
            <a:ext cx="3186135" cy="37296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4457700" y="5003560"/>
            <a:ext cx="2038350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0" idx="0"/>
          </p:cNvCxnSpPr>
          <p:nvPr/>
        </p:nvCxnSpPr>
        <p:spPr>
          <a:xfrm flipH="1" flipV="1">
            <a:off x="3334578" y="2756452"/>
            <a:ext cx="56322" cy="1434548"/>
          </a:xfrm>
          <a:prstGeom prst="straightConnector1">
            <a:avLst/>
          </a:prstGeom>
          <a:ln w="317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1" idx="3"/>
          </p:cNvCxnSpPr>
          <p:nvPr/>
        </p:nvCxnSpPr>
        <p:spPr>
          <a:xfrm flipH="1">
            <a:off x="4267200" y="3694578"/>
            <a:ext cx="834699" cy="837666"/>
          </a:xfrm>
          <a:prstGeom prst="straightConnector1">
            <a:avLst/>
          </a:prstGeom>
          <a:ln w="317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457700" y="543339"/>
            <a:ext cx="1562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Task Clusters</a:t>
            </a:r>
          </a:p>
          <a:p>
            <a:r>
              <a:rPr lang="en-US" b="1" dirty="0"/>
              <a:t>   (modules)</a:t>
            </a:r>
          </a:p>
        </p:txBody>
      </p:sp>
      <p:cxnSp>
        <p:nvCxnSpPr>
          <p:cNvPr id="25" name="Straight Arrow Connector 24"/>
          <p:cNvCxnSpPr>
            <a:cxnSpLocks/>
          </p:cNvCxnSpPr>
          <p:nvPr/>
        </p:nvCxnSpPr>
        <p:spPr>
          <a:xfrm>
            <a:off x="4160033" y="2391585"/>
            <a:ext cx="107167" cy="4178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</p:cNvCxnSpPr>
          <p:nvPr/>
        </p:nvCxnSpPr>
        <p:spPr>
          <a:xfrm flipV="1">
            <a:off x="4019550" y="3936688"/>
            <a:ext cx="282692" cy="4472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6248400" y="543338"/>
            <a:ext cx="2667000" cy="1895061"/>
          </a:xfrm>
          <a:prstGeom prst="ellipse">
            <a:avLst/>
          </a:prstGeom>
          <a:solidFill>
            <a:schemeClr val="bg1">
              <a:lumMod val="95000"/>
              <a:alpha val="79000"/>
            </a:schemeClr>
          </a:solidFill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 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Geo-referencing</a:t>
            </a:r>
          </a:p>
        </p:txBody>
      </p:sp>
      <p:sp>
        <p:nvSpPr>
          <p:cNvPr id="8" name="Oval 7"/>
          <p:cNvSpPr/>
          <p:nvPr/>
        </p:nvSpPr>
        <p:spPr>
          <a:xfrm>
            <a:off x="6591300" y="4144726"/>
            <a:ext cx="1924050" cy="18117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819900" y="4583668"/>
            <a:ext cx="1485900" cy="9027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934200" y="47244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Biodiversity Informatics</a:t>
            </a:r>
          </a:p>
        </p:txBody>
      </p:sp>
    </p:spTree>
    <p:extLst>
      <p:ext uri="{BB962C8B-B14F-4D97-AF65-F5344CB8AC3E}">
        <p14:creationId xmlns:p14="http://schemas.microsoft.com/office/powerpoint/2010/main" val="52222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 animBg="1"/>
      <p:bldP spid="1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29600" y="6569495"/>
            <a:ext cx="752431" cy="290270"/>
          </a:xfrm>
        </p:spPr>
        <p:txBody>
          <a:bodyPr/>
          <a:lstStyle/>
          <a:p>
            <a:fld id="{B6F15528-21DE-4FAA-801E-634DDDAF4B2B}" type="slidenum">
              <a:rPr lang="en-US" sz="1600" smtClean="0"/>
              <a:pPr/>
              <a:t>11</a:t>
            </a:fld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85801"/>
            <a:ext cx="8305800" cy="457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59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457200"/>
            <a:ext cx="826935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97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17444"/>
            <a:ext cx="4191000" cy="60199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62600" y="914400"/>
            <a:ext cx="167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19 October 2016</a:t>
            </a:r>
          </a:p>
        </p:txBody>
      </p:sp>
      <p:sp>
        <p:nvSpPr>
          <p:cNvPr id="8" name="Rectangle 7"/>
          <p:cNvSpPr/>
          <p:nvPr/>
        </p:nvSpPr>
        <p:spPr>
          <a:xfrm>
            <a:off x="1143000" y="0"/>
            <a:ext cx="8077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https://github.com/iDigBioWorkflows/PaleontologyDigitizationWorkflows</a:t>
            </a:r>
          </a:p>
        </p:txBody>
      </p:sp>
    </p:spTree>
    <p:extLst>
      <p:ext uri="{BB962C8B-B14F-4D97-AF65-F5344CB8AC3E}">
        <p14:creationId xmlns:p14="http://schemas.microsoft.com/office/powerpoint/2010/main" val="292363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g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4921"/>
            <a:ext cx="76200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abl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971800"/>
            <a:ext cx="666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43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6" name="Picture 2" descr="http://alm.axiell.com/wp-content/uploads/2016/12/emu_800px-150x1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52400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xiell ALM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407" y="990600"/>
            <a:ext cx="142875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ymbiota.org/docs/wp-content/uploads/copy-symbiotalogo_ne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99015"/>
            <a:ext cx="5638800" cy="67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pecifyx.specifysoftware.org/wp-content/themes/specifytheme/images/logo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7840"/>
            <a:ext cx="2143125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arctosdb.org/wp-content/uploads/sites/19/2014/03/arctos-alogo_blackonwhite-800x46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2" y="2590800"/>
            <a:ext cx="5680744" cy="437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map of MCZ Page Head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733800"/>
            <a:ext cx="6682530" cy="91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2" descr="Image result for microsoft excel logo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2800" y="2095500"/>
            <a:ext cx="1200150" cy="1181100"/>
          </a:xfrm>
          <a:prstGeom prst="rect">
            <a:avLst/>
          </a:prstGeom>
        </p:spPr>
      </p:pic>
      <p:pic>
        <p:nvPicPr>
          <p:cNvPr id="1048" name="Picture 24" descr="Image result for microsoft access log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808" y="2023540"/>
            <a:ext cx="1356031" cy="133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4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19200"/>
            <a:ext cx="3810000" cy="1835021"/>
          </a:xfrm>
          <a:prstGeom prst="rect">
            <a:avLst/>
          </a:prstGeom>
        </p:spPr>
      </p:pic>
      <p:pic>
        <p:nvPicPr>
          <p:cNvPr id="2050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800"/>
            <a:ext cx="288607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2287" y="3733800"/>
            <a:ext cx="27146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14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57200"/>
            <a:ext cx="8382000" cy="558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191000" y="1524000"/>
            <a:ext cx="1600200" cy="1371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613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29600" y="6550223"/>
            <a:ext cx="752431" cy="309542"/>
          </a:xfrm>
        </p:spPr>
        <p:txBody>
          <a:bodyPr/>
          <a:lstStyle/>
          <a:p>
            <a:fld id="{B6F15528-21DE-4FAA-801E-634DDDAF4B2B}" type="slidenum">
              <a:rPr lang="en-US" sz="1600" smtClean="0"/>
              <a:pPr/>
              <a:t>18</a:t>
            </a:fld>
            <a:endParaRPr lang="en-US" sz="1600" dirty="0"/>
          </a:p>
        </p:txBody>
      </p:sp>
      <p:pic>
        <p:nvPicPr>
          <p:cNvPr id="8" name="Picture 6" descr="https://www.idigbio.org/wiki/_media/idigbio_logo_rg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5415"/>
            <a:ext cx="6911530" cy="213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5181600"/>
            <a:ext cx="1066800" cy="107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6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"/>
          <p:cNvSpPr txBox="1">
            <a:spLocks noChangeArrowheads="1"/>
          </p:cNvSpPr>
          <p:nvPr/>
        </p:nvSpPr>
        <p:spPr bwMode="auto">
          <a:xfrm>
            <a:off x="1905000" y="792163"/>
            <a:ext cx="5943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 dirty="0">
                <a:latin typeface="Calibri" panose="020F0502020204030204" pitchFamily="34" charset="0"/>
              </a:rPr>
              <a:t>Estimates suggest that there are between 500 million and one billion </a:t>
            </a:r>
            <a:r>
              <a:rPr lang="en-US" altLang="en-US" sz="2400" dirty="0" err="1">
                <a:latin typeface="Calibri" panose="020F0502020204030204" pitchFamily="34" charset="0"/>
              </a:rPr>
              <a:t>neobiological</a:t>
            </a:r>
            <a:r>
              <a:rPr lang="en-US" altLang="en-US" sz="2400" dirty="0">
                <a:latin typeface="Calibri" panose="020F0502020204030204" pitchFamily="34" charset="0"/>
              </a:rPr>
              <a:t> and </a:t>
            </a:r>
            <a:r>
              <a:rPr lang="en-US" altLang="en-US" sz="2400" dirty="0" err="1">
                <a:latin typeface="Calibri" panose="020F0502020204030204" pitchFamily="34" charset="0"/>
              </a:rPr>
              <a:t>paleobiological</a:t>
            </a:r>
            <a:r>
              <a:rPr lang="en-US" altLang="en-US" sz="2400" dirty="0">
                <a:latin typeface="Calibri" panose="020F0502020204030204" pitchFamily="34" charset="0"/>
              </a:rPr>
              <a:t> specimens in United States’ collections, perhaps 3+ billion worldwide. No one really knows for sure!</a:t>
            </a:r>
          </a:p>
        </p:txBody>
      </p:sp>
      <p:pic>
        <p:nvPicPr>
          <p:cNvPr id="19458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048000"/>
            <a:ext cx="2344738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38475"/>
            <a:ext cx="1981200" cy="278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63" y="3038475"/>
            <a:ext cx="3005137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678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1"/>
          <p:cNvSpPr txBox="1">
            <a:spLocks noChangeArrowheads="1"/>
          </p:cNvSpPr>
          <p:nvPr/>
        </p:nvSpPr>
        <p:spPr bwMode="auto">
          <a:xfrm>
            <a:off x="2057400" y="405276"/>
            <a:ext cx="5943600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dirty="0">
                <a:latin typeface="Calibri" panose="020F0502020204030204" pitchFamily="34" charset="0"/>
              </a:rPr>
              <a:t>In an effort to make these collections universally accessible to taxonomists, ecologists, researchers, and the general public, in 2011 the U.S. National Science Foundation launched a $100+ million, 10-year </a:t>
            </a:r>
            <a:r>
              <a:rPr lang="en-US" altLang="en-US" sz="2000" b="1" dirty="0">
                <a:latin typeface="Calibri" panose="020F0502020204030204" pitchFamily="34" charset="0"/>
              </a:rPr>
              <a:t>Advancing Digitization of Biodiversity Collections (ADBC) </a:t>
            </a:r>
            <a:r>
              <a:rPr lang="en-US" altLang="en-US" sz="2000" dirty="0">
                <a:latin typeface="Calibri" panose="020F0502020204030204" pitchFamily="34" charset="0"/>
              </a:rPr>
              <a:t>program and named the University of Florida and Florida State University jointly as the coordinating center and national resource for digitization.</a:t>
            </a:r>
          </a:p>
          <a:p>
            <a:endParaRPr lang="en-US" altLang="en-US" sz="2000" dirty="0">
              <a:latin typeface="Calibri" panose="020F0502020204030204" pitchFamily="34" charset="0"/>
            </a:endParaRPr>
          </a:p>
          <a:p>
            <a:r>
              <a:rPr lang="en-US" altLang="en-US" sz="2000" dirty="0">
                <a:latin typeface="Calibri" panose="020F0502020204030204" pitchFamily="34" charset="0"/>
              </a:rPr>
              <a:t>The scope of our work is limited to public, non-federal, U.S. collections, though NSF has encouraged us to develop international collaborations and we work closely with the Smithsonian.</a:t>
            </a:r>
          </a:p>
          <a:p>
            <a:endParaRPr lang="en-US" altLang="en-US" sz="2000" dirty="0">
              <a:latin typeface="Calibri" panose="020F0502020204030204" pitchFamily="34" charset="0"/>
            </a:endParaRPr>
          </a:p>
          <a:p>
            <a:r>
              <a:rPr lang="en-US" altLang="en-US" sz="2000" dirty="0">
                <a:latin typeface="Calibri" panose="020F0502020204030204" pitchFamily="34" charset="0"/>
              </a:rPr>
              <a:t>The goal is to digitize and make available via the Web digital records for </a:t>
            </a:r>
            <a:r>
              <a:rPr lang="en-US" altLang="en-US" sz="2000" b="1" dirty="0">
                <a:latin typeface="Calibri" panose="020F0502020204030204" pitchFamily="34" charset="0"/>
              </a:rPr>
              <a:t>all biological and paleontological collection objects in N. America</a:t>
            </a:r>
            <a:r>
              <a:rPr lang="en-US" altLang="en-US" sz="2000" dirty="0">
                <a:latin typeface="Calibri" panose="020F0502020204030204" pitchFamily="34" charset="0"/>
              </a:rPr>
              <a:t> over the 10-year life of the project and to facilitate the discovery and use of these data for important biodiversity research.</a:t>
            </a:r>
          </a:p>
        </p:txBody>
      </p:sp>
      <p:pic>
        <p:nvPicPr>
          <p:cNvPr id="20482" name="Picture 8" descr="logo_ns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0"/>
            <a:ext cx="1016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8" y="1830986"/>
            <a:ext cx="836612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2766285"/>
            <a:ext cx="687387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3785615"/>
            <a:ext cx="66357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690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199" y="2028106"/>
            <a:ext cx="7543801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Definition of Digitization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Converting analog specimen data to digital format, to include transcription of text data (labels, catalogs, field notes, etc.), recording specimen images (2D, 3D, CT), converting audio/video to digital, etc.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26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513133"/>
              </p:ext>
            </p:extLst>
          </p:nvPr>
        </p:nvGraphicFramePr>
        <p:xfrm>
          <a:off x="1817489" y="838200"/>
          <a:ext cx="5744201" cy="5340539"/>
        </p:xfrm>
        <a:graphic>
          <a:graphicData uri="http://schemas.openxmlformats.org/drawingml/2006/table">
            <a:tbl>
              <a:tblPr/>
              <a:tblGrid>
                <a:gridCol w="1070348">
                  <a:extLst>
                    <a:ext uri="{9D8B030D-6E8A-4147-A177-3AD203B41FA5}">
                      <a16:colId xmlns:a16="http://schemas.microsoft.com/office/drawing/2014/main" val="4162926166"/>
                    </a:ext>
                  </a:extLst>
                </a:gridCol>
                <a:gridCol w="4673853">
                  <a:extLst>
                    <a:ext uri="{9D8B030D-6E8A-4147-A177-3AD203B41FA5}">
                      <a16:colId xmlns:a16="http://schemas.microsoft.com/office/drawing/2014/main" val="2851454345"/>
                    </a:ext>
                  </a:extLst>
                </a:gridCol>
              </a:tblGrid>
              <a:tr h="332191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</a:rPr>
                        <a:t>Acronym</a:t>
                      </a:r>
                      <a:endParaRPr lang="en-US" sz="1300" dirty="0">
                        <a:effectLst/>
                      </a:endParaRPr>
                    </a:p>
                  </a:txBody>
                  <a:tcPr marL="68228" marR="68228" marT="34114" marB="3411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1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</a:rPr>
                        <a:t>Meaning</a:t>
                      </a:r>
                      <a:endParaRPr lang="en-US" sz="1300" dirty="0">
                        <a:effectLst/>
                      </a:endParaRPr>
                    </a:p>
                  </a:txBody>
                  <a:tcPr marL="68228" marR="68228" marT="34114" marB="3411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73252"/>
                  </a:ext>
                </a:extLst>
              </a:tr>
              <a:tr h="332191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iDigBio</a:t>
                      </a:r>
                      <a:endParaRPr lang="en-US" sz="1300" dirty="0">
                        <a:effectLst/>
                      </a:endParaRPr>
                    </a:p>
                  </a:txBody>
                  <a:tcPr marL="68228" marR="68228" marT="34114" marB="3411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8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Integrated Digitized Biocollections</a:t>
                      </a:r>
                      <a:endParaRPr lang="en-US" sz="1300">
                        <a:effectLst/>
                      </a:endParaRPr>
                    </a:p>
                  </a:txBody>
                  <a:tcPr marL="68228" marR="68228" marT="34114" marB="3411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133555"/>
                  </a:ext>
                </a:extLst>
              </a:tr>
              <a:tr h="332191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NSF</a:t>
                      </a:r>
                      <a:endParaRPr lang="en-US" sz="1300" dirty="0">
                        <a:effectLst/>
                      </a:endParaRPr>
                    </a:p>
                  </a:txBody>
                  <a:tcPr marL="68228" marR="68228" marT="34114" marB="3411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National Science Foundation</a:t>
                      </a:r>
                      <a:endParaRPr lang="en-US" sz="1300">
                        <a:effectLst/>
                      </a:endParaRPr>
                    </a:p>
                  </a:txBody>
                  <a:tcPr marL="68228" marR="68228" marT="34114" marB="3411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5973466"/>
                  </a:ext>
                </a:extLst>
              </a:tr>
              <a:tr h="332191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ADBC</a:t>
                      </a:r>
                      <a:endParaRPr lang="en-US" sz="1300" dirty="0">
                        <a:effectLst/>
                      </a:endParaRPr>
                    </a:p>
                  </a:txBody>
                  <a:tcPr marL="68228" marR="68228" marT="34114" marB="3411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8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Advancing Digitization of Biodiversity Collections</a:t>
                      </a:r>
                      <a:endParaRPr lang="en-US" sz="1300">
                        <a:effectLst/>
                      </a:endParaRPr>
                    </a:p>
                  </a:txBody>
                  <a:tcPr marL="68228" marR="68228" marT="34114" marB="3411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055986"/>
                  </a:ext>
                </a:extLst>
              </a:tr>
              <a:tr h="332191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TCN</a:t>
                      </a:r>
                      <a:endParaRPr lang="en-US" sz="1300" dirty="0">
                        <a:effectLst/>
                      </a:endParaRPr>
                    </a:p>
                  </a:txBody>
                  <a:tcPr marL="68228" marR="68228" marT="34114" marB="3411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Thematic Collections Network</a:t>
                      </a:r>
                      <a:endParaRPr lang="en-US" sz="1300" dirty="0">
                        <a:effectLst/>
                      </a:endParaRPr>
                    </a:p>
                  </a:txBody>
                  <a:tcPr marL="68228" marR="68228" marT="34114" marB="3411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672041"/>
                  </a:ext>
                </a:extLst>
              </a:tr>
              <a:tr h="332191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PEN</a:t>
                      </a:r>
                      <a:endParaRPr lang="en-US" sz="1300" dirty="0">
                        <a:effectLst/>
                      </a:endParaRPr>
                    </a:p>
                  </a:txBody>
                  <a:tcPr marL="68228" marR="68228" marT="34114" marB="3411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8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Partner to Existing Network</a:t>
                      </a:r>
                      <a:endParaRPr lang="en-US" sz="1300" dirty="0">
                        <a:effectLst/>
                      </a:endParaRPr>
                    </a:p>
                  </a:txBody>
                  <a:tcPr marL="68228" marR="68228" marT="34114" marB="3411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40797"/>
                  </a:ext>
                </a:extLst>
              </a:tr>
              <a:tr h="332191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CSBR</a:t>
                      </a:r>
                      <a:endParaRPr lang="en-US" sz="1300" dirty="0">
                        <a:effectLst/>
                      </a:endParaRPr>
                    </a:p>
                  </a:txBody>
                  <a:tcPr marL="68228" marR="68228" marT="34114" marB="3411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Collections in Support of Biological Research</a:t>
                      </a:r>
                      <a:endParaRPr lang="en-US" sz="1300">
                        <a:effectLst/>
                      </a:endParaRPr>
                    </a:p>
                  </a:txBody>
                  <a:tcPr marL="68228" marR="68228" marT="34114" marB="3411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717421"/>
                  </a:ext>
                </a:extLst>
              </a:tr>
              <a:tr h="332191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IMLS</a:t>
                      </a:r>
                      <a:endParaRPr lang="en-US" sz="1300" dirty="0">
                        <a:effectLst/>
                      </a:endParaRPr>
                    </a:p>
                  </a:txBody>
                  <a:tcPr marL="68228" marR="68228" marT="34114" marB="3411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8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Institute for Museum and Library Services</a:t>
                      </a:r>
                      <a:endParaRPr lang="en-US" sz="1300">
                        <a:effectLst/>
                      </a:endParaRPr>
                    </a:p>
                  </a:txBody>
                  <a:tcPr marL="68228" marR="68228" marT="34114" marB="3411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0209745"/>
                  </a:ext>
                </a:extLst>
              </a:tr>
              <a:tr h="332191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GBIF</a:t>
                      </a:r>
                      <a:endParaRPr lang="en-US" sz="1300" dirty="0">
                        <a:effectLst/>
                      </a:endParaRPr>
                    </a:p>
                  </a:txBody>
                  <a:tcPr marL="68228" marR="68228" marT="34114" marB="3411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Global Biodiversity Information Facility</a:t>
                      </a:r>
                      <a:endParaRPr lang="en-US" sz="1300">
                        <a:effectLst/>
                      </a:endParaRPr>
                    </a:p>
                  </a:txBody>
                  <a:tcPr marL="68228" marR="68228" marT="34114" marB="3411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215105"/>
                  </a:ext>
                </a:extLst>
              </a:tr>
              <a:tr h="332191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</a:rPr>
                        <a:t>BCoN</a:t>
                      </a:r>
                      <a:endParaRPr lang="en-US" sz="1300" dirty="0">
                        <a:effectLst/>
                      </a:endParaRPr>
                    </a:p>
                  </a:txBody>
                  <a:tcPr marL="68228" marR="68228" marT="34114" marB="3411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8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Biodiversity Collections Network</a:t>
                      </a:r>
                      <a:endParaRPr lang="en-US" sz="1300">
                        <a:effectLst/>
                      </a:endParaRPr>
                    </a:p>
                  </a:txBody>
                  <a:tcPr marL="68228" marR="68228" marT="34114" marB="3411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406580"/>
                  </a:ext>
                </a:extLst>
              </a:tr>
              <a:tr h="332191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</a:rPr>
                        <a:t>GRBio</a:t>
                      </a:r>
                      <a:endParaRPr lang="en-US" sz="1300" dirty="0">
                        <a:effectLst/>
                      </a:endParaRPr>
                    </a:p>
                  </a:txBody>
                  <a:tcPr marL="68228" marR="68228" marT="34114" marB="3411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Global Registry of Biodiversity Repositories</a:t>
                      </a:r>
                      <a:endParaRPr lang="en-US" sz="1300">
                        <a:effectLst/>
                      </a:endParaRPr>
                    </a:p>
                  </a:txBody>
                  <a:tcPr marL="68228" marR="68228" marT="34114" marB="3411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81013"/>
                  </a:ext>
                </a:extLst>
              </a:tr>
              <a:tr h="332191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</a:rPr>
                        <a:t>DwC</a:t>
                      </a:r>
                      <a:endParaRPr lang="en-US" sz="1300" dirty="0">
                        <a:effectLst/>
                      </a:endParaRPr>
                    </a:p>
                  </a:txBody>
                  <a:tcPr marL="68228" marR="68228" marT="34114" marB="3411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8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Darwin Core</a:t>
                      </a:r>
                      <a:endParaRPr lang="en-US" sz="1300">
                        <a:effectLst/>
                      </a:endParaRPr>
                    </a:p>
                  </a:txBody>
                  <a:tcPr marL="68228" marR="68228" marT="34114" marB="3411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712351"/>
                  </a:ext>
                </a:extLst>
              </a:tr>
              <a:tr h="332191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IPT</a:t>
                      </a:r>
                      <a:endParaRPr lang="en-US" sz="1300" dirty="0">
                        <a:effectLst/>
                      </a:endParaRPr>
                    </a:p>
                  </a:txBody>
                  <a:tcPr marL="68228" marR="68228" marT="34114" marB="3411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Integrated Publishing Toolkit</a:t>
                      </a:r>
                      <a:endParaRPr lang="en-US" sz="1300">
                        <a:effectLst/>
                      </a:endParaRPr>
                    </a:p>
                  </a:txBody>
                  <a:tcPr marL="68228" marR="68228" marT="34114" marB="3411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242809"/>
                  </a:ext>
                </a:extLst>
              </a:tr>
              <a:tr h="332191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API</a:t>
                      </a:r>
                      <a:endParaRPr lang="en-US" sz="1300" dirty="0">
                        <a:effectLst/>
                      </a:endParaRPr>
                    </a:p>
                  </a:txBody>
                  <a:tcPr marL="68228" marR="68228" marT="34114" marB="3411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8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Application Programming Interface</a:t>
                      </a:r>
                      <a:endParaRPr lang="en-US" sz="1300" dirty="0">
                        <a:effectLst/>
                      </a:endParaRPr>
                    </a:p>
                  </a:txBody>
                  <a:tcPr marL="68228" marR="68228" marT="34114" marB="3411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545284"/>
                  </a:ext>
                </a:extLst>
              </a:tr>
              <a:tr h="357674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</a:rPr>
                        <a:t>VertNet</a:t>
                      </a:r>
                      <a:endParaRPr lang="en-US" sz="1300" dirty="0">
                        <a:effectLst/>
                      </a:endParaRPr>
                    </a:p>
                  </a:txBody>
                  <a:tcPr marL="68228" marR="68228" marT="34114" marB="3411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8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</a:rPr>
                        <a:t>Vertebrate data portal, Data mobilization and cleaning services</a:t>
                      </a:r>
                      <a:endParaRPr lang="en-US" sz="1300">
                        <a:effectLst/>
                      </a:endParaRPr>
                    </a:p>
                  </a:txBody>
                  <a:tcPr marL="68228" marR="68228" marT="34114" marB="3411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21570"/>
                  </a:ext>
                </a:extLst>
              </a:tr>
              <a:tr h="332191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EOL</a:t>
                      </a:r>
                      <a:endParaRPr lang="en-US" sz="1300" dirty="0">
                        <a:effectLst/>
                      </a:endParaRPr>
                    </a:p>
                  </a:txBody>
                  <a:tcPr marL="68228" marR="68228" marT="34114" marB="3411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8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</a:rPr>
                        <a:t>Encyclopedia of Life</a:t>
                      </a:r>
                      <a:endParaRPr lang="en-US" sz="1300" dirty="0">
                        <a:effectLst/>
                      </a:endParaRPr>
                    </a:p>
                  </a:txBody>
                  <a:tcPr marL="68228" marR="68228" marT="34114" marB="34114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267210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282825" y="2163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9843" y="457200"/>
            <a:ext cx="868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The Alphabet – A Few Acronyms</a:t>
            </a:r>
          </a:p>
        </p:txBody>
      </p:sp>
    </p:spTree>
    <p:extLst>
      <p:ext uri="{BB962C8B-B14F-4D97-AF65-F5344CB8AC3E}">
        <p14:creationId xmlns:p14="http://schemas.microsoft.com/office/powerpoint/2010/main" val="252318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2542" y="381000"/>
            <a:ext cx="855905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u="sng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27432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900" dirty="0" err="1">
                <a:solidFill>
                  <a:srgbClr val="000000"/>
                </a:solidFill>
                <a:latin typeface="+mn-lt"/>
                <a:cs typeface="+mn-cs"/>
              </a:rPr>
              <a:t>InvertNet</a:t>
            </a:r>
            <a:r>
              <a:rPr lang="en-US" sz="900" dirty="0">
                <a:solidFill>
                  <a:srgbClr val="000000"/>
                </a:solidFill>
                <a:latin typeface="+mn-lt"/>
                <a:cs typeface="+mn-cs"/>
              </a:rPr>
              <a:t>: An Integrative Platform for Research on Environmental Change, Species Discovery and Identification (</a:t>
            </a:r>
            <a:r>
              <a:rPr lang="en-US" sz="900" i="1" dirty="0">
                <a:solidFill>
                  <a:srgbClr val="000000"/>
                </a:solidFill>
                <a:latin typeface="+mn-lt"/>
                <a:cs typeface="+mn-cs"/>
              </a:rPr>
              <a:t>Illinois Natural History Survey, University of Illinois</a:t>
            </a:r>
            <a:r>
              <a:rPr lang="en-US" sz="900" dirty="0">
                <a:solidFill>
                  <a:srgbClr val="000000"/>
                </a:solidFill>
                <a:latin typeface="+mn-lt"/>
                <a:cs typeface="+mn-cs"/>
              </a:rPr>
              <a:t>) </a:t>
            </a:r>
            <a:r>
              <a:rPr lang="en-US" sz="900" dirty="0">
                <a:solidFill>
                  <a:srgbClr val="000000"/>
                </a:solidFill>
                <a:latin typeface="+mn-lt"/>
                <a:cs typeface="+mn-cs"/>
                <a:hlinkClick r:id="rId2"/>
              </a:rPr>
              <a:t>http://invertnet.org</a:t>
            </a:r>
            <a:endParaRPr lang="en-US" sz="90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274320" indent="-1714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90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27432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900" dirty="0">
                <a:solidFill>
                  <a:srgbClr val="000000"/>
                </a:solidFill>
                <a:latin typeface="+mn-lt"/>
                <a:cs typeface="+mn-cs"/>
              </a:rPr>
              <a:t>Plants, Herbivores, and Parasitoids: A Model System for the Study of Tri-Trophic Associations (</a:t>
            </a:r>
            <a:r>
              <a:rPr lang="en-US" sz="900" i="1" dirty="0">
                <a:solidFill>
                  <a:srgbClr val="000000"/>
                </a:solidFill>
                <a:latin typeface="+mn-lt"/>
                <a:cs typeface="+mn-cs"/>
              </a:rPr>
              <a:t>American Museum of Natural History</a:t>
            </a:r>
            <a:r>
              <a:rPr lang="en-US" sz="900" dirty="0">
                <a:solidFill>
                  <a:srgbClr val="000000"/>
                </a:solidFill>
                <a:latin typeface="+mn-lt"/>
                <a:cs typeface="+mn-cs"/>
              </a:rPr>
              <a:t>) </a:t>
            </a:r>
            <a:r>
              <a:rPr lang="en-US" sz="900" dirty="0">
                <a:solidFill>
                  <a:srgbClr val="000000"/>
                </a:solidFill>
                <a:latin typeface="+mn-lt"/>
                <a:cs typeface="+mn-cs"/>
                <a:hlinkClick r:id="rId3"/>
              </a:rPr>
              <a:t>http://tcn.amnh.org</a:t>
            </a:r>
            <a:endParaRPr lang="en-US" sz="90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274320" indent="-1714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90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27432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900" dirty="0">
                <a:solidFill>
                  <a:srgbClr val="000000"/>
                </a:solidFill>
                <a:latin typeface="+mn-lt"/>
                <a:cs typeface="+mn-cs"/>
              </a:rPr>
              <a:t>North American Lichens and Bryophytes: Sensitive Indicators of Environmental Quality and Change (</a:t>
            </a:r>
            <a:r>
              <a:rPr lang="en-US" sz="900" i="1" dirty="0">
                <a:solidFill>
                  <a:srgbClr val="000000"/>
                </a:solidFill>
                <a:latin typeface="+mn-lt"/>
                <a:cs typeface="+mn-cs"/>
              </a:rPr>
              <a:t>University of Wisconsin – Madison</a:t>
            </a:r>
            <a:r>
              <a:rPr lang="en-US" sz="900" dirty="0">
                <a:solidFill>
                  <a:srgbClr val="000000"/>
                </a:solidFill>
                <a:latin typeface="+mn-lt"/>
                <a:cs typeface="+mn-cs"/>
              </a:rPr>
              <a:t>) </a:t>
            </a:r>
            <a:r>
              <a:rPr lang="en-US" sz="900" dirty="0">
                <a:solidFill>
                  <a:srgbClr val="000000"/>
                </a:solidFill>
                <a:latin typeface="+mn-lt"/>
                <a:cs typeface="+mn-cs"/>
                <a:hlinkClick r:id="rId4"/>
              </a:rPr>
              <a:t>http://symbiota.org/nalichens/index.php</a:t>
            </a:r>
            <a:r>
              <a:rPr lang="en-US" sz="900" dirty="0">
                <a:solidFill>
                  <a:srgbClr val="000000"/>
                </a:solidFill>
                <a:latin typeface="+mn-lt"/>
                <a:cs typeface="+mn-cs"/>
              </a:rPr>
              <a:t>  </a:t>
            </a:r>
            <a:r>
              <a:rPr lang="en-US" sz="900" dirty="0">
                <a:solidFill>
                  <a:srgbClr val="000000"/>
                </a:solidFill>
                <a:latin typeface="+mn-lt"/>
                <a:cs typeface="+mn-cs"/>
                <a:hlinkClick r:id="rId5"/>
              </a:rPr>
              <a:t>http://symbiota.org/bryophytes/index.php</a:t>
            </a:r>
            <a:r>
              <a:rPr lang="en-US" sz="900" dirty="0">
                <a:solidFill>
                  <a:srgbClr val="000000"/>
                </a:solidFill>
                <a:latin typeface="+mn-lt"/>
                <a:cs typeface="+mn-cs"/>
              </a:rPr>
              <a:t> (plus 2 PENs)</a:t>
            </a:r>
          </a:p>
          <a:p>
            <a:pPr marL="274320" indent="-1714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90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27432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000" dirty="0">
                <a:latin typeface="+mn-lt"/>
                <a:cs typeface="+mn-cs"/>
              </a:rPr>
              <a:t>Digitizing Fossils to Enable New Syntheses in Biogeography - Creating a PALEONICHES-TCN (</a:t>
            </a:r>
            <a:r>
              <a:rPr lang="en-US" sz="1000" i="1" dirty="0">
                <a:latin typeface="+mn-lt"/>
                <a:cs typeface="+mn-cs"/>
              </a:rPr>
              <a:t>University of Kansas</a:t>
            </a:r>
            <a:r>
              <a:rPr lang="en-US" sz="1000" dirty="0">
                <a:latin typeface="+mn-lt"/>
                <a:cs typeface="+mn-cs"/>
              </a:rPr>
              <a:t>) </a:t>
            </a:r>
          </a:p>
          <a:p>
            <a:pPr marL="274320" indent="-1714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90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27432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900" dirty="0">
                <a:solidFill>
                  <a:srgbClr val="000000"/>
                </a:solidFill>
                <a:latin typeface="+mn-lt"/>
                <a:cs typeface="+mn-cs"/>
              </a:rPr>
              <a:t>The </a:t>
            </a:r>
            <a:r>
              <a:rPr lang="en-US" sz="900" dirty="0" err="1">
                <a:solidFill>
                  <a:srgbClr val="000000"/>
                </a:solidFill>
                <a:latin typeface="+mn-lt"/>
                <a:cs typeface="+mn-cs"/>
              </a:rPr>
              <a:t>Macrofungi</a:t>
            </a:r>
            <a:r>
              <a:rPr lang="en-US" sz="900" dirty="0">
                <a:solidFill>
                  <a:srgbClr val="000000"/>
                </a:solidFill>
                <a:latin typeface="+mn-lt"/>
                <a:cs typeface="+mn-cs"/>
              </a:rPr>
              <a:t> Collection Consortium: Unlocking a Biodiversity Resource for Understanding Biotic Interactions, Nutrient Cycling and Human Affairs (</a:t>
            </a:r>
            <a:r>
              <a:rPr lang="en-US" sz="900" i="1" dirty="0">
                <a:solidFill>
                  <a:srgbClr val="000000"/>
                </a:solidFill>
                <a:latin typeface="+mn-lt"/>
                <a:cs typeface="+mn-cs"/>
              </a:rPr>
              <a:t>New York Botanical Garden</a:t>
            </a:r>
            <a:r>
              <a:rPr lang="en-US" sz="900" dirty="0">
                <a:solidFill>
                  <a:srgbClr val="000000"/>
                </a:solidFill>
                <a:latin typeface="+mn-lt"/>
                <a:cs typeface="+mn-cs"/>
              </a:rPr>
              <a:t>)</a:t>
            </a:r>
          </a:p>
          <a:p>
            <a:pPr marL="274320" indent="-1714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90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27432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900" dirty="0">
                <a:solidFill>
                  <a:srgbClr val="000000"/>
                </a:solidFill>
                <a:latin typeface="+mn-lt"/>
                <a:cs typeface="+mn-cs"/>
              </a:rPr>
              <a:t>Mobilizing New England Vascular Plant Specimen Data to Track Environmental Change (</a:t>
            </a:r>
            <a:r>
              <a:rPr lang="en-US" sz="900" i="1" dirty="0">
                <a:solidFill>
                  <a:srgbClr val="000000"/>
                </a:solidFill>
                <a:latin typeface="+mn-lt"/>
                <a:cs typeface="+mn-cs"/>
              </a:rPr>
              <a:t>Yale University</a:t>
            </a:r>
            <a:r>
              <a:rPr lang="en-US" sz="900" dirty="0">
                <a:solidFill>
                  <a:srgbClr val="000000"/>
                </a:solidFill>
                <a:latin typeface="+mn-lt"/>
                <a:cs typeface="+mn-cs"/>
              </a:rPr>
              <a:t>) </a:t>
            </a:r>
          </a:p>
          <a:p>
            <a:pPr marL="274320" indent="-1714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90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27432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900" dirty="0">
                <a:solidFill>
                  <a:srgbClr val="000000"/>
                </a:solidFill>
                <a:latin typeface="+mn-lt"/>
                <a:cs typeface="+mn-cs"/>
              </a:rPr>
              <a:t>Southwest Collections of </a:t>
            </a:r>
            <a:r>
              <a:rPr lang="en-US" sz="900" dirty="0" err="1">
                <a:solidFill>
                  <a:srgbClr val="000000"/>
                </a:solidFill>
                <a:latin typeface="+mn-lt"/>
                <a:cs typeface="+mn-cs"/>
              </a:rPr>
              <a:t>Anthropods</a:t>
            </a:r>
            <a:r>
              <a:rPr lang="en-US" sz="900" dirty="0">
                <a:solidFill>
                  <a:srgbClr val="000000"/>
                </a:solidFill>
                <a:latin typeface="+mn-lt"/>
                <a:cs typeface="+mn-cs"/>
              </a:rPr>
              <a:t> Network (SCAN): A Model for Collections Digitization to Promote Taxonomic and Ecological Research (</a:t>
            </a:r>
            <a:r>
              <a:rPr lang="en-US" sz="900" i="1" dirty="0">
                <a:solidFill>
                  <a:srgbClr val="000000"/>
                </a:solidFill>
                <a:latin typeface="+mn-lt"/>
                <a:cs typeface="+mn-cs"/>
              </a:rPr>
              <a:t>Northern Arizona University</a:t>
            </a:r>
            <a:r>
              <a:rPr lang="en-US" sz="900" dirty="0">
                <a:solidFill>
                  <a:srgbClr val="000000"/>
                </a:solidFill>
                <a:latin typeface="+mn-lt"/>
                <a:cs typeface="+mn-cs"/>
              </a:rPr>
              <a:t>) </a:t>
            </a:r>
            <a:r>
              <a:rPr lang="en-US" sz="900" u="sng" dirty="0">
                <a:solidFill>
                  <a:srgbClr val="000000"/>
                </a:solidFill>
                <a:latin typeface="+mn-lt"/>
                <a:cs typeface="+mn-cs"/>
                <a:hlinkClick r:id="rId6"/>
              </a:rPr>
              <a:t>http://hasbrouck.asu.edu/symbiota/portal/index.php</a:t>
            </a:r>
            <a:endParaRPr lang="en-US" sz="900" u="sng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2743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u="sng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27432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000" dirty="0" err="1">
                <a:latin typeface="+mn-lt"/>
                <a:cs typeface="+mn-cs"/>
              </a:rPr>
              <a:t>iDigPaleo</a:t>
            </a:r>
            <a:r>
              <a:rPr lang="en-US" sz="1000" dirty="0">
                <a:latin typeface="+mn-lt"/>
                <a:cs typeface="+mn-cs"/>
              </a:rPr>
              <a:t>: Fossil Insect Collaborative: A Deep-Time Approach to Studying Diversification and Response to Environmental Change (U. Colorado, Boulder)</a:t>
            </a:r>
          </a:p>
          <a:p>
            <a:pPr marL="2743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latin typeface="+mn-lt"/>
              <a:cs typeface="+mn-cs"/>
            </a:endParaRPr>
          </a:p>
          <a:p>
            <a:pPr marL="27432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900" dirty="0">
                <a:latin typeface="+mn-lt"/>
                <a:cs typeface="+mn-cs"/>
              </a:rPr>
              <a:t>Developing a Centralized Digital Archive of Vouchered Animal Communication Signals (</a:t>
            </a:r>
            <a:r>
              <a:rPr lang="en-US" sz="900" i="1" dirty="0">
                <a:latin typeface="+mn-lt"/>
                <a:cs typeface="+mn-cs"/>
              </a:rPr>
              <a:t>Cornell University, Laboratory of </a:t>
            </a:r>
            <a:r>
              <a:rPr lang="en-US" sz="900" i="1" dirty="0" err="1">
                <a:latin typeface="+mn-lt"/>
                <a:cs typeface="+mn-cs"/>
              </a:rPr>
              <a:t>Orthithology</a:t>
            </a:r>
            <a:r>
              <a:rPr lang="en-US" sz="900" i="1" dirty="0">
                <a:latin typeface="+mn-lt"/>
                <a:cs typeface="+mn-cs"/>
              </a:rPr>
              <a:t>)</a:t>
            </a:r>
            <a:endParaRPr lang="en-US" sz="900" dirty="0">
              <a:latin typeface="+mn-lt"/>
              <a:cs typeface="+mn-cs"/>
            </a:endParaRPr>
          </a:p>
          <a:p>
            <a:pPr marL="27432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27432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900" dirty="0">
                <a:latin typeface="+mn-lt"/>
                <a:cs typeface="+mn-cs"/>
              </a:rPr>
              <a:t>The </a:t>
            </a:r>
            <a:r>
              <a:rPr lang="en-US" sz="900" dirty="0" err="1">
                <a:latin typeface="+mn-lt"/>
                <a:cs typeface="+mn-cs"/>
              </a:rPr>
              <a:t>Macroalgal</a:t>
            </a:r>
            <a:r>
              <a:rPr lang="en-US" sz="900" dirty="0">
                <a:latin typeface="+mn-lt"/>
                <a:cs typeface="+mn-cs"/>
              </a:rPr>
              <a:t> Herbarium Consortium: Accessing 150 Years of Specimen Data to Understand Changes in the Marine/Aquatic Environment</a:t>
            </a:r>
          </a:p>
          <a:p>
            <a:pPr marL="27432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900" dirty="0">
              <a:latin typeface="+mn-lt"/>
              <a:cs typeface="+mn-cs"/>
            </a:endParaRPr>
          </a:p>
          <a:p>
            <a:pPr marL="27432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900" dirty="0">
                <a:latin typeface="+mn-lt"/>
                <a:cs typeface="+mn-cs"/>
              </a:rPr>
              <a:t>Collaborative: Documenting the Occurrence through Space &amp; Time of Aquatic Non-indigenous Fish, Mollusks, Algae, &amp; Plants Threatening North America's Great Lakes</a:t>
            </a:r>
          </a:p>
          <a:p>
            <a:pPr marL="27432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900" dirty="0">
              <a:latin typeface="+mn-lt"/>
              <a:cs typeface="+mn-cs"/>
            </a:endParaRPr>
          </a:p>
          <a:p>
            <a:pPr marL="27432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900" dirty="0">
                <a:latin typeface="+mn-lt"/>
                <a:cs typeface="+mn-cs"/>
              </a:rPr>
              <a:t>Collaborative Research: The Key to the Cabinets: Building and Sustaining a Research Database for a Global Biodiversity Hotspot</a:t>
            </a:r>
          </a:p>
          <a:p>
            <a:pPr marL="27432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900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27432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900" dirty="0" err="1">
                <a:latin typeface="+mn-lt"/>
                <a:cs typeface="+mn-cs"/>
              </a:rPr>
              <a:t>InvertEBase</a:t>
            </a:r>
            <a:r>
              <a:rPr lang="en-US" sz="900" dirty="0">
                <a:latin typeface="+mn-lt"/>
                <a:cs typeface="+mn-cs"/>
              </a:rPr>
              <a:t>: reaching back to see the future: species-rich invertebrate faunas document causes and consequences of biodiversity shifts</a:t>
            </a:r>
          </a:p>
          <a:p>
            <a:pPr marL="27432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900" i="1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27432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900" dirty="0">
                <a:latin typeface="+mn-lt"/>
              </a:rPr>
              <a:t>The </a:t>
            </a:r>
            <a:r>
              <a:rPr lang="en-US" sz="900" dirty="0" err="1">
                <a:latin typeface="+mn-lt"/>
              </a:rPr>
              <a:t>Microfungi</a:t>
            </a:r>
            <a:r>
              <a:rPr lang="en-US" sz="900" dirty="0">
                <a:latin typeface="+mn-lt"/>
              </a:rPr>
              <a:t> Collections Consortium: A Networked Approach to Digitizing Small Fungi with Large Impacts on the Function and Health of Ecosystems​ (</a:t>
            </a:r>
            <a:r>
              <a:rPr lang="en-US" sz="900" dirty="0" err="1">
                <a:latin typeface="+mn-lt"/>
              </a:rPr>
              <a:t>MiCC</a:t>
            </a:r>
            <a:r>
              <a:rPr lang="en-US" sz="900" dirty="0">
                <a:latin typeface="+mn-lt"/>
              </a:rPr>
              <a:t>)</a:t>
            </a:r>
          </a:p>
          <a:p>
            <a:pPr marL="27432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900" i="1" dirty="0">
              <a:solidFill>
                <a:srgbClr val="000000"/>
              </a:solidFill>
              <a:latin typeface="+mn-lt"/>
              <a:cs typeface="+mn-cs"/>
            </a:endParaRPr>
          </a:p>
          <a:p>
            <a:pPr marL="27432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000" dirty="0">
                <a:latin typeface="+mn-lt"/>
              </a:rPr>
              <a:t>Documenting Fossil Marine Invertebrate Communities of the Eastern Pacific - Faunal Responses to Environmental Change over the last 66 million years​ (PCMIF) (EPICC) (U. California, Berkeley)</a:t>
            </a:r>
          </a:p>
          <a:p>
            <a:pPr marL="27432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1000" b="1" dirty="0">
              <a:solidFill>
                <a:srgbClr val="FF0000"/>
              </a:solidFill>
              <a:latin typeface="+mn-lt"/>
              <a:cs typeface="Calibri" panose="020F0502020204030204" pitchFamily="34" charset="0"/>
            </a:endParaRPr>
          </a:p>
          <a:p>
            <a:pPr marL="27432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000" dirty="0">
                <a:latin typeface="+mn-lt"/>
                <a:cs typeface="Calibri" panose="020F0502020204030204" pitchFamily="34" charset="0"/>
              </a:rPr>
              <a:t>The Cretaceous World: Digitizing Fossils to Reconstruct Evolving Ecosystems in the Western Interior Seaway (KU)</a:t>
            </a:r>
          </a:p>
          <a:p>
            <a:pPr marL="27432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900" dirty="0">
              <a:latin typeface="+mn-lt"/>
              <a:cs typeface="Calibri" panose="020F0502020204030204" pitchFamily="34" charset="0"/>
            </a:endParaRPr>
          </a:p>
          <a:p>
            <a:pPr marL="27432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900" dirty="0">
                <a:latin typeface="+mn-lt"/>
                <a:cs typeface="Calibri" panose="020F0502020204030204" pitchFamily="34" charset="0"/>
              </a:rPr>
              <a:t>Lepidoptera of North America Network: Documenting Diversity in the Largest Clade of Herbivores (NAU)</a:t>
            </a:r>
          </a:p>
          <a:p>
            <a:pPr marL="27432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endParaRPr lang="en-US" sz="900" dirty="0">
              <a:latin typeface="+mn-lt"/>
              <a:cs typeface="Calibri" panose="020F0502020204030204" pitchFamily="34" charset="0"/>
            </a:endParaRPr>
          </a:p>
          <a:p>
            <a:pPr marL="27432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900" dirty="0">
                <a:latin typeface="+mn-lt"/>
                <a:cs typeface="Calibri" panose="020F0502020204030204" pitchFamily="34" charset="0"/>
              </a:rPr>
              <a:t>The Mid-Atlantic Megalopolis: Achieving a greater scientific understanding of our urban world (Morris Arboretum, U. Pennsylvania</a:t>
            </a:r>
            <a:endParaRPr lang="en-US" sz="900" dirty="0">
              <a:solidFill>
                <a:srgbClr val="FF0000"/>
              </a:solidFill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85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0" y="6397260"/>
            <a:ext cx="838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mbria" panose="02040503050406030204" pitchFamily="18" charset="0"/>
                <a:cs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mbria" panose="02040503050406030204" pitchFamily="18" charset="0"/>
                <a:cs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mbria" panose="02040503050406030204" pitchFamily="18" charset="0"/>
                <a:cs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  <a:cs typeface="Helvetica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  <a:cs typeface="Helvetica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  <a:cs typeface="Helvetica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  <a:cs typeface="Helvetica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mbria" panose="02040503050406030204" pitchFamily="18" charset="0"/>
                <a:cs typeface="Helvetica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latin typeface="Calibri" panose="020F0502020204030204" pitchFamily="34" charset="0"/>
                <a:cs typeface="Arial" panose="020B0604020202020204" pitchFamily="34" charset="0"/>
              </a:rPr>
              <a:t>To date: 18 TCNs,17 PENs, ~319 unique institutions, 600 collaborators, 50 states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05850"/>
            <a:ext cx="8763000" cy="461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+mj-lt"/>
                <a:cs typeface="+mn-cs"/>
              </a:rPr>
              <a:t>    Advancing Digitization of Biodiversity Collections (ADBC)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026740"/>
            <a:ext cx="7071725" cy="541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80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29600" y="6550223"/>
            <a:ext cx="752431" cy="309542"/>
          </a:xfrm>
        </p:spPr>
        <p:txBody>
          <a:bodyPr/>
          <a:lstStyle/>
          <a:p>
            <a:fld id="{B6F15528-21DE-4FAA-801E-634DDDAF4B2B}" type="slidenum">
              <a:rPr lang="en-US" sz="1600" smtClean="0"/>
              <a:pPr/>
              <a:t>8</a:t>
            </a:fld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1828800" y="1676400"/>
            <a:ext cx="5562599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28 Collections</a:t>
            </a:r>
          </a:p>
          <a:p>
            <a:pPr algn="ctr"/>
            <a:r>
              <a:rPr lang="en-US" sz="1600" b="1" dirty="0"/>
              <a:t>10 Museums</a:t>
            </a:r>
          </a:p>
          <a:p>
            <a:pPr algn="ctr"/>
            <a:r>
              <a:rPr lang="en-US" sz="1600" b="1" dirty="0"/>
              <a:t>Spanning biological and paleontological collections</a:t>
            </a:r>
          </a:p>
          <a:p>
            <a:pPr algn="ctr"/>
            <a:r>
              <a:rPr lang="en-US" sz="1600" b="1" dirty="0"/>
              <a:t>Insects and other invertebrates, plants, birds, mammals, herps</a:t>
            </a:r>
          </a:p>
          <a:p>
            <a:pPr algn="ctr"/>
            <a:r>
              <a:rPr lang="en-US" sz="1600" b="1" dirty="0"/>
              <a:t>Wet, dry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2192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Assessing Digitization Practices in Biological and Paleontological Collections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200400"/>
            <a:ext cx="8957863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82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12642" y="2590800"/>
            <a:ext cx="2325757" cy="1828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Pre-digitization </a:t>
            </a:r>
            <a:r>
              <a:rPr lang="en-US" b="1" dirty="0" err="1">
                <a:solidFill>
                  <a:schemeClr val="tx1"/>
                </a:solidFill>
              </a:rPr>
              <a:t>Curation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or “Staging” </a:t>
            </a:r>
          </a:p>
        </p:txBody>
      </p:sp>
      <p:sp>
        <p:nvSpPr>
          <p:cNvPr id="9" name="Oval 8"/>
          <p:cNvSpPr/>
          <p:nvPr/>
        </p:nvSpPr>
        <p:spPr>
          <a:xfrm>
            <a:off x="2305878" y="914400"/>
            <a:ext cx="2057400" cy="1828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Image Capture </a:t>
            </a:r>
          </a:p>
        </p:txBody>
      </p:sp>
      <p:sp>
        <p:nvSpPr>
          <p:cNvPr id="10" name="Oval 9"/>
          <p:cNvSpPr/>
          <p:nvPr/>
        </p:nvSpPr>
        <p:spPr>
          <a:xfrm>
            <a:off x="2362200" y="4191000"/>
            <a:ext cx="2057400" cy="1828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Data Capture </a:t>
            </a:r>
          </a:p>
        </p:txBody>
      </p:sp>
      <p:sp>
        <p:nvSpPr>
          <p:cNvPr id="11" name="Oval 10"/>
          <p:cNvSpPr/>
          <p:nvPr/>
        </p:nvSpPr>
        <p:spPr>
          <a:xfrm>
            <a:off x="4800600" y="2133600"/>
            <a:ext cx="2057400" cy="1828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Image Processing</a:t>
            </a:r>
          </a:p>
        </p:txBody>
      </p:sp>
      <p:sp>
        <p:nvSpPr>
          <p:cNvPr id="12" name="Oval 11"/>
          <p:cNvSpPr/>
          <p:nvPr/>
        </p:nvSpPr>
        <p:spPr>
          <a:xfrm>
            <a:off x="6591300" y="4128052"/>
            <a:ext cx="1943100" cy="1828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  Image/Data</a:t>
            </a:r>
          </a:p>
          <a:p>
            <a:r>
              <a:rPr lang="en-US" b="1" dirty="0">
                <a:solidFill>
                  <a:schemeClr val="tx1"/>
                </a:solidFill>
              </a:rPr>
              <a:t>    Storage</a:t>
            </a:r>
          </a:p>
        </p:txBody>
      </p:sp>
      <p:sp>
        <p:nvSpPr>
          <p:cNvPr id="13" name="Oval 12"/>
          <p:cNvSpPr/>
          <p:nvPr/>
        </p:nvSpPr>
        <p:spPr>
          <a:xfrm>
            <a:off x="6248400" y="543338"/>
            <a:ext cx="2667000" cy="189506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  Geo-referencing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057401" y="2438400"/>
            <a:ext cx="457199" cy="3048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093844" y="4267200"/>
            <a:ext cx="344555" cy="3810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343400" y="2286000"/>
            <a:ext cx="457200" cy="3048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112642" y="543339"/>
            <a:ext cx="1792358" cy="18288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 Personnel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591300" y="3810000"/>
            <a:ext cx="457200" cy="38100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125896" y="4532244"/>
            <a:ext cx="1792358" cy="18288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   Written</a:t>
            </a:r>
          </a:p>
          <a:p>
            <a:r>
              <a:rPr lang="en-US" b="1" dirty="0">
                <a:solidFill>
                  <a:schemeClr val="tx1"/>
                </a:solidFill>
              </a:rPr>
              <a:t>  Protocols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67200" y="5879068"/>
            <a:ext cx="25146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Biodiversity informatics Manager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6400800" y="5446644"/>
            <a:ext cx="190500" cy="4324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5943600" y="4128052"/>
            <a:ext cx="76200" cy="1751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3962400" y="2756452"/>
            <a:ext cx="1676400" cy="31226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4343400" y="5662856"/>
            <a:ext cx="228600" cy="2162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6248400" y="2590800"/>
            <a:ext cx="1066800" cy="32882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" idx="1"/>
          </p:cNvCxnSpPr>
          <p:nvPr/>
        </p:nvCxnSpPr>
        <p:spPr>
          <a:xfrm flipH="1" flipV="1">
            <a:off x="2057402" y="5662856"/>
            <a:ext cx="2209798" cy="5393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2362200" y="4000500"/>
            <a:ext cx="1981200" cy="18627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1797832" y="2133600"/>
            <a:ext cx="3186135" cy="37296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4457700" y="5003560"/>
            <a:ext cx="2038350" cy="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0" idx="0"/>
          </p:cNvCxnSpPr>
          <p:nvPr/>
        </p:nvCxnSpPr>
        <p:spPr>
          <a:xfrm flipH="1" flipV="1">
            <a:off x="3334578" y="2756452"/>
            <a:ext cx="56322" cy="1434548"/>
          </a:xfrm>
          <a:prstGeom prst="straightConnector1">
            <a:avLst/>
          </a:prstGeom>
          <a:ln w="317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1" idx="3"/>
          </p:cNvCxnSpPr>
          <p:nvPr/>
        </p:nvCxnSpPr>
        <p:spPr>
          <a:xfrm flipH="1">
            <a:off x="4267200" y="3694578"/>
            <a:ext cx="834699" cy="837666"/>
          </a:xfrm>
          <a:prstGeom prst="straightConnector1">
            <a:avLst/>
          </a:prstGeom>
          <a:ln w="317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457700" y="543339"/>
            <a:ext cx="1562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Task Clusters</a:t>
            </a:r>
          </a:p>
          <a:p>
            <a:r>
              <a:rPr lang="en-US" b="1" dirty="0"/>
              <a:t>   (modules)</a:t>
            </a:r>
          </a:p>
        </p:txBody>
      </p:sp>
      <p:cxnSp>
        <p:nvCxnSpPr>
          <p:cNvPr id="28" name="Straight Arrow Connector 27"/>
          <p:cNvCxnSpPr>
            <a:cxnSpLocks/>
          </p:cNvCxnSpPr>
          <p:nvPr/>
        </p:nvCxnSpPr>
        <p:spPr>
          <a:xfrm flipH="1">
            <a:off x="7573241" y="2424546"/>
            <a:ext cx="133350" cy="1724288"/>
          </a:xfrm>
          <a:prstGeom prst="straightConnector1">
            <a:avLst/>
          </a:prstGeom>
          <a:ln w="31750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99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2" grpId="0" animBg="1"/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DigBio_Presentation_Template_2013e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F6FC6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iDigBio_Presentation_Template_2013f</Template>
  <TotalTime>5161</TotalTime>
  <Words>598</Words>
  <Application>Microsoft Office PowerPoint</Application>
  <PresentationFormat>On-screen Show (4:3)</PresentationFormat>
  <Paragraphs>144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 2</vt:lpstr>
      <vt:lpstr>iDigBio_Presentation_Template_2013e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Gil Nelson</dc:creator>
  <cp:lastModifiedBy>Gil Nelson</cp:lastModifiedBy>
  <cp:revision>315</cp:revision>
  <dcterms:created xsi:type="dcterms:W3CDTF">2013-04-01T12:16:36Z</dcterms:created>
  <dcterms:modified xsi:type="dcterms:W3CDTF">2017-06-18T02:22:51Z</dcterms:modified>
</cp:coreProperties>
</file>