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9" r:id="rId4"/>
    <p:sldId id="300" r:id="rId5"/>
    <p:sldId id="301" r:id="rId6"/>
    <p:sldId id="302" r:id="rId7"/>
    <p:sldId id="282" r:id="rId8"/>
    <p:sldId id="265" r:id="rId9"/>
    <p:sldId id="267" r:id="rId10"/>
    <p:sldId id="285" r:id="rId11"/>
    <p:sldId id="269" r:id="rId12"/>
    <p:sldId id="270" r:id="rId13"/>
    <p:sldId id="286" r:id="rId14"/>
    <p:sldId id="303" r:id="rId15"/>
    <p:sldId id="304" r:id="rId16"/>
    <p:sldId id="305" r:id="rId17"/>
    <p:sldId id="287" r:id="rId18"/>
    <p:sldId id="271" r:id="rId19"/>
    <p:sldId id="272" r:id="rId20"/>
    <p:sldId id="288" r:id="rId21"/>
    <p:sldId id="289" r:id="rId22"/>
    <p:sldId id="290" r:id="rId23"/>
    <p:sldId id="291" r:id="rId24"/>
    <p:sldId id="292" r:id="rId25"/>
    <p:sldId id="263" r:id="rId26"/>
    <p:sldId id="306" r:id="rId27"/>
    <p:sldId id="297" r:id="rId28"/>
    <p:sldId id="298" r:id="rId29"/>
    <p:sldId id="308" r:id="rId30"/>
    <p:sldId id="310" r:id="rId31"/>
    <p:sldId id="309" r:id="rId32"/>
    <p:sldId id="311" r:id="rId33"/>
    <p:sldId id="312" r:id="rId34"/>
    <p:sldId id="313" r:id="rId35"/>
    <p:sldId id="314" r:id="rId36"/>
    <p:sldId id="315" r:id="rId37"/>
    <p:sldId id="316" r:id="rId38"/>
    <p:sldId id="317" r:id="rId3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8534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910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171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395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56518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782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397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75021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446936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36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85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8738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681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817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390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04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970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536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642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243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227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943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324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93AF1-D3C7-4303-9BBB-14E36F136A9A}" type="datetimeFigureOut">
              <a:rPr lang="nl-BE" smtClean="0"/>
              <a:t>19/06/2017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C6F76-8C66-4088-9023-30CB5C716A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495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733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jpeg"/><Relationship Id="rId7" Type="http://schemas.openxmlformats.org/officeDocument/2006/relationships/image" Target="../media/image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zoosphere.net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zoosphere.net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zoosphere.net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7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png"/><Relationship Id="rId7" Type="http://schemas.openxmlformats.org/officeDocument/2006/relationships/image" Target="../media/image7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://biowikifarm.net/v-mfn/3d-handbook/3d_Imaging_Handbook:Main_Page" TargetMode="External"/><Relationship Id="rId7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3.png"/><Relationship Id="rId4" Type="http://schemas.openxmlformats.org/officeDocument/2006/relationships/image" Target="../media/image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7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7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7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7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7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3.png"/><Relationship Id="rId4" Type="http://schemas.openxmlformats.org/officeDocument/2006/relationships/image" Target="../media/image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7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7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digit03.africamuseum.be/allspecimens" TargetMode="External"/><Relationship Id="rId3" Type="http://schemas.openxmlformats.org/officeDocument/2006/relationships/image" Target="../media/image81.png"/><Relationship Id="rId7" Type="http://schemas.openxmlformats.org/officeDocument/2006/relationships/hyperlink" Target="http://virtualcollections.naturalsciences.be/" TargetMode="External"/><Relationship Id="rId12" Type="http://schemas.openxmlformats.org/officeDocument/2006/relationships/hyperlink" Target="http://www.zoosphere.net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onathan.Brecko@africamuseum.be" TargetMode="External"/><Relationship Id="rId11" Type="http://schemas.openxmlformats.org/officeDocument/2006/relationships/hyperlink" Target="https://microct.portal.lifewatchgreece.eu/" TargetMode="External"/><Relationship Id="rId5" Type="http://schemas.openxmlformats.org/officeDocument/2006/relationships/hyperlink" Target="mailto:Jonathan.Brecko@naturalsciences.be" TargetMode="External"/><Relationship Id="rId10" Type="http://schemas.openxmlformats.org/officeDocument/2006/relationships/hyperlink" Target="https://sketchfab.com/africamuseum" TargetMode="External"/><Relationship Id="rId4" Type="http://schemas.openxmlformats.org/officeDocument/2006/relationships/image" Target="../media/image82.png"/><Relationship Id="rId9" Type="http://schemas.openxmlformats.org/officeDocument/2006/relationships/hyperlink" Target="https://sketchfab.com/naturalscience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eg"/><Relationship Id="rId7" Type="http://schemas.openxmlformats.org/officeDocument/2006/relationships/image" Target="../media/image7.gif"/><Relationship Id="rId2" Type="http://schemas.openxmlformats.org/officeDocument/2006/relationships/hyperlink" Target="https://www.youtube.com/watch?v=h2kRjEPbRu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89384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Autofit/>
          </a:bodyPr>
          <a:lstStyle/>
          <a:p>
            <a:pPr algn="l"/>
            <a:r>
              <a:rPr lang="nl-BE" sz="3600" dirty="0" err="1" smtClean="0"/>
              <a:t>Wiki-Handbook</a:t>
            </a:r>
            <a:r>
              <a:rPr lang="nl-BE" sz="3600" dirty="0" smtClean="0"/>
              <a:t> of best </a:t>
            </a:r>
            <a:r>
              <a:rPr lang="nl-BE" sz="3600" dirty="0" err="1" smtClean="0"/>
              <a:t>practices</a:t>
            </a:r>
            <a:r>
              <a:rPr lang="nl-BE" sz="3600" dirty="0" smtClean="0"/>
              <a:t> </a:t>
            </a:r>
            <a:r>
              <a:rPr lang="nl-BE" sz="3600" dirty="0" err="1" smtClean="0"/>
              <a:t>and</a:t>
            </a:r>
            <a:r>
              <a:rPr lang="nl-BE" sz="3600" dirty="0" smtClean="0"/>
              <a:t> </a:t>
            </a:r>
            <a:r>
              <a:rPr lang="nl-BE" sz="3600" dirty="0" err="1" smtClean="0"/>
              <a:t>standards</a:t>
            </a:r>
            <a:r>
              <a:rPr lang="nl-BE" sz="3600" dirty="0" smtClean="0"/>
              <a:t> </a:t>
            </a:r>
            <a:r>
              <a:rPr lang="nl-BE" sz="3600" dirty="0" err="1" smtClean="0">
                <a:solidFill>
                  <a:schemeClr val="bg1"/>
                </a:solidFill>
              </a:rPr>
              <a:t>for</a:t>
            </a:r>
            <a:r>
              <a:rPr lang="nl-BE" sz="3600" dirty="0" smtClean="0">
                <a:solidFill>
                  <a:schemeClr val="bg1"/>
                </a:solidFill>
              </a:rPr>
              <a:t> 3D imaging Natural </a:t>
            </a:r>
            <a:r>
              <a:rPr lang="nl-BE" sz="3600" dirty="0" err="1" smtClean="0">
                <a:solidFill>
                  <a:schemeClr val="bg1"/>
                </a:solidFill>
              </a:rPr>
              <a:t>History</a:t>
            </a:r>
            <a:r>
              <a:rPr lang="nl-BE" sz="3600" dirty="0" smtClean="0">
                <a:solidFill>
                  <a:schemeClr val="bg1"/>
                </a:solidFill>
              </a:rPr>
              <a:t> </a:t>
            </a:r>
            <a:r>
              <a:rPr lang="nl-BE" sz="3600" dirty="0" err="1" smtClean="0">
                <a:solidFill>
                  <a:schemeClr val="bg1"/>
                </a:solidFill>
              </a:rPr>
              <a:t>specimens</a:t>
            </a:r>
            <a:r>
              <a:rPr lang="nl-BE" sz="3600" dirty="0" smtClean="0">
                <a:solidFill>
                  <a:schemeClr val="bg1"/>
                </a:solidFill>
              </a:rPr>
              <a:t>.</a:t>
            </a:r>
            <a:endParaRPr lang="nl-BE" sz="3600" dirty="0">
              <a:solidFill>
                <a:schemeClr val="bg1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4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Photogrammetry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6191280" y="6318360"/>
            <a:ext cx="2732400" cy="39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000">
                <a:solidFill>
                  <a:srgbClr val="000000"/>
                </a:solidFill>
                <a:latin typeface="Calibri"/>
                <a:ea typeface="Microsoft YaHei"/>
              </a:rPr>
              <a:t>Photogrammetry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2299912" y="6381328"/>
            <a:ext cx="2344096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dirty="0" err="1">
                <a:solidFill>
                  <a:prstClr val="black"/>
                </a:solidFill>
              </a:rPr>
              <a:t>Agisoft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Photoscan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8" name="Picture 4"/>
          <p:cNvPicPr/>
          <p:nvPr/>
        </p:nvPicPr>
        <p:blipFill>
          <a:blip r:embed="rId2"/>
          <a:stretch/>
        </p:blipFill>
        <p:spPr>
          <a:xfrm>
            <a:off x="6409712" y="4392000"/>
            <a:ext cx="1941480" cy="1571400"/>
          </a:xfrm>
          <a:prstGeom prst="rect">
            <a:avLst/>
          </a:prstGeom>
          <a:ln>
            <a:noFill/>
          </a:ln>
        </p:spPr>
      </p:pic>
      <p:pic>
        <p:nvPicPr>
          <p:cNvPr id="9" name="Picture 210"/>
          <p:cNvPicPr/>
          <p:nvPr/>
        </p:nvPicPr>
        <p:blipFill>
          <a:blip r:embed="rId3"/>
          <a:stretch/>
        </p:blipFill>
        <p:spPr>
          <a:xfrm>
            <a:off x="542432" y="3096000"/>
            <a:ext cx="4784760" cy="2950560"/>
          </a:xfrm>
          <a:prstGeom prst="rect">
            <a:avLst/>
          </a:prstGeom>
          <a:ln>
            <a:noFill/>
          </a:ln>
        </p:spPr>
      </p:pic>
      <p:pic>
        <p:nvPicPr>
          <p:cNvPr id="10" name="Picture 211"/>
          <p:cNvPicPr/>
          <p:nvPr/>
        </p:nvPicPr>
        <p:blipFill>
          <a:blip r:embed="rId4"/>
          <a:stretch/>
        </p:blipFill>
        <p:spPr>
          <a:xfrm>
            <a:off x="539552" y="869040"/>
            <a:ext cx="5581080" cy="2153520"/>
          </a:xfrm>
          <a:prstGeom prst="rect">
            <a:avLst/>
          </a:prstGeom>
          <a:ln>
            <a:noFill/>
          </a:ln>
        </p:spPr>
      </p:pic>
      <p:pic>
        <p:nvPicPr>
          <p:cNvPr id="11" name="Picture 212"/>
          <p:cNvPicPr/>
          <p:nvPr/>
        </p:nvPicPr>
        <p:blipFill>
          <a:blip r:embed="rId5"/>
          <a:stretch/>
        </p:blipFill>
        <p:spPr>
          <a:xfrm>
            <a:off x="3384632" y="1512000"/>
            <a:ext cx="6118560" cy="3440880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526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19"/>
          <p:cNvPicPr/>
          <p:nvPr/>
        </p:nvPicPr>
        <p:blipFill>
          <a:blip r:embed="rId2"/>
          <a:stretch/>
        </p:blipFill>
        <p:spPr>
          <a:xfrm>
            <a:off x="-1908720" y="-531440"/>
            <a:ext cx="9142920" cy="5142240"/>
          </a:xfrm>
          <a:prstGeom prst="rect">
            <a:avLst/>
          </a:prstGeom>
          <a:ln>
            <a:noFill/>
          </a:ln>
        </p:spPr>
      </p:pic>
      <p:pic>
        <p:nvPicPr>
          <p:cNvPr id="22" name="Picture 224"/>
          <p:cNvPicPr/>
          <p:nvPr/>
        </p:nvPicPr>
        <p:blipFill>
          <a:blip r:embed="rId3"/>
          <a:stretch/>
        </p:blipFill>
        <p:spPr>
          <a:xfrm>
            <a:off x="2177622" y="-583736"/>
            <a:ext cx="9142920" cy="514224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Photogrammetry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16" name="CustomShape 2"/>
          <p:cNvSpPr/>
          <p:nvPr/>
        </p:nvSpPr>
        <p:spPr>
          <a:xfrm>
            <a:off x="4752000" y="6318360"/>
            <a:ext cx="4171320" cy="39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fr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Photogrammetry</a:t>
            </a:r>
            <a:endParaRPr lang="fr-B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" name="Picture 220"/>
          <p:cNvPicPr/>
          <p:nvPr/>
        </p:nvPicPr>
        <p:blipFill>
          <a:blip r:embed="rId4"/>
          <a:stretch/>
        </p:blipFill>
        <p:spPr>
          <a:xfrm>
            <a:off x="3170239" y="2408580"/>
            <a:ext cx="3409920" cy="1917720"/>
          </a:xfrm>
          <a:prstGeom prst="rect">
            <a:avLst/>
          </a:prstGeom>
          <a:ln>
            <a:noFill/>
          </a:ln>
        </p:spPr>
      </p:pic>
      <p:pic>
        <p:nvPicPr>
          <p:cNvPr id="19" name="Picture 221"/>
          <p:cNvPicPr/>
          <p:nvPr/>
        </p:nvPicPr>
        <p:blipFill>
          <a:blip r:embed="rId5"/>
          <a:stretch/>
        </p:blipFill>
        <p:spPr>
          <a:xfrm rot="954860">
            <a:off x="-1404664" y="2898360"/>
            <a:ext cx="7211520" cy="4055760"/>
          </a:xfrm>
          <a:prstGeom prst="rect">
            <a:avLst/>
          </a:prstGeom>
          <a:ln>
            <a:noFill/>
          </a:ln>
        </p:spPr>
      </p:pic>
      <p:pic>
        <p:nvPicPr>
          <p:cNvPr id="20" name="Picture 222"/>
          <p:cNvPicPr/>
          <p:nvPr/>
        </p:nvPicPr>
        <p:blipFill>
          <a:blip r:embed="rId6"/>
          <a:stretch/>
        </p:blipFill>
        <p:spPr>
          <a:xfrm>
            <a:off x="3118252" y="3367440"/>
            <a:ext cx="5543280" cy="3117600"/>
          </a:xfrm>
          <a:prstGeom prst="rect">
            <a:avLst/>
          </a:prstGeom>
          <a:ln>
            <a:noFill/>
          </a:ln>
        </p:spPr>
      </p:pic>
      <p:pic>
        <p:nvPicPr>
          <p:cNvPr id="21" name="Picture 223"/>
          <p:cNvPicPr/>
          <p:nvPr/>
        </p:nvPicPr>
        <p:blipFill>
          <a:blip r:embed="rId7"/>
          <a:stretch/>
        </p:blipFill>
        <p:spPr>
          <a:xfrm rot="17612400">
            <a:off x="4782290" y="2275484"/>
            <a:ext cx="6911280" cy="3886920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20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6"/>
          <p:cNvPicPr/>
          <p:nvPr/>
        </p:nvPicPr>
        <p:blipFill>
          <a:blip r:embed="rId2"/>
          <a:stretch/>
        </p:blipFill>
        <p:spPr>
          <a:xfrm>
            <a:off x="467544" y="1692000"/>
            <a:ext cx="9142920" cy="370512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Photogrammetry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191280" y="6318360"/>
            <a:ext cx="2732400" cy="39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000">
                <a:solidFill>
                  <a:srgbClr val="000000"/>
                </a:solidFill>
                <a:latin typeface="Calibri"/>
                <a:ea typeface="Microsoft YaHei"/>
              </a:rPr>
              <a:t>Photogrammetry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1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2D+ </a:t>
            </a:r>
            <a:r>
              <a:rPr lang="en-GB" sz="2800" dirty="0" err="1" smtClean="0">
                <a:solidFill>
                  <a:srgbClr val="000000"/>
                </a:solidFill>
                <a:latin typeface="Calibri"/>
                <a:ea typeface="Microsoft YaHei"/>
              </a:rPr>
              <a:t>ZooSphere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123728" y="6309320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u="sng" dirty="0">
                <a:hlinkClick r:id="rId2"/>
              </a:rPr>
              <a:t>http://Zoosphere.net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43"/>
            <a:ext cx="1619672" cy="1146728"/>
          </a:xfrm>
          <a:prstGeom prst="rect">
            <a:avLst/>
          </a:prstGeom>
        </p:spPr>
      </p:pic>
      <p:pic>
        <p:nvPicPr>
          <p:cNvPr id="9" name="image209.png" descr="zoosphere-2-device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37828" y="1148670"/>
            <a:ext cx="7794612" cy="4800609"/>
          </a:xfrm>
          <a:prstGeom prst="rect">
            <a:avLst/>
          </a:prstGeom>
          <a:ln/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877272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19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2D+ </a:t>
            </a:r>
            <a:r>
              <a:rPr lang="en-GB" sz="2800" dirty="0" err="1" smtClean="0">
                <a:solidFill>
                  <a:srgbClr val="000000"/>
                </a:solidFill>
                <a:latin typeface="Calibri"/>
                <a:ea typeface="Microsoft YaHei"/>
              </a:rPr>
              <a:t>ZooSphere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123728" y="6309320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u="sng" dirty="0">
                <a:hlinkClick r:id="rId2"/>
              </a:rPr>
              <a:t>http://Zoosphere.net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43"/>
            <a:ext cx="1619672" cy="1146728"/>
          </a:xfrm>
          <a:prstGeom prst="rect">
            <a:avLst/>
          </a:prstGeom>
        </p:spPr>
      </p:pic>
      <p:pic>
        <p:nvPicPr>
          <p:cNvPr id="7" name="image195.jpg" descr="Zoosphere online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1520" y="1045472"/>
            <a:ext cx="8135279" cy="4975816"/>
          </a:xfrm>
          <a:prstGeom prst="rect">
            <a:avLst/>
          </a:prstGeom>
          <a:ln/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43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2D+ </a:t>
            </a:r>
            <a:r>
              <a:rPr lang="en-GB" sz="2800" dirty="0" err="1" smtClean="0">
                <a:solidFill>
                  <a:srgbClr val="000000"/>
                </a:solidFill>
                <a:latin typeface="Calibri"/>
                <a:ea typeface="Microsoft YaHei"/>
              </a:rPr>
              <a:t>ZooSphere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123728" y="6309320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u="sng" dirty="0">
                <a:hlinkClick r:id="rId2"/>
              </a:rPr>
              <a:t>http://Zoosphere.net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43"/>
            <a:ext cx="1619672" cy="1146728"/>
          </a:xfrm>
          <a:prstGeom prst="rect">
            <a:avLst/>
          </a:prstGeom>
        </p:spPr>
      </p:pic>
      <p:pic>
        <p:nvPicPr>
          <p:cNvPr id="8" name="image24.jpg" descr="Zoosphere plane 2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96748" y="973464"/>
            <a:ext cx="6799588" cy="5119832"/>
          </a:xfrm>
          <a:prstGeom prst="rect">
            <a:avLst/>
          </a:prstGeom>
          <a:ln/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78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/>
          <p:nvPr/>
        </p:nvPicPr>
        <p:blipFill>
          <a:blip r:embed="rId2"/>
          <a:stretch/>
        </p:blipFill>
        <p:spPr>
          <a:xfrm>
            <a:off x="4341960" y="868203"/>
            <a:ext cx="4787280" cy="2284200"/>
          </a:xfrm>
          <a:prstGeom prst="rect">
            <a:avLst/>
          </a:prstGeom>
          <a:ln>
            <a:noFill/>
          </a:ln>
        </p:spPr>
      </p:pic>
      <p:pic>
        <p:nvPicPr>
          <p:cNvPr id="9" name="Picture 2"/>
          <p:cNvPicPr/>
          <p:nvPr/>
        </p:nvPicPr>
        <p:blipFill>
          <a:blip r:embed="rId3"/>
          <a:stretch/>
        </p:blipFill>
        <p:spPr>
          <a:xfrm rot="20182200">
            <a:off x="-286598" y="707948"/>
            <a:ext cx="3527640" cy="3083040"/>
          </a:xfrm>
          <a:prstGeom prst="rect">
            <a:avLst/>
          </a:prstGeom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4"/>
          <a:stretch/>
        </p:blipFill>
        <p:spPr>
          <a:xfrm rot="20547600">
            <a:off x="765000" y="3047376"/>
            <a:ext cx="5505480" cy="3764520"/>
          </a:xfrm>
          <a:prstGeom prst="rect">
            <a:avLst/>
          </a:prstGeom>
          <a:ln>
            <a:noFill/>
          </a:ln>
        </p:spPr>
      </p:pic>
      <p:pic>
        <p:nvPicPr>
          <p:cNvPr id="11" name="Picture 4"/>
          <p:cNvPicPr/>
          <p:nvPr/>
        </p:nvPicPr>
        <p:blipFill>
          <a:blip r:embed="rId5"/>
          <a:stretch/>
        </p:blipFill>
        <p:spPr>
          <a:xfrm rot="2130600">
            <a:off x="5725080" y="3328537"/>
            <a:ext cx="3433320" cy="320220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395536" y="274680"/>
            <a:ext cx="8286944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Focus Stacking +Photogrammetry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8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Infrared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226" name="Afbeelding 120"/>
          <p:cNvPicPr/>
          <p:nvPr/>
        </p:nvPicPr>
        <p:blipFill>
          <a:blip r:embed="rId2"/>
          <a:stretch>
            <a:fillRect/>
          </a:stretch>
        </p:blipFill>
        <p:spPr>
          <a:xfrm>
            <a:off x="3200400" y="3219480"/>
            <a:ext cx="2747520" cy="1302840"/>
          </a:xfrm>
          <a:prstGeom prst="rect">
            <a:avLst/>
          </a:prstGeom>
          <a:ln>
            <a:noFill/>
          </a:ln>
        </p:spPr>
      </p:pic>
      <p:pic>
        <p:nvPicPr>
          <p:cNvPr id="227" name="Afbeelding 121"/>
          <p:cNvPicPr/>
          <p:nvPr/>
        </p:nvPicPr>
        <p:blipFill>
          <a:blip r:embed="rId3"/>
          <a:stretch>
            <a:fillRect/>
          </a:stretch>
        </p:blipFill>
        <p:spPr>
          <a:xfrm>
            <a:off x="-180528" y="589140"/>
            <a:ext cx="4136400" cy="2876400"/>
          </a:xfrm>
          <a:prstGeom prst="rect">
            <a:avLst/>
          </a:prstGeom>
          <a:ln>
            <a:noFill/>
          </a:ln>
        </p:spPr>
      </p:pic>
      <p:pic>
        <p:nvPicPr>
          <p:cNvPr id="228" name="Afbeelding 122"/>
          <p:cNvPicPr/>
          <p:nvPr/>
        </p:nvPicPr>
        <p:blipFill>
          <a:blip r:embed="rId4"/>
          <a:stretch>
            <a:fillRect/>
          </a:stretch>
        </p:blipFill>
        <p:spPr>
          <a:xfrm>
            <a:off x="179512" y="3084120"/>
            <a:ext cx="4208400" cy="2876400"/>
          </a:xfrm>
          <a:prstGeom prst="rect">
            <a:avLst/>
          </a:prstGeom>
          <a:ln>
            <a:noFill/>
          </a:ln>
        </p:spPr>
      </p:pic>
      <p:sp>
        <p:nvSpPr>
          <p:cNvPr id="229" name="CustomShape 2"/>
          <p:cNvSpPr/>
          <p:nvPr/>
        </p:nvSpPr>
        <p:spPr>
          <a:xfrm>
            <a:off x="6148440" y="6288840"/>
            <a:ext cx="2732400" cy="397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000">
                <a:solidFill>
                  <a:srgbClr val="000000"/>
                </a:solidFill>
                <a:latin typeface="Calibri"/>
              </a:rPr>
              <a:t>Infrared technology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230" name="Afbeelding 119"/>
          <p:cNvPicPr/>
          <p:nvPr/>
        </p:nvPicPr>
        <p:blipFill>
          <a:blip r:embed="rId5"/>
          <a:stretch>
            <a:fillRect/>
          </a:stretch>
        </p:blipFill>
        <p:spPr>
          <a:xfrm>
            <a:off x="3401802" y="374966"/>
            <a:ext cx="5297040" cy="326196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4833" y="3608860"/>
            <a:ext cx="4499992" cy="3141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361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1258920" y="27468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 RTI/</a:t>
            </a:r>
            <a:r>
              <a:rPr lang="en-GB" sz="2800" dirty="0" err="1" smtClean="0">
                <a:solidFill>
                  <a:srgbClr val="000000"/>
                </a:solidFill>
                <a:latin typeface="Calibri"/>
                <a:ea typeface="Microsoft YaHei"/>
              </a:rPr>
              <a:t>Minidome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6151320" y="6274800"/>
            <a:ext cx="2732400" cy="397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000">
                <a:solidFill>
                  <a:srgbClr val="000000"/>
                </a:solidFill>
                <a:latin typeface="Calibri"/>
              </a:rPr>
              <a:t>Mini Dome KULeuven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233" name="Afbeelding 152"/>
          <p:cNvPicPr/>
          <p:nvPr/>
        </p:nvPicPr>
        <p:blipFill>
          <a:blip r:embed="rId2"/>
          <a:stretch>
            <a:fillRect/>
          </a:stretch>
        </p:blipFill>
        <p:spPr>
          <a:xfrm>
            <a:off x="864000" y="1512000"/>
            <a:ext cx="6951600" cy="4676400"/>
          </a:xfrm>
          <a:prstGeom prst="rect">
            <a:avLst/>
          </a:prstGeom>
          <a:ln>
            <a:noFill/>
          </a:ln>
        </p:spPr>
      </p:pic>
      <p:pic>
        <p:nvPicPr>
          <p:cNvPr id="234" name="Afbeelding 151"/>
          <p:cNvPicPr/>
          <p:nvPr/>
        </p:nvPicPr>
        <p:blipFill>
          <a:blip r:embed="rId3"/>
          <a:stretch>
            <a:fillRect/>
          </a:stretch>
        </p:blipFill>
        <p:spPr>
          <a:xfrm>
            <a:off x="7536127" y="4657603"/>
            <a:ext cx="1505160" cy="149436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057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4"/>
          <p:cNvPicPr/>
          <p:nvPr/>
        </p:nvPicPr>
        <p:blipFill>
          <a:blip r:embed="rId2"/>
          <a:stretch/>
        </p:blipFill>
        <p:spPr>
          <a:xfrm rot="2639400">
            <a:off x="-1555560" y="2447445"/>
            <a:ext cx="7343280" cy="4129920"/>
          </a:xfrm>
          <a:prstGeom prst="rect">
            <a:avLst/>
          </a:prstGeom>
          <a:ln>
            <a:noFill/>
          </a:ln>
        </p:spPr>
      </p:pic>
      <p:pic>
        <p:nvPicPr>
          <p:cNvPr id="5" name="Picture 235"/>
          <p:cNvPicPr/>
          <p:nvPr/>
        </p:nvPicPr>
        <p:blipFill>
          <a:blip r:embed="rId3"/>
          <a:stretch/>
        </p:blipFill>
        <p:spPr>
          <a:xfrm>
            <a:off x="3688160" y="-97559"/>
            <a:ext cx="5831280" cy="3279600"/>
          </a:xfrm>
          <a:prstGeom prst="rect">
            <a:avLst/>
          </a:prstGeom>
          <a:ln>
            <a:noFill/>
          </a:ln>
        </p:spPr>
      </p:pic>
      <p:sp>
        <p:nvSpPr>
          <p:cNvPr id="8" name="CustomShape 1"/>
          <p:cNvSpPr/>
          <p:nvPr/>
        </p:nvSpPr>
        <p:spPr>
          <a:xfrm>
            <a:off x="971600" y="274680"/>
            <a:ext cx="771088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3D 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scanning:</a:t>
            </a:r>
          </a:p>
          <a:p>
            <a:r>
              <a:rPr lang="en-GB" sz="2800" dirty="0" smtClean="0">
                <a:solidFill>
                  <a:srgbClr val="000000"/>
                </a:solidFill>
                <a:latin typeface="Calibri"/>
                <a:ea typeface="Microsoft YaHei"/>
              </a:rPr>
              <a:t>Structured Light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746305" y="1268760"/>
            <a:ext cx="2454095" cy="1635909"/>
          </a:xfrm>
          <a:prstGeom prst="rect">
            <a:avLst/>
          </a:prstGeom>
          <a:ln>
            <a:noFill/>
          </a:ln>
        </p:spPr>
      </p:pic>
      <p:pic>
        <p:nvPicPr>
          <p:cNvPr id="10" name="Picture 233"/>
          <p:cNvPicPr/>
          <p:nvPr/>
        </p:nvPicPr>
        <p:blipFill>
          <a:blip r:embed="rId5"/>
          <a:stretch/>
        </p:blipFill>
        <p:spPr>
          <a:xfrm>
            <a:off x="4211960" y="3077445"/>
            <a:ext cx="4783680" cy="2869920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8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176464"/>
          </a:xfrm>
        </p:spPr>
        <p:txBody>
          <a:bodyPr/>
          <a:lstStyle/>
          <a:p>
            <a:r>
              <a:rPr lang="nl-BE" dirty="0" smtClean="0"/>
              <a:t>How?</a:t>
            </a:r>
          </a:p>
          <a:p>
            <a:pPr lvl="1"/>
            <a:r>
              <a:rPr lang="nl-BE" dirty="0" smtClean="0"/>
              <a:t>Research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Techniques</a:t>
            </a:r>
            <a:endParaRPr lang="nl-BE" dirty="0" smtClean="0"/>
          </a:p>
          <a:p>
            <a:pPr lvl="1"/>
            <a:r>
              <a:rPr lang="nl-BE" dirty="0" smtClean="0"/>
              <a:t>Partnerships</a:t>
            </a:r>
          </a:p>
          <a:p>
            <a:pPr marL="514350" indent="-457200"/>
            <a:r>
              <a:rPr lang="nl-BE" dirty="0" smtClean="0"/>
              <a:t>Framework</a:t>
            </a:r>
          </a:p>
          <a:p>
            <a:pPr marL="514350" indent="-457200"/>
            <a:r>
              <a:rPr lang="nl-BE" dirty="0" err="1" smtClean="0"/>
              <a:t>What</a:t>
            </a:r>
            <a:r>
              <a:rPr lang="nl-BE" dirty="0" smtClean="0"/>
              <a:t>?</a:t>
            </a:r>
          </a:p>
          <a:p>
            <a:pPr marL="914400" lvl="1" indent="-457200"/>
            <a:r>
              <a:rPr lang="nl-BE" dirty="0" err="1" smtClean="0"/>
              <a:t>Wiki</a:t>
            </a:r>
            <a:r>
              <a:rPr lang="nl-BE" dirty="0" smtClean="0"/>
              <a:t> platform</a:t>
            </a:r>
          </a:p>
          <a:p>
            <a:pPr marL="914400" lvl="1" indent="-457200"/>
            <a:r>
              <a:rPr lang="nl-BE" dirty="0" err="1" smtClean="0"/>
              <a:t>Printed</a:t>
            </a:r>
            <a:r>
              <a:rPr lang="nl-BE" dirty="0" smtClean="0"/>
              <a:t> </a:t>
            </a:r>
            <a:r>
              <a:rPr lang="nl-BE" dirty="0" err="1" smtClean="0"/>
              <a:t>Handbooks</a:t>
            </a:r>
            <a:r>
              <a:rPr lang="nl-BE" dirty="0" smtClean="0"/>
              <a:t> of Best </a:t>
            </a:r>
            <a:r>
              <a:rPr lang="nl-BE" dirty="0" err="1" smtClean="0"/>
              <a:t>Practice</a:t>
            </a:r>
            <a:endParaRPr lang="nl-BE" dirty="0" smtClean="0"/>
          </a:p>
          <a:p>
            <a:pPr marL="514350" indent="-457200"/>
            <a:endParaRPr lang="nl-BE" dirty="0"/>
          </a:p>
          <a:p>
            <a:endParaRPr lang="nl-BE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877272"/>
            <a:ext cx="1538288" cy="976313"/>
          </a:xfrm>
          <a:prstGeom prst="rect">
            <a:avLst/>
          </a:prstGeom>
        </p:spPr>
      </p:pic>
      <p:sp>
        <p:nvSpPr>
          <p:cNvPr id="5" name="CustomShape 1"/>
          <p:cNvSpPr/>
          <p:nvPr/>
        </p:nvSpPr>
        <p:spPr>
          <a:xfrm>
            <a:off x="573212" y="71173"/>
            <a:ext cx="742320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3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Overview</a:t>
            </a:r>
            <a:endParaRPr lang="fr-BE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130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444144" y="93950"/>
            <a:ext cx="356256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3D scanning: µCT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5"/>
          <p:cNvPicPr/>
          <p:nvPr/>
        </p:nvPicPr>
        <p:blipFill>
          <a:blip r:embed="rId2"/>
          <a:stretch/>
        </p:blipFill>
        <p:spPr>
          <a:xfrm>
            <a:off x="326562" y="3068960"/>
            <a:ext cx="3973222" cy="3094600"/>
          </a:xfrm>
          <a:prstGeom prst="rect">
            <a:avLst/>
          </a:prstGeom>
          <a:ln>
            <a:noFill/>
          </a:ln>
        </p:spPr>
      </p:pic>
      <p:pic>
        <p:nvPicPr>
          <p:cNvPr id="8" name="Picture 4"/>
          <p:cNvPicPr/>
          <p:nvPr/>
        </p:nvPicPr>
        <p:blipFill>
          <a:blip r:embed="rId3"/>
          <a:stretch/>
        </p:blipFill>
        <p:spPr>
          <a:xfrm>
            <a:off x="4444144" y="723960"/>
            <a:ext cx="4201200" cy="5439600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7" y="721308"/>
            <a:ext cx="3973222" cy="215216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699"/>
            <a:ext cx="1403648" cy="124781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04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6" name="Picture 243"/>
          <p:cNvPicPr/>
          <p:nvPr/>
        </p:nvPicPr>
        <p:blipFill>
          <a:blip r:embed="rId3"/>
          <a:stretch/>
        </p:blipFill>
        <p:spPr>
          <a:xfrm rot="19285200">
            <a:off x="2585305" y="1469751"/>
            <a:ext cx="9142920" cy="5142240"/>
          </a:xfrm>
          <a:prstGeom prst="rect">
            <a:avLst/>
          </a:prstGeom>
          <a:ln>
            <a:noFill/>
          </a:ln>
        </p:spPr>
      </p:pic>
      <p:sp>
        <p:nvSpPr>
          <p:cNvPr id="10" name="CustomShape 1"/>
          <p:cNvSpPr/>
          <p:nvPr/>
        </p:nvSpPr>
        <p:spPr>
          <a:xfrm>
            <a:off x="4444144" y="93950"/>
            <a:ext cx="356256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3D scanning: µCT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13" name="Picture 4"/>
          <p:cNvPicPr/>
          <p:nvPr/>
        </p:nvPicPr>
        <p:blipFill>
          <a:blip r:embed="rId6"/>
          <a:stretch/>
        </p:blipFill>
        <p:spPr>
          <a:xfrm>
            <a:off x="251520" y="601272"/>
            <a:ext cx="5287320" cy="3475800"/>
          </a:xfrm>
          <a:prstGeom prst="rect">
            <a:avLst/>
          </a:prstGeom>
          <a:ln>
            <a:noFill/>
          </a:ln>
        </p:spPr>
      </p:pic>
      <p:pic>
        <p:nvPicPr>
          <p:cNvPr id="14" name="Picture 7"/>
          <p:cNvPicPr/>
          <p:nvPr/>
        </p:nvPicPr>
        <p:blipFill>
          <a:blip r:embed="rId7"/>
          <a:stretch/>
        </p:blipFill>
        <p:spPr>
          <a:xfrm rot="176409">
            <a:off x="-264851" y="3824137"/>
            <a:ext cx="4704835" cy="41403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486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5" b="26403"/>
          <a:stretch/>
        </p:blipFill>
        <p:spPr>
          <a:xfrm rot="18524543">
            <a:off x="3464035" y="1986257"/>
            <a:ext cx="6000000" cy="3018925"/>
          </a:xfrm>
          <a:prstGeom prst="rect">
            <a:avLst/>
          </a:prstGeom>
        </p:spPr>
      </p:pic>
      <p:sp>
        <p:nvSpPr>
          <p:cNvPr id="10" name="CustomShape 1"/>
          <p:cNvSpPr/>
          <p:nvPr/>
        </p:nvSpPr>
        <p:spPr>
          <a:xfrm>
            <a:off x="4444144" y="93950"/>
            <a:ext cx="356256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3D scanning: µCT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4394" r="17287" b="19145"/>
          <a:stretch/>
        </p:blipFill>
        <p:spPr>
          <a:xfrm rot="1041239">
            <a:off x="-162058" y="398105"/>
            <a:ext cx="5167424" cy="236093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8" r="32631"/>
          <a:stretch/>
        </p:blipFill>
        <p:spPr>
          <a:xfrm rot="20346758">
            <a:off x="784260" y="1455938"/>
            <a:ext cx="2486140" cy="56000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32" y="58792"/>
            <a:ext cx="1403648" cy="124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0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9"/>
          <p:cNvPicPr/>
          <p:nvPr/>
        </p:nvPicPr>
        <p:blipFill>
          <a:blip r:embed="rId2"/>
          <a:stretch/>
        </p:blipFill>
        <p:spPr>
          <a:xfrm>
            <a:off x="1152000" y="0"/>
            <a:ext cx="7990560" cy="6856920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538768" y="247633"/>
            <a:ext cx="4608512" cy="530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BE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3D </a:t>
            </a:r>
            <a:r>
              <a:rPr lang="fr-BE" sz="3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Handbooks</a:t>
            </a:r>
            <a:endParaRPr lang="fr-BE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BE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	&amp;</a:t>
            </a:r>
          </a:p>
          <a:p>
            <a:pPr>
              <a:lnSpc>
                <a:spcPct val="100000"/>
              </a:lnSpc>
            </a:pPr>
            <a:r>
              <a:rPr lang="fr-BE" sz="32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WIKI</a:t>
            </a:r>
            <a:endParaRPr lang="fr-BE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98" r="89474">
                        <a14:foregroundMark x1="14551" y1="67805" x2="83591" y2="63415"/>
                        <a14:foregroundMark x1="20124" y1="82927" x2="80805" y2="82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2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sp>
        <p:nvSpPr>
          <p:cNvPr id="7" name="Ondertitel 6"/>
          <p:cNvSpPr>
            <a:spLocks noGrp="1"/>
          </p:cNvSpPr>
          <p:nvPr>
            <p:ph type="subTitle"/>
          </p:nvPr>
        </p:nvSpPr>
        <p:spPr>
          <a:xfrm>
            <a:off x="457560" y="764704"/>
            <a:ext cx="8229240" cy="3977640"/>
          </a:xfrm>
        </p:spPr>
        <p:txBody>
          <a:bodyPr/>
          <a:lstStyle/>
          <a:p>
            <a:pPr algn="ctr"/>
            <a:r>
              <a:rPr lang="en-US" sz="2400" dirty="0"/>
              <a:t>Handbook of best practice and standards for 3D imaging of Museum collections</a:t>
            </a:r>
            <a:endParaRPr lang="nl-BE" sz="2400" dirty="0"/>
          </a:p>
          <a:p>
            <a:r>
              <a:rPr lang="en-US" dirty="0"/>
              <a:t> </a:t>
            </a:r>
            <a:endParaRPr lang="nl-BE" dirty="0"/>
          </a:p>
          <a:p>
            <a:r>
              <a:rPr lang="en-US" dirty="0"/>
              <a:t> </a:t>
            </a:r>
            <a:endParaRPr lang="nl-BE" dirty="0"/>
          </a:p>
          <a:p>
            <a:pPr algn="ctr"/>
            <a:r>
              <a:rPr lang="en-US" sz="2000" b="1" dirty="0"/>
              <a:t>Authors</a:t>
            </a:r>
            <a:endParaRPr lang="nl-BE" sz="2000" b="1" dirty="0"/>
          </a:p>
          <a:p>
            <a:pPr algn="ctr"/>
            <a:r>
              <a:rPr lang="en-US" dirty="0"/>
              <a:t>Jonathan </a:t>
            </a:r>
            <a:r>
              <a:rPr lang="en-US" dirty="0" err="1"/>
              <a:t>Brecko</a:t>
            </a:r>
            <a:endParaRPr lang="nl-BE" dirty="0"/>
          </a:p>
          <a:p>
            <a:pPr algn="ctr"/>
            <a:r>
              <a:rPr lang="en-US" dirty="0" err="1"/>
              <a:t>Aurore</a:t>
            </a:r>
            <a:r>
              <a:rPr lang="en-US" dirty="0"/>
              <a:t> </a:t>
            </a:r>
            <a:r>
              <a:rPr lang="en-US" dirty="0" err="1"/>
              <a:t>Mathys</a:t>
            </a:r>
            <a:endParaRPr lang="nl-BE" dirty="0"/>
          </a:p>
          <a:p>
            <a:pPr algn="ctr"/>
            <a:r>
              <a:rPr lang="en-US" dirty="0"/>
              <a:t>Didier </a:t>
            </a:r>
            <a:r>
              <a:rPr lang="en-US" dirty="0" err="1"/>
              <a:t>VandenSpiegel</a:t>
            </a:r>
            <a:endParaRPr lang="nl-BE" dirty="0"/>
          </a:p>
          <a:p>
            <a:pPr algn="ctr"/>
            <a:r>
              <a:rPr lang="en-US" dirty="0"/>
              <a:t>Patrick </a:t>
            </a:r>
            <a:r>
              <a:rPr lang="en-US" dirty="0" err="1" smtClean="0"/>
              <a:t>Semal</a:t>
            </a:r>
            <a:endParaRPr lang="en-US" dirty="0" smtClean="0"/>
          </a:p>
          <a:p>
            <a:pPr algn="ctr"/>
            <a:r>
              <a:rPr lang="en-US" dirty="0" smtClean="0"/>
              <a:t>…</a:t>
            </a:r>
            <a:endParaRPr lang="nl-BE" dirty="0"/>
          </a:p>
          <a:p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27" y="4640163"/>
            <a:ext cx="6381750" cy="13811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79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" y="7373"/>
            <a:ext cx="1094910" cy="97335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52" y="836712"/>
            <a:ext cx="754521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5" y="1268760"/>
            <a:ext cx="9120321" cy="2664296"/>
          </a:xfrm>
        </p:spPr>
      </p:pic>
      <p:sp>
        <p:nvSpPr>
          <p:cNvPr id="7" name="TextBox 6"/>
          <p:cNvSpPr txBox="1"/>
          <p:nvPr/>
        </p:nvSpPr>
        <p:spPr>
          <a:xfrm>
            <a:off x="611560" y="548680"/>
            <a:ext cx="4921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 smtClean="0"/>
              <a:t>WIKI page 3D imaging </a:t>
            </a:r>
            <a:r>
              <a:rPr lang="nl-BE" sz="2800" dirty="0" err="1" smtClean="0"/>
              <a:t>handbook</a:t>
            </a:r>
            <a:endParaRPr lang="nl-BE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1089" y="4941168"/>
            <a:ext cx="890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http://biowikifarm.net/v-mfn/3d-handbook/3d_Imaging_Handbook:Main_Page</a:t>
            </a:r>
            <a:endParaRPr lang="nl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4" y="6053087"/>
            <a:ext cx="1949998" cy="616273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43" y="5730936"/>
            <a:ext cx="457200" cy="104775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89" y="5805543"/>
            <a:ext cx="1133693" cy="1007833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91246"/>
            <a:ext cx="1545393" cy="10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19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4" t="22118" r="5071" b="13981"/>
          <a:stretch/>
        </p:blipFill>
        <p:spPr>
          <a:xfrm>
            <a:off x="134326" y="620688"/>
            <a:ext cx="8917076" cy="4896544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4" y="6053087"/>
            <a:ext cx="1949998" cy="616273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43" y="5730936"/>
            <a:ext cx="457200" cy="104775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89" y="5805543"/>
            <a:ext cx="1133693" cy="1007833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91246"/>
            <a:ext cx="1545393" cy="10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1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4" y="6053087"/>
            <a:ext cx="1949998" cy="616273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43" y="5730936"/>
            <a:ext cx="457200" cy="1047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89" y="5805543"/>
            <a:ext cx="1133693" cy="10078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91246"/>
            <a:ext cx="1545393" cy="109413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6" y="188640"/>
            <a:ext cx="803983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4" y="6053087"/>
            <a:ext cx="1949998" cy="616273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43" y="5730936"/>
            <a:ext cx="457200" cy="1047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89" y="5805543"/>
            <a:ext cx="1133693" cy="10078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91246"/>
            <a:ext cx="1545393" cy="109413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3" y="1942"/>
            <a:ext cx="8746945" cy="57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573212" y="71173"/>
            <a:ext cx="742320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How</a:t>
            </a:r>
            <a:r>
              <a:rPr lang="fr-BE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877272"/>
            <a:ext cx="1538288" cy="9763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980728"/>
            <a:ext cx="6381750" cy="13811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1944011" cy="172819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71" y="3387995"/>
            <a:ext cx="2500003" cy="79009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24944"/>
            <a:ext cx="754120" cy="172819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83136"/>
            <a:ext cx="2500000" cy="1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13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4" y="6053087"/>
            <a:ext cx="1949998" cy="616273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43" y="5730936"/>
            <a:ext cx="457200" cy="1047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89" y="5805543"/>
            <a:ext cx="1133693" cy="10078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91246"/>
            <a:ext cx="1545393" cy="109413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" y="116632"/>
            <a:ext cx="9035727" cy="56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4" y="6053087"/>
            <a:ext cx="1949998" cy="616273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43" y="5730936"/>
            <a:ext cx="457200" cy="1047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89" y="5805543"/>
            <a:ext cx="1133693" cy="10078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91246"/>
            <a:ext cx="1545393" cy="109413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2" t="12195" r="5071" b="38193"/>
          <a:stretch/>
        </p:blipFill>
        <p:spPr>
          <a:xfrm>
            <a:off x="9376" y="906487"/>
            <a:ext cx="9032453" cy="38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59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4" y="6053087"/>
            <a:ext cx="1949998" cy="616273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43" y="5730936"/>
            <a:ext cx="457200" cy="1047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89" y="5805543"/>
            <a:ext cx="1133693" cy="10078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91246"/>
            <a:ext cx="1545393" cy="109413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76"/>
            <a:ext cx="9293489" cy="54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59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97" y="0"/>
            <a:ext cx="8442367" cy="5813384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4" y="6053087"/>
            <a:ext cx="1949998" cy="616273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43" y="5730936"/>
            <a:ext cx="457200" cy="1047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89" y="5805543"/>
            <a:ext cx="1133693" cy="10078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91246"/>
            <a:ext cx="1545393" cy="10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4" y="6053087"/>
            <a:ext cx="1949998" cy="616273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43" y="5730936"/>
            <a:ext cx="457200" cy="1047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89" y="5805543"/>
            <a:ext cx="1133693" cy="10078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91246"/>
            <a:ext cx="1545393" cy="109413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" y="0"/>
            <a:ext cx="9188199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57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4" y="6053087"/>
            <a:ext cx="1949998" cy="616273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43" y="5730936"/>
            <a:ext cx="457200" cy="1047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89" y="5805543"/>
            <a:ext cx="1133693" cy="10078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91246"/>
            <a:ext cx="1545393" cy="109413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3" y="476672"/>
            <a:ext cx="9649072" cy="22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97152"/>
          </a:xfrm>
        </p:spPr>
        <p:txBody>
          <a:bodyPr>
            <a:normAutofit/>
          </a:bodyPr>
          <a:lstStyle/>
          <a:p>
            <a:r>
              <a:rPr lang="nl-BE" sz="2400" dirty="0" err="1" smtClean="0"/>
              <a:t>Aurore</a:t>
            </a:r>
            <a:r>
              <a:rPr lang="nl-BE" sz="2400" dirty="0" smtClean="0"/>
              <a:t> </a:t>
            </a:r>
            <a:r>
              <a:rPr lang="nl-BE" sz="2400" dirty="0" err="1" smtClean="0"/>
              <a:t>Mathys</a:t>
            </a:r>
            <a:r>
              <a:rPr lang="nl-BE" sz="2400" dirty="0" smtClean="0"/>
              <a:t> (RBINS &amp; RMCA)</a:t>
            </a:r>
          </a:p>
          <a:p>
            <a:r>
              <a:rPr lang="nl-BE" sz="2400" dirty="0" smtClean="0"/>
              <a:t>Niki </a:t>
            </a:r>
            <a:r>
              <a:rPr lang="nl-BE" sz="2400" dirty="0" err="1" smtClean="0"/>
              <a:t>Keklikoglou</a:t>
            </a:r>
            <a:r>
              <a:rPr lang="nl-BE" sz="2400" dirty="0" smtClean="0"/>
              <a:t> (HCMR)</a:t>
            </a:r>
          </a:p>
          <a:p>
            <a:r>
              <a:rPr lang="nl-BE" sz="2400" dirty="0" smtClean="0"/>
              <a:t>Sarah </a:t>
            </a:r>
            <a:r>
              <a:rPr lang="nl-BE" sz="2400" dirty="0" err="1" smtClean="0"/>
              <a:t>Faulwetter</a:t>
            </a:r>
            <a:r>
              <a:rPr lang="nl-BE" sz="2400" dirty="0" smtClean="0"/>
              <a:t> (HCMR)</a:t>
            </a:r>
          </a:p>
          <a:p>
            <a:r>
              <a:rPr lang="nl-BE" sz="2400" dirty="0" smtClean="0"/>
              <a:t>Alexander </a:t>
            </a:r>
            <a:r>
              <a:rPr lang="nl-BE" sz="2400" dirty="0" err="1" smtClean="0"/>
              <a:t>Kroupa</a:t>
            </a:r>
            <a:r>
              <a:rPr lang="nl-BE" sz="2400" dirty="0" smtClean="0"/>
              <a:t> (</a:t>
            </a:r>
            <a:r>
              <a:rPr lang="nl-BE" sz="2400" dirty="0" err="1" smtClean="0"/>
              <a:t>MfN</a:t>
            </a:r>
            <a:r>
              <a:rPr lang="nl-BE" sz="2400" dirty="0" smtClean="0"/>
              <a:t>)</a:t>
            </a:r>
          </a:p>
          <a:p>
            <a:r>
              <a:rPr lang="nl-BE" sz="2400" dirty="0" smtClean="0"/>
              <a:t>Bernhard </a:t>
            </a:r>
            <a:r>
              <a:rPr lang="nl-BE" sz="2400" dirty="0" err="1" smtClean="0"/>
              <a:t>Schurian</a:t>
            </a:r>
            <a:r>
              <a:rPr lang="nl-BE" sz="2400" dirty="0" smtClean="0"/>
              <a:t> (MFN)</a:t>
            </a:r>
          </a:p>
          <a:p>
            <a:r>
              <a:rPr lang="nl-BE" sz="2400" dirty="0" err="1" smtClean="0"/>
              <a:t>Stefanie</a:t>
            </a:r>
            <a:r>
              <a:rPr lang="nl-BE" sz="2400" dirty="0" smtClean="0"/>
              <a:t> </a:t>
            </a:r>
            <a:r>
              <a:rPr lang="nl-BE" sz="2400" dirty="0" err="1" smtClean="0"/>
              <a:t>Krausse</a:t>
            </a:r>
            <a:r>
              <a:rPr lang="nl-BE" sz="2400" dirty="0" smtClean="0"/>
              <a:t> (</a:t>
            </a:r>
            <a:r>
              <a:rPr lang="nl-BE" sz="2400" dirty="0" err="1" smtClean="0"/>
              <a:t>MfN</a:t>
            </a:r>
            <a:r>
              <a:rPr lang="nl-BE" sz="2400" dirty="0" smtClean="0"/>
              <a:t>)</a:t>
            </a:r>
          </a:p>
          <a:p>
            <a:r>
              <a:rPr lang="nl-BE" sz="2400" dirty="0" smtClean="0"/>
              <a:t>Saskia </a:t>
            </a:r>
            <a:r>
              <a:rPr lang="nl-BE" sz="2400" dirty="0" err="1" smtClean="0"/>
              <a:t>Jancke</a:t>
            </a:r>
            <a:r>
              <a:rPr lang="nl-BE" sz="2400" dirty="0" smtClean="0"/>
              <a:t> (</a:t>
            </a:r>
            <a:r>
              <a:rPr lang="nl-BE" sz="2400" dirty="0" err="1" smtClean="0"/>
              <a:t>MfN</a:t>
            </a:r>
            <a:r>
              <a:rPr lang="nl-BE" sz="2400" dirty="0" smtClean="0"/>
              <a:t>)</a:t>
            </a:r>
          </a:p>
          <a:p>
            <a:r>
              <a:rPr lang="nl-BE" sz="2400" dirty="0" smtClean="0"/>
              <a:t>Thomas </a:t>
            </a:r>
            <a:r>
              <a:rPr lang="nl-BE" sz="2400" dirty="0" err="1" smtClean="0"/>
              <a:t>von</a:t>
            </a:r>
            <a:r>
              <a:rPr lang="nl-BE" sz="2400" dirty="0" smtClean="0"/>
              <a:t> </a:t>
            </a:r>
            <a:r>
              <a:rPr lang="nl-BE" sz="2400" dirty="0" err="1" smtClean="0"/>
              <a:t>Rintelen</a:t>
            </a:r>
            <a:r>
              <a:rPr lang="nl-BE" sz="2400" dirty="0" smtClean="0"/>
              <a:t> (</a:t>
            </a:r>
            <a:r>
              <a:rPr lang="nl-BE" sz="2400" dirty="0" err="1" smtClean="0"/>
              <a:t>MfN</a:t>
            </a:r>
            <a:r>
              <a:rPr lang="nl-BE" sz="2400" dirty="0" smtClean="0"/>
              <a:t>)</a:t>
            </a:r>
          </a:p>
          <a:p>
            <a:r>
              <a:rPr lang="nl-BE" sz="2400" dirty="0" smtClean="0"/>
              <a:t>Didier </a:t>
            </a:r>
            <a:r>
              <a:rPr lang="nl-BE" sz="2400" dirty="0" err="1" smtClean="0"/>
              <a:t>VandenSpiegel</a:t>
            </a:r>
            <a:r>
              <a:rPr lang="nl-BE" sz="2400" dirty="0" smtClean="0"/>
              <a:t> (RMCA)</a:t>
            </a:r>
          </a:p>
          <a:p>
            <a:r>
              <a:rPr lang="nl-BE" sz="2400" dirty="0" smtClean="0"/>
              <a:t>Patrick </a:t>
            </a:r>
            <a:r>
              <a:rPr lang="nl-BE" sz="2400" dirty="0" err="1" smtClean="0"/>
              <a:t>Semal</a:t>
            </a:r>
            <a:r>
              <a:rPr lang="nl-BE" sz="2400" dirty="0" smtClean="0"/>
              <a:t> (RBINS)</a:t>
            </a:r>
          </a:p>
          <a:p>
            <a:r>
              <a:rPr lang="nl-BE" sz="2400" dirty="0" smtClean="0"/>
              <a:t>….</a:t>
            </a:r>
          </a:p>
          <a:p>
            <a:endParaRPr lang="nl-BE" sz="2400" dirty="0" smtClean="0"/>
          </a:p>
          <a:p>
            <a:endParaRPr lang="nl-BE" sz="2400" dirty="0" smtClean="0"/>
          </a:p>
          <a:p>
            <a:endParaRPr lang="nl-BE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114763"/>
            <a:ext cx="6381750" cy="13811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837063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4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t="25997" r="69695" b="26652"/>
          <a:stretch/>
        </p:blipFill>
        <p:spPr bwMode="auto">
          <a:xfrm>
            <a:off x="251520" y="290815"/>
            <a:ext cx="2530549" cy="270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5971" r="68351" b="26650"/>
          <a:stretch/>
        </p:blipFill>
        <p:spPr bwMode="auto">
          <a:xfrm>
            <a:off x="2987824" y="290814"/>
            <a:ext cx="2782069" cy="270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i1.rgstatic.net/ii/profile.image/AS%3A272712220278843%401442031068887_l/Jonathan_Breck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5" y="335699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2411760" y="3717032"/>
            <a:ext cx="3683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hlinkClick r:id="rId5"/>
              </a:rPr>
              <a:t>Jonathan.Brecko@naturalsciences.be</a:t>
            </a:r>
            <a:endParaRPr lang="nl-BE" dirty="0" smtClean="0"/>
          </a:p>
          <a:p>
            <a:pPr algn="ctr"/>
            <a:r>
              <a:rPr lang="nl-BE" dirty="0" smtClean="0"/>
              <a:t>or</a:t>
            </a:r>
            <a:endParaRPr lang="nl-BE" dirty="0"/>
          </a:p>
          <a:p>
            <a:r>
              <a:rPr lang="nl-BE" dirty="0" smtClean="0">
                <a:hlinkClick r:id="rId6"/>
              </a:rPr>
              <a:t>Jonathan.Brecko@africamuseum.be</a:t>
            </a:r>
            <a:endParaRPr lang="nl-BE" dirty="0" smtClean="0"/>
          </a:p>
          <a:p>
            <a:endParaRPr lang="nl-BE" dirty="0"/>
          </a:p>
        </p:txBody>
      </p:sp>
      <p:sp>
        <p:nvSpPr>
          <p:cNvPr id="5" name="Rechthoek 4"/>
          <p:cNvSpPr/>
          <p:nvPr/>
        </p:nvSpPr>
        <p:spPr>
          <a:xfrm>
            <a:off x="179512" y="5301208"/>
            <a:ext cx="436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http://virtualcollections.naturalsciences.be/</a:t>
            </a:r>
            <a:r>
              <a:rPr lang="en-US" dirty="0"/>
              <a:t> </a:t>
            </a:r>
            <a:endParaRPr lang="nl-BE" dirty="0"/>
          </a:p>
        </p:txBody>
      </p:sp>
      <p:sp>
        <p:nvSpPr>
          <p:cNvPr id="6" name="Rechthoek 5"/>
          <p:cNvSpPr/>
          <p:nvPr/>
        </p:nvSpPr>
        <p:spPr>
          <a:xfrm>
            <a:off x="179512" y="5670540"/>
            <a:ext cx="4499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http://digit03.africamuseum.be/allspecimens</a:t>
            </a:r>
            <a:r>
              <a:rPr lang="en-US" dirty="0"/>
              <a:t> </a:t>
            </a:r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4761589" y="5301208"/>
            <a:ext cx="3845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https://sketchfab.com/naturalsciences</a:t>
            </a:r>
            <a:r>
              <a:rPr lang="en-US" dirty="0"/>
              <a:t> </a:t>
            </a:r>
            <a:endParaRPr lang="nl-BE" dirty="0"/>
          </a:p>
        </p:txBody>
      </p:sp>
      <p:sp>
        <p:nvSpPr>
          <p:cNvPr id="8" name="Rechthoek 7"/>
          <p:cNvSpPr/>
          <p:nvPr/>
        </p:nvSpPr>
        <p:spPr>
          <a:xfrm>
            <a:off x="4788024" y="5670540"/>
            <a:ext cx="3729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https://sketchfab.com/africamuseum</a:t>
            </a:r>
            <a:r>
              <a:rPr lang="en-US" dirty="0"/>
              <a:t> </a:t>
            </a:r>
            <a:endParaRPr lang="nl-BE" dirty="0"/>
          </a:p>
        </p:txBody>
      </p:sp>
      <p:sp>
        <p:nvSpPr>
          <p:cNvPr id="9" name="Rechthoek 8"/>
          <p:cNvSpPr/>
          <p:nvPr/>
        </p:nvSpPr>
        <p:spPr>
          <a:xfrm>
            <a:off x="-756592" y="6410925"/>
            <a:ext cx="5549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1200"/>
              </a:spcAft>
            </a:pPr>
            <a:r>
              <a:rPr lang="en-US" dirty="0">
                <a:hlinkClick r:id="rId11"/>
              </a:rPr>
              <a:t>https://microct.portal.lifewatchgreece.eu/</a:t>
            </a:r>
            <a:endParaRPr lang="en-US" dirty="0"/>
          </a:p>
        </p:txBody>
      </p:sp>
      <p:sp>
        <p:nvSpPr>
          <p:cNvPr id="10" name="Rechthoek 9"/>
          <p:cNvSpPr/>
          <p:nvPr/>
        </p:nvSpPr>
        <p:spPr>
          <a:xfrm>
            <a:off x="4860032" y="6410925"/>
            <a:ext cx="2844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2"/>
              </a:rPr>
              <a:t>http://www.zoosphere.net/</a:t>
            </a:r>
            <a:r>
              <a:rPr lang="en-US" dirty="0"/>
              <a:t>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8815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573212" y="71173"/>
            <a:ext cx="742320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How?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877272"/>
            <a:ext cx="1538288" cy="9763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980728"/>
            <a:ext cx="6381750" cy="13811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1944011" cy="172819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71" y="3387995"/>
            <a:ext cx="2500003" cy="79009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24944"/>
            <a:ext cx="754120" cy="172819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83136"/>
            <a:ext cx="2500000" cy="177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t="7773" r="7366" b="7408"/>
          <a:stretch/>
        </p:blipFill>
        <p:spPr>
          <a:xfrm>
            <a:off x="2118938" y="5228194"/>
            <a:ext cx="2259674" cy="122786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24559"/>
            <a:ext cx="2801570" cy="140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56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573212" y="71173"/>
            <a:ext cx="742320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3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Which</a:t>
            </a:r>
            <a:r>
              <a:rPr lang="fr-BE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techniques are </a:t>
            </a:r>
            <a:r>
              <a:rPr lang="fr-BE" sz="3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considered</a:t>
            </a:r>
            <a:r>
              <a:rPr lang="fr-BE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877272"/>
            <a:ext cx="1538288" cy="976313"/>
          </a:xfrm>
          <a:prstGeom prst="rect">
            <a:avLst/>
          </a:prstGeom>
        </p:spPr>
      </p:pic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176464"/>
          </a:xfrm>
        </p:spPr>
        <p:txBody>
          <a:bodyPr/>
          <a:lstStyle/>
          <a:p>
            <a:pPr marL="514350" indent="-457200"/>
            <a:endParaRPr lang="nl-BE" dirty="0"/>
          </a:p>
          <a:p>
            <a:endParaRPr lang="nl-BE" dirty="0" smtClean="0"/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547936" y="1061120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smtClean="0"/>
              <a:t>2D (basis </a:t>
            </a:r>
            <a:r>
              <a:rPr lang="nl-BE" dirty="0" err="1" smtClean="0"/>
              <a:t>for</a:t>
            </a:r>
            <a:r>
              <a:rPr lang="nl-BE" dirty="0" smtClean="0"/>
              <a:t> 3D)</a:t>
            </a:r>
          </a:p>
          <a:p>
            <a:r>
              <a:rPr lang="nl-BE" dirty="0" smtClean="0"/>
              <a:t>3D</a:t>
            </a:r>
          </a:p>
          <a:p>
            <a:pPr marL="914400" lvl="1" indent="-457200"/>
            <a:r>
              <a:rPr lang="nl-BE" dirty="0" err="1" smtClean="0"/>
              <a:t>Surface</a:t>
            </a:r>
            <a:r>
              <a:rPr lang="nl-BE" dirty="0" smtClean="0"/>
              <a:t> </a:t>
            </a:r>
            <a:r>
              <a:rPr lang="nl-BE" dirty="0" err="1" smtClean="0"/>
              <a:t>only</a:t>
            </a:r>
            <a:endParaRPr lang="nl-BE" dirty="0" smtClean="0"/>
          </a:p>
          <a:p>
            <a:pPr marL="914400" lvl="1" indent="-457200"/>
            <a:r>
              <a:rPr lang="nl-BE" dirty="0" smtClean="0"/>
              <a:t>Volumes (</a:t>
            </a:r>
            <a:r>
              <a:rPr lang="nl-BE" dirty="0" err="1" smtClean="0"/>
              <a:t>Surface</a:t>
            </a:r>
            <a:r>
              <a:rPr lang="nl-BE" dirty="0" smtClean="0"/>
              <a:t> + </a:t>
            </a:r>
            <a:r>
              <a:rPr lang="nl-BE" dirty="0" err="1" smtClean="0"/>
              <a:t>Interior</a:t>
            </a:r>
            <a:r>
              <a:rPr lang="nl-BE" dirty="0" smtClean="0"/>
              <a:t>)</a:t>
            </a:r>
          </a:p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338336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573212" y="71173"/>
            <a:ext cx="742320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2D: </a:t>
            </a:r>
            <a:r>
              <a:rPr lang="fr-BE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Gigapan</a:t>
            </a: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- Focus </a:t>
            </a:r>
            <a:r>
              <a:rPr lang="fr-BE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Stacking</a:t>
            </a:r>
            <a:r>
              <a:rPr lang="fr-B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Microscope</a:t>
            </a:r>
            <a:endParaRPr lang="fr-B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5329873" y="5941442"/>
            <a:ext cx="3595680" cy="39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fr-BE" sz="2000" b="0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  <a:hlinkClick r:id="rId2"/>
              </a:rPr>
              <a:t>Microscope</a:t>
            </a:r>
            <a:r>
              <a:rPr lang="fr-B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Focus </a:t>
            </a:r>
            <a:r>
              <a:rPr lang="fr-BE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Stacking</a:t>
            </a:r>
            <a:r>
              <a:rPr lang="fr-B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2D+</a:t>
            </a:r>
            <a:endParaRPr lang="fr-BE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Picture 180"/>
          <p:cNvPicPr/>
          <p:nvPr/>
        </p:nvPicPr>
        <p:blipFill>
          <a:blip r:embed="rId3"/>
          <a:stretch/>
        </p:blipFill>
        <p:spPr>
          <a:xfrm rot="5400000">
            <a:off x="-394828" y="1635373"/>
            <a:ext cx="5604120" cy="3735360"/>
          </a:xfrm>
          <a:prstGeom prst="rect">
            <a:avLst/>
          </a:prstGeom>
          <a:ln>
            <a:noFill/>
          </a:ln>
        </p:spPr>
      </p:pic>
      <p:pic>
        <p:nvPicPr>
          <p:cNvPr id="9" name="Picture 181"/>
          <p:cNvPicPr/>
          <p:nvPr/>
        </p:nvPicPr>
        <p:blipFill>
          <a:blip r:embed="rId4"/>
          <a:stretch/>
        </p:blipFill>
        <p:spPr>
          <a:xfrm>
            <a:off x="4354292" y="701173"/>
            <a:ext cx="3814200" cy="3197880"/>
          </a:xfrm>
          <a:prstGeom prst="rect">
            <a:avLst/>
          </a:prstGeom>
          <a:ln>
            <a:noFill/>
          </a:ln>
        </p:spPr>
      </p:pic>
      <p:pic>
        <p:nvPicPr>
          <p:cNvPr id="10" name="Picture 182"/>
          <p:cNvPicPr/>
          <p:nvPr/>
        </p:nvPicPr>
        <p:blipFill>
          <a:blip r:embed="rId5"/>
          <a:stretch/>
        </p:blipFill>
        <p:spPr>
          <a:xfrm>
            <a:off x="4354292" y="3612493"/>
            <a:ext cx="3814560" cy="1260000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4426292" y="3972493"/>
            <a:ext cx="934560" cy="900000"/>
          </a:xfrm>
          <a:prstGeom prst="rect">
            <a:avLst/>
          </a:prstGeom>
          <a:noFill/>
          <a:ln w="29160">
            <a:solidFill>
              <a:srgbClr val="66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4"/>
          <p:cNvSpPr/>
          <p:nvPr/>
        </p:nvSpPr>
        <p:spPr>
          <a:xfrm>
            <a:off x="4354292" y="701173"/>
            <a:ext cx="3814560" cy="2909880"/>
          </a:xfrm>
          <a:prstGeom prst="rect">
            <a:avLst/>
          </a:prstGeom>
          <a:noFill/>
          <a:ln w="29160">
            <a:solidFill>
              <a:srgbClr val="66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5"/>
          <p:cNvSpPr/>
          <p:nvPr/>
        </p:nvSpPr>
        <p:spPr>
          <a:xfrm>
            <a:off x="4426292" y="4908493"/>
            <a:ext cx="3742560" cy="25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BE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Caloptitia galacotra (</a:t>
            </a:r>
            <a:r>
              <a:rPr lang="fr-BE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Pt) RBINS 2017</a:t>
            </a:r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90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5327640" y="6318360"/>
            <a:ext cx="3596040" cy="39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000">
                <a:solidFill>
                  <a:srgbClr val="000000"/>
                </a:solidFill>
                <a:latin typeface="Calibri"/>
                <a:ea typeface="Microsoft YaHei"/>
              </a:rPr>
              <a:t>Focus Stacking 2D+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18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58920" y="942840"/>
            <a:ext cx="2289600" cy="3056400"/>
          </a:xfrm>
          <a:prstGeom prst="rect">
            <a:avLst/>
          </a:prstGeom>
          <a:ln>
            <a:noFill/>
          </a:ln>
        </p:spPr>
      </p:pic>
      <p:sp>
        <p:nvSpPr>
          <p:cNvPr id="189" name="CustomShape 2"/>
          <p:cNvSpPr/>
          <p:nvPr/>
        </p:nvSpPr>
        <p:spPr>
          <a:xfrm>
            <a:off x="1634984" y="6335640"/>
            <a:ext cx="4953240" cy="343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600" dirty="0">
                <a:solidFill>
                  <a:srgbClr val="000000"/>
                </a:solidFill>
                <a:latin typeface="Calibri"/>
                <a:ea typeface="Microsoft YaHei"/>
              </a:rPr>
              <a:t>http://zookeys.pensoft.net/articles.php?id=4346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190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125960"/>
            <a:ext cx="2989440" cy="1991160"/>
          </a:xfrm>
          <a:prstGeom prst="rect">
            <a:avLst/>
          </a:prstGeom>
          <a:ln>
            <a:noFill/>
          </a:ln>
        </p:spPr>
      </p:pic>
      <p:pic>
        <p:nvPicPr>
          <p:cNvPr id="191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3079800" y="4125960"/>
            <a:ext cx="2989440" cy="1991160"/>
          </a:xfrm>
          <a:prstGeom prst="rect">
            <a:avLst/>
          </a:prstGeom>
          <a:ln>
            <a:noFill/>
          </a:ln>
        </p:spPr>
      </p:pic>
      <p:pic>
        <p:nvPicPr>
          <p:cNvPr id="192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6140520" y="4118040"/>
            <a:ext cx="3000600" cy="1999080"/>
          </a:xfrm>
          <a:prstGeom prst="rect">
            <a:avLst/>
          </a:prstGeom>
          <a:ln>
            <a:noFill/>
          </a:ln>
        </p:spPr>
      </p:pic>
      <p:sp>
        <p:nvSpPr>
          <p:cNvPr id="193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2D+ (Focus Stacking)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194" name="Picture 193"/>
          <p:cNvPicPr/>
          <p:nvPr/>
        </p:nvPicPr>
        <p:blipFill>
          <a:blip r:embed="rId6"/>
          <a:stretch>
            <a:fillRect/>
          </a:stretch>
        </p:blipFill>
        <p:spPr>
          <a:xfrm>
            <a:off x="3664800" y="864000"/>
            <a:ext cx="5405040" cy="3126240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209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2D+ (Focus Stacking)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205" name="Afbeelding 2"/>
          <p:cNvPicPr/>
          <p:nvPr/>
        </p:nvPicPr>
        <p:blipFill>
          <a:blip r:embed="rId2"/>
          <a:stretch>
            <a:fillRect/>
          </a:stretch>
        </p:blipFill>
        <p:spPr>
          <a:xfrm>
            <a:off x="432360" y="936000"/>
            <a:ext cx="7917480" cy="527724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3121"/>
            <a:ext cx="1280429" cy="40466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378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504720" y="717120"/>
            <a:ext cx="4067280" cy="271116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/>
          <a:stretch/>
        </p:blipFill>
        <p:spPr>
          <a:xfrm>
            <a:off x="4716016" y="717120"/>
            <a:ext cx="3962520" cy="271116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/>
          <a:stretch/>
        </p:blipFill>
        <p:spPr>
          <a:xfrm>
            <a:off x="4713936" y="3526152"/>
            <a:ext cx="3962520" cy="271116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/>
          <a:stretch/>
        </p:blipFill>
        <p:spPr>
          <a:xfrm>
            <a:off x="504720" y="3526152"/>
            <a:ext cx="4067280" cy="2711160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1258920" y="128520"/>
            <a:ext cx="7423560" cy="62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GB" sz="2800" dirty="0">
                <a:solidFill>
                  <a:srgbClr val="000000"/>
                </a:solidFill>
                <a:latin typeface="Calibri"/>
                <a:ea typeface="Microsoft YaHei"/>
              </a:rPr>
              <a:t>2D+ (Focus Stacking)</a:t>
            </a:r>
            <a:endParaRPr sz="28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986"/>
            <a:ext cx="457200" cy="104775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" y="5909071"/>
            <a:ext cx="153828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3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270</Words>
  <Application>Microsoft Office PowerPoint</Application>
  <PresentationFormat>Diavoorstelling (4:3)</PresentationFormat>
  <Paragraphs>82</Paragraphs>
  <Slides>37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37</vt:i4>
      </vt:variant>
    </vt:vector>
  </HeadingPairs>
  <TitlesOfParts>
    <vt:vector size="39" baseType="lpstr">
      <vt:lpstr>Office Theme</vt:lpstr>
      <vt:lpstr>1_Office Theme</vt:lpstr>
      <vt:lpstr>Wiki-Handbook of best practices and standards for 3D imaging Natural History specimens.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MRAC - KMMA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Synthesys 3 JRA</dc:title>
  <dc:creator>Brecko Jonathan</dc:creator>
  <cp:lastModifiedBy>Angélica</cp:lastModifiedBy>
  <cp:revision>42</cp:revision>
  <dcterms:created xsi:type="dcterms:W3CDTF">2017-03-12T10:22:03Z</dcterms:created>
  <dcterms:modified xsi:type="dcterms:W3CDTF">2017-06-19T21:19:46Z</dcterms:modified>
</cp:coreProperties>
</file>