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8" r:id="rId4"/>
    <p:sldId id="280" r:id="rId5"/>
    <p:sldId id="277" r:id="rId6"/>
    <p:sldId id="259" r:id="rId7"/>
    <p:sldId id="260" r:id="rId8"/>
    <p:sldId id="281" r:id="rId9"/>
    <p:sldId id="275" r:id="rId10"/>
    <p:sldId id="269" r:id="rId11"/>
    <p:sldId id="271" r:id="rId12"/>
    <p:sldId id="272" r:id="rId13"/>
    <p:sldId id="282" r:id="rId14"/>
    <p:sldId id="270" r:id="rId15"/>
    <p:sldId id="266" r:id="rId16"/>
    <p:sldId id="273" r:id="rId17"/>
    <p:sldId id="284" r:id="rId18"/>
    <p:sldId id="286" r:id="rId19"/>
    <p:sldId id="263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830" autoAdjust="0"/>
  </p:normalViewPr>
  <p:slideViewPr>
    <p:cSldViewPr snapToGrid="0">
      <p:cViewPr varScale="1">
        <p:scale>
          <a:sx n="62" d="100"/>
          <a:sy n="62" d="100"/>
        </p:scale>
        <p:origin x="14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0A80D-4FC3-471A-B658-BC6B84A7CA35}" type="doc">
      <dgm:prSet loTypeId="urn:microsoft.com/office/officeart/2009/layout/CircleArrowProcess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F1BDE6-242A-43BE-9B87-2F0C5A6BCA19}">
      <dgm:prSet phldrT="[Text]"/>
      <dgm:spPr/>
      <dgm:t>
        <a:bodyPr/>
        <a:lstStyle/>
        <a:p>
          <a:r>
            <a:rPr lang="en-US" dirty="0" smtClean="0"/>
            <a:t>Images</a:t>
          </a:r>
          <a:endParaRPr lang="en-US" dirty="0"/>
        </a:p>
      </dgm:t>
    </dgm:pt>
    <dgm:pt modelId="{D7C3D5B1-B53C-46B1-8FAF-D6661860BBFD}" type="parTrans" cxnId="{600208B5-32F5-4C69-9DF7-0FF9FFAFB5C2}">
      <dgm:prSet/>
      <dgm:spPr/>
      <dgm:t>
        <a:bodyPr/>
        <a:lstStyle/>
        <a:p>
          <a:endParaRPr lang="en-US"/>
        </a:p>
      </dgm:t>
    </dgm:pt>
    <dgm:pt modelId="{C61467A3-2250-4F21-B54D-3665F42B01FC}" type="sibTrans" cxnId="{600208B5-32F5-4C69-9DF7-0FF9FFAFB5C2}">
      <dgm:prSet/>
      <dgm:spPr/>
      <dgm:t>
        <a:bodyPr/>
        <a:lstStyle/>
        <a:p>
          <a:endParaRPr lang="en-US"/>
        </a:p>
      </dgm:t>
    </dgm:pt>
    <dgm:pt modelId="{E30F66B7-178D-413C-B186-B5E0C5285A6E}">
      <dgm:prSet phldrT="[Text]"/>
      <dgm:spPr/>
      <dgm:t>
        <a:bodyPr/>
        <a:lstStyle/>
        <a:p>
          <a:r>
            <a:rPr lang="en-US" dirty="0" smtClean="0"/>
            <a:t>Metadata</a:t>
          </a:r>
          <a:endParaRPr lang="en-US" dirty="0"/>
        </a:p>
      </dgm:t>
    </dgm:pt>
    <dgm:pt modelId="{58FB582F-A9D6-44A5-9DE7-E69C0B136E29}" type="parTrans" cxnId="{993CD0AF-B206-4054-AF8E-1B6C154D979B}">
      <dgm:prSet/>
      <dgm:spPr/>
      <dgm:t>
        <a:bodyPr/>
        <a:lstStyle/>
        <a:p>
          <a:endParaRPr lang="en-US"/>
        </a:p>
      </dgm:t>
    </dgm:pt>
    <dgm:pt modelId="{D3F35B35-675B-4562-B6B3-1EFE1F7857EF}" type="sibTrans" cxnId="{993CD0AF-B206-4054-AF8E-1B6C154D979B}">
      <dgm:prSet/>
      <dgm:spPr/>
      <dgm:t>
        <a:bodyPr/>
        <a:lstStyle/>
        <a:p>
          <a:endParaRPr lang="en-US"/>
        </a:p>
      </dgm:t>
    </dgm:pt>
    <dgm:pt modelId="{AD7FD7D7-9511-489A-9B5E-72B37D89F533}">
      <dgm:prSet phldrT="[Text]"/>
      <dgm:spPr/>
      <dgm:t>
        <a:bodyPr/>
        <a:lstStyle/>
        <a:p>
          <a:r>
            <a:rPr lang="en-US" dirty="0" smtClean="0"/>
            <a:t>Repository</a:t>
          </a:r>
          <a:endParaRPr lang="en-US" dirty="0"/>
        </a:p>
      </dgm:t>
    </dgm:pt>
    <dgm:pt modelId="{7326B2B4-0B86-4606-B7E1-CDB31AFFF54A}" type="parTrans" cxnId="{FEA5BF62-356D-4F00-9A7D-7761139D0C2B}">
      <dgm:prSet/>
      <dgm:spPr/>
      <dgm:t>
        <a:bodyPr/>
        <a:lstStyle/>
        <a:p>
          <a:endParaRPr lang="en-US"/>
        </a:p>
      </dgm:t>
    </dgm:pt>
    <dgm:pt modelId="{4834D615-DE5F-4735-8A26-E145C1779930}" type="sibTrans" cxnId="{FEA5BF62-356D-4F00-9A7D-7761139D0C2B}">
      <dgm:prSet/>
      <dgm:spPr/>
      <dgm:t>
        <a:bodyPr/>
        <a:lstStyle/>
        <a:p>
          <a:endParaRPr lang="en-US"/>
        </a:p>
      </dgm:t>
    </dgm:pt>
    <dgm:pt modelId="{C64EAAC8-DCE7-43AE-A984-1C4A95D2B33C}" type="pres">
      <dgm:prSet presAssocID="{E7F0A80D-4FC3-471A-B658-BC6B84A7CA3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0656034-C7B3-4131-B453-DB21339749C1}" type="pres">
      <dgm:prSet presAssocID="{22F1BDE6-242A-43BE-9B87-2F0C5A6BCA19}" presName="Accent1" presStyleCnt="0"/>
      <dgm:spPr/>
    </dgm:pt>
    <dgm:pt modelId="{2E0711B7-0646-4B03-90BC-FDF4FC09D2D8}" type="pres">
      <dgm:prSet presAssocID="{22F1BDE6-242A-43BE-9B87-2F0C5A6BCA19}" presName="Accent" presStyleLbl="node1" presStyleIdx="0" presStyleCnt="3"/>
      <dgm:spPr/>
    </dgm:pt>
    <dgm:pt modelId="{AC55559A-6CAF-4CB6-A053-A349EFE6C24B}" type="pres">
      <dgm:prSet presAssocID="{22F1BDE6-242A-43BE-9B87-2F0C5A6BCA1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643AFC-E542-4A5A-B67B-F2B44976FD2B}" type="pres">
      <dgm:prSet presAssocID="{E30F66B7-178D-413C-B186-B5E0C5285A6E}" presName="Accent2" presStyleCnt="0"/>
      <dgm:spPr/>
    </dgm:pt>
    <dgm:pt modelId="{A685C2B4-DD95-4F35-AE58-83F63680B943}" type="pres">
      <dgm:prSet presAssocID="{E30F66B7-178D-413C-B186-B5E0C5285A6E}" presName="Accent" presStyleLbl="node1" presStyleIdx="1" presStyleCnt="3"/>
      <dgm:spPr/>
    </dgm:pt>
    <dgm:pt modelId="{82D57B1F-EB7D-4BCB-9D4D-ECE18C52B125}" type="pres">
      <dgm:prSet presAssocID="{E30F66B7-178D-413C-B186-B5E0C5285A6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4D59141-FA51-480B-847A-4E4227D62560}" type="pres">
      <dgm:prSet presAssocID="{AD7FD7D7-9511-489A-9B5E-72B37D89F533}" presName="Accent3" presStyleCnt="0"/>
      <dgm:spPr/>
    </dgm:pt>
    <dgm:pt modelId="{29109616-16C3-4099-B963-1D50E3F5906B}" type="pres">
      <dgm:prSet presAssocID="{AD7FD7D7-9511-489A-9B5E-72B37D89F533}" presName="Accent" presStyleLbl="node1" presStyleIdx="2" presStyleCnt="3"/>
      <dgm:spPr/>
    </dgm:pt>
    <dgm:pt modelId="{5C8C0D45-8D43-44D4-AC7E-839BCF3CDAEC}" type="pres">
      <dgm:prSet presAssocID="{AD7FD7D7-9511-489A-9B5E-72B37D89F53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F9C96-886D-470B-9599-BF3D71C7940B}" type="presOf" srcId="{22F1BDE6-242A-43BE-9B87-2F0C5A6BCA19}" destId="{AC55559A-6CAF-4CB6-A053-A349EFE6C24B}" srcOrd="0" destOrd="0" presId="urn:microsoft.com/office/officeart/2009/layout/CircleArrowProcess"/>
    <dgm:cxn modelId="{DEDE5028-1F07-426D-A9DA-3A204C5FD5DC}" type="presOf" srcId="{E30F66B7-178D-413C-B186-B5E0C5285A6E}" destId="{82D57B1F-EB7D-4BCB-9D4D-ECE18C52B125}" srcOrd="0" destOrd="0" presId="urn:microsoft.com/office/officeart/2009/layout/CircleArrowProcess"/>
    <dgm:cxn modelId="{993CD0AF-B206-4054-AF8E-1B6C154D979B}" srcId="{E7F0A80D-4FC3-471A-B658-BC6B84A7CA35}" destId="{E30F66B7-178D-413C-B186-B5E0C5285A6E}" srcOrd="1" destOrd="0" parTransId="{58FB582F-A9D6-44A5-9DE7-E69C0B136E29}" sibTransId="{D3F35B35-675B-4562-B6B3-1EFE1F7857EF}"/>
    <dgm:cxn modelId="{A1E2FFE4-9168-4BD8-8184-DA94CF0ADD78}" type="presOf" srcId="{E7F0A80D-4FC3-471A-B658-BC6B84A7CA35}" destId="{C64EAAC8-DCE7-43AE-A984-1C4A95D2B33C}" srcOrd="0" destOrd="0" presId="urn:microsoft.com/office/officeart/2009/layout/CircleArrowProcess"/>
    <dgm:cxn modelId="{600208B5-32F5-4C69-9DF7-0FF9FFAFB5C2}" srcId="{E7F0A80D-4FC3-471A-B658-BC6B84A7CA35}" destId="{22F1BDE6-242A-43BE-9B87-2F0C5A6BCA19}" srcOrd="0" destOrd="0" parTransId="{D7C3D5B1-B53C-46B1-8FAF-D6661860BBFD}" sibTransId="{C61467A3-2250-4F21-B54D-3665F42B01FC}"/>
    <dgm:cxn modelId="{A40828C3-65C8-4C9A-905C-7502FFA94962}" type="presOf" srcId="{AD7FD7D7-9511-489A-9B5E-72B37D89F533}" destId="{5C8C0D45-8D43-44D4-AC7E-839BCF3CDAEC}" srcOrd="0" destOrd="0" presId="urn:microsoft.com/office/officeart/2009/layout/CircleArrowProcess"/>
    <dgm:cxn modelId="{FEA5BF62-356D-4F00-9A7D-7761139D0C2B}" srcId="{E7F0A80D-4FC3-471A-B658-BC6B84A7CA35}" destId="{AD7FD7D7-9511-489A-9B5E-72B37D89F533}" srcOrd="2" destOrd="0" parTransId="{7326B2B4-0B86-4606-B7E1-CDB31AFFF54A}" sibTransId="{4834D615-DE5F-4735-8A26-E145C1779930}"/>
    <dgm:cxn modelId="{D4BF7671-9299-4F65-BA27-11EE0321BF00}" type="presParOf" srcId="{C64EAAC8-DCE7-43AE-A984-1C4A95D2B33C}" destId="{50656034-C7B3-4131-B453-DB21339749C1}" srcOrd="0" destOrd="0" presId="urn:microsoft.com/office/officeart/2009/layout/CircleArrowProcess"/>
    <dgm:cxn modelId="{53DFA1B0-2821-4489-8E22-A791D769B8F4}" type="presParOf" srcId="{50656034-C7B3-4131-B453-DB21339749C1}" destId="{2E0711B7-0646-4B03-90BC-FDF4FC09D2D8}" srcOrd="0" destOrd="0" presId="urn:microsoft.com/office/officeart/2009/layout/CircleArrowProcess"/>
    <dgm:cxn modelId="{50423B89-D307-477C-92BD-B298DFB81539}" type="presParOf" srcId="{C64EAAC8-DCE7-43AE-A984-1C4A95D2B33C}" destId="{AC55559A-6CAF-4CB6-A053-A349EFE6C24B}" srcOrd="1" destOrd="0" presId="urn:microsoft.com/office/officeart/2009/layout/CircleArrowProcess"/>
    <dgm:cxn modelId="{5733DE66-D46B-479B-8001-E44D0A65D406}" type="presParOf" srcId="{C64EAAC8-DCE7-43AE-A984-1C4A95D2B33C}" destId="{50643AFC-E542-4A5A-B67B-F2B44976FD2B}" srcOrd="2" destOrd="0" presId="urn:microsoft.com/office/officeart/2009/layout/CircleArrowProcess"/>
    <dgm:cxn modelId="{2A55DFDC-278C-4185-B3EE-5D102FEB6671}" type="presParOf" srcId="{50643AFC-E542-4A5A-B67B-F2B44976FD2B}" destId="{A685C2B4-DD95-4F35-AE58-83F63680B943}" srcOrd="0" destOrd="0" presId="urn:microsoft.com/office/officeart/2009/layout/CircleArrowProcess"/>
    <dgm:cxn modelId="{62D79DFC-5E82-4436-817B-FE25AA44A5E9}" type="presParOf" srcId="{C64EAAC8-DCE7-43AE-A984-1C4A95D2B33C}" destId="{82D57B1F-EB7D-4BCB-9D4D-ECE18C52B125}" srcOrd="3" destOrd="0" presId="urn:microsoft.com/office/officeart/2009/layout/CircleArrowProcess"/>
    <dgm:cxn modelId="{3EC70A35-1D41-4A59-A817-FBD9AF91D023}" type="presParOf" srcId="{C64EAAC8-DCE7-43AE-A984-1C4A95D2B33C}" destId="{E4D59141-FA51-480B-847A-4E4227D62560}" srcOrd="4" destOrd="0" presId="urn:microsoft.com/office/officeart/2009/layout/CircleArrowProcess"/>
    <dgm:cxn modelId="{C633EDF6-17A9-466A-A876-72956232B7A5}" type="presParOf" srcId="{E4D59141-FA51-480B-847A-4E4227D62560}" destId="{29109616-16C3-4099-B963-1D50E3F5906B}" srcOrd="0" destOrd="0" presId="urn:microsoft.com/office/officeart/2009/layout/CircleArrowProcess"/>
    <dgm:cxn modelId="{EAE68D5A-93C3-499C-80FB-7DA132D82107}" type="presParOf" srcId="{C64EAAC8-DCE7-43AE-A984-1C4A95D2B33C}" destId="{5C8C0D45-8D43-44D4-AC7E-839BCF3CDAE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711B7-0646-4B03-90BC-FDF4FC09D2D8}">
      <dsp:nvSpPr>
        <dsp:cNvPr id="0" name=""/>
        <dsp:cNvSpPr/>
      </dsp:nvSpPr>
      <dsp:spPr>
        <a:xfrm>
          <a:off x="4353800" y="0"/>
          <a:ext cx="2503274" cy="25036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5559A-6CAF-4CB6-A053-A349EFE6C24B}">
      <dsp:nvSpPr>
        <dsp:cNvPr id="0" name=""/>
        <dsp:cNvSpPr/>
      </dsp:nvSpPr>
      <dsp:spPr>
        <a:xfrm>
          <a:off x="4907106" y="903895"/>
          <a:ext cx="1391021" cy="69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Images</a:t>
          </a:r>
          <a:endParaRPr lang="en-US" sz="2400" kern="1200" dirty="0"/>
        </a:p>
      </dsp:txBody>
      <dsp:txXfrm>
        <a:off x="4907106" y="903895"/>
        <a:ext cx="1391021" cy="695344"/>
      </dsp:txXfrm>
    </dsp:sp>
    <dsp:sp modelId="{A685C2B4-DD95-4F35-AE58-83F63680B943}">
      <dsp:nvSpPr>
        <dsp:cNvPr id="0" name=""/>
        <dsp:cNvSpPr/>
      </dsp:nvSpPr>
      <dsp:spPr>
        <a:xfrm>
          <a:off x="3658525" y="1438535"/>
          <a:ext cx="2503274" cy="25036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57B1F-EB7D-4BCB-9D4D-ECE18C52B125}">
      <dsp:nvSpPr>
        <dsp:cNvPr id="0" name=""/>
        <dsp:cNvSpPr/>
      </dsp:nvSpPr>
      <dsp:spPr>
        <a:xfrm>
          <a:off x="4214651" y="2350752"/>
          <a:ext cx="1391021" cy="69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Metadata</a:t>
          </a:r>
          <a:endParaRPr lang="en-US" sz="2400" kern="1200" dirty="0"/>
        </a:p>
      </dsp:txBody>
      <dsp:txXfrm>
        <a:off x="4214651" y="2350752"/>
        <a:ext cx="1391021" cy="695344"/>
      </dsp:txXfrm>
    </dsp:sp>
    <dsp:sp modelId="{29109616-16C3-4099-B963-1D50E3F5906B}">
      <dsp:nvSpPr>
        <dsp:cNvPr id="0" name=""/>
        <dsp:cNvSpPr/>
      </dsp:nvSpPr>
      <dsp:spPr>
        <a:xfrm>
          <a:off x="4531968" y="3049216"/>
          <a:ext cx="2150700" cy="215156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C0D45-8D43-44D4-AC7E-839BCF3CDAEC}">
      <dsp:nvSpPr>
        <dsp:cNvPr id="0" name=""/>
        <dsp:cNvSpPr/>
      </dsp:nvSpPr>
      <dsp:spPr>
        <a:xfrm>
          <a:off x="4910397" y="3799689"/>
          <a:ext cx="1391021" cy="69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Repository</a:t>
          </a:r>
          <a:endParaRPr lang="en-US" sz="2400" kern="1200" dirty="0"/>
        </a:p>
      </dsp:txBody>
      <dsp:txXfrm>
        <a:off x="4910397" y="3799689"/>
        <a:ext cx="1391021" cy="69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D9AD6-6391-4979-999E-29DE8E3E72D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F9297-F85E-48DE-9568-46BBC768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libraries are on board with this.</a:t>
            </a:r>
          </a:p>
          <a:p>
            <a:r>
              <a:rPr lang="en-US" dirty="0" smtClean="0"/>
              <a:t>Some follow</a:t>
            </a:r>
            <a:r>
              <a:rPr lang="en-US" baseline="0" dirty="0" smtClean="0"/>
              <a:t> a more limited scope of activity, others explore collaborations beyond these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Browsing by Tags (left side tab; right side list of different tags applied to this image)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ImageJ: enables measurements</a:t>
            </a:r>
            <a:r>
              <a:rPr lang="en-US" baseline="0" dirty="0" smtClean="0"/>
              <a:t> on the image</a:t>
            </a:r>
          </a:p>
          <a:p>
            <a:r>
              <a:rPr lang="en-US" baseline="0" dirty="0" err="1" smtClean="0"/>
              <a:t>Bioformats</a:t>
            </a:r>
            <a:r>
              <a:rPr lang="en-US" baseline="0" dirty="0" smtClean="0"/>
              <a:t>: conversion from a large number of proprietary formats into the OME-Tiff format (open format)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teams rely on their own members</a:t>
            </a:r>
            <a:r>
              <a:rPr lang="en-US" baseline="0" dirty="0" smtClean="0"/>
              <a:t> for technical support. Those without are at a disadvantage.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balance between research practices and the systems that support them, and the needs for rich/deep description to support discovery and reuse. Tag-based metadata would be difficult to translate to standardized metadata,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Species = _____; contributor = _____;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iDigBio</a:t>
            </a:r>
            <a:r>
              <a:rPr lang="en-US" dirty="0" smtClean="0"/>
              <a:t>-sponsored</a:t>
            </a:r>
            <a:r>
              <a:rPr lang="en-US" baseline="0" dirty="0" smtClean="0"/>
              <a:t> training on Specify helped tremendously with this project. </a:t>
            </a:r>
            <a:r>
              <a:rPr lang="en-US" baseline="0" dirty="0" err="1" smtClean="0"/>
              <a:t>iDigBio</a:t>
            </a:r>
            <a:r>
              <a:rPr lang="en-US" baseline="0" dirty="0" smtClean="0"/>
              <a:t> also provided support for me to attend this meeting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Process: Data cleanup &gt; Mapping to Schema &gt; import &gt; image mapping to specimen records &gt; connecting image files &gt; export to repository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7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iDigBio</a:t>
            </a:r>
            <a:r>
              <a:rPr lang="en-US" dirty="0" smtClean="0"/>
              <a:t>-sponsored</a:t>
            </a:r>
            <a:r>
              <a:rPr lang="en-US" baseline="0" dirty="0" smtClean="0"/>
              <a:t> training on Specify helped tremendously with this project. </a:t>
            </a:r>
            <a:r>
              <a:rPr lang="en-US" baseline="0" dirty="0" err="1" smtClean="0"/>
              <a:t>iDigBio</a:t>
            </a:r>
            <a:r>
              <a:rPr lang="en-US" baseline="0" dirty="0" smtClean="0"/>
              <a:t> also provided support for me to attend this meeting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Process: Data cleanup &gt; Mapping to Schema &gt; import &gt; image mapping to specimen records &gt; connecting image files &gt; export to repository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0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iDigBio</a:t>
            </a:r>
            <a:r>
              <a:rPr lang="en-US" dirty="0" smtClean="0"/>
              <a:t>-sponsored</a:t>
            </a:r>
            <a:r>
              <a:rPr lang="en-US" baseline="0" dirty="0" smtClean="0"/>
              <a:t> training on Specify helped tremendously with this project. </a:t>
            </a:r>
            <a:r>
              <a:rPr lang="en-US" baseline="0" dirty="0" err="1" smtClean="0"/>
              <a:t>iDigBio</a:t>
            </a:r>
            <a:r>
              <a:rPr lang="en-US" baseline="0" dirty="0" smtClean="0"/>
              <a:t> also provided support for me to attend this meeting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Process: Data cleanup &gt; Mapping to Schema &gt; import &gt; image mapping to specimen records &gt; connecting image files &gt; export to repository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should</a:t>
            </a:r>
            <a:r>
              <a:rPr lang="en-US" baseline="0" dirty="0" smtClean="0"/>
              <a:t> libraries provide services? </a:t>
            </a:r>
            <a:r>
              <a:rPr lang="en-US" dirty="0" smtClean="0"/>
              <a:t>Some follow</a:t>
            </a:r>
            <a:r>
              <a:rPr lang="en-US" baseline="0" dirty="0" smtClean="0"/>
              <a:t> a more limited scope of activity, others explore collaborations beyond archiving and preservation.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as: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management plan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Description, storage, analysis (during project)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Some even get into Data Science (analysis, data munging, computational science, visualization)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services in libraries were a response to the growing volume of data produced and used in the sciences.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 list here: http://guides.lib.umich.edu/c.php?g=283036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2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a</a:t>
            </a:r>
            <a:r>
              <a:rPr lang="en-US" baseline="0" dirty="0" smtClean="0"/>
              <a:t> high percentage of BIO proposals note the use of a data center or repository.</a:t>
            </a:r>
          </a:p>
          <a:p>
            <a:endParaRPr lang="en-US" baseline="0" dirty="0" smtClean="0"/>
          </a:p>
          <a:p>
            <a:r>
              <a:rPr lang="en-US" dirty="0" smtClean="0"/>
              <a:t>500 plans evaluated, 465 were</a:t>
            </a:r>
            <a:r>
              <a:rPr lang="en-US" baseline="0" dirty="0" smtClean="0"/>
              <a:t> for proposals purported to produce data. </a:t>
            </a:r>
            <a:r>
              <a:rPr lang="en-US" dirty="0" smtClean="0"/>
              <a:t>53 of the 500 plans were</a:t>
            </a:r>
            <a:r>
              <a:rPr lang="en-US" baseline="0" dirty="0" smtClean="0"/>
              <a:t> BIO, or 12% which is comparable to NSF numbers (10% of NSF funded proposals were BIO).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r>
              <a:rPr lang="en-US" baseline="0" dirty="0" smtClean="0"/>
              <a:t> DMPs provided complete/detailed descriptions of metadata standards, and described specific </a:t>
            </a:r>
            <a:r>
              <a:rPr lang="en-US" baseline="0" dirty="0" err="1" smtClean="0"/>
              <a:t>standardsto</a:t>
            </a:r>
            <a:r>
              <a:rPr lang="en-US" baseline="0" dirty="0" smtClean="0"/>
              <a:t> a higher degree than other directorates.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I make the connections</a:t>
            </a:r>
            <a:r>
              <a:rPr lang="en-US" baseline="0" dirty="0" smtClean="0"/>
              <a:t> for services? </a:t>
            </a:r>
          </a:p>
          <a:p>
            <a:r>
              <a:rPr lang="en-US" baseline="0" dirty="0" smtClean="0"/>
              <a:t>One way is by intentional conversations,</a:t>
            </a:r>
          </a:p>
          <a:p>
            <a:r>
              <a:rPr lang="en-US" baseline="0" dirty="0" smtClean="0"/>
              <a:t>Another is via DMP consultations follow-up.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</a:t>
            </a:r>
            <a:r>
              <a:rPr lang="en-US" baseline="0" dirty="0" smtClean="0"/>
              <a:t> exploring OMERO in late 2010; </a:t>
            </a:r>
            <a:r>
              <a:rPr lang="en-US" baseline="0" dirty="0" err="1" smtClean="0"/>
              <a:t>Solari</a:t>
            </a:r>
            <a:r>
              <a:rPr lang="en-US" baseline="0" dirty="0" smtClean="0"/>
              <a:t> Incentive award for $5000, ran from 2010-2012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ImageJ: enables measurements</a:t>
            </a:r>
            <a:r>
              <a:rPr lang="en-US" baseline="0" dirty="0" smtClean="0"/>
              <a:t> on the image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Bioformats</a:t>
            </a:r>
            <a:r>
              <a:rPr lang="en-US" baseline="0" dirty="0" smtClean="0"/>
              <a:t>: conversion from a large number of proprietary formats into the OME-Tiff format (open format)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F9297-F85E-48DE-9568-46BBC76897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46BC-5861-4E05-A1A9-4EDA883670B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A0EB-D99A-4A92-B53E-15F9ED55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77e300" TargetMode="External"/><Relationship Id="rId2" Type="http://schemas.openxmlformats.org/officeDocument/2006/relationships/hyperlink" Target="https://www.mentimeter.com/s/55dd03541fba98d99d21a3074b6b49b8/7c8cccefa82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bwestra@uoregon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csc.edu/datamanagem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f.io/kh2y6/fil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kh2y6/fil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3157"/>
            <a:ext cx="9144000" cy="2387600"/>
          </a:xfrm>
        </p:spPr>
        <p:txBody>
          <a:bodyPr/>
          <a:lstStyle/>
          <a:p>
            <a:r>
              <a:rPr lang="en-US" dirty="0" smtClean="0"/>
              <a:t>Data Librarianship and Small (&amp; Large) Collections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988908" cy="22797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SPNHC 2016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Brian Westra</a:t>
            </a:r>
            <a:br>
              <a:rPr lang="en-US" dirty="0" smtClean="0"/>
            </a:br>
            <a:r>
              <a:rPr lang="en-US" dirty="0" smtClean="0"/>
              <a:t>Science Data Services Librarian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University of Oregon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47" y="6249991"/>
            <a:ext cx="3810868" cy="54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0" y="3602038"/>
            <a:ext cx="1983946" cy="18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Images in an </a:t>
            </a:r>
            <a:r>
              <a:rPr lang="en-US" dirty="0" err="1" smtClean="0"/>
              <a:t>Evo</a:t>
            </a:r>
            <a:r>
              <a:rPr lang="en-US" dirty="0" smtClean="0"/>
              <a:t> Bio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Stickleback </a:t>
            </a:r>
            <a:r>
              <a:rPr lang="en-US" sz="3800" dirty="0"/>
              <a:t>fish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Wanted workflow-friendly tool to improve: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400" dirty="0" smtClean="0"/>
              <a:t>Organizing, describing, sharing, and analyzing images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UO + partners at </a:t>
            </a:r>
            <a:r>
              <a:rPr lang="en-US" sz="3800" dirty="0" err="1" smtClean="0"/>
              <a:t>UAlaska</a:t>
            </a:r>
            <a:r>
              <a:rPr lang="en-US" sz="3800" dirty="0" smtClean="0"/>
              <a:t> Anchorage </a:t>
            </a:r>
            <a:endParaRPr lang="en-US" sz="38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9" b="38570"/>
          <a:stretch/>
        </p:blipFill>
        <p:spPr>
          <a:xfrm>
            <a:off x="4588476" y="1506531"/>
            <a:ext cx="4604951" cy="11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OMERO – Open Microscopy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Server + Desktop Client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Virtual folder and file structure to organize images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Tags and other descriptive information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ImageJ integration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err="1" smtClean="0"/>
              <a:t>BioFormats</a:t>
            </a:r>
            <a:r>
              <a:rPr lang="en-US" sz="3800" dirty="0" smtClean="0"/>
              <a:t> integration</a:t>
            </a:r>
            <a:endParaRPr lang="en-US" sz="38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82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15406" r="5449" b="12070"/>
          <a:stretch/>
        </p:blipFill>
        <p:spPr>
          <a:xfrm>
            <a:off x="0" y="15718"/>
            <a:ext cx="12192000" cy="6657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6680" y="6488668"/>
            <a:ext cx="644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From: http</a:t>
            </a:r>
            <a:r>
              <a:rPr lang="en-US" dirty="0"/>
              <a:t>://it.bmc.uu.se/andlov/proj/edu/omero/screenshot.php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36822" y="889686"/>
            <a:ext cx="827902" cy="54369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81070" y="4423719"/>
            <a:ext cx="889687" cy="506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OMERO –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~1000 images in the system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Less time spent looking for an image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Share images and views of images across multi-institutional team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Add tags and other descriptive information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err="1" smtClean="0"/>
              <a:t>BioFormats</a:t>
            </a:r>
            <a:r>
              <a:rPr lang="en-US" sz="3800" dirty="0" smtClean="0"/>
              <a:t> integration – handles proprietary formats</a:t>
            </a:r>
            <a:endParaRPr lang="en-US" sz="38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7698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OMERO –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Decentralization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000" dirty="0" smtClean="0"/>
              <a:t>Independence comes with a cost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400" dirty="0" smtClean="0"/>
              <a:t>Champions act within trusted relationships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400" dirty="0" smtClean="0"/>
              <a:t>Unstructured metadata – ease of use but costs later on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31448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collections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800" dirty="0" smtClean="0"/>
              <a:t>Biodiversity research collection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800" dirty="0" smtClean="0"/>
              <a:t>Insect - fungi </a:t>
            </a:r>
            <a:r>
              <a:rPr lang="en-US" sz="3800" dirty="0"/>
              <a:t>-</a:t>
            </a:r>
            <a:r>
              <a:rPr lang="en-US" sz="3800" dirty="0" smtClean="0"/>
              <a:t> substrate interactions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/>
              <a:t>Needs: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/>
              <a:t>Data sharing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/>
              <a:t>Image preservation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94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collections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dirty="0" smtClean="0"/>
              <a:t>Using </a:t>
            </a:r>
            <a:r>
              <a:rPr lang="en-US" sz="3600" dirty="0"/>
              <a:t>	</a:t>
            </a:r>
            <a:r>
              <a:rPr lang="en-US" sz="3600" dirty="0" smtClean="0"/>
              <a:t>	to</a:t>
            </a:r>
            <a:r>
              <a:rPr lang="en-US" sz="3600" dirty="0" smtClean="0"/>
              <a:t>:</a:t>
            </a:r>
            <a:endParaRPr lang="en-US" sz="3600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 smtClean="0"/>
              <a:t>Organize collection objects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 smtClean="0"/>
              <a:t>Manage s</a:t>
            </a:r>
            <a:r>
              <a:rPr lang="en-US" sz="3200" dirty="0" smtClean="0"/>
              <a:t>tructured </a:t>
            </a:r>
            <a:r>
              <a:rPr lang="en-US" sz="3200" dirty="0" smtClean="0"/>
              <a:t>metadata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 smtClean="0"/>
              <a:t>To publish </a:t>
            </a:r>
            <a:r>
              <a:rPr lang="en-US" sz="3200" dirty="0" smtClean="0"/>
              <a:t>data to </a:t>
            </a:r>
            <a:r>
              <a:rPr lang="en-US" sz="3200" dirty="0" err="1" smtClean="0"/>
              <a:t>iDigBio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7" y="1928626"/>
            <a:ext cx="1358569" cy="4934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56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132467"/>
              </p:ext>
            </p:extLst>
          </p:nvPr>
        </p:nvGraphicFramePr>
        <p:xfrm>
          <a:off x="838200" y="976184"/>
          <a:ext cx="10515600" cy="520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7968" y="2075935"/>
            <a:ext cx="2891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Archive images in repository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13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collections data –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dirty="0" smtClean="0"/>
              <a:t>Transition to a new system takes time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dirty="0" smtClean="0"/>
              <a:t>Leverage </a:t>
            </a:r>
            <a:r>
              <a:rPr lang="en-US" sz="3600" dirty="0" smtClean="0"/>
              <a:t>external support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 err="1" smtClean="0"/>
              <a:t>iDigBio</a:t>
            </a:r>
            <a:r>
              <a:rPr lang="en-US" sz="3600" dirty="0" smtClean="0"/>
              <a:t> </a:t>
            </a:r>
            <a:r>
              <a:rPr lang="en-US" sz="3600" dirty="0" smtClean="0"/>
              <a:t>sponsored </a:t>
            </a:r>
            <a:r>
              <a:rPr lang="en-US" sz="3600" dirty="0" smtClean="0"/>
              <a:t>Specify training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/>
              <a:t>Specify team for schema/mapping, </a:t>
            </a:r>
            <a:r>
              <a:rPr lang="en-US" sz="3600" dirty="0" smtClean="0"/>
              <a:t>Specify Cloud </a:t>
            </a:r>
            <a:r>
              <a:rPr lang="en-US" sz="3600" smtClean="0"/>
              <a:t>(hosting)</a:t>
            </a:r>
            <a:endParaRPr lang="en-US" sz="3600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33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opportunities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Curriculum-integrated data information literacy</a:t>
            </a:r>
          </a:p>
          <a:p>
            <a:r>
              <a:rPr lang="en-US" sz="3600" dirty="0" smtClean="0"/>
              <a:t>Follow-up on DMPs: intention &gt; practice</a:t>
            </a:r>
          </a:p>
          <a:p>
            <a:r>
              <a:rPr lang="en-US" sz="3600" dirty="0" smtClean="0"/>
              <a:t>Build/share </a:t>
            </a:r>
            <a:r>
              <a:rPr lang="en-US" sz="3600" dirty="0" smtClean="0"/>
              <a:t>infrastructure/suite of tools and services:</a:t>
            </a:r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ctive data processes; </a:t>
            </a:r>
          </a:p>
          <a:p>
            <a:pPr lvl="1"/>
            <a:r>
              <a:rPr lang="en-US" sz="3600" dirty="0" smtClean="0"/>
              <a:t>Storage and backup; </a:t>
            </a:r>
          </a:p>
          <a:p>
            <a:pPr lvl="1"/>
            <a:r>
              <a:rPr lang="en-US" sz="3600" dirty="0"/>
              <a:t>P</a:t>
            </a:r>
            <a:r>
              <a:rPr lang="en-US" sz="3600" dirty="0" smtClean="0"/>
              <a:t>ost-project data preservation and sharing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97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Survey </a:t>
            </a:r>
            <a:r>
              <a:rPr lang="en-US" dirty="0" smtClean="0">
                <a:hlinkClick r:id="rId2"/>
              </a:rPr>
              <a:t>question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/>
              <a:t>Go to </a:t>
            </a:r>
            <a:r>
              <a:rPr lang="en-US" b="1" dirty="0"/>
              <a:t>www.menti.com </a:t>
            </a:r>
            <a:r>
              <a:rPr lang="en-US" dirty="0"/>
              <a:t>and use the code </a:t>
            </a:r>
            <a:r>
              <a:rPr lang="en-US" b="1" dirty="0"/>
              <a:t>56 57 16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https://www.menti.com/77e300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643" y="211928"/>
            <a:ext cx="5358713" cy="862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485" y="1388520"/>
            <a:ext cx="6042454" cy="12469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Brian Westra | </a:t>
            </a:r>
            <a:r>
              <a:rPr lang="en-US" dirty="0" smtClean="0">
                <a:hlinkClick r:id="rId2"/>
              </a:rPr>
              <a:t>bwestra@uoregon.edu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 smtClean="0"/>
              <a:t>://library.uoregon.edu/datamanagement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16643" y="4196876"/>
            <a:ext cx="5135880" cy="1202176"/>
            <a:chOff x="3528060" y="5591235"/>
            <a:chExt cx="5135880" cy="1202176"/>
          </a:xfrm>
        </p:grpSpPr>
        <p:sp>
          <p:nvSpPr>
            <p:cNvPr id="13" name="Rectangle 12"/>
            <p:cNvSpPr/>
            <p:nvPr/>
          </p:nvSpPr>
          <p:spPr>
            <a:xfrm>
              <a:off x="3528060" y="5600398"/>
              <a:ext cx="5135880" cy="118522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MLS_Logo_2c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22268" y="4951964"/>
              <a:ext cx="1128524" cy="2480718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28060" y="5591235"/>
              <a:ext cx="2449421" cy="120217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DART project funded by Institute of Museum &amp; Library Services grant number LG-07-13-0328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33854" y="3068200"/>
            <a:ext cx="7047596" cy="7078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This presentation </a:t>
            </a:r>
            <a:r>
              <a:rPr lang="en-US" sz="2000" dirty="0"/>
              <a:t>at SPNHC thanks to support from a</a:t>
            </a:r>
            <a:r>
              <a:rPr lang="en-US" sz="2000" dirty="0" smtClean="0"/>
              <a:t> </a:t>
            </a:r>
            <a:r>
              <a:rPr lang="en-US" sz="2000" dirty="0" smtClean="0"/>
              <a:t>University </a:t>
            </a:r>
            <a:r>
              <a:rPr lang="en-US" sz="2000" dirty="0" smtClean="0"/>
              <a:t>of Oregon </a:t>
            </a:r>
            <a:r>
              <a:rPr lang="en-US" sz="2000" dirty="0" smtClean="0"/>
              <a:t>Foundation/</a:t>
            </a:r>
            <a:r>
              <a:rPr lang="en-US" sz="2000" dirty="0" err="1" smtClean="0"/>
              <a:t>Solari</a:t>
            </a:r>
            <a:r>
              <a:rPr lang="en-US" sz="2000" dirty="0" smtClean="0"/>
              <a:t> </a:t>
            </a:r>
            <a:r>
              <a:rPr lang="en-US" sz="2000" dirty="0"/>
              <a:t>Incentive </a:t>
            </a:r>
            <a:r>
              <a:rPr lang="en-US" sz="2000" dirty="0" smtClean="0"/>
              <a:t>award </a:t>
            </a:r>
            <a:r>
              <a:rPr lang="en-US" sz="2000" dirty="0"/>
              <a:t>and </a:t>
            </a:r>
            <a:r>
              <a:rPr lang="en-US" sz="2000" dirty="0" err="1"/>
              <a:t>iDigBio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52" y="6064998"/>
            <a:ext cx="2926121" cy="419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59" y="3071024"/>
            <a:ext cx="2435357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libraries are involved in Research Data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Expertise and philosophy similar to other services for scholarly communications/research products:</a:t>
            </a:r>
          </a:p>
          <a:p>
            <a:r>
              <a:rPr lang="en-US" sz="3200" dirty="0" smtClean="0"/>
              <a:t>Organize</a:t>
            </a:r>
          </a:p>
          <a:p>
            <a:r>
              <a:rPr lang="en-US" sz="3200" dirty="0" smtClean="0"/>
              <a:t>Describe</a:t>
            </a:r>
          </a:p>
          <a:p>
            <a:r>
              <a:rPr lang="en-US" sz="3200" dirty="0" smtClean="0"/>
              <a:t>Preserve</a:t>
            </a:r>
          </a:p>
          <a:p>
            <a:r>
              <a:rPr lang="en-US" sz="3200" dirty="0" smtClean="0"/>
              <a:t>Provide access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5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13" y="6425847"/>
            <a:ext cx="1134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UCSC Data Management guide,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://guides.library.ucsc.edu/datamanagement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accessed June 21, 2016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6"/>
          <a:stretch/>
        </p:blipFill>
        <p:spPr>
          <a:xfrm>
            <a:off x="1390758" y="86497"/>
            <a:ext cx="9557327" cy="63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services and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Management Plan (DMP) consultations</a:t>
            </a:r>
          </a:p>
          <a:p>
            <a:r>
              <a:rPr lang="en-US" sz="3200" dirty="0"/>
              <a:t>Data information literacy</a:t>
            </a:r>
          </a:p>
          <a:p>
            <a:r>
              <a:rPr lang="en-US" sz="3200" dirty="0" smtClean="0"/>
              <a:t>Infrastructure for organizing, preserving and sharing data</a:t>
            </a:r>
          </a:p>
          <a:p>
            <a:r>
              <a:rPr lang="en-US" sz="3200" dirty="0"/>
              <a:t>Metadata support </a:t>
            </a:r>
          </a:p>
          <a:p>
            <a:r>
              <a:rPr lang="en-US" sz="3200" dirty="0" smtClean="0"/>
              <a:t>‘Curation-friendly</a:t>
            </a:r>
            <a:r>
              <a:rPr lang="en-US" sz="3200" dirty="0"/>
              <a:t>’ </a:t>
            </a:r>
            <a:r>
              <a:rPr lang="en-US" sz="3200" dirty="0" smtClean="0"/>
              <a:t>tools and practices that facilitate </a:t>
            </a:r>
            <a:r>
              <a:rPr lang="en-US" sz="3200" dirty="0"/>
              <a:t>data </a:t>
            </a:r>
            <a:r>
              <a:rPr lang="en-US" sz="3200" dirty="0" smtClean="0"/>
              <a:t>sharing and preservation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01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14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NSF </a:t>
            </a:r>
            <a:r>
              <a:rPr lang="en-US" dirty="0"/>
              <a:t>Data Management Plan </a:t>
            </a:r>
            <a:r>
              <a:rPr lang="en-US" dirty="0" smtClean="0"/>
              <a:t>requirement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Some of the challenges for proposal writers:</a:t>
            </a:r>
          </a:p>
          <a:p>
            <a:r>
              <a:rPr lang="en-US" sz="3200" smtClean="0"/>
              <a:t>Data and metadata formats and standards</a:t>
            </a:r>
          </a:p>
          <a:p>
            <a:r>
              <a:rPr lang="en-US" sz="3200" smtClean="0"/>
              <a:t>Where and how to share data</a:t>
            </a:r>
          </a:p>
          <a:p>
            <a:r>
              <a:rPr lang="en-US" sz="3200" smtClean="0"/>
              <a:t>Backup and storage ≠ Preservation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02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39218"/>
          </a:xfrm>
        </p:spPr>
        <p:txBody>
          <a:bodyPr/>
          <a:lstStyle/>
          <a:p>
            <a:r>
              <a:rPr lang="en-US" dirty="0" smtClean="0"/>
              <a:t>How authors propose to share their data</a:t>
            </a:r>
            <a:endParaRPr lang="en-US" dirty="0"/>
          </a:p>
        </p:txBody>
      </p:sp>
      <p:pic>
        <p:nvPicPr>
          <p:cNvPr id="1026" name="Picture 2" descr="Share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" y="963826"/>
            <a:ext cx="12084696" cy="553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576" y="6540465"/>
            <a:ext cx="1115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DMPs as a Research </a:t>
            </a:r>
            <a:r>
              <a:rPr lang="en-US" dirty="0"/>
              <a:t>T</a:t>
            </a:r>
            <a:r>
              <a:rPr lang="en-US" dirty="0" smtClean="0"/>
              <a:t>ool (DART):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://osf.io/kh2y6/files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63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kinds of metadata do the plans propose?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767" y="6488668"/>
            <a:ext cx="1115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DMPs as a Research </a:t>
            </a:r>
            <a:r>
              <a:rPr lang="en-US" dirty="0"/>
              <a:t>T</a:t>
            </a:r>
            <a:r>
              <a:rPr lang="en-US" dirty="0" smtClean="0"/>
              <a:t>ool (DART):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://osf.io/kh2y6/files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Meta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9" y="586345"/>
            <a:ext cx="11222756" cy="59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DMP consultations   |  Other conversations            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       Collaboration   |  Instruction/training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5638800" y="3500845"/>
            <a:ext cx="667265" cy="1000897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63362" y="2068449"/>
            <a:ext cx="9218140" cy="12974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63362" y="4636679"/>
            <a:ext cx="9218140" cy="12974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947</Words>
  <Application>Microsoft Office PowerPoint</Application>
  <PresentationFormat>Widescreen</PresentationFormat>
  <Paragraphs>150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Data Librarianship and Small (&amp; Large) Collections Support</vt:lpstr>
      <vt:lpstr>PowerPoint Presentation</vt:lpstr>
      <vt:lpstr>Why libraries are involved in Research Data Services</vt:lpstr>
      <vt:lpstr>PowerPoint Presentation</vt:lpstr>
      <vt:lpstr>Data services and libraries</vt:lpstr>
      <vt:lpstr>NSF Data Management Plan requirement - 2011</vt:lpstr>
      <vt:lpstr>How authors propose to share their data</vt:lpstr>
      <vt:lpstr>What kinds of metadata do the plans propose?</vt:lpstr>
      <vt:lpstr>Bridging communities</vt:lpstr>
      <vt:lpstr>Managing Images in an Evo Bio team</vt:lpstr>
      <vt:lpstr>OMERO – Open Microscopy Environment</vt:lpstr>
      <vt:lpstr>PowerPoint Presentation</vt:lpstr>
      <vt:lpstr>OMERO – Outcomes</vt:lpstr>
      <vt:lpstr>OMERO – Lessons learned</vt:lpstr>
      <vt:lpstr>Managing collections data</vt:lpstr>
      <vt:lpstr>Managing collections data</vt:lpstr>
      <vt:lpstr>Next steps?</vt:lpstr>
      <vt:lpstr>Managing collections data – Lessons</vt:lpstr>
      <vt:lpstr>Many other opportunities</vt:lpstr>
      <vt:lpstr>Thank you!</vt:lpstr>
    </vt:vector>
  </TitlesOfParts>
  <Company>University of Oregon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Librarianship and Small Collections Support</dc:title>
  <dc:creator>Brian Westra</dc:creator>
  <cp:lastModifiedBy>Brian Westra</cp:lastModifiedBy>
  <cp:revision>112</cp:revision>
  <dcterms:created xsi:type="dcterms:W3CDTF">2016-06-16T21:32:05Z</dcterms:created>
  <dcterms:modified xsi:type="dcterms:W3CDTF">2016-06-22T09:37:01Z</dcterms:modified>
</cp:coreProperties>
</file>