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317" r:id="rId3"/>
    <p:sldId id="314" r:id="rId4"/>
    <p:sldId id="292" r:id="rId5"/>
    <p:sldId id="293" r:id="rId6"/>
    <p:sldId id="315" r:id="rId7"/>
    <p:sldId id="318" r:id="rId8"/>
    <p:sldId id="274" r:id="rId9"/>
    <p:sldId id="279" r:id="rId10"/>
    <p:sldId id="259" r:id="rId11"/>
    <p:sldId id="309" r:id="rId12"/>
    <p:sldId id="311" r:id="rId13"/>
    <p:sldId id="319" r:id="rId14"/>
    <p:sldId id="316" r:id="rId15"/>
    <p:sldId id="320" r:id="rId16"/>
    <p:sldId id="323" r:id="rId17"/>
    <p:sldId id="324" r:id="rId18"/>
    <p:sldId id="308" r:id="rId1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AA51"/>
    <a:srgbClr val="E0E2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822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A447B-78B3-4702-9AD5-2D4E88010D2E}" type="datetimeFigureOut">
              <a:rPr lang="en-US" smtClean="0"/>
              <a:t>2016-06-25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7B62E5-042F-4F1E-AC5D-C66FD4DCC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6088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6675AC1-29D8-444D-BB39-EAFCED7F4114}" type="datetimeFigureOut">
              <a:rPr lang="en-US"/>
              <a:pPr>
                <a:defRPr/>
              </a:pPr>
              <a:t>2016-06-25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BA7E11F-83AF-8E4C-954D-5AB1D905A6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157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A7E11F-83AF-8E4C-954D-5AB1D905A63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179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Kozuka Gothic Pro B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Kozuka Gothic Pro B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Kozuka Gothic Pro B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Kozuka Gothic Pro B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Kozuka Gothic Pro B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ozuka Gothic Pro B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ozuka Gothic Pro B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ozuka Gothic Pro B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ozuka Gothic Pro B" pitchFamily="34" charset="-128"/>
              </a:defRPr>
            </a:lvl9pPr>
          </a:lstStyle>
          <a:p>
            <a:fld id="{DB02199F-E86E-467E-85F2-9AED010B7E9F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Proposed NSF-funded botanical collecting sites in relation to collection density and elevation in the east Papuan region. Grid cells with an adequate collection density for floristic inventories are in red; the gray indicates the region within the elevation 500-1500 m, hypothesized to be the most species rich but under-collected zone. </a:t>
            </a:r>
          </a:p>
          <a:p>
            <a:pPr eaLnBrk="1" hangingPunct="1"/>
            <a:r>
              <a:rPr lang="en-US" altLang="en-US" smtClean="0"/>
              <a:t>380 specimens per grid cell (equivalent to 50 specimens per 100 km2) is considered adequately collected.</a:t>
            </a:r>
          </a:p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06147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A7E11F-83AF-8E4C-954D-5AB1D905A63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62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emf"/><Relationship Id="rId3" Type="http://schemas.openxmlformats.org/officeDocument/2006/relationships/hyperlink" Target="http://www.facebook.com/iDigBio" TargetMode="External"/><Relationship Id="rId7" Type="http://schemas.openxmlformats.org/officeDocument/2006/relationships/hyperlink" Target="http://vimeo.com/idigbio" TargetMode="External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hyperlink" Target="file:///\\localhost\webcal\::www.idigbio.org:events-calendar:export.ics" TargetMode="External"/><Relationship Id="rId5" Type="http://schemas.openxmlformats.org/officeDocument/2006/relationships/hyperlink" Target="https://twitter.com/iDigBio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hyperlink" Target="https://www.idigbio.org/rss-feed.xml" TargetMode="External"/><Relationship Id="rId1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ooter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40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857250"/>
            <a:ext cx="9144000" cy="4638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TextBox 5"/>
          <p:cNvSpPr txBox="1"/>
          <p:nvPr userDrawn="1"/>
        </p:nvSpPr>
        <p:spPr>
          <a:xfrm>
            <a:off x="3500438" y="5729288"/>
            <a:ext cx="5370512" cy="900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i="1" dirty="0">
                <a:latin typeface="+mn-lt"/>
                <a:ea typeface="+mn-ea"/>
                <a:cs typeface="+mn-cs"/>
              </a:rPr>
              <a:t>iDigBio is funded by a grant from the National Science Foundation’s Advancing Digitization of Biodiversity Collections Program (Cooperative Agreement EF-1115210).  Any opinions, findings, and conclusions or recommendations expressed in this material are those of the author(s) and do not necessarily reflect the views of the National Science Foundation.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841375"/>
          </a:xfrm>
          <a:prstGeom prst="rect">
            <a:avLst/>
          </a:prstGeom>
          <a:solidFill>
            <a:srgbClr val="2727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8" name="Picture 11" descr="idigbio_on_grey.t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92075"/>
            <a:ext cx="202247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06783"/>
            <a:ext cx="7772400" cy="941368"/>
          </a:xfrm>
          <a:prstGeom prst="rect">
            <a:avLst/>
          </a:prstGeom>
        </p:spPr>
        <p:txBody>
          <a:bodyPr/>
          <a:lstStyle>
            <a:lvl1pPr algn="l">
              <a:defRPr sz="3600" baseline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75 Bold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390"/>
            <a:ext cx="6400800" cy="141011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339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27013" y="720725"/>
            <a:ext cx="8721725" cy="5926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8758238" y="6410325"/>
            <a:ext cx="385762" cy="355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578850" y="6475413"/>
            <a:ext cx="520700" cy="1873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Cambria"/>
                <a:ea typeface="+mn-ea"/>
                <a:cs typeface="Cambr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3945EE9-9DAB-0E47-B004-C741F40FD6F3}" type="slidenum">
              <a:rPr lang="en-US" sz="900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893756"/>
            <a:ext cx="1669232" cy="5462594"/>
          </a:xfrm>
          <a:prstGeom prst="rect">
            <a:avLst/>
          </a:prstGeom>
        </p:spPr>
        <p:txBody>
          <a:bodyPr vert="eaVert"/>
          <a:lstStyle>
            <a:lvl1pPr algn="l">
              <a:defRPr sz="3200" b="1" i="0"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893756"/>
            <a:ext cx="6019800" cy="546259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9D091-C1CF-6A42-BD42-1224C83FE176}" type="datetimeFigureOut">
              <a:rPr lang="en-US"/>
              <a:pPr>
                <a:defRPr/>
              </a:pPr>
              <a:t>2016-06-25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08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footer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40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857250"/>
            <a:ext cx="9144000" cy="4638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TextBox 4"/>
          <p:cNvSpPr txBox="1"/>
          <p:nvPr userDrawn="1"/>
        </p:nvSpPr>
        <p:spPr>
          <a:xfrm>
            <a:off x="3500438" y="5729288"/>
            <a:ext cx="5370512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i="1" dirty="0">
                <a:latin typeface="+mn-lt"/>
                <a:ea typeface="+mn-ea"/>
                <a:cs typeface="+mn-cs"/>
              </a:rPr>
              <a:t>iDigBio is funded by a grant from the National Science Foundation’s Advancing Digitization of Biodiversity Collections Program (Cooperative Agreement EF-1115210).  Any opinions, findings, and conclusions or recommendations expressed in this material are those of the author(s) and do not necessarily reflect the views of the National Science Foundation.</a:t>
            </a:r>
            <a:endParaRPr lang="en-US" sz="1050" dirty="0">
              <a:latin typeface="+mn-lt"/>
              <a:ea typeface="+mn-ea"/>
              <a:cs typeface="+mn-cs"/>
            </a:endParaRPr>
          </a:p>
        </p:txBody>
      </p:sp>
      <p:pic>
        <p:nvPicPr>
          <p:cNvPr id="6" name="Picture 15">
            <a:hlinkClick r:id="rId3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63" y="2776538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>
            <a:hlinkClick r:id="rId5"/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63" y="3240088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>
            <a:hlinkClick r:id="rId7"/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8" r="12192"/>
          <a:stretch>
            <a:fillRect/>
          </a:stretch>
        </p:blipFill>
        <p:spPr bwMode="auto">
          <a:xfrm>
            <a:off x="3209925" y="3703638"/>
            <a:ext cx="4016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>
            <a:hlinkClick r:id="rId9"/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4171950"/>
            <a:ext cx="41275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9">
            <a:hlinkClick r:id="rId11" action="ppaction://hlinkfile"/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63" y="46609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0"/>
          <p:cNvSpPr txBox="1">
            <a:spLocks noChangeArrowheads="1"/>
          </p:cNvSpPr>
          <p:nvPr userDrawn="1"/>
        </p:nvSpPr>
        <p:spPr bwMode="auto">
          <a:xfrm>
            <a:off x="685800" y="3503613"/>
            <a:ext cx="2124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800" b="1">
                <a:latin typeface="Helvetica" charset="0"/>
                <a:cs typeface="Helvetica" charset="0"/>
              </a:rPr>
              <a:t>www.idigbio.org</a:t>
            </a:r>
          </a:p>
        </p:txBody>
      </p:sp>
      <p:grpSp>
        <p:nvGrpSpPr>
          <p:cNvPr id="12" name="Group 21"/>
          <p:cNvGrpSpPr>
            <a:grpSpLocks/>
          </p:cNvGrpSpPr>
          <p:nvPr userDrawn="1"/>
        </p:nvGrpSpPr>
        <p:grpSpPr bwMode="auto">
          <a:xfrm>
            <a:off x="1252538" y="2674938"/>
            <a:ext cx="968375" cy="830262"/>
            <a:chOff x="1252080" y="2742784"/>
            <a:chExt cx="968247" cy="830111"/>
          </a:xfrm>
        </p:grpSpPr>
        <p:pic>
          <p:nvPicPr>
            <p:cNvPr id="13" name="Picture 22" descr="idigbio_logo_rgb.eps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769"/>
            <a:stretch>
              <a:fillRect/>
            </a:stretch>
          </p:blipFill>
          <p:spPr bwMode="auto">
            <a:xfrm>
              <a:off x="1252080" y="2742784"/>
              <a:ext cx="861291" cy="830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3"/>
            <p:cNvSpPr/>
            <p:nvPr userDrawn="1"/>
          </p:nvSpPr>
          <p:spPr>
            <a:xfrm>
              <a:off x="1945725" y="3361796"/>
              <a:ext cx="274602" cy="2110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sp>
        <p:nvSpPr>
          <p:cNvPr id="15" name="TextBox 24"/>
          <p:cNvSpPr txBox="1">
            <a:spLocks noChangeArrowheads="1"/>
          </p:cNvSpPr>
          <p:nvPr userDrawn="1"/>
        </p:nvSpPr>
        <p:spPr bwMode="auto">
          <a:xfrm>
            <a:off x="3751263" y="2601913"/>
            <a:ext cx="5392737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ts val="3600"/>
              </a:lnSpc>
              <a:defRPr/>
            </a:pPr>
            <a:r>
              <a:rPr lang="en-US" sz="1600">
                <a:latin typeface="Cambria" charset="0"/>
                <a:cs typeface="Cambria" charset="0"/>
              </a:rPr>
              <a:t>facebook.com/iDigBio</a:t>
            </a:r>
          </a:p>
          <a:p>
            <a:pPr>
              <a:lnSpc>
                <a:spcPts val="3600"/>
              </a:lnSpc>
              <a:defRPr/>
            </a:pPr>
            <a:r>
              <a:rPr lang="en-US" sz="1600">
                <a:latin typeface="Cambria" charset="0"/>
                <a:cs typeface="Cambria" charset="0"/>
              </a:rPr>
              <a:t>twitter.com/iDigBio</a:t>
            </a:r>
          </a:p>
          <a:p>
            <a:pPr>
              <a:lnSpc>
                <a:spcPts val="3600"/>
              </a:lnSpc>
              <a:defRPr/>
            </a:pPr>
            <a:r>
              <a:rPr lang="en-US" sz="1600">
                <a:latin typeface="Cambria" charset="0"/>
                <a:cs typeface="Cambria" charset="0"/>
              </a:rPr>
              <a:t>vimeo.com/idigbio</a:t>
            </a:r>
          </a:p>
          <a:p>
            <a:pPr>
              <a:lnSpc>
                <a:spcPts val="3600"/>
              </a:lnSpc>
              <a:defRPr/>
            </a:pPr>
            <a:r>
              <a:rPr lang="en-US" sz="1600">
                <a:latin typeface="Cambria" charset="0"/>
                <a:cs typeface="Cambria" charset="0"/>
              </a:rPr>
              <a:t>idigbio.org/rss-feed.xml</a:t>
            </a:r>
          </a:p>
          <a:p>
            <a:pPr>
              <a:lnSpc>
                <a:spcPts val="3600"/>
              </a:lnSpc>
              <a:defRPr/>
            </a:pPr>
            <a:r>
              <a:rPr lang="en-US" sz="1600">
                <a:latin typeface="Cambria" charset="0"/>
                <a:cs typeface="Cambria" charset="0"/>
              </a:rPr>
              <a:t>webcal://www.idigbio.org/events-calendar/export.ics</a:t>
            </a:r>
          </a:p>
          <a:p>
            <a:pPr>
              <a:defRPr/>
            </a:pPr>
            <a:endParaRPr lang="en-US" sz="1800"/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9144000" cy="841375"/>
          </a:xfrm>
          <a:prstGeom prst="rect">
            <a:avLst/>
          </a:prstGeom>
          <a:solidFill>
            <a:srgbClr val="2727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7" name="Picture 21" descr="idigbio_on_grey.tif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92075"/>
            <a:ext cx="202247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06783"/>
            <a:ext cx="7772400" cy="941368"/>
          </a:xfrm>
          <a:prstGeom prst="rect">
            <a:avLst/>
          </a:prstGeom>
        </p:spPr>
        <p:txBody>
          <a:bodyPr/>
          <a:lstStyle>
            <a:lvl1pPr algn="l">
              <a:defRPr sz="3600" baseline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75 Bold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37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27013" y="720725"/>
            <a:ext cx="8721725" cy="5926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8758238" y="6410325"/>
            <a:ext cx="385762" cy="355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578850" y="6475413"/>
            <a:ext cx="520700" cy="1873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Cambria"/>
                <a:ea typeface="+mn-ea"/>
                <a:cs typeface="Cambr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B587D8E-9F43-4E4C-8989-58D09790A636}" type="slidenum">
              <a:rPr lang="en-US" sz="900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3137"/>
            <a:ext cx="8229600" cy="571500"/>
          </a:xfrm>
          <a:prstGeom prst="rect">
            <a:avLst/>
          </a:prstGeom>
        </p:spPr>
        <p:txBody>
          <a:bodyPr/>
          <a:lstStyle>
            <a:lvl1pPr algn="l">
              <a:defRPr sz="2800" b="1" i="0"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9110"/>
            <a:ext cx="8229600" cy="4700729"/>
          </a:xfrm>
        </p:spPr>
        <p:txBody>
          <a:bodyPr/>
          <a:lstStyle>
            <a:lvl1pPr>
              <a:defRPr>
                <a:latin typeface="Cambria"/>
                <a:cs typeface="Cambri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FD726-78D0-3348-A3E5-6F42C87DF9B7}" type="datetimeFigureOut">
              <a:rPr lang="en-US"/>
              <a:pPr>
                <a:defRPr/>
              </a:pPr>
              <a:t>2016-06-25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03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27013" y="720725"/>
            <a:ext cx="8721725" cy="5926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578850" y="5888038"/>
            <a:ext cx="5207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Cambria"/>
                <a:ea typeface="+mn-ea"/>
                <a:cs typeface="Cambr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758238" y="6410325"/>
            <a:ext cx="385762" cy="355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578850" y="6475413"/>
            <a:ext cx="520700" cy="1873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Cambria"/>
                <a:ea typeface="+mn-ea"/>
                <a:cs typeface="Cambr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AC11A3E-28BA-AB43-BF3E-EDE48363DDC0}" type="slidenum">
              <a:rPr lang="en-US" sz="900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2942"/>
            <a:ext cx="8229600" cy="670528"/>
          </a:xfrm>
          <a:prstGeom prst="rect">
            <a:avLst/>
          </a:prstGeom>
        </p:spPr>
        <p:txBody>
          <a:bodyPr/>
          <a:lstStyle>
            <a:lvl1pPr algn="l">
              <a:defRPr sz="2800" b="1" i="0"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50228"/>
            <a:ext cx="4038600" cy="450612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50228"/>
            <a:ext cx="4038600" cy="450612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AFEDE-1A1B-724A-82C5-2E169CE09708}" type="datetimeFigureOut">
              <a:rPr lang="en-US"/>
              <a:pPr>
                <a:defRPr/>
              </a:pPr>
              <a:t>2016-06-25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960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27013" y="720725"/>
            <a:ext cx="8721725" cy="5926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/>
          <p:cNvSpPr/>
          <p:nvPr userDrawn="1"/>
        </p:nvSpPr>
        <p:spPr>
          <a:xfrm>
            <a:off x="8758238" y="6410325"/>
            <a:ext cx="385762" cy="355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578850" y="6475413"/>
            <a:ext cx="520700" cy="1873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Cambria"/>
                <a:ea typeface="+mn-ea"/>
                <a:cs typeface="Cambr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AC53F38-319F-764A-ADC5-B28CBC35C13B}" type="slidenum">
              <a:rPr lang="en-US" sz="900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8927"/>
            <a:ext cx="8229600" cy="803443"/>
          </a:xfrm>
          <a:prstGeom prst="rect">
            <a:avLst/>
          </a:prstGeom>
        </p:spPr>
        <p:txBody>
          <a:bodyPr/>
          <a:lstStyle>
            <a:lvl1pPr algn="l">
              <a:defRPr sz="2800" b="1" i="0"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07406"/>
            <a:ext cx="4040188" cy="397959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6066"/>
            <a:ext cx="4040188" cy="36800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907406"/>
            <a:ext cx="4041775" cy="397959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6066"/>
            <a:ext cx="4041775" cy="36800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DEDCE-B073-0344-9CF3-DF0BFF017B46}" type="datetimeFigureOut">
              <a:rPr lang="en-US"/>
              <a:pPr>
                <a:defRPr/>
              </a:pPr>
              <a:t>2016-06-25</a:t>
            </a:fld>
            <a:endParaRPr lang="en-US"/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53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27013" y="720725"/>
            <a:ext cx="8721725" cy="5926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Rectangle 3"/>
          <p:cNvSpPr/>
          <p:nvPr userDrawn="1"/>
        </p:nvSpPr>
        <p:spPr>
          <a:xfrm>
            <a:off x="8758238" y="6410325"/>
            <a:ext cx="385762" cy="355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578850" y="6475413"/>
            <a:ext cx="520700" cy="1873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Cambria"/>
                <a:ea typeface="+mn-ea"/>
                <a:cs typeface="Cambr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B6ED38C-7336-D345-AF53-EB2CA9758BE1}" type="slidenum">
              <a:rPr lang="en-US" sz="900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912163"/>
            <a:ext cx="8229600" cy="803443"/>
          </a:xfrm>
          <a:prstGeom prst="rect">
            <a:avLst/>
          </a:prstGeom>
        </p:spPr>
        <p:txBody>
          <a:bodyPr/>
          <a:lstStyle>
            <a:lvl1pPr algn="l">
              <a:defRPr sz="2800" b="1" i="0"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2134E-A647-8C44-B20F-572282D3F0D5}" type="datetimeFigureOut">
              <a:rPr lang="en-US"/>
              <a:pPr>
                <a:defRPr/>
              </a:pPr>
              <a:t>2016-06-25</a:t>
            </a:fld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712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27013" y="720725"/>
            <a:ext cx="8721725" cy="5926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" name="Rectangle 2"/>
          <p:cNvSpPr/>
          <p:nvPr userDrawn="1"/>
        </p:nvSpPr>
        <p:spPr>
          <a:xfrm>
            <a:off x="8758238" y="6410325"/>
            <a:ext cx="385762" cy="355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8578850" y="6475413"/>
            <a:ext cx="520700" cy="1873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Cambria"/>
                <a:ea typeface="+mn-ea"/>
                <a:cs typeface="Cambr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78809CF-9C41-2E4D-8F75-CE8C553C244A}" type="slidenum">
              <a:rPr lang="en-US" sz="900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B698B-492B-2742-8BB1-9D3B2D73D7F6}" type="datetimeFigureOut">
              <a:rPr lang="en-US"/>
              <a:pPr>
                <a:defRPr/>
              </a:pPr>
              <a:t>2016-06-25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4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27013" y="720725"/>
            <a:ext cx="8721725" cy="5926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8758238" y="6410325"/>
            <a:ext cx="385762" cy="355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578850" y="6475413"/>
            <a:ext cx="520700" cy="1873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Cambria"/>
                <a:ea typeface="+mn-ea"/>
                <a:cs typeface="Cambr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626948C-628B-FE4E-BCC8-84124A406066}" type="slidenum">
              <a:rPr lang="en-US" sz="900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0862"/>
            <a:ext cx="3008313" cy="708876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00862"/>
            <a:ext cx="5111750" cy="556762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03189"/>
            <a:ext cx="3008313" cy="4665299"/>
          </a:xfrm>
        </p:spPr>
        <p:txBody>
          <a:bodyPr/>
          <a:lstStyle>
            <a:lvl1pPr marL="0" indent="0">
              <a:buNone/>
              <a:defRPr sz="1400">
                <a:latin typeface="Cambr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2E336-BEAD-0C47-96E2-88AF70A037E4}" type="datetimeFigureOut">
              <a:rPr lang="en-US"/>
              <a:pPr>
                <a:defRPr/>
              </a:pPr>
              <a:t>2016-06-25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209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27013" y="720725"/>
            <a:ext cx="8721725" cy="5926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8758238" y="6410325"/>
            <a:ext cx="385762" cy="355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578850" y="6475413"/>
            <a:ext cx="520700" cy="1873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Cambria"/>
                <a:ea typeface="+mn-ea"/>
                <a:cs typeface="Cambr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AFD32CF-1CBC-EA4C-86D7-F712CF2719BE}" type="slidenum">
              <a:rPr lang="en-US" sz="900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754" y="5482639"/>
            <a:ext cx="5486400" cy="40521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5754" y="987834"/>
            <a:ext cx="7953437" cy="437950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754" y="5887849"/>
            <a:ext cx="5486400" cy="5205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F8F29-DF45-9C42-B1A1-D4012827ED3D}" type="datetimeFigureOut">
              <a:rPr lang="en-US"/>
              <a:pPr>
                <a:defRPr/>
              </a:pPr>
              <a:t>2016-06-25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891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27013" y="720725"/>
            <a:ext cx="8721725" cy="5926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8758238" y="6410325"/>
            <a:ext cx="385762" cy="355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578850" y="6475413"/>
            <a:ext cx="520700" cy="1873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Cambria"/>
                <a:ea typeface="+mn-ea"/>
                <a:cs typeface="Cambr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374BC4B-6958-2542-A805-A500B75A5D6F}" type="slidenum">
              <a:rPr lang="en-US" sz="900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28629"/>
            <a:ext cx="8229600" cy="44277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953246"/>
            <a:ext cx="8229600" cy="803443"/>
          </a:xfrm>
          <a:prstGeom prst="rect">
            <a:avLst/>
          </a:prstGeom>
        </p:spPr>
        <p:txBody>
          <a:bodyPr/>
          <a:lstStyle>
            <a:lvl1pPr algn="l">
              <a:defRPr sz="2800" b="1" i="0"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408FA-01D3-394F-ADC6-33D9FB808F66}" type="datetimeFigureOut">
              <a:rPr lang="en-US"/>
              <a:pPr>
                <a:defRPr/>
              </a:pPr>
              <a:t>2016-06-25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786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2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69913"/>
          </a:xfrm>
          <a:prstGeom prst="rect">
            <a:avLst/>
          </a:prstGeom>
          <a:solidFill>
            <a:srgbClr val="2727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027" name="Picture 1" descr="idigbio_on_grey.ti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01600"/>
            <a:ext cx="11906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171700"/>
            <a:ext cx="8229600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5313" y="123825"/>
            <a:ext cx="800100" cy="3317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latin typeface="12 pt. Helvetica* 65 Medium   0" charset="0"/>
              </a:defRPr>
            </a:lvl1pPr>
          </a:lstStyle>
          <a:p>
            <a:pPr>
              <a:defRPr/>
            </a:pPr>
            <a:r>
              <a:rPr lang="en-US"/>
              <a:t>8/6/14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9350" y="123825"/>
            <a:ext cx="4248150" cy="3317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12 pt. Helvetica* 65 Medium   0" charset="0"/>
              </a:defRPr>
            </a:lvl1pPr>
          </a:lstStyle>
          <a:p>
            <a:pPr>
              <a:defRPr/>
            </a:pPr>
            <a:r>
              <a:rPr lang="en-US"/>
              <a:t>Presentation Title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Cambria"/>
          <a:ea typeface="ＭＳ Ｐゴシック" charset="0"/>
          <a:cs typeface="Cambria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Cambria"/>
          <a:ea typeface="ＭＳ Ｐゴシック" charset="0"/>
          <a:cs typeface="Cambria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Cambria"/>
          <a:ea typeface="ＭＳ Ｐゴシック" charset="0"/>
          <a:cs typeface="Cambria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Cambria"/>
          <a:ea typeface="ＭＳ Ｐゴシック" charset="0"/>
          <a:cs typeface="Cambria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Cambria"/>
          <a:ea typeface="ＭＳ Ｐゴシック" charset="0"/>
          <a:cs typeface="Cambr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png"/><Relationship Id="rId4" Type="http://schemas.openxmlformats.org/officeDocument/2006/relationships/image" Target="../media/image6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gif"/><Relationship Id="rId13" Type="http://schemas.openxmlformats.org/officeDocument/2006/relationships/image" Target="../media/image60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12" Type="http://schemas.openxmlformats.org/officeDocument/2006/relationships/image" Target="../media/image7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jpg"/><Relationship Id="rId10" Type="http://schemas.openxmlformats.org/officeDocument/2006/relationships/image" Target="../media/image75.png"/><Relationship Id="rId4" Type="http://schemas.openxmlformats.org/officeDocument/2006/relationships/image" Target="../media/image18.png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42.png"/><Relationship Id="rId7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38.png"/><Relationship Id="rId9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7" b="19874"/>
          <a:stretch/>
        </p:blipFill>
        <p:spPr>
          <a:xfrm>
            <a:off x="0" y="845389"/>
            <a:ext cx="9144000" cy="46496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305" y="1001919"/>
            <a:ext cx="7772400" cy="9413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Field to database to aggregator and beyond: documenting the flora of Melanesia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7943" y="3939396"/>
            <a:ext cx="4895491" cy="1409700"/>
          </a:xfrm>
        </p:spPr>
        <p:txBody>
          <a:bodyPr rtlCol="0"/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Shelley A. James</a:t>
            </a:r>
          </a:p>
          <a:p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iDigBio, Florida Museum of Natural History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7190179" y="6535368"/>
            <a:ext cx="1848789" cy="48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ＭＳ Ｐゴシック" charset="0"/>
                <a:cs typeface="Cambria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Cambria"/>
                <a:ea typeface="ＭＳ Ｐゴシック" charset="0"/>
                <a:cs typeface="Cambria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ambria"/>
                <a:ea typeface="ＭＳ Ｐゴシック" charset="0"/>
                <a:cs typeface="Cambria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mbria"/>
                <a:ea typeface="ＭＳ Ｐゴシック" charset="0"/>
                <a:cs typeface="Cambria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mbria"/>
                <a:ea typeface="ＭＳ Ｐゴシック" charset="0"/>
                <a:cs typeface="Cambri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</a:rPr>
              <a:t>SPNHC, Berlin, 2016</a:t>
            </a:r>
            <a:endParaRPr lang="en-US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58701" y="6213990"/>
            <a:ext cx="514275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/>
              <a:t>								        This work was also</a:t>
            </a:r>
          </a:p>
          <a:p>
            <a:pPr>
              <a:spcBef>
                <a:spcPts val="0"/>
              </a:spcBef>
            </a:pPr>
            <a:r>
              <a:rPr lang="en-US" sz="1050" i="1" dirty="0" smtClean="0"/>
              <a:t> supported by NSF grants DEB-0950207 </a:t>
            </a:r>
            <a:r>
              <a:rPr lang="en-US" sz="1050" i="1" dirty="0"/>
              <a:t>and </a:t>
            </a:r>
            <a:r>
              <a:rPr lang="en-US" sz="1050" i="1" dirty="0" smtClean="0"/>
              <a:t>DBI-1057453, and CEPF.</a:t>
            </a:r>
            <a:endParaRPr lang="en-US" sz="105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QR codes and collections data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593" y="1681299"/>
            <a:ext cx="2578777" cy="45585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9733" y="2565647"/>
            <a:ext cx="2314112" cy="17355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83478" y="2566019"/>
            <a:ext cx="2314112" cy="17355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282" y="973137"/>
            <a:ext cx="2935863" cy="15350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0709" y="4838145"/>
            <a:ext cx="747503" cy="71875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7" name="Straight Arrow Connector 16"/>
          <p:cNvCxnSpPr/>
          <p:nvPr/>
        </p:nvCxnSpPr>
        <p:spPr>
          <a:xfrm flipH="1" flipV="1">
            <a:off x="2548212" y="5596890"/>
            <a:ext cx="69258" cy="1752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2988" y="2657896"/>
            <a:ext cx="1792379" cy="1932599"/>
          </a:xfrm>
          <a:prstGeom prst="rect">
            <a:avLst/>
          </a:prstGeom>
        </p:spPr>
      </p:pic>
      <p:sp>
        <p:nvSpPr>
          <p:cNvPr id="12" name="Text Box 19"/>
          <p:cNvSpPr txBox="1">
            <a:spLocks noChangeArrowheads="1"/>
          </p:cNvSpPr>
          <p:nvPr/>
        </p:nvSpPr>
        <p:spPr bwMode="auto">
          <a:xfrm rot="20772172">
            <a:off x="3089251" y="5543549"/>
            <a:ext cx="6088063" cy="4572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916E0E076A344FA7BEC4084443F3CC66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00282" y="6142874"/>
            <a:ext cx="1772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dwc:eventID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1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Other useful tips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latin typeface="+mj-lt"/>
              </a:rPr>
              <a:t>Keep GPS track</a:t>
            </a:r>
            <a:r>
              <a:rPr lang="en-US" sz="2400" dirty="0">
                <a:latin typeface="+mj-lt"/>
              </a:rPr>
              <a:t>; Geotag images</a:t>
            </a:r>
          </a:p>
          <a:p>
            <a:r>
              <a:rPr lang="en-US" sz="2400" dirty="0" smtClean="0">
                <a:latin typeface="+mj-lt"/>
              </a:rPr>
              <a:t>Photograph tag number before each specimen</a:t>
            </a:r>
          </a:p>
          <a:p>
            <a:r>
              <a:rPr lang="en-US" sz="2400" dirty="0" smtClean="0">
                <a:latin typeface="+mj-lt"/>
              </a:rPr>
              <a:t>Don’t delay on transcribing/cleaning/integrating data!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76300" y="3614983"/>
            <a:ext cx="4304578" cy="2724633"/>
            <a:chOff x="12961" y="3263762"/>
            <a:chExt cx="4304578" cy="272463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61" y="3263762"/>
              <a:ext cx="4304578" cy="2724633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 flipH="1">
              <a:off x="1148254" y="3482962"/>
              <a:ext cx="290449" cy="0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296739" y="3263762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  <a:latin typeface="ConduitITCStd" panose="02000606040000020004" pitchFamily="50" charset="0"/>
                </a:rPr>
                <a:t>1300 m</a:t>
              </a:r>
              <a:endParaRPr lang="en-US" sz="1800" dirty="0">
                <a:solidFill>
                  <a:schemeClr val="bg1"/>
                </a:solidFill>
                <a:latin typeface="ConduitITCStd" panose="02000606040000020004" pitchFamily="50" charset="0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2557818" y="5318555"/>
              <a:ext cx="0" cy="27829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2352409" y="5548898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  <a:latin typeface="ConduitITCStd" panose="02000606040000020004" pitchFamily="50" charset="0"/>
                </a:rPr>
                <a:t>1000 m</a:t>
              </a:r>
              <a:endParaRPr lang="en-US" sz="1800" dirty="0">
                <a:solidFill>
                  <a:schemeClr val="bg1"/>
                </a:solidFill>
                <a:latin typeface="ConduitITCStd" panose="02000606040000020004" pitchFamily="50" charset="0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1661529" y="5121840"/>
              <a:ext cx="0" cy="27829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293479" y="4822003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  <a:latin typeface="ConduitITCStd" panose="02000606040000020004" pitchFamily="50" charset="0"/>
                </a:rPr>
                <a:t>800 m</a:t>
              </a:r>
              <a:endParaRPr lang="en-US" sz="1800" dirty="0">
                <a:solidFill>
                  <a:schemeClr val="bg1"/>
                </a:solidFill>
                <a:latin typeface="ConduitITCStd" panose="02000606040000020004" pitchFamily="50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878" y="3614983"/>
            <a:ext cx="4304578" cy="272463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91665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More tricks and tips!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Mobile technology and apps</a:t>
            </a:r>
          </a:p>
          <a:p>
            <a:r>
              <a:rPr lang="en-US" dirty="0" smtClean="0">
                <a:latin typeface="+mj-lt"/>
              </a:rPr>
              <a:t>Tools for cleaning and standardizing data</a:t>
            </a:r>
          </a:p>
          <a:p>
            <a:endParaRPr lang="en-US" dirty="0" smtClean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457200" lvl="1" indent="0">
              <a:buNone/>
            </a:pPr>
            <a:endParaRPr lang="en-US" dirty="0">
              <a:latin typeface="+mj-lt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32407" y="2929631"/>
            <a:ext cx="1813965" cy="3315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88414" y="2805344"/>
            <a:ext cx="61404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Data collection apps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Georeferencing</a:t>
            </a:r>
            <a:r>
              <a:rPr lang="en-US" dirty="0" smtClean="0"/>
              <a:t> tools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Photo geotagging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Measurement tools (height, direction, distance</a:t>
            </a:r>
            <a:r>
              <a:rPr lang="en-US" dirty="0"/>
              <a:t>)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Audio collection tools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OpenRefine</a:t>
            </a:r>
            <a:r>
              <a:rPr lang="en-US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Google Earth, other visualization software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Taxonomic name etc. validation services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/>
              <a:t>		</a:t>
            </a:r>
          </a:p>
        </p:txBody>
      </p:sp>
      <p:pic>
        <p:nvPicPr>
          <p:cNvPr id="5122" name="Picture 2" descr="openrefine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09" y="5380505"/>
            <a:ext cx="1424650" cy="34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824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More tricks and tips!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8112"/>
            <a:ext cx="8229600" cy="4700729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Mobile technology and apps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Tools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for cleaning and standardizing data</a:t>
            </a:r>
          </a:p>
          <a:p>
            <a:r>
              <a:rPr lang="en-US" dirty="0" smtClean="0">
                <a:latin typeface="+mj-lt"/>
              </a:rPr>
              <a:t>Field information management system 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Develop a sustainable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workflow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Publish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using identifiers! 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Reach out to iDigBio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for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information: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Field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to Database Wiki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Glossary of Terms</a:t>
            </a:r>
          </a:p>
          <a:p>
            <a:pPr marL="0" indent="0">
              <a:buNone/>
            </a:pPr>
            <a:endParaRPr lang="en-US" dirty="0" smtClean="0">
              <a:latin typeface="+mj-lt"/>
            </a:endParaRPr>
          </a:p>
          <a:p>
            <a:endParaRPr lang="en-US" dirty="0">
              <a:solidFill>
                <a:schemeClr val="bg1">
                  <a:lumMod val="75000"/>
                </a:schemeClr>
              </a:solidFill>
              <a:latin typeface="+mj-lt"/>
            </a:endParaRPr>
          </a:p>
          <a:p>
            <a:pPr marL="457200" lvl="1" indent="0">
              <a:buNone/>
            </a:pP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9677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83" y="2610034"/>
            <a:ext cx="4764951" cy="368986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54" y="741599"/>
            <a:ext cx="8506656" cy="18595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9051" y="2547893"/>
            <a:ext cx="3527806" cy="403711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544711" y="4627262"/>
            <a:ext cx="362887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Expedition identifiers &amp; metadata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Excel spreadsheet generation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Controlled 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GUID generation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Data validation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 smtClean="0"/>
              <a:t>DwC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4181382" y="888042"/>
            <a:ext cx="3272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http://www.biscicol.org/</a:t>
            </a:r>
          </a:p>
        </p:txBody>
      </p:sp>
    </p:spTree>
    <p:extLst>
      <p:ext uri="{BB962C8B-B14F-4D97-AF65-F5344CB8AC3E}">
        <p14:creationId xmlns:p14="http://schemas.microsoft.com/office/powerpoint/2010/main" val="3670321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More tricks and tips!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4637"/>
            <a:ext cx="8229600" cy="4700729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Mobile technology and apps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Tools for cleaning and standardizing data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Field information management system </a:t>
            </a:r>
            <a:endParaRPr lang="en-US" dirty="0" smtClean="0">
              <a:latin typeface="+mj-lt"/>
            </a:endParaRPr>
          </a:p>
          <a:p>
            <a:r>
              <a:rPr lang="en-US" dirty="0">
                <a:latin typeface="+mj-lt"/>
              </a:rPr>
              <a:t>Develop a sustainable </a:t>
            </a:r>
            <a:r>
              <a:rPr lang="en-US" dirty="0" smtClean="0">
                <a:latin typeface="+mj-lt"/>
              </a:rPr>
              <a:t>workflow</a:t>
            </a:r>
          </a:p>
          <a:p>
            <a:r>
              <a:rPr lang="en-US" dirty="0" smtClean="0">
                <a:latin typeface="+mj-lt"/>
              </a:rPr>
              <a:t>Publish &amp; archive data </a:t>
            </a:r>
            <a:r>
              <a:rPr lang="en-US" dirty="0">
                <a:latin typeface="+mj-lt"/>
              </a:rPr>
              <a:t>using </a:t>
            </a:r>
            <a:r>
              <a:rPr lang="en-US" dirty="0" smtClean="0">
                <a:latin typeface="+mj-lt"/>
              </a:rPr>
              <a:t>appropriate identifiers</a:t>
            </a:r>
            <a:r>
              <a:rPr lang="en-US" dirty="0">
                <a:latin typeface="+mj-lt"/>
              </a:rPr>
              <a:t>!</a:t>
            </a:r>
          </a:p>
          <a:p>
            <a:pPr marL="457200" lvl="1" indent="0">
              <a:buNone/>
            </a:pPr>
            <a:endParaRPr lang="en-US" dirty="0">
              <a:latin typeface="+mj-lt"/>
            </a:endParaRPr>
          </a:p>
        </p:txBody>
      </p:sp>
      <p:pic>
        <p:nvPicPr>
          <p:cNvPr id="4" name="Picture 6" descr="http://impressions-project.eu/showimg.php?filename=m500_1088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00" b="37698"/>
          <a:stretch/>
        </p:blipFill>
        <p:spPr bwMode="auto">
          <a:xfrm>
            <a:off x="2005249" y="4973874"/>
            <a:ext cx="1616736" cy="38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57" y="5520960"/>
            <a:ext cx="2258138" cy="698073"/>
          </a:xfrm>
          <a:prstGeom prst="rect">
            <a:avLst/>
          </a:prstGeom>
        </p:spPr>
      </p:pic>
      <p:pic>
        <p:nvPicPr>
          <p:cNvPr id="6" name="Picture 10" descr="GBIF logo, standard vers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713" y="4478980"/>
            <a:ext cx="1690852" cy="112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iki.datadryad.org/images/9/91/Dryad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595" y="4478980"/>
            <a:ext cx="1415773" cy="79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12hoy26budd28l29v3kl2fq1-wpengine.netdna-ssl.com/wp-content/uploads/2015/02/logo-figshare3-300x11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999" y="5534863"/>
            <a:ext cx="1886289" cy="71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www.nlm.nih.gov/about/logos_nlm_photos/large-Blue_ncbi_logo195h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145" y="4898839"/>
            <a:ext cx="739681" cy="102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plazi.org/fileadmin/templates/img/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543" y="5680425"/>
            <a:ext cx="1677508" cy="41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888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More tricks and tips!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4637"/>
            <a:ext cx="8229600" cy="4700729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Mobile technology and apps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Tools for cleaning and standardizing data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Field information management system </a:t>
            </a:r>
            <a:endParaRPr lang="en-US" dirty="0" smtClean="0">
              <a:latin typeface="+mj-lt"/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Develop a sustainable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workflow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Publish &amp; archive data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using identifiers!</a:t>
            </a:r>
          </a:p>
          <a:p>
            <a:r>
              <a:rPr lang="en-US" dirty="0" smtClean="0">
                <a:latin typeface="+mj-lt"/>
              </a:rPr>
              <a:t>Reach out to iDigBio for information:</a:t>
            </a:r>
          </a:p>
          <a:p>
            <a:pPr lvl="1"/>
            <a:r>
              <a:rPr lang="en-US" dirty="0" smtClean="0">
                <a:latin typeface="+mj-lt"/>
              </a:rPr>
              <a:t>Field to Database Wiki</a:t>
            </a:r>
          </a:p>
          <a:p>
            <a:pPr lvl="1"/>
            <a:r>
              <a:rPr lang="en-US" dirty="0">
                <a:latin typeface="+mj-lt"/>
              </a:rPr>
              <a:t>Glossary of </a:t>
            </a:r>
            <a:r>
              <a:rPr lang="en-US" dirty="0" smtClean="0">
                <a:latin typeface="+mj-lt"/>
              </a:rPr>
              <a:t>Terms</a:t>
            </a:r>
          </a:p>
          <a:p>
            <a:pPr marL="457200" lvl="1" indent="0">
              <a:buNone/>
            </a:pPr>
            <a:endParaRPr lang="en-US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552" y="5103312"/>
            <a:ext cx="2435357" cy="7528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33066" y="5801457"/>
            <a:ext cx="2263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AAA51"/>
                </a:solidFill>
              </a:rPr>
              <a:t>www.iDigBio.org</a:t>
            </a:r>
            <a:endParaRPr lang="en-US" dirty="0">
              <a:solidFill>
                <a:srgbClr val="6AAA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191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PNGsi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07" y="1461782"/>
            <a:ext cx="4691165" cy="362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Using biodiversity data to plan expeditions</a:t>
            </a:r>
            <a:endParaRPr lang="en-US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16607" y="2108282"/>
            <a:ext cx="44381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iDigBio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GBIF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Other biodiversity data 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Physical specimens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Previous survey documentation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Literature</a:t>
            </a:r>
            <a:endParaRPr lang="en-US" sz="2000" dirty="0">
              <a:latin typeface="+mj-lt"/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55" y="4841921"/>
            <a:ext cx="2535453" cy="17100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0076" y="4573969"/>
            <a:ext cx="3776724" cy="197582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4309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" t="3829" r="5801" b="7637"/>
          <a:stretch/>
        </p:blipFill>
        <p:spPr>
          <a:xfrm>
            <a:off x="3133110" y="1086902"/>
            <a:ext cx="3036274" cy="4410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6210" y="5635965"/>
            <a:ext cx="3784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Shelley James, sjames@flmnh.ufl.edu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050" y="6068480"/>
            <a:ext cx="521692" cy="5216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646" y="6077927"/>
            <a:ext cx="493258" cy="493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414" y="5922846"/>
            <a:ext cx="763432" cy="7634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849" y="6114600"/>
            <a:ext cx="410865" cy="410865"/>
          </a:xfrm>
          <a:prstGeom prst="rect">
            <a:avLst/>
          </a:prstGeom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29617" y="5950972"/>
            <a:ext cx="2419566" cy="595756"/>
            <a:chOff x="3365938" y="434684"/>
            <a:chExt cx="3085281" cy="759672"/>
          </a:xfrm>
        </p:grpSpPr>
        <p:pic>
          <p:nvPicPr>
            <p:cNvPr id="10" name="Picture 8" descr="http://www.nsf.gov/images/logos/nsf1.g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6095" y="434684"/>
              <a:ext cx="755124" cy="759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5938" y="506401"/>
              <a:ext cx="841375" cy="668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6558" y="485696"/>
              <a:ext cx="663575" cy="668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4376" y="514378"/>
              <a:ext cx="687387" cy="668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Rectangle 14"/>
          <p:cNvSpPr/>
          <p:nvPr/>
        </p:nvSpPr>
        <p:spPr>
          <a:xfrm>
            <a:off x="4606168" y="2541977"/>
            <a:ext cx="1525527" cy="475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905623" y="880817"/>
            <a:ext cx="1525527" cy="475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592880" y="974736"/>
            <a:ext cx="2342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www.iDigBio.org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18" name="Picture 4" descr="080904_ichthyology084_D2X4248_MF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470" y="3072147"/>
            <a:ext cx="3354040" cy="221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371" y="2619982"/>
            <a:ext cx="1913665" cy="59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ISH10039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8614">
            <a:off x="5975192" y="2508394"/>
            <a:ext cx="2792413" cy="4064000"/>
          </a:xfrm>
          <a:prstGeom prst="rect">
            <a:avLst/>
          </a:prstGeom>
          <a:noFill/>
          <a:ln w="9525">
            <a:solidFill>
              <a:srgbClr val="DDDDD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Field to database born digital – important?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Making data accessible, discoverable, useable sooner</a:t>
            </a:r>
          </a:p>
          <a:p>
            <a:r>
              <a:rPr lang="en-US" dirty="0" smtClean="0">
                <a:latin typeface="+mj-lt"/>
              </a:rPr>
              <a:t>Improve collections management efficiency</a:t>
            </a:r>
          </a:p>
          <a:p>
            <a:r>
              <a:rPr lang="en-US" dirty="0" smtClean="0">
                <a:latin typeface="+mj-lt"/>
              </a:rPr>
              <a:t>Sustainability</a:t>
            </a:r>
          </a:p>
          <a:p>
            <a:r>
              <a:rPr lang="en-US" dirty="0" smtClean="0">
                <a:latin typeface="+mj-lt"/>
              </a:rPr>
              <a:t>Expedition and collection tracking</a:t>
            </a:r>
          </a:p>
          <a:p>
            <a:r>
              <a:rPr lang="en-US" dirty="0">
                <a:latin typeface="+mj-lt"/>
              </a:rPr>
              <a:t>P</a:t>
            </a:r>
            <a:r>
              <a:rPr lang="en-US" dirty="0" smtClean="0">
                <a:latin typeface="+mj-lt"/>
              </a:rPr>
              <a:t>ublishing and citation</a:t>
            </a: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484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577" y="742852"/>
            <a:ext cx="8615779" cy="571500"/>
          </a:xfrm>
        </p:spPr>
        <p:txBody>
          <a:bodyPr/>
          <a:lstStyle/>
          <a:p>
            <a:r>
              <a:rPr lang="en-US" sz="2400" i="1" dirty="0">
                <a:latin typeface="+mj-lt"/>
              </a:rPr>
              <a:t>M</a:t>
            </a:r>
            <a:r>
              <a:rPr lang="en-US" sz="2400" i="1" dirty="0" smtClean="0">
                <a:latin typeface="+mj-lt"/>
              </a:rPr>
              <a:t>inimum</a:t>
            </a:r>
            <a:r>
              <a:rPr lang="en-US" sz="2400" dirty="0" smtClean="0">
                <a:latin typeface="+mj-lt"/>
              </a:rPr>
              <a:t> data fields needed for biodiversity aggregators?</a:t>
            </a:r>
            <a:endParaRPr lang="en-US" sz="240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7315"/>
            <a:ext cx="3084990" cy="4700729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 smtClean="0">
                <a:latin typeface="+mj-lt"/>
              </a:rPr>
              <a:t>Darwin Core</a:t>
            </a:r>
          </a:p>
          <a:p>
            <a:r>
              <a:rPr lang="en-US" sz="1800" dirty="0" err="1" smtClean="0">
                <a:latin typeface="+mj-lt"/>
              </a:rPr>
              <a:t>recordID</a:t>
            </a:r>
            <a:endParaRPr lang="en-US" sz="1800" dirty="0" smtClean="0">
              <a:latin typeface="+mj-lt"/>
            </a:endParaRPr>
          </a:p>
          <a:p>
            <a:r>
              <a:rPr lang="en-US" sz="1800" b="1" dirty="0" err="1" smtClean="0">
                <a:latin typeface="+mj-lt"/>
              </a:rPr>
              <a:t>occurrenceID</a:t>
            </a:r>
            <a:r>
              <a:rPr lang="en-US" sz="1800" dirty="0" smtClean="0">
                <a:latin typeface="+mj-lt"/>
              </a:rPr>
              <a:t> (unique!)</a:t>
            </a:r>
          </a:p>
          <a:p>
            <a:r>
              <a:rPr lang="en-US" sz="1800" dirty="0" err="1" smtClean="0">
                <a:latin typeface="+mj-lt"/>
              </a:rPr>
              <a:t>scientificName</a:t>
            </a:r>
            <a:endParaRPr lang="en-US" sz="1800" dirty="0" smtClean="0">
              <a:latin typeface="+mj-lt"/>
            </a:endParaRPr>
          </a:p>
          <a:p>
            <a:r>
              <a:rPr lang="en-US" sz="1800" dirty="0" err="1" smtClean="0">
                <a:latin typeface="+mj-lt"/>
              </a:rPr>
              <a:t>eventDate</a:t>
            </a:r>
            <a:endParaRPr lang="en-US" sz="1800" dirty="0" smtClean="0">
              <a:latin typeface="+mj-lt"/>
            </a:endParaRPr>
          </a:p>
          <a:p>
            <a:r>
              <a:rPr lang="en-US" sz="1800" dirty="0" err="1" smtClean="0">
                <a:latin typeface="+mj-lt"/>
              </a:rPr>
              <a:t>recordedBy</a:t>
            </a:r>
            <a:r>
              <a:rPr lang="en-US" sz="1800" dirty="0" smtClean="0">
                <a:latin typeface="+mj-lt"/>
              </a:rPr>
              <a:t> (ORCID!)</a:t>
            </a:r>
          </a:p>
          <a:p>
            <a:r>
              <a:rPr lang="en-US" sz="1800" dirty="0" smtClean="0">
                <a:latin typeface="+mj-lt"/>
              </a:rPr>
              <a:t>Locality information </a:t>
            </a:r>
          </a:p>
          <a:p>
            <a:r>
              <a:rPr lang="en-US" sz="1800" dirty="0" err="1" smtClean="0">
                <a:latin typeface="+mj-lt"/>
              </a:rPr>
              <a:t>catalogNumber</a:t>
            </a:r>
            <a:endParaRPr lang="en-US" sz="1800" dirty="0" smtClean="0">
              <a:latin typeface="+mj-lt"/>
            </a:endParaRPr>
          </a:p>
          <a:p>
            <a:r>
              <a:rPr lang="en-US" sz="1800" b="1" dirty="0" err="1" smtClean="0">
                <a:latin typeface="+mj-lt"/>
              </a:rPr>
              <a:t>institutionID</a:t>
            </a:r>
            <a:endParaRPr lang="en-US" sz="1800" b="1" dirty="0" smtClean="0">
              <a:latin typeface="+mj-lt"/>
            </a:endParaRPr>
          </a:p>
          <a:p>
            <a:r>
              <a:rPr lang="en-US" sz="1800" b="1" dirty="0" err="1" smtClean="0">
                <a:latin typeface="+mj-lt"/>
              </a:rPr>
              <a:t>collectionID</a:t>
            </a:r>
            <a:endParaRPr lang="en-US" sz="1800" b="1" dirty="0" smtClean="0">
              <a:latin typeface="+mj-lt"/>
            </a:endParaRPr>
          </a:p>
          <a:p>
            <a:endParaRPr lang="en-US" sz="1800" b="1" dirty="0" smtClean="0">
              <a:latin typeface="+mj-lt"/>
            </a:endParaRPr>
          </a:p>
          <a:p>
            <a:r>
              <a:rPr lang="en-US" sz="1800" dirty="0" smtClean="0">
                <a:latin typeface="+mj-lt"/>
              </a:rPr>
              <a:t>Geological Context</a:t>
            </a:r>
          </a:p>
          <a:p>
            <a:endParaRPr lang="en-US" sz="1800" dirty="0">
              <a:latin typeface="+mj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338004" y="1257315"/>
            <a:ext cx="3084990" cy="4700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Cambria"/>
                <a:ea typeface="ＭＳ Ｐゴシック" charset="0"/>
                <a:cs typeface="Cambria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Cambria"/>
                <a:ea typeface="ＭＳ Ｐゴシック" charset="0"/>
                <a:cs typeface="Cambria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ambria"/>
                <a:ea typeface="ＭＳ Ｐゴシック" charset="0"/>
                <a:cs typeface="Cambria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Cambria"/>
                <a:ea typeface="ＭＳ Ｐゴシック" charset="0"/>
                <a:cs typeface="Cambri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mbria"/>
                <a:ea typeface="ＭＳ Ｐゴシック" charset="0"/>
                <a:cs typeface="Cambr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800" b="1" dirty="0" smtClean="0">
                <a:latin typeface="+mj-lt"/>
              </a:rPr>
              <a:t>Audubon Core</a:t>
            </a:r>
          </a:p>
          <a:p>
            <a:r>
              <a:rPr lang="en-US" sz="1800" dirty="0" err="1" smtClean="0">
                <a:latin typeface="+mj-lt"/>
              </a:rPr>
              <a:t>recordID</a:t>
            </a:r>
            <a:endParaRPr lang="en-US" sz="1800" dirty="0" smtClean="0">
              <a:latin typeface="+mj-lt"/>
            </a:endParaRPr>
          </a:p>
          <a:p>
            <a:r>
              <a:rPr lang="en-US" sz="1800" dirty="0" err="1" smtClean="0">
                <a:latin typeface="+mj-lt"/>
              </a:rPr>
              <a:t>occurrenceID</a:t>
            </a:r>
            <a:r>
              <a:rPr lang="en-US" sz="1800" dirty="0" smtClean="0">
                <a:latin typeface="+mj-lt"/>
              </a:rPr>
              <a:t> of specimen</a:t>
            </a:r>
          </a:p>
          <a:p>
            <a:r>
              <a:rPr lang="en-US" sz="1800" dirty="0" smtClean="0">
                <a:latin typeface="+mj-lt"/>
              </a:rPr>
              <a:t>URL</a:t>
            </a:r>
          </a:p>
          <a:p>
            <a:r>
              <a:rPr lang="en-US" sz="1800" dirty="0" smtClean="0">
                <a:latin typeface="+mj-lt"/>
              </a:rPr>
              <a:t>Camera EXIF</a:t>
            </a:r>
          </a:p>
          <a:p>
            <a:r>
              <a:rPr lang="en-US" sz="1800" dirty="0" smtClean="0">
                <a:latin typeface="+mj-lt"/>
              </a:rPr>
              <a:t>photographer</a:t>
            </a:r>
          </a:p>
          <a:p>
            <a:endParaRPr lang="en-US" sz="1800" dirty="0" smtClean="0">
              <a:latin typeface="+mj-lt"/>
            </a:endParaRPr>
          </a:p>
          <a:p>
            <a:pPr marL="0" indent="0">
              <a:buNone/>
            </a:pPr>
            <a:endParaRPr lang="en-US" sz="1800" dirty="0">
              <a:latin typeface="+mj-lt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504372" y="1257315"/>
            <a:ext cx="3084990" cy="4700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Cambria"/>
                <a:ea typeface="ＭＳ Ｐゴシック" charset="0"/>
                <a:cs typeface="Cambria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Cambria"/>
                <a:ea typeface="ＭＳ Ｐゴシック" charset="0"/>
                <a:cs typeface="Cambria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ambria"/>
                <a:ea typeface="ＭＳ Ｐゴシック" charset="0"/>
                <a:cs typeface="Cambria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Cambria"/>
                <a:ea typeface="ＭＳ Ｐゴシック" charset="0"/>
                <a:cs typeface="Cambri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mbria"/>
                <a:ea typeface="ＭＳ Ｐゴシック" charset="0"/>
                <a:cs typeface="Cambr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800" b="1" dirty="0" smtClean="0">
                <a:latin typeface="+mj-lt"/>
              </a:rPr>
              <a:t>Metadata</a:t>
            </a:r>
          </a:p>
          <a:p>
            <a:r>
              <a:rPr lang="en-US" sz="1800" dirty="0" smtClean="0">
                <a:latin typeface="+mj-lt"/>
              </a:rPr>
              <a:t>Institution</a:t>
            </a:r>
          </a:p>
          <a:p>
            <a:r>
              <a:rPr lang="en-US" sz="1800" dirty="0" smtClean="0">
                <a:latin typeface="+mj-lt"/>
              </a:rPr>
              <a:t>Collection</a:t>
            </a:r>
          </a:p>
          <a:p>
            <a:r>
              <a:rPr lang="en-US" sz="1800" dirty="0" smtClean="0">
                <a:latin typeface="+mj-lt"/>
              </a:rPr>
              <a:t>Contact &amp; info</a:t>
            </a:r>
          </a:p>
          <a:p>
            <a:r>
              <a:rPr lang="en-US" sz="1800" dirty="0" smtClean="0">
                <a:latin typeface="+mj-lt"/>
              </a:rPr>
              <a:t>Description</a:t>
            </a:r>
          </a:p>
          <a:p>
            <a:r>
              <a:rPr lang="en-US" sz="1800" dirty="0" smtClean="0">
                <a:latin typeface="+mj-lt"/>
              </a:rPr>
              <a:t>URL</a:t>
            </a:r>
          </a:p>
          <a:p>
            <a:endParaRPr lang="en-US" sz="1800" dirty="0">
              <a:latin typeface="+mj-lt"/>
            </a:endParaRPr>
          </a:p>
        </p:txBody>
      </p:sp>
      <p:pic>
        <p:nvPicPr>
          <p:cNvPr id="1026" name="Picture 2" descr="https://licensebuttons.net/l/by/4.0/88x3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125" y="1284219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icensebuttons.net/l/zero/1.0/88x3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992" y="1284219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api.idigbio.org/v2/media/ac8b234a-4cd9-4c50-9462-8918b31f24af?size=webvi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395" y="3346942"/>
            <a:ext cx="1856405" cy="267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pi.idigbio.org/v2/media/fb8a4df2-5d07-47b1-8d00-3c96bfc31d8c?size=webvie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225" y="3813115"/>
            <a:ext cx="1364792" cy="221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api.idigbio.org/v2/media/3fbb1eb3-76e4-4c32-8311-bbd32be5352a?size=webvie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337" y="4708325"/>
            <a:ext cx="1873055" cy="130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api.idigbio.org/v2/media/6efd8617-4ccb-4f4a-9d40-01187fb051b9?size=webvie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752" y="3813115"/>
            <a:ext cx="1154640" cy="86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tdwg.org/fileadmin/documentation/outreach/logo_big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98" y="5779590"/>
            <a:ext cx="1548937" cy="82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840" y="3768102"/>
            <a:ext cx="940223" cy="9402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41864" y="6140798"/>
            <a:ext cx="6626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Collect data with a particular level of reuse in mind!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0611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3" r="101" b="5903"/>
          <a:stretch/>
        </p:blipFill>
        <p:spPr>
          <a:xfrm>
            <a:off x="235305" y="710214"/>
            <a:ext cx="8713386" cy="5930283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648070" y="1056417"/>
            <a:ext cx="4930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+mj-lt"/>
              </a:rPr>
              <a:t>Valevahalo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 (base) camp, Guadalcanal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0152">
            <a:off x="6556724" y="911055"/>
            <a:ext cx="2328008" cy="174600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940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174">
            <a:off x="1839927" y="4542974"/>
            <a:ext cx="3042091" cy="228156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338">
            <a:off x="6581065" y="291908"/>
            <a:ext cx="2412490" cy="180936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3183">
            <a:off x="198930" y="2935490"/>
            <a:ext cx="2975097" cy="223132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181065">
            <a:off x="113790" y="575967"/>
            <a:ext cx="3840806" cy="216136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4" name="Picture 4" descr="Image: S.A.James"/>
          <p:cNvPicPr>
            <a:picLocks noChangeAspect="1" noChangeArrowheads="1"/>
          </p:cNvPicPr>
          <p:nvPr/>
        </p:nvPicPr>
        <p:blipFill rotWithShape="1">
          <a:blip r:embed="rId6"/>
          <a:srcRect l="5528" t="10606" b="2945"/>
          <a:stretch/>
        </p:blipFill>
        <p:spPr bwMode="auto">
          <a:xfrm rot="20895346">
            <a:off x="5068058" y="3920232"/>
            <a:ext cx="3762664" cy="258185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6113">
            <a:off x="2998700" y="2527557"/>
            <a:ext cx="3038433" cy="22788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6641">
            <a:off x="5847755" y="1987422"/>
            <a:ext cx="2592689" cy="194451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3" t="3883" r="23106" b="23107"/>
          <a:stretch/>
        </p:blipFill>
        <p:spPr>
          <a:xfrm>
            <a:off x="3882976" y="483687"/>
            <a:ext cx="2516788" cy="252125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435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mage result for mechanical penci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378" y="2023851"/>
            <a:ext cx="18478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691" y="866774"/>
            <a:ext cx="2921609" cy="5376864"/>
          </a:xfrm>
          <a:prstGeom prst="rect">
            <a:avLst/>
          </a:prstGeom>
          <a:noFill/>
          <a:ln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5" name="Picture 2" descr="Image result for garmin handheld g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66" y="1114213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https://encrypted-tbn3.gstatic.com/images?q=tbn:ANd9GcRpd2vw-7pZwiRmxM8b7A7oRQqQIXT9MmNIvY0Etk7haCqJqAB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400" y="4021527"/>
            <a:ext cx="24860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Image result for sd card imag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647" y="5859852"/>
            <a:ext cx="1604778" cy="69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749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mage result for mechanical penci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378" y="2023851"/>
            <a:ext cx="18478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691" y="866774"/>
            <a:ext cx="2921609" cy="5376864"/>
          </a:xfrm>
          <a:prstGeom prst="rect">
            <a:avLst/>
          </a:prstGeom>
          <a:noFill/>
          <a:ln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5" name="Picture 2" descr="Image result for garmin handheld g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66" y="1114213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https://encrypted-tbn3.gstatic.com/images?q=tbn:ANd9GcRpd2vw-7pZwiRmxM8b7A7oRQqQIXT9MmNIvY0Etk7haCqJqAB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400" y="4021527"/>
            <a:ext cx="24860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it.santarosa.edu/sites/it.santarosa.edu/files/Smartphones-Laptop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21" y="4136995"/>
            <a:ext cx="3746614" cy="239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sd card imag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647" y="5859852"/>
            <a:ext cx="1604778" cy="69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03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1382408" y="2576716"/>
            <a:ext cx="6586675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+mj-lt"/>
              </a:rPr>
              <a:t>3+ voucher specimens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+mj-lt"/>
              </a:rPr>
              <a:t>1 tissue </a:t>
            </a:r>
            <a:r>
              <a:rPr lang="en-US" altLang="en-US" dirty="0" smtClean="0">
                <a:latin typeface="+mj-lt"/>
              </a:rPr>
              <a:t>sample → </a:t>
            </a:r>
            <a:r>
              <a:rPr lang="en-US" altLang="en-US" dirty="0">
                <a:latin typeface="+mj-lt"/>
              </a:rPr>
              <a:t>products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+mj-lt"/>
              </a:rPr>
              <a:t>Alcohol collection fruits, flowers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dirty="0">
                <a:latin typeface="+mj-lt"/>
              </a:rPr>
              <a:t>10+ images per collection (RAW + JPG)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latin typeface="+mj-lt"/>
              </a:rPr>
              <a:t>Living </a:t>
            </a:r>
            <a:r>
              <a:rPr lang="en-US" altLang="en-US" dirty="0">
                <a:latin typeface="+mj-lt"/>
              </a:rPr>
              <a:t>collection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+mj-lt"/>
              </a:rPr>
              <a:t>Notebook </a:t>
            </a:r>
            <a:r>
              <a:rPr lang="en-US" altLang="en-US" dirty="0" smtClean="0">
                <a:latin typeface="+mj-lt"/>
              </a:rPr>
              <a:t>entry</a:t>
            </a:r>
          </a:p>
        </p:txBody>
      </p:sp>
      <p:sp>
        <p:nvSpPr>
          <p:cNvPr id="3075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smtClean="0">
                <a:latin typeface="+mj-lt"/>
              </a:rPr>
              <a:t>The Scenario</a:t>
            </a:r>
          </a:p>
        </p:txBody>
      </p:sp>
      <p:sp>
        <p:nvSpPr>
          <p:cNvPr id="3076" name="Text Box 7"/>
          <p:cNvSpPr txBox="1">
            <a:spLocks noChangeArrowheads="1"/>
          </p:cNvSpPr>
          <p:nvPr/>
        </p:nvSpPr>
        <p:spPr bwMode="auto">
          <a:xfrm>
            <a:off x="366996" y="1434505"/>
            <a:ext cx="619477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latin typeface="+mj-lt"/>
              </a:rPr>
              <a:t>Botanical </a:t>
            </a:r>
            <a:r>
              <a:rPr lang="en-US" altLang="en-US" dirty="0">
                <a:latin typeface="+mj-lt"/>
              </a:rPr>
              <a:t>collecting </a:t>
            </a:r>
            <a:r>
              <a:rPr lang="en-US" altLang="en-US" dirty="0" smtClean="0">
                <a:latin typeface="+mj-lt"/>
              </a:rPr>
              <a:t>expeditions</a:t>
            </a:r>
            <a:endParaRPr lang="en-US" altLang="en-US" dirty="0"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j-lt"/>
              </a:rPr>
              <a:t>	&gt; 250 flowering and fruiting taxa/specimens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j-lt"/>
              </a:rPr>
              <a:t>	</a:t>
            </a:r>
          </a:p>
        </p:txBody>
      </p:sp>
      <p:pic>
        <p:nvPicPr>
          <p:cNvPr id="5" name="Picture 10" descr="ta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66" y="2757944"/>
            <a:ext cx="750888" cy="330993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field k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757" y="963312"/>
            <a:ext cx="2986616" cy="223525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tiss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477" y="4873234"/>
            <a:ext cx="1889082" cy="136008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48148">
            <a:off x="4527660" y="4694572"/>
            <a:ext cx="1092014" cy="193035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 descr="https://scontent-atl3-1.xx.fbcdn.net/v/t1.0-9/10425887_10152978251782110_6209621459380426628_n.jpg?oh=d216a71c4a0ed428a9536951281c2c49&amp;oe=57C7827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471" y="3022939"/>
            <a:ext cx="1349406" cy="101205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0" r="27992" b="46747"/>
          <a:stretch/>
        </p:blipFill>
        <p:spPr>
          <a:xfrm>
            <a:off x="7264618" y="3808485"/>
            <a:ext cx="1802167" cy="151724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458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pi.idigbio.org/v2/media/2cfcc5b1-86ab-4fe1-bf2c-eb3057be7049?size=web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821" y="2687810"/>
            <a:ext cx="1627997" cy="236873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36117"/>
            <a:ext cx="8229600" cy="5715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+mj-lt"/>
              </a:rPr>
              <a:t>Collection Tracking!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8524" y="1383288"/>
            <a:ext cx="7603724" cy="4221173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latin typeface="+mj-lt"/>
              </a:rPr>
              <a:t>F</a:t>
            </a:r>
            <a:r>
              <a:rPr lang="en-US" altLang="en-US" sz="2800" dirty="0" smtClean="0">
                <a:latin typeface="+mj-lt"/>
              </a:rPr>
              <a:t>ield number</a:t>
            </a:r>
          </a:p>
          <a:p>
            <a:pPr eaLnBrk="1" hangingPunct="1"/>
            <a:r>
              <a:rPr lang="en-US" altLang="en-US" sz="2800" dirty="0" smtClean="0">
                <a:latin typeface="+mj-lt"/>
              </a:rPr>
              <a:t>Expedition metadata</a:t>
            </a:r>
          </a:p>
          <a:p>
            <a:pPr eaLnBrk="1" hangingPunct="1"/>
            <a:r>
              <a:rPr lang="en-US" altLang="en-US" sz="2800" dirty="0" smtClean="0">
                <a:latin typeface="+mj-lt"/>
              </a:rPr>
              <a:t>Collection specimen numbers</a:t>
            </a:r>
          </a:p>
          <a:p>
            <a:pPr eaLnBrk="1" hangingPunct="1"/>
            <a:r>
              <a:rPr lang="en-US" altLang="en-US" sz="2800" dirty="0" smtClean="0">
                <a:latin typeface="+mj-lt"/>
              </a:rPr>
              <a:t>Tissue specimen number</a:t>
            </a:r>
          </a:p>
          <a:p>
            <a:pPr eaLnBrk="1" hangingPunct="1"/>
            <a:r>
              <a:rPr lang="en-US" altLang="en-US" sz="2800" dirty="0" smtClean="0">
                <a:latin typeface="+mj-lt"/>
              </a:rPr>
              <a:t>Field images, digitized herbarium voucher</a:t>
            </a:r>
          </a:p>
          <a:p>
            <a:pPr eaLnBrk="1" hangingPunct="1"/>
            <a:r>
              <a:rPr lang="en-US" altLang="en-US" sz="2800" dirty="0" err="1" smtClean="0">
                <a:latin typeface="+mj-lt"/>
              </a:rPr>
              <a:t>Genbank</a:t>
            </a:r>
            <a:r>
              <a:rPr lang="en-US" altLang="en-US" sz="2800" dirty="0" smtClean="0">
                <a:latin typeface="+mj-lt"/>
              </a:rPr>
              <a:t> and other downstream identifiers</a:t>
            </a:r>
          </a:p>
          <a:p>
            <a:pPr eaLnBrk="1" hangingPunct="1"/>
            <a:r>
              <a:rPr lang="en-US" altLang="en-US" sz="2800" dirty="0" smtClean="0">
                <a:latin typeface="+mj-lt"/>
              </a:rPr>
              <a:t>Other duplicate specimen numbering systems</a:t>
            </a:r>
          </a:p>
          <a:p>
            <a:pPr eaLnBrk="1" hangingPunct="1"/>
            <a:r>
              <a:rPr lang="en-US" altLang="en-US" sz="2800" dirty="0" smtClean="0">
                <a:latin typeface="+mj-lt"/>
              </a:rPr>
              <a:t>etc.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156210" y="522805"/>
            <a:ext cx="3891608" cy="2114789"/>
            <a:chOff x="4972974" y="353785"/>
            <a:chExt cx="3891608" cy="2114789"/>
          </a:xfrm>
        </p:grpSpPr>
        <p:pic>
          <p:nvPicPr>
            <p:cNvPr id="4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8460" y="353785"/>
              <a:ext cx="2686122" cy="2114789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72974" y="353785"/>
              <a:ext cx="1092014" cy="1930351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Right Arrow 5"/>
            <p:cNvSpPr/>
            <p:nvPr/>
          </p:nvSpPr>
          <p:spPr>
            <a:xfrm>
              <a:off x="5708341" y="1318961"/>
              <a:ext cx="781235" cy="25238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tissues_bundl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0"/>
          <a:stretch/>
        </p:blipFill>
        <p:spPr bwMode="auto">
          <a:xfrm>
            <a:off x="3754487" y="5106762"/>
            <a:ext cx="1538413" cy="1464811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normal37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643" y="5252048"/>
            <a:ext cx="2373157" cy="1417615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 descr="ANd9GcRSzQZqW0icOjbRCE5Sxow7rxwyBfg6ojXQ_hTgrFSx_eAXbvpz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1881">
            <a:off x="5503162" y="5240769"/>
            <a:ext cx="1490122" cy="1050085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issu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642" y="5433456"/>
            <a:ext cx="1556323" cy="106598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/>
          <p:cNvSpPr/>
          <p:nvPr/>
        </p:nvSpPr>
        <p:spPr>
          <a:xfrm>
            <a:off x="3355857" y="5900042"/>
            <a:ext cx="565828" cy="17390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5071214" y="5727439"/>
            <a:ext cx="565828" cy="17390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1" t="20351" r="8202" b="20851"/>
          <a:stretch/>
        </p:blipFill>
        <p:spPr>
          <a:xfrm>
            <a:off x="6248223" y="2358221"/>
            <a:ext cx="1534858" cy="140575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287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digbio2014rev">
  <a:themeElements>
    <a:clrScheme name="Custom 1">
      <a:dk1>
        <a:sysClr val="windowText" lastClr="000000"/>
      </a:dk1>
      <a:lt1>
        <a:sysClr val="window" lastClr="FFFFFF"/>
      </a:lt1>
      <a:dk2>
        <a:srgbClr val="313131"/>
      </a:dk2>
      <a:lt2>
        <a:srgbClr val="EEECE1"/>
      </a:lt2>
      <a:accent1>
        <a:srgbClr val="0081FF"/>
      </a:accent1>
      <a:accent2>
        <a:srgbClr val="C0504D"/>
      </a:accent2>
      <a:accent3>
        <a:srgbClr val="6CD626"/>
      </a:accent3>
      <a:accent4>
        <a:srgbClr val="E7B500"/>
      </a:accent4>
      <a:accent5>
        <a:srgbClr val="4BACC6"/>
      </a:accent5>
      <a:accent6>
        <a:srgbClr val="F79646"/>
      </a:accent6>
      <a:hlink>
        <a:srgbClr val="00AEFF"/>
      </a:hlink>
      <a:folHlink>
        <a:srgbClr val="FF83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500</Words>
  <Application>Microsoft Office PowerPoint</Application>
  <PresentationFormat>On-screen Show (4:3)</PresentationFormat>
  <Paragraphs>130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ＭＳ Ｐゴシック</vt:lpstr>
      <vt:lpstr>12 pt. Helvetica* 65 Medium   0</vt:lpstr>
      <vt:lpstr>Arial</vt:lpstr>
      <vt:lpstr>Calibri</vt:lpstr>
      <vt:lpstr>Cambria</vt:lpstr>
      <vt:lpstr>ConduitITCStd</vt:lpstr>
      <vt:lpstr>Helvetica</vt:lpstr>
      <vt:lpstr>Helvetica 75 Bold</vt:lpstr>
      <vt:lpstr>Kozuka Gothic Pro B</vt:lpstr>
      <vt:lpstr>idigbio2014rev</vt:lpstr>
      <vt:lpstr>Field to database to aggregator and beyond: documenting the flora of Melanesia</vt:lpstr>
      <vt:lpstr>Field to database born digital – important?</vt:lpstr>
      <vt:lpstr>Minimum data fields needed for biodiversity aggregators?</vt:lpstr>
      <vt:lpstr>PowerPoint Presentation</vt:lpstr>
      <vt:lpstr>PowerPoint Presentation</vt:lpstr>
      <vt:lpstr>PowerPoint Presentation</vt:lpstr>
      <vt:lpstr>PowerPoint Presentation</vt:lpstr>
      <vt:lpstr>The Scenario</vt:lpstr>
      <vt:lpstr>Collection Tracking!</vt:lpstr>
      <vt:lpstr>QR codes and collections data</vt:lpstr>
      <vt:lpstr>Other useful tips</vt:lpstr>
      <vt:lpstr>More tricks and tips!</vt:lpstr>
      <vt:lpstr>More tricks and tips!</vt:lpstr>
      <vt:lpstr>PowerPoint Presentation</vt:lpstr>
      <vt:lpstr>More tricks and tips!</vt:lpstr>
      <vt:lpstr>More tricks and tips!</vt:lpstr>
      <vt:lpstr>Using biodiversity data to plan expeditions</vt:lpstr>
      <vt:lpstr>PowerPoint Presentation</vt:lpstr>
    </vt:vector>
  </TitlesOfParts>
  <Company>Jelly Bean Communications Design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Jeremy Spinks</dc:creator>
  <cp:lastModifiedBy>Deborah Paul</cp:lastModifiedBy>
  <cp:revision>170</cp:revision>
  <cp:lastPrinted>2014-10-10T14:25:07Z</cp:lastPrinted>
  <dcterms:created xsi:type="dcterms:W3CDTF">2014-08-01T13:08:34Z</dcterms:created>
  <dcterms:modified xsi:type="dcterms:W3CDTF">2016-06-25T13:00:40Z</dcterms:modified>
</cp:coreProperties>
</file>