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90" r:id="rId3"/>
    <p:sldId id="258" r:id="rId4"/>
    <p:sldId id="259" r:id="rId5"/>
    <p:sldId id="257" r:id="rId6"/>
    <p:sldId id="266" r:id="rId7"/>
    <p:sldId id="261" r:id="rId8"/>
    <p:sldId id="267" r:id="rId9"/>
    <p:sldId id="269" r:id="rId10"/>
    <p:sldId id="282" r:id="rId11"/>
    <p:sldId id="273" r:id="rId12"/>
    <p:sldId id="265" r:id="rId13"/>
    <p:sldId id="275" r:id="rId14"/>
    <p:sldId id="274" r:id="rId15"/>
    <p:sldId id="263" r:id="rId16"/>
    <p:sldId id="262" r:id="rId17"/>
    <p:sldId id="291" r:id="rId18"/>
    <p:sldId id="276" r:id="rId19"/>
    <p:sldId id="277" r:id="rId20"/>
    <p:sldId id="285" r:id="rId21"/>
    <p:sldId id="286" r:id="rId22"/>
    <p:sldId id="278" r:id="rId23"/>
    <p:sldId id="279" r:id="rId24"/>
    <p:sldId id="292" r:id="rId25"/>
    <p:sldId id="293" r:id="rId26"/>
    <p:sldId id="294" r:id="rId27"/>
    <p:sldId id="287" r:id="rId28"/>
    <p:sldId id="288" r:id="rId29"/>
    <p:sldId id="289" r:id="rId30"/>
    <p:sldId id="281" r:id="rId31"/>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26" autoAdjust="0"/>
    <p:restoredTop sz="62478" autoAdjust="0"/>
  </p:normalViewPr>
  <p:slideViewPr>
    <p:cSldViewPr snapToGrid="0">
      <p:cViewPr varScale="1">
        <p:scale>
          <a:sx n="46" d="100"/>
          <a:sy n="46" d="100"/>
        </p:scale>
        <p:origin x="1842" y="54"/>
      </p:cViewPr>
      <p:guideLst/>
    </p:cSldViewPr>
  </p:slideViewPr>
  <p:outlineViewPr>
    <p:cViewPr>
      <p:scale>
        <a:sx n="33" d="100"/>
        <a:sy n="33" d="100"/>
      </p:scale>
      <p:origin x="0" y="0"/>
    </p:cViewPr>
  </p:outlineViewPr>
  <p:notesTextViewPr>
    <p:cViewPr>
      <p:scale>
        <a:sx n="80" d="100"/>
        <a:sy n="80" d="100"/>
      </p:scale>
      <p:origin x="0" y="0"/>
    </p:cViewPr>
  </p:notesTextViewPr>
  <p:sorterViewPr>
    <p:cViewPr>
      <p:scale>
        <a:sx n="100" d="100"/>
        <a:sy n="100" d="100"/>
      </p:scale>
      <p:origin x="0" y="-10728"/>
    </p:cViewPr>
  </p:sorterViewPr>
  <p:notesViewPr>
    <p:cSldViewPr snapToGrid="0">
      <p:cViewPr varScale="1">
        <p:scale>
          <a:sx n="113" d="100"/>
          <a:sy n="113" d="100"/>
        </p:scale>
        <p:origin x="89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43CB79D3-F3B4-481C-80C8-F51CE262528E}" type="datetimeFigureOut">
              <a:rPr lang="en-US" smtClean="0"/>
              <a:t>6/22/2016</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BD99DAA-5351-464E-8BF6-FE830FA1C2A0}" type="slidenum">
              <a:rPr lang="en-US" smtClean="0"/>
              <a:t>‹#›</a:t>
            </a:fld>
            <a:endParaRPr lang="en-US"/>
          </a:p>
        </p:txBody>
      </p:sp>
    </p:spTree>
    <p:extLst>
      <p:ext uri="{BB962C8B-B14F-4D97-AF65-F5344CB8AC3E}">
        <p14:creationId xmlns:p14="http://schemas.microsoft.com/office/powerpoint/2010/main" val="145095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1</a:t>
            </a:fld>
            <a:endParaRPr lang="en-US"/>
          </a:p>
        </p:txBody>
      </p:sp>
    </p:spTree>
    <p:extLst>
      <p:ext uri="{BB962C8B-B14F-4D97-AF65-F5344CB8AC3E}">
        <p14:creationId xmlns:p14="http://schemas.microsoft.com/office/powerpoint/2010/main" val="1397503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so many more….n</a:t>
            </a:r>
            <a:r>
              <a:rPr lang="en-US" dirty="0" smtClean="0"/>
              <a:t>ot possible without georeferenced distributional </a:t>
            </a:r>
            <a:r>
              <a:rPr lang="en-US" dirty="0" smtClean="0"/>
              <a:t>records</a:t>
            </a:r>
          </a:p>
          <a:p>
            <a:r>
              <a:rPr lang="en-US" dirty="0" smtClean="0"/>
              <a:t>Let’s look at Evolutional of georeferencing at NCSM</a:t>
            </a: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10</a:t>
            </a:fld>
            <a:endParaRPr lang="en-US"/>
          </a:p>
        </p:txBody>
      </p:sp>
    </p:spTree>
    <p:extLst>
      <p:ext uri="{BB962C8B-B14F-4D97-AF65-F5344CB8AC3E}">
        <p14:creationId xmlns:p14="http://schemas.microsoft.com/office/powerpoint/2010/main" val="2235027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straight arrows – issues</a:t>
            </a:r>
            <a:r>
              <a:rPr lang="en-US" baseline="0" dirty="0" smtClean="0"/>
              <a:t> in changing – funding to purchase mapping software when it wasn’t free; training and learning to use the various programs; change, change, horrible change</a:t>
            </a:r>
          </a:p>
          <a:p>
            <a:r>
              <a:rPr lang="en-US" baseline="0" dirty="0" smtClean="0"/>
              <a:t>Getting to the last step was a really big change and required more buy in because of the need to change the database, train staff, add time into the whole databasing process, etc.</a:t>
            </a: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11</a:t>
            </a:fld>
            <a:endParaRPr lang="en-US"/>
          </a:p>
        </p:txBody>
      </p:sp>
    </p:spTree>
    <p:extLst>
      <p:ext uri="{BB962C8B-B14F-4D97-AF65-F5344CB8AC3E}">
        <p14:creationId xmlns:p14="http://schemas.microsoft.com/office/powerpoint/2010/main" val="274610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Units using different databases</a:t>
            </a:r>
            <a:r>
              <a:rPr lang="en-US" baseline="0" dirty="0" smtClean="0"/>
              <a:t> – Dbase, excel, or no </a:t>
            </a:r>
            <a:r>
              <a:rPr lang="en-US" baseline="0" dirty="0" err="1" smtClean="0"/>
              <a:t>db</a:t>
            </a:r>
            <a:r>
              <a:rPr lang="en-US" baseline="0" dirty="0" smtClean="0"/>
              <a:t> just handwritten</a:t>
            </a:r>
          </a:p>
          <a:p>
            <a:r>
              <a:rPr lang="en-US" baseline="0" dirty="0" smtClean="0"/>
              <a:t>Confidence levels where being used by those that were using Dbase – pick your </a:t>
            </a:r>
            <a:r>
              <a:rPr lang="en-US" baseline="0" dirty="0" smtClean="0"/>
              <a:t>battles</a:t>
            </a:r>
          </a:p>
          <a:p>
            <a:endParaRPr lang="en-US" dirty="0" smtClean="0"/>
          </a:p>
        </p:txBody>
      </p:sp>
      <p:sp>
        <p:nvSpPr>
          <p:cNvPr id="4" name="Slide Number Placeholder 3"/>
          <p:cNvSpPr>
            <a:spLocks noGrp="1"/>
          </p:cNvSpPr>
          <p:nvPr>
            <p:ph type="sldNum" sz="quarter" idx="10"/>
          </p:nvPr>
        </p:nvSpPr>
        <p:spPr/>
        <p:txBody>
          <a:bodyPr/>
          <a:lstStyle/>
          <a:p>
            <a:fld id="{8BD99DAA-5351-464E-8BF6-FE830FA1C2A0}" type="slidenum">
              <a:rPr lang="en-US" smtClean="0"/>
              <a:t>12</a:t>
            </a:fld>
            <a:endParaRPr lang="en-US"/>
          </a:p>
        </p:txBody>
      </p:sp>
    </p:spTree>
    <p:extLst>
      <p:ext uri="{BB962C8B-B14F-4D97-AF65-F5344CB8AC3E}">
        <p14:creationId xmlns:p14="http://schemas.microsoft.com/office/powerpoint/2010/main" val="4273098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Read up on the georeferencing methods/standards that had already been established</a:t>
            </a:r>
          </a:p>
          <a:p>
            <a:pPr marL="228600" indent="-228600">
              <a:buAutoNum type="arabicPeriod"/>
            </a:pPr>
            <a:r>
              <a:rPr lang="en-US" baseline="0" dirty="0" smtClean="0"/>
              <a:t>Revisited every related locality field in our database and decided as to whether the data standards for each field needed to change</a:t>
            </a:r>
          </a:p>
          <a:p>
            <a:pPr marL="228600" indent="-228600">
              <a:buAutoNum type="arabicPeriod"/>
            </a:pPr>
            <a:r>
              <a:rPr lang="en-US" baseline="0" dirty="0" smtClean="0"/>
              <a:t>Added georeferencing fields to the </a:t>
            </a:r>
            <a:r>
              <a:rPr lang="en-US" baseline="0" dirty="0" err="1" smtClean="0"/>
              <a:t>db</a:t>
            </a:r>
            <a:r>
              <a:rPr lang="en-US" baseline="0" dirty="0" smtClean="0"/>
              <a:t> that were not already there</a:t>
            </a:r>
          </a:p>
          <a:p>
            <a:pPr marL="685800" lvl="1" indent="-228600">
              <a:buAutoNum type="arabicPeriod"/>
            </a:pPr>
            <a:r>
              <a:rPr lang="en-US" baseline="0" dirty="0" smtClean="0"/>
              <a:t>coordinate uncertainty in meters</a:t>
            </a:r>
          </a:p>
          <a:p>
            <a:pPr marL="685800" lvl="1" indent="-228600">
              <a:buAutoNum type="arabicPeriod"/>
            </a:pPr>
            <a:r>
              <a:rPr lang="en-US" baseline="0" dirty="0" smtClean="0"/>
              <a:t>Polygon footprint</a:t>
            </a:r>
          </a:p>
          <a:p>
            <a:pPr marL="685800" lvl="1" indent="-228600">
              <a:buAutoNum type="arabicPeriod"/>
            </a:pPr>
            <a:r>
              <a:rPr lang="en-US" baseline="0" dirty="0" smtClean="0"/>
              <a:t>Georeference protocol</a:t>
            </a:r>
          </a:p>
          <a:p>
            <a:pPr marL="685800" lvl="1" indent="-228600">
              <a:buAutoNum type="arabicPeriod"/>
            </a:pPr>
            <a:r>
              <a:rPr lang="en-US" baseline="0" dirty="0" smtClean="0"/>
              <a:t>Georeference remarks</a:t>
            </a:r>
          </a:p>
          <a:p>
            <a:pPr marL="685800" lvl="1" indent="-228600">
              <a:buAutoNum type="arabicPeriod"/>
            </a:pPr>
            <a:r>
              <a:rPr lang="en-US" baseline="0" dirty="0" smtClean="0"/>
              <a:t>Georeferenced by</a:t>
            </a:r>
          </a:p>
          <a:p>
            <a:pPr marL="685800" lvl="1" indent="-228600">
              <a:buAutoNum type="arabicPeriod"/>
            </a:pPr>
            <a:r>
              <a:rPr lang="en-US" baseline="0" dirty="0" smtClean="0"/>
              <a:t>Georeferenced date</a:t>
            </a:r>
          </a:p>
          <a:p>
            <a:pPr marL="0" lvl="0" indent="0">
              <a:buNone/>
            </a:pPr>
            <a:endParaRPr lang="en-US" baseline="0" dirty="0" smtClean="0"/>
          </a:p>
          <a:p>
            <a:pPr marL="0" lvl="0" indent="0">
              <a:buNone/>
            </a:pPr>
            <a:r>
              <a:rPr lang="en-US" baseline="0" dirty="0" smtClean="0"/>
              <a:t>We ended up creating a new databasing standards document – locked excel file – every field contains a definition of what should be entered. Did that for all of the Locality and Specimen fields</a:t>
            </a:r>
          </a:p>
          <a:p>
            <a:pPr marL="0" lvl="0" indent="0">
              <a:buNone/>
            </a:pPr>
            <a:r>
              <a:rPr lang="en-US" baseline="0" dirty="0" smtClean="0"/>
              <a:t>Also contains: georeferencing quick guide, point radius method, georeferencing examples, and the world wide list of institutional codes</a:t>
            </a:r>
          </a:p>
          <a:p>
            <a:pPr marL="685800" lvl="1" indent="-228600">
              <a:buAutoNum type="arabicPeriod"/>
            </a:pPr>
            <a:endParaRPr lang="en-US" baseline="0" dirty="0" smtClean="0"/>
          </a:p>
          <a:p>
            <a:pPr marL="685800" lvl="1" indent="-228600">
              <a:buAutoNum type="arabicPeriod"/>
            </a:pP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13</a:t>
            </a:fld>
            <a:endParaRPr lang="en-US"/>
          </a:p>
        </p:txBody>
      </p:sp>
    </p:spTree>
    <p:extLst>
      <p:ext uri="{BB962C8B-B14F-4D97-AF65-F5344CB8AC3E}">
        <p14:creationId xmlns:p14="http://schemas.microsoft.com/office/powerpoint/2010/main" val="2022553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Meetings &amp; discussions</a:t>
            </a:r>
          </a:p>
          <a:p>
            <a:r>
              <a:rPr lang="en-US" dirty="0" smtClean="0"/>
              <a:t>Testing allowed us to see the need for some additions</a:t>
            </a:r>
            <a:r>
              <a:rPr lang="en-US" baseline="0" dirty="0" smtClean="0"/>
              <a:t> and changes to the standards – ex. Research vessel that does a trawl – start and end </a:t>
            </a:r>
            <a:r>
              <a:rPr lang="en-US" baseline="0" dirty="0" err="1" smtClean="0"/>
              <a:t>lat</a:t>
            </a:r>
            <a:r>
              <a:rPr lang="en-US" baseline="0" dirty="0" smtClean="0"/>
              <a:t>/long - Point Radius (linear transect)</a:t>
            </a:r>
          </a:p>
          <a:p>
            <a:r>
              <a:rPr lang="en-US" baseline="0" dirty="0" smtClean="0"/>
              <a:t>Even though we have these standards, there will always be some issues with locality data</a:t>
            </a: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14</a:t>
            </a:fld>
            <a:endParaRPr lang="en-US"/>
          </a:p>
        </p:txBody>
      </p:sp>
    </p:spTree>
    <p:extLst>
      <p:ext uri="{BB962C8B-B14F-4D97-AF65-F5344CB8AC3E}">
        <p14:creationId xmlns:p14="http://schemas.microsoft.com/office/powerpoint/2010/main" val="2356326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15</a:t>
            </a:fld>
            <a:endParaRPr lang="en-US"/>
          </a:p>
        </p:txBody>
      </p:sp>
    </p:spTree>
    <p:extLst>
      <p:ext uri="{BB962C8B-B14F-4D97-AF65-F5344CB8AC3E}">
        <p14:creationId xmlns:p14="http://schemas.microsoft.com/office/powerpoint/2010/main" val="3877919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Little</a:t>
            </a:r>
            <a:r>
              <a:rPr lang="en-US" baseline="0" dirty="0" smtClean="0"/>
              <a:t> Rivers in </a:t>
            </a:r>
            <a:r>
              <a:rPr lang="en-US" baseline="0" dirty="0" smtClean="0"/>
              <a:t>NC – all in different major drainage basins</a:t>
            </a:r>
          </a:p>
          <a:p>
            <a:r>
              <a:rPr lang="en-US" baseline="0" dirty="0" smtClean="0"/>
              <a:t>Once we began using our new standards, we decided to do some time trials</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16</a:t>
            </a:fld>
            <a:endParaRPr lang="en-US"/>
          </a:p>
        </p:txBody>
      </p:sp>
    </p:spTree>
    <p:extLst>
      <p:ext uri="{BB962C8B-B14F-4D97-AF65-F5344CB8AC3E}">
        <p14:creationId xmlns:p14="http://schemas.microsoft.com/office/powerpoint/2010/main" val="4171148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Box plot is a convenient way of graphically depicting groups of numerical data through their</a:t>
            </a:r>
            <a:r>
              <a:rPr lang="en-US" sz="1200" b="0" i="0" kern="1200" baseline="0" dirty="0" smtClean="0">
                <a:solidFill>
                  <a:schemeClr val="tx1"/>
                </a:solidFill>
                <a:effectLst/>
                <a:latin typeface="+mn-lt"/>
                <a:ea typeface="+mn-ea"/>
                <a:cs typeface="+mn-cs"/>
              </a:rPr>
              <a:t> quartiles – or percentiles – 25, 50 (median), 75, going to 95. A box plot does not show you how the data is distributed – violin plots incorporate rotated Kernel Density distribution models and therefore we can see the probability density of the data via the width of the violin.</a:t>
            </a:r>
            <a:endParaRPr lang="en-US" b="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17</a:t>
            </a:fld>
            <a:endParaRPr lang="en-US"/>
          </a:p>
        </p:txBody>
      </p:sp>
    </p:spTree>
    <p:extLst>
      <p:ext uri="{BB962C8B-B14F-4D97-AF65-F5344CB8AC3E}">
        <p14:creationId xmlns:p14="http://schemas.microsoft.com/office/powerpoint/2010/main" val="4221373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chemeClr val="tx1"/>
                </a:solidFill>
              </a:rPr>
              <a:t>These</a:t>
            </a:r>
            <a:r>
              <a:rPr lang="en-US" b="0" baseline="0" dirty="0" smtClean="0">
                <a:solidFill>
                  <a:schemeClr val="tx1"/>
                </a:solidFill>
              </a:rPr>
              <a:t> are locality types, Np standing for Names Place and taken from the Georeferencing quick reference guide</a:t>
            </a:r>
          </a:p>
          <a:p>
            <a:r>
              <a:rPr lang="en-US" b="0" dirty="0" smtClean="0">
                <a:solidFill>
                  <a:schemeClr val="tx1"/>
                </a:solidFill>
              </a:rPr>
              <a:t>JIC – junction, intersection, crossing</a:t>
            </a:r>
          </a:p>
          <a:p>
            <a:r>
              <a:rPr lang="en-US" b="0" dirty="0" smtClean="0">
                <a:solidFill>
                  <a:schemeClr val="tx1"/>
                </a:solidFill>
              </a:rPr>
              <a:t>UA – undefined area</a:t>
            </a:r>
          </a:p>
          <a:p>
            <a:r>
              <a:rPr lang="en-US" b="0" dirty="0" smtClean="0">
                <a:solidFill>
                  <a:schemeClr val="tx1"/>
                </a:solidFill>
              </a:rPr>
              <a:t>BA – bound area</a:t>
            </a:r>
          </a:p>
          <a:p>
            <a:r>
              <a:rPr lang="en-US" b="0" dirty="0" smtClean="0">
                <a:solidFill>
                  <a:schemeClr val="tx1"/>
                </a:solidFill>
              </a:rPr>
              <a:t>RSRP – river, stream, road, path</a:t>
            </a:r>
          </a:p>
          <a:p>
            <a:r>
              <a:rPr lang="en-US" b="0" dirty="0" smtClean="0">
                <a:solidFill>
                  <a:schemeClr val="tx1"/>
                </a:solidFill>
              </a:rPr>
              <a:t>PR</a:t>
            </a:r>
            <a:r>
              <a:rPr lang="en-US" b="0" baseline="0" dirty="0" smtClean="0">
                <a:solidFill>
                  <a:schemeClr val="tx1"/>
                </a:solidFill>
              </a:rPr>
              <a:t> - </a:t>
            </a:r>
            <a:r>
              <a:rPr lang="en-US" b="0" dirty="0" smtClean="0">
                <a:solidFill>
                  <a:schemeClr val="tx1"/>
                </a:solidFill>
              </a:rPr>
              <a:t>point radius</a:t>
            </a:r>
          </a:p>
          <a:p>
            <a:r>
              <a:rPr lang="en-US" b="0" dirty="0" smtClean="0">
                <a:solidFill>
                  <a:schemeClr val="tx1"/>
                </a:solidFill>
              </a:rPr>
              <a:t>Verbatim – verbatim coordinates</a:t>
            </a:r>
          </a:p>
          <a:p>
            <a:r>
              <a:rPr lang="en-US" b="0" dirty="0" smtClean="0">
                <a:solidFill>
                  <a:schemeClr val="tx1"/>
                </a:solidFill>
              </a:rPr>
              <a:t>Can take anywhere from</a:t>
            </a:r>
            <a:r>
              <a:rPr lang="en-US" b="0" baseline="0" dirty="0" smtClean="0">
                <a:solidFill>
                  <a:schemeClr val="tx1"/>
                </a:solidFill>
              </a:rPr>
              <a:t> a few minutes to over 30 but, no matter how long it can take, this is extremely valuable data. So </a:t>
            </a:r>
            <a:r>
              <a:rPr lang="en-US" b="0" baseline="0" dirty="0" smtClean="0">
                <a:solidFill>
                  <a:schemeClr val="tx1"/>
                </a:solidFill>
              </a:rPr>
              <a:t>the questions is, if it’s so valuable why </a:t>
            </a:r>
            <a:r>
              <a:rPr lang="en-US" b="0" baseline="0" dirty="0" smtClean="0">
                <a:solidFill>
                  <a:schemeClr val="tx1"/>
                </a:solidFill>
              </a:rPr>
              <a:t>don’t all museums have </a:t>
            </a:r>
            <a:r>
              <a:rPr lang="en-US" b="0" baseline="0" dirty="0" smtClean="0">
                <a:solidFill>
                  <a:schemeClr val="tx1"/>
                </a:solidFill>
              </a:rPr>
              <a:t>all </a:t>
            </a:r>
            <a:r>
              <a:rPr lang="en-US" b="0" baseline="0" dirty="0" smtClean="0">
                <a:solidFill>
                  <a:schemeClr val="tx1"/>
                </a:solidFill>
              </a:rPr>
              <a:t>specimen records already georeferenced? Funding and staff</a:t>
            </a:r>
            <a:endParaRPr lang="en-US" b="0" dirty="0">
              <a:solidFill>
                <a:schemeClr val="tx1"/>
              </a:solidFill>
            </a:endParaRPr>
          </a:p>
        </p:txBody>
      </p:sp>
      <p:sp>
        <p:nvSpPr>
          <p:cNvPr id="4" name="Slide Number Placeholder 3"/>
          <p:cNvSpPr>
            <a:spLocks noGrp="1"/>
          </p:cNvSpPr>
          <p:nvPr>
            <p:ph type="sldNum" sz="quarter" idx="10"/>
          </p:nvPr>
        </p:nvSpPr>
        <p:spPr/>
        <p:txBody>
          <a:bodyPr/>
          <a:lstStyle/>
          <a:p>
            <a:fld id="{8BD99DAA-5351-464E-8BF6-FE830FA1C2A0}" type="slidenum">
              <a:rPr lang="en-US" smtClean="0"/>
              <a:t>18</a:t>
            </a:fld>
            <a:endParaRPr lang="en-US"/>
          </a:p>
        </p:txBody>
      </p:sp>
    </p:spTree>
    <p:extLst>
      <p:ext uri="{BB962C8B-B14F-4D97-AF65-F5344CB8AC3E}">
        <p14:creationId xmlns:p14="http://schemas.microsoft.com/office/powerpoint/2010/main" val="224700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Funding agencies are looking to</a:t>
            </a:r>
            <a:r>
              <a:rPr lang="en-US" baseline="0" dirty="0" smtClean="0"/>
              <a:t> fund something new and novel, like this </a:t>
            </a:r>
            <a:r>
              <a:rPr lang="en-US" baseline="0" dirty="0" err="1" smtClean="0"/>
              <a:t>ct</a:t>
            </a:r>
            <a:r>
              <a:rPr lang="en-US" baseline="0" dirty="0" smtClean="0"/>
              <a:t> brain scan of a damselfish. We are asking for this (click) but we really need this (click) in order to just get our specimen records entered into a digital format, let alone expending extra time and effort in order to georeference those records and make them research ready.</a:t>
            </a:r>
          </a:p>
        </p:txBody>
      </p:sp>
      <p:sp>
        <p:nvSpPr>
          <p:cNvPr id="4" name="Slide Number Placeholder 3"/>
          <p:cNvSpPr>
            <a:spLocks noGrp="1"/>
          </p:cNvSpPr>
          <p:nvPr>
            <p:ph type="sldNum" sz="quarter" idx="10"/>
          </p:nvPr>
        </p:nvSpPr>
        <p:spPr/>
        <p:txBody>
          <a:bodyPr/>
          <a:lstStyle/>
          <a:p>
            <a:fld id="{8BD99DAA-5351-464E-8BF6-FE830FA1C2A0}" type="slidenum">
              <a:rPr lang="en-US" smtClean="0"/>
              <a:t>19</a:t>
            </a:fld>
            <a:endParaRPr lang="en-US"/>
          </a:p>
        </p:txBody>
      </p:sp>
    </p:spTree>
    <p:extLst>
      <p:ext uri="{BB962C8B-B14F-4D97-AF65-F5344CB8AC3E}">
        <p14:creationId xmlns:p14="http://schemas.microsoft.com/office/powerpoint/2010/main" val="1818260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call it an “Art”?</a:t>
            </a:r>
          </a:p>
          <a:p>
            <a:r>
              <a:rPr lang="en-US" dirty="0" smtClean="0"/>
              <a:t>Just</a:t>
            </a:r>
            <a:r>
              <a:rPr lang="en-US" baseline="0" dirty="0" smtClean="0"/>
              <a:t> as artists can create completely different paintings using the same materials, we, as museum professionals can present different coordinate data, specifically its </a:t>
            </a:r>
            <a:r>
              <a:rPr lang="en-US" baseline="0" dirty="0" smtClean="0"/>
              <a:t>uncertainty, leading </a:t>
            </a:r>
            <a:r>
              <a:rPr lang="en-US" baseline="0" dirty="0" smtClean="0"/>
              <a:t>to its accuracy and precision or lack thereof.</a:t>
            </a: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2</a:t>
            </a:fld>
            <a:endParaRPr lang="en-US"/>
          </a:p>
        </p:txBody>
      </p:sp>
    </p:spTree>
    <p:extLst>
      <p:ext uri="{BB962C8B-B14F-4D97-AF65-F5344CB8AC3E}">
        <p14:creationId xmlns:p14="http://schemas.microsoft.com/office/powerpoint/2010/main" val="477951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have been some digitization projects that have proven the power of</a:t>
            </a:r>
            <a:r>
              <a:rPr lang="en-US" baseline="0" dirty="0" smtClean="0"/>
              <a:t> funding and staff = high throughput and research ready data.</a:t>
            </a:r>
          </a:p>
          <a:p>
            <a:r>
              <a:rPr lang="en-US" baseline="0" dirty="0" smtClean="0"/>
              <a:t>It all goes back to the power of funding.</a:t>
            </a:r>
          </a:p>
          <a:p>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20</a:t>
            </a:fld>
            <a:endParaRPr lang="en-US"/>
          </a:p>
        </p:txBody>
      </p:sp>
    </p:spTree>
    <p:extLst>
      <p:ext uri="{BB962C8B-B14F-4D97-AF65-F5344CB8AC3E}">
        <p14:creationId xmlns:p14="http://schemas.microsoft.com/office/powerpoint/2010/main" val="3250682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Looking again at the violin plots of our time trials we can see that:</a:t>
            </a:r>
            <a:r>
              <a:rPr lang="en-US" sz="1200" b="0" i="0" kern="1200" baseline="0" dirty="0" smtClean="0">
                <a:solidFill>
                  <a:schemeClr val="tx1"/>
                </a:solidFill>
                <a:effectLst/>
                <a:latin typeface="+mn-lt"/>
                <a:ea typeface="+mn-ea"/>
                <a:cs typeface="+mn-cs"/>
              </a:rPr>
              <a:t> text above</a:t>
            </a:r>
          </a:p>
          <a:p>
            <a:r>
              <a:rPr lang="en-US" sz="1200" b="0" i="0" kern="1200" baseline="0" dirty="0" smtClean="0">
                <a:solidFill>
                  <a:schemeClr val="tx1"/>
                </a:solidFill>
                <a:effectLst/>
                <a:latin typeface="+mn-lt"/>
                <a:ea typeface="+mn-ea"/>
                <a:cs typeface="+mn-cs"/>
              </a:rPr>
              <a:t>This is if the staff are only working on locality data 6 hours a day which we all know is never the </a:t>
            </a:r>
            <a:r>
              <a:rPr lang="en-US" sz="1200" b="0" i="0" kern="1200" baseline="0" dirty="0" smtClean="0">
                <a:solidFill>
                  <a:schemeClr val="tx1"/>
                </a:solidFill>
                <a:effectLst/>
                <a:latin typeface="+mn-lt"/>
                <a:ea typeface="+mn-ea"/>
                <a:cs typeface="+mn-cs"/>
              </a:rPr>
              <a:t>case because there are so many other aspects of curation.</a:t>
            </a:r>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And then after we do this work</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BD99DAA-5351-464E-8BF6-FE830FA1C2A0}" type="slidenum">
              <a:rPr lang="en-US" smtClean="0"/>
              <a:t>21</a:t>
            </a:fld>
            <a:endParaRPr lang="en-US"/>
          </a:p>
        </p:txBody>
      </p:sp>
    </p:spTree>
    <p:extLst>
      <p:ext uri="{BB962C8B-B14F-4D97-AF65-F5344CB8AC3E}">
        <p14:creationId xmlns:p14="http://schemas.microsoft.com/office/powerpoint/2010/main" val="3383820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answer to this question other than it begins</a:t>
            </a:r>
            <a:r>
              <a:rPr lang="en-US" baseline="0" dirty="0" smtClean="0"/>
              <a:t> with a dialogue – move to next slide for example</a:t>
            </a: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22</a:t>
            </a:fld>
            <a:endParaRPr lang="en-US"/>
          </a:p>
        </p:txBody>
      </p:sp>
    </p:spTree>
    <p:extLst>
      <p:ext uri="{BB962C8B-B14F-4D97-AF65-F5344CB8AC3E}">
        <p14:creationId xmlns:p14="http://schemas.microsoft.com/office/powerpoint/2010/main" val="2956876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NCWRC example – chatting about something else, then “oh, btw, I moved this point</a:t>
            </a:r>
            <a:r>
              <a:rPr lang="en-US" baseline="0" dirty="0" smtClean="0"/>
              <a:t> in your layer for our GIS project”</a:t>
            </a:r>
            <a:endParaRPr lang="en-US" dirty="0" smtClean="0"/>
          </a:p>
          <a:p>
            <a:r>
              <a:rPr lang="en-US" dirty="0" smtClean="0"/>
              <a:t>She just decided that the specimen</a:t>
            </a:r>
            <a:r>
              <a:rPr lang="en-US" baseline="0" dirty="0" smtClean="0"/>
              <a:t> was probably collected at point B, without including any uncertainty. This led me to ask: </a:t>
            </a:r>
            <a:r>
              <a:rPr lang="en-US" dirty="0" smtClean="0"/>
              <a:t>How many</a:t>
            </a:r>
            <a:r>
              <a:rPr lang="en-US" baseline="0" dirty="0" smtClean="0"/>
              <a:t> other points have been moved? How is that noted?</a:t>
            </a:r>
          </a:p>
          <a:p>
            <a:r>
              <a:rPr lang="en-US" baseline="0" dirty="0" smtClean="0"/>
              <a:t>Opened the door to allow me to explain that coordinate data and uncertainty are bound together and need to be used as one, not as 2 separate things.</a:t>
            </a: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23</a:t>
            </a:fld>
            <a:endParaRPr lang="en-US"/>
          </a:p>
        </p:txBody>
      </p:sp>
    </p:spTree>
    <p:extLst>
      <p:ext uri="{BB962C8B-B14F-4D97-AF65-F5344CB8AC3E}">
        <p14:creationId xmlns:p14="http://schemas.microsoft.com/office/powerpoint/2010/main" val="2311032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a:t>
            </a:r>
            <a:r>
              <a:rPr lang="en-US" dirty="0" smtClean="0"/>
              <a:t>if </a:t>
            </a:r>
            <a:r>
              <a:rPr lang="en-US" dirty="0" smtClean="0"/>
              <a:t>we cannot provide high throughput but are providing research ready</a:t>
            </a:r>
            <a:r>
              <a:rPr lang="en-US" baseline="0" dirty="0" smtClean="0"/>
              <a:t> data.</a:t>
            </a: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24</a:t>
            </a:fld>
            <a:endParaRPr lang="en-US"/>
          </a:p>
        </p:txBody>
      </p:sp>
    </p:spTree>
    <p:extLst>
      <p:ext uri="{BB962C8B-B14F-4D97-AF65-F5344CB8AC3E}">
        <p14:creationId xmlns:p14="http://schemas.microsoft.com/office/powerpoint/2010/main" val="1350872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the trawl data that I spoke of earlier; If they are not flexible enough what should</a:t>
            </a:r>
            <a:r>
              <a:rPr lang="en-US" baseline="0" dirty="0" smtClean="0"/>
              <a:t> we do?</a:t>
            </a: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25</a:t>
            </a:fld>
            <a:endParaRPr lang="en-US"/>
          </a:p>
        </p:txBody>
      </p:sp>
    </p:spTree>
    <p:extLst>
      <p:ext uri="{BB962C8B-B14F-4D97-AF65-F5344CB8AC3E}">
        <p14:creationId xmlns:p14="http://schemas.microsoft.com/office/powerpoint/2010/main" val="1927163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began this talk with </a:t>
            </a:r>
            <a:r>
              <a:rPr lang="en-US" baseline="0" dirty="0" smtClean="0"/>
              <a:t>these beautiful</a:t>
            </a:r>
            <a:r>
              <a:rPr lang="en-US" baseline="0" dirty="0" smtClean="0"/>
              <a:t>, yet very different paintings because we seem to be facing the same challenge as artists have </a:t>
            </a:r>
            <a:r>
              <a:rPr lang="en-US" baseline="0" dirty="0" smtClean="0"/>
              <a:t>faced in the past </a:t>
            </a:r>
            <a:r>
              <a:rPr lang="en-US" baseline="0" dirty="0" smtClean="0"/>
              <a:t>– the acceptance of impressionism as art when realism was considered to be the only art form (as far as painting was concerned).</a:t>
            </a:r>
          </a:p>
          <a:p>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27</a:t>
            </a:fld>
            <a:endParaRPr lang="en-US"/>
          </a:p>
        </p:txBody>
      </p:sp>
    </p:spTree>
    <p:extLst>
      <p:ext uri="{BB962C8B-B14F-4D97-AF65-F5344CB8AC3E}">
        <p14:creationId xmlns:p14="http://schemas.microsoft.com/office/powerpoint/2010/main" val="192340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point data can be a very precise painting</a:t>
            </a: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28</a:t>
            </a:fld>
            <a:endParaRPr lang="en-US"/>
          </a:p>
        </p:txBody>
      </p:sp>
    </p:spTree>
    <p:extLst>
      <p:ext uri="{BB962C8B-B14F-4D97-AF65-F5344CB8AC3E}">
        <p14:creationId xmlns:p14="http://schemas.microsoft.com/office/powerpoint/2010/main" val="603658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when we include uncertainty it becomes more impressionistic – </a:t>
            </a:r>
            <a:r>
              <a:rPr lang="en-US" baseline="0" dirty="0" smtClean="0"/>
              <a:t>but this </a:t>
            </a:r>
            <a:r>
              <a:rPr lang="en-US" baseline="0" dirty="0" smtClean="0"/>
              <a:t>needs to be what is accepted as the true data. Once our end users accept this more impressionistic view, that is when our coordinate data and its uncertainty will be used as one.</a:t>
            </a:r>
          </a:p>
          <a:p>
            <a:endParaRPr lang="en-US" dirty="0" smtClean="0"/>
          </a:p>
          <a:p>
            <a:r>
              <a:rPr lang="en-US" dirty="0" smtClean="0"/>
              <a:t>What do we do when the locality is North America, or Atlantic Ocean, or North Carolina?</a:t>
            </a:r>
            <a:r>
              <a:rPr lang="en-US" baseline="0" dirty="0" smtClean="0"/>
              <a:t> There seem to be very different approaches right now as to when a locality is too vague to georeference and we really need solidify those standards</a:t>
            </a:r>
          </a:p>
        </p:txBody>
      </p:sp>
      <p:sp>
        <p:nvSpPr>
          <p:cNvPr id="4" name="Slide Number Placeholder 3"/>
          <p:cNvSpPr>
            <a:spLocks noGrp="1"/>
          </p:cNvSpPr>
          <p:nvPr>
            <p:ph type="sldNum" sz="quarter" idx="10"/>
          </p:nvPr>
        </p:nvSpPr>
        <p:spPr/>
        <p:txBody>
          <a:bodyPr/>
          <a:lstStyle/>
          <a:p>
            <a:fld id="{8BD99DAA-5351-464E-8BF6-FE830FA1C2A0}" type="slidenum">
              <a:rPr lang="en-US" smtClean="0"/>
              <a:t>29</a:t>
            </a:fld>
            <a:endParaRPr lang="en-US"/>
          </a:p>
        </p:txBody>
      </p:sp>
    </p:spTree>
    <p:extLst>
      <p:ext uri="{BB962C8B-B14F-4D97-AF65-F5344CB8AC3E}">
        <p14:creationId xmlns:p14="http://schemas.microsoft.com/office/powerpoint/2010/main" val="2156740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hope</a:t>
            </a:r>
            <a:r>
              <a:rPr lang="en-US" baseline="0" dirty="0" smtClean="0"/>
              <a:t> was that this talk would open up a dialogue specifically about how we can better express to our end users the need to use uncertainty data and also how we can better express to funding agencies the need for this research ready data even if it is not high throughput.</a:t>
            </a: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30</a:t>
            </a:fld>
            <a:endParaRPr lang="en-US"/>
          </a:p>
        </p:txBody>
      </p:sp>
    </p:spTree>
    <p:extLst>
      <p:ext uri="{BB962C8B-B14F-4D97-AF65-F5344CB8AC3E}">
        <p14:creationId xmlns:p14="http://schemas.microsoft.com/office/powerpoint/2010/main" val="1495496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Realistic</a:t>
            </a:r>
            <a:r>
              <a:rPr lang="en-US" baseline="0" dirty="0" smtClean="0"/>
              <a:t> Landscape with influence of romanticism</a:t>
            </a:r>
            <a:endParaRPr lang="en-US" dirty="0" smtClean="0"/>
          </a:p>
          <a:p>
            <a:r>
              <a:rPr lang="en-US" dirty="0" smtClean="0"/>
              <a:t>Thomas Cole – American artist known for landscape and history paintings</a:t>
            </a:r>
            <a:r>
              <a:rPr lang="en-US" baseline="0" dirty="0" smtClean="0"/>
              <a:t> – founder of American Art Movement</a:t>
            </a: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3</a:t>
            </a:fld>
            <a:endParaRPr lang="en-US"/>
          </a:p>
        </p:txBody>
      </p:sp>
    </p:spTree>
    <p:extLst>
      <p:ext uri="{BB962C8B-B14F-4D97-AF65-F5344CB8AC3E}">
        <p14:creationId xmlns:p14="http://schemas.microsoft.com/office/powerpoint/2010/main" val="2650972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10" dirty="0" smtClean="0"/>
              <a:t>Joseph Turner – originally</a:t>
            </a:r>
            <a:r>
              <a:rPr lang="en-US" sz="910" baseline="0" dirty="0" smtClean="0"/>
              <a:t> a realistic </a:t>
            </a:r>
            <a:r>
              <a:rPr lang="en-US" sz="910" dirty="0" smtClean="0"/>
              <a:t>landscape</a:t>
            </a:r>
            <a:r>
              <a:rPr lang="en-US" sz="910" baseline="0" dirty="0" smtClean="0"/>
              <a:t> painter; later paintings appear to be impressionistic – it’s said he was striving for the expression of spirituality in the world</a:t>
            </a:r>
          </a:p>
          <a:p>
            <a:r>
              <a:rPr lang="en-US" sz="910" b="0" i="0" kern="1200" dirty="0" smtClean="0">
                <a:solidFill>
                  <a:schemeClr val="tx1"/>
                </a:solidFill>
                <a:effectLst/>
                <a:latin typeface="+mn-lt"/>
                <a:ea typeface="+mn-ea"/>
                <a:cs typeface="+mn-cs"/>
              </a:rPr>
              <a:t>It </a:t>
            </a:r>
            <a:r>
              <a:rPr lang="en-US" sz="910" b="0" i="0" kern="1200" dirty="0" smtClean="0">
                <a:solidFill>
                  <a:schemeClr val="tx1"/>
                </a:solidFill>
                <a:effectLst/>
                <a:latin typeface="+mn-lt"/>
                <a:ea typeface="+mn-ea"/>
                <a:cs typeface="+mn-cs"/>
              </a:rPr>
              <a:t>is famously said that Turner conceived this image while lashed to the mast of a ship during an actual storm at sea</a:t>
            </a:r>
            <a:r>
              <a:rPr lang="en-US" sz="91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4</a:t>
            </a:fld>
            <a:endParaRPr lang="en-US"/>
          </a:p>
        </p:txBody>
      </p:sp>
    </p:spTree>
    <p:extLst>
      <p:ext uri="{BB962C8B-B14F-4D97-AF65-F5344CB8AC3E}">
        <p14:creationId xmlns:p14="http://schemas.microsoft.com/office/powerpoint/2010/main" val="3529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Vastly different styles - we move from the tranquility of nature in Cole’s painting to the fierce brutality of nature in </a:t>
            </a:r>
            <a:r>
              <a:rPr lang="en-US" baseline="0" dirty="0" smtClean="0"/>
              <a:t>Turner’s - yet </a:t>
            </a:r>
            <a:r>
              <a:rPr lang="en-US" baseline="0" dirty="0" smtClean="0"/>
              <a:t>both provide us with so much information about what was happening in each of the scenes depicted</a:t>
            </a:r>
          </a:p>
          <a:p>
            <a:r>
              <a:rPr lang="en-US" baseline="0" dirty="0" smtClean="0"/>
              <a:t>Cole – illusion is scene is exactly as it was depicted – precision and </a:t>
            </a:r>
            <a:r>
              <a:rPr lang="en-US" baseline="0" dirty="0" smtClean="0"/>
              <a:t>accuracy</a:t>
            </a:r>
            <a:endParaRPr lang="en-US" baseline="0" dirty="0" smtClean="0"/>
          </a:p>
          <a:p>
            <a:r>
              <a:rPr lang="en-US" baseline="0" dirty="0" smtClean="0"/>
              <a:t>Turner – clear it was a storm but not clear where? What? – accurately depicting the storm with little precision and detail</a:t>
            </a:r>
          </a:p>
          <a:p>
            <a:r>
              <a:rPr lang="en-US" baseline="0" dirty="0" smtClean="0"/>
              <a:t>This balance is what we face in georeferencing</a:t>
            </a:r>
          </a:p>
          <a:p>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5</a:t>
            </a:fld>
            <a:endParaRPr lang="en-US"/>
          </a:p>
        </p:txBody>
      </p:sp>
    </p:spTree>
    <p:extLst>
      <p:ext uri="{BB962C8B-B14F-4D97-AF65-F5344CB8AC3E}">
        <p14:creationId xmlns:p14="http://schemas.microsoft.com/office/powerpoint/2010/main" val="2808693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Low A,</a:t>
            </a:r>
            <a:r>
              <a:rPr lang="en-US" sz="1000" baseline="0" dirty="0" smtClean="0"/>
              <a:t> High P – clustered together but missed the bullseye</a:t>
            </a:r>
          </a:p>
          <a:p>
            <a:r>
              <a:rPr lang="en-US" sz="1000" baseline="0" dirty="0" smtClean="0"/>
              <a:t>High A, Low P – not clustered but the ‘average’ position hits the bullseye</a:t>
            </a:r>
          </a:p>
          <a:p>
            <a:r>
              <a:rPr lang="en-US" sz="1000" baseline="0" dirty="0" smtClean="0"/>
              <a:t>Low A, Low P – random</a:t>
            </a:r>
          </a:p>
          <a:p>
            <a:r>
              <a:rPr lang="en-US" sz="1000" baseline="0" dirty="0" smtClean="0"/>
              <a:t>What are we striving for? Obviously, High A and High P – not always possible because it’s very dependent on the locality data that we receive</a:t>
            </a:r>
          </a:p>
          <a:p>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6</a:t>
            </a:fld>
            <a:endParaRPr lang="en-US"/>
          </a:p>
        </p:txBody>
      </p:sp>
    </p:spTree>
    <p:extLst>
      <p:ext uri="{BB962C8B-B14F-4D97-AF65-F5344CB8AC3E}">
        <p14:creationId xmlns:p14="http://schemas.microsoft.com/office/powerpoint/2010/main" val="2741740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often ask me “how do you spend your days?” I would love to say “working with specimens” but the honest answer is curating the data that accompanies those specimens.</a:t>
            </a:r>
          </a:p>
          <a:p>
            <a:r>
              <a:rPr lang="en-US" baseline="0" dirty="0" smtClean="0"/>
              <a:t>Goal – take a specimen to its full state of utility – online data access</a:t>
            </a:r>
          </a:p>
          <a:p>
            <a:r>
              <a:rPr lang="en-US" baseline="0" dirty="0" smtClean="0"/>
              <a:t>Fine line – data </a:t>
            </a:r>
            <a:r>
              <a:rPr lang="en-US" baseline="0" dirty="0" smtClean="0"/>
              <a:t>augmentation (such as georeferencing); </a:t>
            </a:r>
            <a:r>
              <a:rPr lang="en-US" baseline="0" dirty="0" smtClean="0"/>
              <a:t>are we adding accuracy and precision and creating </a:t>
            </a:r>
            <a:r>
              <a:rPr lang="en-US" baseline="0" dirty="0" smtClean="0"/>
              <a:t>a </a:t>
            </a:r>
            <a:r>
              <a:rPr lang="en-US" baseline="0" dirty="0" smtClean="0"/>
              <a:t>false sense of the </a:t>
            </a:r>
            <a:r>
              <a:rPr lang="en-US" baseline="0" dirty="0" smtClean="0"/>
              <a:t>actual accuracy </a:t>
            </a:r>
            <a:r>
              <a:rPr lang="en-US" baseline="0" dirty="0" smtClean="0"/>
              <a:t>and precision of the </a:t>
            </a:r>
            <a:r>
              <a:rPr lang="en-US" baseline="0" dirty="0" smtClean="0"/>
              <a:t>data because we know that there is so much power in distributional records, especially georeferenced ones</a:t>
            </a: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7</a:t>
            </a:fld>
            <a:endParaRPr lang="en-US"/>
          </a:p>
        </p:txBody>
      </p:sp>
    </p:spTree>
    <p:extLst>
      <p:ext uri="{BB962C8B-B14F-4D97-AF65-F5344CB8AC3E}">
        <p14:creationId xmlns:p14="http://schemas.microsoft.com/office/powerpoint/2010/main" val="2622645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Linda Hill</a:t>
            </a:r>
            <a:r>
              <a:rPr lang="en-US" baseline="0" dirty="0" smtClean="0"/>
              <a:t> in her book in 2006 spoke of the power of georeferencing very well</a:t>
            </a: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8</a:t>
            </a:fld>
            <a:endParaRPr lang="en-US"/>
          </a:p>
        </p:txBody>
      </p:sp>
    </p:spTree>
    <p:extLst>
      <p:ext uri="{BB962C8B-B14F-4D97-AF65-F5344CB8AC3E}">
        <p14:creationId xmlns:p14="http://schemas.microsoft.com/office/powerpoint/2010/main" val="1471829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000" dirty="0" smtClean="0"/>
              <a:t>Assessing biodiversity</a:t>
            </a:r>
          </a:p>
          <a:p>
            <a:pPr marL="742950" lvl="1" indent="-285750">
              <a:buFont typeface="Arial" panose="020B0604020202020204" pitchFamily="34" charset="0"/>
              <a:buChar char="•"/>
            </a:pPr>
            <a:r>
              <a:rPr lang="en-US" sz="2000" dirty="0" smtClean="0"/>
              <a:t>Health of waterways</a:t>
            </a:r>
          </a:p>
          <a:p>
            <a:pPr marL="742950" lvl="1" indent="-285750">
              <a:buFont typeface="Arial" panose="020B0604020202020204" pitchFamily="34" charset="0"/>
              <a:buChar char="•"/>
            </a:pPr>
            <a:r>
              <a:rPr lang="en-US" sz="2000" dirty="0" smtClean="0"/>
              <a:t>Species discovery</a:t>
            </a:r>
          </a:p>
          <a:p>
            <a:pPr marL="285750" indent="-285750">
              <a:buFont typeface="Arial" panose="020B0604020202020204" pitchFamily="34" charset="0"/>
              <a:buChar char="•"/>
            </a:pPr>
            <a:r>
              <a:rPr lang="en-US" sz="2000" dirty="0" smtClean="0"/>
              <a:t>Illuminating changes over time</a:t>
            </a:r>
          </a:p>
          <a:p>
            <a:pPr marL="742950" lvl="1" indent="-285750">
              <a:buFont typeface="Arial" panose="020B0604020202020204" pitchFamily="34" charset="0"/>
              <a:buChar char="•"/>
            </a:pPr>
            <a:r>
              <a:rPr lang="en-US" sz="2000" dirty="0" smtClean="0"/>
              <a:t>Guiding Conservation</a:t>
            </a:r>
          </a:p>
          <a:p>
            <a:pPr marL="742950" lvl="1" indent="-285750">
              <a:buFont typeface="Arial" panose="020B0604020202020204" pitchFamily="34" charset="0"/>
              <a:buChar char="•"/>
            </a:pPr>
            <a:r>
              <a:rPr lang="en-US" sz="2000" dirty="0" smtClean="0"/>
              <a:t>Guiding Management</a:t>
            </a:r>
          </a:p>
          <a:p>
            <a:pPr marL="742950" lvl="1" indent="-285750">
              <a:buFont typeface="Arial" panose="020B0604020202020204" pitchFamily="34" charset="0"/>
              <a:buChar char="•"/>
            </a:pPr>
            <a:r>
              <a:rPr lang="en-US" sz="2000" dirty="0" smtClean="0"/>
              <a:t>Showing changes in distribution</a:t>
            </a:r>
          </a:p>
          <a:p>
            <a:r>
              <a:rPr lang="en-US" dirty="0" smtClean="0"/>
              <a:t>Conservation</a:t>
            </a:r>
            <a:r>
              <a:rPr lang="en-US" baseline="0" dirty="0" smtClean="0"/>
              <a:t> project – by GADNR – Conservation Status Assessment maps for imperiled minnows and suckers – used georeferenced distributional records, sent maps to experts on each of the species, received feedback and created final maps – web accessible</a:t>
            </a:r>
          </a:p>
          <a:p>
            <a:r>
              <a:rPr lang="en-US" baseline="0" dirty="0" smtClean="0"/>
              <a:t>Discovery of new species - </a:t>
            </a:r>
            <a:r>
              <a:rPr lang="en-US" dirty="0" smtClean="0"/>
              <a:t>L. </a:t>
            </a:r>
            <a:r>
              <a:rPr lang="en-US" dirty="0" err="1" smtClean="0"/>
              <a:t>sicculus</a:t>
            </a:r>
            <a:r>
              <a:rPr lang="en-US" dirty="0" smtClean="0"/>
              <a:t> – Northern</a:t>
            </a:r>
            <a:r>
              <a:rPr lang="en-US" baseline="0" dirty="0" smtClean="0"/>
              <a:t> </a:t>
            </a:r>
            <a:r>
              <a:rPr lang="en-US" dirty="0" smtClean="0"/>
              <a:t>Brook Silverside</a:t>
            </a:r>
          </a:p>
          <a:p>
            <a:r>
              <a:rPr lang="en-US" dirty="0" smtClean="0"/>
              <a:t>L. </a:t>
            </a:r>
            <a:r>
              <a:rPr lang="en-US" dirty="0" err="1" smtClean="0"/>
              <a:t>vanhyningi</a:t>
            </a:r>
            <a:r>
              <a:rPr lang="en-US" baseline="0" dirty="0" smtClean="0"/>
              <a:t> – Southern Brook Silverside</a:t>
            </a:r>
            <a:endParaRPr lang="en-US" dirty="0"/>
          </a:p>
        </p:txBody>
      </p:sp>
      <p:sp>
        <p:nvSpPr>
          <p:cNvPr id="4" name="Slide Number Placeholder 3"/>
          <p:cNvSpPr>
            <a:spLocks noGrp="1"/>
          </p:cNvSpPr>
          <p:nvPr>
            <p:ph type="sldNum" sz="quarter" idx="10"/>
          </p:nvPr>
        </p:nvSpPr>
        <p:spPr/>
        <p:txBody>
          <a:bodyPr/>
          <a:lstStyle/>
          <a:p>
            <a:fld id="{8BD99DAA-5351-464E-8BF6-FE830FA1C2A0}" type="slidenum">
              <a:rPr lang="en-US" smtClean="0"/>
              <a:t>9</a:t>
            </a:fld>
            <a:endParaRPr lang="en-US"/>
          </a:p>
        </p:txBody>
      </p:sp>
    </p:spTree>
    <p:extLst>
      <p:ext uri="{BB962C8B-B14F-4D97-AF65-F5344CB8AC3E}">
        <p14:creationId xmlns:p14="http://schemas.microsoft.com/office/powerpoint/2010/main" val="1128848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B673C-2176-4BA3-80A5-E68140EA567A}" type="datetimeFigureOut">
              <a:rPr lang="en-US" smtClean="0"/>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477C3-E748-4590-9383-904E12D5A122}" type="slidenum">
              <a:rPr lang="en-US" smtClean="0"/>
              <a:t>‹#›</a:t>
            </a:fld>
            <a:endParaRPr lang="en-US"/>
          </a:p>
        </p:txBody>
      </p:sp>
    </p:spTree>
    <p:extLst>
      <p:ext uri="{BB962C8B-B14F-4D97-AF65-F5344CB8AC3E}">
        <p14:creationId xmlns:p14="http://schemas.microsoft.com/office/powerpoint/2010/main" val="3292622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B673C-2176-4BA3-80A5-E68140EA567A}" type="datetimeFigureOut">
              <a:rPr lang="en-US" smtClean="0"/>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477C3-E748-4590-9383-904E12D5A122}" type="slidenum">
              <a:rPr lang="en-US" smtClean="0"/>
              <a:t>‹#›</a:t>
            </a:fld>
            <a:endParaRPr lang="en-US"/>
          </a:p>
        </p:txBody>
      </p:sp>
    </p:spTree>
    <p:extLst>
      <p:ext uri="{BB962C8B-B14F-4D97-AF65-F5344CB8AC3E}">
        <p14:creationId xmlns:p14="http://schemas.microsoft.com/office/powerpoint/2010/main" val="1440115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B673C-2176-4BA3-80A5-E68140EA567A}" type="datetimeFigureOut">
              <a:rPr lang="en-US" smtClean="0"/>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477C3-E748-4590-9383-904E12D5A122}" type="slidenum">
              <a:rPr lang="en-US" smtClean="0"/>
              <a:t>‹#›</a:t>
            </a:fld>
            <a:endParaRPr lang="en-US"/>
          </a:p>
        </p:txBody>
      </p:sp>
    </p:spTree>
    <p:extLst>
      <p:ext uri="{BB962C8B-B14F-4D97-AF65-F5344CB8AC3E}">
        <p14:creationId xmlns:p14="http://schemas.microsoft.com/office/powerpoint/2010/main" val="823049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B673C-2176-4BA3-80A5-E68140EA567A}" type="datetimeFigureOut">
              <a:rPr lang="en-US" smtClean="0"/>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477C3-E748-4590-9383-904E12D5A122}" type="slidenum">
              <a:rPr lang="en-US" smtClean="0"/>
              <a:t>‹#›</a:t>
            </a:fld>
            <a:endParaRPr lang="en-US"/>
          </a:p>
        </p:txBody>
      </p:sp>
    </p:spTree>
    <p:extLst>
      <p:ext uri="{BB962C8B-B14F-4D97-AF65-F5344CB8AC3E}">
        <p14:creationId xmlns:p14="http://schemas.microsoft.com/office/powerpoint/2010/main" val="2112457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0B673C-2176-4BA3-80A5-E68140EA567A}" type="datetimeFigureOut">
              <a:rPr lang="en-US" smtClean="0"/>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477C3-E748-4590-9383-904E12D5A122}" type="slidenum">
              <a:rPr lang="en-US" smtClean="0"/>
              <a:t>‹#›</a:t>
            </a:fld>
            <a:endParaRPr lang="en-US"/>
          </a:p>
        </p:txBody>
      </p:sp>
    </p:spTree>
    <p:extLst>
      <p:ext uri="{BB962C8B-B14F-4D97-AF65-F5344CB8AC3E}">
        <p14:creationId xmlns:p14="http://schemas.microsoft.com/office/powerpoint/2010/main" val="2550554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B673C-2176-4BA3-80A5-E68140EA567A}" type="datetimeFigureOut">
              <a:rPr lang="en-US" smtClean="0"/>
              <a:t>6/22/2016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F477C3-E748-4590-9383-904E12D5A122}" type="slidenum">
              <a:rPr lang="en-US" smtClean="0"/>
              <a:t>‹#›</a:t>
            </a:fld>
            <a:endParaRPr lang="en-US"/>
          </a:p>
        </p:txBody>
      </p:sp>
    </p:spTree>
    <p:extLst>
      <p:ext uri="{BB962C8B-B14F-4D97-AF65-F5344CB8AC3E}">
        <p14:creationId xmlns:p14="http://schemas.microsoft.com/office/powerpoint/2010/main" val="1806604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B673C-2176-4BA3-80A5-E68140EA567A}" type="datetimeFigureOut">
              <a:rPr lang="en-US" smtClean="0"/>
              <a:t>6/22/2016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F477C3-E748-4590-9383-904E12D5A122}" type="slidenum">
              <a:rPr lang="en-US" smtClean="0"/>
              <a:t>‹#›</a:t>
            </a:fld>
            <a:endParaRPr lang="en-US"/>
          </a:p>
        </p:txBody>
      </p:sp>
    </p:spTree>
    <p:extLst>
      <p:ext uri="{BB962C8B-B14F-4D97-AF65-F5344CB8AC3E}">
        <p14:creationId xmlns:p14="http://schemas.microsoft.com/office/powerpoint/2010/main" val="3254877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B673C-2176-4BA3-80A5-E68140EA567A}" type="datetimeFigureOut">
              <a:rPr lang="en-US" smtClean="0"/>
              <a:t>6/22/2016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F477C3-E748-4590-9383-904E12D5A122}" type="slidenum">
              <a:rPr lang="en-US" smtClean="0"/>
              <a:t>‹#›</a:t>
            </a:fld>
            <a:endParaRPr lang="en-US"/>
          </a:p>
        </p:txBody>
      </p:sp>
    </p:spTree>
    <p:extLst>
      <p:ext uri="{BB962C8B-B14F-4D97-AF65-F5344CB8AC3E}">
        <p14:creationId xmlns:p14="http://schemas.microsoft.com/office/powerpoint/2010/main" val="3186127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B673C-2176-4BA3-80A5-E68140EA567A}" type="datetimeFigureOut">
              <a:rPr lang="en-US" smtClean="0"/>
              <a:t>6/22/2016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F477C3-E748-4590-9383-904E12D5A122}" type="slidenum">
              <a:rPr lang="en-US" smtClean="0"/>
              <a:t>‹#›</a:t>
            </a:fld>
            <a:endParaRPr lang="en-US"/>
          </a:p>
        </p:txBody>
      </p:sp>
    </p:spTree>
    <p:extLst>
      <p:ext uri="{BB962C8B-B14F-4D97-AF65-F5344CB8AC3E}">
        <p14:creationId xmlns:p14="http://schemas.microsoft.com/office/powerpoint/2010/main" val="1923589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0B673C-2176-4BA3-80A5-E68140EA567A}" type="datetimeFigureOut">
              <a:rPr lang="en-US" smtClean="0"/>
              <a:t>6/22/2016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F477C3-E748-4590-9383-904E12D5A122}" type="slidenum">
              <a:rPr lang="en-US" smtClean="0"/>
              <a:t>‹#›</a:t>
            </a:fld>
            <a:endParaRPr lang="en-US"/>
          </a:p>
        </p:txBody>
      </p:sp>
    </p:spTree>
    <p:extLst>
      <p:ext uri="{BB962C8B-B14F-4D97-AF65-F5344CB8AC3E}">
        <p14:creationId xmlns:p14="http://schemas.microsoft.com/office/powerpoint/2010/main" val="4060709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0B673C-2176-4BA3-80A5-E68140EA567A}" type="datetimeFigureOut">
              <a:rPr lang="en-US" smtClean="0"/>
              <a:t>6/22/2016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F477C3-E748-4590-9383-904E12D5A122}" type="slidenum">
              <a:rPr lang="en-US" smtClean="0"/>
              <a:t>‹#›</a:t>
            </a:fld>
            <a:endParaRPr lang="en-US"/>
          </a:p>
        </p:txBody>
      </p:sp>
    </p:spTree>
    <p:extLst>
      <p:ext uri="{BB962C8B-B14F-4D97-AF65-F5344CB8AC3E}">
        <p14:creationId xmlns:p14="http://schemas.microsoft.com/office/powerpoint/2010/main" val="1889973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B673C-2176-4BA3-80A5-E68140EA567A}" type="datetimeFigureOut">
              <a:rPr lang="en-US" smtClean="0"/>
              <a:t>6/22/2016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477C3-E748-4590-9383-904E12D5A122}" type="slidenum">
              <a:rPr lang="en-US" smtClean="0"/>
              <a:t>‹#›</a:t>
            </a:fld>
            <a:endParaRPr lang="en-US"/>
          </a:p>
        </p:txBody>
      </p:sp>
    </p:spTree>
    <p:extLst>
      <p:ext uri="{BB962C8B-B14F-4D97-AF65-F5344CB8AC3E}">
        <p14:creationId xmlns:p14="http://schemas.microsoft.com/office/powerpoint/2010/main" val="1589188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tm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tm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1.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1.e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tm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tm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6821" y="1122363"/>
            <a:ext cx="10118359" cy="2387600"/>
          </a:xfrm>
        </p:spPr>
        <p:txBody>
          <a:bodyPr>
            <a:normAutofit fontScale="90000"/>
          </a:bodyPr>
          <a:lstStyle/>
          <a:p>
            <a:r>
              <a:rPr lang="de-DE" b="1" dirty="0"/>
              <a:t>The Art of Georeferencing: </a:t>
            </a:r>
            <a:r>
              <a:rPr lang="de-DE" b="1" dirty="0" smtClean="0"/>
              <a:t/>
            </a:r>
            <a:br>
              <a:rPr lang="de-DE" b="1" dirty="0" smtClean="0"/>
            </a:br>
            <a:r>
              <a:rPr lang="de-DE" b="1" dirty="0" smtClean="0"/>
              <a:t>A </a:t>
            </a:r>
            <a:r>
              <a:rPr lang="de-DE" b="1" dirty="0"/>
              <a:t>case study at the North Carolina Museum of Natural </a:t>
            </a:r>
            <a:r>
              <a:rPr lang="de-DE" b="1" dirty="0" smtClean="0"/>
              <a:t>Sciences (NCSM)</a:t>
            </a:r>
            <a:endParaRPr lang="en-US" b="1" dirty="0"/>
          </a:p>
        </p:txBody>
      </p:sp>
      <p:sp>
        <p:nvSpPr>
          <p:cNvPr id="3" name="Subtitle 2"/>
          <p:cNvSpPr>
            <a:spLocks noGrp="1"/>
          </p:cNvSpPr>
          <p:nvPr>
            <p:ph type="subTitle" idx="1"/>
          </p:nvPr>
        </p:nvSpPr>
        <p:spPr/>
        <p:txBody>
          <a:bodyPr/>
          <a:lstStyle/>
          <a:p>
            <a:r>
              <a:rPr lang="en-US" b="1" dirty="0"/>
              <a:t>Gabriela M. </a:t>
            </a:r>
            <a:r>
              <a:rPr lang="en-US" b="1" dirty="0" smtClean="0"/>
              <a:t>Hogue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5675738"/>
            <a:ext cx="2667000" cy="1076325"/>
          </a:xfrm>
          <a:prstGeom prst="rect">
            <a:avLst/>
          </a:prstGeom>
        </p:spPr>
      </p:pic>
    </p:spTree>
    <p:extLst>
      <p:ext uri="{BB962C8B-B14F-4D97-AF65-F5344CB8AC3E}">
        <p14:creationId xmlns:p14="http://schemas.microsoft.com/office/powerpoint/2010/main" val="2005995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0179" r="16739"/>
          <a:stretch/>
        </p:blipFill>
        <p:spPr>
          <a:xfrm rot="21262154">
            <a:off x="800587" y="4221671"/>
            <a:ext cx="1225431" cy="1942586"/>
          </a:xfrm>
          <a:prstGeom prst="rect">
            <a:avLst/>
          </a:prstGeom>
        </p:spPr>
      </p:pic>
      <p:pic>
        <p:nvPicPr>
          <p:cNvPr id="5" name="Picture 4"/>
          <p:cNvPicPr>
            <a:picLocks noChangeAspect="1"/>
          </p:cNvPicPr>
          <p:nvPr/>
        </p:nvPicPr>
        <p:blipFill>
          <a:blip r:embed="rId4"/>
          <a:stretch>
            <a:fillRect/>
          </a:stretch>
        </p:blipFill>
        <p:spPr>
          <a:xfrm rot="228050">
            <a:off x="6973959" y="4620411"/>
            <a:ext cx="1184706" cy="1822625"/>
          </a:xfrm>
          <a:prstGeom prst="rect">
            <a:avLst/>
          </a:prstGeom>
        </p:spPr>
      </p:pic>
      <p:pic>
        <p:nvPicPr>
          <p:cNvPr id="6" name="Picture 5"/>
          <p:cNvPicPr>
            <a:picLocks noChangeAspect="1"/>
          </p:cNvPicPr>
          <p:nvPr/>
        </p:nvPicPr>
        <p:blipFill>
          <a:blip r:embed="rId5"/>
          <a:stretch>
            <a:fillRect/>
          </a:stretch>
        </p:blipFill>
        <p:spPr>
          <a:xfrm rot="608255">
            <a:off x="8014078" y="2315337"/>
            <a:ext cx="1276860" cy="1821654"/>
          </a:xfrm>
          <a:prstGeom prst="rect">
            <a:avLst/>
          </a:prstGeom>
        </p:spPr>
      </p:pic>
      <p:pic>
        <p:nvPicPr>
          <p:cNvPr id="7" name="Picture 6"/>
          <p:cNvPicPr>
            <a:picLocks noChangeAspect="1"/>
          </p:cNvPicPr>
          <p:nvPr/>
        </p:nvPicPr>
        <p:blipFill>
          <a:blip r:embed="rId6"/>
          <a:stretch>
            <a:fillRect/>
          </a:stretch>
        </p:blipFill>
        <p:spPr>
          <a:xfrm>
            <a:off x="4776588" y="1807553"/>
            <a:ext cx="2138264" cy="2138264"/>
          </a:xfrm>
          <a:prstGeom prst="rect">
            <a:avLst/>
          </a:prstGeom>
        </p:spPr>
      </p:pic>
      <p:pic>
        <p:nvPicPr>
          <p:cNvPr id="9" name="Picture 8"/>
          <p:cNvPicPr>
            <a:picLocks noChangeAspect="1"/>
          </p:cNvPicPr>
          <p:nvPr/>
        </p:nvPicPr>
        <p:blipFill>
          <a:blip r:embed="rId7"/>
          <a:stretch>
            <a:fillRect/>
          </a:stretch>
        </p:blipFill>
        <p:spPr>
          <a:xfrm>
            <a:off x="1546625" y="3035333"/>
            <a:ext cx="1730939" cy="668082"/>
          </a:xfrm>
          <a:prstGeom prst="rect">
            <a:avLst/>
          </a:prstGeom>
        </p:spPr>
      </p:pic>
      <p:sp>
        <p:nvSpPr>
          <p:cNvPr id="12" name="TextBox 11"/>
          <p:cNvSpPr txBox="1"/>
          <p:nvPr/>
        </p:nvSpPr>
        <p:spPr>
          <a:xfrm>
            <a:off x="3787515" y="421331"/>
            <a:ext cx="4616970" cy="492443"/>
          </a:xfrm>
          <a:prstGeom prst="rect">
            <a:avLst/>
          </a:prstGeom>
          <a:noFill/>
        </p:spPr>
        <p:txBody>
          <a:bodyPr wrap="square" rtlCol="0">
            <a:spAutoFit/>
          </a:bodyPr>
          <a:lstStyle/>
          <a:p>
            <a:pPr algn="ctr"/>
            <a:r>
              <a:rPr lang="en-US" sz="2600" b="1" dirty="0" smtClean="0"/>
              <a:t>Power of </a:t>
            </a:r>
            <a:r>
              <a:rPr lang="en-US" sz="2600" b="1" dirty="0"/>
              <a:t>D</a:t>
            </a:r>
            <a:r>
              <a:rPr lang="en-US" sz="2600" b="1" dirty="0" smtClean="0"/>
              <a:t>istributional Records</a:t>
            </a:r>
            <a:endParaRPr lang="en-US" sz="2600" b="1" dirty="0"/>
          </a:p>
        </p:txBody>
      </p:sp>
      <p:pic>
        <p:nvPicPr>
          <p:cNvPr id="13" name="Picture 12"/>
          <p:cNvPicPr>
            <a:picLocks noChangeAspect="1"/>
          </p:cNvPicPr>
          <p:nvPr/>
        </p:nvPicPr>
        <p:blipFill rotWithShape="1">
          <a:blip r:embed="rId8"/>
          <a:srcRect t="1" b="14511"/>
          <a:stretch/>
        </p:blipFill>
        <p:spPr>
          <a:xfrm>
            <a:off x="9441288" y="5811163"/>
            <a:ext cx="1670347" cy="580104"/>
          </a:xfrm>
          <a:prstGeom prst="rect">
            <a:avLst/>
          </a:prstGeom>
        </p:spPr>
      </p:pic>
      <p:pic>
        <p:nvPicPr>
          <p:cNvPr id="15" name="Picture 14"/>
          <p:cNvPicPr>
            <a:picLocks noChangeAspect="1"/>
          </p:cNvPicPr>
          <p:nvPr/>
        </p:nvPicPr>
        <p:blipFill>
          <a:blip r:embed="rId9">
            <a:clrChange>
              <a:clrFrom>
                <a:srgbClr val="FFFFFF"/>
              </a:clrFrom>
              <a:clrTo>
                <a:srgbClr val="FFFFFF">
                  <a:alpha val="0"/>
                </a:srgbClr>
              </a:clrTo>
            </a:clrChange>
          </a:blip>
          <a:stretch>
            <a:fillRect/>
          </a:stretch>
        </p:blipFill>
        <p:spPr>
          <a:xfrm rot="21291205">
            <a:off x="9563767" y="1199729"/>
            <a:ext cx="1603510" cy="657850"/>
          </a:xfrm>
          <a:prstGeom prst="rect">
            <a:avLst/>
          </a:prstGeom>
        </p:spPr>
      </p:pic>
      <p:pic>
        <p:nvPicPr>
          <p:cNvPr id="16" name="Picture 15"/>
          <p:cNvPicPr>
            <a:picLocks noChangeAspect="1"/>
          </p:cNvPicPr>
          <p:nvPr/>
        </p:nvPicPr>
        <p:blipFill>
          <a:blip r:embed="rId10"/>
          <a:stretch>
            <a:fillRect/>
          </a:stretch>
        </p:blipFill>
        <p:spPr>
          <a:xfrm>
            <a:off x="3048537" y="4722394"/>
            <a:ext cx="1908503" cy="582407"/>
          </a:xfrm>
          <a:prstGeom prst="rect">
            <a:avLst/>
          </a:prstGeom>
        </p:spPr>
      </p:pic>
      <p:pic>
        <p:nvPicPr>
          <p:cNvPr id="17" name="Picture 16"/>
          <p:cNvPicPr>
            <a:picLocks noChangeAspect="1"/>
          </p:cNvPicPr>
          <p:nvPr/>
        </p:nvPicPr>
        <p:blipFill>
          <a:blip r:embed="rId11"/>
          <a:stretch>
            <a:fillRect/>
          </a:stretch>
        </p:blipFill>
        <p:spPr>
          <a:xfrm rot="21276415">
            <a:off x="632522" y="967753"/>
            <a:ext cx="1059119" cy="1686160"/>
          </a:xfrm>
          <a:prstGeom prst="rect">
            <a:avLst/>
          </a:prstGeom>
        </p:spPr>
      </p:pic>
      <p:pic>
        <p:nvPicPr>
          <p:cNvPr id="20" name="Picture 19"/>
          <p:cNvPicPr>
            <a:picLocks noChangeAspect="1"/>
          </p:cNvPicPr>
          <p:nvPr/>
        </p:nvPicPr>
        <p:blipFill>
          <a:blip r:embed="rId12"/>
          <a:stretch>
            <a:fillRect/>
          </a:stretch>
        </p:blipFill>
        <p:spPr>
          <a:xfrm>
            <a:off x="2732603" y="921712"/>
            <a:ext cx="944966" cy="1523349"/>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64753" y="3443539"/>
            <a:ext cx="1146882" cy="1146882"/>
          </a:xfrm>
          <a:prstGeom prst="rect">
            <a:avLst/>
          </a:prstGeom>
        </p:spPr>
      </p:pic>
    </p:spTree>
    <p:extLst>
      <p:ext uri="{BB962C8B-B14F-4D97-AF65-F5344CB8AC3E}">
        <p14:creationId xmlns:p14="http://schemas.microsoft.com/office/powerpoint/2010/main" val="406024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500" fill="hold"/>
                                        <p:tgtEl>
                                          <p:spTgt spid="22"/>
                                        </p:tgtEl>
                                        <p:attrNameLst>
                                          <p:attrName>ppt_w</p:attrName>
                                        </p:attrNameLst>
                                      </p:cBhvr>
                                      <p:tavLst>
                                        <p:tav tm="0">
                                          <p:val>
                                            <p:fltVal val="0"/>
                                          </p:val>
                                        </p:tav>
                                        <p:tav tm="100000">
                                          <p:val>
                                            <p:strVal val="#ppt_w"/>
                                          </p:val>
                                        </p:tav>
                                      </p:tavLst>
                                    </p:anim>
                                    <p:anim calcmode="lin" valueType="num">
                                      <p:cBhvr>
                                        <p:cTn id="56" dur="500" fill="hold"/>
                                        <p:tgtEl>
                                          <p:spTgt spid="22"/>
                                        </p:tgtEl>
                                        <p:attrNameLst>
                                          <p:attrName>ppt_h</p:attrName>
                                        </p:attrNameLst>
                                      </p:cBhvr>
                                      <p:tavLst>
                                        <p:tav tm="0">
                                          <p:val>
                                            <p:fltVal val="0"/>
                                          </p:val>
                                        </p:tav>
                                        <p:tav tm="100000">
                                          <p:val>
                                            <p:strVal val="#ppt_h"/>
                                          </p:val>
                                        </p:tav>
                                      </p:tavLst>
                                    </p:anim>
                                    <p:animEffect transition="in" filter="fade">
                                      <p:cBhvr>
                                        <p:cTn id="57" dur="500"/>
                                        <p:tgtEl>
                                          <p:spTgt spid="22"/>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0841" y="521110"/>
            <a:ext cx="5410319" cy="492443"/>
          </a:xfrm>
          <a:prstGeom prst="rect">
            <a:avLst/>
          </a:prstGeom>
          <a:noFill/>
        </p:spPr>
        <p:txBody>
          <a:bodyPr wrap="square" rtlCol="0">
            <a:spAutoFit/>
          </a:bodyPr>
          <a:lstStyle/>
          <a:p>
            <a:pPr algn="ctr"/>
            <a:r>
              <a:rPr lang="en-US" sz="2600" b="1" dirty="0" smtClean="0"/>
              <a:t>Evolution of Georeferencing at NCSM</a:t>
            </a:r>
            <a:endParaRPr lang="en-US" sz="2600" b="1" dirty="0"/>
          </a:p>
        </p:txBody>
      </p:sp>
      <p:pic>
        <p:nvPicPr>
          <p:cNvPr id="2" name="Picture 1"/>
          <p:cNvPicPr>
            <a:picLocks noChangeAspect="1"/>
          </p:cNvPicPr>
          <p:nvPr/>
        </p:nvPicPr>
        <p:blipFill>
          <a:blip r:embed="rId3"/>
          <a:stretch>
            <a:fillRect/>
          </a:stretch>
        </p:blipFill>
        <p:spPr>
          <a:xfrm rot="20776871">
            <a:off x="411436" y="1818588"/>
            <a:ext cx="1385126" cy="1385126"/>
          </a:xfrm>
          <a:prstGeom prst="rect">
            <a:avLst/>
          </a:prstGeom>
        </p:spPr>
      </p:pic>
      <p:pic>
        <p:nvPicPr>
          <p:cNvPr id="5" name="Picture 4" descr="GEOLocate - Software for Georeferencing Natural History Data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1689" t="9319" r="11574" b="18853"/>
          <a:stretch/>
        </p:blipFill>
        <p:spPr>
          <a:xfrm>
            <a:off x="9124363" y="4149312"/>
            <a:ext cx="2192567" cy="1646890"/>
          </a:xfrm>
          <a:prstGeom prst="rect">
            <a:avLst/>
          </a:prstGeom>
        </p:spPr>
      </p:pic>
      <p:pic>
        <p:nvPicPr>
          <p:cNvPr id="6" name="Picture 5"/>
          <p:cNvPicPr>
            <a:picLocks noChangeAspect="1"/>
          </p:cNvPicPr>
          <p:nvPr/>
        </p:nvPicPr>
        <p:blipFill>
          <a:blip r:embed="rId5"/>
          <a:stretch>
            <a:fillRect/>
          </a:stretch>
        </p:blipFill>
        <p:spPr>
          <a:xfrm>
            <a:off x="934296" y="3442780"/>
            <a:ext cx="2261160" cy="1144713"/>
          </a:xfrm>
          <a:prstGeom prst="rect">
            <a:avLst/>
          </a:prstGeom>
        </p:spPr>
      </p:pic>
      <p:pic>
        <p:nvPicPr>
          <p:cNvPr id="7" name="Picture 6"/>
          <p:cNvPicPr>
            <a:picLocks noChangeAspect="1"/>
          </p:cNvPicPr>
          <p:nvPr/>
        </p:nvPicPr>
        <p:blipFill>
          <a:blip r:embed="rId6"/>
          <a:stretch>
            <a:fillRect/>
          </a:stretch>
        </p:blipFill>
        <p:spPr>
          <a:xfrm>
            <a:off x="8994020" y="932190"/>
            <a:ext cx="2227827" cy="1258875"/>
          </a:xfrm>
          <a:prstGeom prst="rect">
            <a:avLst/>
          </a:prstGeom>
        </p:spPr>
      </p:pic>
      <p:pic>
        <p:nvPicPr>
          <p:cNvPr id="8" name="Picture 7" descr="DeLorme Topo North America™ 9.0 - Topo Project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4461" y="1482972"/>
            <a:ext cx="2331539" cy="1865231"/>
          </a:xfrm>
          <a:prstGeom prst="rect">
            <a:avLst/>
          </a:prstGeom>
        </p:spPr>
      </p:pic>
      <p:sp>
        <p:nvSpPr>
          <p:cNvPr id="9" name="TextBox 8"/>
          <p:cNvSpPr txBox="1"/>
          <p:nvPr/>
        </p:nvSpPr>
        <p:spPr>
          <a:xfrm>
            <a:off x="452285" y="5142271"/>
            <a:ext cx="1897626" cy="369332"/>
          </a:xfrm>
          <a:prstGeom prst="rect">
            <a:avLst/>
          </a:prstGeom>
          <a:noFill/>
        </p:spPr>
        <p:txBody>
          <a:bodyPr wrap="square" rtlCol="0">
            <a:spAutoFit/>
          </a:bodyPr>
          <a:lstStyle/>
          <a:p>
            <a:r>
              <a:rPr lang="en-US" dirty="0" smtClean="0"/>
              <a:t>Using paper maps</a:t>
            </a:r>
            <a:endParaRPr lang="en-US" dirty="0"/>
          </a:p>
        </p:txBody>
      </p:sp>
      <p:sp>
        <p:nvSpPr>
          <p:cNvPr id="10" name="TextBox 9"/>
          <p:cNvSpPr txBox="1"/>
          <p:nvPr/>
        </p:nvSpPr>
        <p:spPr>
          <a:xfrm>
            <a:off x="7541342" y="5916872"/>
            <a:ext cx="4277032" cy="646331"/>
          </a:xfrm>
          <a:prstGeom prst="rect">
            <a:avLst/>
          </a:prstGeom>
          <a:noFill/>
        </p:spPr>
        <p:txBody>
          <a:bodyPr wrap="square" rtlCol="0">
            <a:spAutoFit/>
          </a:bodyPr>
          <a:lstStyle/>
          <a:p>
            <a:pPr algn="ctr"/>
            <a:r>
              <a:rPr lang="en-US" dirty="0" smtClean="0"/>
              <a:t>Using mapping software + established georeferencing standards</a:t>
            </a:r>
            <a:endParaRPr lang="en-US" dirty="0"/>
          </a:p>
        </p:txBody>
      </p:sp>
      <p:sp>
        <p:nvSpPr>
          <p:cNvPr id="11" name="TextBox 10"/>
          <p:cNvSpPr txBox="1"/>
          <p:nvPr/>
        </p:nvSpPr>
        <p:spPr>
          <a:xfrm>
            <a:off x="3283975" y="5732206"/>
            <a:ext cx="3844412" cy="369332"/>
          </a:xfrm>
          <a:prstGeom prst="rect">
            <a:avLst/>
          </a:prstGeom>
          <a:noFill/>
        </p:spPr>
        <p:txBody>
          <a:bodyPr wrap="square" rtlCol="0">
            <a:spAutoFit/>
          </a:bodyPr>
          <a:lstStyle/>
          <a:p>
            <a:r>
              <a:rPr lang="en-US" dirty="0" smtClean="0"/>
              <a:t>Using paper maps + mapping software</a:t>
            </a:r>
            <a:endParaRPr lang="en-US" dirty="0"/>
          </a:p>
        </p:txBody>
      </p:sp>
      <p:pic>
        <p:nvPicPr>
          <p:cNvPr id="12" name="Picture 11" descr="Google Earth"/>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91432" y="3568806"/>
            <a:ext cx="2161395" cy="1734453"/>
          </a:xfrm>
          <a:prstGeom prst="rect">
            <a:avLst/>
          </a:prstGeom>
        </p:spPr>
      </p:pic>
      <p:pic>
        <p:nvPicPr>
          <p:cNvPr id="13" name="Picture 12" descr="Georeferencing Calculator - Google Chrome"/>
          <p:cNvPicPr>
            <a:picLocks noChangeAspect="1"/>
          </p:cNvPicPr>
          <p:nvPr/>
        </p:nvPicPr>
        <p:blipFill rotWithShape="1">
          <a:blip r:embed="rId9" cstate="print">
            <a:extLst>
              <a:ext uri="{28A0092B-C50C-407E-A947-70E740481C1C}">
                <a14:useLocalDpi xmlns:a14="http://schemas.microsoft.com/office/drawing/2010/main" val="0"/>
              </a:ext>
            </a:extLst>
          </a:blip>
          <a:srcRect l="643" t="9749" r="47010" b="47670"/>
          <a:stretch/>
        </p:blipFill>
        <p:spPr>
          <a:xfrm>
            <a:off x="8247590" y="2451179"/>
            <a:ext cx="2202426" cy="1437627"/>
          </a:xfrm>
          <a:prstGeom prst="rect">
            <a:avLst/>
          </a:prstGeom>
        </p:spPr>
      </p:pic>
      <p:cxnSp>
        <p:nvCxnSpPr>
          <p:cNvPr id="15" name="Curved Connector 14"/>
          <p:cNvCxnSpPr/>
          <p:nvPr/>
        </p:nvCxnSpPr>
        <p:spPr>
          <a:xfrm>
            <a:off x="2271252" y="5417574"/>
            <a:ext cx="924204" cy="499298"/>
          </a:xfrm>
          <a:prstGeom prst="curvedConnector3">
            <a:avLst/>
          </a:prstGeom>
          <a:ln w="2540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7" name="Curved Connector 16"/>
          <p:cNvCxnSpPr>
            <a:stCxn id="11" idx="3"/>
          </p:cNvCxnSpPr>
          <p:nvPr/>
        </p:nvCxnSpPr>
        <p:spPr>
          <a:xfrm>
            <a:off x="7128387" y="5916872"/>
            <a:ext cx="717755" cy="305336"/>
          </a:xfrm>
          <a:prstGeom prst="curvedConnector3">
            <a:avLst/>
          </a:prstGeom>
          <a:ln w="2540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588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6304" y="521110"/>
            <a:ext cx="3259393" cy="492443"/>
          </a:xfrm>
          <a:prstGeom prst="rect">
            <a:avLst/>
          </a:prstGeom>
          <a:noFill/>
        </p:spPr>
        <p:txBody>
          <a:bodyPr wrap="square" rtlCol="0">
            <a:spAutoFit/>
          </a:bodyPr>
          <a:lstStyle/>
          <a:p>
            <a:pPr algn="ctr"/>
            <a:r>
              <a:rPr lang="en-US" sz="2600" b="1" dirty="0" smtClean="0"/>
              <a:t>Confidence Levels</a:t>
            </a:r>
            <a:endParaRPr lang="en-US" sz="2600" b="1" dirty="0"/>
          </a:p>
        </p:txBody>
      </p:sp>
      <p:graphicFrame>
        <p:nvGraphicFramePr>
          <p:cNvPr id="4" name="Table 3"/>
          <p:cNvGraphicFramePr>
            <a:graphicFrameLocks noGrp="1"/>
          </p:cNvGraphicFramePr>
          <p:nvPr>
            <p:extLst>
              <p:ext uri="{D42A27DB-BD31-4B8C-83A1-F6EECF244321}">
                <p14:modId xmlns:p14="http://schemas.microsoft.com/office/powerpoint/2010/main" val="2084329023"/>
              </p:ext>
            </p:extLst>
          </p:nvPr>
        </p:nvGraphicFramePr>
        <p:xfrm>
          <a:off x="457201" y="1325344"/>
          <a:ext cx="6513870" cy="4267200"/>
        </p:xfrm>
        <a:graphic>
          <a:graphicData uri="http://schemas.openxmlformats.org/drawingml/2006/table">
            <a:tbl>
              <a:tblPr>
                <a:tableStyleId>{5C22544A-7EE6-4342-B048-85BDC9FD1C3A}</a:tableStyleId>
              </a:tblPr>
              <a:tblGrid>
                <a:gridCol w="1085646">
                  <a:extLst>
                    <a:ext uri="{9D8B030D-6E8A-4147-A177-3AD203B41FA5}">
                      <a16:colId xmlns:a16="http://schemas.microsoft.com/office/drawing/2014/main" xmlns="" val="3953335402"/>
                    </a:ext>
                  </a:extLst>
                </a:gridCol>
                <a:gridCol w="5428224">
                  <a:extLst>
                    <a:ext uri="{9D8B030D-6E8A-4147-A177-3AD203B41FA5}">
                      <a16:colId xmlns:a16="http://schemas.microsoft.com/office/drawing/2014/main" xmlns="" val="120297834"/>
                    </a:ext>
                  </a:extLst>
                </a:gridCol>
              </a:tblGrid>
              <a:tr h="183967">
                <a:tc>
                  <a:txBody>
                    <a:bodyPr/>
                    <a:lstStyle/>
                    <a:p>
                      <a:pPr marL="0" marR="0" algn="ctr">
                        <a:spcBef>
                          <a:spcPts val="0"/>
                        </a:spcBef>
                        <a:spcAft>
                          <a:spcPts val="0"/>
                        </a:spcAft>
                      </a:pPr>
                      <a:r>
                        <a:rPr lang="en-US" sz="1400" dirty="0" smtClean="0">
                          <a:effectLst/>
                        </a:rPr>
                        <a:t>Confidence</a:t>
                      </a:r>
                      <a:endParaRPr lang="en-US" sz="1400" dirty="0">
                        <a:effectLst/>
                        <a:latin typeface="Times New Roman" panose="02020603050405020304" pitchFamily="18" charset="0"/>
                        <a:ea typeface="Times New Roman" panose="02020603050405020304" pitchFamily="18" charset="0"/>
                      </a:endParaRPr>
                    </a:p>
                  </a:txBody>
                  <a:tcPr marL="25400" marR="25400" marT="0" marB="0">
                    <a:solidFill>
                      <a:schemeClr val="bg1">
                        <a:lumMod val="85000"/>
                      </a:schemeClr>
                    </a:solidFill>
                  </a:tcPr>
                </a:tc>
                <a:tc>
                  <a:txBody>
                    <a:bodyPr/>
                    <a:lstStyle/>
                    <a:p>
                      <a:pPr marL="0" marR="0" algn="ctr">
                        <a:spcBef>
                          <a:spcPts val="0"/>
                        </a:spcBef>
                        <a:spcAft>
                          <a:spcPts val="0"/>
                        </a:spcAft>
                      </a:pPr>
                      <a:r>
                        <a:rPr lang="en-US" sz="1400" dirty="0" smtClean="0">
                          <a:effectLst/>
                        </a:rPr>
                        <a:t>Description</a:t>
                      </a:r>
                      <a:endParaRPr lang="en-US" sz="1400" dirty="0">
                        <a:effectLst/>
                        <a:latin typeface="Times New Roman" panose="02020603050405020304" pitchFamily="18" charset="0"/>
                        <a:ea typeface="Times New Roman" panose="02020603050405020304" pitchFamily="18" charset="0"/>
                      </a:endParaRPr>
                    </a:p>
                  </a:txBody>
                  <a:tcPr marL="25400" marR="25400" marT="0" marB="0">
                    <a:solidFill>
                      <a:schemeClr val="bg1">
                        <a:lumMod val="85000"/>
                      </a:schemeClr>
                    </a:solidFill>
                  </a:tcPr>
                </a:tc>
                <a:extLst>
                  <a:ext uri="{0D108BD9-81ED-4DB2-BD59-A6C34878D82A}">
                    <a16:rowId xmlns:a16="http://schemas.microsoft.com/office/drawing/2014/main" xmlns="" val="2305578643"/>
                  </a:ext>
                </a:extLst>
              </a:tr>
              <a:tr h="183967">
                <a:tc>
                  <a:txBody>
                    <a:bodyPr/>
                    <a:lstStyle/>
                    <a:p>
                      <a:pPr marL="0" marR="0" algn="ctr">
                        <a:spcBef>
                          <a:spcPts val="0"/>
                        </a:spcBef>
                        <a:spcAft>
                          <a:spcPts val="0"/>
                        </a:spcAft>
                      </a:pPr>
                      <a:r>
                        <a:rPr lang="en-US" sz="1400" dirty="0">
                          <a:effectLst/>
                        </a:rPr>
                        <a:t>L0</a:t>
                      </a:r>
                      <a:endParaRPr lang="en-US" sz="1400" dirty="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Precise location known</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511839222"/>
                  </a:ext>
                </a:extLst>
              </a:tr>
              <a:tr h="183967">
                <a:tc>
                  <a:txBody>
                    <a:bodyPr/>
                    <a:lstStyle/>
                    <a:p>
                      <a:pPr marL="0" marR="0" algn="ctr">
                        <a:spcBef>
                          <a:spcPts val="0"/>
                        </a:spcBef>
                        <a:spcAft>
                          <a:spcPts val="0"/>
                        </a:spcAft>
                      </a:pPr>
                      <a:r>
                        <a:rPr lang="en-US" sz="1400">
                          <a:effectLst/>
                        </a:rPr>
                        <a:t>L1</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The linear site is known to be no more than .5 mi. long.</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355013256"/>
                  </a:ext>
                </a:extLst>
              </a:tr>
              <a:tr h="183967">
                <a:tc>
                  <a:txBody>
                    <a:bodyPr/>
                    <a:lstStyle/>
                    <a:p>
                      <a:pPr marL="0" marR="0" algn="ctr">
                        <a:spcBef>
                          <a:spcPts val="0"/>
                        </a:spcBef>
                        <a:spcAft>
                          <a:spcPts val="0"/>
                        </a:spcAft>
                      </a:pPr>
                      <a:r>
                        <a:rPr lang="en-US" sz="1400">
                          <a:effectLst/>
                        </a:rPr>
                        <a:t>L2</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The linear site is known to be no more than 1 mi. long.</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3262191249"/>
                  </a:ext>
                </a:extLst>
              </a:tr>
              <a:tr h="183967">
                <a:tc>
                  <a:txBody>
                    <a:bodyPr/>
                    <a:lstStyle/>
                    <a:p>
                      <a:pPr marL="0" marR="0" algn="ctr">
                        <a:spcBef>
                          <a:spcPts val="0"/>
                        </a:spcBef>
                        <a:spcAft>
                          <a:spcPts val="0"/>
                        </a:spcAft>
                      </a:pPr>
                      <a:r>
                        <a:rPr lang="en-US" sz="1400">
                          <a:effectLst/>
                        </a:rPr>
                        <a:t>L3</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The linear site is known to be no more than 2 mi. long.</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263197888"/>
                  </a:ext>
                </a:extLst>
              </a:tr>
              <a:tr h="183967">
                <a:tc>
                  <a:txBody>
                    <a:bodyPr/>
                    <a:lstStyle/>
                    <a:p>
                      <a:pPr marL="0" marR="0" algn="ctr">
                        <a:spcBef>
                          <a:spcPts val="0"/>
                        </a:spcBef>
                        <a:spcAft>
                          <a:spcPts val="0"/>
                        </a:spcAft>
                      </a:pPr>
                      <a:r>
                        <a:rPr lang="en-US" sz="1400">
                          <a:effectLst/>
                        </a:rPr>
                        <a:t>L4</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The linear site is known to be no more than 6 mi. long.</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2354112655"/>
                  </a:ext>
                </a:extLst>
              </a:tr>
              <a:tr h="183967">
                <a:tc>
                  <a:txBody>
                    <a:bodyPr/>
                    <a:lstStyle/>
                    <a:p>
                      <a:pPr marL="0" marR="0" algn="ctr">
                        <a:spcBef>
                          <a:spcPts val="0"/>
                        </a:spcBef>
                        <a:spcAft>
                          <a:spcPts val="0"/>
                        </a:spcAft>
                      </a:pPr>
                      <a:r>
                        <a:rPr lang="en-US" sz="1400">
                          <a:effectLst/>
                        </a:rPr>
                        <a:t>L5</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The linear site is known to be no more than 25 mi. long.</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540132264"/>
                  </a:ext>
                </a:extLst>
              </a:tr>
              <a:tr h="183967">
                <a:tc>
                  <a:txBody>
                    <a:bodyPr/>
                    <a:lstStyle/>
                    <a:p>
                      <a:pPr marL="0" marR="0" algn="ctr">
                        <a:spcBef>
                          <a:spcPts val="0"/>
                        </a:spcBef>
                        <a:spcAft>
                          <a:spcPts val="0"/>
                        </a:spcAft>
                      </a:pPr>
                      <a:r>
                        <a:rPr lang="en-US" sz="1400">
                          <a:effectLst/>
                        </a:rPr>
                        <a:t>L6</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The linear site does not exceed a  distance equal to 1/2 the state.</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1061257191"/>
                  </a:ext>
                </a:extLst>
              </a:tr>
              <a:tr h="183967">
                <a:tc>
                  <a:txBody>
                    <a:bodyPr/>
                    <a:lstStyle/>
                    <a:p>
                      <a:pPr marL="0" marR="0" algn="ctr">
                        <a:spcBef>
                          <a:spcPts val="0"/>
                        </a:spcBef>
                        <a:spcAft>
                          <a:spcPts val="0"/>
                        </a:spcAft>
                      </a:pPr>
                      <a:r>
                        <a:rPr lang="en-US" sz="1400">
                          <a:effectLst/>
                        </a:rPr>
                        <a:t>L7</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The linear site does not exceed a  distance equal to diameter of the state.</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2136317663"/>
                  </a:ext>
                </a:extLst>
              </a:tr>
              <a:tr h="183967">
                <a:tc>
                  <a:txBody>
                    <a:bodyPr/>
                    <a:lstStyle/>
                    <a:p>
                      <a:pPr marL="0" marR="0" algn="ctr">
                        <a:spcBef>
                          <a:spcPts val="0"/>
                        </a:spcBef>
                        <a:spcAft>
                          <a:spcPts val="0"/>
                        </a:spcAft>
                      </a:pPr>
                      <a:r>
                        <a:rPr lang="en-US" sz="1400">
                          <a:effectLst/>
                        </a:rPr>
                        <a:t>S0</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Precise location known, plus/minus 200'.</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1453838419"/>
                  </a:ext>
                </a:extLst>
              </a:tr>
              <a:tr h="183967">
                <a:tc>
                  <a:txBody>
                    <a:bodyPr/>
                    <a:lstStyle/>
                    <a:p>
                      <a:pPr marL="0" marR="0" algn="ctr">
                        <a:spcBef>
                          <a:spcPts val="0"/>
                        </a:spcBef>
                        <a:spcAft>
                          <a:spcPts val="0"/>
                        </a:spcAft>
                      </a:pPr>
                      <a:r>
                        <a:rPr lang="en-US" sz="1400">
                          <a:effectLst/>
                        </a:rPr>
                        <a:t>S1</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Location known to be within a circle 1/4 mi. in diameter.</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478979573"/>
                  </a:ext>
                </a:extLst>
              </a:tr>
              <a:tr h="183967">
                <a:tc>
                  <a:txBody>
                    <a:bodyPr/>
                    <a:lstStyle/>
                    <a:p>
                      <a:pPr marL="0" marR="0" algn="ctr">
                        <a:spcBef>
                          <a:spcPts val="0"/>
                        </a:spcBef>
                        <a:spcAft>
                          <a:spcPts val="0"/>
                        </a:spcAft>
                      </a:pPr>
                      <a:r>
                        <a:rPr lang="en-US" sz="1400">
                          <a:effectLst/>
                        </a:rPr>
                        <a:t>S2</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Location known to be within a circle 1/2 mi. in diameter.</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1766233552"/>
                  </a:ext>
                </a:extLst>
              </a:tr>
              <a:tr h="183967">
                <a:tc>
                  <a:txBody>
                    <a:bodyPr/>
                    <a:lstStyle/>
                    <a:p>
                      <a:pPr marL="0" marR="0" algn="ctr">
                        <a:spcBef>
                          <a:spcPts val="0"/>
                        </a:spcBef>
                        <a:spcAft>
                          <a:spcPts val="0"/>
                        </a:spcAft>
                      </a:pPr>
                      <a:r>
                        <a:rPr lang="en-US" sz="1400">
                          <a:effectLst/>
                        </a:rPr>
                        <a:t>S3</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Location known to be within a circle 1 mi. in diameter.</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2273380482"/>
                  </a:ext>
                </a:extLst>
              </a:tr>
              <a:tr h="183967">
                <a:tc>
                  <a:txBody>
                    <a:bodyPr/>
                    <a:lstStyle/>
                    <a:p>
                      <a:pPr marL="0" marR="0" algn="ctr">
                        <a:spcBef>
                          <a:spcPts val="0"/>
                        </a:spcBef>
                        <a:spcAft>
                          <a:spcPts val="0"/>
                        </a:spcAft>
                      </a:pPr>
                      <a:r>
                        <a:rPr lang="en-US" sz="1400">
                          <a:effectLst/>
                        </a:rPr>
                        <a:t>S4</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Location known to be within a circle 2 mi. in diameter.</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176621709"/>
                  </a:ext>
                </a:extLst>
              </a:tr>
              <a:tr h="183967">
                <a:tc>
                  <a:txBody>
                    <a:bodyPr/>
                    <a:lstStyle/>
                    <a:p>
                      <a:pPr marL="0" marR="0" algn="ctr">
                        <a:spcBef>
                          <a:spcPts val="0"/>
                        </a:spcBef>
                        <a:spcAft>
                          <a:spcPts val="0"/>
                        </a:spcAft>
                      </a:pPr>
                      <a:r>
                        <a:rPr lang="en-US" sz="1400">
                          <a:effectLst/>
                        </a:rPr>
                        <a:t>S5</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Location known to be within a circle 5 mi. in diameter.</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2930444761"/>
                  </a:ext>
                </a:extLst>
              </a:tr>
              <a:tr h="183967">
                <a:tc>
                  <a:txBody>
                    <a:bodyPr/>
                    <a:lstStyle/>
                    <a:p>
                      <a:pPr marL="0" marR="0" algn="ctr">
                        <a:spcBef>
                          <a:spcPts val="0"/>
                        </a:spcBef>
                        <a:spcAft>
                          <a:spcPts val="0"/>
                        </a:spcAft>
                      </a:pPr>
                      <a:r>
                        <a:rPr lang="en-US" sz="1400">
                          <a:effectLst/>
                        </a:rPr>
                        <a:t>S6</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Location known to be within a circle 15 mi. in diameter.</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3143305735"/>
                  </a:ext>
                </a:extLst>
              </a:tr>
              <a:tr h="183967">
                <a:tc>
                  <a:txBody>
                    <a:bodyPr/>
                    <a:lstStyle/>
                    <a:p>
                      <a:pPr marL="0" marR="0" algn="ctr">
                        <a:spcBef>
                          <a:spcPts val="0"/>
                        </a:spcBef>
                        <a:spcAft>
                          <a:spcPts val="0"/>
                        </a:spcAft>
                      </a:pPr>
                      <a:r>
                        <a:rPr lang="en-US" sz="1400" dirty="0">
                          <a:effectLst/>
                        </a:rPr>
                        <a:t>S7</a:t>
                      </a:r>
                      <a:endParaRPr lang="en-US" sz="1400" dirty="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Location known to be within a </a:t>
                      </a:r>
                      <a:r>
                        <a:rPr lang="en-US" sz="1400" dirty="0" smtClean="0">
                          <a:effectLst/>
                        </a:rPr>
                        <a:t>county.</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3240660192"/>
                  </a:ext>
                </a:extLst>
              </a:tr>
              <a:tr h="183967">
                <a:tc>
                  <a:txBody>
                    <a:bodyPr/>
                    <a:lstStyle/>
                    <a:p>
                      <a:pPr marL="0" marR="0" algn="ctr">
                        <a:spcBef>
                          <a:spcPts val="0"/>
                        </a:spcBef>
                        <a:spcAft>
                          <a:spcPts val="0"/>
                        </a:spcAft>
                      </a:pPr>
                      <a:r>
                        <a:rPr lang="en-US" sz="1400">
                          <a:effectLst/>
                        </a:rPr>
                        <a:t>S8</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Location known to be within 1/2 of the state.</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3985593630"/>
                  </a:ext>
                </a:extLst>
              </a:tr>
              <a:tr h="183967">
                <a:tc>
                  <a:txBody>
                    <a:bodyPr/>
                    <a:lstStyle/>
                    <a:p>
                      <a:pPr marL="0" marR="0" algn="ctr">
                        <a:spcBef>
                          <a:spcPts val="0"/>
                        </a:spcBef>
                        <a:spcAft>
                          <a:spcPts val="0"/>
                        </a:spcAft>
                      </a:pPr>
                      <a:r>
                        <a:rPr lang="en-US" sz="1400">
                          <a:effectLst/>
                        </a:rPr>
                        <a:t>S9</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Location known to be within the state.</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3025152899"/>
                  </a:ext>
                </a:extLst>
              </a:tr>
              <a:tr h="183967">
                <a:tc>
                  <a:txBody>
                    <a:bodyPr/>
                    <a:lstStyle/>
                    <a:p>
                      <a:pPr marL="0" marR="0" algn="ctr">
                        <a:spcBef>
                          <a:spcPts val="0"/>
                        </a:spcBef>
                        <a:spcAft>
                          <a:spcPts val="0"/>
                        </a:spcAft>
                      </a:pPr>
                      <a:r>
                        <a:rPr lang="en-US" sz="1400">
                          <a:effectLst/>
                        </a:rPr>
                        <a:t>S10</a:t>
                      </a:r>
                      <a:endParaRPr lang="en-US" sz="1400">
                        <a:effectLst/>
                        <a:latin typeface="Times New Roman" panose="02020603050405020304" pitchFamily="18" charset="0"/>
                        <a:ea typeface="Times New Roman" panose="02020603050405020304" pitchFamily="18" charset="0"/>
                      </a:endParaRPr>
                    </a:p>
                  </a:txBody>
                  <a:tcPr marL="25400" marR="25400" marT="0" marB="0"/>
                </a:tc>
                <a:tc>
                  <a:txBody>
                    <a:bodyPr/>
                    <a:lstStyle/>
                    <a:p>
                      <a:pPr marL="0" marR="0">
                        <a:spcBef>
                          <a:spcPts val="0"/>
                        </a:spcBef>
                        <a:spcAft>
                          <a:spcPts val="0"/>
                        </a:spcAft>
                      </a:pPr>
                      <a:r>
                        <a:rPr lang="en-US" sz="1400" dirty="0">
                          <a:effectLst/>
                        </a:rPr>
                        <a:t>Location unknown.</a:t>
                      </a:r>
                      <a:endParaRPr lang="en-US" sz="1400" dirty="0">
                        <a:effectLst/>
                        <a:latin typeface="Times New Roman" panose="02020603050405020304" pitchFamily="18" charset="0"/>
                        <a:ea typeface="Times New Roman" panose="02020603050405020304" pitchFamily="18" charset="0"/>
                      </a:endParaRPr>
                    </a:p>
                  </a:txBody>
                  <a:tcPr marL="25400" marR="25400" marT="0" marB="0"/>
                </a:tc>
                <a:extLst>
                  <a:ext uri="{0D108BD9-81ED-4DB2-BD59-A6C34878D82A}">
                    <a16:rowId xmlns:a16="http://schemas.microsoft.com/office/drawing/2014/main" xmlns="" val="2298545037"/>
                  </a:ext>
                </a:extLst>
              </a:tr>
            </a:tbl>
          </a:graphicData>
        </a:graphic>
      </p:graphicFrame>
      <p:sp>
        <p:nvSpPr>
          <p:cNvPr id="5" name="TextBox 4"/>
          <p:cNvSpPr txBox="1"/>
          <p:nvPr/>
        </p:nvSpPr>
        <p:spPr>
          <a:xfrm>
            <a:off x="7354529" y="2595716"/>
            <a:ext cx="4395020" cy="1323439"/>
          </a:xfrm>
          <a:prstGeom prst="rect">
            <a:avLst/>
          </a:prstGeom>
          <a:solidFill>
            <a:schemeClr val="accent1">
              <a:tint val="20000"/>
            </a:schemeClr>
          </a:solidFill>
        </p:spPr>
        <p:txBody>
          <a:bodyPr wrap="square" rtlCol="0">
            <a:spAutoFit/>
          </a:bodyPr>
          <a:lstStyle/>
          <a:p>
            <a:r>
              <a:rPr lang="en-US" sz="1600" dirty="0"/>
              <a:t>The </a:t>
            </a:r>
            <a:r>
              <a:rPr lang="en-US" sz="1600" dirty="0" smtClean="0"/>
              <a:t>Confidence Levels were </a:t>
            </a:r>
            <a:r>
              <a:rPr lang="en-US" sz="1600" dirty="0"/>
              <a:t>taken from the Scale of Relative Certainty (with slight modifications) which was written by Dr. Eric H. Metzler and published in the Association of Systematics Collections October 1994/ vol. 22 no. 5 newsletter. </a:t>
            </a:r>
          </a:p>
        </p:txBody>
      </p:sp>
    </p:spTree>
    <p:extLst>
      <p:ext uri="{BB962C8B-B14F-4D97-AF65-F5344CB8AC3E}">
        <p14:creationId xmlns:p14="http://schemas.microsoft.com/office/powerpoint/2010/main" val="7368184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40570" y="521110"/>
            <a:ext cx="6310860" cy="492443"/>
          </a:xfrm>
          <a:prstGeom prst="rect">
            <a:avLst/>
          </a:prstGeom>
          <a:noFill/>
        </p:spPr>
        <p:txBody>
          <a:bodyPr wrap="square" rtlCol="0">
            <a:spAutoFit/>
          </a:bodyPr>
          <a:lstStyle/>
          <a:p>
            <a:pPr algn="ctr"/>
            <a:r>
              <a:rPr lang="en-US" sz="2600" b="1" dirty="0" smtClean="0"/>
              <a:t>Revitalizing our Georeferencing Standards</a:t>
            </a:r>
            <a:endParaRPr lang="en-US" sz="2600" b="1" dirty="0"/>
          </a:p>
        </p:txBody>
      </p:sp>
      <p:pic>
        <p:nvPicPr>
          <p:cNvPr id="2" name="Picture 1" descr="Access - fishdatabase07.accdb : Database- C:\Data\fishdatabase07.accdb.accdb (Access 2007 - 2016 file format) - [Locality Form]"/>
          <p:cNvPicPr>
            <a:picLocks noChangeAspect="1"/>
          </p:cNvPicPr>
          <p:nvPr/>
        </p:nvPicPr>
        <p:blipFill rotWithShape="1">
          <a:blip r:embed="rId3">
            <a:extLst>
              <a:ext uri="{28A0092B-C50C-407E-A947-70E740481C1C}">
                <a14:useLocalDpi xmlns:a14="http://schemas.microsoft.com/office/drawing/2010/main" val="0"/>
              </a:ext>
            </a:extLst>
          </a:blip>
          <a:srcRect l="4789" t="15501" r="2439" b="20560"/>
          <a:stretch/>
        </p:blipFill>
        <p:spPr>
          <a:xfrm>
            <a:off x="373625" y="1427160"/>
            <a:ext cx="5437239" cy="3007189"/>
          </a:xfrm>
          <a:prstGeom prst="rect">
            <a:avLst/>
          </a:prstGeom>
        </p:spPr>
      </p:pic>
      <p:pic>
        <p:nvPicPr>
          <p:cNvPr id="5" name="Picture 4" descr="Database Protocol - Excel"/>
          <p:cNvPicPr>
            <a:picLocks noChangeAspect="1"/>
          </p:cNvPicPr>
          <p:nvPr/>
        </p:nvPicPr>
        <p:blipFill rotWithShape="1">
          <a:blip r:embed="rId4">
            <a:extLst>
              <a:ext uri="{28A0092B-C50C-407E-A947-70E740481C1C}">
                <a14:useLocalDpi xmlns:a14="http://schemas.microsoft.com/office/drawing/2010/main" val="0"/>
              </a:ext>
            </a:extLst>
          </a:blip>
          <a:srcRect t="21362"/>
          <a:stretch/>
        </p:blipFill>
        <p:spPr>
          <a:xfrm>
            <a:off x="6099969" y="2466472"/>
            <a:ext cx="5728236" cy="3614779"/>
          </a:xfrm>
          <a:prstGeom prst="rect">
            <a:avLst/>
          </a:prstGeom>
        </p:spPr>
      </p:pic>
    </p:spTree>
    <p:extLst>
      <p:ext uri="{BB962C8B-B14F-4D97-AF65-F5344CB8AC3E}">
        <p14:creationId xmlns:p14="http://schemas.microsoft.com/office/powerpoint/2010/main" val="2528636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5797" y="524271"/>
            <a:ext cx="7000407" cy="492443"/>
          </a:xfrm>
          <a:prstGeom prst="rect">
            <a:avLst/>
          </a:prstGeom>
          <a:noFill/>
        </p:spPr>
        <p:txBody>
          <a:bodyPr wrap="square" rtlCol="0">
            <a:spAutoFit/>
          </a:bodyPr>
          <a:lstStyle/>
          <a:p>
            <a:pPr algn="ctr"/>
            <a:r>
              <a:rPr lang="en-US" sz="2600" b="1" dirty="0" smtClean="0"/>
              <a:t>Incorporation of New Georeferencing Methods</a:t>
            </a:r>
            <a:endParaRPr lang="en-US" sz="2600" b="1" dirty="0"/>
          </a:p>
        </p:txBody>
      </p:sp>
      <p:pic>
        <p:nvPicPr>
          <p:cNvPr id="3" name="Picture 2"/>
          <p:cNvPicPr>
            <a:picLocks noChangeAspect="1"/>
          </p:cNvPicPr>
          <p:nvPr/>
        </p:nvPicPr>
        <p:blipFill>
          <a:blip r:embed="rId3"/>
          <a:stretch>
            <a:fillRect/>
          </a:stretch>
        </p:blipFill>
        <p:spPr>
          <a:xfrm>
            <a:off x="1032832" y="3685275"/>
            <a:ext cx="2893972" cy="1927505"/>
          </a:xfrm>
          <a:prstGeom prst="rect">
            <a:avLst/>
          </a:prstGeom>
        </p:spPr>
      </p:pic>
      <p:pic>
        <p:nvPicPr>
          <p:cNvPr id="5" name="Picture 4" descr="Image from: http://www.phoenix.k12.or.us/Page.asp?NavID=295#.VODqbPm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46" y="1416823"/>
            <a:ext cx="3024602" cy="2268452"/>
          </a:xfrm>
          <a:prstGeom prst="rect">
            <a:avLst/>
          </a:prstGeom>
        </p:spPr>
      </p:pic>
      <p:pic>
        <p:nvPicPr>
          <p:cNvPr id="9" name="Picture 8" descr="woman looking shocked/scared while working at a computer clip ar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0620" y="4535413"/>
            <a:ext cx="2508453" cy="1706227"/>
          </a:xfrm>
          <a:prstGeom prst="rect">
            <a:avLst/>
          </a:prstGeom>
        </p:spPr>
      </p:pic>
      <p:cxnSp>
        <p:nvCxnSpPr>
          <p:cNvPr id="11" name="Straight Arrow Connector 10"/>
          <p:cNvCxnSpPr/>
          <p:nvPr/>
        </p:nvCxnSpPr>
        <p:spPr>
          <a:xfrm flipH="1">
            <a:off x="2664542" y="2271252"/>
            <a:ext cx="1809135" cy="1219200"/>
          </a:xfrm>
          <a:prstGeom prst="straightConnector1">
            <a:avLst/>
          </a:prstGeom>
          <a:ln w="25400">
            <a:solidFill>
              <a:schemeClr val="tx1"/>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076017" y="2418735"/>
            <a:ext cx="1313789" cy="1412079"/>
          </a:xfrm>
          <a:prstGeom prst="straightConnector1">
            <a:avLst/>
          </a:prstGeom>
          <a:ln w="25400">
            <a:solidFill>
              <a:schemeClr val="tx1"/>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263149" y="3830814"/>
            <a:ext cx="1" cy="564205"/>
          </a:xfrm>
          <a:prstGeom prst="straightConnector1">
            <a:avLst/>
          </a:prstGeom>
          <a:ln w="25400">
            <a:solidFill>
              <a:schemeClr val="tx1"/>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708395" y="2595051"/>
            <a:ext cx="1851015" cy="369332"/>
          </a:xfrm>
          <a:prstGeom prst="rect">
            <a:avLst/>
          </a:prstGeom>
          <a:noFill/>
        </p:spPr>
        <p:txBody>
          <a:bodyPr wrap="square" rtlCol="0">
            <a:spAutoFit/>
          </a:bodyPr>
          <a:lstStyle/>
          <a:p>
            <a:r>
              <a:rPr lang="en-US" b="1" dirty="0" smtClean="0"/>
              <a:t>Training &amp; testing</a:t>
            </a:r>
            <a:endParaRPr lang="en-US" b="1" dirty="0"/>
          </a:p>
        </p:txBody>
      </p:sp>
      <p:sp>
        <p:nvSpPr>
          <p:cNvPr id="26" name="TextBox 25"/>
          <p:cNvSpPr txBox="1"/>
          <p:nvPr/>
        </p:nvSpPr>
        <p:spPr>
          <a:xfrm>
            <a:off x="6330512" y="3977049"/>
            <a:ext cx="1929068" cy="369332"/>
          </a:xfrm>
          <a:prstGeom prst="rect">
            <a:avLst/>
          </a:prstGeom>
          <a:noFill/>
        </p:spPr>
        <p:txBody>
          <a:bodyPr wrap="square" rtlCol="0">
            <a:spAutoFit/>
          </a:bodyPr>
          <a:lstStyle/>
          <a:p>
            <a:r>
              <a:rPr lang="en-US" b="1" dirty="0" smtClean="0"/>
              <a:t>Questions/Issues</a:t>
            </a:r>
            <a:endParaRPr lang="en-US" b="1" dirty="0"/>
          </a:p>
        </p:txBody>
      </p:sp>
      <p:sp>
        <p:nvSpPr>
          <p:cNvPr id="27" name="TextBox 26"/>
          <p:cNvSpPr txBox="1"/>
          <p:nvPr/>
        </p:nvSpPr>
        <p:spPr>
          <a:xfrm>
            <a:off x="9389806" y="4056465"/>
            <a:ext cx="1972738" cy="646331"/>
          </a:xfrm>
          <a:prstGeom prst="rect">
            <a:avLst/>
          </a:prstGeom>
          <a:noFill/>
        </p:spPr>
        <p:txBody>
          <a:bodyPr wrap="square" rtlCol="0">
            <a:spAutoFit/>
          </a:bodyPr>
          <a:lstStyle/>
          <a:p>
            <a:pPr algn="ctr"/>
            <a:r>
              <a:rPr lang="en-US" b="1" dirty="0" smtClean="0"/>
              <a:t>New Revitalized </a:t>
            </a:r>
            <a:r>
              <a:rPr lang="en-US" b="1" dirty="0"/>
              <a:t>S</a:t>
            </a:r>
            <a:r>
              <a:rPr lang="en-US" b="1" dirty="0" smtClean="0"/>
              <a:t>tandards in Use! </a:t>
            </a:r>
            <a:endParaRPr lang="en-US" b="1" dirty="0"/>
          </a:p>
        </p:txBody>
      </p:sp>
      <p:sp>
        <p:nvSpPr>
          <p:cNvPr id="28" name="TextBox 27"/>
          <p:cNvSpPr txBox="1"/>
          <p:nvPr/>
        </p:nvSpPr>
        <p:spPr>
          <a:xfrm>
            <a:off x="8571128" y="2604034"/>
            <a:ext cx="2041907" cy="369332"/>
          </a:xfrm>
          <a:prstGeom prst="rect">
            <a:avLst/>
          </a:prstGeom>
          <a:noFill/>
        </p:spPr>
        <p:txBody>
          <a:bodyPr wrap="square" rtlCol="0">
            <a:spAutoFit/>
          </a:bodyPr>
          <a:lstStyle/>
          <a:p>
            <a:r>
              <a:rPr lang="en-US" b="1" dirty="0" smtClean="0"/>
              <a:t>Additions/Changes</a:t>
            </a:r>
            <a:endParaRPr lang="en-US" b="1" dirty="0"/>
          </a:p>
        </p:txBody>
      </p:sp>
    </p:spTree>
    <p:extLst>
      <p:ext uri="{BB962C8B-B14F-4D97-AF65-F5344CB8AC3E}">
        <p14:creationId xmlns:p14="http://schemas.microsoft.com/office/powerpoint/2010/main" val="23234130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7856" y="521110"/>
            <a:ext cx="6516289" cy="892552"/>
          </a:xfrm>
          <a:prstGeom prst="rect">
            <a:avLst/>
          </a:prstGeom>
          <a:noFill/>
        </p:spPr>
        <p:txBody>
          <a:bodyPr wrap="square" rtlCol="0">
            <a:spAutoFit/>
          </a:bodyPr>
          <a:lstStyle/>
          <a:p>
            <a:pPr algn="ctr"/>
            <a:r>
              <a:rPr lang="en-US" sz="2600" b="1" dirty="0" smtClean="0"/>
              <a:t>Issues with Georeferencing</a:t>
            </a:r>
          </a:p>
          <a:p>
            <a:pPr algn="ctr"/>
            <a:r>
              <a:rPr lang="en-US" sz="2600" b="1" dirty="0" smtClean="0"/>
              <a:t>Vague Locality Information</a:t>
            </a:r>
            <a:endParaRPr lang="en-US" sz="26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36" y="2678576"/>
            <a:ext cx="5426964" cy="17762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0471" y="1971771"/>
            <a:ext cx="4733868" cy="3446206"/>
          </a:xfrm>
          <a:prstGeom prst="rect">
            <a:avLst/>
          </a:prstGeom>
        </p:spPr>
      </p:pic>
    </p:spTree>
    <p:extLst>
      <p:ext uri="{BB962C8B-B14F-4D97-AF65-F5344CB8AC3E}">
        <p14:creationId xmlns:p14="http://schemas.microsoft.com/office/powerpoint/2010/main" val="1984337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lum bright="-14000" contrast="6000"/>
            <a:extLst>
              <a:ext uri="{28A0092B-C50C-407E-A947-70E740481C1C}">
                <a14:useLocalDpi xmlns:a14="http://schemas.microsoft.com/office/drawing/2010/main" val="0"/>
              </a:ext>
            </a:extLst>
          </a:blip>
          <a:stretch>
            <a:fillRect/>
          </a:stretch>
        </p:blipFill>
        <p:spPr>
          <a:xfrm>
            <a:off x="481914" y="1477534"/>
            <a:ext cx="11121081" cy="5120574"/>
          </a:xfrm>
          <a:prstGeom prst="rect">
            <a:avLst/>
          </a:prstGeom>
        </p:spPr>
      </p:pic>
      <p:sp>
        <p:nvSpPr>
          <p:cNvPr id="10" name="TextBox 9"/>
          <p:cNvSpPr txBox="1"/>
          <p:nvPr/>
        </p:nvSpPr>
        <p:spPr>
          <a:xfrm>
            <a:off x="1543665" y="5383726"/>
            <a:ext cx="2869092" cy="369332"/>
          </a:xfrm>
          <a:prstGeom prst="rect">
            <a:avLst/>
          </a:prstGeom>
          <a:noFill/>
        </p:spPr>
        <p:txBody>
          <a:bodyPr wrap="square" rtlCol="0">
            <a:spAutoFit/>
          </a:bodyPr>
          <a:lstStyle/>
          <a:p>
            <a:r>
              <a:rPr lang="en-US" dirty="0" smtClean="0"/>
              <a:t>Little River, North Carolina</a:t>
            </a:r>
            <a:endParaRPr lang="en-US" dirty="0"/>
          </a:p>
        </p:txBody>
      </p:sp>
      <p:sp>
        <p:nvSpPr>
          <p:cNvPr id="5" name="TextBox 4"/>
          <p:cNvSpPr txBox="1"/>
          <p:nvPr/>
        </p:nvSpPr>
        <p:spPr>
          <a:xfrm>
            <a:off x="2965880" y="278541"/>
            <a:ext cx="6260240" cy="892552"/>
          </a:xfrm>
          <a:prstGeom prst="rect">
            <a:avLst/>
          </a:prstGeom>
          <a:noFill/>
        </p:spPr>
        <p:txBody>
          <a:bodyPr wrap="square" rtlCol="0">
            <a:spAutoFit/>
          </a:bodyPr>
          <a:lstStyle/>
          <a:p>
            <a:pPr algn="ctr"/>
            <a:r>
              <a:rPr lang="en-US" sz="2600" b="1" dirty="0" smtClean="0"/>
              <a:t>Issues with Georeferencing</a:t>
            </a:r>
          </a:p>
          <a:p>
            <a:pPr algn="ctr"/>
            <a:r>
              <a:rPr lang="en-US" sz="2600" b="1" dirty="0" smtClean="0"/>
              <a:t>Vague Locality Information</a:t>
            </a:r>
            <a:endParaRPr lang="en-US" sz="2600" b="1" dirty="0"/>
          </a:p>
        </p:txBody>
      </p:sp>
    </p:spTree>
    <p:extLst>
      <p:ext uri="{BB962C8B-B14F-4D97-AF65-F5344CB8AC3E}">
        <p14:creationId xmlns:p14="http://schemas.microsoft.com/office/powerpoint/2010/main" val="1675672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46082" y="1606211"/>
            <a:ext cx="4025328" cy="4220844"/>
          </a:xfrm>
          <a:prstGeom prst="rect">
            <a:avLst/>
          </a:prstGeom>
        </p:spPr>
      </p:pic>
      <p:sp>
        <p:nvSpPr>
          <p:cNvPr id="5" name="TextBox 4"/>
          <p:cNvSpPr txBox="1"/>
          <p:nvPr/>
        </p:nvSpPr>
        <p:spPr>
          <a:xfrm>
            <a:off x="1446082" y="1102997"/>
            <a:ext cx="3387778" cy="492443"/>
          </a:xfrm>
          <a:prstGeom prst="rect">
            <a:avLst/>
          </a:prstGeom>
          <a:noFill/>
        </p:spPr>
        <p:txBody>
          <a:bodyPr wrap="square" rtlCol="0">
            <a:spAutoFit/>
          </a:bodyPr>
          <a:lstStyle/>
          <a:p>
            <a:r>
              <a:rPr lang="en-US" sz="2600" b="1" dirty="0"/>
              <a:t>B</a:t>
            </a:r>
            <a:r>
              <a:rPr lang="en-US" sz="2600" b="1" dirty="0" smtClean="0"/>
              <a:t>ox plot </a:t>
            </a:r>
            <a:endParaRPr lang="en-US" sz="2600" b="1" dirty="0"/>
          </a:p>
        </p:txBody>
      </p:sp>
      <p:pic>
        <p:nvPicPr>
          <p:cNvPr id="7" name="Picture 6"/>
          <p:cNvPicPr>
            <a:picLocks noChangeAspect="1"/>
          </p:cNvPicPr>
          <p:nvPr/>
        </p:nvPicPr>
        <p:blipFill rotWithShape="1">
          <a:blip r:embed="rId4"/>
          <a:srcRect l="5760" t="-1556" r="525" b="5951"/>
          <a:stretch/>
        </p:blipFill>
        <p:spPr>
          <a:xfrm>
            <a:off x="6655633" y="1753850"/>
            <a:ext cx="4837252" cy="3914939"/>
          </a:xfrm>
          <a:prstGeom prst="rect">
            <a:avLst/>
          </a:prstGeom>
        </p:spPr>
      </p:pic>
      <p:sp>
        <p:nvSpPr>
          <p:cNvPr id="8" name="TextBox 7"/>
          <p:cNvSpPr txBox="1"/>
          <p:nvPr/>
        </p:nvSpPr>
        <p:spPr>
          <a:xfrm>
            <a:off x="6655633" y="923224"/>
            <a:ext cx="4837252" cy="892552"/>
          </a:xfrm>
          <a:prstGeom prst="rect">
            <a:avLst/>
          </a:prstGeom>
          <a:noFill/>
        </p:spPr>
        <p:txBody>
          <a:bodyPr wrap="square" rtlCol="0">
            <a:spAutoFit/>
          </a:bodyPr>
          <a:lstStyle/>
          <a:p>
            <a:r>
              <a:rPr lang="en-US" sz="2600" b="1" dirty="0" smtClean="0"/>
              <a:t>Violin plot = Box plot + rotated kernel density plot on each side</a:t>
            </a:r>
            <a:endParaRPr lang="en-US" sz="2600" b="1" dirty="0"/>
          </a:p>
        </p:txBody>
      </p:sp>
    </p:spTree>
    <p:extLst>
      <p:ext uri="{BB962C8B-B14F-4D97-AF65-F5344CB8AC3E}">
        <p14:creationId xmlns:p14="http://schemas.microsoft.com/office/powerpoint/2010/main" val="3688383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60445" y="249228"/>
            <a:ext cx="1871110" cy="492443"/>
          </a:xfrm>
          <a:prstGeom prst="rect">
            <a:avLst/>
          </a:prstGeom>
          <a:noFill/>
        </p:spPr>
        <p:txBody>
          <a:bodyPr wrap="square" rtlCol="0">
            <a:spAutoFit/>
          </a:bodyPr>
          <a:lstStyle/>
          <a:p>
            <a:pPr algn="ctr"/>
            <a:r>
              <a:rPr lang="en-US" sz="2600" b="1" dirty="0" smtClean="0"/>
              <a:t>Time Trials</a:t>
            </a:r>
            <a:endParaRPr lang="en-US" sz="2600" b="1" dirty="0"/>
          </a:p>
        </p:txBody>
      </p:sp>
      <p:graphicFrame>
        <p:nvGraphicFramePr>
          <p:cNvPr id="5" name="Object 4"/>
          <p:cNvGraphicFramePr>
            <a:graphicFrameLocks noChangeAspect="1"/>
          </p:cNvGraphicFramePr>
          <p:nvPr>
            <p:extLst>
              <p:ext uri="{D42A27DB-BD31-4B8C-83A1-F6EECF244321}">
                <p14:modId xmlns:p14="http://schemas.microsoft.com/office/powerpoint/2010/main" val="1817177395"/>
              </p:ext>
            </p:extLst>
          </p:nvPr>
        </p:nvGraphicFramePr>
        <p:xfrm>
          <a:off x="2447925" y="834716"/>
          <a:ext cx="7177856" cy="5791012"/>
        </p:xfrm>
        <a:graphic>
          <a:graphicData uri="http://schemas.openxmlformats.org/presentationml/2006/ole">
            <mc:AlternateContent xmlns:mc="http://schemas.openxmlformats.org/markup-compatibility/2006">
              <mc:Choice xmlns:v="urn:schemas-microsoft-com:vml" Requires="v">
                <p:oleObj spid="_x0000_s1142" name="Acrobat Document" r:id="rId4" imgW="7295887" imgH="5886411" progId="Acrobat.Document.DC">
                  <p:embed/>
                </p:oleObj>
              </mc:Choice>
              <mc:Fallback>
                <p:oleObj name="Acrobat Document" r:id="rId4" imgW="7295887" imgH="5886411" progId="Acrobat.Document.DC">
                  <p:embed/>
                  <p:pic>
                    <p:nvPicPr>
                      <p:cNvPr id="0" name=""/>
                      <p:cNvPicPr/>
                      <p:nvPr/>
                    </p:nvPicPr>
                    <p:blipFill>
                      <a:blip r:embed="rId5"/>
                      <a:stretch>
                        <a:fillRect/>
                      </a:stretch>
                    </p:blipFill>
                    <p:spPr>
                      <a:xfrm>
                        <a:off x="2447925" y="834716"/>
                        <a:ext cx="7177856" cy="5791012"/>
                      </a:xfrm>
                      <a:prstGeom prst="rect">
                        <a:avLst/>
                      </a:prstGeom>
                    </p:spPr>
                  </p:pic>
                </p:oleObj>
              </mc:Fallback>
            </mc:AlternateContent>
          </a:graphicData>
        </a:graphic>
      </p:graphicFrame>
    </p:spTree>
    <p:extLst>
      <p:ext uri="{BB962C8B-B14F-4D97-AF65-F5344CB8AC3E}">
        <p14:creationId xmlns:p14="http://schemas.microsoft.com/office/powerpoint/2010/main" val="37786387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08883" y="521110"/>
            <a:ext cx="4974235" cy="492443"/>
          </a:xfrm>
          <a:prstGeom prst="rect">
            <a:avLst/>
          </a:prstGeom>
          <a:noFill/>
        </p:spPr>
        <p:txBody>
          <a:bodyPr wrap="square" rtlCol="0">
            <a:spAutoFit/>
          </a:bodyPr>
          <a:lstStyle/>
          <a:p>
            <a:pPr algn="ctr"/>
            <a:r>
              <a:rPr lang="en-US" sz="2600" b="1" dirty="0" smtClean="0"/>
              <a:t>The Funding Problem</a:t>
            </a:r>
            <a:endParaRPr lang="en-US" sz="26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59" y="1835045"/>
            <a:ext cx="3057993" cy="3057993"/>
          </a:xfrm>
          <a:prstGeom prst="rect">
            <a:avLst/>
          </a:prstGeom>
        </p:spPr>
      </p:pic>
      <p:pic>
        <p:nvPicPr>
          <p:cNvPr id="3" name="Picture 2"/>
          <p:cNvPicPr>
            <a:picLocks noChangeAspect="1"/>
          </p:cNvPicPr>
          <p:nvPr/>
        </p:nvPicPr>
        <p:blipFill>
          <a:blip r:embed="rId4"/>
          <a:stretch>
            <a:fillRect/>
          </a:stretch>
        </p:blipFill>
        <p:spPr>
          <a:xfrm>
            <a:off x="7480052" y="2979548"/>
            <a:ext cx="1366915" cy="1366915"/>
          </a:xfrm>
          <a:prstGeom prst="rect">
            <a:avLst/>
          </a:prstGeom>
        </p:spPr>
      </p:pic>
      <p:pic>
        <p:nvPicPr>
          <p:cNvPr id="5" name="Picture 4"/>
          <p:cNvPicPr>
            <a:picLocks noChangeAspect="1"/>
          </p:cNvPicPr>
          <p:nvPr/>
        </p:nvPicPr>
        <p:blipFill>
          <a:blip r:embed="rId4"/>
          <a:stretch>
            <a:fillRect/>
          </a:stretch>
        </p:blipFill>
        <p:spPr>
          <a:xfrm>
            <a:off x="5753491" y="2329412"/>
            <a:ext cx="1366915" cy="1366915"/>
          </a:xfrm>
          <a:prstGeom prst="rect">
            <a:avLst/>
          </a:prstGeom>
        </p:spPr>
      </p:pic>
      <p:pic>
        <p:nvPicPr>
          <p:cNvPr id="6" name="Picture 5"/>
          <p:cNvPicPr>
            <a:picLocks noChangeAspect="1"/>
          </p:cNvPicPr>
          <p:nvPr/>
        </p:nvPicPr>
        <p:blipFill>
          <a:blip r:embed="rId4"/>
          <a:stretch>
            <a:fillRect/>
          </a:stretch>
        </p:blipFill>
        <p:spPr>
          <a:xfrm>
            <a:off x="8010761" y="1381025"/>
            <a:ext cx="1366915" cy="1366915"/>
          </a:xfrm>
          <a:prstGeom prst="rect">
            <a:avLst/>
          </a:prstGeom>
        </p:spPr>
      </p:pic>
      <p:pic>
        <p:nvPicPr>
          <p:cNvPr id="7" name="Picture 6"/>
          <p:cNvPicPr>
            <a:picLocks noChangeAspect="1"/>
          </p:cNvPicPr>
          <p:nvPr/>
        </p:nvPicPr>
        <p:blipFill>
          <a:blip r:embed="rId4"/>
          <a:stretch>
            <a:fillRect/>
          </a:stretch>
        </p:blipFill>
        <p:spPr>
          <a:xfrm>
            <a:off x="7618907" y="4578071"/>
            <a:ext cx="1366915" cy="1366915"/>
          </a:xfrm>
          <a:prstGeom prst="rect">
            <a:avLst/>
          </a:prstGeom>
        </p:spPr>
      </p:pic>
      <p:pic>
        <p:nvPicPr>
          <p:cNvPr id="8" name="Picture 7"/>
          <p:cNvPicPr>
            <a:picLocks noChangeAspect="1"/>
          </p:cNvPicPr>
          <p:nvPr/>
        </p:nvPicPr>
        <p:blipFill>
          <a:blip r:embed="rId4"/>
          <a:stretch>
            <a:fillRect/>
          </a:stretch>
        </p:blipFill>
        <p:spPr>
          <a:xfrm>
            <a:off x="9600732" y="4209579"/>
            <a:ext cx="1366915" cy="1366915"/>
          </a:xfrm>
          <a:prstGeom prst="rect">
            <a:avLst/>
          </a:prstGeom>
        </p:spPr>
      </p:pic>
      <p:pic>
        <p:nvPicPr>
          <p:cNvPr id="9" name="Picture 8"/>
          <p:cNvPicPr>
            <a:picLocks noChangeAspect="1"/>
          </p:cNvPicPr>
          <p:nvPr/>
        </p:nvPicPr>
        <p:blipFill>
          <a:blip r:embed="rId4"/>
          <a:stretch>
            <a:fillRect/>
          </a:stretch>
        </p:blipFill>
        <p:spPr>
          <a:xfrm>
            <a:off x="9737322" y="2447942"/>
            <a:ext cx="1366915" cy="1366915"/>
          </a:xfrm>
          <a:prstGeom prst="rect">
            <a:avLst/>
          </a:prstGeom>
        </p:spPr>
      </p:pic>
      <p:pic>
        <p:nvPicPr>
          <p:cNvPr id="10" name="Picture 9"/>
          <p:cNvPicPr>
            <a:picLocks noChangeAspect="1"/>
          </p:cNvPicPr>
          <p:nvPr/>
        </p:nvPicPr>
        <p:blipFill>
          <a:blip r:embed="rId4"/>
          <a:stretch>
            <a:fillRect/>
          </a:stretch>
        </p:blipFill>
        <p:spPr>
          <a:xfrm>
            <a:off x="5637082" y="4209579"/>
            <a:ext cx="1366915" cy="1366915"/>
          </a:xfrm>
          <a:prstGeom prst="rect">
            <a:avLst/>
          </a:prstGeom>
        </p:spPr>
      </p:pic>
    </p:spTree>
    <p:extLst>
      <p:ext uri="{BB962C8B-B14F-4D97-AF65-F5344CB8AC3E}">
        <p14:creationId xmlns:p14="http://schemas.microsoft.com/office/powerpoint/2010/main" val="379173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par>
                                <p:cTn id="22" presetID="3"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par>
                                <p:cTn id="25" presetID="3"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14160" y="1428287"/>
            <a:ext cx="2281315" cy="2562608"/>
          </a:xfrm>
          <a:prstGeom prst="rect">
            <a:avLst/>
          </a:prstGeom>
        </p:spPr>
      </p:pic>
      <p:pic>
        <p:nvPicPr>
          <p:cNvPr id="4" name="Picture 3"/>
          <p:cNvPicPr>
            <a:picLocks noChangeAspect="1"/>
          </p:cNvPicPr>
          <p:nvPr/>
        </p:nvPicPr>
        <p:blipFill>
          <a:blip r:embed="rId4"/>
          <a:stretch>
            <a:fillRect/>
          </a:stretch>
        </p:blipFill>
        <p:spPr>
          <a:xfrm rot="21131468">
            <a:off x="986149" y="1393292"/>
            <a:ext cx="1963938" cy="1835457"/>
          </a:xfrm>
          <a:prstGeom prst="rect">
            <a:avLst/>
          </a:prstGeom>
        </p:spPr>
      </p:pic>
      <p:pic>
        <p:nvPicPr>
          <p:cNvPr id="5" name="Picture 4"/>
          <p:cNvPicPr>
            <a:picLocks noChangeAspect="1"/>
          </p:cNvPicPr>
          <p:nvPr/>
        </p:nvPicPr>
        <p:blipFill>
          <a:blip r:embed="rId5"/>
          <a:stretch>
            <a:fillRect/>
          </a:stretch>
        </p:blipFill>
        <p:spPr>
          <a:xfrm>
            <a:off x="2318569" y="4265680"/>
            <a:ext cx="2063543" cy="1643956"/>
          </a:xfrm>
          <a:prstGeom prst="rect">
            <a:avLst/>
          </a:prstGeom>
        </p:spPr>
      </p:pic>
      <p:pic>
        <p:nvPicPr>
          <p:cNvPr id="6" name="Picture 5"/>
          <p:cNvPicPr>
            <a:picLocks noChangeAspect="1"/>
          </p:cNvPicPr>
          <p:nvPr/>
        </p:nvPicPr>
        <p:blipFill>
          <a:blip r:embed="rId6"/>
          <a:stretch>
            <a:fillRect/>
          </a:stretch>
        </p:blipFill>
        <p:spPr>
          <a:xfrm rot="249889">
            <a:off x="8106869" y="1758961"/>
            <a:ext cx="2842978" cy="1421489"/>
          </a:xfrm>
          <a:prstGeom prst="rect">
            <a:avLst/>
          </a:prstGeom>
        </p:spPr>
      </p:pic>
      <p:pic>
        <p:nvPicPr>
          <p:cNvPr id="7" name="Picture 6"/>
          <p:cNvPicPr>
            <a:picLocks noChangeAspect="1"/>
          </p:cNvPicPr>
          <p:nvPr/>
        </p:nvPicPr>
        <p:blipFill>
          <a:blip r:embed="rId7"/>
          <a:stretch>
            <a:fillRect/>
          </a:stretch>
        </p:blipFill>
        <p:spPr>
          <a:xfrm>
            <a:off x="8161305" y="4455590"/>
            <a:ext cx="2836407" cy="985917"/>
          </a:xfrm>
          <a:prstGeom prst="rect">
            <a:avLst/>
          </a:prstGeom>
        </p:spPr>
      </p:pic>
    </p:spTree>
    <p:extLst>
      <p:ext uri="{BB962C8B-B14F-4D97-AF65-F5344CB8AC3E}">
        <p14:creationId xmlns:p14="http://schemas.microsoft.com/office/powerpoint/2010/main" val="316102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56055" y="521110"/>
            <a:ext cx="5879891" cy="892552"/>
          </a:xfrm>
          <a:prstGeom prst="rect">
            <a:avLst/>
          </a:prstGeom>
          <a:noFill/>
        </p:spPr>
        <p:txBody>
          <a:bodyPr wrap="square" rtlCol="0">
            <a:spAutoFit/>
          </a:bodyPr>
          <a:lstStyle/>
          <a:p>
            <a:pPr algn="ctr"/>
            <a:r>
              <a:rPr lang="en-US" sz="2600" b="1" dirty="0" smtClean="0"/>
              <a:t>The Funding Problem</a:t>
            </a:r>
          </a:p>
          <a:p>
            <a:pPr algn="ctr"/>
            <a:r>
              <a:rPr lang="en-US" sz="2600" b="1" dirty="0" smtClean="0"/>
              <a:t>High Throughput versus Research Ready</a:t>
            </a:r>
          </a:p>
        </p:txBody>
      </p:sp>
      <p:pic>
        <p:nvPicPr>
          <p:cNvPr id="2" name="Picture 1"/>
          <p:cNvPicPr>
            <a:picLocks noChangeAspect="1"/>
          </p:cNvPicPr>
          <p:nvPr/>
        </p:nvPicPr>
        <p:blipFill>
          <a:blip r:embed="rId3"/>
          <a:stretch>
            <a:fillRect/>
          </a:stretch>
        </p:blipFill>
        <p:spPr>
          <a:xfrm>
            <a:off x="1062481" y="1887793"/>
            <a:ext cx="4082686" cy="3206609"/>
          </a:xfrm>
          <a:prstGeom prst="rect">
            <a:avLst/>
          </a:prstGeom>
        </p:spPr>
      </p:pic>
      <p:pic>
        <p:nvPicPr>
          <p:cNvPr id="3" name="Picture 2"/>
          <p:cNvPicPr>
            <a:picLocks noChangeAspect="1"/>
          </p:cNvPicPr>
          <p:nvPr/>
        </p:nvPicPr>
        <p:blipFill>
          <a:blip r:embed="rId4"/>
          <a:stretch>
            <a:fillRect/>
          </a:stretch>
        </p:blipFill>
        <p:spPr>
          <a:xfrm>
            <a:off x="6764458" y="2122940"/>
            <a:ext cx="4286250" cy="2962275"/>
          </a:xfrm>
          <a:prstGeom prst="rect">
            <a:avLst/>
          </a:prstGeom>
        </p:spPr>
      </p:pic>
      <p:sp>
        <p:nvSpPr>
          <p:cNvPr id="5" name="TextBox 4"/>
          <p:cNvSpPr txBox="1"/>
          <p:nvPr/>
        </p:nvSpPr>
        <p:spPr>
          <a:xfrm>
            <a:off x="816077" y="5191432"/>
            <a:ext cx="4886633" cy="369332"/>
          </a:xfrm>
          <a:prstGeom prst="rect">
            <a:avLst/>
          </a:prstGeom>
          <a:noFill/>
        </p:spPr>
        <p:txBody>
          <a:bodyPr wrap="square" rtlCol="0">
            <a:spAutoFit/>
          </a:bodyPr>
          <a:lstStyle/>
          <a:p>
            <a:r>
              <a:rPr lang="en-US" dirty="0" smtClean="0"/>
              <a:t>High throughput and research ready…why? Staff!</a:t>
            </a:r>
            <a:endParaRPr lang="en-US" dirty="0"/>
          </a:p>
        </p:txBody>
      </p:sp>
      <p:sp>
        <p:nvSpPr>
          <p:cNvPr id="6" name="TextBox 5"/>
          <p:cNvSpPr txBox="1"/>
          <p:nvPr/>
        </p:nvSpPr>
        <p:spPr>
          <a:xfrm>
            <a:off x="6390969" y="5191432"/>
            <a:ext cx="5201264" cy="369332"/>
          </a:xfrm>
          <a:prstGeom prst="rect">
            <a:avLst/>
          </a:prstGeom>
          <a:noFill/>
        </p:spPr>
        <p:txBody>
          <a:bodyPr wrap="square" rtlCol="0">
            <a:spAutoFit/>
          </a:bodyPr>
          <a:lstStyle/>
          <a:p>
            <a:r>
              <a:rPr lang="en-US" dirty="0" smtClean="0"/>
              <a:t>Not high throughput but research ready…why? Staff!</a:t>
            </a:r>
            <a:endParaRPr lang="en-US" dirty="0"/>
          </a:p>
        </p:txBody>
      </p:sp>
    </p:spTree>
    <p:extLst>
      <p:ext uri="{BB962C8B-B14F-4D97-AF65-F5344CB8AC3E}">
        <p14:creationId xmlns:p14="http://schemas.microsoft.com/office/powerpoint/2010/main" val="16126482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907113165"/>
              </p:ext>
            </p:extLst>
          </p:nvPr>
        </p:nvGraphicFramePr>
        <p:xfrm>
          <a:off x="1327046" y="1710812"/>
          <a:ext cx="4164622" cy="3359969"/>
        </p:xfrm>
        <a:graphic>
          <a:graphicData uri="http://schemas.openxmlformats.org/presentationml/2006/ole">
            <mc:AlternateContent xmlns:mc="http://schemas.openxmlformats.org/markup-compatibility/2006">
              <mc:Choice xmlns:v="urn:schemas-microsoft-com:vml" Requires="v">
                <p:oleObj spid="_x0000_s2145" name="Acrobat Document" r:id="rId4" imgW="7295887" imgH="5886411" progId="Acrobat.Document.DC">
                  <p:embed/>
                </p:oleObj>
              </mc:Choice>
              <mc:Fallback>
                <p:oleObj name="Acrobat Document" r:id="rId4" imgW="7295887" imgH="5886411" progId="Acrobat.Document.DC">
                  <p:embed/>
                  <p:pic>
                    <p:nvPicPr>
                      <p:cNvPr id="5" name="Object 4"/>
                      <p:cNvPicPr/>
                      <p:nvPr/>
                    </p:nvPicPr>
                    <p:blipFill>
                      <a:blip r:embed="rId5"/>
                      <a:stretch>
                        <a:fillRect/>
                      </a:stretch>
                    </p:blipFill>
                    <p:spPr>
                      <a:xfrm>
                        <a:off x="1327046" y="1710812"/>
                        <a:ext cx="4164622" cy="3359969"/>
                      </a:xfrm>
                      <a:prstGeom prst="rect">
                        <a:avLst/>
                      </a:prstGeom>
                    </p:spPr>
                  </p:pic>
                </p:oleObj>
              </mc:Fallback>
            </mc:AlternateContent>
          </a:graphicData>
        </a:graphic>
      </p:graphicFrame>
      <p:sp>
        <p:nvSpPr>
          <p:cNvPr id="2" name="TextBox 1"/>
          <p:cNvSpPr txBox="1"/>
          <p:nvPr/>
        </p:nvSpPr>
        <p:spPr>
          <a:xfrm>
            <a:off x="6125496" y="1140542"/>
            <a:ext cx="5171767" cy="4247317"/>
          </a:xfrm>
          <a:prstGeom prst="rect">
            <a:avLst/>
          </a:prstGeom>
          <a:noFill/>
        </p:spPr>
        <p:txBody>
          <a:bodyPr wrap="square" rtlCol="0">
            <a:spAutoFit/>
          </a:bodyPr>
          <a:lstStyle/>
          <a:p>
            <a:r>
              <a:rPr lang="en-US" b="1" dirty="0" smtClean="0"/>
              <a:t>Verbatim Coordinates = ca. 5 minutes</a:t>
            </a:r>
          </a:p>
          <a:p>
            <a:pPr lvl="1"/>
            <a:r>
              <a:rPr lang="en-US" dirty="0" smtClean="0"/>
              <a:t>1 person/6 hours per day = 72 localities/day</a:t>
            </a:r>
          </a:p>
          <a:p>
            <a:pPr lvl="1"/>
            <a:r>
              <a:rPr lang="en-US" dirty="0" smtClean="0"/>
              <a:t>1 month (20 days) = 1440 localities/month</a:t>
            </a:r>
          </a:p>
          <a:p>
            <a:pPr lvl="1"/>
            <a:endParaRPr lang="en-US" dirty="0"/>
          </a:p>
          <a:p>
            <a:pPr lvl="1"/>
            <a:r>
              <a:rPr lang="en-US" dirty="0" smtClean="0"/>
              <a:t>5 people/6 hours per day = 360 localities/day</a:t>
            </a:r>
          </a:p>
          <a:p>
            <a:pPr lvl="1"/>
            <a:r>
              <a:rPr lang="en-US" dirty="0" smtClean="0"/>
              <a:t>1 month (20 days) = 7200 localities/month</a:t>
            </a:r>
          </a:p>
          <a:p>
            <a:pPr lvl="1"/>
            <a:endParaRPr lang="en-US" dirty="0" smtClean="0"/>
          </a:p>
          <a:p>
            <a:pPr lvl="1"/>
            <a:endParaRPr lang="en-US" dirty="0"/>
          </a:p>
          <a:p>
            <a:r>
              <a:rPr lang="en-US" b="1" dirty="0"/>
              <a:t>O</a:t>
            </a:r>
            <a:r>
              <a:rPr lang="en-US" b="1" dirty="0" smtClean="0"/>
              <a:t>ther localities = ca. 9.5 minutes</a:t>
            </a:r>
          </a:p>
          <a:p>
            <a:pPr lvl="1"/>
            <a:r>
              <a:rPr lang="en-US" dirty="0"/>
              <a:t>1 person/6 hours per day = </a:t>
            </a:r>
            <a:r>
              <a:rPr lang="en-US" dirty="0" smtClean="0"/>
              <a:t>38 </a:t>
            </a:r>
            <a:r>
              <a:rPr lang="en-US" dirty="0"/>
              <a:t>localities/day</a:t>
            </a:r>
          </a:p>
          <a:p>
            <a:pPr lvl="1"/>
            <a:r>
              <a:rPr lang="en-US" dirty="0"/>
              <a:t>1 month (20 days) = </a:t>
            </a:r>
            <a:r>
              <a:rPr lang="en-US" dirty="0" smtClean="0"/>
              <a:t>758 </a:t>
            </a:r>
            <a:r>
              <a:rPr lang="en-US" dirty="0"/>
              <a:t>localities/month</a:t>
            </a:r>
          </a:p>
          <a:p>
            <a:pPr lvl="1"/>
            <a:endParaRPr lang="en-US" dirty="0"/>
          </a:p>
          <a:p>
            <a:pPr lvl="1"/>
            <a:r>
              <a:rPr lang="en-US" dirty="0"/>
              <a:t>5 people/6 hours per day = </a:t>
            </a:r>
            <a:r>
              <a:rPr lang="en-US" dirty="0" smtClean="0"/>
              <a:t>189 </a:t>
            </a:r>
            <a:r>
              <a:rPr lang="en-US" dirty="0"/>
              <a:t>localities/day</a:t>
            </a:r>
          </a:p>
          <a:p>
            <a:pPr lvl="1"/>
            <a:r>
              <a:rPr lang="en-US" dirty="0"/>
              <a:t>1 month (20 days) = </a:t>
            </a:r>
            <a:r>
              <a:rPr lang="en-US" dirty="0" smtClean="0"/>
              <a:t>3789 </a:t>
            </a:r>
            <a:r>
              <a:rPr lang="en-US" dirty="0"/>
              <a:t>localities/month</a:t>
            </a:r>
          </a:p>
          <a:p>
            <a:endParaRPr lang="en-US" b="1" dirty="0"/>
          </a:p>
        </p:txBody>
      </p:sp>
    </p:spTree>
    <p:extLst>
      <p:ext uri="{BB962C8B-B14F-4D97-AF65-F5344CB8AC3E}">
        <p14:creationId xmlns:p14="http://schemas.microsoft.com/office/powerpoint/2010/main" val="25725137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3162" y="2921169"/>
            <a:ext cx="9045677" cy="1015663"/>
          </a:xfrm>
          <a:prstGeom prst="rect">
            <a:avLst/>
          </a:prstGeom>
          <a:noFill/>
        </p:spPr>
        <p:txBody>
          <a:bodyPr wrap="square" rtlCol="0">
            <a:spAutoFit/>
          </a:bodyPr>
          <a:lstStyle/>
          <a:p>
            <a:pPr algn="ctr"/>
            <a:r>
              <a:rPr lang="en-US" sz="3000" b="1" dirty="0" smtClean="0"/>
              <a:t>How do we ensure that Uncertainty Data is used </a:t>
            </a:r>
            <a:r>
              <a:rPr lang="en-US" sz="3000" b="1" dirty="0" smtClean="0"/>
              <a:t>by </a:t>
            </a:r>
            <a:r>
              <a:rPr lang="en-US" sz="3000" b="1" dirty="0" smtClean="0"/>
              <a:t>anyone that uses our data?</a:t>
            </a:r>
            <a:endParaRPr lang="en-US" sz="3000" b="1" dirty="0"/>
          </a:p>
        </p:txBody>
      </p:sp>
    </p:spTree>
    <p:extLst>
      <p:ext uri="{BB962C8B-B14F-4D97-AF65-F5344CB8AC3E}">
        <p14:creationId xmlns:p14="http://schemas.microsoft.com/office/powerpoint/2010/main" val="267444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08883" y="521110"/>
            <a:ext cx="4974235" cy="492443"/>
          </a:xfrm>
          <a:prstGeom prst="rect">
            <a:avLst/>
          </a:prstGeom>
          <a:noFill/>
        </p:spPr>
        <p:txBody>
          <a:bodyPr wrap="square" rtlCol="0">
            <a:spAutoFit/>
          </a:bodyPr>
          <a:lstStyle/>
          <a:p>
            <a:pPr algn="ctr"/>
            <a:r>
              <a:rPr lang="en-US" sz="2600" b="1" dirty="0" smtClean="0"/>
              <a:t>Use of Data</a:t>
            </a:r>
            <a:endParaRPr lang="en-US" sz="2600" b="1" dirty="0"/>
          </a:p>
        </p:txBody>
      </p:sp>
      <p:pic>
        <p:nvPicPr>
          <p:cNvPr id="2" name="Picture 1" descr="GEOLocate - Software for Georeferencing Natural History Data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t="8602"/>
          <a:stretch/>
        </p:blipFill>
        <p:spPr>
          <a:xfrm>
            <a:off x="1182219" y="1693566"/>
            <a:ext cx="5375678" cy="3942735"/>
          </a:xfrm>
          <a:prstGeom prst="rect">
            <a:avLst/>
          </a:prstGeom>
        </p:spPr>
      </p:pic>
      <p:pic>
        <p:nvPicPr>
          <p:cNvPr id="3" name="Picture 2" descr="ACME Mapper 2.1 - 12.0 km ExNE of Maysville NC - Google Chrome"/>
          <p:cNvPicPr>
            <a:picLocks noChangeAspect="1"/>
          </p:cNvPicPr>
          <p:nvPr/>
        </p:nvPicPr>
        <p:blipFill rotWithShape="1">
          <a:blip r:embed="rId4">
            <a:extLst>
              <a:ext uri="{28A0092B-C50C-407E-A947-70E740481C1C}">
                <a14:useLocalDpi xmlns:a14="http://schemas.microsoft.com/office/drawing/2010/main" val="0"/>
              </a:ext>
            </a:extLst>
          </a:blip>
          <a:srcRect l="29866" t="35125" r="28371" b="19713"/>
          <a:stretch/>
        </p:blipFill>
        <p:spPr>
          <a:xfrm>
            <a:off x="7684632" y="2227269"/>
            <a:ext cx="3313472" cy="2875328"/>
          </a:xfrm>
          <a:prstGeom prst="rect">
            <a:avLst/>
          </a:prstGeom>
        </p:spPr>
      </p:pic>
    </p:spTree>
    <p:extLst>
      <p:ext uri="{BB962C8B-B14F-4D97-AF65-F5344CB8AC3E}">
        <p14:creationId xmlns:p14="http://schemas.microsoft.com/office/powerpoint/2010/main" val="19364635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8833" y="2813447"/>
            <a:ext cx="8634335" cy="1292662"/>
          </a:xfrm>
          <a:prstGeom prst="rect">
            <a:avLst/>
          </a:prstGeom>
        </p:spPr>
        <p:txBody>
          <a:bodyPr wrap="square">
            <a:spAutoFit/>
          </a:bodyPr>
          <a:lstStyle/>
          <a:p>
            <a:pPr algn="ctr"/>
            <a:r>
              <a:rPr lang="en-US" sz="3000" b="1" dirty="0"/>
              <a:t>How can we best communicate to funding agencies the need to use these </a:t>
            </a:r>
            <a:r>
              <a:rPr lang="en-US" sz="3000" b="1" dirty="0" smtClean="0"/>
              <a:t>methods/standards?</a:t>
            </a:r>
            <a:endParaRPr lang="en-US" sz="3000" b="1" dirty="0"/>
          </a:p>
          <a:p>
            <a:pPr algn="ctr"/>
            <a:endParaRPr lang="en-US" b="1" dirty="0"/>
          </a:p>
        </p:txBody>
      </p:sp>
    </p:spTree>
    <p:extLst>
      <p:ext uri="{BB962C8B-B14F-4D97-AF65-F5344CB8AC3E}">
        <p14:creationId xmlns:p14="http://schemas.microsoft.com/office/powerpoint/2010/main" val="310803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1003" y="2813447"/>
            <a:ext cx="7629994" cy="1292662"/>
          </a:xfrm>
          <a:prstGeom prst="rect">
            <a:avLst/>
          </a:prstGeom>
        </p:spPr>
        <p:txBody>
          <a:bodyPr wrap="square">
            <a:spAutoFit/>
          </a:bodyPr>
          <a:lstStyle/>
          <a:p>
            <a:pPr algn="ctr"/>
            <a:r>
              <a:rPr lang="en-US" sz="3000" b="1" dirty="0" smtClean="0"/>
              <a:t>Are the protocols and standards that we have right now flexible enough for every situation?</a:t>
            </a:r>
          </a:p>
          <a:p>
            <a:pPr algn="ctr"/>
            <a:endParaRPr lang="en-US" b="1" dirty="0"/>
          </a:p>
        </p:txBody>
      </p:sp>
    </p:spTree>
    <p:extLst>
      <p:ext uri="{BB962C8B-B14F-4D97-AF65-F5344CB8AC3E}">
        <p14:creationId xmlns:p14="http://schemas.microsoft.com/office/powerpoint/2010/main" val="32991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0906" y="2951947"/>
            <a:ext cx="7330189" cy="1015663"/>
          </a:xfrm>
          <a:prstGeom prst="rect">
            <a:avLst/>
          </a:prstGeom>
        </p:spPr>
        <p:txBody>
          <a:bodyPr wrap="square">
            <a:spAutoFit/>
          </a:bodyPr>
          <a:lstStyle/>
          <a:p>
            <a:pPr algn="ctr"/>
            <a:r>
              <a:rPr lang="en-US" sz="3000" b="1" dirty="0"/>
              <a:t>What can we do to further help museums in their implementation</a:t>
            </a:r>
            <a:r>
              <a:rPr lang="en-US" sz="3000" b="1" dirty="0" smtClean="0"/>
              <a:t>?</a:t>
            </a:r>
            <a:endParaRPr lang="en-US" sz="3000" b="1" dirty="0"/>
          </a:p>
        </p:txBody>
      </p:sp>
    </p:spTree>
    <p:extLst>
      <p:ext uri="{BB962C8B-B14F-4D97-AF65-F5344CB8AC3E}">
        <p14:creationId xmlns:p14="http://schemas.microsoft.com/office/powerpoint/2010/main" val="261591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66037" y="1078801"/>
            <a:ext cx="4792486" cy="3165705"/>
          </a:xfrm>
          <a:prstGeom prst="rect">
            <a:avLst/>
          </a:prstGeom>
        </p:spPr>
      </p:pic>
      <p:pic>
        <p:nvPicPr>
          <p:cNvPr id="3" name="Picture 2"/>
          <p:cNvPicPr>
            <a:picLocks noChangeAspect="1"/>
          </p:cNvPicPr>
          <p:nvPr/>
        </p:nvPicPr>
        <p:blipFill>
          <a:blip r:embed="rId4"/>
          <a:stretch>
            <a:fillRect/>
          </a:stretch>
        </p:blipFill>
        <p:spPr>
          <a:xfrm>
            <a:off x="6472859" y="2591596"/>
            <a:ext cx="4737535" cy="3545750"/>
          </a:xfrm>
          <a:prstGeom prst="rect">
            <a:avLst/>
          </a:prstGeom>
        </p:spPr>
      </p:pic>
    </p:spTree>
    <p:extLst>
      <p:ext uri="{BB962C8B-B14F-4D97-AF65-F5344CB8AC3E}">
        <p14:creationId xmlns:p14="http://schemas.microsoft.com/office/powerpoint/2010/main" val="1696445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905" y="1533831"/>
            <a:ext cx="5673240" cy="2375338"/>
          </a:xfrm>
          <a:prstGeom prst="rect">
            <a:avLst/>
          </a:prstGeom>
        </p:spPr>
      </p:pic>
      <p:pic>
        <p:nvPicPr>
          <p:cNvPr id="5" name="Picture 4"/>
          <p:cNvPicPr>
            <a:picLocks noChangeAspect="1"/>
          </p:cNvPicPr>
          <p:nvPr/>
        </p:nvPicPr>
        <p:blipFill>
          <a:blip r:embed="rId4"/>
          <a:stretch>
            <a:fillRect/>
          </a:stretch>
        </p:blipFill>
        <p:spPr>
          <a:xfrm>
            <a:off x="6564482" y="2604479"/>
            <a:ext cx="4737003" cy="3548180"/>
          </a:xfrm>
          <a:prstGeom prst="rect">
            <a:avLst/>
          </a:prstGeom>
        </p:spPr>
      </p:pic>
    </p:spTree>
    <p:extLst>
      <p:ext uri="{BB962C8B-B14F-4D97-AF65-F5344CB8AC3E}">
        <p14:creationId xmlns:p14="http://schemas.microsoft.com/office/powerpoint/2010/main" val="1696776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905" y="1533831"/>
            <a:ext cx="5673240" cy="2375338"/>
          </a:xfrm>
          <a:prstGeom prst="rect">
            <a:avLst/>
          </a:prstGeom>
        </p:spPr>
      </p:pic>
      <p:pic>
        <p:nvPicPr>
          <p:cNvPr id="2" name="Picture 1" descr="Etheostoma collis (Carolina Darter)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t="9231"/>
          <a:stretch/>
        </p:blipFill>
        <p:spPr>
          <a:xfrm>
            <a:off x="6406662" y="2579078"/>
            <a:ext cx="5118016" cy="3727938"/>
          </a:xfrm>
          <a:prstGeom prst="rect">
            <a:avLst/>
          </a:prstGeom>
        </p:spPr>
      </p:pic>
    </p:spTree>
    <p:extLst>
      <p:ext uri="{BB962C8B-B14F-4D97-AF65-F5344CB8AC3E}">
        <p14:creationId xmlns:p14="http://schemas.microsoft.com/office/powerpoint/2010/main" val="3091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8819" y="699502"/>
            <a:ext cx="8444161" cy="5577840"/>
          </a:xfrm>
          <a:prstGeom prst="rect">
            <a:avLst/>
          </a:prstGeom>
        </p:spPr>
      </p:pic>
      <p:sp>
        <p:nvSpPr>
          <p:cNvPr id="2" name="TextBox 1"/>
          <p:cNvSpPr txBox="1"/>
          <p:nvPr/>
        </p:nvSpPr>
        <p:spPr>
          <a:xfrm>
            <a:off x="9231523" y="5631011"/>
            <a:ext cx="2713703" cy="646331"/>
          </a:xfrm>
          <a:prstGeom prst="rect">
            <a:avLst/>
          </a:prstGeom>
          <a:noFill/>
        </p:spPr>
        <p:txBody>
          <a:bodyPr wrap="square" rtlCol="0">
            <a:spAutoFit/>
          </a:bodyPr>
          <a:lstStyle/>
          <a:p>
            <a:r>
              <a:rPr lang="en-US" dirty="0" smtClean="0"/>
              <a:t>Thomas Cole</a:t>
            </a:r>
          </a:p>
          <a:p>
            <a:r>
              <a:rPr lang="en-US" dirty="0" smtClean="0"/>
              <a:t>Home in the Woods (1847)</a:t>
            </a:r>
            <a:endParaRPr lang="en-US" dirty="0"/>
          </a:p>
        </p:txBody>
      </p:sp>
    </p:spTree>
    <p:extLst>
      <p:ext uri="{BB962C8B-B14F-4D97-AF65-F5344CB8AC3E}">
        <p14:creationId xmlns:p14="http://schemas.microsoft.com/office/powerpoint/2010/main" val="4083492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08883" y="521110"/>
            <a:ext cx="4974235" cy="492443"/>
          </a:xfrm>
          <a:prstGeom prst="rect">
            <a:avLst/>
          </a:prstGeom>
          <a:noFill/>
        </p:spPr>
        <p:txBody>
          <a:bodyPr wrap="square" rtlCol="0">
            <a:spAutoFit/>
          </a:bodyPr>
          <a:lstStyle/>
          <a:p>
            <a:pPr algn="ctr"/>
            <a:r>
              <a:rPr lang="en-US" sz="2600" b="1" dirty="0" smtClean="0"/>
              <a:t>The </a:t>
            </a:r>
            <a:r>
              <a:rPr lang="en-US" sz="2600" b="1" dirty="0"/>
              <a:t>A</a:t>
            </a:r>
            <a:r>
              <a:rPr lang="en-US" sz="2600" b="1" dirty="0" smtClean="0"/>
              <a:t>rt of Georeferencing</a:t>
            </a:r>
            <a:endParaRPr lang="en-US" sz="2600" b="1" dirty="0"/>
          </a:p>
        </p:txBody>
      </p:sp>
      <p:sp>
        <p:nvSpPr>
          <p:cNvPr id="3" name="TextBox 2"/>
          <p:cNvSpPr txBox="1"/>
          <p:nvPr/>
        </p:nvSpPr>
        <p:spPr>
          <a:xfrm>
            <a:off x="8533615" y="5883801"/>
            <a:ext cx="2951248" cy="492443"/>
          </a:xfrm>
          <a:prstGeom prst="rect">
            <a:avLst/>
          </a:prstGeom>
          <a:noFill/>
        </p:spPr>
        <p:txBody>
          <a:bodyPr wrap="square" rtlCol="0">
            <a:spAutoFit/>
          </a:bodyPr>
          <a:lstStyle/>
          <a:p>
            <a:pPr algn="ctr"/>
            <a:r>
              <a:rPr lang="en-US" sz="2600" b="1" dirty="0" smtClean="0"/>
              <a:t>Questions?</a:t>
            </a:r>
            <a:endParaRPr lang="en-US" sz="2600" b="1" dirty="0"/>
          </a:p>
        </p:txBody>
      </p:sp>
      <p:pic>
        <p:nvPicPr>
          <p:cNvPr id="2" name="Picture 1"/>
          <p:cNvPicPr>
            <a:picLocks noChangeAspect="1"/>
          </p:cNvPicPr>
          <p:nvPr/>
        </p:nvPicPr>
        <p:blipFill>
          <a:blip r:embed="rId3"/>
          <a:stretch>
            <a:fillRect/>
          </a:stretch>
        </p:blipFill>
        <p:spPr>
          <a:xfrm>
            <a:off x="1942024" y="1199993"/>
            <a:ext cx="8067215" cy="4197302"/>
          </a:xfrm>
          <a:prstGeom prst="rect">
            <a:avLst/>
          </a:prstGeom>
        </p:spPr>
      </p:pic>
    </p:spTree>
    <p:extLst>
      <p:ext uri="{BB962C8B-B14F-4D97-AF65-F5344CB8AC3E}">
        <p14:creationId xmlns:p14="http://schemas.microsoft.com/office/powerpoint/2010/main" val="737505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2181" y="522158"/>
            <a:ext cx="7711504" cy="5771580"/>
          </a:xfrm>
          <a:prstGeom prst="rect">
            <a:avLst/>
          </a:prstGeom>
        </p:spPr>
      </p:pic>
      <p:sp>
        <p:nvSpPr>
          <p:cNvPr id="3" name="TextBox 2"/>
          <p:cNvSpPr txBox="1"/>
          <p:nvPr/>
        </p:nvSpPr>
        <p:spPr>
          <a:xfrm>
            <a:off x="8735237" y="5370408"/>
            <a:ext cx="3106994" cy="923330"/>
          </a:xfrm>
          <a:prstGeom prst="rect">
            <a:avLst/>
          </a:prstGeom>
          <a:noFill/>
        </p:spPr>
        <p:txBody>
          <a:bodyPr wrap="square" rtlCol="0">
            <a:spAutoFit/>
          </a:bodyPr>
          <a:lstStyle/>
          <a:p>
            <a:r>
              <a:rPr lang="en-US" dirty="0" smtClean="0"/>
              <a:t>Joseph William Turner</a:t>
            </a:r>
          </a:p>
          <a:p>
            <a:r>
              <a:rPr lang="en-US" dirty="0" smtClean="0"/>
              <a:t>Snow Storm – Steam–Boat off a </a:t>
            </a:r>
            <a:r>
              <a:rPr lang="en-US" dirty="0" err="1" smtClean="0"/>
              <a:t>Harbour’s</a:t>
            </a:r>
            <a:r>
              <a:rPr lang="en-US" dirty="0" smtClean="0"/>
              <a:t> Mouth</a:t>
            </a:r>
            <a:endParaRPr lang="en-US" dirty="0"/>
          </a:p>
        </p:txBody>
      </p:sp>
    </p:spTree>
    <p:extLst>
      <p:ext uri="{BB962C8B-B14F-4D97-AF65-F5344CB8AC3E}">
        <p14:creationId xmlns:p14="http://schemas.microsoft.com/office/powerpoint/2010/main" val="3639067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42590" y="873080"/>
            <a:ext cx="4792486" cy="3165705"/>
          </a:xfrm>
          <a:prstGeom prst="rect">
            <a:avLst/>
          </a:prstGeom>
        </p:spPr>
      </p:pic>
      <p:pic>
        <p:nvPicPr>
          <p:cNvPr id="3" name="Picture 2"/>
          <p:cNvPicPr>
            <a:picLocks noChangeAspect="1"/>
          </p:cNvPicPr>
          <p:nvPr/>
        </p:nvPicPr>
        <p:blipFill>
          <a:blip r:embed="rId4"/>
          <a:stretch>
            <a:fillRect/>
          </a:stretch>
        </p:blipFill>
        <p:spPr>
          <a:xfrm>
            <a:off x="6517860" y="2606345"/>
            <a:ext cx="4737535" cy="3545750"/>
          </a:xfrm>
          <a:prstGeom prst="rect">
            <a:avLst/>
          </a:prstGeom>
        </p:spPr>
      </p:pic>
    </p:spTree>
    <p:extLst>
      <p:ext uri="{BB962C8B-B14F-4D97-AF65-F5344CB8AC3E}">
        <p14:creationId xmlns:p14="http://schemas.microsoft.com/office/powerpoint/2010/main" val="1433339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25852" y="686002"/>
            <a:ext cx="3940297" cy="492443"/>
          </a:xfrm>
          <a:prstGeom prst="rect">
            <a:avLst/>
          </a:prstGeom>
          <a:noFill/>
        </p:spPr>
        <p:txBody>
          <a:bodyPr wrap="square" rtlCol="0">
            <a:spAutoFit/>
          </a:bodyPr>
          <a:lstStyle/>
          <a:p>
            <a:pPr algn="ctr"/>
            <a:r>
              <a:rPr lang="en-US" sz="2600" b="1" dirty="0" smtClean="0"/>
              <a:t>Accuracy versus Precision</a:t>
            </a:r>
            <a:endParaRPr lang="en-US" sz="2600" b="1" dirty="0"/>
          </a:p>
        </p:txBody>
      </p:sp>
      <p:pic>
        <p:nvPicPr>
          <p:cNvPr id="5" name="Picture 4"/>
          <p:cNvPicPr>
            <a:picLocks noChangeAspect="1"/>
          </p:cNvPicPr>
          <p:nvPr/>
        </p:nvPicPr>
        <p:blipFill>
          <a:blip r:embed="rId3"/>
          <a:stretch>
            <a:fillRect/>
          </a:stretch>
        </p:blipFill>
        <p:spPr>
          <a:xfrm>
            <a:off x="668451" y="1721997"/>
            <a:ext cx="10855098" cy="3414006"/>
          </a:xfrm>
          <a:prstGeom prst="rect">
            <a:avLst/>
          </a:prstGeom>
        </p:spPr>
      </p:pic>
    </p:spTree>
    <p:extLst>
      <p:ext uri="{BB962C8B-B14F-4D97-AF65-F5344CB8AC3E}">
        <p14:creationId xmlns:p14="http://schemas.microsoft.com/office/powerpoint/2010/main" val="4228572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0154" y="506437"/>
            <a:ext cx="2891693" cy="649679"/>
          </a:xfrm>
        </p:spPr>
        <p:txBody>
          <a:bodyPr>
            <a:normAutofit/>
          </a:bodyPr>
          <a:lstStyle/>
          <a:p>
            <a:r>
              <a:rPr lang="en-US" sz="4000" b="1" dirty="0" smtClean="0"/>
              <a:t>Locality Data</a:t>
            </a:r>
            <a:endParaRPr lang="en-US" sz="4000" b="1" dirty="0"/>
          </a:p>
        </p:txBody>
      </p:sp>
      <p:sp>
        <p:nvSpPr>
          <p:cNvPr id="4" name="Rectangle 3"/>
          <p:cNvSpPr/>
          <p:nvPr/>
        </p:nvSpPr>
        <p:spPr>
          <a:xfrm>
            <a:off x="10102943" y="3645877"/>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Depth of Capture</a:t>
            </a:r>
            <a:endParaRPr lang="en-US" sz="2000" b="1" dirty="0">
              <a:solidFill>
                <a:schemeClr val="tx1"/>
              </a:solidFill>
            </a:endParaRPr>
          </a:p>
        </p:txBody>
      </p:sp>
      <p:sp>
        <p:nvSpPr>
          <p:cNvPr id="6" name="Rectangle 5"/>
          <p:cNvSpPr/>
          <p:nvPr/>
        </p:nvSpPr>
        <p:spPr>
          <a:xfrm>
            <a:off x="2293815" y="3039508"/>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Gear</a:t>
            </a:r>
            <a:endParaRPr lang="en-US" sz="2000" b="1" dirty="0">
              <a:solidFill>
                <a:schemeClr val="tx1"/>
              </a:solidFill>
            </a:endParaRPr>
          </a:p>
        </p:txBody>
      </p:sp>
      <p:sp>
        <p:nvSpPr>
          <p:cNvPr id="7" name="Rectangle 6"/>
          <p:cNvSpPr/>
          <p:nvPr/>
        </p:nvSpPr>
        <p:spPr>
          <a:xfrm>
            <a:off x="10320243" y="5523166"/>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Permits</a:t>
            </a:r>
            <a:endParaRPr lang="en-US" sz="2000" b="1" dirty="0">
              <a:solidFill>
                <a:schemeClr val="tx1"/>
              </a:solidFill>
            </a:endParaRPr>
          </a:p>
        </p:txBody>
      </p:sp>
      <p:sp>
        <p:nvSpPr>
          <p:cNvPr id="8" name="Rectangle 7"/>
          <p:cNvSpPr/>
          <p:nvPr/>
        </p:nvSpPr>
        <p:spPr>
          <a:xfrm>
            <a:off x="6353125" y="4111108"/>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Collectors</a:t>
            </a:r>
            <a:endParaRPr lang="en-US" sz="2000" b="1" dirty="0">
              <a:solidFill>
                <a:schemeClr val="tx1"/>
              </a:solidFill>
            </a:endParaRPr>
          </a:p>
        </p:txBody>
      </p:sp>
      <p:sp>
        <p:nvSpPr>
          <p:cNvPr id="9" name="Rectangle 8"/>
          <p:cNvSpPr/>
          <p:nvPr/>
        </p:nvSpPr>
        <p:spPr>
          <a:xfrm>
            <a:off x="3702490" y="5128498"/>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County</a:t>
            </a:r>
            <a:endParaRPr lang="en-US" sz="2000" b="1" dirty="0">
              <a:solidFill>
                <a:schemeClr val="tx1"/>
              </a:solidFill>
            </a:endParaRPr>
          </a:p>
        </p:txBody>
      </p:sp>
      <p:sp>
        <p:nvSpPr>
          <p:cNvPr id="10" name="Rectangle 9"/>
          <p:cNvSpPr/>
          <p:nvPr/>
        </p:nvSpPr>
        <p:spPr>
          <a:xfrm>
            <a:off x="1720752" y="4664751"/>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Country</a:t>
            </a:r>
            <a:endParaRPr lang="en-US" sz="2000" b="1" dirty="0">
              <a:solidFill>
                <a:schemeClr val="tx1"/>
              </a:solidFill>
            </a:endParaRPr>
          </a:p>
        </p:txBody>
      </p:sp>
      <p:sp>
        <p:nvSpPr>
          <p:cNvPr id="11" name="Rectangle 10"/>
          <p:cNvSpPr/>
          <p:nvPr/>
        </p:nvSpPr>
        <p:spPr>
          <a:xfrm>
            <a:off x="6037661" y="1506137"/>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Waterway</a:t>
            </a:r>
            <a:endParaRPr lang="en-US" sz="2000" b="1" dirty="0">
              <a:solidFill>
                <a:schemeClr val="tx1"/>
              </a:solidFill>
            </a:endParaRPr>
          </a:p>
        </p:txBody>
      </p:sp>
      <p:sp>
        <p:nvSpPr>
          <p:cNvPr id="12" name="Rectangle 11"/>
          <p:cNvSpPr/>
          <p:nvPr/>
        </p:nvSpPr>
        <p:spPr>
          <a:xfrm>
            <a:off x="414467" y="5523166"/>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State</a:t>
            </a:r>
            <a:endParaRPr lang="en-US" sz="2000" b="1" dirty="0">
              <a:solidFill>
                <a:schemeClr val="tx1"/>
              </a:solidFill>
            </a:endParaRPr>
          </a:p>
        </p:txBody>
      </p:sp>
      <p:sp>
        <p:nvSpPr>
          <p:cNvPr id="13" name="Rectangle 12"/>
          <p:cNvSpPr/>
          <p:nvPr/>
        </p:nvSpPr>
        <p:spPr>
          <a:xfrm>
            <a:off x="6198379" y="2804514"/>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Date Collected</a:t>
            </a:r>
            <a:endParaRPr lang="en-US" sz="2000" b="1" dirty="0">
              <a:solidFill>
                <a:schemeClr val="tx1"/>
              </a:solidFill>
            </a:endParaRPr>
          </a:p>
        </p:txBody>
      </p:sp>
      <p:sp>
        <p:nvSpPr>
          <p:cNvPr id="15" name="Rectangle 14"/>
          <p:cNvSpPr/>
          <p:nvPr/>
        </p:nvSpPr>
        <p:spPr>
          <a:xfrm>
            <a:off x="8186350" y="3084238"/>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Latitude</a:t>
            </a:r>
          </a:p>
          <a:p>
            <a:pPr algn="ctr"/>
            <a:r>
              <a:rPr lang="en-US" sz="2000" b="1" dirty="0" smtClean="0">
                <a:solidFill>
                  <a:schemeClr val="tx1"/>
                </a:solidFill>
              </a:rPr>
              <a:t>Longitude</a:t>
            </a:r>
            <a:endParaRPr lang="en-US" sz="2000" b="1" dirty="0">
              <a:solidFill>
                <a:schemeClr val="tx1"/>
              </a:solidFill>
            </a:endParaRPr>
          </a:p>
        </p:txBody>
      </p:sp>
      <p:sp>
        <p:nvSpPr>
          <p:cNvPr id="16" name="Rectangle 15"/>
          <p:cNvSpPr/>
          <p:nvPr/>
        </p:nvSpPr>
        <p:spPr>
          <a:xfrm>
            <a:off x="4214104" y="3700690"/>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Time</a:t>
            </a:r>
            <a:endParaRPr lang="en-US" sz="2000" b="1" dirty="0">
              <a:solidFill>
                <a:schemeClr val="tx1"/>
              </a:solidFill>
            </a:endParaRPr>
          </a:p>
        </p:txBody>
      </p:sp>
      <p:sp>
        <p:nvSpPr>
          <p:cNvPr id="18" name="Rectangle 17"/>
          <p:cNvSpPr/>
          <p:nvPr/>
        </p:nvSpPr>
        <p:spPr>
          <a:xfrm>
            <a:off x="387644" y="3781865"/>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Continent</a:t>
            </a:r>
            <a:endParaRPr lang="en-US" sz="2000" b="1" dirty="0">
              <a:solidFill>
                <a:schemeClr val="tx1"/>
              </a:solidFill>
            </a:endParaRPr>
          </a:p>
        </p:txBody>
      </p:sp>
      <p:sp>
        <p:nvSpPr>
          <p:cNvPr id="19" name="Rectangle 18"/>
          <p:cNvSpPr/>
          <p:nvPr/>
        </p:nvSpPr>
        <p:spPr>
          <a:xfrm>
            <a:off x="3924105" y="1798417"/>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Locality Description</a:t>
            </a:r>
            <a:endParaRPr lang="en-US" sz="2000" b="1" dirty="0">
              <a:solidFill>
                <a:schemeClr val="tx1"/>
              </a:solidFill>
            </a:endParaRPr>
          </a:p>
        </p:txBody>
      </p:sp>
      <p:sp>
        <p:nvSpPr>
          <p:cNvPr id="20" name="Rectangle 19"/>
          <p:cNvSpPr/>
          <p:nvPr/>
        </p:nvSpPr>
        <p:spPr>
          <a:xfrm>
            <a:off x="9934135" y="494934"/>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Salinity</a:t>
            </a:r>
            <a:endParaRPr lang="en-US" sz="2000" b="1" dirty="0">
              <a:solidFill>
                <a:schemeClr val="tx1"/>
              </a:solidFill>
            </a:endParaRPr>
          </a:p>
        </p:txBody>
      </p:sp>
      <p:sp>
        <p:nvSpPr>
          <p:cNvPr id="21" name="Rectangle 20"/>
          <p:cNvSpPr/>
          <p:nvPr/>
        </p:nvSpPr>
        <p:spPr>
          <a:xfrm>
            <a:off x="9934135" y="2423056"/>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Temperature</a:t>
            </a:r>
            <a:endParaRPr lang="en-US" sz="2000" b="1" dirty="0">
              <a:solidFill>
                <a:schemeClr val="tx1"/>
              </a:solidFill>
            </a:endParaRPr>
          </a:p>
        </p:txBody>
      </p:sp>
      <p:sp>
        <p:nvSpPr>
          <p:cNvPr id="22" name="Rectangle 21"/>
          <p:cNvSpPr/>
          <p:nvPr/>
        </p:nvSpPr>
        <p:spPr>
          <a:xfrm>
            <a:off x="8116845" y="5106278"/>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Geodetic Datum</a:t>
            </a:r>
            <a:endParaRPr lang="en-US" sz="2000" b="1" dirty="0">
              <a:solidFill>
                <a:schemeClr val="tx1"/>
              </a:solidFill>
            </a:endParaRPr>
          </a:p>
        </p:txBody>
      </p:sp>
      <p:sp>
        <p:nvSpPr>
          <p:cNvPr id="23" name="Rectangle 22"/>
          <p:cNvSpPr/>
          <p:nvPr/>
        </p:nvSpPr>
        <p:spPr>
          <a:xfrm>
            <a:off x="5837309" y="5554316"/>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Locality Remarks</a:t>
            </a:r>
            <a:endParaRPr lang="en-US" sz="2000" b="1" dirty="0">
              <a:solidFill>
                <a:schemeClr val="tx1"/>
              </a:solidFill>
            </a:endParaRPr>
          </a:p>
        </p:txBody>
      </p:sp>
      <p:sp>
        <p:nvSpPr>
          <p:cNvPr id="26" name="Rectangle 25"/>
          <p:cNvSpPr/>
          <p:nvPr/>
        </p:nvSpPr>
        <p:spPr>
          <a:xfrm>
            <a:off x="387644" y="2423056"/>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R/V Cruise Number</a:t>
            </a:r>
            <a:endParaRPr lang="en-US" sz="2000" b="1" dirty="0">
              <a:solidFill>
                <a:schemeClr val="tx1"/>
              </a:solidFill>
            </a:endParaRPr>
          </a:p>
        </p:txBody>
      </p:sp>
      <p:sp>
        <p:nvSpPr>
          <p:cNvPr id="27" name="Rectangle 26"/>
          <p:cNvSpPr/>
          <p:nvPr/>
        </p:nvSpPr>
        <p:spPr>
          <a:xfrm>
            <a:off x="1728960" y="1458995"/>
            <a:ext cx="1622082"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R/V Station Number</a:t>
            </a:r>
            <a:endParaRPr lang="en-US" sz="2000" b="1" dirty="0">
              <a:solidFill>
                <a:schemeClr val="tx1"/>
              </a:solidFill>
            </a:endParaRPr>
          </a:p>
        </p:txBody>
      </p:sp>
      <p:sp>
        <p:nvSpPr>
          <p:cNvPr id="28" name="Rectangle 27"/>
          <p:cNvSpPr/>
          <p:nvPr/>
        </p:nvSpPr>
        <p:spPr>
          <a:xfrm>
            <a:off x="414467" y="494934"/>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Research Vessel Name</a:t>
            </a:r>
            <a:endParaRPr lang="en-US" sz="2000" b="1" dirty="0">
              <a:solidFill>
                <a:schemeClr val="tx1"/>
              </a:solidFill>
            </a:endParaRPr>
          </a:p>
        </p:txBody>
      </p:sp>
      <p:sp>
        <p:nvSpPr>
          <p:cNvPr id="29" name="Rectangle 28"/>
          <p:cNvSpPr/>
          <p:nvPr/>
        </p:nvSpPr>
        <p:spPr>
          <a:xfrm>
            <a:off x="8390068" y="1458995"/>
            <a:ext cx="1630290" cy="661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Dissolved Oxygen</a:t>
            </a:r>
            <a:endParaRPr lang="en-US" sz="2000" b="1" dirty="0">
              <a:solidFill>
                <a:schemeClr val="tx1"/>
              </a:solidFill>
            </a:endParaRPr>
          </a:p>
        </p:txBody>
      </p:sp>
    </p:spTree>
    <p:extLst>
      <p:ext uri="{BB962C8B-B14F-4D97-AF65-F5344CB8AC3E}">
        <p14:creationId xmlns:p14="http://schemas.microsoft.com/office/powerpoint/2010/main" val="132670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75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750"/>
                                        <p:tgtEl>
                                          <p:spTgt spid="7">
                                            <p:txEl>
                                              <p:pRg st="0" end="0"/>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750"/>
                                        <p:tgtEl>
                                          <p:spTgt spid="8">
                                            <p:txEl>
                                              <p:pRg st="0" end="0"/>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750"/>
                                        <p:tgtEl>
                                          <p:spTgt spid="9">
                                            <p:txEl>
                                              <p:pRg st="0" end="0"/>
                                            </p:txEl>
                                          </p:spTgt>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750"/>
                                        <p:tgtEl>
                                          <p:spTgt spid="10">
                                            <p:txEl>
                                              <p:pRg st="0" end="0"/>
                                            </p:txEl>
                                          </p:spTgt>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750"/>
                                        <p:tgtEl>
                                          <p:spTgt spid="11">
                                            <p:txEl>
                                              <p:pRg st="0" end="0"/>
                                            </p:txEl>
                                          </p:spTgt>
                                        </p:tgtEl>
                                      </p:cBhvr>
                                    </p:animEffect>
                                  </p:childTnLst>
                                </p:cTn>
                              </p:par>
                            </p:childTnLst>
                          </p:cTn>
                        </p:par>
                        <p:par>
                          <p:cTn id="32" fill="hold">
                            <p:stCondLst>
                              <p:cond delay="5250"/>
                            </p:stCondLst>
                            <p:childTnLst>
                              <p:par>
                                <p:cTn id="33" presetID="10" presetClass="entr" presetSubtype="0" fill="hold" grpId="0" nodeType="after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750"/>
                                        <p:tgtEl>
                                          <p:spTgt spid="12">
                                            <p:txEl>
                                              <p:pRg st="0" end="0"/>
                                            </p:txEl>
                                          </p:spTgt>
                                        </p:tgtEl>
                                      </p:cBhvr>
                                    </p:animEffect>
                                  </p:child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750"/>
                                        <p:tgtEl>
                                          <p:spTgt spid="13">
                                            <p:txEl>
                                              <p:pRg st="0" end="0"/>
                                            </p:txEl>
                                          </p:spTgt>
                                        </p:tgtEl>
                                      </p:cBhvr>
                                    </p:animEffect>
                                  </p:childTnLst>
                                </p:cTn>
                              </p:par>
                            </p:childTnLst>
                          </p:cTn>
                        </p:par>
                        <p:par>
                          <p:cTn id="40" fill="hold">
                            <p:stCondLst>
                              <p:cond delay="6750"/>
                            </p:stCondLst>
                            <p:childTnLst>
                              <p:par>
                                <p:cTn id="41" presetID="10" presetClass="entr" presetSubtype="0" fill="hold" grpId="0" nodeType="after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fade">
                                      <p:cBhvr>
                                        <p:cTn id="43" dur="750"/>
                                        <p:tgtEl>
                                          <p:spTgt spid="15">
                                            <p:txEl>
                                              <p:pRg st="0" end="0"/>
                                            </p:txEl>
                                          </p:spTgt>
                                        </p:tgtEl>
                                      </p:cBhvr>
                                    </p:animEffect>
                                  </p:childTnLst>
                                </p:cTn>
                              </p:par>
                            </p:childTnLst>
                          </p:cTn>
                        </p:par>
                        <p:par>
                          <p:cTn id="44" fill="hold">
                            <p:stCondLst>
                              <p:cond delay="7500"/>
                            </p:stCondLst>
                            <p:childTnLst>
                              <p:par>
                                <p:cTn id="45" presetID="10" presetClass="entr" presetSubtype="0" fill="hold" grpId="0" nodeType="afterEffect">
                                  <p:stCondLst>
                                    <p:cond delay="0"/>
                                  </p:stCondLst>
                                  <p:childTnLst>
                                    <p:set>
                                      <p:cBhvr>
                                        <p:cTn id="46" dur="1" fill="hold">
                                          <p:stCondLst>
                                            <p:cond delay="0"/>
                                          </p:stCondLst>
                                        </p:cTn>
                                        <p:tgtEl>
                                          <p:spTgt spid="15">
                                            <p:txEl>
                                              <p:pRg st="1" end="1"/>
                                            </p:txEl>
                                          </p:spTgt>
                                        </p:tgtEl>
                                        <p:attrNameLst>
                                          <p:attrName>style.visibility</p:attrName>
                                        </p:attrNameLst>
                                      </p:cBhvr>
                                      <p:to>
                                        <p:strVal val="visible"/>
                                      </p:to>
                                    </p:set>
                                    <p:animEffect transition="in" filter="fade">
                                      <p:cBhvr>
                                        <p:cTn id="47" dur="750"/>
                                        <p:tgtEl>
                                          <p:spTgt spid="15">
                                            <p:txEl>
                                              <p:pRg st="1" end="1"/>
                                            </p:txEl>
                                          </p:spTgt>
                                        </p:tgtEl>
                                      </p:cBhvr>
                                    </p:animEffect>
                                  </p:childTnLst>
                                </p:cTn>
                              </p:par>
                            </p:childTnLst>
                          </p:cTn>
                        </p:par>
                        <p:par>
                          <p:cTn id="48" fill="hold">
                            <p:stCondLst>
                              <p:cond delay="8250"/>
                            </p:stCondLst>
                            <p:childTnLst>
                              <p:par>
                                <p:cTn id="49" presetID="10" presetClass="entr" presetSubtype="0" fill="hold" grpId="0" nodeType="after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fade">
                                      <p:cBhvr>
                                        <p:cTn id="51" dur="750"/>
                                        <p:tgtEl>
                                          <p:spTgt spid="16">
                                            <p:txEl>
                                              <p:pRg st="0" end="0"/>
                                            </p:txEl>
                                          </p:spTgt>
                                        </p:tgtEl>
                                      </p:cBhvr>
                                    </p:animEffect>
                                  </p:childTnLst>
                                </p:cTn>
                              </p:par>
                            </p:childTnLst>
                          </p:cTn>
                        </p:par>
                        <p:par>
                          <p:cTn id="52" fill="hold">
                            <p:stCondLst>
                              <p:cond delay="9000"/>
                            </p:stCondLst>
                            <p:childTnLst>
                              <p:par>
                                <p:cTn id="53" presetID="10" presetClass="entr" presetSubtype="0" fill="hold" grpId="0" nodeType="after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animEffect transition="in" filter="fade">
                                      <p:cBhvr>
                                        <p:cTn id="55" dur="750"/>
                                        <p:tgtEl>
                                          <p:spTgt spid="18">
                                            <p:txEl>
                                              <p:pRg st="0" end="0"/>
                                            </p:txEl>
                                          </p:spTgt>
                                        </p:tgtEl>
                                      </p:cBhvr>
                                    </p:animEffect>
                                  </p:childTnLst>
                                </p:cTn>
                              </p:par>
                            </p:childTnLst>
                          </p:cTn>
                        </p:par>
                        <p:par>
                          <p:cTn id="56" fill="hold">
                            <p:stCondLst>
                              <p:cond delay="9750"/>
                            </p:stCondLst>
                            <p:childTnLst>
                              <p:par>
                                <p:cTn id="57" presetID="10" presetClass="entr" presetSubtype="0" fill="hold" grpId="0" nodeType="afterEffect">
                                  <p:stCondLst>
                                    <p:cond delay="0"/>
                                  </p:stCondLst>
                                  <p:childTnLst>
                                    <p:set>
                                      <p:cBhvr>
                                        <p:cTn id="58" dur="1" fill="hold">
                                          <p:stCondLst>
                                            <p:cond delay="0"/>
                                          </p:stCondLst>
                                        </p:cTn>
                                        <p:tgtEl>
                                          <p:spTgt spid="19">
                                            <p:txEl>
                                              <p:pRg st="0" end="0"/>
                                            </p:txEl>
                                          </p:spTgt>
                                        </p:tgtEl>
                                        <p:attrNameLst>
                                          <p:attrName>style.visibility</p:attrName>
                                        </p:attrNameLst>
                                      </p:cBhvr>
                                      <p:to>
                                        <p:strVal val="visible"/>
                                      </p:to>
                                    </p:set>
                                    <p:animEffect transition="in" filter="fade">
                                      <p:cBhvr>
                                        <p:cTn id="59" dur="750"/>
                                        <p:tgtEl>
                                          <p:spTgt spid="19">
                                            <p:txEl>
                                              <p:pRg st="0" end="0"/>
                                            </p:txEl>
                                          </p:spTgt>
                                        </p:tgtEl>
                                      </p:cBhvr>
                                    </p:animEffect>
                                  </p:childTnLst>
                                </p:cTn>
                              </p:par>
                            </p:childTnLst>
                          </p:cTn>
                        </p:par>
                        <p:par>
                          <p:cTn id="60" fill="hold">
                            <p:stCondLst>
                              <p:cond delay="10500"/>
                            </p:stCondLst>
                            <p:childTnLst>
                              <p:par>
                                <p:cTn id="61" presetID="10" presetClass="entr" presetSubtype="0" fill="hold" grpId="0" nodeType="after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animEffect transition="in" filter="fade">
                                      <p:cBhvr>
                                        <p:cTn id="63" dur="750"/>
                                        <p:tgtEl>
                                          <p:spTgt spid="20">
                                            <p:txEl>
                                              <p:pRg st="0" end="0"/>
                                            </p:txEl>
                                          </p:spTgt>
                                        </p:tgtEl>
                                      </p:cBhvr>
                                    </p:animEffect>
                                  </p:childTnLst>
                                </p:cTn>
                              </p:par>
                            </p:childTnLst>
                          </p:cTn>
                        </p:par>
                        <p:par>
                          <p:cTn id="64" fill="hold">
                            <p:stCondLst>
                              <p:cond delay="11250"/>
                            </p:stCondLst>
                            <p:childTnLst>
                              <p:par>
                                <p:cTn id="65" presetID="10" presetClass="entr" presetSubtype="0" fill="hold" grpId="0" nodeType="after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Effect transition="in" filter="fade">
                                      <p:cBhvr>
                                        <p:cTn id="67" dur="750"/>
                                        <p:tgtEl>
                                          <p:spTgt spid="21">
                                            <p:txEl>
                                              <p:pRg st="0" end="0"/>
                                            </p:txEl>
                                          </p:spTgt>
                                        </p:tgtEl>
                                      </p:cBhvr>
                                    </p:animEffect>
                                  </p:childTnLst>
                                </p:cTn>
                              </p:par>
                            </p:childTnLst>
                          </p:cTn>
                        </p:par>
                        <p:par>
                          <p:cTn id="68" fill="hold">
                            <p:stCondLst>
                              <p:cond delay="12000"/>
                            </p:stCondLst>
                            <p:childTnLst>
                              <p:par>
                                <p:cTn id="69" presetID="10" presetClass="entr" presetSubtype="0" fill="hold" grpId="0" nodeType="after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animEffect transition="in" filter="fade">
                                      <p:cBhvr>
                                        <p:cTn id="71" dur="750"/>
                                        <p:tgtEl>
                                          <p:spTgt spid="22">
                                            <p:txEl>
                                              <p:pRg st="0" end="0"/>
                                            </p:txEl>
                                          </p:spTgt>
                                        </p:tgtEl>
                                      </p:cBhvr>
                                    </p:animEffect>
                                  </p:childTnLst>
                                </p:cTn>
                              </p:par>
                            </p:childTnLst>
                          </p:cTn>
                        </p:par>
                        <p:par>
                          <p:cTn id="72" fill="hold">
                            <p:stCondLst>
                              <p:cond delay="12750"/>
                            </p:stCondLst>
                            <p:childTnLst>
                              <p:par>
                                <p:cTn id="73" presetID="10" presetClass="entr" presetSubtype="0" fill="hold" grpId="0" nodeType="afterEffect">
                                  <p:stCondLst>
                                    <p:cond delay="0"/>
                                  </p:stCondLst>
                                  <p:childTnLst>
                                    <p:set>
                                      <p:cBhvr>
                                        <p:cTn id="74" dur="1" fill="hold">
                                          <p:stCondLst>
                                            <p:cond delay="0"/>
                                          </p:stCondLst>
                                        </p:cTn>
                                        <p:tgtEl>
                                          <p:spTgt spid="23">
                                            <p:txEl>
                                              <p:pRg st="0" end="0"/>
                                            </p:txEl>
                                          </p:spTgt>
                                        </p:tgtEl>
                                        <p:attrNameLst>
                                          <p:attrName>style.visibility</p:attrName>
                                        </p:attrNameLst>
                                      </p:cBhvr>
                                      <p:to>
                                        <p:strVal val="visible"/>
                                      </p:to>
                                    </p:set>
                                    <p:animEffect transition="in" filter="fade">
                                      <p:cBhvr>
                                        <p:cTn id="75" dur="750"/>
                                        <p:tgtEl>
                                          <p:spTgt spid="23">
                                            <p:txEl>
                                              <p:pRg st="0" end="0"/>
                                            </p:txEl>
                                          </p:spTgt>
                                        </p:tgtEl>
                                      </p:cBhvr>
                                    </p:animEffect>
                                  </p:childTnLst>
                                </p:cTn>
                              </p:par>
                            </p:childTnLst>
                          </p:cTn>
                        </p:par>
                        <p:par>
                          <p:cTn id="76" fill="hold">
                            <p:stCondLst>
                              <p:cond delay="13500"/>
                            </p:stCondLst>
                            <p:childTnLst>
                              <p:par>
                                <p:cTn id="77" presetID="10" presetClass="entr" presetSubtype="0" fill="hold" grpId="0" nodeType="afterEffect">
                                  <p:stCondLst>
                                    <p:cond delay="0"/>
                                  </p:stCondLst>
                                  <p:childTnLst>
                                    <p:set>
                                      <p:cBhvr>
                                        <p:cTn id="78" dur="1" fill="hold">
                                          <p:stCondLst>
                                            <p:cond delay="0"/>
                                          </p:stCondLst>
                                        </p:cTn>
                                        <p:tgtEl>
                                          <p:spTgt spid="26">
                                            <p:txEl>
                                              <p:pRg st="0" end="0"/>
                                            </p:txEl>
                                          </p:spTgt>
                                        </p:tgtEl>
                                        <p:attrNameLst>
                                          <p:attrName>style.visibility</p:attrName>
                                        </p:attrNameLst>
                                      </p:cBhvr>
                                      <p:to>
                                        <p:strVal val="visible"/>
                                      </p:to>
                                    </p:set>
                                    <p:animEffect transition="in" filter="fade">
                                      <p:cBhvr>
                                        <p:cTn id="79" dur="750"/>
                                        <p:tgtEl>
                                          <p:spTgt spid="26">
                                            <p:txEl>
                                              <p:pRg st="0" end="0"/>
                                            </p:txEl>
                                          </p:spTgt>
                                        </p:tgtEl>
                                      </p:cBhvr>
                                    </p:animEffect>
                                  </p:childTnLst>
                                </p:cTn>
                              </p:par>
                            </p:childTnLst>
                          </p:cTn>
                        </p:par>
                        <p:par>
                          <p:cTn id="80" fill="hold">
                            <p:stCondLst>
                              <p:cond delay="14250"/>
                            </p:stCondLst>
                            <p:childTnLst>
                              <p:par>
                                <p:cTn id="81" presetID="10" presetClass="entr" presetSubtype="0" fill="hold" grpId="0" nodeType="afterEffect">
                                  <p:stCondLst>
                                    <p:cond delay="0"/>
                                  </p:stCondLst>
                                  <p:childTnLst>
                                    <p:set>
                                      <p:cBhvr>
                                        <p:cTn id="82" dur="1" fill="hold">
                                          <p:stCondLst>
                                            <p:cond delay="0"/>
                                          </p:stCondLst>
                                        </p:cTn>
                                        <p:tgtEl>
                                          <p:spTgt spid="27">
                                            <p:txEl>
                                              <p:pRg st="0" end="0"/>
                                            </p:txEl>
                                          </p:spTgt>
                                        </p:tgtEl>
                                        <p:attrNameLst>
                                          <p:attrName>style.visibility</p:attrName>
                                        </p:attrNameLst>
                                      </p:cBhvr>
                                      <p:to>
                                        <p:strVal val="visible"/>
                                      </p:to>
                                    </p:set>
                                    <p:animEffect transition="in" filter="fade">
                                      <p:cBhvr>
                                        <p:cTn id="83" dur="750"/>
                                        <p:tgtEl>
                                          <p:spTgt spid="27">
                                            <p:txEl>
                                              <p:pRg st="0" end="0"/>
                                            </p:txEl>
                                          </p:spTgt>
                                        </p:tgtEl>
                                      </p:cBhvr>
                                    </p:animEffect>
                                  </p:childTnLst>
                                </p:cTn>
                              </p:par>
                            </p:childTnLst>
                          </p:cTn>
                        </p:par>
                        <p:par>
                          <p:cTn id="84" fill="hold">
                            <p:stCondLst>
                              <p:cond delay="15000"/>
                            </p:stCondLst>
                            <p:childTnLst>
                              <p:par>
                                <p:cTn id="85" presetID="10" presetClass="entr" presetSubtype="0" fill="hold" grpId="0" nodeType="afterEffect">
                                  <p:stCondLst>
                                    <p:cond delay="0"/>
                                  </p:stCondLst>
                                  <p:childTnLst>
                                    <p:set>
                                      <p:cBhvr>
                                        <p:cTn id="86" dur="1" fill="hold">
                                          <p:stCondLst>
                                            <p:cond delay="0"/>
                                          </p:stCondLst>
                                        </p:cTn>
                                        <p:tgtEl>
                                          <p:spTgt spid="28">
                                            <p:txEl>
                                              <p:pRg st="0" end="0"/>
                                            </p:txEl>
                                          </p:spTgt>
                                        </p:tgtEl>
                                        <p:attrNameLst>
                                          <p:attrName>style.visibility</p:attrName>
                                        </p:attrNameLst>
                                      </p:cBhvr>
                                      <p:to>
                                        <p:strVal val="visible"/>
                                      </p:to>
                                    </p:set>
                                    <p:animEffect transition="in" filter="fade">
                                      <p:cBhvr>
                                        <p:cTn id="87" dur="750"/>
                                        <p:tgtEl>
                                          <p:spTgt spid="28">
                                            <p:txEl>
                                              <p:pRg st="0" end="0"/>
                                            </p:txEl>
                                          </p:spTgt>
                                        </p:tgtEl>
                                      </p:cBhvr>
                                    </p:animEffect>
                                  </p:childTnLst>
                                </p:cTn>
                              </p:par>
                            </p:childTnLst>
                          </p:cTn>
                        </p:par>
                        <p:par>
                          <p:cTn id="88" fill="hold">
                            <p:stCondLst>
                              <p:cond delay="15750"/>
                            </p:stCondLst>
                            <p:childTnLst>
                              <p:par>
                                <p:cTn id="89" presetID="10" presetClass="entr" presetSubtype="0" fill="hold" grpId="0" nodeType="afterEffect">
                                  <p:stCondLst>
                                    <p:cond delay="0"/>
                                  </p:stCondLst>
                                  <p:childTnLst>
                                    <p:set>
                                      <p:cBhvr>
                                        <p:cTn id="90" dur="1" fill="hold">
                                          <p:stCondLst>
                                            <p:cond delay="0"/>
                                          </p:stCondLst>
                                        </p:cTn>
                                        <p:tgtEl>
                                          <p:spTgt spid="29">
                                            <p:txEl>
                                              <p:pRg st="0" end="0"/>
                                            </p:txEl>
                                          </p:spTgt>
                                        </p:tgtEl>
                                        <p:attrNameLst>
                                          <p:attrName>style.visibility</p:attrName>
                                        </p:attrNameLst>
                                      </p:cBhvr>
                                      <p:to>
                                        <p:strVal val="visible"/>
                                      </p:to>
                                    </p:set>
                                    <p:animEffect transition="in" filter="fade">
                                      <p:cBhvr>
                                        <p:cTn id="91" dur="75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7" grpId="0" build="p"/>
      <p:bldP spid="8" grpId="0" build="p"/>
      <p:bldP spid="9" grpId="0" build="p"/>
      <p:bldP spid="10" grpId="0" build="p"/>
      <p:bldP spid="11" grpId="0" build="p"/>
      <p:bldP spid="12" grpId="0" build="p"/>
      <p:bldP spid="13" grpId="0" build="p"/>
      <p:bldP spid="15" grpId="0" build="p"/>
      <p:bldP spid="16" grpId="0" build="p"/>
      <p:bldP spid="18" grpId="0" build="p"/>
      <p:bldP spid="19" grpId="0" build="p"/>
      <p:bldP spid="20" grpId="0" build="p"/>
      <p:bldP spid="21" grpId="0" build="p"/>
      <p:bldP spid="22" grpId="0" build="p"/>
      <p:bldP spid="23" grpId="0" build="p"/>
      <p:bldP spid="26" grpId="0" build="p"/>
      <p:bldP spid="27" grpId="0" build="p"/>
      <p:bldP spid="28" grpId="0" build="p"/>
      <p:bldP spid="2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09470" y="1600561"/>
            <a:ext cx="10523094" cy="3511083"/>
          </a:xfrm>
          <a:solidFill>
            <a:srgbClr val="DDDDDD"/>
          </a:solidFill>
        </p:spPr>
        <p:txBody>
          <a:bodyPr>
            <a:noAutofit/>
          </a:bodyPr>
          <a:lstStyle/>
          <a:p>
            <a:pPr marL="0" indent="0" algn="ctr">
              <a:buNone/>
            </a:pPr>
            <a:r>
              <a:rPr lang="en-US" sz="2600" dirty="0" smtClean="0"/>
              <a:t>The biggest change in the coming years will be the recognition that </a:t>
            </a:r>
            <a:r>
              <a:rPr lang="en-US" sz="2600" b="1" dirty="0" smtClean="0"/>
              <a:t>georeferencing is a key element of description, retrieval, evaluation, visualization, and use in information systems of all types</a:t>
            </a:r>
            <a:r>
              <a:rPr lang="en-US" sz="2600" dirty="0" smtClean="0"/>
              <a:t> – not just in geographic information systems and not just associated with maps and geospatial datasets. It will be the realization that when informal georeferencing with place names is linked to formal georeferencing with coordinates or other spatial referencing systems, </a:t>
            </a:r>
            <a:r>
              <a:rPr lang="en-US" sz="2600" b="1" dirty="0" smtClean="0"/>
              <a:t>the result is new and powerful capabilities for information retrieval and analysis</a:t>
            </a:r>
            <a:r>
              <a:rPr lang="en-US" sz="2600" dirty="0" smtClean="0"/>
              <a:t>. – Linda L. Hill, Georeferencing: The Geographic Associations of Information, 2006.</a:t>
            </a:r>
            <a:endParaRPr lang="en-US" sz="2600" dirty="0"/>
          </a:p>
        </p:txBody>
      </p:sp>
    </p:spTree>
    <p:extLst>
      <p:ext uri="{BB962C8B-B14F-4D97-AF65-F5344CB8AC3E}">
        <p14:creationId xmlns:p14="http://schemas.microsoft.com/office/powerpoint/2010/main" val="3328876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5167" y="215827"/>
            <a:ext cx="5081666" cy="492443"/>
          </a:xfrm>
          <a:prstGeom prst="rect">
            <a:avLst/>
          </a:prstGeom>
          <a:noFill/>
        </p:spPr>
        <p:txBody>
          <a:bodyPr wrap="square" rtlCol="0">
            <a:spAutoFit/>
          </a:bodyPr>
          <a:lstStyle/>
          <a:p>
            <a:pPr algn="ctr"/>
            <a:r>
              <a:rPr lang="en-US" sz="2600" b="1" dirty="0" smtClean="0"/>
              <a:t>Power of </a:t>
            </a:r>
            <a:r>
              <a:rPr lang="en-US" sz="2600" b="1" dirty="0"/>
              <a:t>D</a:t>
            </a:r>
            <a:r>
              <a:rPr lang="en-US" sz="2600" b="1" dirty="0" smtClean="0"/>
              <a:t>istributional Records</a:t>
            </a:r>
            <a:endParaRPr lang="en-US" sz="26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521" y="793954"/>
            <a:ext cx="4303923" cy="5566917"/>
          </a:xfrm>
          <a:prstGeom prst="rect">
            <a:avLst/>
          </a:prstGeom>
        </p:spPr>
      </p:pic>
      <p:pic>
        <p:nvPicPr>
          <p:cNvPr id="5" name="Picture 4"/>
          <p:cNvPicPr>
            <a:picLocks noChangeAspect="1"/>
          </p:cNvPicPr>
          <p:nvPr/>
        </p:nvPicPr>
        <p:blipFill>
          <a:blip r:embed="rId4"/>
          <a:stretch>
            <a:fillRect/>
          </a:stretch>
        </p:blipFill>
        <p:spPr>
          <a:xfrm>
            <a:off x="6193339" y="793954"/>
            <a:ext cx="5231745" cy="4490883"/>
          </a:xfrm>
          <a:prstGeom prst="rect">
            <a:avLst/>
          </a:prstGeom>
        </p:spPr>
      </p:pic>
      <p:sp>
        <p:nvSpPr>
          <p:cNvPr id="6" name="TextBox 5"/>
          <p:cNvSpPr txBox="1"/>
          <p:nvPr/>
        </p:nvSpPr>
        <p:spPr>
          <a:xfrm>
            <a:off x="6105339" y="5432874"/>
            <a:ext cx="5634377" cy="1169551"/>
          </a:xfrm>
          <a:prstGeom prst="rect">
            <a:avLst/>
          </a:prstGeom>
          <a:noFill/>
        </p:spPr>
        <p:txBody>
          <a:bodyPr wrap="square" rtlCol="0">
            <a:spAutoFit/>
          </a:bodyPr>
          <a:lstStyle/>
          <a:p>
            <a:r>
              <a:rPr lang="en-US" sz="1400" dirty="0"/>
              <a:t>FIGURE 1. Distribution of </a:t>
            </a:r>
            <a:r>
              <a:rPr lang="en-US" sz="1400" i="1" dirty="0" err="1"/>
              <a:t>Labidesthes</a:t>
            </a:r>
            <a:r>
              <a:rPr lang="en-US" sz="1400" i="1" dirty="0"/>
              <a:t> </a:t>
            </a:r>
            <a:r>
              <a:rPr lang="en-US" sz="1400" i="1" dirty="0" err="1"/>
              <a:t>sicculus</a:t>
            </a:r>
            <a:r>
              <a:rPr lang="en-US" sz="1400" i="1" dirty="0"/>
              <a:t> </a:t>
            </a:r>
            <a:r>
              <a:rPr lang="en-US" sz="1400" dirty="0"/>
              <a:t>(blue dots) and </a:t>
            </a:r>
            <a:r>
              <a:rPr lang="en-US" sz="1400" i="1" dirty="0"/>
              <a:t>L. </a:t>
            </a:r>
            <a:r>
              <a:rPr lang="en-US" sz="1400" i="1" dirty="0" err="1"/>
              <a:t>vanhyningi</a:t>
            </a:r>
            <a:r>
              <a:rPr lang="en-US" sz="1400" i="1" dirty="0"/>
              <a:t> </a:t>
            </a:r>
            <a:r>
              <a:rPr lang="en-US" sz="1400" dirty="0"/>
              <a:t>(red squares) examined in this study. Stars indicate type localities</a:t>
            </a:r>
            <a:r>
              <a:rPr lang="en-US" sz="1400" dirty="0" smtClean="0"/>
              <a:t>.</a:t>
            </a:r>
          </a:p>
          <a:p>
            <a:pPr lvl="1"/>
            <a:r>
              <a:rPr lang="en-US" sz="1400" dirty="0"/>
              <a:t>Taken from: </a:t>
            </a:r>
            <a:r>
              <a:rPr lang="en-US" sz="1400" dirty="0" err="1"/>
              <a:t>Werneke</a:t>
            </a:r>
            <a:r>
              <a:rPr lang="en-US" sz="1400" dirty="0"/>
              <a:t>, D</a:t>
            </a:r>
            <a:r>
              <a:rPr lang="en-US" sz="1400" dirty="0" smtClean="0"/>
              <a:t>. C</a:t>
            </a:r>
            <a:r>
              <a:rPr lang="en-US" sz="1400" dirty="0"/>
              <a:t>. </a:t>
            </a:r>
            <a:r>
              <a:rPr lang="en-US" sz="1400" dirty="0" smtClean="0"/>
              <a:t>and </a:t>
            </a:r>
            <a:r>
              <a:rPr lang="en-US" sz="1400" dirty="0"/>
              <a:t>J</a:t>
            </a:r>
            <a:r>
              <a:rPr lang="en-US" sz="1400" dirty="0" smtClean="0"/>
              <a:t>. W</a:t>
            </a:r>
            <a:r>
              <a:rPr lang="en-US" sz="1400" dirty="0"/>
              <a:t>. </a:t>
            </a:r>
            <a:r>
              <a:rPr lang="en-US" sz="1400" dirty="0" err="1" smtClean="0"/>
              <a:t>Armbruster</a:t>
            </a:r>
            <a:r>
              <a:rPr lang="en-US" sz="1400" dirty="0" smtClean="0"/>
              <a:t>. </a:t>
            </a:r>
            <a:r>
              <a:rPr lang="en-US" sz="1400" dirty="0"/>
              <a:t>2015. Silversides of the genus </a:t>
            </a:r>
            <a:r>
              <a:rPr lang="en-US" sz="1400" i="1" dirty="0" err="1"/>
              <a:t>Labidesthes</a:t>
            </a:r>
            <a:r>
              <a:rPr lang="en-US" sz="1400" dirty="0"/>
              <a:t> (</a:t>
            </a:r>
            <a:r>
              <a:rPr lang="en-US" sz="1400" dirty="0" err="1"/>
              <a:t>Atheriniformes</a:t>
            </a:r>
            <a:r>
              <a:rPr lang="en-US" sz="1400" dirty="0"/>
              <a:t>: </a:t>
            </a:r>
            <a:r>
              <a:rPr lang="en-US" sz="1400" dirty="0" err="1"/>
              <a:t>Atherinopsidae</a:t>
            </a:r>
            <a:r>
              <a:rPr lang="en-US" sz="1400" dirty="0"/>
              <a:t>). </a:t>
            </a:r>
            <a:r>
              <a:rPr lang="en-US" sz="1400" dirty="0" err="1"/>
              <a:t>Zootaxa</a:t>
            </a:r>
            <a:r>
              <a:rPr lang="en-US" sz="1400" dirty="0"/>
              <a:t> 4032 (5): 535-550</a:t>
            </a:r>
          </a:p>
        </p:txBody>
      </p:sp>
    </p:spTree>
    <p:extLst>
      <p:ext uri="{BB962C8B-B14F-4D97-AF65-F5344CB8AC3E}">
        <p14:creationId xmlns:p14="http://schemas.microsoft.com/office/powerpoint/2010/main" val="164150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2374</TotalTime>
  <Words>2193</Words>
  <Application>Microsoft Office PowerPoint</Application>
  <PresentationFormat>Widescreen</PresentationFormat>
  <Paragraphs>228</Paragraphs>
  <Slides>30</Slides>
  <Notes>29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6" baseType="lpstr">
      <vt:lpstr>Arial</vt:lpstr>
      <vt:lpstr>Calibri</vt:lpstr>
      <vt:lpstr>Calibri Light</vt:lpstr>
      <vt:lpstr>Times New Roman</vt:lpstr>
      <vt:lpstr>Office Theme</vt:lpstr>
      <vt:lpstr>Acrobat Document</vt:lpstr>
      <vt:lpstr>The Art of Georeferencing:  A case study at the North Carolina Museum of Natural Sciences (NCSM)</vt:lpstr>
      <vt:lpstr>PowerPoint Presentation</vt:lpstr>
      <vt:lpstr>PowerPoint Presentation</vt:lpstr>
      <vt:lpstr>PowerPoint Presentation</vt:lpstr>
      <vt:lpstr>PowerPoint Presentation</vt:lpstr>
      <vt:lpstr>PowerPoint Presentation</vt:lpstr>
      <vt:lpstr>Locality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Georeferencing:  A case study at the North Carolina Museum of Natural Sciences</dc:title>
  <dc:creator>Hogue, Gabriela</dc:creator>
  <cp:lastModifiedBy>Gabriela</cp:lastModifiedBy>
  <cp:revision>195</cp:revision>
  <dcterms:created xsi:type="dcterms:W3CDTF">2016-06-07T17:22:37Z</dcterms:created>
  <dcterms:modified xsi:type="dcterms:W3CDTF">2016-06-22T14:14:41Z</dcterms:modified>
</cp:coreProperties>
</file>