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94" r:id="rId2"/>
    <p:sldId id="267" r:id="rId3"/>
    <p:sldId id="265" r:id="rId4"/>
    <p:sldId id="264" r:id="rId5"/>
    <p:sldId id="295" r:id="rId6"/>
    <p:sldId id="277" r:id="rId7"/>
    <p:sldId id="278" r:id="rId8"/>
    <p:sldId id="279" r:id="rId9"/>
    <p:sldId id="280" r:id="rId10"/>
    <p:sldId id="281" r:id="rId11"/>
    <p:sldId id="291" r:id="rId12"/>
    <p:sldId id="282" r:id="rId13"/>
    <p:sldId id="283" r:id="rId14"/>
    <p:sldId id="285" r:id="rId15"/>
    <p:sldId id="292" r:id="rId16"/>
    <p:sldId id="286" r:id="rId17"/>
    <p:sldId id="287" r:id="rId18"/>
    <p:sldId id="290" r:id="rId19"/>
    <p:sldId id="293" r:id="rId20"/>
    <p:sldId id="269" r:id="rId21"/>
    <p:sldId id="296" r:id="rId22"/>
    <p:sldId id="272" r:id="rId23"/>
    <p:sldId id="261" r:id="rId24"/>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D3277"/>
    <a:srgbClr val="4B79AF"/>
    <a:srgbClr val="BFDD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6" autoAdjust="0"/>
    <p:restoredTop sz="75223" autoAdjust="0"/>
  </p:normalViewPr>
  <p:slideViewPr>
    <p:cSldViewPr snapToGrid="0" snapToObjects="1">
      <p:cViewPr varScale="1">
        <p:scale>
          <a:sx n="89" d="100"/>
          <a:sy n="89" d="100"/>
        </p:scale>
        <p:origin x="-21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6" y="1"/>
            <a:ext cx="2944283" cy="496570"/>
          </a:xfrm>
          <a:prstGeom prst="rect">
            <a:avLst/>
          </a:prstGeom>
        </p:spPr>
        <p:txBody>
          <a:bodyPr vert="horz" lIns="91440" tIns="45720" rIns="91440" bIns="45720" rtlCol="0"/>
          <a:lstStyle>
            <a:lvl1pPr algn="r">
              <a:defRPr sz="1200"/>
            </a:lvl1pPr>
          </a:lstStyle>
          <a:p>
            <a:fld id="{C998EC1C-A31E-40B3-A98C-D1986CE30A3D}" type="datetimeFigureOut">
              <a:rPr lang="en-GB" smtClean="0"/>
              <a:t>21/06/16</a:t>
            </a:fld>
            <a:endParaRPr lang="en-GB"/>
          </a:p>
        </p:txBody>
      </p:sp>
      <p:sp>
        <p:nvSpPr>
          <p:cNvPr id="4" name="Footer Placeholder 3"/>
          <p:cNvSpPr>
            <a:spLocks noGrp="1"/>
          </p:cNvSpPr>
          <p:nvPr>
            <p:ph type="ftr" sz="quarter" idx="2"/>
          </p:nvPr>
        </p:nvSpPr>
        <p:spPr>
          <a:xfrm>
            <a:off x="1" y="9433107"/>
            <a:ext cx="2944283"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6" y="9433107"/>
            <a:ext cx="2944283" cy="496570"/>
          </a:xfrm>
          <a:prstGeom prst="rect">
            <a:avLst/>
          </a:prstGeom>
        </p:spPr>
        <p:txBody>
          <a:bodyPr vert="horz" lIns="91440" tIns="45720" rIns="91440" bIns="45720" rtlCol="0" anchor="b"/>
          <a:lstStyle>
            <a:lvl1pPr algn="r">
              <a:defRPr sz="1200"/>
            </a:lvl1pPr>
          </a:lstStyle>
          <a:p>
            <a:fld id="{C57499BC-1C92-456C-B509-75B19BF50188}" type="slidenum">
              <a:rPr lang="en-GB" smtClean="0"/>
              <a:t>‹#›</a:t>
            </a:fld>
            <a:endParaRPr lang="en-GB"/>
          </a:p>
        </p:txBody>
      </p:sp>
    </p:spTree>
    <p:extLst>
      <p:ext uri="{BB962C8B-B14F-4D97-AF65-F5344CB8AC3E}">
        <p14:creationId xmlns:p14="http://schemas.microsoft.com/office/powerpoint/2010/main" val="365082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6" y="1"/>
            <a:ext cx="2944283" cy="496570"/>
          </a:xfrm>
          <a:prstGeom prst="rect">
            <a:avLst/>
          </a:prstGeom>
        </p:spPr>
        <p:txBody>
          <a:bodyPr vert="horz" lIns="91440" tIns="45720" rIns="91440" bIns="45720" rtlCol="0"/>
          <a:lstStyle>
            <a:lvl1pPr algn="r">
              <a:defRPr sz="1200"/>
            </a:lvl1pPr>
          </a:lstStyle>
          <a:p>
            <a:fld id="{7A9BF23D-89F5-4244-B6F8-9F5312A467AD}" type="datetimeFigureOut">
              <a:rPr lang="en-GB" smtClean="0"/>
              <a:t>21/06/16</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3107"/>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6" y="9433107"/>
            <a:ext cx="2944283" cy="496570"/>
          </a:xfrm>
          <a:prstGeom prst="rect">
            <a:avLst/>
          </a:prstGeom>
        </p:spPr>
        <p:txBody>
          <a:bodyPr vert="horz" lIns="91440" tIns="45720" rIns="91440" bIns="45720" rtlCol="0" anchor="b"/>
          <a:lstStyle>
            <a:lvl1pPr algn="r">
              <a:defRPr sz="1200"/>
            </a:lvl1pPr>
          </a:lstStyle>
          <a:p>
            <a:fld id="{929F5513-235E-4024-9868-BC5BDDAEC9A2}" type="slidenum">
              <a:rPr lang="en-GB" smtClean="0"/>
              <a:t>‹#›</a:t>
            </a:fld>
            <a:endParaRPr lang="en-GB"/>
          </a:p>
        </p:txBody>
      </p:sp>
    </p:spTree>
    <p:extLst>
      <p:ext uri="{BB962C8B-B14F-4D97-AF65-F5344CB8AC3E}">
        <p14:creationId xmlns:p14="http://schemas.microsoft.com/office/powerpoint/2010/main" val="250471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can see I am not Pip,</a:t>
            </a:r>
            <a:r>
              <a:rPr lang="en-US" sz="1200" kern="1200" baseline="0" dirty="0" smtClean="0">
                <a:solidFill>
                  <a:schemeClr val="tx1"/>
                </a:solidFill>
                <a:effectLst/>
                <a:latin typeface="+mn-lt"/>
                <a:ea typeface="+mn-ea"/>
                <a:cs typeface="+mn-cs"/>
              </a:rPr>
              <a:t> unfortunately she was not able to come, we leaned it only yesterday. So, please forgive me if I say something she didn’t intend to say.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will be talking about a pilot project on </a:t>
            </a:r>
            <a:r>
              <a:rPr lang="en-US" sz="1200" kern="1200" baseline="0" dirty="0" err="1" smtClean="0">
                <a:solidFill>
                  <a:schemeClr val="tx1"/>
                </a:solidFill>
                <a:effectLst/>
                <a:latin typeface="+mn-lt"/>
                <a:ea typeface="+mn-ea"/>
                <a:cs typeface="+mn-cs"/>
              </a:rPr>
              <a:t>digitisation</a:t>
            </a:r>
            <a:r>
              <a:rPr lang="en-US" sz="1200" kern="1200" baseline="0" dirty="0" smtClean="0">
                <a:solidFill>
                  <a:schemeClr val="tx1"/>
                </a:solidFill>
                <a:effectLst/>
                <a:latin typeface="+mn-lt"/>
                <a:ea typeface="+mn-ea"/>
                <a:cs typeface="+mn-cs"/>
              </a:rPr>
              <a:t> of British Mesozoic vertebrate fossils in NHM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9F5513-235E-4024-9868-BC5BDDAEC9A2}" type="slidenum">
              <a:rPr lang="en-GB" smtClean="0"/>
              <a:t>1</a:t>
            </a:fld>
            <a:endParaRPr lang="en-GB"/>
          </a:p>
        </p:txBody>
      </p:sp>
    </p:spTree>
    <p:extLst>
      <p:ext uri="{BB962C8B-B14F-4D97-AF65-F5344CB8AC3E}">
        <p14:creationId xmlns:p14="http://schemas.microsoft.com/office/powerpoint/2010/main" val="3065520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Across all workflows, we managed about 76 specimens per day. However,</a:t>
            </a:r>
            <a:r>
              <a:rPr lang="en-GB" sz="1200" kern="1200" baseline="0" dirty="0" smtClean="0">
                <a:solidFill>
                  <a:schemeClr val="tx1"/>
                </a:solidFill>
                <a:effectLst/>
                <a:latin typeface="+mn-lt"/>
                <a:ea typeface="+mn-ea"/>
                <a:cs typeface="+mn-cs"/>
              </a:rPr>
              <a:t> this was an average estimate across the full year. As expertise developed, towards the end of the project efficiency increased.</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a:t>
            </a:r>
            <a:r>
              <a:rPr lang="en-GB" sz="1200" kern="1200" dirty="0" smtClean="0">
                <a:solidFill>
                  <a:schemeClr val="tx1"/>
                </a:solidFill>
                <a:effectLst/>
                <a:latin typeface="+mn-lt"/>
                <a:ea typeface="+mn-ea"/>
                <a:cs typeface="+mn-cs"/>
              </a:rPr>
              <a:t>is clear from</a:t>
            </a:r>
            <a:r>
              <a:rPr lang="en-GB" sz="1200" kern="1200" baseline="0" dirty="0" smtClean="0">
                <a:solidFill>
                  <a:schemeClr val="tx1"/>
                </a:solidFill>
                <a:effectLst/>
                <a:latin typeface="+mn-lt"/>
                <a:ea typeface="+mn-ea"/>
                <a:cs typeface="+mn-cs"/>
              </a:rPr>
              <a:t> these figures that t</a:t>
            </a:r>
            <a:r>
              <a:rPr lang="en-GB" sz="1200" kern="1200" dirty="0" smtClean="0">
                <a:solidFill>
                  <a:schemeClr val="tx1"/>
                </a:solidFill>
                <a:effectLst/>
                <a:latin typeface="+mn-lt"/>
                <a:ea typeface="+mn-ea"/>
                <a:cs typeface="+mn-cs"/>
              </a:rPr>
              <a:t>he number of specimens we can digitise per day is highly dependent on the size of the specimen.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a:t>
            </a:r>
            <a:r>
              <a:rPr lang="en-GB" sz="1200" kern="1200" dirty="0" smtClean="0">
                <a:solidFill>
                  <a:schemeClr val="tx1"/>
                </a:solidFill>
                <a:effectLst/>
                <a:latin typeface="+mn-lt"/>
                <a:ea typeface="+mn-ea"/>
                <a:cs typeface="+mn-cs"/>
              </a:rPr>
              <a:t>large specimens, we often only manage around 23 specimens per day per person.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a:t>
            </a:r>
            <a:r>
              <a:rPr lang="en-GB" sz="1200" kern="1200" dirty="0" smtClean="0">
                <a:solidFill>
                  <a:schemeClr val="tx1"/>
                </a:solidFill>
                <a:effectLst/>
                <a:latin typeface="+mn-lt"/>
                <a:ea typeface="+mn-ea"/>
                <a:cs typeface="+mn-cs"/>
              </a:rPr>
              <a:t>small specimens, however, the average rate is 95 specimens per day which can range between 25 and 260 specimens, depending on the type of specimen.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really highlights the effect of different types of specimens, in different storage conditions, at different stages of curation.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overall figure is also much lower than many other digitisation projects, as we really are looking at the difficult to digitise specimens</a:t>
            </a:r>
            <a:r>
              <a:rPr lang="en-GB" sz="120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dirty="0" smtClean="0"/>
              <a:t>Unlike</a:t>
            </a:r>
            <a:r>
              <a:rPr lang="en-GB" baseline="0" dirty="0" smtClean="0"/>
              <a:t> all other digitisation pilots, in </a:t>
            </a:r>
            <a:r>
              <a:rPr lang="en-GB" baseline="0" dirty="0" err="1" smtClean="0"/>
              <a:t>eMesozoic</a:t>
            </a:r>
            <a:r>
              <a:rPr lang="en-GB" baseline="0" dirty="0" smtClean="0"/>
              <a:t> timings and costs were very dependant on imaging, while in all others – preparation was the limiting factor.</a:t>
            </a:r>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10</a:t>
            </a:fld>
            <a:endParaRPr lang="en-GB"/>
          </a:p>
        </p:txBody>
      </p:sp>
    </p:spTree>
    <p:extLst>
      <p:ext uri="{BB962C8B-B14F-4D97-AF65-F5344CB8AC3E}">
        <p14:creationId xmlns:p14="http://schemas.microsoft.com/office/powerpoint/2010/main" val="360141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we imaged, we renamed the images with the specimen barcode and location barcode, using custom-designed software. </a:t>
            </a:r>
          </a:p>
          <a:p>
            <a:r>
              <a:rPr lang="en-GB" sz="1200" kern="1200" dirty="0" smtClean="0">
                <a:solidFill>
                  <a:schemeClr val="tx1"/>
                </a:solidFill>
                <a:effectLst/>
                <a:latin typeface="+mn-lt"/>
                <a:ea typeface="+mn-ea"/>
                <a:cs typeface="+mn-cs"/>
              </a:rPr>
              <a:t>Images </a:t>
            </a:r>
            <a:r>
              <a:rPr lang="en-GB" sz="1200" kern="1200" dirty="0" smtClean="0">
                <a:solidFill>
                  <a:schemeClr val="tx1"/>
                </a:solidFill>
                <a:effectLst/>
                <a:latin typeface="+mn-lt"/>
                <a:ea typeface="+mn-ea"/>
                <a:cs typeface="+mn-cs"/>
              </a:rPr>
              <a:t>were rotated</a:t>
            </a:r>
            <a:r>
              <a:rPr lang="en-GB" sz="1200" kern="1200" baseline="0" dirty="0" smtClean="0">
                <a:solidFill>
                  <a:schemeClr val="tx1"/>
                </a:solidFill>
                <a:effectLst/>
                <a:latin typeface="+mn-lt"/>
                <a:ea typeface="+mn-ea"/>
                <a:cs typeface="+mn-cs"/>
              </a:rPr>
              <a:t> and then ingested into </a:t>
            </a:r>
            <a:r>
              <a:rPr lang="en-GB" sz="1200" kern="1200" dirty="0" smtClean="0">
                <a:solidFill>
                  <a:schemeClr val="tx1"/>
                </a:solidFill>
                <a:effectLst/>
                <a:latin typeface="+mn-lt"/>
                <a:ea typeface="+mn-ea"/>
                <a:cs typeface="+mn-cs"/>
              </a:rPr>
              <a:t>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in batches.</a:t>
            </a:r>
          </a:p>
          <a:p>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11</a:t>
            </a:fld>
            <a:endParaRPr lang="en-GB"/>
          </a:p>
        </p:txBody>
      </p:sp>
    </p:spTree>
    <p:extLst>
      <p:ext uri="{BB962C8B-B14F-4D97-AF65-F5344CB8AC3E}">
        <p14:creationId xmlns:p14="http://schemas.microsoft.com/office/powerpoint/2010/main" val="2732416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Our</a:t>
            </a:r>
            <a:r>
              <a:rPr lang="en-GB" sz="1200" kern="1200" baseline="0" dirty="0" smtClean="0">
                <a:solidFill>
                  <a:schemeClr val="tx1"/>
                </a:solidFill>
                <a:effectLst/>
                <a:latin typeface="+mn-lt"/>
                <a:ea typeface="+mn-ea"/>
                <a:cs typeface="+mn-cs"/>
              </a:rPr>
              <a:t> workflow required that we </a:t>
            </a:r>
            <a:r>
              <a:rPr lang="en-GB" sz="1200" kern="1200" dirty="0" smtClean="0">
                <a:solidFill>
                  <a:schemeClr val="tx1"/>
                </a:solidFill>
                <a:effectLst/>
                <a:latin typeface="+mn-lt"/>
                <a:ea typeface="+mn-ea"/>
                <a:cs typeface="+mn-cs"/>
              </a:rPr>
              <a:t>manually associate images with catalogue records. This was because</a:t>
            </a:r>
            <a:r>
              <a:rPr lang="en-GB" sz="1200" kern="1200" baseline="0" dirty="0" smtClean="0">
                <a:solidFill>
                  <a:schemeClr val="tx1"/>
                </a:solidFill>
                <a:effectLst/>
                <a:latin typeface="+mn-lt"/>
                <a:ea typeface="+mn-ea"/>
                <a:cs typeface="+mn-cs"/>
              </a:rPr>
              <a:t> there were:</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Handwritten</a:t>
            </a:r>
            <a:r>
              <a:rPr lang="en-GB" sz="1200" kern="1200" baseline="0" dirty="0" smtClean="0">
                <a:solidFill>
                  <a:schemeClr val="tx1"/>
                </a:solidFill>
                <a:effectLst/>
                <a:latin typeface="+mn-lt"/>
                <a:ea typeface="+mn-ea"/>
                <a:cs typeface="+mn-cs"/>
              </a:rPr>
              <a:t> registration numbers in a variety of places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Specimens </a:t>
            </a:r>
            <a:r>
              <a:rPr lang="en-GB" sz="1200" kern="1200" dirty="0" smtClean="0">
                <a:solidFill>
                  <a:schemeClr val="tx1"/>
                </a:solidFill>
                <a:effectLst/>
                <a:latin typeface="+mn-lt"/>
                <a:ea typeface="+mn-ea"/>
                <a:cs typeface="+mn-cs"/>
              </a:rPr>
              <a:t>multiple </a:t>
            </a:r>
            <a:r>
              <a:rPr lang="en-GB" sz="1200" kern="1200" baseline="0" dirty="0" smtClean="0">
                <a:solidFill>
                  <a:schemeClr val="tx1"/>
                </a:solidFill>
                <a:effectLst/>
                <a:latin typeface="+mn-lt"/>
                <a:ea typeface="+mn-ea"/>
                <a:cs typeface="+mn-cs"/>
              </a:rPr>
              <a:t>catalogue records</a:t>
            </a:r>
            <a:endParaRPr lang="en-GB"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Unregistered specimens</a:t>
            </a: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A complex system of prefixes and suffixes appended to our registration numbers</a:t>
            </a:r>
          </a:p>
          <a:p>
            <a:r>
              <a:rPr lang="en-GB" sz="1200" kern="1200" baseline="0" dirty="0" smtClean="0">
                <a:solidFill>
                  <a:schemeClr val="tx1"/>
                </a:solidFill>
                <a:effectLst/>
                <a:latin typeface="+mn-lt"/>
                <a:ea typeface="+mn-ea"/>
                <a:cs typeface="+mn-cs"/>
              </a:rPr>
              <a:t>Hence</a:t>
            </a:r>
            <a:r>
              <a:rPr lang="en-GB" sz="1200" kern="1200" baseline="0" dirty="0" smtClean="0">
                <a:solidFill>
                  <a:schemeClr val="tx1"/>
                </a:solidFill>
                <a:effectLst/>
                <a:latin typeface="+mn-lt"/>
                <a:ea typeface="+mn-ea"/>
                <a:cs typeface="+mn-cs"/>
              </a:rPr>
              <a:t>, we needed a way to create </a:t>
            </a:r>
            <a:r>
              <a:rPr lang="en-GB" sz="1200" kern="1200" baseline="0" dirty="0" smtClean="0">
                <a:solidFill>
                  <a:schemeClr val="tx1"/>
                </a:solidFill>
                <a:effectLst/>
                <a:latin typeface="+mn-lt"/>
                <a:ea typeface="+mn-ea"/>
                <a:cs typeface="+mn-cs"/>
              </a:rPr>
              <a:t>empty records </a:t>
            </a:r>
            <a:r>
              <a:rPr lang="en-GB" sz="1200" kern="1200" baseline="0" dirty="0" smtClean="0">
                <a:solidFill>
                  <a:schemeClr val="tx1"/>
                </a:solidFill>
                <a:effectLst/>
                <a:latin typeface="+mn-lt"/>
                <a:ea typeface="+mn-ea"/>
                <a:cs typeface="+mn-cs"/>
              </a:rPr>
              <a:t>in our collection management system </a:t>
            </a:r>
            <a:r>
              <a:rPr lang="en-GB" sz="1200" kern="1200" baseline="0" dirty="0" smtClean="0">
                <a:solidFill>
                  <a:schemeClr val="tx1"/>
                </a:solidFill>
                <a:effectLst/>
                <a:latin typeface="+mn-lt"/>
                <a:ea typeface="+mn-ea"/>
                <a:cs typeface="+mn-cs"/>
              </a:rPr>
              <a:t>(barcode </a:t>
            </a:r>
            <a:r>
              <a:rPr lang="en-GB" sz="1200" kern="1200" baseline="0" dirty="0" smtClean="0">
                <a:solidFill>
                  <a:schemeClr val="tx1"/>
                </a:solidFill>
                <a:effectLst/>
                <a:latin typeface="+mn-lt"/>
                <a:ea typeface="+mn-ea"/>
                <a:cs typeface="+mn-cs"/>
              </a:rPr>
              <a:t>stubs) which </a:t>
            </a:r>
            <a:r>
              <a:rPr lang="en-GB" sz="1200" kern="1200" baseline="0" dirty="0" smtClean="0">
                <a:solidFill>
                  <a:schemeClr val="tx1"/>
                </a:solidFill>
                <a:effectLst/>
                <a:latin typeface="+mn-lt"/>
                <a:ea typeface="+mn-ea"/>
                <a:cs typeface="+mn-cs"/>
              </a:rPr>
              <a:t>contain only the </a:t>
            </a:r>
            <a:r>
              <a:rPr lang="en-GB" sz="1200" kern="1200" baseline="0" dirty="0" smtClean="0">
                <a:solidFill>
                  <a:schemeClr val="tx1"/>
                </a:solidFill>
                <a:effectLst/>
                <a:latin typeface="+mn-lt"/>
                <a:ea typeface="+mn-ea"/>
                <a:cs typeface="+mn-cs"/>
              </a:rPr>
              <a:t>association between the images we took as part of this project, the specimen barcode and the collections location.</a:t>
            </a:r>
          </a:p>
          <a:p>
            <a:r>
              <a:rPr lang="en-GB" sz="1200" kern="1200" baseline="0" dirty="0" smtClean="0">
                <a:solidFill>
                  <a:schemeClr val="tx1"/>
                </a:solidFill>
                <a:effectLst/>
                <a:latin typeface="+mn-lt"/>
                <a:ea typeface="+mn-ea"/>
                <a:cs typeface="+mn-cs"/>
              </a:rPr>
              <a:t>Once </a:t>
            </a:r>
            <a:r>
              <a:rPr lang="en-GB" sz="1200" kern="1200" baseline="0" dirty="0" smtClean="0">
                <a:solidFill>
                  <a:schemeClr val="tx1"/>
                </a:solidFill>
                <a:effectLst/>
                <a:latin typeface="+mn-lt"/>
                <a:ea typeface="+mn-ea"/>
                <a:cs typeface="+mn-cs"/>
              </a:rPr>
              <a:t>these holder records / barcode stubs had been created through the ingest process, we could then evaluate each holder record / barcode stub and decide whether to merge it was an existing catalogue record or to create a new one.</a:t>
            </a:r>
          </a:p>
          <a:p>
            <a:r>
              <a:rPr lang="en-GB" sz="1200" kern="1200" baseline="0" dirty="0" smtClean="0">
                <a:solidFill>
                  <a:schemeClr val="tx1"/>
                </a:solidFill>
                <a:effectLst/>
                <a:latin typeface="+mn-lt"/>
                <a:ea typeface="+mn-ea"/>
                <a:cs typeface="+mn-cs"/>
              </a:rPr>
              <a:t>The </a:t>
            </a:r>
            <a:r>
              <a:rPr lang="en-GB" sz="1200" kern="1200" baseline="0" dirty="0" smtClean="0">
                <a:solidFill>
                  <a:schemeClr val="tx1"/>
                </a:solidFill>
                <a:effectLst/>
                <a:latin typeface="+mn-lt"/>
                <a:ea typeface="+mn-ea"/>
                <a:cs typeface="+mn-cs"/>
              </a:rPr>
              <a:t>evaluation and merging of records was achieved in our Association App</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9F5513-235E-4024-9868-BC5BDDAEC9A2}" type="slidenum">
              <a:rPr lang="en-GB" smtClean="0"/>
              <a:t>12</a:t>
            </a:fld>
            <a:endParaRPr lang="en-GB"/>
          </a:p>
        </p:txBody>
      </p:sp>
    </p:spTree>
    <p:extLst>
      <p:ext uri="{BB962C8B-B14F-4D97-AF65-F5344CB8AC3E}">
        <p14:creationId xmlns:p14="http://schemas.microsoft.com/office/powerpoint/2010/main" val="546474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this App, we can see the image </a:t>
            </a:r>
            <a:r>
              <a:rPr lang="en-GB" sz="1200" kern="1200" dirty="0" smtClean="0">
                <a:solidFill>
                  <a:schemeClr val="tx1"/>
                </a:solidFill>
                <a:effectLst/>
                <a:latin typeface="+mn-lt"/>
                <a:ea typeface="+mn-ea"/>
                <a:cs typeface="+mn-cs"/>
              </a:rPr>
              <a:t>and label with registration </a:t>
            </a:r>
            <a:r>
              <a:rPr lang="en-GB" sz="1200" kern="1200" dirty="0" smtClean="0">
                <a:solidFill>
                  <a:schemeClr val="tx1"/>
                </a:solidFill>
                <a:effectLst/>
                <a:latin typeface="+mn-lt"/>
                <a:ea typeface="+mn-ea"/>
                <a:cs typeface="+mn-cs"/>
              </a:rPr>
              <a:t>number. </a:t>
            </a:r>
            <a:r>
              <a:rPr lang="en-GB" sz="1200" kern="1200" dirty="0" smtClean="0">
                <a:solidFill>
                  <a:schemeClr val="tx1"/>
                </a:solidFill>
                <a:effectLst/>
                <a:latin typeface="+mn-lt"/>
                <a:ea typeface="+mn-ea"/>
                <a:cs typeface="+mn-cs"/>
              </a:rPr>
              <a:t>When digitiser types in the </a:t>
            </a:r>
            <a:r>
              <a:rPr lang="en-GB" sz="1200" kern="1200" dirty="0" smtClean="0">
                <a:solidFill>
                  <a:schemeClr val="tx1"/>
                </a:solidFill>
                <a:effectLst/>
                <a:latin typeface="+mn-lt"/>
                <a:ea typeface="+mn-ea"/>
                <a:cs typeface="+mn-cs"/>
              </a:rPr>
              <a:t>registration number into the </a:t>
            </a:r>
            <a:r>
              <a:rPr lang="en-GB" sz="1200" kern="1200" dirty="0" smtClean="0">
                <a:solidFill>
                  <a:schemeClr val="tx1"/>
                </a:solidFill>
                <a:effectLst/>
                <a:latin typeface="+mn-lt"/>
                <a:ea typeface="+mn-ea"/>
                <a:cs typeface="+mn-cs"/>
              </a:rPr>
              <a:t>App, it communicates </a:t>
            </a:r>
            <a:r>
              <a:rPr lang="en-GB" sz="1200" kern="1200" dirty="0" smtClean="0">
                <a:solidFill>
                  <a:schemeClr val="tx1"/>
                </a:solidFill>
                <a:effectLst/>
                <a:latin typeface="+mn-lt"/>
                <a:ea typeface="+mn-ea"/>
                <a:cs typeface="+mn-cs"/>
              </a:rPr>
              <a:t>with 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gives some options</a:t>
            </a:r>
            <a:r>
              <a:rPr lang="en-GB" sz="1200" kern="1200" dirty="0" smtClean="0">
                <a:solidFill>
                  <a:schemeClr val="tx1"/>
                </a:solidFill>
                <a:effectLst/>
                <a:latin typeface="+mn-lt"/>
                <a:ea typeface="+mn-ea"/>
                <a:cs typeface="+mn-cs"/>
              </a:rPr>
              <a:t>. In most cases, we could select the correct catalogue record and merge the two. Merging then associated the specimen image, the specimen barcode and collection location with the correct catalogue record. The barcode stub could then be deleted. </a:t>
            </a:r>
          </a:p>
          <a:p>
            <a:r>
              <a:rPr lang="en-GB" sz="1200" kern="1200" dirty="0" smtClean="0">
                <a:solidFill>
                  <a:schemeClr val="tx1"/>
                </a:solidFill>
                <a:effectLst/>
                <a:latin typeface="+mn-lt"/>
                <a:ea typeface="+mn-ea"/>
                <a:cs typeface="+mn-cs"/>
              </a:rPr>
              <a:t>In </a:t>
            </a:r>
            <a:r>
              <a:rPr lang="en-GB" sz="1200" kern="1200" dirty="0" smtClean="0">
                <a:solidFill>
                  <a:schemeClr val="tx1"/>
                </a:solidFill>
                <a:effectLst/>
                <a:latin typeface="+mn-lt"/>
                <a:ea typeface="+mn-ea"/>
                <a:cs typeface="+mn-cs"/>
              </a:rPr>
              <a:t>this example, the number R 10134 has been found in 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and we could proceed</a:t>
            </a:r>
            <a:r>
              <a:rPr lang="en-GB" sz="1200" kern="1200" baseline="0" dirty="0" smtClean="0">
                <a:solidFill>
                  <a:schemeClr val="tx1"/>
                </a:solidFill>
                <a:effectLst/>
                <a:latin typeface="+mn-lt"/>
                <a:ea typeface="+mn-ea"/>
                <a:cs typeface="+mn-cs"/>
              </a:rPr>
              <a:t> to merge the barcode stub with this catalogue record. However, </a:t>
            </a:r>
            <a:r>
              <a:rPr lang="en-GB" sz="1200" kern="1200" baseline="0" dirty="0" smtClean="0">
                <a:solidFill>
                  <a:schemeClr val="tx1"/>
                </a:solidFill>
                <a:effectLst/>
                <a:latin typeface="+mn-lt"/>
                <a:ea typeface="+mn-ea"/>
                <a:cs typeface="+mn-cs"/>
              </a:rPr>
              <a:t>if the </a:t>
            </a:r>
            <a:r>
              <a:rPr lang="en-GB" sz="1200" kern="1200" baseline="0" dirty="0" smtClean="0">
                <a:solidFill>
                  <a:schemeClr val="tx1"/>
                </a:solidFill>
                <a:effectLst/>
                <a:latin typeface="+mn-lt"/>
                <a:ea typeface="+mn-ea"/>
                <a:cs typeface="+mn-cs"/>
              </a:rPr>
              <a:t>specimen number actually had a suffix on the end, or wasn’t </a:t>
            </a:r>
            <a:r>
              <a:rPr lang="en-GB" sz="1200" kern="1200" baseline="0" dirty="0" smtClean="0">
                <a:solidFill>
                  <a:schemeClr val="tx1"/>
                </a:solidFill>
                <a:effectLst/>
                <a:latin typeface="+mn-lt"/>
                <a:ea typeface="+mn-ea"/>
                <a:cs typeface="+mn-cs"/>
              </a:rPr>
              <a:t>registered, </a:t>
            </a:r>
            <a:r>
              <a:rPr lang="en-GB" sz="1200" kern="1200" baseline="0" dirty="0" smtClean="0">
                <a:solidFill>
                  <a:schemeClr val="tx1"/>
                </a:solidFill>
                <a:effectLst/>
                <a:latin typeface="+mn-lt"/>
                <a:ea typeface="+mn-ea"/>
                <a:cs typeface="+mn-cs"/>
              </a:rPr>
              <a:t>we can then create a new catalogue record using this App.</a:t>
            </a:r>
          </a:p>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Association App is a simple and necessary step in the process for our collections. Digitisers can get through on average about 450 associations per day per person.</a:t>
            </a:r>
          </a:p>
          <a:p>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13</a:t>
            </a:fld>
            <a:endParaRPr lang="en-GB"/>
          </a:p>
        </p:txBody>
      </p:sp>
    </p:spTree>
    <p:extLst>
      <p:ext uri="{BB962C8B-B14F-4D97-AF65-F5344CB8AC3E}">
        <p14:creationId xmlns:p14="http://schemas.microsoft.com/office/powerpoint/2010/main" val="50474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nest step would be transcription or updating existing catalogue</a:t>
            </a:r>
            <a:r>
              <a:rPr lang="en-GB" sz="1200" kern="1200" baseline="0" dirty="0" smtClean="0">
                <a:solidFill>
                  <a:schemeClr val="tx1"/>
                </a:solidFill>
                <a:effectLst/>
                <a:latin typeface="+mn-lt"/>
                <a:ea typeface="+mn-ea"/>
                <a:cs typeface="+mn-cs"/>
              </a:rPr>
              <a:t> records.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Entering </a:t>
            </a:r>
            <a:r>
              <a:rPr lang="en-GB" sz="1200" kern="1200" dirty="0" smtClean="0">
                <a:solidFill>
                  <a:schemeClr val="tx1"/>
                </a:solidFill>
                <a:effectLst/>
                <a:latin typeface="+mn-lt"/>
                <a:ea typeface="+mn-ea"/>
                <a:cs typeface="+mn-cs"/>
              </a:rPr>
              <a:t>information directly into 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was not efficient. </a:t>
            </a:r>
            <a:r>
              <a:rPr lang="en-GB" sz="1200" kern="1200" dirty="0" smtClean="0">
                <a:solidFill>
                  <a:schemeClr val="tx1"/>
                </a:solidFill>
                <a:effectLst/>
                <a:latin typeface="+mn-lt"/>
                <a:ea typeface="+mn-ea"/>
                <a:cs typeface="+mn-cs"/>
              </a:rPr>
              <a:t>Not</a:t>
            </a:r>
            <a:r>
              <a:rPr lang="en-GB" sz="1200" kern="1200" baseline="0" dirty="0" smtClean="0">
                <a:solidFill>
                  <a:schemeClr val="tx1"/>
                </a:solidFill>
                <a:effectLst/>
                <a:latin typeface="+mn-lt"/>
                <a:ea typeface="+mn-ea"/>
                <a:cs typeface="+mn-cs"/>
              </a:rPr>
              <a:t> only it is relatively slow, but also w</a:t>
            </a:r>
            <a:r>
              <a:rPr lang="en-GB" sz="1200" kern="1200" dirty="0" smtClean="0">
                <a:solidFill>
                  <a:schemeClr val="tx1"/>
                </a:solidFill>
                <a:effectLst/>
                <a:latin typeface="+mn-lt"/>
                <a:ea typeface="+mn-ea"/>
                <a:cs typeface="+mn-cs"/>
              </a:rPr>
              <a:t>e had </a:t>
            </a:r>
            <a:r>
              <a:rPr lang="en-GB" sz="1200" kern="1200" dirty="0" smtClean="0">
                <a:solidFill>
                  <a:schemeClr val="tx1"/>
                </a:solidFill>
                <a:effectLst/>
                <a:latin typeface="+mn-lt"/>
                <a:ea typeface="+mn-ea"/>
                <a:cs typeface="+mn-cs"/>
              </a:rPr>
              <a:t>issues with the fact that many of the associated metadata in our CMS was duplicated and messy. For example, when searching for a site on 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i.e., where the specimen was collected from, we might come up with 200 site records matching those search terms – much of which was duplication due to bad imports in the past. Obviously selecting the correct record from these for each specimen record was not an efficient use of time.</a:t>
            </a:r>
          </a:p>
          <a:p>
            <a:r>
              <a:rPr lang="en-GB" sz="1200" kern="1200" dirty="0" smtClean="0">
                <a:solidFill>
                  <a:schemeClr val="tx1"/>
                </a:solidFill>
                <a:effectLst/>
                <a:latin typeface="+mn-lt"/>
                <a:ea typeface="+mn-ea"/>
                <a:cs typeface="+mn-cs"/>
              </a:rPr>
              <a:t>We </a:t>
            </a:r>
            <a:r>
              <a:rPr lang="en-GB" sz="1200" kern="1200" dirty="0" smtClean="0">
                <a:solidFill>
                  <a:schemeClr val="tx1"/>
                </a:solidFill>
                <a:effectLst/>
                <a:latin typeface="+mn-lt"/>
                <a:ea typeface="+mn-ea"/>
                <a:cs typeface="+mn-cs"/>
              </a:rPr>
              <a:t>decided to push through only high quality metadata through to the App, to be associated with the catalogue records. To do this, we identified such records as “Master records” for this project. We changed the status of the records in 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to “Master” and added a project tag to the notes field. These two tags pushed those records, and those records only, through to the </a:t>
            </a:r>
            <a:r>
              <a:rPr lang="en-GB" sz="1200" kern="1200" dirty="0" smtClean="0">
                <a:solidFill>
                  <a:schemeClr val="tx1"/>
                </a:solidFill>
                <a:effectLst/>
                <a:latin typeface="+mn-lt"/>
                <a:ea typeface="+mn-ea"/>
                <a:cs typeface="+mn-cs"/>
              </a:rPr>
              <a:t>Transcription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App, developed based on </a:t>
            </a:r>
            <a:r>
              <a:rPr lang="en-GB" sz="1200" kern="1200" dirty="0" err="1" smtClean="0">
                <a:solidFill>
                  <a:schemeClr val="tx1"/>
                </a:solidFill>
                <a:effectLst/>
                <a:latin typeface="+mn-lt"/>
                <a:ea typeface="+mn-ea"/>
                <a:cs typeface="+mn-cs"/>
              </a:rPr>
              <a:t>iEMu</a:t>
            </a:r>
            <a:r>
              <a:rPr lang="en-GB"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14</a:t>
            </a:fld>
            <a:endParaRPr lang="en-GB"/>
          </a:p>
        </p:txBody>
      </p:sp>
    </p:spTree>
    <p:extLst>
      <p:ext uri="{BB962C8B-B14F-4D97-AF65-F5344CB8AC3E}">
        <p14:creationId xmlns:p14="http://schemas.microsoft.com/office/powerpoint/2010/main" val="180767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this was a pilot project, we were only testing this Master List methodology using Sites, Stratigraphy and Taxonomy as our metadata field types. We put in some initial work to create an initial set of Master records prior to starting transcription. We did those by compiling existing information from 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from Excel spreadsheets and card catalogues and publications. We then asked experts to validate those records before adding them into 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For stratigraphy we used the British</a:t>
            </a:r>
            <a:r>
              <a:rPr lang="en-GB" sz="1200" kern="1200" baseline="0" dirty="0" smtClean="0">
                <a:solidFill>
                  <a:schemeClr val="tx1"/>
                </a:solidFill>
                <a:effectLst/>
                <a:latin typeface="+mn-lt"/>
                <a:ea typeface="+mn-ea"/>
                <a:cs typeface="+mn-cs"/>
              </a:rPr>
              <a:t> Geological Survey</a:t>
            </a:r>
            <a:r>
              <a:rPr lang="en-GB" sz="1200" kern="1200" dirty="0" smtClean="0">
                <a:solidFill>
                  <a:schemeClr val="tx1"/>
                </a:solidFill>
                <a:effectLst/>
                <a:latin typeface="+mn-lt"/>
                <a:ea typeface="+mn-ea"/>
                <a:cs typeface="+mn-cs"/>
              </a:rPr>
              <a:t> Rock lexicon as a starting point, and added old names and synonyms into the master record (and followed a similar procedure</a:t>
            </a:r>
            <a:r>
              <a:rPr lang="en-GB" sz="1200" kern="1200" baseline="0" dirty="0" smtClean="0">
                <a:solidFill>
                  <a:schemeClr val="tx1"/>
                </a:solidFill>
                <a:effectLst/>
                <a:latin typeface="+mn-lt"/>
                <a:ea typeface="+mn-ea"/>
                <a:cs typeface="+mn-cs"/>
              </a:rPr>
              <a:t> with </a:t>
            </a:r>
            <a:r>
              <a:rPr lang="en-GB" sz="1200" kern="1200" dirty="0" smtClean="0">
                <a:solidFill>
                  <a:schemeClr val="tx1"/>
                </a:solidFill>
                <a:effectLst/>
                <a:latin typeface="+mn-lt"/>
                <a:ea typeface="+mn-ea"/>
                <a:cs typeface="+mn-cs"/>
              </a:rPr>
              <a:t>sites and taxonomy).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This </a:t>
            </a:r>
            <a:r>
              <a:rPr lang="en-GB" sz="1200" kern="1200" baseline="0" dirty="0" smtClean="0">
                <a:solidFill>
                  <a:schemeClr val="tx1"/>
                </a:solidFill>
                <a:effectLst/>
                <a:latin typeface="+mn-lt"/>
                <a:ea typeface="+mn-ea"/>
                <a:cs typeface="+mn-cs"/>
              </a:rPr>
              <a:t>also meant that if accession register or labels had an old name for a site or unit on them, the digitisers could put that in and it would link to the most up-to-date name as well.</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9F5513-235E-4024-9868-BC5BDDAEC9A2}" type="slidenum">
              <a:rPr lang="en-GB" smtClean="0"/>
              <a:t>15</a:t>
            </a:fld>
            <a:endParaRPr lang="en-GB"/>
          </a:p>
        </p:txBody>
      </p:sp>
    </p:spTree>
    <p:extLst>
      <p:ext uri="{BB962C8B-B14F-4D97-AF65-F5344CB8AC3E}">
        <p14:creationId xmlns:p14="http://schemas.microsoft.com/office/powerpoint/2010/main" val="599096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Transcription App is shown here. The visible fields can be changed very quickly and easily. As this was a pilot we were not doing a complete transcription of records, but selected the fields we felt were most important for researchers and to help deal with the majority of collection-based queries we get asked.</a:t>
            </a:r>
          </a:p>
          <a:p>
            <a:r>
              <a:rPr lang="en-GB" sz="1200" kern="1200" dirty="0" smtClean="0">
                <a:solidFill>
                  <a:schemeClr val="tx1"/>
                </a:solidFill>
                <a:effectLst/>
                <a:latin typeface="+mn-lt"/>
                <a:ea typeface="+mn-ea"/>
                <a:cs typeface="+mn-cs"/>
              </a:rPr>
              <a:t>Like </a:t>
            </a:r>
            <a:r>
              <a:rPr lang="en-GB" sz="1200" kern="1200" dirty="0" smtClean="0">
                <a:solidFill>
                  <a:schemeClr val="tx1"/>
                </a:solidFill>
                <a:effectLst/>
                <a:latin typeface="+mn-lt"/>
                <a:ea typeface="+mn-ea"/>
                <a:cs typeface="+mn-cs"/>
              </a:rPr>
              <a:t>the Association App, this App communicates directly with 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If data is already in the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attached to the catalogue record (whether as metadata or additional images), that data is visible in the App. We can then add to it as appropriate. </a:t>
            </a:r>
          </a:p>
          <a:p>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16</a:t>
            </a:fld>
            <a:endParaRPr lang="en-GB"/>
          </a:p>
        </p:txBody>
      </p:sp>
    </p:spTree>
    <p:extLst>
      <p:ext uri="{BB962C8B-B14F-4D97-AF65-F5344CB8AC3E}">
        <p14:creationId xmlns:p14="http://schemas.microsoft.com/office/powerpoint/2010/main" val="3066792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a:t>
            </a:r>
            <a:r>
              <a:rPr lang="en-GB" sz="1200" kern="1200" dirty="0" smtClean="0">
                <a:solidFill>
                  <a:schemeClr val="tx1"/>
                </a:solidFill>
                <a:effectLst/>
                <a:latin typeface="+mn-lt"/>
                <a:ea typeface="+mn-ea"/>
                <a:cs typeface="+mn-cs"/>
              </a:rPr>
              <a:t>is possible to Zoom in on the </a:t>
            </a:r>
            <a:r>
              <a:rPr lang="en-GB" sz="1200" kern="1200" dirty="0" smtClean="0">
                <a:solidFill>
                  <a:schemeClr val="tx1"/>
                </a:solidFill>
                <a:effectLst/>
                <a:latin typeface="+mn-lt"/>
                <a:ea typeface="+mn-ea"/>
                <a:cs typeface="+mn-cs"/>
              </a:rPr>
              <a:t>image to see the label clearly.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t>
            </a:r>
            <a:r>
              <a:rPr lang="en-GB" sz="1200" kern="1200" dirty="0" smtClean="0">
                <a:solidFill>
                  <a:schemeClr val="tx1"/>
                </a:solidFill>
                <a:effectLst/>
                <a:latin typeface="+mn-lt"/>
                <a:ea typeface="+mn-ea"/>
                <a:cs typeface="+mn-cs"/>
              </a:rPr>
              <a:t>this case, the site has not already been entered and so we start to type the site name, it searches 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and brings back a list of possible sites, we select the correct one and it associates it with the record.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a:t>
            </a:r>
            <a:r>
              <a:rPr lang="en-GB" sz="1200" kern="1200" baseline="0" dirty="0" smtClean="0">
                <a:solidFill>
                  <a:schemeClr val="tx1"/>
                </a:solidFill>
                <a:effectLst/>
                <a:latin typeface="+mn-lt"/>
                <a:ea typeface="+mn-ea"/>
                <a:cs typeface="+mn-cs"/>
              </a:rPr>
              <a:t> no suitable </a:t>
            </a:r>
            <a:r>
              <a:rPr lang="en-GB" sz="1200" kern="1200" dirty="0" smtClean="0">
                <a:solidFill>
                  <a:schemeClr val="tx1"/>
                </a:solidFill>
                <a:effectLst/>
                <a:latin typeface="+mn-lt"/>
                <a:ea typeface="+mn-ea"/>
                <a:cs typeface="+mn-cs"/>
              </a:rPr>
              <a:t>master </a:t>
            </a:r>
            <a:r>
              <a:rPr lang="en-GB" sz="1200" kern="1200" dirty="0" smtClean="0">
                <a:solidFill>
                  <a:schemeClr val="tx1"/>
                </a:solidFill>
                <a:effectLst/>
                <a:latin typeface="+mn-lt"/>
                <a:ea typeface="+mn-ea"/>
                <a:cs typeface="+mn-cs"/>
              </a:rPr>
              <a:t>record </a:t>
            </a:r>
            <a:r>
              <a:rPr lang="en-GB" sz="1200" kern="1200" dirty="0" smtClean="0">
                <a:solidFill>
                  <a:schemeClr val="tx1"/>
                </a:solidFill>
                <a:effectLst/>
                <a:latin typeface="+mn-lt"/>
                <a:ea typeface="+mn-ea"/>
                <a:cs typeface="+mn-cs"/>
              </a:rPr>
              <a:t>comes </a:t>
            </a:r>
            <a:r>
              <a:rPr lang="en-GB" sz="1200" kern="1200" dirty="0" smtClean="0">
                <a:solidFill>
                  <a:schemeClr val="tx1"/>
                </a:solidFill>
                <a:effectLst/>
                <a:latin typeface="+mn-lt"/>
                <a:ea typeface="+mn-ea"/>
                <a:cs typeface="+mn-cs"/>
              </a:rPr>
              <a:t>up, </a:t>
            </a:r>
            <a:r>
              <a:rPr lang="en-GB" sz="1200" kern="1200" dirty="0" smtClean="0">
                <a:solidFill>
                  <a:schemeClr val="tx1"/>
                </a:solidFill>
                <a:effectLst/>
                <a:latin typeface="+mn-lt"/>
                <a:ea typeface="+mn-ea"/>
                <a:cs typeface="+mn-cs"/>
              </a:rPr>
              <a:t>digitisers typed </a:t>
            </a:r>
            <a:r>
              <a:rPr lang="en-GB" sz="1200" kern="1200" dirty="0" smtClean="0">
                <a:solidFill>
                  <a:schemeClr val="tx1"/>
                </a:solidFill>
                <a:effectLst/>
                <a:latin typeface="+mn-lt"/>
                <a:ea typeface="+mn-ea"/>
                <a:cs typeface="+mn-cs"/>
              </a:rPr>
              <a:t>the information in verbatim. We then ran a weekly search and created new master lists based on the verbatim information, so that next time they entered the information, there would be a master list available to attach. In this way, we have generated a clean set of metadata records.</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9F5513-235E-4024-9868-BC5BDDAEC9A2}" type="slidenum">
              <a:rPr lang="en-GB" smtClean="0"/>
              <a:t>17</a:t>
            </a:fld>
            <a:endParaRPr lang="en-GB"/>
          </a:p>
        </p:txBody>
      </p:sp>
    </p:spTree>
    <p:extLst>
      <p:ext uri="{BB962C8B-B14F-4D97-AF65-F5344CB8AC3E}">
        <p14:creationId xmlns:p14="http://schemas.microsoft.com/office/powerpoint/2010/main" val="360950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workflow requires a lot of administration in the </a:t>
            </a:r>
            <a:r>
              <a:rPr lang="en-GB" sz="1200" kern="1200" dirty="0" smtClean="0">
                <a:solidFill>
                  <a:schemeClr val="tx1"/>
                </a:solidFill>
                <a:effectLst/>
                <a:latin typeface="+mn-lt"/>
                <a:ea typeface="+mn-ea"/>
                <a:cs typeface="+mn-cs"/>
              </a:rPr>
              <a:t>back </a:t>
            </a:r>
            <a:r>
              <a:rPr lang="en-GB" sz="1200" kern="1200" dirty="0" smtClean="0">
                <a:solidFill>
                  <a:schemeClr val="tx1"/>
                </a:solidFill>
                <a:effectLst/>
                <a:latin typeface="+mn-lt"/>
                <a:ea typeface="+mn-ea"/>
                <a:cs typeface="+mn-cs"/>
              </a:rPr>
              <a:t>end, such </a:t>
            </a:r>
            <a:r>
              <a:rPr lang="en-GB" sz="1200" kern="1200" dirty="0" smtClean="0">
                <a:solidFill>
                  <a:schemeClr val="tx1"/>
                </a:solidFill>
                <a:effectLst/>
                <a:latin typeface="+mn-lt"/>
                <a:ea typeface="+mn-ea"/>
                <a:cs typeface="+mn-cs"/>
              </a:rPr>
              <a:t>as dealing with metadata which is not in as a master list,</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problematic </a:t>
            </a:r>
            <a:r>
              <a:rPr lang="en-GB" sz="1200" kern="1200" baseline="0" dirty="0" smtClean="0">
                <a:solidFill>
                  <a:schemeClr val="tx1"/>
                </a:solidFill>
                <a:effectLst/>
                <a:latin typeface="+mn-lt"/>
                <a:ea typeface="+mn-ea"/>
                <a:cs typeface="+mn-cs"/>
              </a:rPr>
              <a:t>records, duplicated registration numbers, labels with specimen number ranges on them. This is a full time job in itself, and is significant job for a collection such as this.</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9F5513-235E-4024-9868-BC5BDDAEC9A2}" type="slidenum">
              <a:rPr lang="en-GB" smtClean="0"/>
              <a:t>18</a:t>
            </a:fld>
            <a:endParaRPr lang="en-GB"/>
          </a:p>
        </p:txBody>
      </p:sp>
    </p:spTree>
    <p:extLst>
      <p:ext uri="{BB962C8B-B14F-4D97-AF65-F5344CB8AC3E}">
        <p14:creationId xmlns:p14="http://schemas.microsoft.com/office/powerpoint/2010/main" val="3439901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project ended</a:t>
            </a:r>
            <a:r>
              <a:rPr lang="en-GB" baseline="0" dirty="0" smtClean="0"/>
              <a:t> on the 31</a:t>
            </a:r>
            <a:r>
              <a:rPr lang="en-GB" baseline="30000" dirty="0" smtClean="0"/>
              <a:t>st</a:t>
            </a:r>
            <a:r>
              <a:rPr lang="en-GB" baseline="0" dirty="0" smtClean="0"/>
              <a:t> March 2016, with all targets met or exceeded.</a:t>
            </a:r>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19</a:t>
            </a:fld>
            <a:endParaRPr lang="en-GB"/>
          </a:p>
        </p:txBody>
      </p:sp>
    </p:spTree>
    <p:extLst>
      <p:ext uri="{BB962C8B-B14F-4D97-AF65-F5344CB8AC3E}">
        <p14:creationId xmlns:p14="http://schemas.microsoft.com/office/powerpoint/2010/main" val="203149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shall not dwell on</a:t>
            </a:r>
            <a:r>
              <a:rPr lang="en-GB" sz="1200" kern="1200" baseline="0" dirty="0" smtClean="0">
                <a:solidFill>
                  <a:schemeClr val="tx1"/>
                </a:solidFill>
                <a:effectLst/>
                <a:latin typeface="+mn-lt"/>
                <a:ea typeface="+mn-ea"/>
                <a:cs typeface="+mn-cs"/>
              </a:rPr>
              <a:t> this slide, we all know by now what digitisation means. In last three years we were conducting Digital Collection Programme, which included not only development of standards and protocols and aligning our collection management system, but also several pilot digitisation projects.</a:t>
            </a:r>
          </a:p>
          <a:p>
            <a:r>
              <a:rPr lang="en-GB" sz="1200" kern="1200" dirty="0" err="1" smtClean="0">
                <a:solidFill>
                  <a:schemeClr val="tx1"/>
                </a:solidFill>
                <a:effectLst/>
                <a:latin typeface="+mn-lt"/>
                <a:ea typeface="+mn-ea"/>
                <a:cs typeface="+mn-cs"/>
              </a:rPr>
              <a:t>eMesozoic</a:t>
            </a:r>
            <a:r>
              <a:rPr lang="en-GB" sz="1200" kern="1200" dirty="0" smtClean="0">
                <a:solidFill>
                  <a:schemeClr val="tx1"/>
                </a:solidFill>
                <a:effectLst/>
                <a:latin typeface="+mn-lt"/>
                <a:ea typeface="+mn-ea"/>
                <a:cs typeface="+mn-cs"/>
              </a:rPr>
              <a:t> was </a:t>
            </a:r>
            <a:r>
              <a:rPr lang="en-GB" sz="1200" kern="1200" dirty="0" smtClean="0">
                <a:solidFill>
                  <a:schemeClr val="tx1"/>
                </a:solidFill>
                <a:effectLst/>
                <a:latin typeface="+mn-lt"/>
                <a:ea typeface="+mn-ea"/>
                <a:cs typeface="+mn-cs"/>
              </a:rPr>
              <a:t>one of those projects.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2</a:t>
            </a:fld>
            <a:endParaRPr lang="en-GB"/>
          </a:p>
        </p:txBody>
      </p:sp>
    </p:spTree>
    <p:extLst>
      <p:ext uri="{BB962C8B-B14F-4D97-AF65-F5344CB8AC3E}">
        <p14:creationId xmlns:p14="http://schemas.microsoft.com/office/powerpoint/2010/main" val="498529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what have we learned?</a:t>
            </a:r>
          </a:p>
          <a:p>
            <a:r>
              <a:rPr lang="en-GB" sz="1200" kern="1200" dirty="0" smtClean="0">
                <a:solidFill>
                  <a:schemeClr val="tx1"/>
                </a:solidFill>
                <a:effectLst/>
                <a:latin typeface="+mn-lt"/>
                <a:ea typeface="+mn-ea"/>
                <a:cs typeface="+mn-cs"/>
              </a:rPr>
              <a:t>A </a:t>
            </a:r>
            <a:r>
              <a:rPr lang="en-GB" sz="1200" kern="1200" dirty="0" smtClean="0">
                <a:solidFill>
                  <a:schemeClr val="tx1"/>
                </a:solidFill>
                <a:effectLst/>
                <a:latin typeface="+mn-lt"/>
                <a:ea typeface="+mn-ea"/>
                <a:cs typeface="+mn-cs"/>
              </a:rPr>
              <a:t>LOT!!</a:t>
            </a:r>
          </a:p>
          <a:p>
            <a:r>
              <a:rPr lang="en-GB" sz="1200" kern="1200" dirty="0" smtClean="0">
                <a:solidFill>
                  <a:schemeClr val="tx1"/>
                </a:solidFill>
                <a:effectLst/>
                <a:latin typeface="+mn-lt"/>
                <a:ea typeface="+mn-ea"/>
                <a:cs typeface="+mn-cs"/>
              </a:rPr>
              <a:t>As we suspected, the cost of digitising vertebrate palaeontology specimens is high – up to £6 per specimen if commit</a:t>
            </a:r>
            <a:r>
              <a:rPr lang="en-GB" sz="1200" kern="1200" baseline="0" dirty="0" smtClean="0">
                <a:solidFill>
                  <a:schemeClr val="tx1"/>
                </a:solidFill>
                <a:effectLst/>
                <a:latin typeface="+mn-lt"/>
                <a:ea typeface="+mn-ea"/>
                <a:cs typeface="+mn-cs"/>
              </a:rPr>
              <a:t> to digitising all specimens (even the difficult to digitise ones</a:t>
            </a:r>
            <a:r>
              <a:rPr lang="en-GB" sz="1200" kern="1200" baseline="0" dirty="0" smtClean="0">
                <a:solidFill>
                  <a:schemeClr val="tx1"/>
                </a:solidFill>
                <a:effectLst/>
                <a:latin typeface="+mn-lt"/>
                <a:ea typeface="+mn-ea"/>
                <a:cs typeface="+mn-cs"/>
              </a:rPr>
              <a:t>). This is, however, a direct cost – what has been paid in salaries to digitisers and other expenses. It does not include all the time curators and researchers spent supporting the project. It is quite difficult to calculate and quantify.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issues associated with digitising old, complex, historical collections are </a:t>
            </a:r>
            <a:r>
              <a:rPr lang="en-GB" sz="1200" kern="1200" dirty="0" smtClean="0">
                <a:solidFill>
                  <a:schemeClr val="tx1"/>
                </a:solidFill>
                <a:effectLst/>
                <a:latin typeface="+mn-lt"/>
                <a:ea typeface="+mn-ea"/>
                <a:cs typeface="+mn-cs"/>
              </a:rPr>
              <a:t>many; such digitisation projects require almost full-time support of collection and researcher support.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a:t>
            </a:r>
            <a:r>
              <a:rPr lang="en-GB" sz="1200" kern="1200" dirty="0" smtClean="0">
                <a:solidFill>
                  <a:schemeClr val="tx1"/>
                </a:solidFill>
                <a:effectLst/>
                <a:latin typeface="+mn-lt"/>
                <a:ea typeface="+mn-ea"/>
                <a:cs typeface="+mn-cs"/>
              </a:rPr>
              <a:t>opted for image-based transcription and found</a:t>
            </a:r>
            <a:r>
              <a:rPr lang="en-GB" sz="1200" kern="1200" baseline="0" dirty="0" smtClean="0">
                <a:solidFill>
                  <a:schemeClr val="tx1"/>
                </a:solidFill>
                <a:effectLst/>
                <a:latin typeface="+mn-lt"/>
                <a:ea typeface="+mn-ea"/>
                <a:cs typeface="+mn-cs"/>
              </a:rPr>
              <a:t> that the images were very useful, allowing us to compartmentalise digitisation into different work flows, and</a:t>
            </a:r>
            <a:r>
              <a:rPr lang="en-GB" sz="1200" kern="1200" dirty="0" smtClean="0">
                <a:solidFill>
                  <a:schemeClr val="tx1"/>
                </a:solidFill>
                <a:effectLst/>
                <a:latin typeface="+mn-lt"/>
                <a:ea typeface="+mn-ea"/>
                <a:cs typeface="+mn-cs"/>
              </a:rPr>
              <a:t> we also found the images particularly useful for dealing with issues arising during digitisation which then fall to the curator to resolve – such as specimen in the wrong, place, specimen with the wrong number attached to it etc. Researchers also appear to be very keen on specimen images being available. Downside, is if a collection is desperately in need of conservation of curation, images of specimens in poor condition are going to be released. As an institution you need to consider reputation issues.</a:t>
            </a:r>
          </a:p>
          <a:p>
            <a:r>
              <a:rPr lang="en-GB" sz="1200" kern="1200" dirty="0" smtClean="0">
                <a:solidFill>
                  <a:schemeClr val="tx1"/>
                </a:solidFill>
                <a:effectLst/>
                <a:latin typeface="+mn-lt"/>
                <a:ea typeface="+mn-ea"/>
                <a:cs typeface="+mn-cs"/>
              </a:rPr>
              <a:t>Should </a:t>
            </a:r>
            <a:r>
              <a:rPr lang="en-GB" sz="1200" kern="1200" dirty="0" smtClean="0">
                <a:solidFill>
                  <a:schemeClr val="tx1"/>
                </a:solidFill>
                <a:effectLst/>
                <a:latin typeface="+mn-lt"/>
                <a:ea typeface="+mn-ea"/>
                <a:cs typeface="+mn-cs"/>
              </a:rPr>
              <a:t>we use Master Lists</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They </a:t>
            </a:r>
            <a:r>
              <a:rPr lang="en-GB" sz="1200" kern="1200" dirty="0" smtClean="0">
                <a:solidFill>
                  <a:schemeClr val="tx1"/>
                </a:solidFill>
                <a:effectLst/>
                <a:latin typeface="+mn-lt"/>
                <a:ea typeface="+mn-ea"/>
                <a:cs typeface="+mn-cs"/>
              </a:rPr>
              <a:t>definitely speed up transcription and reduces </a:t>
            </a:r>
            <a:r>
              <a:rPr lang="en-GB" sz="1200" kern="1200" dirty="0" smtClean="0">
                <a:solidFill>
                  <a:schemeClr val="tx1"/>
                </a:solidFill>
                <a:effectLst/>
                <a:latin typeface="+mn-lt"/>
                <a:ea typeface="+mn-ea"/>
                <a:cs typeface="+mn-cs"/>
              </a:rPr>
              <a:t>error.</a:t>
            </a:r>
            <a:r>
              <a:rPr lang="en-GB" sz="1200" kern="1200" baseline="0" dirty="0" smtClean="0">
                <a:solidFill>
                  <a:schemeClr val="tx1"/>
                </a:solidFill>
                <a:effectLst/>
                <a:latin typeface="+mn-lt"/>
                <a:ea typeface="+mn-ea"/>
                <a:cs typeface="+mn-cs"/>
              </a:rPr>
              <a:t> However, the cost of producing them is enormous. Perhaps, t</a:t>
            </a:r>
            <a:r>
              <a:rPr lang="en-GB" sz="1200" kern="1200" dirty="0" smtClean="0">
                <a:solidFill>
                  <a:schemeClr val="tx1"/>
                </a:solidFill>
                <a:effectLst/>
                <a:latin typeface="+mn-lt"/>
                <a:ea typeface="+mn-ea"/>
                <a:cs typeface="+mn-cs"/>
              </a:rPr>
              <a:t>hey may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be really efficient instrument if </a:t>
            </a:r>
            <a:r>
              <a:rPr lang="en-GB" sz="1200" kern="1200" dirty="0" smtClean="0">
                <a:solidFill>
                  <a:schemeClr val="tx1"/>
                </a:solidFill>
                <a:effectLst/>
                <a:latin typeface="+mn-lt"/>
                <a:ea typeface="+mn-ea"/>
                <a:cs typeface="+mn-cs"/>
              </a:rPr>
              <a:t>large collections or institutions were to work together to make a pool of master lists available for everyone, with different institutions accepting ownership of different master lists.</a:t>
            </a:r>
          </a:p>
          <a:p>
            <a:r>
              <a:rPr lang="en-GB" sz="1200" kern="1200" dirty="0" smtClean="0">
                <a:solidFill>
                  <a:schemeClr val="tx1"/>
                </a:solidFill>
                <a:effectLst/>
                <a:latin typeface="+mn-lt"/>
                <a:ea typeface="+mn-ea"/>
                <a:cs typeface="+mn-cs"/>
              </a:rPr>
              <a:t>Another </a:t>
            </a:r>
            <a:r>
              <a:rPr lang="en-GB" sz="1200" kern="1200" dirty="0" smtClean="0">
                <a:solidFill>
                  <a:schemeClr val="tx1"/>
                </a:solidFill>
                <a:effectLst/>
                <a:latin typeface="+mn-lt"/>
                <a:ea typeface="+mn-ea"/>
                <a:cs typeface="+mn-cs"/>
              </a:rPr>
              <a:t>lesson learned is to always talk to the curator – we know the issues, we can help you develop the workflow.</a:t>
            </a:r>
          </a:p>
          <a:p>
            <a:r>
              <a:rPr lang="en-GB" sz="1200" kern="1200" dirty="0" smtClean="0">
                <a:solidFill>
                  <a:schemeClr val="tx1"/>
                </a:solidFill>
                <a:effectLst/>
                <a:latin typeface="+mn-lt"/>
                <a:ea typeface="+mn-ea"/>
                <a:cs typeface="+mn-cs"/>
              </a:rPr>
              <a:t>Administration </a:t>
            </a:r>
            <a:r>
              <a:rPr lang="en-GB" sz="1200" kern="1200" dirty="0" smtClean="0">
                <a:solidFill>
                  <a:schemeClr val="tx1"/>
                </a:solidFill>
                <a:effectLst/>
                <a:latin typeface="+mn-lt"/>
                <a:ea typeface="+mn-ea"/>
                <a:cs typeface="+mn-cs"/>
              </a:rPr>
              <a:t>of the project is huge. It</a:t>
            </a:r>
            <a:r>
              <a:rPr lang="en-GB" sz="1200" kern="1200" baseline="0" dirty="0" smtClean="0">
                <a:solidFill>
                  <a:schemeClr val="tx1"/>
                </a:solidFill>
                <a:effectLst/>
                <a:latin typeface="+mn-lt"/>
                <a:ea typeface="+mn-ea"/>
                <a:cs typeface="+mn-cs"/>
              </a:rPr>
              <a:t> is important to t</a:t>
            </a:r>
            <a:r>
              <a:rPr lang="en-GB" sz="1200" kern="1200" dirty="0" smtClean="0">
                <a:solidFill>
                  <a:schemeClr val="tx1"/>
                </a:solidFill>
                <a:effectLst/>
                <a:latin typeface="+mn-lt"/>
                <a:ea typeface="+mn-ea"/>
                <a:cs typeface="+mn-cs"/>
              </a:rPr>
              <a:t>ake curators or the project team off of all other projects and day-to-day work. We tried to balance our day-to-day activities and this project. We have now gone mad.</a:t>
            </a:r>
          </a:p>
          <a:p>
            <a:r>
              <a:rPr lang="en-GB" sz="1200" kern="1200" dirty="0" smtClean="0">
                <a:solidFill>
                  <a:schemeClr val="tx1"/>
                </a:solidFill>
                <a:effectLst/>
                <a:latin typeface="+mn-lt"/>
                <a:ea typeface="+mn-ea"/>
                <a:cs typeface="+mn-cs"/>
              </a:rPr>
              <a:t>Overall</a:t>
            </a:r>
            <a:r>
              <a:rPr lang="en-GB" sz="1200" kern="1200" dirty="0" smtClean="0">
                <a:solidFill>
                  <a:schemeClr val="tx1"/>
                </a:solidFill>
                <a:effectLst/>
                <a:latin typeface="+mn-lt"/>
                <a:ea typeface="+mn-ea"/>
                <a:cs typeface="+mn-cs"/>
              </a:rPr>
              <a:t>, however,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 think the major take home message that we have gotten from this project is that collections preparation ready for digitisation is absolutely essential. You need to go through the collections, re-store them to isolate specimens for digitisation, check labels, re-register specimens etc. I would strongly suggest doubling the amount of time on a digitisation project, with half of that time being for collections preparation. Otherwise you are going to have a legacy of issues from the project, which will cost more to resolve in the long-run.</a:t>
            </a:r>
          </a:p>
          <a:p>
            <a:r>
              <a:rPr lang="en-GB" sz="1200" kern="1200" dirty="0" smtClean="0">
                <a:solidFill>
                  <a:schemeClr val="tx1"/>
                </a:solidFill>
                <a:effectLst/>
                <a:latin typeface="+mn-lt"/>
                <a:ea typeface="+mn-ea"/>
                <a:cs typeface="+mn-cs"/>
              </a:rPr>
              <a:t>Lots </a:t>
            </a:r>
            <a:r>
              <a:rPr lang="en-GB" sz="1200" kern="1200" dirty="0" smtClean="0">
                <a:solidFill>
                  <a:schemeClr val="tx1"/>
                </a:solidFill>
                <a:effectLst/>
                <a:latin typeface="+mn-lt"/>
                <a:ea typeface="+mn-ea"/>
                <a:cs typeface="+mn-cs"/>
              </a:rPr>
              <a:t>of testing and</a:t>
            </a:r>
            <a:r>
              <a:rPr lang="en-GB" sz="1200" kern="1200" baseline="0" dirty="0" smtClean="0">
                <a:solidFill>
                  <a:schemeClr val="tx1"/>
                </a:solidFill>
                <a:effectLst/>
                <a:latin typeface="+mn-lt"/>
                <a:ea typeface="+mn-ea"/>
                <a:cs typeface="+mn-cs"/>
              </a:rPr>
              <a:t> discussion with data managers is also essential. We suggest using the time devoted to collections preparation before digitisation commences to sort out data issues in parallel.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20</a:t>
            </a:fld>
            <a:endParaRPr lang="en-GB"/>
          </a:p>
        </p:txBody>
      </p:sp>
    </p:spTree>
    <p:extLst>
      <p:ext uri="{BB962C8B-B14F-4D97-AF65-F5344CB8AC3E}">
        <p14:creationId xmlns:p14="http://schemas.microsoft.com/office/powerpoint/2010/main" val="416132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Fortunately it is over now and data is available through</a:t>
            </a:r>
            <a:r>
              <a:rPr lang="en-GB" baseline="0" dirty="0" smtClean="0"/>
              <a:t> NHM data portal</a:t>
            </a:r>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21</a:t>
            </a:fld>
            <a:endParaRPr lang="en-GB"/>
          </a:p>
        </p:txBody>
      </p:sp>
    </p:spTree>
    <p:extLst>
      <p:ext uri="{BB962C8B-B14F-4D97-AF65-F5344CB8AC3E}">
        <p14:creationId xmlns:p14="http://schemas.microsoft.com/office/powerpoint/2010/main" val="3712761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want to acknowledge and thank</a:t>
            </a:r>
            <a:r>
              <a:rPr lang="en-GB" baseline="0" dirty="0" smtClean="0"/>
              <a:t> everybody who participated in the project, particularly our </a:t>
            </a:r>
            <a:r>
              <a:rPr lang="en-GB" baseline="0" dirty="0" err="1" smtClean="0"/>
              <a:t>digitsers</a:t>
            </a:r>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22</a:t>
            </a:fld>
            <a:endParaRPr lang="en-GB"/>
          </a:p>
        </p:txBody>
      </p:sp>
    </p:spTree>
    <p:extLst>
      <p:ext uri="{BB962C8B-B14F-4D97-AF65-F5344CB8AC3E}">
        <p14:creationId xmlns:p14="http://schemas.microsoft.com/office/powerpoint/2010/main" val="3274257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9F5513-235E-4024-9868-BC5BDDAEC9A2}" type="slidenum">
              <a:rPr lang="en-GB" smtClean="0"/>
              <a:t>23</a:t>
            </a:fld>
            <a:endParaRPr lang="en-GB"/>
          </a:p>
        </p:txBody>
      </p:sp>
    </p:spTree>
    <p:extLst>
      <p:ext uri="{BB962C8B-B14F-4D97-AF65-F5344CB8AC3E}">
        <p14:creationId xmlns:p14="http://schemas.microsoft.com/office/powerpoint/2010/main" val="341363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What we wanted to do was digitise collections which </a:t>
            </a:r>
            <a:r>
              <a:rPr lang="en-GB" sz="1200" kern="1200" dirty="0" smtClean="0">
                <a:solidFill>
                  <a:schemeClr val="tx1"/>
                </a:solidFill>
                <a:effectLst/>
                <a:latin typeface="+mn-lt"/>
                <a:ea typeface="+mn-ea"/>
                <a:cs typeface="+mn-cs"/>
              </a:rPr>
              <a:t>features a </a:t>
            </a:r>
            <a:r>
              <a:rPr lang="en-GB" sz="1200" kern="1200" dirty="0" smtClean="0">
                <a:solidFill>
                  <a:schemeClr val="tx1"/>
                </a:solidFill>
                <a:effectLst/>
                <a:latin typeface="+mn-lt"/>
                <a:ea typeface="+mn-ea"/>
                <a:cs typeface="+mn-cs"/>
              </a:rPr>
              <a:t>wide range of challenges to mass </a:t>
            </a:r>
            <a:r>
              <a:rPr lang="en-GB" sz="1200" kern="1200" dirty="0" smtClean="0">
                <a:solidFill>
                  <a:schemeClr val="tx1"/>
                </a:solidFill>
                <a:effectLst/>
                <a:latin typeface="+mn-lt"/>
                <a:ea typeface="+mn-ea"/>
                <a:cs typeface="+mn-cs"/>
              </a:rPr>
              <a:t>digitisation of </a:t>
            </a:r>
            <a:r>
              <a:rPr lang="en-GB" sz="1200" kern="1200" dirty="0" err="1" smtClean="0">
                <a:solidFill>
                  <a:schemeClr val="tx1"/>
                </a:solidFill>
                <a:effectLst/>
                <a:latin typeface="+mn-lt"/>
                <a:ea typeface="+mn-ea"/>
                <a:cs typeface="+mn-cs"/>
              </a:rPr>
              <a:t>palaeontological</a:t>
            </a:r>
            <a:r>
              <a:rPr lang="en-GB" sz="1200" kern="1200" dirty="0" smtClean="0">
                <a:solidFill>
                  <a:schemeClr val="tx1"/>
                </a:solidFill>
                <a:effectLst/>
                <a:latin typeface="+mn-lt"/>
                <a:ea typeface="+mn-ea"/>
                <a:cs typeface="+mn-cs"/>
              </a:rPr>
              <a:t> material </a:t>
            </a:r>
            <a:r>
              <a:rPr lang="en-GB" sz="1200" kern="1200" dirty="0" smtClean="0">
                <a:solidFill>
                  <a:schemeClr val="tx1"/>
                </a:solidFill>
                <a:effectLst/>
                <a:latin typeface="+mn-lt"/>
                <a:ea typeface="+mn-ea"/>
                <a:cs typeface="+mn-cs"/>
              </a:rPr>
              <a:t>and see if we can develop efficient workflows and then present realistic figures for digitisation.</a:t>
            </a:r>
          </a:p>
          <a:p>
            <a:r>
              <a:rPr lang="en-GB" sz="1200" kern="1200" dirty="0" smtClean="0">
                <a:solidFill>
                  <a:schemeClr val="tx1"/>
                </a:solidFill>
                <a:effectLst/>
                <a:latin typeface="+mn-lt"/>
                <a:ea typeface="+mn-ea"/>
                <a:cs typeface="+mn-cs"/>
              </a:rPr>
              <a:t>And, of course, to make it more attractive we had to </a:t>
            </a:r>
            <a:r>
              <a:rPr lang="en-GB" sz="1200" kern="1200" baseline="0" dirty="0" smtClean="0">
                <a:solidFill>
                  <a:schemeClr val="tx1"/>
                </a:solidFill>
                <a:effectLst/>
                <a:latin typeface="+mn-lt"/>
                <a:ea typeface="+mn-ea"/>
                <a:cs typeface="+mn-cs"/>
              </a:rPr>
              <a:t>include dinosaurs!</a:t>
            </a:r>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3</a:t>
            </a:fld>
            <a:endParaRPr lang="en-GB"/>
          </a:p>
        </p:txBody>
      </p:sp>
    </p:spTree>
    <p:extLst>
      <p:ext uri="{BB962C8B-B14F-4D97-AF65-F5344CB8AC3E}">
        <p14:creationId xmlns:p14="http://schemas.microsoft.com/office/powerpoint/2010/main" val="415616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But apart from</a:t>
            </a:r>
            <a:r>
              <a:rPr lang="en-GB" sz="1200" kern="1200" baseline="0" dirty="0" smtClean="0">
                <a:solidFill>
                  <a:schemeClr val="tx1"/>
                </a:solidFill>
                <a:effectLst/>
                <a:latin typeface="+mn-lt"/>
                <a:ea typeface="+mn-ea"/>
                <a:cs typeface="+mn-cs"/>
              </a:rPr>
              <a:t> dinosaurs, </a:t>
            </a:r>
            <a:r>
              <a:rPr lang="en-GB" sz="1200" kern="1200" dirty="0" err="1" smtClean="0">
                <a:solidFill>
                  <a:schemeClr val="tx1"/>
                </a:solidFill>
                <a:effectLst/>
                <a:latin typeface="+mn-lt"/>
                <a:ea typeface="+mn-ea"/>
                <a:cs typeface="+mn-cs"/>
              </a:rPr>
              <a:t>eMesozoic</a:t>
            </a:r>
            <a:r>
              <a:rPr lang="en-GB" sz="1200" kern="1200" dirty="0" smtClean="0">
                <a:solidFill>
                  <a:schemeClr val="tx1"/>
                </a:solidFill>
                <a:effectLst/>
                <a:latin typeface="+mn-lt"/>
                <a:ea typeface="+mn-ea"/>
                <a:cs typeface="+mn-cs"/>
              </a:rPr>
              <a:t> represent</a:t>
            </a:r>
            <a:r>
              <a:rPr lang="en-GB" sz="1200" kern="1200" baseline="0" dirty="0" smtClean="0">
                <a:solidFill>
                  <a:schemeClr val="tx1"/>
                </a:solidFill>
                <a:effectLst/>
                <a:latin typeface="+mn-lt"/>
                <a:ea typeface="+mn-ea"/>
                <a:cs typeface="+mn-cs"/>
              </a:rPr>
              <a:t>s typical challenges you may find in </a:t>
            </a:r>
            <a:r>
              <a:rPr lang="en-GB" sz="1200" kern="1200" baseline="0" dirty="0" err="1" smtClean="0">
                <a:solidFill>
                  <a:schemeClr val="tx1"/>
                </a:solidFill>
                <a:effectLst/>
                <a:latin typeface="+mn-lt"/>
                <a:ea typeface="+mn-ea"/>
                <a:cs typeface="+mn-cs"/>
              </a:rPr>
              <a:t>palaeontological</a:t>
            </a:r>
            <a:r>
              <a:rPr lang="en-GB" sz="1200" kern="1200" baseline="0" dirty="0" smtClean="0">
                <a:solidFill>
                  <a:schemeClr val="tx1"/>
                </a:solidFill>
                <a:effectLst/>
                <a:latin typeface="+mn-lt"/>
                <a:ea typeface="+mn-ea"/>
                <a:cs typeface="+mn-cs"/>
              </a:rPr>
              <a:t> collections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Widest range of specimens</a:t>
            </a:r>
          </a:p>
          <a:p>
            <a:r>
              <a:rPr lang="en-GB" sz="1200" kern="1200" dirty="0" smtClean="0">
                <a:solidFill>
                  <a:schemeClr val="tx1"/>
                </a:solidFill>
                <a:effectLst/>
                <a:latin typeface="+mn-lt"/>
                <a:ea typeface="+mn-ea"/>
                <a:cs typeface="+mn-cs"/>
              </a:rPr>
              <a:t>Locations</a:t>
            </a:r>
            <a:r>
              <a:rPr lang="en-GB" sz="1200" kern="1200" baseline="0" dirty="0" smtClean="0">
                <a:solidFill>
                  <a:schemeClr val="tx1"/>
                </a:solidFill>
                <a:effectLst/>
                <a:latin typeface="+mn-lt"/>
                <a:ea typeface="+mn-ea"/>
                <a:cs typeface="+mn-cs"/>
              </a:rPr>
              <a:t> spread across the collection, sometimes very difficult to work in</a:t>
            </a:r>
          </a:p>
          <a:p>
            <a:r>
              <a:rPr lang="en-GB" sz="1200" kern="1200" baseline="0" dirty="0" smtClean="0">
                <a:solidFill>
                  <a:schemeClr val="tx1"/>
                </a:solidFill>
                <a:effectLst/>
                <a:latin typeface="+mn-lt"/>
                <a:ea typeface="+mn-ea"/>
                <a:cs typeface="+mn-cs"/>
              </a:rPr>
              <a:t>And, most challenging of all – inconsistent legacy documentation. Most of the specimens already registered and </a:t>
            </a:r>
            <a:r>
              <a:rPr lang="en-GB" sz="1200" kern="1200" baseline="0" dirty="0" err="1" smtClean="0">
                <a:solidFill>
                  <a:schemeClr val="tx1"/>
                </a:solidFill>
                <a:effectLst/>
                <a:latin typeface="+mn-lt"/>
                <a:ea typeface="+mn-ea"/>
                <a:cs typeface="+mn-cs"/>
              </a:rPr>
              <a:t>databased</a:t>
            </a:r>
            <a:r>
              <a:rPr lang="en-GB" sz="1200" kern="1200" baseline="0" dirty="0" smtClean="0">
                <a:solidFill>
                  <a:schemeClr val="tx1"/>
                </a:solidFill>
                <a:effectLst/>
                <a:latin typeface="+mn-lt"/>
                <a:ea typeface="+mn-ea"/>
                <a:cs typeface="+mn-cs"/>
              </a:rPr>
              <a:t>, but records in need of update. Multiple numbers, non-unique numbers, - you name it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Availability </a:t>
            </a:r>
            <a:r>
              <a:rPr lang="en-GB" sz="1200" kern="1200" dirty="0" smtClean="0">
                <a:solidFill>
                  <a:schemeClr val="tx1"/>
                </a:solidFill>
                <a:effectLst/>
                <a:latin typeface="+mn-lt"/>
                <a:ea typeface="+mn-ea"/>
                <a:cs typeface="+mn-cs"/>
              </a:rPr>
              <a:t>and quality of documentation associated with specimens varies widely, as does the source of that information. For example, in the fossil mammal</a:t>
            </a:r>
            <a:r>
              <a:rPr lang="en-GB" sz="1200" kern="1200" baseline="0" dirty="0" smtClean="0">
                <a:solidFill>
                  <a:schemeClr val="tx1"/>
                </a:solidFill>
                <a:effectLst/>
                <a:latin typeface="+mn-lt"/>
                <a:ea typeface="+mn-ea"/>
                <a:cs typeface="+mn-cs"/>
              </a:rPr>
              <a:t> collection at the NHM</a:t>
            </a:r>
            <a:r>
              <a:rPr lang="en-GB" sz="1200" kern="1200" dirty="0" smtClean="0">
                <a:solidFill>
                  <a:schemeClr val="tx1"/>
                </a:solidFill>
                <a:effectLst/>
                <a:latin typeface="+mn-lt"/>
                <a:ea typeface="+mn-ea"/>
                <a:cs typeface="+mn-cs"/>
              </a:rPr>
              <a:t>, not all specimen have labels. The original source of the specimen data is the accession registers, with information then updated in our collection</a:t>
            </a:r>
            <a:r>
              <a:rPr lang="en-GB" sz="1200" kern="1200" baseline="0" dirty="0" smtClean="0">
                <a:solidFill>
                  <a:schemeClr val="tx1"/>
                </a:solidFill>
                <a:effectLst/>
                <a:latin typeface="+mn-lt"/>
                <a:ea typeface="+mn-ea"/>
                <a:cs typeface="+mn-cs"/>
              </a:rPr>
              <a:t> management system</a:t>
            </a:r>
            <a:r>
              <a:rPr lang="en-GB" sz="1200" kern="1200" dirty="0" smtClean="0">
                <a:solidFill>
                  <a:schemeClr val="tx1"/>
                </a:solidFill>
                <a:effectLst/>
                <a:latin typeface="+mn-lt"/>
                <a:ea typeface="+mn-ea"/>
                <a:cs typeface="+mn-cs"/>
              </a:rPr>
              <a:t>. In the NHM fossil fish section, the labels are probably the most reliable and up-to-date information associated wit the specimens. In reptiles, however, it was the card catalogue.</a:t>
            </a:r>
          </a:p>
        </p:txBody>
      </p:sp>
      <p:sp>
        <p:nvSpPr>
          <p:cNvPr id="4" name="Slide Number Placeholder 3"/>
          <p:cNvSpPr>
            <a:spLocks noGrp="1"/>
          </p:cNvSpPr>
          <p:nvPr>
            <p:ph type="sldNum" sz="quarter" idx="10"/>
          </p:nvPr>
        </p:nvSpPr>
        <p:spPr/>
        <p:txBody>
          <a:bodyPr/>
          <a:lstStyle/>
          <a:p>
            <a:fld id="{929F5513-235E-4024-9868-BC5BDDAEC9A2}" type="slidenum">
              <a:rPr lang="en-GB" smtClean="0"/>
              <a:t>4</a:t>
            </a:fld>
            <a:endParaRPr lang="en-GB"/>
          </a:p>
        </p:txBody>
      </p:sp>
    </p:spTree>
    <p:extLst>
      <p:ext uri="{BB962C8B-B14F-4D97-AF65-F5344CB8AC3E}">
        <p14:creationId xmlns:p14="http://schemas.microsoft.com/office/powerpoint/2010/main" val="297810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in short,</a:t>
            </a:r>
            <a:r>
              <a:rPr lang="en-GB" baseline="0" dirty="0" smtClean="0"/>
              <a:t> what we wanted to do</a:t>
            </a:r>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5</a:t>
            </a:fld>
            <a:endParaRPr lang="en-GB"/>
          </a:p>
        </p:txBody>
      </p:sp>
    </p:spTree>
    <p:extLst>
      <p:ext uri="{BB962C8B-B14F-4D97-AF65-F5344CB8AC3E}">
        <p14:creationId xmlns:p14="http://schemas.microsoft.com/office/powerpoint/2010/main" val="272750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were various projects aimed</a:t>
            </a:r>
            <a:r>
              <a:rPr lang="en-GB" sz="1200" kern="1200" baseline="0" dirty="0" smtClean="0">
                <a:solidFill>
                  <a:schemeClr val="tx1"/>
                </a:solidFill>
                <a:effectLst/>
                <a:latin typeface="+mn-lt"/>
                <a:ea typeface="+mn-ea"/>
                <a:cs typeface="+mn-cs"/>
              </a:rPr>
              <a:t> at preparing the collections for digitisation before imaging even commenced</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9F5513-235E-4024-9868-BC5BDDAEC9A2}" type="slidenum">
              <a:rPr lang="en-GB" smtClean="0"/>
              <a:t>6</a:t>
            </a:fld>
            <a:endParaRPr lang="en-GB"/>
          </a:p>
        </p:txBody>
      </p:sp>
    </p:spTree>
    <p:extLst>
      <p:ext uri="{BB962C8B-B14F-4D97-AF65-F5344CB8AC3E}">
        <p14:creationId xmlns:p14="http://schemas.microsoft.com/office/powerpoint/2010/main" val="93938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opted for image-based</a:t>
            </a:r>
            <a:r>
              <a:rPr lang="en-GB" sz="1200" kern="1200" baseline="0" dirty="0" smtClean="0">
                <a:solidFill>
                  <a:schemeClr val="tx1"/>
                </a:solidFill>
                <a:effectLst/>
                <a:latin typeface="+mn-lt"/>
                <a:ea typeface="+mn-ea"/>
                <a:cs typeface="+mn-cs"/>
              </a:rPr>
              <a:t> transcription of specimens, labels and accession register images.</a:t>
            </a:r>
          </a:p>
          <a:p>
            <a:r>
              <a:rPr lang="en-GB" sz="1200" kern="1200" baseline="0" dirty="0" err="1" smtClean="0">
                <a:solidFill>
                  <a:schemeClr val="tx1"/>
                </a:solidFill>
                <a:effectLst/>
                <a:latin typeface="+mn-lt"/>
                <a:ea typeface="+mn-ea"/>
                <a:cs typeface="+mn-cs"/>
              </a:rPr>
              <a:t>Palaeo</a:t>
            </a:r>
            <a:r>
              <a:rPr lang="en-GB" sz="1200" kern="1200" baseline="0" dirty="0" smtClean="0">
                <a:solidFill>
                  <a:schemeClr val="tx1"/>
                </a:solidFill>
                <a:effectLst/>
                <a:latin typeface="+mn-lt"/>
                <a:ea typeface="+mn-ea"/>
                <a:cs typeface="+mn-cs"/>
              </a:rPr>
              <a:t> specimens rarely can be moved far, so instead people should get to the specimens, not the other way around. The </a:t>
            </a:r>
            <a:r>
              <a:rPr lang="en-GB" sz="1200" kern="1200" baseline="0" dirty="0" smtClean="0">
                <a:solidFill>
                  <a:schemeClr val="tx1"/>
                </a:solidFill>
                <a:effectLst/>
                <a:latin typeface="+mn-lt"/>
                <a:ea typeface="+mn-ea"/>
                <a:cs typeface="+mn-cs"/>
              </a:rPr>
              <a:t>ima</a:t>
            </a:r>
            <a:r>
              <a:rPr lang="en-GB" sz="1200" kern="1200" dirty="0" smtClean="0">
                <a:solidFill>
                  <a:schemeClr val="tx1"/>
                </a:solidFill>
                <a:effectLst/>
                <a:latin typeface="+mn-lt"/>
                <a:ea typeface="+mn-ea"/>
                <a:cs typeface="+mn-cs"/>
              </a:rPr>
              <a:t>ging part of the work flow involved moving from collection area to collection area and setting up equipment,</a:t>
            </a:r>
            <a:r>
              <a:rPr lang="en-GB" sz="1200" kern="1200" baseline="0" dirty="0" smtClean="0">
                <a:solidFill>
                  <a:schemeClr val="tx1"/>
                </a:solidFill>
                <a:effectLst/>
                <a:latin typeface="+mn-lt"/>
                <a:ea typeface="+mn-ea"/>
                <a:cs typeface="+mn-cs"/>
              </a:rPr>
              <a:t> g</a:t>
            </a:r>
            <a:r>
              <a:rPr lang="en-GB" sz="1200" kern="1200" dirty="0" smtClean="0">
                <a:solidFill>
                  <a:schemeClr val="tx1"/>
                </a:solidFill>
                <a:effectLst/>
                <a:latin typeface="+mn-lt"/>
                <a:ea typeface="+mn-ea"/>
                <a:cs typeface="+mn-cs"/>
              </a:rPr>
              <a:t>etting specimens to digitisation workspace,</a:t>
            </a:r>
            <a:r>
              <a:rPr lang="en-GB" sz="1200" kern="1200" baseline="0" dirty="0" smtClean="0">
                <a:solidFill>
                  <a:schemeClr val="tx1"/>
                </a:solidFill>
                <a:effectLst/>
                <a:latin typeface="+mn-lt"/>
                <a:ea typeface="+mn-ea"/>
                <a:cs typeface="+mn-cs"/>
              </a:rPr>
              <a:t> a</a:t>
            </a:r>
            <a:r>
              <a:rPr lang="en-GB" sz="1200" kern="1200" dirty="0" smtClean="0">
                <a:solidFill>
                  <a:schemeClr val="tx1"/>
                </a:solidFill>
                <a:effectLst/>
                <a:latin typeface="+mn-lt"/>
                <a:ea typeface="+mn-ea"/>
                <a:cs typeface="+mn-cs"/>
              </a:rPr>
              <a:t>rranging specimens and labels to be imaged, adding barcode and scale and taking the image.</a:t>
            </a:r>
          </a:p>
          <a:p>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7</a:t>
            </a:fld>
            <a:endParaRPr lang="en-GB"/>
          </a:p>
        </p:txBody>
      </p:sp>
    </p:spTree>
    <p:extLst>
      <p:ext uri="{BB962C8B-B14F-4D97-AF65-F5344CB8AC3E}">
        <p14:creationId xmlns:p14="http://schemas.microsoft.com/office/powerpoint/2010/main" val="751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there were a wide range of specimen sizes in our selected collections, we had 3 main imaging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workflows.</a:t>
            </a:r>
          </a:p>
          <a:p>
            <a:r>
              <a:rPr lang="en-GB" sz="1200" kern="1200" dirty="0" smtClean="0">
                <a:solidFill>
                  <a:schemeClr val="tx1"/>
                </a:solidFill>
                <a:effectLst/>
                <a:latin typeface="+mn-lt"/>
                <a:ea typeface="+mn-ea"/>
                <a:cs typeface="+mn-cs"/>
              </a:rPr>
              <a:t>For </a:t>
            </a:r>
            <a:r>
              <a:rPr lang="en-GB" sz="1200" kern="1200" dirty="0" smtClean="0">
                <a:solidFill>
                  <a:schemeClr val="tx1"/>
                </a:solidFill>
                <a:effectLst/>
                <a:latin typeface="+mn-lt"/>
                <a:ea typeface="+mn-ea"/>
                <a:cs typeface="+mn-cs"/>
              </a:rPr>
              <a:t>small specimens</a:t>
            </a:r>
            <a:r>
              <a:rPr lang="en-GB" sz="1200" kern="1200" dirty="0" smtClean="0">
                <a:solidFill>
                  <a:schemeClr val="tx1"/>
                </a:solidFill>
                <a:effectLst/>
                <a:latin typeface="+mn-lt"/>
                <a:ea typeface="+mn-ea"/>
                <a:cs typeface="+mn-cs"/>
              </a:rPr>
              <a:t>, imaging is straightforward. We used the same method as for </a:t>
            </a:r>
            <a:r>
              <a:rPr lang="en-GB" sz="1200" kern="1200" dirty="0" err="1" smtClean="0">
                <a:solidFill>
                  <a:schemeClr val="tx1"/>
                </a:solidFill>
                <a:effectLst/>
                <a:latin typeface="+mn-lt"/>
                <a:ea typeface="+mn-ea"/>
                <a:cs typeface="+mn-cs"/>
              </a:rPr>
              <a:t>iCollections</a:t>
            </a:r>
            <a:r>
              <a:rPr lang="en-GB" sz="1200" kern="1200" dirty="0" smtClean="0">
                <a:solidFill>
                  <a:schemeClr val="tx1"/>
                </a:solidFill>
                <a:effectLst/>
                <a:latin typeface="+mn-lt"/>
                <a:ea typeface="+mn-ea"/>
                <a:cs typeface="+mn-cs"/>
              </a:rPr>
              <a:t> – digitising British moths and butterflies:</a:t>
            </a:r>
            <a:r>
              <a:rPr lang="en-GB" sz="1200" kern="1200" baseline="0" dirty="0" smtClean="0">
                <a:solidFill>
                  <a:schemeClr val="tx1"/>
                </a:solidFill>
                <a:effectLst/>
                <a:latin typeface="+mn-lt"/>
                <a:ea typeface="+mn-ea"/>
                <a:cs typeface="+mn-cs"/>
              </a:rPr>
              <a:t> photographing </a:t>
            </a:r>
            <a:r>
              <a:rPr lang="en-GB" sz="1200" kern="1200" baseline="0" dirty="0" err="1" smtClean="0">
                <a:solidFill>
                  <a:schemeClr val="tx1"/>
                </a:solidFill>
                <a:effectLst/>
                <a:latin typeface="+mn-lt"/>
                <a:ea typeface="+mn-ea"/>
                <a:cs typeface="+mn-cs"/>
              </a:rPr>
              <a:t>ndividual</a:t>
            </a:r>
            <a:r>
              <a:rPr lang="en-GB" sz="1200" kern="1200" baseline="0" dirty="0" smtClean="0">
                <a:solidFill>
                  <a:schemeClr val="tx1"/>
                </a:solidFill>
                <a:effectLst/>
                <a:latin typeface="+mn-lt"/>
                <a:ea typeface="+mn-ea"/>
                <a:cs typeface="+mn-cs"/>
              </a:rPr>
              <a:t> specimens, sometimes in several projections, together with labels</a:t>
            </a:r>
            <a:r>
              <a:rPr lang="en-GB"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929F5513-235E-4024-9868-BC5BDDAEC9A2}" type="slidenum">
              <a:rPr lang="en-GB" smtClean="0"/>
              <a:t>8</a:t>
            </a:fld>
            <a:endParaRPr lang="en-GB"/>
          </a:p>
        </p:txBody>
      </p:sp>
    </p:spTree>
    <p:extLst>
      <p:ext uri="{BB962C8B-B14F-4D97-AF65-F5344CB8AC3E}">
        <p14:creationId xmlns:p14="http://schemas.microsoft.com/office/powerpoint/2010/main" val="12398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medium / large specimens – imaging was more fiddly as it takes more time to set up each image, lots</a:t>
            </a:r>
            <a:r>
              <a:rPr lang="en-GB" sz="1200" kern="1200" baseline="0" dirty="0" smtClean="0">
                <a:solidFill>
                  <a:schemeClr val="tx1"/>
                </a:solidFill>
                <a:effectLst/>
                <a:latin typeface="+mn-lt"/>
                <a:ea typeface="+mn-ea"/>
                <a:cs typeface="+mn-cs"/>
              </a:rPr>
              <a:t> of fiddling with lights and camera height</a:t>
            </a:r>
            <a:r>
              <a:rPr lang="en-GB" sz="1200" kern="1200" dirty="0" smtClean="0">
                <a:solidFill>
                  <a:schemeClr val="tx1"/>
                </a:solidFill>
                <a:effectLst/>
                <a:latin typeface="+mn-lt"/>
                <a:ea typeface="+mn-ea"/>
                <a:cs typeface="+mn-cs"/>
              </a:rPr>
              <a:t>. Often involves more than one digitiser at any one time to do this workflow (e.g., need to handle awkward and heavy specimens). </a:t>
            </a:r>
          </a:p>
          <a:p>
            <a:r>
              <a:rPr lang="en-GB" sz="1200" kern="1200" dirty="0" smtClean="0">
                <a:solidFill>
                  <a:schemeClr val="tx1"/>
                </a:solidFill>
                <a:effectLst/>
                <a:latin typeface="+mn-lt"/>
                <a:ea typeface="+mn-ea"/>
                <a:cs typeface="+mn-cs"/>
              </a:rPr>
              <a:t>For</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ome specimens it was also necessary to take pictures of them in situ in the </a:t>
            </a:r>
            <a:r>
              <a:rPr lang="en-GB" sz="1200" kern="1200" dirty="0" smtClean="0">
                <a:solidFill>
                  <a:schemeClr val="tx1"/>
                </a:solidFill>
                <a:effectLst/>
                <a:latin typeface="+mn-lt"/>
                <a:ea typeface="+mn-ea"/>
                <a:cs typeface="+mn-cs"/>
              </a:rPr>
              <a:t>cabinet, because labels may</a:t>
            </a:r>
            <a:r>
              <a:rPr lang="en-GB" sz="1200" kern="1200" baseline="0" dirty="0" smtClean="0">
                <a:solidFill>
                  <a:schemeClr val="tx1"/>
                </a:solidFill>
                <a:effectLst/>
                <a:latin typeface="+mn-lt"/>
                <a:ea typeface="+mn-ea"/>
                <a:cs typeface="+mn-cs"/>
              </a:rPr>
              <a:t> be attached to the shelf or drawer or specimens are to heavy to handle</a:t>
            </a:r>
            <a:r>
              <a:rPr lang="en-GB"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a:t>
            </a:r>
            <a:r>
              <a:rPr lang="en-GB" sz="1200" kern="1200" dirty="0" smtClean="0">
                <a:solidFill>
                  <a:schemeClr val="tx1"/>
                </a:solidFill>
                <a:effectLst/>
                <a:latin typeface="+mn-lt"/>
                <a:ea typeface="+mn-ea"/>
                <a:cs typeface="+mn-cs"/>
              </a:rPr>
              <a:t>went through collections multiple lines concentrating on different </a:t>
            </a:r>
            <a:r>
              <a:rPr lang="en-GB" sz="1200" kern="1200" dirty="0" smtClean="0">
                <a:solidFill>
                  <a:schemeClr val="tx1"/>
                </a:solidFill>
                <a:effectLst/>
                <a:latin typeface="+mn-lt"/>
                <a:ea typeface="+mn-ea"/>
                <a:cs typeface="+mn-cs"/>
              </a:rPr>
              <a:t>workflow, doing</a:t>
            </a:r>
            <a:r>
              <a:rPr lang="en-GB" sz="1200" kern="1200" baseline="0" dirty="0" smtClean="0">
                <a:solidFill>
                  <a:schemeClr val="tx1"/>
                </a:solidFill>
                <a:effectLst/>
                <a:latin typeface="+mn-lt"/>
                <a:ea typeface="+mn-ea"/>
                <a:cs typeface="+mn-cs"/>
              </a:rPr>
              <a:t> all smaller specimens first, for example, then returning for larger ones</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9F5513-235E-4024-9868-BC5BDDAEC9A2}" type="slidenum">
              <a:rPr lang="en-GB" smtClean="0"/>
              <a:t>9</a:t>
            </a:fld>
            <a:endParaRPr lang="en-GB"/>
          </a:p>
        </p:txBody>
      </p:sp>
    </p:spTree>
    <p:extLst>
      <p:ext uri="{BB962C8B-B14F-4D97-AF65-F5344CB8AC3E}">
        <p14:creationId xmlns:p14="http://schemas.microsoft.com/office/powerpoint/2010/main" val="33700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9695" y="1865246"/>
            <a:ext cx="7772400" cy="1470025"/>
          </a:xfrm>
        </p:spPr>
        <p:txBody>
          <a:bodyPr lIns="0" tIns="0" rIns="0" bIns="0">
            <a:normAutofit/>
          </a:bodyPr>
          <a:lstStyle>
            <a:lvl1pPr algn="l">
              <a:defRPr sz="3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99695" y="3669871"/>
            <a:ext cx="6400800" cy="1494128"/>
          </a:xfrm>
        </p:spPr>
        <p:txBody>
          <a:bodyPr lIns="0" tIns="0" rIns="0" bIns="0">
            <a:normAutofit/>
          </a:bodyPr>
          <a:lstStyle>
            <a:lvl1pPr marL="0" indent="0" algn="l">
              <a:buNone/>
              <a:defRPr sz="2400">
                <a:solidFill>
                  <a:srgbClr val="BFDD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 heading / Speaker</a:t>
            </a:r>
          </a:p>
          <a:p>
            <a:r>
              <a:rPr lang="en-GB" dirty="0" smtClean="0"/>
              <a:t>Date</a:t>
            </a:r>
            <a:endParaRPr lang="en-US" dirty="0"/>
          </a:p>
        </p:txBody>
      </p:sp>
    </p:spTree>
    <p:extLst>
      <p:ext uri="{BB962C8B-B14F-4D97-AF65-F5344CB8AC3E}">
        <p14:creationId xmlns:p14="http://schemas.microsoft.com/office/powerpoint/2010/main" val="251778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72561" y="1739346"/>
            <a:ext cx="8172846" cy="4620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479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775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2561" y="512179"/>
            <a:ext cx="8172846" cy="105270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2561" y="1739346"/>
            <a:ext cx="8172846" cy="462006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95868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Lst>
  <p:txStyles>
    <p:titleStyle>
      <a:lvl1pPr algn="l" defTabSz="457200" rtl="0" eaLnBrk="1" latinLnBrk="0" hangingPunct="1">
        <a:spcBef>
          <a:spcPct val="0"/>
        </a:spcBef>
        <a:buNone/>
        <a:defRPr sz="3200" kern="1200">
          <a:solidFill>
            <a:srgbClr val="1D3277"/>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8679" y="1286126"/>
            <a:ext cx="7533920" cy="2147525"/>
          </a:xfrm>
        </p:spPr>
        <p:txBody>
          <a:bodyPr>
            <a:noAutofit/>
          </a:bodyPr>
          <a:lstStyle/>
          <a:p>
            <a:pPr algn="ctr"/>
            <a:r>
              <a:rPr lang="en-GB" sz="3600" b="1" dirty="0" err="1" smtClean="0"/>
              <a:t>eMesozoic</a:t>
            </a:r>
            <a:r>
              <a:rPr lang="en-GB" sz="3600" b="1" dirty="0"/>
              <a:t>: an alternative approach to digitising palaeontological collections</a:t>
            </a:r>
            <a:endParaRPr lang="en-US" sz="3600" b="1" dirty="0"/>
          </a:p>
        </p:txBody>
      </p:sp>
      <p:sp>
        <p:nvSpPr>
          <p:cNvPr id="3" name="Subtitle 2"/>
          <p:cNvSpPr>
            <a:spLocks noGrp="1"/>
          </p:cNvSpPr>
          <p:nvPr>
            <p:ph type="subTitle" idx="1"/>
          </p:nvPr>
        </p:nvSpPr>
        <p:spPr>
          <a:xfrm>
            <a:off x="655321" y="4012771"/>
            <a:ext cx="7747278" cy="1494128"/>
          </a:xfrm>
        </p:spPr>
        <p:txBody>
          <a:bodyPr>
            <a:normAutofit fontScale="92500"/>
          </a:bodyPr>
          <a:lstStyle/>
          <a:p>
            <a:pPr algn="ctr"/>
            <a:r>
              <a:rPr lang="en-GB" dirty="0"/>
              <a:t>Philippa Brewer, </a:t>
            </a:r>
            <a:r>
              <a:rPr lang="en-GB" dirty="0" err="1"/>
              <a:t>Liadan</a:t>
            </a:r>
            <a:r>
              <a:rPr lang="en-GB" dirty="0"/>
              <a:t> Stevens, Emma L Bernard, Sandra Chapman, Lorna Steel, Anna Taylor, Lyndsey Douglas, David Godfrey, Francesca Taylor, </a:t>
            </a:r>
            <a:r>
              <a:rPr lang="en-GB" b="1" dirty="0"/>
              <a:t>Vladimir </a:t>
            </a:r>
            <a:r>
              <a:rPr lang="en-GB" b="1" dirty="0" err="1"/>
              <a:t>Blagoderov</a:t>
            </a:r>
            <a:r>
              <a:rPr lang="en-GB" dirty="0"/>
              <a:t>, Lawrence N. Hudson, David Smith &amp; Molly </a:t>
            </a:r>
            <a:r>
              <a:rPr lang="en-GB" dirty="0" err="1" smtClean="0"/>
              <a:t>Clery</a:t>
            </a:r>
            <a:endParaRPr lang="en-US" dirty="0"/>
          </a:p>
        </p:txBody>
      </p:sp>
    </p:spTree>
    <p:extLst>
      <p:ext uri="{BB962C8B-B14F-4D97-AF65-F5344CB8AC3E}">
        <p14:creationId xmlns:p14="http://schemas.microsoft.com/office/powerpoint/2010/main" val="13273854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Imaging</a:t>
            </a:r>
            <a:endParaRPr lang="en-US" dirty="0"/>
          </a:p>
        </p:txBody>
      </p:sp>
      <p:sp>
        <p:nvSpPr>
          <p:cNvPr id="3" name="Text Placeholder 2"/>
          <p:cNvSpPr>
            <a:spLocks noGrp="1"/>
          </p:cNvSpPr>
          <p:nvPr>
            <p:ph type="body" sz="quarter" idx="10"/>
          </p:nvPr>
        </p:nvSpPr>
        <p:spPr/>
        <p:txBody>
          <a:bodyPr>
            <a:normAutofit/>
          </a:bodyPr>
          <a:lstStyle/>
          <a:p>
            <a:pPr marL="0" indent="0">
              <a:buNone/>
            </a:pPr>
            <a:r>
              <a:rPr lang="en-US" dirty="0" smtClean="0"/>
              <a:t>Average imaging rates (specimens </a:t>
            </a:r>
          </a:p>
          <a:p>
            <a:pPr marL="0" indent="0">
              <a:buNone/>
            </a:pPr>
            <a:r>
              <a:rPr lang="en-US" dirty="0"/>
              <a:t>p</a:t>
            </a:r>
            <a:r>
              <a:rPr lang="en-US" dirty="0" smtClean="0"/>
              <a:t>er person per day):</a:t>
            </a:r>
          </a:p>
          <a:p>
            <a:pPr lvl="1"/>
            <a:r>
              <a:rPr lang="en-US" dirty="0" smtClean="0"/>
              <a:t>Across all workflows: 76</a:t>
            </a:r>
          </a:p>
          <a:p>
            <a:pPr lvl="1"/>
            <a:r>
              <a:rPr lang="en-US" dirty="0" smtClean="0"/>
              <a:t>Small workflow only: 95</a:t>
            </a:r>
          </a:p>
          <a:p>
            <a:pPr lvl="1"/>
            <a:r>
              <a:rPr lang="en-US" dirty="0" smtClean="0"/>
              <a:t>Medium workflow only: 35</a:t>
            </a:r>
          </a:p>
          <a:p>
            <a:pPr lvl="1"/>
            <a:r>
              <a:rPr lang="en-US" dirty="0" smtClean="0"/>
              <a:t>Large workflow only: 23</a:t>
            </a:r>
          </a:p>
          <a:p>
            <a:pPr marL="0" indent="0">
              <a:buNone/>
            </a:pPr>
            <a:endParaRPr lang="en-US" dirty="0" smtClean="0"/>
          </a:p>
          <a:p>
            <a:pPr marL="0" indent="0">
              <a:buNone/>
            </a:pPr>
            <a:r>
              <a:rPr lang="en-US" dirty="0" smtClean="0"/>
              <a:t>Varies considerably depending on specimen / collection type</a:t>
            </a:r>
          </a:p>
          <a:p>
            <a:pPr lvl="1"/>
            <a:r>
              <a:rPr lang="en-US" dirty="0" smtClean="0"/>
              <a:t>Dinosaurs: Between 26 and 160 small specimens imaged per person per day (average of 80)</a:t>
            </a:r>
          </a:p>
          <a:p>
            <a:pPr lvl="1"/>
            <a:r>
              <a:rPr lang="en-US" dirty="0" smtClean="0"/>
              <a:t>Mammals: Between 84 and 267 small specimens imaged per person per day (average of 169)</a:t>
            </a:r>
            <a:endParaRPr lang="en-US" dirty="0"/>
          </a:p>
        </p:txBody>
      </p:sp>
      <p:pic>
        <p:nvPicPr>
          <p:cNvPr id="4099" name="Picture 3" descr="R:\Conferences\Lyell Meeting\Imaging\IMG_5578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21902" y="1792587"/>
            <a:ext cx="2096085" cy="2459709"/>
          </a:xfrm>
          <a:prstGeom prst="rect">
            <a:avLst/>
          </a:prstGeom>
          <a:noFill/>
          <a:ln w="25400">
            <a:solidFill>
              <a:srgbClr val="1D327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565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Imaging</a:t>
            </a:r>
            <a:endParaRPr lang="en-US" dirty="0"/>
          </a:p>
        </p:txBody>
      </p:sp>
      <p:sp>
        <p:nvSpPr>
          <p:cNvPr id="3" name="Text Placeholder 2"/>
          <p:cNvSpPr>
            <a:spLocks noGrp="1"/>
          </p:cNvSpPr>
          <p:nvPr>
            <p:ph type="body" sz="quarter" idx="10"/>
          </p:nvPr>
        </p:nvSpPr>
        <p:spPr/>
        <p:txBody>
          <a:bodyPr/>
          <a:lstStyle/>
          <a:p>
            <a:endParaRPr lang="en-US" dirty="0"/>
          </a:p>
        </p:txBody>
      </p:sp>
      <p:pic>
        <p:nvPicPr>
          <p:cNvPr id="5122" name="Picture 2" descr="R:\Conferences\Lyell Meeting\Syrup\Syrup.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7645" y="1426922"/>
            <a:ext cx="7789545" cy="5143500"/>
          </a:xfrm>
          <a:prstGeom prst="rect">
            <a:avLst/>
          </a:prstGeom>
          <a:noFill/>
          <a:ln w="25400">
            <a:solidFill>
              <a:srgbClr val="4B79A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690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Association</a:t>
            </a:r>
            <a:endParaRPr lang="en-US" dirty="0"/>
          </a:p>
        </p:txBody>
      </p:sp>
      <p:sp>
        <p:nvSpPr>
          <p:cNvPr id="3" name="Text Placeholder 2"/>
          <p:cNvSpPr>
            <a:spLocks noGrp="1"/>
          </p:cNvSpPr>
          <p:nvPr>
            <p:ph type="body" sz="quarter" idx="10"/>
          </p:nvPr>
        </p:nvSpPr>
        <p:spPr>
          <a:xfrm>
            <a:off x="472561" y="1739346"/>
            <a:ext cx="2024454" cy="4620061"/>
          </a:xfrm>
        </p:spPr>
        <p:txBody>
          <a:bodyPr/>
          <a:lstStyle/>
          <a:p>
            <a:r>
              <a:rPr lang="en-US" dirty="0" smtClean="0"/>
              <a:t>Creation of Barcode Stub records to aid ingestion and association</a:t>
            </a:r>
            <a:endParaRPr lang="en-US" dirty="0"/>
          </a:p>
        </p:txBody>
      </p:sp>
      <p:pic>
        <p:nvPicPr>
          <p:cNvPr id="6146" name="Picture 2" descr="R:\Conferences\Lyell Meeting\Imaging\Barcode stu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04956" y="1676041"/>
            <a:ext cx="5571638" cy="4194425"/>
          </a:xfrm>
          <a:prstGeom prst="rect">
            <a:avLst/>
          </a:prstGeom>
          <a:noFill/>
          <a:ln w="254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2117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Association</a:t>
            </a:r>
            <a:endParaRPr lang="en-US" dirty="0"/>
          </a:p>
        </p:txBody>
      </p:sp>
      <p:sp>
        <p:nvSpPr>
          <p:cNvPr id="3" name="Text Placeholder 2"/>
          <p:cNvSpPr>
            <a:spLocks noGrp="1"/>
          </p:cNvSpPr>
          <p:nvPr>
            <p:ph type="body" sz="quarter" idx="10"/>
          </p:nvPr>
        </p:nvSpPr>
        <p:spPr>
          <a:xfrm>
            <a:off x="472560" y="1739346"/>
            <a:ext cx="8094665" cy="4620061"/>
          </a:xfrm>
        </p:spPr>
        <p:txBody>
          <a:bodyPr>
            <a:normAutofit/>
          </a:bodyPr>
          <a:lstStyle/>
          <a:p>
            <a:r>
              <a:rPr lang="en-US" dirty="0" smtClean="0"/>
              <a:t>Web-based form to associate images taken with catalogue records (or create new records)</a:t>
            </a:r>
            <a:endParaRPr lang="en-US" dirty="0"/>
          </a:p>
        </p:txBody>
      </p:sp>
      <p:pic>
        <p:nvPicPr>
          <p:cNvPr id="7170" name="Picture 2" descr="R:\Conferences\Lyell Meeting\Association App\Association App Screen Sho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6245" y="2586266"/>
            <a:ext cx="7258948" cy="3773141"/>
          </a:xfrm>
          <a:prstGeom prst="rect">
            <a:avLst/>
          </a:prstGeom>
          <a:noFill/>
          <a:ln w="254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479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Transcription</a:t>
            </a:r>
            <a:endParaRPr lang="en-US" dirty="0"/>
          </a:p>
        </p:txBody>
      </p:sp>
      <p:sp>
        <p:nvSpPr>
          <p:cNvPr id="3" name="Text Placeholder 2"/>
          <p:cNvSpPr>
            <a:spLocks noGrp="1"/>
          </p:cNvSpPr>
          <p:nvPr>
            <p:ph type="body" sz="quarter" idx="10"/>
          </p:nvPr>
        </p:nvSpPr>
        <p:spPr/>
        <p:txBody>
          <a:bodyPr/>
          <a:lstStyle/>
          <a:p>
            <a:pPr marL="0" indent="0">
              <a:buNone/>
            </a:pPr>
            <a:endParaRPr lang="en-US" dirty="0"/>
          </a:p>
        </p:txBody>
      </p:sp>
      <p:pic>
        <p:nvPicPr>
          <p:cNvPr id="9218" name="Picture 2" descr="R:\Conferences\Lyell Meeting\Transcription App\Notes ta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3413" y="1435636"/>
            <a:ext cx="7077075" cy="5133976"/>
          </a:xfrm>
          <a:prstGeom prst="rect">
            <a:avLst/>
          </a:prstGeom>
          <a:noFill/>
          <a:ln w="254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6218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Transcription</a:t>
            </a:r>
            <a:endParaRPr lang="en-US" dirty="0"/>
          </a:p>
        </p:txBody>
      </p:sp>
      <p:sp>
        <p:nvSpPr>
          <p:cNvPr id="3" name="Text Placeholder 2"/>
          <p:cNvSpPr>
            <a:spLocks noGrp="1"/>
          </p:cNvSpPr>
          <p:nvPr>
            <p:ph type="body" sz="quarter" idx="10"/>
          </p:nvPr>
        </p:nvSpPr>
        <p:spPr/>
        <p:txBody>
          <a:bodyPr/>
          <a:lstStyle/>
          <a:p>
            <a:pPr marL="0" indent="0">
              <a:buNone/>
            </a:pPr>
            <a:endParaRPr lang="en-US" dirty="0"/>
          </a:p>
        </p:txBody>
      </p:sp>
      <p:pic>
        <p:nvPicPr>
          <p:cNvPr id="10242" name="Picture 2" descr="R:\Conferences\Lyell Meeting\Transcription App\Stratigraphy examp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8043" y="1351717"/>
            <a:ext cx="7104186" cy="5175408"/>
          </a:xfrm>
          <a:prstGeom prst="rect">
            <a:avLst/>
          </a:prstGeom>
          <a:noFill/>
          <a:ln w="254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5882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Transcription</a:t>
            </a:r>
            <a:endParaRPr lang="en-US" dirty="0"/>
          </a:p>
        </p:txBody>
      </p:sp>
      <p:sp>
        <p:nvSpPr>
          <p:cNvPr id="3" name="Text Placeholder 2"/>
          <p:cNvSpPr>
            <a:spLocks noGrp="1"/>
          </p:cNvSpPr>
          <p:nvPr>
            <p:ph type="body" sz="quarter" idx="10"/>
          </p:nvPr>
        </p:nvSpPr>
        <p:spPr/>
        <p:txBody>
          <a:bodyPr/>
          <a:lstStyle/>
          <a:p>
            <a:endParaRPr lang="en-US" dirty="0"/>
          </a:p>
        </p:txBody>
      </p:sp>
      <p:pic>
        <p:nvPicPr>
          <p:cNvPr id="11266" name="Picture 2" descr="R:\Conferences\Lyell Meeting\Transcription App\Transcription app exampl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 y="1739346"/>
            <a:ext cx="9144001" cy="4752976"/>
          </a:xfrm>
          <a:prstGeom prst="rect">
            <a:avLst/>
          </a:prstGeom>
          <a:noFill/>
          <a:ln w="254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118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Transcription</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69737"/>
            <a:ext cx="9144000" cy="4752975"/>
          </a:xfrm>
          <a:prstGeom prst="rect">
            <a:avLst/>
          </a:prstGeom>
          <a:ln w="25400">
            <a:solidFill>
              <a:srgbClr val="0070C0"/>
            </a:solidFill>
          </a:ln>
        </p:spPr>
      </p:pic>
    </p:spTree>
    <p:extLst>
      <p:ext uri="{BB962C8B-B14F-4D97-AF65-F5344CB8AC3E}">
        <p14:creationId xmlns:p14="http://schemas.microsoft.com/office/powerpoint/2010/main" val="29321888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Administration</a:t>
            </a:r>
            <a:endParaRPr lang="en-US" dirty="0"/>
          </a:p>
        </p:txBody>
      </p:sp>
      <p:sp>
        <p:nvSpPr>
          <p:cNvPr id="3" name="Text Placeholder 2"/>
          <p:cNvSpPr>
            <a:spLocks noGrp="1"/>
          </p:cNvSpPr>
          <p:nvPr>
            <p:ph type="body" sz="quarter" idx="10"/>
          </p:nvPr>
        </p:nvSpPr>
        <p:spPr/>
        <p:txBody>
          <a:bodyPr/>
          <a:lstStyle/>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099" y="1441060"/>
            <a:ext cx="7505701" cy="5003801"/>
          </a:xfrm>
          <a:prstGeom prst="rect">
            <a:avLst/>
          </a:prstGeom>
          <a:ln w="25400">
            <a:solidFill>
              <a:schemeClr val="accent1"/>
            </a:solidFill>
          </a:ln>
        </p:spPr>
      </p:pic>
    </p:spTree>
    <p:extLst>
      <p:ext uri="{BB962C8B-B14F-4D97-AF65-F5344CB8AC3E}">
        <p14:creationId xmlns:p14="http://schemas.microsoft.com/office/powerpoint/2010/main" val="11230344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ACHIEVED?</a:t>
            </a:r>
            <a:endParaRPr lang="en-US" dirty="0"/>
          </a:p>
        </p:txBody>
      </p:sp>
      <p:sp>
        <p:nvSpPr>
          <p:cNvPr id="3" name="Text Placeholder 2"/>
          <p:cNvSpPr>
            <a:spLocks noGrp="1"/>
          </p:cNvSpPr>
          <p:nvPr>
            <p:ph type="body" sz="quarter" idx="10"/>
          </p:nvPr>
        </p:nvSpPr>
        <p:spPr/>
        <p:txBody>
          <a:bodyPr/>
          <a:lstStyle/>
          <a:p>
            <a:r>
              <a:rPr lang="en-US" dirty="0" smtClean="0"/>
              <a:t>High quality metadata to use on other projects, to assist with cleansing database, to publish, and to share</a:t>
            </a:r>
          </a:p>
          <a:p>
            <a:r>
              <a:rPr lang="en-US" dirty="0" smtClean="0"/>
              <a:t>Data to form the basis of research projects, such as those examining first and last occurrences of taxa over time</a:t>
            </a:r>
          </a:p>
          <a:p>
            <a:r>
              <a:rPr lang="en-US" dirty="0" smtClean="0"/>
              <a:t>Awareness of the issues and limitations of </a:t>
            </a:r>
            <a:r>
              <a:rPr lang="en-US" dirty="0" err="1" smtClean="0"/>
              <a:t>digitising</a:t>
            </a:r>
            <a:r>
              <a:rPr lang="en-US" dirty="0" smtClean="0"/>
              <a:t> </a:t>
            </a:r>
            <a:r>
              <a:rPr lang="en-US" dirty="0" err="1" smtClean="0"/>
              <a:t>palaeontology</a:t>
            </a:r>
            <a:r>
              <a:rPr lang="en-US" dirty="0" smtClean="0"/>
              <a:t> collections</a:t>
            </a:r>
          </a:p>
          <a:p>
            <a:r>
              <a:rPr lang="en-US" dirty="0" smtClean="0"/>
              <a:t>Workflows and Apps which can be further refined and developed</a:t>
            </a:r>
          </a:p>
        </p:txBody>
      </p:sp>
    </p:spTree>
    <p:extLst>
      <p:ext uri="{BB962C8B-B14F-4D97-AF65-F5344CB8AC3E}">
        <p14:creationId xmlns:p14="http://schemas.microsoft.com/office/powerpoint/2010/main" val="38121298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Digitisation</a:t>
            </a:r>
            <a:r>
              <a:rPr lang="en-US" dirty="0" smtClean="0"/>
              <a:t> @ the NHM</a:t>
            </a:r>
            <a:endParaRPr lang="en-US" dirty="0"/>
          </a:p>
        </p:txBody>
      </p:sp>
      <p:sp>
        <p:nvSpPr>
          <p:cNvPr id="3" name="Text Placeholder 2"/>
          <p:cNvSpPr>
            <a:spLocks noGrp="1"/>
          </p:cNvSpPr>
          <p:nvPr>
            <p:ph type="body" sz="quarter" idx="10"/>
          </p:nvPr>
        </p:nvSpPr>
        <p:spPr>
          <a:xfrm>
            <a:off x="823202" y="5943506"/>
            <a:ext cx="8172846" cy="535382"/>
          </a:xfrm>
        </p:spPr>
        <p:txBody>
          <a:bodyPr>
            <a:normAutofit fontScale="92500"/>
          </a:bodyPr>
          <a:lstStyle/>
          <a:p>
            <a:pPr marL="0" indent="0">
              <a:buNone/>
            </a:pPr>
            <a:r>
              <a:rPr lang="en-US" dirty="0"/>
              <a:t>http://www.nhm.ac.uk/our-science/our-work/digital-museum.html</a:t>
            </a:r>
          </a:p>
          <a:p>
            <a:endParaRPr lang="en-US" dirty="0"/>
          </a:p>
        </p:txBody>
      </p:sp>
      <p:pic>
        <p:nvPicPr>
          <p:cNvPr id="1027" name="Picture 3" descr="R:\Conferences\Lyell Meeting\Roula gathering dat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09650" y="-19448463"/>
            <a:ext cx="10972800" cy="16459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Conferences\Lyell Meeting\Digital museu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09625" y="2881162"/>
            <a:ext cx="3735782" cy="2908325"/>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26148" y="374977"/>
            <a:ext cx="3350180" cy="461665"/>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80 million specimens!</a:t>
            </a:r>
            <a:endParaRPr lang="en-GB" sz="2400" dirty="0">
              <a:latin typeface="Arial" panose="020B0604020202020204" pitchFamily="34" charset="0"/>
              <a:cs typeface="Arial" panose="020B0604020202020204" pitchFamily="34" charset="0"/>
            </a:endParaRPr>
          </a:p>
        </p:txBody>
      </p:sp>
      <p:pic>
        <p:nvPicPr>
          <p:cNvPr id="8" name="Picture 2" descr="R:\Conferences\Lyell Meeting\Natural_History_Museum_London_Jan_200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2561" y="1270267"/>
            <a:ext cx="3993931" cy="2546131"/>
          </a:xfrm>
          <a:prstGeom prst="rect">
            <a:avLst/>
          </a:prstGeom>
          <a:noFill/>
          <a:ln w="25400">
            <a:solidFill>
              <a:srgbClr val="4B79AF"/>
            </a:solidFill>
          </a:ln>
          <a:extLst>
            <a:ext uri="{909E8E84-426E-40dd-AFC4-6F175D3DCCD1}">
              <a14:hiddenFill xmlns:a14="http://schemas.microsoft.com/office/drawing/2010/main">
                <a:solidFill>
                  <a:srgbClr val="FFFFFF"/>
                </a:solidFill>
              </a14:hiddenFill>
            </a:ext>
          </a:extLst>
        </p:spPr>
      </p:pic>
      <p:pic>
        <p:nvPicPr>
          <p:cNvPr id="9" name="Picture 2" descr="C:\Users\ds\Pictures\NHM images\NaturalHistoryMuseum_PictureLibrary_002078_Comp.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71471" y="1167254"/>
            <a:ext cx="1351308" cy="1376078"/>
          </a:xfrm>
          <a:prstGeom prst="rect">
            <a:avLst/>
          </a:prstGeom>
          <a:noFill/>
          <a:ln w="25400">
            <a:solidFill>
              <a:srgbClr val="00B0F0"/>
            </a:solidFill>
          </a:ln>
          <a:extLst>
            <a:ext uri="{909E8E84-426E-40dd-AFC4-6F175D3DCCD1}">
              <a14:hiddenFill xmlns:a14="http://schemas.microsoft.com/office/drawing/2010/main">
                <a:solidFill>
                  <a:srgbClr val="FFFFFF"/>
                </a:solidFill>
              </a14:hiddenFill>
            </a:ext>
          </a:extLst>
        </p:spPr>
      </p:pic>
      <p:pic>
        <p:nvPicPr>
          <p:cNvPr id="10" name="Picture 5" descr="C:\Users\ds\Documents\presentations\School - Science Week\NaturalHistoryMuseum_PictureLibrary_069013_Comp.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65836" y="1072033"/>
            <a:ext cx="2011680" cy="1339779"/>
          </a:xfrm>
          <a:prstGeom prst="rect">
            <a:avLst/>
          </a:prstGeom>
          <a:noFill/>
          <a:ln w="25400">
            <a:solidFill>
              <a:srgbClr val="00B0F0"/>
            </a:solidFill>
          </a:ln>
          <a:extLst>
            <a:ext uri="{909E8E84-426E-40dd-AFC4-6F175D3DCCD1}">
              <a14:hiddenFill xmlns:a14="http://schemas.microsoft.com/office/drawing/2010/main">
                <a:solidFill>
                  <a:srgbClr val="FFFFFF"/>
                </a:solidFill>
              </a14:hiddenFill>
            </a:ext>
          </a:extLst>
        </p:spPr>
      </p:pic>
      <p:pic>
        <p:nvPicPr>
          <p:cNvPr id="11" name="Picture 6" descr="C:\Users\ds\Documents\presentations\WHCC\NHM Collections\NaturalHistoryMuseum_PictureLibrary_035247_IA.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9144" y="4121740"/>
            <a:ext cx="2008828" cy="1343465"/>
          </a:xfrm>
          <a:prstGeom prst="rect">
            <a:avLst/>
          </a:prstGeom>
          <a:noFill/>
          <a:ln w="25400">
            <a:solidFill>
              <a:srgbClr val="00B0F0"/>
            </a:solidFill>
          </a:ln>
          <a:extLst>
            <a:ext uri="{909E8E84-426E-40dd-AFC4-6F175D3DCCD1}">
              <a14:hiddenFill xmlns:a14="http://schemas.microsoft.com/office/drawing/2010/main">
                <a:solidFill>
                  <a:srgbClr val="FFFFFF"/>
                </a:solidFill>
              </a14:hiddenFill>
            </a:ext>
          </a:extLst>
        </p:spPr>
      </p:pic>
      <p:pic>
        <p:nvPicPr>
          <p:cNvPr id="13" name="Picture 7" descr="C:\Users\ds\Pictures\specimens\DSCN0518_resampled.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469526" y="4121740"/>
            <a:ext cx="2161040" cy="1620410"/>
          </a:xfrm>
          <a:prstGeom prst="rect">
            <a:avLst/>
          </a:prstGeom>
          <a:noFill/>
          <a:ln w="254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30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Text Placeholder 2"/>
          <p:cNvSpPr>
            <a:spLocks noGrp="1"/>
          </p:cNvSpPr>
          <p:nvPr>
            <p:ph type="body" sz="quarter" idx="10"/>
          </p:nvPr>
        </p:nvSpPr>
        <p:spPr/>
        <p:txBody>
          <a:bodyPr/>
          <a:lstStyle/>
          <a:p>
            <a:r>
              <a:rPr lang="en-GB" dirty="0"/>
              <a:t>As we suspected, the cost of digitising vertebrate palaeontology specimens is </a:t>
            </a:r>
            <a:r>
              <a:rPr lang="en-GB" dirty="0" smtClean="0"/>
              <a:t>high, ~£6/specimen</a:t>
            </a:r>
            <a:endParaRPr lang="en-GB" dirty="0"/>
          </a:p>
          <a:p>
            <a:r>
              <a:rPr lang="en-GB" dirty="0"/>
              <a:t>The issues associated with digitising old, complex, historical collections are </a:t>
            </a:r>
            <a:r>
              <a:rPr lang="en-GB" dirty="0" smtClean="0"/>
              <a:t>many</a:t>
            </a:r>
          </a:p>
          <a:p>
            <a:r>
              <a:rPr lang="en-GB" dirty="0" smtClean="0"/>
              <a:t>Image-based transcription = useful</a:t>
            </a:r>
          </a:p>
          <a:p>
            <a:r>
              <a:rPr lang="en-GB" dirty="0" smtClean="0"/>
              <a:t>Master lists?</a:t>
            </a:r>
          </a:p>
          <a:p>
            <a:r>
              <a:rPr lang="en-US" dirty="0" smtClean="0"/>
              <a:t>Talk to curators!</a:t>
            </a:r>
          </a:p>
          <a:p>
            <a:r>
              <a:rPr lang="en-US" dirty="0" smtClean="0"/>
              <a:t>Talk extensively to data managers and test the Apps</a:t>
            </a:r>
          </a:p>
          <a:p>
            <a:r>
              <a:rPr lang="en-US" b="1" dirty="0" smtClean="0"/>
              <a:t>Spending time preparing the collections for </a:t>
            </a:r>
            <a:r>
              <a:rPr lang="en-US" b="1" dirty="0" err="1" smtClean="0"/>
              <a:t>digitising</a:t>
            </a:r>
            <a:r>
              <a:rPr lang="en-US" b="1" dirty="0" smtClean="0"/>
              <a:t> is very important!</a:t>
            </a:r>
            <a:endParaRPr lang="en-US" b="1" dirty="0"/>
          </a:p>
        </p:txBody>
      </p:sp>
    </p:spTree>
    <p:extLst>
      <p:ext uri="{BB962C8B-B14F-4D97-AF65-F5344CB8AC3E}">
        <p14:creationId xmlns:p14="http://schemas.microsoft.com/office/powerpoint/2010/main" val="11532244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Text Placeholder 2"/>
          <p:cNvSpPr>
            <a:spLocks noGrp="1"/>
          </p:cNvSpPr>
          <p:nvPr>
            <p:ph type="body" sz="quarter" idx="10"/>
          </p:nvPr>
        </p:nvSpPr>
        <p:spPr>
          <a:xfrm>
            <a:off x="472561" y="1739346"/>
            <a:ext cx="8172846" cy="405977"/>
          </a:xfrm>
        </p:spPr>
        <p:txBody>
          <a:bodyPr>
            <a:normAutofit/>
          </a:bodyPr>
          <a:lstStyle/>
          <a:p>
            <a:pPr marL="0" indent="0">
              <a:buNone/>
            </a:pPr>
            <a:endParaRPr lang="en-US" sz="1800" dirty="0"/>
          </a:p>
        </p:txBody>
      </p:sp>
      <p:pic>
        <p:nvPicPr>
          <p:cNvPr id="1026" name="Picture 2" descr="R:\Conferences\Lyell Meeting\Data Portal 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80295" y="1255907"/>
            <a:ext cx="3060056" cy="5381057"/>
          </a:xfrm>
          <a:prstGeom prst="rect">
            <a:avLst/>
          </a:prstGeom>
          <a:noFill/>
          <a:ln w="25400">
            <a:solidFill>
              <a:srgbClr val="00B0F0"/>
            </a:solidFill>
          </a:ln>
          <a:extLst>
            <a:ext uri="{909E8E84-426E-40dd-AFC4-6F175D3DCCD1}">
              <a14:hiddenFill xmlns:a14="http://schemas.microsoft.com/office/drawing/2010/main">
                <a:solidFill>
                  <a:srgbClr val="FFFFFF"/>
                </a:solidFill>
              </a14:hiddenFill>
            </a:ext>
          </a:extLst>
        </p:spPr>
      </p:pic>
      <p:pic>
        <p:nvPicPr>
          <p:cNvPr id="1027" name="Picture 3" descr="R:\Conferences\Lyell Meeting\Data Portal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5996" y="1255907"/>
            <a:ext cx="5337690" cy="2774487"/>
          </a:xfrm>
          <a:prstGeom prst="rect">
            <a:avLst/>
          </a:prstGeom>
          <a:noFill/>
          <a:ln w="25400">
            <a:solidFill>
              <a:srgbClr val="00B0F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5996" y="4269546"/>
            <a:ext cx="5043268"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http://data.nhm.ac.uk</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415996" y="5282418"/>
            <a:ext cx="5859193" cy="923330"/>
          </a:xfrm>
          <a:prstGeom prst="rect">
            <a:avLst/>
          </a:prstGeom>
          <a:noFill/>
        </p:spPr>
        <p:txBody>
          <a:bodyPr wrap="square" rtlCol="0">
            <a:spAutoFit/>
          </a:bodyPr>
          <a:lstStyle/>
          <a:p>
            <a:r>
              <a:rPr lang="en-US" dirty="0"/>
              <a:t>http://www.nhm.ac.uk/our-science/our-work/digital-museum.html</a:t>
            </a:r>
          </a:p>
          <a:p>
            <a:endParaRPr lang="en-GB" dirty="0"/>
          </a:p>
        </p:txBody>
      </p:sp>
    </p:spTree>
    <p:extLst>
      <p:ext uri="{BB962C8B-B14F-4D97-AF65-F5344CB8AC3E}">
        <p14:creationId xmlns:p14="http://schemas.microsoft.com/office/powerpoint/2010/main" val="28020295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 Placeholder 2"/>
          <p:cNvSpPr>
            <a:spLocks noGrp="1"/>
          </p:cNvSpPr>
          <p:nvPr>
            <p:ph type="body" sz="quarter" idx="10"/>
          </p:nvPr>
        </p:nvSpPr>
        <p:spPr/>
        <p:txBody>
          <a:bodyPr>
            <a:normAutofit fontScale="85000" lnSpcReduction="20000"/>
          </a:bodyPr>
          <a:lstStyle/>
          <a:p>
            <a:r>
              <a:rPr lang="en-US" dirty="0" smtClean="0"/>
              <a:t>Everyone who has been involved in this project and/or provided advice of assistance – there are many of you! Includes, but not limited to </a:t>
            </a:r>
            <a:r>
              <a:rPr lang="en-GB" dirty="0"/>
              <a:t>Adrian Hine, Aileen Bevan, Alan Hart, Alfie Gleeson, Alison Longbottom, Andy Gale, Angela Milner, </a:t>
            </a:r>
            <a:r>
              <a:rPr lang="en-GB" dirty="0" err="1" smtClean="0"/>
              <a:t>Axiell</a:t>
            </a:r>
            <a:r>
              <a:rPr lang="en-GB" dirty="0" smtClean="0"/>
              <a:t>, Becky </a:t>
            </a:r>
            <a:r>
              <a:rPr lang="en-GB" dirty="0"/>
              <a:t>Smith, Ben Atkinson, Camilla Foster, Charlie Underwood, Chie Heath, Chris Hughes, Consuelo Sendino, Darrell Siebert, David Ward, Geoffrey Warrington, Giles Miller, Helena Toman, Javier Parraga, Jerry Hooker, Jill Darrell, Ken Johnson, Laurence Livermore, Lawrence Hudson, Lu Allington-Jones, Martha Richter, Martin Munt, Matt </a:t>
            </a:r>
            <a:r>
              <a:rPr lang="en-GB" dirty="0" err="1"/>
              <a:t>Woodburne</a:t>
            </a:r>
            <a:r>
              <a:rPr lang="en-GB" dirty="0"/>
              <a:t>, Michael Benton, Mike Howarth, Mike Sadka, </a:t>
            </a:r>
            <a:r>
              <a:rPr lang="en-GB" dirty="0" smtClean="0"/>
              <a:t>Mike </a:t>
            </a:r>
            <a:r>
              <a:rPr lang="en-GB" dirty="0"/>
              <a:t>Smith, Nichola Nicholson, </a:t>
            </a:r>
            <a:r>
              <a:rPr lang="en-GB" dirty="0" err="1"/>
              <a:t>Pawel</a:t>
            </a:r>
            <a:r>
              <a:rPr lang="en-GB" dirty="0"/>
              <a:t> </a:t>
            </a:r>
            <a:r>
              <a:rPr lang="en-GB" dirty="0" err="1"/>
              <a:t>Szulga</a:t>
            </a:r>
            <a:r>
              <a:rPr lang="en-GB" dirty="0"/>
              <a:t>, Peta Hayes, Rachel Ives, Rebekah Smith, Richard Twitchett, Robin Hansen, </a:t>
            </a:r>
            <a:r>
              <a:rPr lang="en-GB" dirty="0" err="1"/>
              <a:t>Roula</a:t>
            </a:r>
            <a:r>
              <a:rPr lang="en-GB" dirty="0"/>
              <a:t> Pappa, Simon Wills, Stephen </a:t>
            </a:r>
            <a:r>
              <a:rPr lang="en-GB" dirty="0" err="1"/>
              <a:t>Hesselbo</a:t>
            </a:r>
            <a:r>
              <a:rPr lang="en-GB" dirty="0"/>
              <a:t>, Susan Evans, Susannah </a:t>
            </a:r>
            <a:r>
              <a:rPr lang="en-GB" dirty="0" err="1"/>
              <a:t>Maidment</a:t>
            </a:r>
            <a:r>
              <a:rPr lang="en-GB" dirty="0"/>
              <a:t>, Tim Ewin, Vladimir Blagoderov, Zerina </a:t>
            </a:r>
            <a:r>
              <a:rPr lang="en-GB" dirty="0" smtClean="0"/>
              <a:t>Johanson and </a:t>
            </a:r>
            <a:r>
              <a:rPr lang="en-GB" dirty="0"/>
              <a:t>Zoë Hughes</a:t>
            </a:r>
            <a:r>
              <a:rPr lang="en-US" dirty="0" smtClean="0"/>
              <a:t> </a:t>
            </a:r>
          </a:p>
          <a:p>
            <a:r>
              <a:rPr lang="en-US" dirty="0" smtClean="0"/>
              <a:t>BGS </a:t>
            </a:r>
            <a:r>
              <a:rPr lang="en-US" dirty="0" err="1" smtClean="0"/>
              <a:t>Lithostratigraphy</a:t>
            </a:r>
            <a:r>
              <a:rPr lang="en-US" dirty="0" smtClean="0"/>
              <a:t> Lexicon</a:t>
            </a:r>
          </a:p>
          <a:p>
            <a:r>
              <a:rPr lang="en-US" dirty="0"/>
              <a:t>Our </a:t>
            </a:r>
            <a:r>
              <a:rPr lang="en-US" b="1" dirty="0" smtClean="0"/>
              <a:t>AMAZING</a:t>
            </a:r>
            <a:r>
              <a:rPr lang="en-US" dirty="0" smtClean="0"/>
              <a:t> </a:t>
            </a:r>
            <a:r>
              <a:rPr lang="en-US" dirty="0" err="1"/>
              <a:t>digitisers</a:t>
            </a:r>
            <a:r>
              <a:rPr lang="en-US" dirty="0"/>
              <a:t>: Lyndsey Douglas, David Godfrey, Frankie Taylor and Anna Taylor</a:t>
            </a:r>
          </a:p>
          <a:p>
            <a:endParaRPr lang="en-US" dirty="0"/>
          </a:p>
          <a:p>
            <a:endParaRPr lang="en-US" dirty="0"/>
          </a:p>
        </p:txBody>
      </p:sp>
    </p:spTree>
    <p:extLst>
      <p:ext uri="{BB962C8B-B14F-4D97-AF65-F5344CB8AC3E}">
        <p14:creationId xmlns:p14="http://schemas.microsoft.com/office/powerpoint/2010/main" val="37497131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0102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eMesozoic</a:t>
            </a:r>
            <a:endParaRPr lang="en-US" dirty="0"/>
          </a:p>
        </p:txBody>
      </p:sp>
      <p:sp>
        <p:nvSpPr>
          <p:cNvPr id="3" name="Text Placeholder 2"/>
          <p:cNvSpPr>
            <a:spLocks noGrp="1"/>
          </p:cNvSpPr>
          <p:nvPr>
            <p:ph type="body" sz="quarter" idx="10"/>
          </p:nvPr>
        </p:nvSpPr>
        <p:spPr>
          <a:xfrm>
            <a:off x="472561" y="1325545"/>
            <a:ext cx="8172846" cy="1785077"/>
          </a:xfrm>
        </p:spPr>
        <p:txBody>
          <a:bodyPr/>
          <a:lstStyle/>
          <a:p>
            <a:pPr marL="0" indent="0">
              <a:buNone/>
            </a:pPr>
            <a:r>
              <a:rPr lang="en-US" dirty="0" smtClean="0"/>
              <a:t>Suggest a project which looks at the worse case scenario for </a:t>
            </a:r>
            <a:r>
              <a:rPr lang="en-US" dirty="0" err="1" smtClean="0"/>
              <a:t>digitisation</a:t>
            </a:r>
            <a:r>
              <a:rPr lang="en-US" dirty="0" smtClean="0"/>
              <a:t>, but use dinosaurs to make everything seem better….</a:t>
            </a:r>
            <a:endParaRPr lang="en-US" dirty="0"/>
          </a:p>
        </p:txBody>
      </p:sp>
      <p:pic>
        <p:nvPicPr>
          <p:cNvPr id="1026" name="Picture 2" descr="R:\Conferences\Lyell Meeting\din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30228" y="2268758"/>
            <a:ext cx="4986032" cy="4019501"/>
          </a:xfrm>
          <a:prstGeom prst="rect">
            <a:avLst/>
          </a:prstGeom>
          <a:noFill/>
          <a:ln w="25400">
            <a:solidFill>
              <a:srgbClr val="4B79A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9344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a:t>
            </a:r>
            <a:r>
              <a:rPr lang="en-US" dirty="0"/>
              <a:t>: </a:t>
            </a:r>
            <a:r>
              <a:rPr lang="en-US" sz="2700" dirty="0" err="1" smtClean="0"/>
              <a:t>Digitising</a:t>
            </a:r>
            <a:r>
              <a:rPr lang="en-US" sz="2700" dirty="0" smtClean="0"/>
              <a:t> </a:t>
            </a:r>
            <a:r>
              <a:rPr lang="en-US" sz="2700" dirty="0"/>
              <a:t>historical </a:t>
            </a:r>
            <a:r>
              <a:rPr lang="en-US" sz="2700" dirty="0" err="1"/>
              <a:t>palaeontological</a:t>
            </a:r>
            <a:r>
              <a:rPr lang="en-US" sz="2700" dirty="0"/>
              <a:t> collections with complex histories</a:t>
            </a:r>
          </a:p>
        </p:txBody>
      </p:sp>
      <p:sp>
        <p:nvSpPr>
          <p:cNvPr id="3" name="Text Placeholder 2"/>
          <p:cNvSpPr>
            <a:spLocks noGrp="1"/>
          </p:cNvSpPr>
          <p:nvPr>
            <p:ph type="body" sz="quarter" idx="10"/>
          </p:nvPr>
        </p:nvSpPr>
        <p:spPr/>
        <p:txBody>
          <a:bodyPr/>
          <a:lstStyle/>
          <a:p>
            <a:r>
              <a:rPr lang="en-US" dirty="0" smtClean="0"/>
              <a:t>Wide range of specimen sizes and types, from delicate sub-</a:t>
            </a:r>
            <a:r>
              <a:rPr lang="en-US" dirty="0" err="1" smtClean="0"/>
              <a:t>millimetre</a:t>
            </a:r>
            <a:r>
              <a:rPr lang="en-US" dirty="0" smtClean="0"/>
              <a:t> teeth to heavy sauropod bones which extend across several collection locations</a:t>
            </a:r>
          </a:p>
          <a:p>
            <a:r>
              <a:rPr lang="en-US" dirty="0" smtClean="0"/>
              <a:t>Storage areas which are difficult to work in</a:t>
            </a:r>
          </a:p>
          <a:p>
            <a:r>
              <a:rPr lang="en-US" dirty="0" smtClean="0"/>
              <a:t>Availability and quality of specimen documentation varies widely, with information held in various media</a:t>
            </a:r>
          </a:p>
          <a:p>
            <a:r>
              <a:rPr lang="en-US" dirty="0" smtClean="0"/>
              <a:t>Differing, complex and inconsistent registration           practices</a:t>
            </a:r>
          </a:p>
          <a:p>
            <a:pPr marL="0" indent="0">
              <a:buNone/>
            </a:pPr>
            <a:endParaRPr lang="en-US" dirty="0"/>
          </a:p>
        </p:txBody>
      </p:sp>
      <p:pic>
        <p:nvPicPr>
          <p:cNvPr id="3074" name="Picture 2" descr="R:\Conferences\Lyell Meeting\Issues\Size shape etc\IMG_559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035" y="5001169"/>
            <a:ext cx="2307640" cy="1538426"/>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R:\Conferences\Lyell Meeting\Issues\Size shape etc\IMG_558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54041" y="4705351"/>
            <a:ext cx="2938285" cy="1958856"/>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pic>
        <p:nvPicPr>
          <p:cNvPr id="3078" name="Picture 6" descr="R:\Conferences\Lyell Meeting\Issues\Size shape etc\IMG_558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50719" y="4067175"/>
            <a:ext cx="1731356" cy="2597032"/>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403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eMesozoic</a:t>
            </a:r>
            <a:r>
              <a:rPr lang="en-US" dirty="0" smtClean="0"/>
              <a:t>: The Brief</a:t>
            </a:r>
            <a:endParaRPr lang="en-US" dirty="0"/>
          </a:p>
        </p:txBody>
      </p:sp>
      <p:sp>
        <p:nvSpPr>
          <p:cNvPr id="3" name="Text Placeholder 2"/>
          <p:cNvSpPr>
            <a:spLocks noGrp="1"/>
          </p:cNvSpPr>
          <p:nvPr>
            <p:ph type="body" sz="quarter" idx="10"/>
          </p:nvPr>
        </p:nvSpPr>
        <p:spPr/>
        <p:txBody>
          <a:bodyPr/>
          <a:lstStyle/>
          <a:p>
            <a:r>
              <a:rPr lang="en-US" dirty="0" smtClean="0"/>
              <a:t>British Mesozoic vertebrate specimens</a:t>
            </a:r>
          </a:p>
          <a:p>
            <a:r>
              <a:rPr lang="en-US" dirty="0" smtClean="0"/>
              <a:t>18,000 specimens</a:t>
            </a:r>
          </a:p>
          <a:p>
            <a:r>
              <a:rPr lang="en-US" dirty="0" smtClean="0"/>
              <a:t>1 year</a:t>
            </a:r>
          </a:p>
          <a:p>
            <a:r>
              <a:rPr lang="en-US" dirty="0" smtClean="0"/>
              <a:t>£100,000</a:t>
            </a:r>
          </a:p>
          <a:p>
            <a:r>
              <a:rPr lang="en-US" dirty="0" smtClean="0"/>
              <a:t>Develop workflows</a:t>
            </a:r>
          </a:p>
          <a:p>
            <a:r>
              <a:rPr lang="en-US" dirty="0" smtClean="0"/>
              <a:t>Estimate the cost of </a:t>
            </a:r>
            <a:r>
              <a:rPr lang="en-US" dirty="0" err="1" smtClean="0"/>
              <a:t>digitisation</a:t>
            </a:r>
            <a:r>
              <a:rPr lang="en-US" dirty="0" smtClean="0"/>
              <a:t> for </a:t>
            </a:r>
            <a:r>
              <a:rPr lang="en-US" dirty="0" err="1" smtClean="0"/>
              <a:t>palaeontological</a:t>
            </a:r>
            <a:r>
              <a:rPr lang="en-US" dirty="0" smtClean="0"/>
              <a:t> specimens at the NHM</a:t>
            </a:r>
          </a:p>
          <a:p>
            <a:pPr marL="0" indent="0">
              <a:buNone/>
            </a:pPr>
            <a:endParaRPr lang="en-US" dirty="0"/>
          </a:p>
        </p:txBody>
      </p:sp>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5197938" y="4432763"/>
            <a:ext cx="3362325" cy="2240915"/>
          </a:xfrm>
          <a:prstGeom prst="rect">
            <a:avLst/>
          </a:prstGeom>
          <a:ln w="25400">
            <a:solidFill>
              <a:srgbClr val="4B79AF"/>
            </a:solidFill>
          </a:ln>
        </p:spPr>
      </p:pic>
    </p:spTree>
    <p:extLst>
      <p:ext uri="{BB962C8B-B14F-4D97-AF65-F5344CB8AC3E}">
        <p14:creationId xmlns:p14="http://schemas.microsoft.com/office/powerpoint/2010/main" val="11001233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Preparation</a:t>
            </a:r>
            <a:endParaRPr lang="en-US" dirty="0"/>
          </a:p>
        </p:txBody>
      </p:sp>
      <p:sp>
        <p:nvSpPr>
          <p:cNvPr id="3" name="Text Placeholder 2"/>
          <p:cNvSpPr>
            <a:spLocks noGrp="1"/>
          </p:cNvSpPr>
          <p:nvPr>
            <p:ph type="body" sz="quarter" idx="10"/>
          </p:nvPr>
        </p:nvSpPr>
        <p:spPr>
          <a:xfrm>
            <a:off x="472561" y="1739346"/>
            <a:ext cx="4296387" cy="4620061"/>
          </a:xfrm>
        </p:spPr>
        <p:txBody>
          <a:bodyPr/>
          <a:lstStyle/>
          <a:p>
            <a:r>
              <a:rPr lang="en-US" dirty="0" smtClean="0"/>
              <a:t>Produce stub catalogue records for those not already on our Collections Management System</a:t>
            </a:r>
          </a:p>
          <a:p>
            <a:r>
              <a:rPr lang="en-US" dirty="0" smtClean="0"/>
              <a:t>Attach images of register pages to catalogue records</a:t>
            </a:r>
          </a:p>
          <a:p>
            <a:r>
              <a:rPr lang="en-US" dirty="0" smtClean="0"/>
              <a:t>Identify British Mesozoic specimens</a:t>
            </a:r>
          </a:p>
          <a:p>
            <a:r>
              <a:rPr lang="en-US" dirty="0" smtClean="0"/>
              <a:t>Barcode collections locations</a:t>
            </a:r>
          </a:p>
          <a:p>
            <a:r>
              <a:rPr lang="en-US" dirty="0" smtClean="0"/>
              <a:t>Prepare collections for </a:t>
            </a:r>
            <a:r>
              <a:rPr lang="en-US" dirty="0" err="1" smtClean="0"/>
              <a:t>digitisation</a:t>
            </a:r>
            <a:endParaRPr lang="en-US" dirty="0" smtClean="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4031" y="1280160"/>
            <a:ext cx="3460652" cy="5190978"/>
          </a:xfrm>
          <a:prstGeom prst="rect">
            <a:avLst/>
          </a:prstGeom>
          <a:ln w="25400">
            <a:solidFill>
              <a:srgbClr val="4B79AF"/>
            </a:solidFill>
          </a:ln>
        </p:spPr>
      </p:pic>
    </p:spTree>
    <p:extLst>
      <p:ext uri="{BB962C8B-B14F-4D97-AF65-F5344CB8AC3E}">
        <p14:creationId xmlns:p14="http://schemas.microsoft.com/office/powerpoint/2010/main" val="12537998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Imaging</a:t>
            </a:r>
            <a:endParaRPr lang="en-US" dirty="0"/>
          </a:p>
        </p:txBody>
      </p:sp>
      <p:sp>
        <p:nvSpPr>
          <p:cNvPr id="3" name="Text Placeholder 2"/>
          <p:cNvSpPr>
            <a:spLocks noGrp="1"/>
          </p:cNvSpPr>
          <p:nvPr>
            <p:ph type="body" sz="quarter" idx="10"/>
          </p:nvPr>
        </p:nvSpPr>
        <p:spPr/>
        <p:txBody>
          <a:bodyPr/>
          <a:lstStyle/>
          <a:p>
            <a:pPr marL="0" indent="0">
              <a:buNone/>
            </a:pPr>
            <a:endParaRPr lang="en-US" dirty="0"/>
          </a:p>
        </p:txBody>
      </p:sp>
      <p:pic>
        <p:nvPicPr>
          <p:cNvPr id="1027" name="Picture 3" descr="R:\Conferences\Lyell Meeting\Issues\010039987_L01004099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790" y="1313794"/>
            <a:ext cx="7568419" cy="5045613"/>
          </a:xfrm>
          <a:prstGeom prst="rect">
            <a:avLst/>
          </a:prstGeom>
          <a:noFill/>
          <a:ln w="25400">
            <a:solidFill>
              <a:srgbClr val="4B79A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189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Imaging</a:t>
            </a:r>
            <a:endParaRPr lang="en-US" dirty="0"/>
          </a:p>
        </p:txBody>
      </p:sp>
      <p:sp>
        <p:nvSpPr>
          <p:cNvPr id="3" name="Text Placeholder 2"/>
          <p:cNvSpPr>
            <a:spLocks noGrp="1"/>
          </p:cNvSpPr>
          <p:nvPr>
            <p:ph type="body" sz="quarter" idx="10"/>
          </p:nvPr>
        </p:nvSpPr>
        <p:spPr/>
        <p:txBody>
          <a:bodyPr/>
          <a:lstStyle/>
          <a:p>
            <a:endParaRPr lang="en-US" dirty="0"/>
          </a:p>
        </p:txBody>
      </p:sp>
      <p:pic>
        <p:nvPicPr>
          <p:cNvPr id="2050" name="Picture 2" descr="R:\Conferences\Lyell Meeting\Imaging\digitizing 2016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622" y="1793631"/>
            <a:ext cx="7888867" cy="4438357"/>
          </a:xfrm>
          <a:prstGeom prst="rect">
            <a:avLst/>
          </a:prstGeom>
          <a:noFill/>
          <a:ln w="25400">
            <a:solidFill>
              <a:srgbClr val="4B79A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067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Imaging</a:t>
            </a:r>
            <a:endParaRPr lang="en-US" dirty="0"/>
          </a:p>
        </p:txBody>
      </p:sp>
      <p:sp>
        <p:nvSpPr>
          <p:cNvPr id="3" name="Text Placeholder 2"/>
          <p:cNvSpPr>
            <a:spLocks noGrp="1"/>
          </p:cNvSpPr>
          <p:nvPr>
            <p:ph type="body" sz="quarter" idx="10"/>
          </p:nvPr>
        </p:nvSpPr>
        <p:spPr/>
        <p:txBody>
          <a:bodyPr/>
          <a:lstStyle/>
          <a:p>
            <a:pPr marL="0" indent="0">
              <a:buNone/>
            </a:pPr>
            <a:endParaRPr lang="en-US"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53604" y="3500883"/>
            <a:ext cx="4696556" cy="3034370"/>
          </a:xfrm>
          <a:prstGeom prst="rect">
            <a:avLst/>
          </a:prstGeom>
          <a:noFill/>
          <a:ln w="25400">
            <a:solidFill>
              <a:srgbClr val="4B79AF"/>
            </a:solidFill>
          </a:ln>
          <a:extLst>
            <a:ext uri="{909E8E84-426E-40dd-AFC4-6F175D3DCCD1}">
              <a14:hiddenFill xmlns:a14="http://schemas.microsoft.com/office/drawing/2010/main">
                <a:solidFill>
                  <a:srgbClr val="FFFFFF"/>
                </a:solidFill>
              </a14:hiddenFill>
            </a:ext>
          </a:extLst>
        </p:spPr>
      </p:pic>
      <p:pic>
        <p:nvPicPr>
          <p:cNvPr id="3075" name="Picture 3" descr="R:\Conferences\Lyell Meeting\Issues\collection spaces\12625934_10101019717900882_371591960_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10982" y="828702"/>
            <a:ext cx="3198047" cy="5706551"/>
          </a:xfrm>
          <a:prstGeom prst="rect">
            <a:avLst/>
          </a:prstGeom>
          <a:noFill/>
          <a:ln w="25400">
            <a:solidFill>
              <a:srgbClr val="4B79AF"/>
            </a:solidFill>
          </a:ln>
          <a:extLst>
            <a:ext uri="{909E8E84-426E-40dd-AFC4-6F175D3DCCD1}">
              <a14:hiddenFill xmlns:a14="http://schemas.microsoft.com/office/drawing/2010/main">
                <a:solidFill>
                  <a:srgbClr val="FFFFFF"/>
                </a:solidFill>
              </a14:hiddenFill>
            </a:ext>
          </a:extLst>
        </p:spPr>
      </p:pic>
      <p:pic>
        <p:nvPicPr>
          <p:cNvPr id="3077" name="Picture 5" descr="R:\Conferences\Lyell Meeting\010024117_L010093745 Proceratosaurus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3604" y="1173691"/>
            <a:ext cx="4696556" cy="2183073"/>
          </a:xfrm>
          <a:prstGeom prst="rect">
            <a:avLst/>
          </a:prstGeom>
          <a:noFill/>
          <a:ln w="25400">
            <a:solidFill>
              <a:srgbClr val="4B79A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180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hm_pp_science_blue_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nhm_pp_science_blue_grey</Template>
  <TotalTime>3157</TotalTime>
  <Words>3142</Words>
  <Application>Microsoft Macintosh PowerPoint</Application>
  <PresentationFormat>On-screen Show (4:3)</PresentationFormat>
  <Paragraphs>157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nhm_pp_science_blue_grey</vt:lpstr>
      <vt:lpstr>eMesozoic: an alternative approach to digitising palaeontological collections</vt:lpstr>
      <vt:lpstr>Digitisation @ the NHM</vt:lpstr>
      <vt:lpstr>eMesozoic</vt:lpstr>
      <vt:lpstr>CHALLENGES: Digitising historical palaeontological collections with complex histories</vt:lpstr>
      <vt:lpstr>eMesozoic: The Brief</vt:lpstr>
      <vt:lpstr>THE PROCESS: Preparation</vt:lpstr>
      <vt:lpstr>THE PROCESS: Imaging</vt:lpstr>
      <vt:lpstr>THE PROCESS: Imaging</vt:lpstr>
      <vt:lpstr>THE PROCESS: Imaging</vt:lpstr>
      <vt:lpstr>THE PROCESS: Imaging</vt:lpstr>
      <vt:lpstr>THE PROCESS: Imaging</vt:lpstr>
      <vt:lpstr>THE PROCESS: Association</vt:lpstr>
      <vt:lpstr>THE PROCESS: Association</vt:lpstr>
      <vt:lpstr>THE PROCESS: Transcription</vt:lpstr>
      <vt:lpstr>THE PROCESS: Transcription</vt:lpstr>
      <vt:lpstr>THE PROCESS: Transcription</vt:lpstr>
      <vt:lpstr>THE PROCESS: Transcription</vt:lpstr>
      <vt:lpstr>THE PROCESS: Administration</vt:lpstr>
      <vt:lpstr>WHAT HAVE WE ACHIEVED?</vt:lpstr>
      <vt:lpstr>LESSONS LEARNED</vt:lpstr>
      <vt:lpstr>LINKS</vt:lpstr>
      <vt:lpstr>ACKNOWLEDGEMENTS</vt:lpstr>
      <vt:lpstr>PowerPoint Presentation</vt:lpstr>
    </vt:vector>
  </TitlesOfParts>
  <Company>The Natural History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Pip Brewer</dc:creator>
  <cp:lastModifiedBy>Vladimir Blagoderov</cp:lastModifiedBy>
  <cp:revision>104</cp:revision>
  <cp:lastPrinted>2016-06-21T09:52:28Z</cp:lastPrinted>
  <dcterms:created xsi:type="dcterms:W3CDTF">2016-03-01T15:42:18Z</dcterms:created>
  <dcterms:modified xsi:type="dcterms:W3CDTF">2016-06-22T11:01:42Z</dcterms:modified>
</cp:coreProperties>
</file>