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50" r:id="rId2"/>
    <p:sldId id="301" r:id="rId3"/>
    <p:sldId id="336" r:id="rId4"/>
    <p:sldId id="303" r:id="rId5"/>
    <p:sldId id="318" r:id="rId6"/>
    <p:sldId id="304" r:id="rId7"/>
    <p:sldId id="314" r:id="rId8"/>
    <p:sldId id="305" r:id="rId9"/>
    <p:sldId id="308" r:id="rId10"/>
    <p:sldId id="342" r:id="rId11"/>
    <p:sldId id="343" r:id="rId12"/>
    <p:sldId id="344" r:id="rId13"/>
    <p:sldId id="339" r:id="rId14"/>
    <p:sldId id="340" r:id="rId15"/>
    <p:sldId id="347" r:id="rId16"/>
    <p:sldId id="320" r:id="rId17"/>
    <p:sldId id="334" r:id="rId18"/>
    <p:sldId id="338" r:id="rId19"/>
    <p:sldId id="348" r:id="rId20"/>
    <p:sldId id="349" r:id="rId21"/>
    <p:sldId id="351" r:id="rId22"/>
    <p:sldId id="352" r:id="rId23"/>
    <p:sldId id="353" r:id="rId24"/>
    <p:sldId id="354" r:id="rId25"/>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65593" autoAdjust="0"/>
  </p:normalViewPr>
  <p:slideViewPr>
    <p:cSldViewPr snapToGrid="0">
      <p:cViewPr varScale="1">
        <p:scale>
          <a:sx n="58" d="100"/>
          <a:sy n="58" d="100"/>
        </p:scale>
        <p:origin x="1938"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1"/>
            <a:ext cx="2890665" cy="498008"/>
          </a:xfrm>
          <a:prstGeom prst="rect">
            <a:avLst/>
          </a:prstGeom>
        </p:spPr>
        <p:txBody>
          <a:bodyPr vert="horz" lIns="91440" tIns="45720" rIns="91440" bIns="45720" rtlCol="0"/>
          <a:lstStyle>
            <a:lvl1pPr algn="r">
              <a:defRPr sz="1200"/>
            </a:lvl1pPr>
          </a:lstStyle>
          <a:p>
            <a:fld id="{FE4B8066-3BA6-41A8-8328-CCFF25E0E1B5}" type="datetimeFigureOut">
              <a:rPr lang="en-GB" smtClean="0"/>
              <a:pPr/>
              <a:t>20/06/2016</a:t>
            </a:fld>
            <a:endParaRPr lang="en-GB"/>
          </a:p>
        </p:txBody>
      </p:sp>
      <p:sp>
        <p:nvSpPr>
          <p:cNvPr id="4" name="Footer Placeholder 3"/>
          <p:cNvSpPr>
            <a:spLocks noGrp="1"/>
          </p:cNvSpPr>
          <p:nvPr>
            <p:ph type="ftr" sz="quarter" idx="2"/>
          </p:nvPr>
        </p:nvSpPr>
        <p:spPr>
          <a:xfrm>
            <a:off x="0" y="9430218"/>
            <a:ext cx="2890665" cy="4980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30218"/>
            <a:ext cx="2890665" cy="498008"/>
          </a:xfrm>
          <a:prstGeom prst="rect">
            <a:avLst/>
          </a:prstGeom>
        </p:spPr>
        <p:txBody>
          <a:bodyPr vert="horz" lIns="91440" tIns="45720" rIns="91440" bIns="45720" rtlCol="0" anchor="b"/>
          <a:lstStyle>
            <a:lvl1pPr algn="r">
              <a:defRPr sz="1200"/>
            </a:lvl1pPr>
          </a:lstStyle>
          <a:p>
            <a:fld id="{3C100627-507B-4A7C-B912-435EC822C549}" type="slidenum">
              <a:rPr lang="en-GB" smtClean="0"/>
              <a:pPr/>
              <a:t>‹#›</a:t>
            </a:fld>
            <a:endParaRPr lang="en-GB"/>
          </a:p>
        </p:txBody>
      </p:sp>
    </p:spTree>
    <p:extLst>
      <p:ext uri="{BB962C8B-B14F-4D97-AF65-F5344CB8AC3E}">
        <p14:creationId xmlns:p14="http://schemas.microsoft.com/office/powerpoint/2010/main" val="2418994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866" y="1"/>
            <a:ext cx="2890665" cy="498008"/>
          </a:xfrm>
          <a:prstGeom prst="rect">
            <a:avLst/>
          </a:prstGeom>
        </p:spPr>
        <p:txBody>
          <a:bodyPr vert="horz" lIns="91440" tIns="45720" rIns="91440" bIns="45720" rtlCol="0"/>
          <a:lstStyle>
            <a:lvl1pPr algn="r">
              <a:defRPr sz="1200"/>
            </a:lvl1pPr>
          </a:lstStyle>
          <a:p>
            <a:fld id="{577B5387-AF5B-48E4-8D59-A28F59554609}" type="datetimeFigureOut">
              <a:rPr lang="en-GB" smtClean="0"/>
              <a:pPr/>
              <a:t>20/06/2016</a:t>
            </a:fld>
            <a:endParaRPr lang="en-GB"/>
          </a:p>
        </p:txBody>
      </p:sp>
      <p:sp>
        <p:nvSpPr>
          <p:cNvPr id="4" name="Slide Image Placeholder 3"/>
          <p:cNvSpPr>
            <a:spLocks noGrp="1" noRot="1" noChangeAspect="1"/>
          </p:cNvSpPr>
          <p:nvPr>
            <p:ph type="sldImg" idx="2"/>
          </p:nvPr>
        </p:nvSpPr>
        <p:spPr>
          <a:xfrm>
            <a:off x="1101725" y="1243013"/>
            <a:ext cx="4465638"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9" y="4777362"/>
            <a:ext cx="5335893" cy="39106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218"/>
            <a:ext cx="2890665" cy="4980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430218"/>
            <a:ext cx="2890665" cy="498008"/>
          </a:xfrm>
          <a:prstGeom prst="rect">
            <a:avLst/>
          </a:prstGeom>
        </p:spPr>
        <p:txBody>
          <a:bodyPr vert="horz" lIns="91440" tIns="45720" rIns="91440" bIns="45720" rtlCol="0" anchor="b"/>
          <a:lstStyle>
            <a:lvl1pPr algn="r">
              <a:defRPr sz="1200"/>
            </a:lvl1pPr>
          </a:lstStyle>
          <a:p>
            <a:fld id="{67B7978C-7FC4-4BE4-8BC5-19063B3BD776}" type="slidenum">
              <a:rPr lang="en-GB" smtClean="0"/>
              <a:pPr/>
              <a:t>‹#›</a:t>
            </a:fld>
            <a:endParaRPr lang="en-GB"/>
          </a:p>
        </p:txBody>
      </p:sp>
    </p:spTree>
    <p:extLst>
      <p:ext uri="{BB962C8B-B14F-4D97-AF65-F5344CB8AC3E}">
        <p14:creationId xmlns:p14="http://schemas.microsoft.com/office/powerpoint/2010/main" val="338265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Thanks - today I am going to talk about a collaborative herbarium specimen </a:t>
            </a:r>
            <a:r>
              <a:rPr lang="en-GB" dirty="0" err="1" smtClean="0"/>
              <a:t>digitisiation</a:t>
            </a:r>
            <a:r>
              <a:rPr lang="en-GB" dirty="0" smtClean="0"/>
              <a:t> pilot project</a:t>
            </a:r>
            <a:r>
              <a:rPr lang="en-GB" baseline="0" dirty="0" smtClean="0"/>
              <a:t> between Kew and the Natural history museum ( or NHM). Together we have around 12 million herbarium specimens.  Both institutions only have a proportion of the specimen information available.  Kew has only  13% databased (8% imaged) so we have some way to go.  How are we going to increase the rate we make this information available to researchers.</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1</a:t>
            </a:fld>
            <a:endParaRPr lang="en-GB"/>
          </a:p>
        </p:txBody>
      </p:sp>
    </p:spTree>
    <p:extLst>
      <p:ext uri="{BB962C8B-B14F-4D97-AF65-F5344CB8AC3E}">
        <p14:creationId xmlns:p14="http://schemas.microsoft.com/office/powerpoint/2010/main" val="307422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Quality control – all thumbnails</a:t>
            </a:r>
            <a:r>
              <a:rPr lang="en-GB" baseline="0" dirty="0" smtClean="0"/>
              <a:t> were </a:t>
            </a:r>
            <a:r>
              <a:rPr lang="en-GB" dirty="0" smtClean="0"/>
              <a:t>checked to make sure they were cropped – looking at the </a:t>
            </a:r>
            <a:r>
              <a:rPr lang="en-GB" dirty="0" err="1" smtClean="0"/>
              <a:t>thunbnails</a:t>
            </a:r>
            <a:r>
              <a:rPr lang="en-GB" dirty="0" smtClean="0"/>
              <a:t> and then 1% of images checked.  Once satisfactory</a:t>
            </a:r>
            <a:r>
              <a:rPr lang="en-GB" baseline="0" dirty="0" smtClean="0"/>
              <a:t> they were passed to the team in </a:t>
            </a:r>
            <a:r>
              <a:rPr lang="en-GB" baseline="0" dirty="0" err="1" smtClean="0"/>
              <a:t>suriname</a:t>
            </a:r>
            <a:r>
              <a:rPr lang="en-GB" baseline="0" dirty="0" smtClean="0"/>
              <a:t> for transcription</a:t>
            </a:r>
            <a:endParaRPr lang="en-GB" dirty="0" smtClean="0"/>
          </a:p>
          <a:p>
            <a:r>
              <a:rPr lang="en-GB" dirty="0" smtClean="0"/>
              <a:t>Image satisfactory</a:t>
            </a:r>
            <a:r>
              <a:rPr lang="en-GB" baseline="0" dirty="0" smtClean="0"/>
              <a:t> for the pilot –discussed some improvements contrast and sharpening to get a more visually useful image..  Some pixel noise. </a:t>
            </a:r>
            <a:endParaRPr lang="en-GB" dirty="0"/>
          </a:p>
        </p:txBody>
      </p:sp>
      <p:sp>
        <p:nvSpPr>
          <p:cNvPr id="4" name="Slide Number Placeholder 3"/>
          <p:cNvSpPr>
            <a:spLocks noGrp="1"/>
          </p:cNvSpPr>
          <p:nvPr>
            <p:ph type="sldNum" sz="quarter" idx="10"/>
          </p:nvPr>
        </p:nvSpPr>
        <p:spPr/>
        <p:txBody>
          <a:bodyPr/>
          <a:lstStyle/>
          <a:p>
            <a:pPr>
              <a:defRPr/>
            </a:pPr>
            <a:fld id="{A76B94C3-AE96-4C5F-B6C7-9BC7AB2F0BF3}" type="slidenum">
              <a:rPr lang="en-GB" smtClean="0"/>
              <a:pPr>
                <a:defRPr/>
              </a:pPr>
              <a:t>10</a:t>
            </a:fld>
            <a:endParaRPr lang="en-GB"/>
          </a:p>
        </p:txBody>
      </p:sp>
    </p:spTree>
    <p:extLst>
      <p:ext uri="{BB962C8B-B14F-4D97-AF65-F5344CB8AC3E}">
        <p14:creationId xmlns:p14="http://schemas.microsoft.com/office/powerpoint/2010/main" val="351202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Brahms</a:t>
            </a:r>
            <a:r>
              <a:rPr lang="en-GB" baseline="0" dirty="0" smtClean="0"/>
              <a:t> was used to transcribe and check the data. </a:t>
            </a:r>
            <a:r>
              <a:rPr lang="en-GB" dirty="0" err="1" smtClean="0"/>
              <a:t>Approx</a:t>
            </a:r>
            <a:r>
              <a:rPr lang="en-GB" dirty="0" smtClean="0"/>
              <a:t> 10% of the data</a:t>
            </a:r>
            <a:r>
              <a:rPr lang="en-GB" baseline="0" dirty="0" smtClean="0"/>
              <a:t> was checked.</a:t>
            </a:r>
            <a:r>
              <a:rPr lang="en-GB" dirty="0" smtClean="0"/>
              <a:t> Data was captured using Brahms – system familiar by</a:t>
            </a:r>
            <a:r>
              <a:rPr lang="en-GB" baseline="0" dirty="0" smtClean="0"/>
              <a:t> all to a certain extent.   Specimen were checked in batches and each batch was passed or rejected</a:t>
            </a:r>
            <a:endParaRPr lang="en-GB" dirty="0" smtClean="0"/>
          </a:p>
          <a:p>
            <a:pPr>
              <a:spcBef>
                <a:spcPct val="0"/>
              </a:spcBef>
            </a:pPr>
            <a:r>
              <a:rPr lang="en-GB" baseline="0" dirty="0" smtClean="0"/>
              <a:t>A bug tracker system was used called Mantis to track the acceptance or rejection of batches.</a:t>
            </a:r>
            <a:endParaRPr lang="en-GB"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4A560F-5088-4993-A8C1-06C8C4F3305C}" type="slidenum">
              <a:rPr lang="en-GB"/>
              <a:pPr fontAlgn="base">
                <a:spcBef>
                  <a:spcPct val="0"/>
                </a:spcBef>
                <a:spcAft>
                  <a:spcPct val="0"/>
                </a:spcAft>
              </a:pPr>
              <a:t>11</a:t>
            </a:fld>
            <a:endParaRPr lang="en-GB"/>
          </a:p>
        </p:txBody>
      </p:sp>
    </p:spTree>
    <p:extLst>
      <p:ext uri="{BB962C8B-B14F-4D97-AF65-F5344CB8AC3E}">
        <p14:creationId xmlns:p14="http://schemas.microsoft.com/office/powerpoint/2010/main" val="363239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Transcribers in Surinam could see the examples.  How they enter the data</a:t>
            </a:r>
          </a:p>
          <a:p>
            <a:pPr>
              <a:spcBef>
                <a:spcPct val="0"/>
              </a:spcBef>
            </a:pPr>
            <a:r>
              <a:rPr lang="en-GB" dirty="0" smtClean="0"/>
              <a:t>Transcription protocol could have been improved (need to decide on much interpretation we would allow) .</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119305-96CD-48CD-B6F6-6A7151DD6B8D}" type="slidenum">
              <a:rPr lang="en-GB"/>
              <a:pPr fontAlgn="base">
                <a:spcBef>
                  <a:spcPct val="0"/>
                </a:spcBef>
                <a:spcAft>
                  <a:spcPct val="0"/>
                </a:spcAft>
              </a:pPr>
              <a:t>12</a:t>
            </a:fld>
            <a:endParaRPr lang="en-GB"/>
          </a:p>
        </p:txBody>
      </p:sp>
    </p:spTree>
    <p:extLst>
      <p:ext uri="{BB962C8B-B14F-4D97-AF65-F5344CB8AC3E}">
        <p14:creationId xmlns:p14="http://schemas.microsoft.com/office/powerpoint/2010/main" val="251558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So each batch was scored for errors</a:t>
            </a:r>
            <a:r>
              <a:rPr lang="en-GB" baseline="0" dirty="0" smtClean="0"/>
              <a:t> to try and quantify them so are less subjective about  why they were rejected. Fields were weighted depending on priority of  the field. For example  if  a collector name was transcribed incorrectly, in the record then the record would get a score of 0.5. (Although the maximum score for any record is 1)</a:t>
            </a:r>
          </a:p>
        </p:txBody>
      </p:sp>
      <p:sp>
        <p:nvSpPr>
          <p:cNvPr id="4" name="Slide Number Placeholder 3"/>
          <p:cNvSpPr>
            <a:spLocks noGrp="1"/>
          </p:cNvSpPr>
          <p:nvPr>
            <p:ph type="sldNum" sz="quarter" idx="10"/>
          </p:nvPr>
        </p:nvSpPr>
        <p:spPr/>
        <p:txBody>
          <a:bodyPr/>
          <a:lstStyle/>
          <a:p>
            <a:pPr>
              <a:defRPr/>
            </a:pPr>
            <a:fld id="{A76B94C3-AE96-4C5F-B6C7-9BC7AB2F0BF3}" type="slidenum">
              <a:rPr lang="en-GB" smtClean="0"/>
              <a:pPr>
                <a:defRPr/>
              </a:pPr>
              <a:t>13</a:t>
            </a:fld>
            <a:endParaRPr lang="en-GB"/>
          </a:p>
        </p:txBody>
      </p:sp>
    </p:spTree>
    <p:extLst>
      <p:ext uri="{BB962C8B-B14F-4D97-AF65-F5344CB8AC3E}">
        <p14:creationId xmlns:p14="http://schemas.microsoft.com/office/powerpoint/2010/main" val="4506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Allowed transcribers to enter</a:t>
            </a:r>
            <a:r>
              <a:rPr lang="en-GB" baseline="0" dirty="0" smtClean="0"/>
              <a:t> information in square brackets if they were unsure – so this was not rejected.. However we could add a score if we felt that  there was overuse of these brackets.</a:t>
            </a:r>
          </a:p>
          <a:p>
            <a:r>
              <a:rPr lang="en-GB" baseline="0" dirty="0" smtClean="0"/>
              <a:t>All scores were added up  and then this value would  </a:t>
            </a:r>
            <a:r>
              <a:rPr lang="en-GB" baseline="0" dirty="0" err="1" smtClean="0"/>
              <a:t>would</a:t>
            </a:r>
            <a:r>
              <a:rPr lang="en-GB" baseline="0" dirty="0" smtClean="0"/>
              <a:t> indicate if file could be rejected or not.  An improvement of the number of batches rejected over time can be seen. </a:t>
            </a:r>
          </a:p>
          <a:p>
            <a:r>
              <a:rPr lang="en-GB" baseline="0" dirty="0" smtClean="0"/>
              <a:t>Each individual record can not have a score more than 1.</a:t>
            </a:r>
          </a:p>
          <a:p>
            <a:endParaRPr lang="en-GB" baseline="0" dirty="0" smtClean="0"/>
          </a:p>
          <a:p>
            <a:r>
              <a:rPr lang="en-GB" baseline="0" dirty="0" err="1" smtClean="0"/>
              <a:t>Iso</a:t>
            </a:r>
            <a:r>
              <a:rPr lang="en-GB" baseline="0" dirty="0" smtClean="0"/>
              <a:t> - 2859</a:t>
            </a:r>
            <a:endParaRPr lang="en-GB" dirty="0"/>
          </a:p>
        </p:txBody>
      </p:sp>
      <p:sp>
        <p:nvSpPr>
          <p:cNvPr id="4" name="Slide Number Placeholder 3"/>
          <p:cNvSpPr>
            <a:spLocks noGrp="1"/>
          </p:cNvSpPr>
          <p:nvPr>
            <p:ph type="sldNum" sz="quarter" idx="10"/>
          </p:nvPr>
        </p:nvSpPr>
        <p:spPr/>
        <p:txBody>
          <a:bodyPr/>
          <a:lstStyle/>
          <a:p>
            <a:pPr>
              <a:defRPr/>
            </a:pPr>
            <a:fld id="{A76B94C3-AE96-4C5F-B6C7-9BC7AB2F0BF3}" type="slidenum">
              <a:rPr lang="en-GB" smtClean="0"/>
              <a:pPr>
                <a:defRPr/>
              </a:pPr>
              <a:t>14</a:t>
            </a:fld>
            <a:endParaRPr lang="en-GB"/>
          </a:p>
        </p:txBody>
      </p:sp>
    </p:spTree>
    <p:extLst>
      <p:ext uri="{BB962C8B-B14F-4D97-AF65-F5344CB8AC3E}">
        <p14:creationId xmlns:p14="http://schemas.microsoft.com/office/powerpoint/2010/main" val="329554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 a mass digitisation effort a pragmatic approach is required.  Can not clean it all . </a:t>
            </a:r>
            <a:r>
              <a:rPr lang="en-GB" baseline="0" dirty="0" smtClean="0"/>
              <a:t>We have to prioritise what makes the record most useful and searchable. – concentrated on fields like country. </a:t>
            </a:r>
          </a:p>
          <a:p>
            <a:r>
              <a:rPr lang="en-GB" baseline="0" dirty="0" smtClean="0"/>
              <a:t>For example because the transcribers were doing little </a:t>
            </a:r>
            <a:r>
              <a:rPr lang="en-GB" baseline="0" dirty="0" err="1" smtClean="0"/>
              <a:t>intrepretation</a:t>
            </a:r>
            <a:r>
              <a:rPr lang="en-GB" baseline="0" dirty="0" smtClean="0"/>
              <a:t> and only entering the country if it was on the label then there were lots of records with missing country names.</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15</a:t>
            </a:fld>
            <a:endParaRPr lang="en-GB"/>
          </a:p>
        </p:txBody>
      </p:sp>
    </p:spTree>
    <p:extLst>
      <p:ext uri="{BB962C8B-B14F-4D97-AF65-F5344CB8AC3E}">
        <p14:creationId xmlns:p14="http://schemas.microsoft.com/office/powerpoint/2010/main" val="424837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Single project manager for</a:t>
            </a:r>
            <a:r>
              <a:rPr lang="en-GB" baseline="0" dirty="0" smtClean="0"/>
              <a:t> both sites was effective</a:t>
            </a:r>
          </a:p>
          <a:p>
            <a:r>
              <a:rPr lang="en-GB" baseline="0" dirty="0" smtClean="0"/>
              <a:t>More time upfront to plan.</a:t>
            </a:r>
          </a:p>
          <a:p>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16</a:t>
            </a:fld>
            <a:endParaRPr lang="en-GB"/>
          </a:p>
        </p:txBody>
      </p:sp>
    </p:spTree>
    <p:extLst>
      <p:ext uri="{BB962C8B-B14F-4D97-AF65-F5344CB8AC3E}">
        <p14:creationId xmlns:p14="http://schemas.microsoft.com/office/powerpoint/2010/main" val="3677618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transcription protocol was a challenge – deciding on what the rules were and how much interpretation was appropriate.</a:t>
            </a:r>
          </a:p>
          <a:p>
            <a:r>
              <a:rPr lang="en-GB" dirty="0" smtClean="0"/>
              <a:t>Images rate</a:t>
            </a:r>
            <a:r>
              <a:rPr lang="en-GB" baseline="0" dirty="0" smtClean="0"/>
              <a:t> of ingestion an issue. – better Infrastructure needed. </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17</a:t>
            </a:fld>
            <a:endParaRPr lang="en-GB"/>
          </a:p>
        </p:txBody>
      </p:sp>
    </p:spTree>
    <p:extLst>
      <p:ext uri="{BB962C8B-B14F-4D97-AF65-F5344CB8AC3E}">
        <p14:creationId xmlns:p14="http://schemas.microsoft.com/office/powerpoint/2010/main" val="280833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real cost differential between the two models  is the cost of dealing with all the multiple specimen sheets post digitisation ,</a:t>
            </a:r>
            <a:r>
              <a:rPr lang="en-GB" baseline="0" dirty="0" smtClean="0"/>
              <a:t> </a:t>
            </a:r>
            <a:r>
              <a:rPr lang="en-GB" baseline="0" dirty="0" err="1" smtClean="0"/>
              <a:t>indentifying</a:t>
            </a:r>
            <a:r>
              <a:rPr lang="en-GB" baseline="0" dirty="0" smtClean="0"/>
              <a:t> them, reimaging them,  checking the data records.</a:t>
            </a:r>
          </a:p>
          <a:p>
            <a:r>
              <a:rPr lang="en-GB" dirty="0" smtClean="0"/>
              <a:t>apart from that the two models were more or less equitable – outsourcing slightly cheaper.</a:t>
            </a:r>
          </a:p>
          <a:p>
            <a:endParaRPr lang="en-GB" dirty="0" smtClean="0"/>
          </a:p>
          <a:p>
            <a:r>
              <a:rPr lang="en-GB" dirty="0" smtClean="0"/>
              <a:t>Euros.</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18</a:t>
            </a:fld>
            <a:endParaRPr lang="en-GB"/>
          </a:p>
        </p:txBody>
      </p:sp>
    </p:spTree>
    <p:extLst>
      <p:ext uri="{BB962C8B-B14F-4D97-AF65-F5344CB8AC3E}">
        <p14:creationId xmlns:p14="http://schemas.microsoft.com/office/powerpoint/2010/main" val="88955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if we manage to get the funding to digitise these intuitional catalogues then the work is not done. </a:t>
            </a:r>
            <a:endParaRPr lang="en-GB" dirty="0" smtClean="0"/>
          </a:p>
          <a:p>
            <a:endParaRPr lang="en-GB" dirty="0" smtClean="0"/>
          </a:p>
          <a:p>
            <a:r>
              <a:rPr lang="en-GB" dirty="0" smtClean="0"/>
              <a:t>Currently</a:t>
            </a:r>
            <a:r>
              <a:rPr lang="en-GB" baseline="0" dirty="0" smtClean="0"/>
              <a:t> Solanum and </a:t>
            </a:r>
            <a:r>
              <a:rPr lang="en-GB" baseline="0" dirty="0" err="1" smtClean="0"/>
              <a:t>Dioscoraceae</a:t>
            </a:r>
            <a:r>
              <a:rPr lang="en-GB" baseline="0" dirty="0" smtClean="0"/>
              <a:t> is a small proportion of new accession so we can digitise these.  However we have 30,000 new accessions that need to be digitised before they can be laid away  amongst digitised material. </a:t>
            </a:r>
          </a:p>
          <a:p>
            <a:r>
              <a:rPr lang="en-GB" baseline="0" dirty="0" smtClean="0"/>
              <a:t>Estimates that one digitisation office  could barcode, capture minimal data and image before laying away – records can be enhanced at a later point. By specific projects, researchers or crowdsourcing.  However should Kew ask that all incoming material should  be accompanying by electronic records.  Collection information is captured electronically to create the herbarium label so electronic records should be sent along with the duplicates. </a:t>
            </a:r>
          </a:p>
          <a:p>
            <a:r>
              <a:rPr lang="en-GB" baseline="0" dirty="0" smtClean="0"/>
              <a:t>Currently started to look at a workflow for the digitisation of new specimens.</a:t>
            </a:r>
          </a:p>
          <a:p>
            <a:endParaRPr lang="en-GB" baseline="0" dirty="0" smtClean="0"/>
          </a:p>
          <a:p>
            <a:r>
              <a:rPr lang="en-GB" baseline="0" dirty="0" smtClean="0"/>
              <a:t>Another challenge is keeping the digital records up to dat. . </a:t>
            </a:r>
            <a:r>
              <a:rPr lang="en-GB" baseline="0" dirty="0" err="1" smtClean="0"/>
              <a:t>Everytime</a:t>
            </a:r>
            <a:r>
              <a:rPr lang="en-GB" baseline="0" dirty="0" smtClean="0"/>
              <a:t> a specimen is  physically moved  to a different place within the herbarium the “filed under name “ needs to be updated to allow quick retrieval of the specimen.</a:t>
            </a:r>
          </a:p>
          <a:p>
            <a:r>
              <a:rPr lang="en-GB" baseline="0" dirty="0" smtClean="0"/>
              <a:t>Currently have not defined how much curator resource is needed for this task.</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19</a:t>
            </a:fld>
            <a:endParaRPr lang="en-GB"/>
          </a:p>
        </p:txBody>
      </p:sp>
    </p:spTree>
    <p:extLst>
      <p:ext uri="{BB962C8B-B14F-4D97-AF65-F5344CB8AC3E}">
        <p14:creationId xmlns:p14="http://schemas.microsoft.com/office/powerpoint/2010/main" val="316589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2</a:t>
            </a:fld>
            <a:endParaRPr lang="en-GB"/>
          </a:p>
        </p:txBody>
      </p:sp>
    </p:spTree>
    <p:extLst>
      <p:ext uri="{BB962C8B-B14F-4D97-AF65-F5344CB8AC3E}">
        <p14:creationId xmlns:p14="http://schemas.microsoft.com/office/powerpoint/2010/main" val="2984794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76B94C3-AE96-4C5F-B6C7-9BC7AB2F0BF3}" type="slidenum">
              <a:rPr lang="en-GB" smtClean="0"/>
              <a:pPr>
                <a:defRPr/>
              </a:pPr>
              <a:t>20</a:t>
            </a:fld>
            <a:endParaRPr lang="en-GB"/>
          </a:p>
        </p:txBody>
      </p:sp>
    </p:spTree>
    <p:extLst>
      <p:ext uri="{BB962C8B-B14F-4D97-AF65-F5344CB8AC3E}">
        <p14:creationId xmlns:p14="http://schemas.microsoft.com/office/powerpoint/2010/main" val="2353754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each batch was scored for errors</a:t>
            </a:r>
            <a:r>
              <a:rPr lang="en-GB" baseline="0" dirty="0" smtClean="0"/>
              <a:t> to try and quantify them so are less subjective about  why they were rejected. Fields were weighted depending on priority of  the field. For example  if  a collector name was transcribed incorrectly, in the record then the record would get a score of 0.5. (Although the maximum score for any record is 1)</a:t>
            </a:r>
          </a:p>
        </p:txBody>
      </p:sp>
      <p:sp>
        <p:nvSpPr>
          <p:cNvPr id="4" name="Slide Number Placeholder 3"/>
          <p:cNvSpPr>
            <a:spLocks noGrp="1"/>
          </p:cNvSpPr>
          <p:nvPr>
            <p:ph type="sldNum" sz="quarter" idx="10"/>
          </p:nvPr>
        </p:nvSpPr>
        <p:spPr/>
        <p:txBody>
          <a:bodyPr/>
          <a:lstStyle/>
          <a:p>
            <a:pPr>
              <a:defRPr/>
            </a:pPr>
            <a:fld id="{A76B94C3-AE96-4C5F-B6C7-9BC7AB2F0BF3}" type="slidenum">
              <a:rPr lang="en-GB" smtClean="0"/>
              <a:pPr>
                <a:defRPr/>
              </a:pPr>
              <a:t>21</a:t>
            </a:fld>
            <a:endParaRPr lang="en-GB"/>
          </a:p>
        </p:txBody>
      </p:sp>
    </p:spTree>
    <p:extLst>
      <p:ext uri="{BB962C8B-B14F-4D97-AF65-F5344CB8AC3E}">
        <p14:creationId xmlns:p14="http://schemas.microsoft.com/office/powerpoint/2010/main" val="231915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Allowed transcribers to enter</a:t>
            </a:r>
            <a:r>
              <a:rPr lang="en-GB" baseline="0" dirty="0" smtClean="0"/>
              <a:t> information in square brackets if they were unsure – so this was not rejected.. However we could add a score if we felt that  there was overuse of these brackets.</a:t>
            </a:r>
          </a:p>
          <a:p>
            <a:r>
              <a:rPr lang="en-GB" baseline="0" dirty="0" smtClean="0"/>
              <a:t>All scores were added up  and then this value would  </a:t>
            </a:r>
            <a:r>
              <a:rPr lang="en-GB" baseline="0" dirty="0" err="1" smtClean="0"/>
              <a:t>would</a:t>
            </a:r>
            <a:r>
              <a:rPr lang="en-GB" baseline="0" dirty="0" smtClean="0"/>
              <a:t> indicate if file could be rejected or not.  An improvement of the number of batches rejected over time can be seen. </a:t>
            </a:r>
          </a:p>
          <a:p>
            <a:r>
              <a:rPr lang="en-GB" baseline="0" dirty="0" smtClean="0"/>
              <a:t>Each individual record can not have a score more than 1.</a:t>
            </a:r>
            <a:endParaRPr lang="en-GB" dirty="0"/>
          </a:p>
        </p:txBody>
      </p:sp>
      <p:sp>
        <p:nvSpPr>
          <p:cNvPr id="4" name="Slide Number Placeholder 3"/>
          <p:cNvSpPr>
            <a:spLocks noGrp="1"/>
          </p:cNvSpPr>
          <p:nvPr>
            <p:ph type="sldNum" sz="quarter" idx="10"/>
          </p:nvPr>
        </p:nvSpPr>
        <p:spPr/>
        <p:txBody>
          <a:bodyPr/>
          <a:lstStyle/>
          <a:p>
            <a:pPr>
              <a:defRPr/>
            </a:pPr>
            <a:fld id="{A76B94C3-AE96-4C5F-B6C7-9BC7AB2F0BF3}" type="slidenum">
              <a:rPr lang="en-GB" smtClean="0"/>
              <a:pPr>
                <a:defRPr/>
              </a:pPr>
              <a:t>22</a:t>
            </a:fld>
            <a:endParaRPr lang="en-GB"/>
          </a:p>
        </p:txBody>
      </p:sp>
    </p:spTree>
    <p:extLst>
      <p:ext uri="{BB962C8B-B14F-4D97-AF65-F5344CB8AC3E}">
        <p14:creationId xmlns:p14="http://schemas.microsoft.com/office/powerpoint/2010/main" val="645905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Last person for the NHM images the sheet – they had training to recognise the types of sheets which</a:t>
            </a:r>
            <a:r>
              <a:rPr lang="en-GB" baseline="0" dirty="0" smtClean="0"/>
              <a:t> could have writing on the back – then they checked them and used another station where the backs were imaged from underneath.</a:t>
            </a:r>
            <a:endParaRPr lang="en-GB" dirty="0" smtClean="0"/>
          </a:p>
          <a:p>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23</a:t>
            </a:fld>
            <a:endParaRPr lang="en-GB"/>
          </a:p>
        </p:txBody>
      </p:sp>
    </p:spTree>
    <p:extLst>
      <p:ext uri="{BB962C8B-B14F-4D97-AF65-F5344CB8AC3E}">
        <p14:creationId xmlns:p14="http://schemas.microsoft.com/office/powerpoint/2010/main" val="2411925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Lot of concern (1 in 1000 specimens).  Obviously risk of damage to specimens while transporting offsite is a concern.. So we assessed for damage at four recording state of specimens before they left, comparing on arrival, after digitisation prior to return and on return. Image on site and when they come back.  process. No significant damage seen.</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24</a:t>
            </a:fld>
            <a:endParaRPr lang="en-GB"/>
          </a:p>
        </p:txBody>
      </p:sp>
    </p:spTree>
    <p:extLst>
      <p:ext uri="{BB962C8B-B14F-4D97-AF65-F5344CB8AC3E}">
        <p14:creationId xmlns:p14="http://schemas.microsoft.com/office/powerpoint/2010/main" val="244539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t> collaboration focussing on core research areas in each institution</a:t>
            </a:r>
          </a:p>
          <a:p>
            <a:pPr>
              <a:spcBef>
                <a:spcPct val="0"/>
              </a:spcBef>
            </a:pPr>
            <a:r>
              <a:rPr lang="en-GB" dirty="0" smtClean="0"/>
              <a:t>Political – both institutions have science strategies which emphasis digitisation. Kew target of digitising 80% of its collection by 2020.</a:t>
            </a:r>
          </a:p>
          <a:p>
            <a:pPr>
              <a:spcBef>
                <a:spcPct val="0"/>
              </a:spcBef>
            </a:pPr>
            <a:r>
              <a:rPr lang="en-GB" dirty="0" smtClean="0"/>
              <a:t>- We know that for herbarium specimens large scale digitisation is now possible (with Paris and Naturalis having digitised all their collections and other institutions starting to look at this. </a:t>
            </a:r>
          </a:p>
          <a:p>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3</a:t>
            </a:fld>
            <a:endParaRPr lang="en-GB"/>
          </a:p>
        </p:txBody>
      </p:sp>
    </p:spTree>
    <p:extLst>
      <p:ext uri="{BB962C8B-B14F-4D97-AF65-F5344CB8AC3E}">
        <p14:creationId xmlns:p14="http://schemas.microsoft.com/office/powerpoint/2010/main" val="124963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Picked groups of</a:t>
            </a:r>
            <a:r>
              <a:rPr lang="en-GB" baseline="0" dirty="0" smtClean="0"/>
              <a:t> research interest and NHM and Kew pool information from both institutes for research</a:t>
            </a:r>
          </a:p>
          <a:p>
            <a:r>
              <a:rPr lang="en-GB" dirty="0" smtClean="0"/>
              <a:t>.  Just under 70,000 specimens. For the pilot we worked with </a:t>
            </a:r>
            <a:r>
              <a:rPr lang="en-GB" dirty="0" err="1" smtClean="0"/>
              <a:t>Picturae</a:t>
            </a:r>
            <a:r>
              <a:rPr lang="en-GB" dirty="0" smtClean="0"/>
              <a:t> same company that digitised Naturalis specimens </a:t>
            </a:r>
            <a:r>
              <a:rPr lang="en-GB" dirty="0" err="1" smtClean="0"/>
              <a:t>Picturae</a:t>
            </a:r>
            <a:r>
              <a:rPr lang="en-GB" dirty="0" smtClean="0"/>
              <a:t>.  Could image at 420 </a:t>
            </a:r>
            <a:r>
              <a:rPr lang="en-GB" dirty="0" err="1" smtClean="0"/>
              <a:t>ppi</a:t>
            </a:r>
            <a:r>
              <a:rPr lang="en-GB" dirty="0" smtClean="0"/>
              <a:t> and 3000-4000 specimens per </a:t>
            </a:r>
            <a:r>
              <a:rPr lang="en-GB" dirty="0" smtClean="0"/>
              <a:t>day per</a:t>
            </a:r>
            <a:r>
              <a:rPr lang="en-GB" baseline="0" dirty="0" smtClean="0"/>
              <a:t> system.</a:t>
            </a:r>
            <a:r>
              <a:rPr lang="en-GB" dirty="0" smtClean="0"/>
              <a:t>. Although informed</a:t>
            </a:r>
            <a:r>
              <a:rPr lang="en-GB" baseline="0" dirty="0" smtClean="0"/>
              <a:t> rates  have increased.</a:t>
            </a:r>
            <a:r>
              <a:rPr lang="en-GB" dirty="0" smtClean="0"/>
              <a:t>  Specimen </a:t>
            </a:r>
            <a:r>
              <a:rPr lang="en-GB" dirty="0" smtClean="0"/>
              <a:t>label data transcribed</a:t>
            </a:r>
            <a:r>
              <a:rPr lang="en-GB" baseline="0" dirty="0" smtClean="0"/>
              <a:t> from images</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4</a:t>
            </a:fld>
            <a:endParaRPr lang="en-GB"/>
          </a:p>
        </p:txBody>
      </p:sp>
    </p:spTree>
    <p:extLst>
      <p:ext uri="{BB962C8B-B14F-4D97-AF65-F5344CB8AC3E}">
        <p14:creationId xmlns:p14="http://schemas.microsoft.com/office/powerpoint/2010/main" val="28714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GB" dirty="0" smtClean="0"/>
              <a:t>Working together allowed us to test different approaches  for different collections</a:t>
            </a:r>
          </a:p>
          <a:p>
            <a:pPr>
              <a:spcBef>
                <a:spcPct val="0"/>
              </a:spcBef>
            </a:pPr>
            <a:r>
              <a:rPr lang="en-GB" dirty="0" smtClean="0"/>
              <a:t>e.g. Solanum, </a:t>
            </a:r>
            <a:r>
              <a:rPr lang="en-GB" dirty="0" err="1" smtClean="0"/>
              <a:t>Dioscoraceae</a:t>
            </a:r>
            <a:r>
              <a:rPr lang="en-GB" dirty="0" smtClean="0"/>
              <a:t> in the NHM those not already barcoded were barcoded in house and the filed under name captured – what we termed as a stub record.   In</a:t>
            </a:r>
            <a:r>
              <a:rPr lang="en-GB" baseline="0" dirty="0" smtClean="0"/>
              <a:t> our case this name is not always on the specimen itself.</a:t>
            </a:r>
            <a:endParaRPr lang="en-GB" dirty="0" smtClean="0"/>
          </a:p>
          <a:p>
            <a:pPr>
              <a:spcBef>
                <a:spcPct val="0"/>
              </a:spcBef>
            </a:pPr>
            <a:r>
              <a:rPr lang="en-GB" dirty="0" smtClean="0"/>
              <a:t>Compared to </a:t>
            </a:r>
            <a:r>
              <a:rPr lang="en-GB" dirty="0" err="1" smtClean="0"/>
              <a:t>kew</a:t>
            </a:r>
            <a:r>
              <a:rPr lang="en-GB" dirty="0" smtClean="0"/>
              <a:t> where we did no pre curation.</a:t>
            </a:r>
            <a:r>
              <a:rPr lang="en-GB" baseline="0" dirty="0" smtClean="0"/>
              <a:t>  </a:t>
            </a:r>
            <a:r>
              <a:rPr lang="en-GB" baseline="0" dirty="0" err="1" smtClean="0"/>
              <a:t>Picturae</a:t>
            </a:r>
            <a:r>
              <a:rPr lang="en-GB" baseline="0" dirty="0" smtClean="0"/>
              <a:t> staff barcoded the specimens  and the names were captured by transcribing the information from the folders.</a:t>
            </a:r>
          </a:p>
          <a:p>
            <a:endParaRPr lang="en-GB" dirty="0" smtClean="0"/>
          </a:p>
          <a:p>
            <a:r>
              <a:rPr lang="en-GB" dirty="0" err="1" smtClean="0"/>
              <a:t>Hypericum</a:t>
            </a:r>
            <a:r>
              <a:rPr lang="en-GB" dirty="0" smtClean="0"/>
              <a:t> – spent</a:t>
            </a:r>
            <a:r>
              <a:rPr lang="en-GB" baseline="0" dirty="0" smtClean="0"/>
              <a:t> some time on folder preparation – checking names clearly legible on folder.</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5</a:t>
            </a:fld>
            <a:endParaRPr lang="en-GB"/>
          </a:p>
        </p:txBody>
      </p:sp>
    </p:spTree>
    <p:extLst>
      <p:ext uri="{BB962C8B-B14F-4D97-AF65-F5344CB8AC3E}">
        <p14:creationId xmlns:p14="http://schemas.microsoft.com/office/powerpoint/2010/main" val="386303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a:t>
            </a:r>
            <a:r>
              <a:rPr lang="en-GB" baseline="0" dirty="0" smtClean="0"/>
              <a:t> the pilot we transferred specimens to  Amsterdam through the channel tunnel,  Used Crown (who move expensive art works around). </a:t>
            </a:r>
            <a:r>
              <a:rPr lang="en-GB" baseline="0" dirty="0" err="1" smtClean="0"/>
              <a:t>Picturae</a:t>
            </a:r>
            <a:r>
              <a:rPr lang="en-GB" baseline="0" dirty="0" smtClean="0"/>
              <a:t> also hired there facility to set up the digitisation system.</a:t>
            </a:r>
            <a:endParaRPr lang="en-GB" dirty="0" smtClean="0"/>
          </a:p>
          <a:p>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6</a:t>
            </a:fld>
            <a:endParaRPr lang="en-GB"/>
          </a:p>
        </p:txBody>
      </p:sp>
    </p:spTree>
    <p:extLst>
      <p:ext uri="{BB962C8B-B14F-4D97-AF65-F5344CB8AC3E}">
        <p14:creationId xmlns:p14="http://schemas.microsoft.com/office/powerpoint/2010/main" val="116144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a:t>
            </a:r>
            <a:r>
              <a:rPr lang="en-GB" baseline="0" dirty="0" smtClean="0"/>
              <a:t> we begun – we gave training on specimen handling to the operators imaging the specimens. We were on site for the first two weeks of the imaging process.</a:t>
            </a:r>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7</a:t>
            </a:fld>
            <a:endParaRPr lang="en-GB"/>
          </a:p>
        </p:txBody>
      </p:sp>
    </p:spTree>
    <p:extLst>
      <p:ext uri="{BB962C8B-B14F-4D97-AF65-F5344CB8AC3E}">
        <p14:creationId xmlns:p14="http://schemas.microsoft.com/office/powerpoint/2010/main" val="38982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Then the digitisation started.</a:t>
            </a:r>
            <a:r>
              <a:rPr lang="en-GB" baseline="0" dirty="0" smtClean="0"/>
              <a:t> Conveyor belt system call a </a:t>
            </a:r>
            <a:r>
              <a:rPr lang="en-GB" baseline="0" dirty="0" err="1" smtClean="0"/>
              <a:t>digistreet</a:t>
            </a:r>
            <a:r>
              <a:rPr lang="en-GB" baseline="0" dirty="0" smtClean="0"/>
              <a:t>.  The first person removes the specimens from the boxes, </a:t>
            </a:r>
            <a:r>
              <a:rPr lang="en-GB" baseline="0" dirty="0" err="1" smtClean="0"/>
              <a:t>barocdes</a:t>
            </a:r>
            <a:r>
              <a:rPr lang="en-GB" baseline="0" dirty="0" smtClean="0"/>
              <a:t> the folders and puts the specimens on the conveyor belt. The second person then barcodes the herbarium specimen sheets.</a:t>
            </a:r>
            <a:endParaRPr lang="en-GB" dirty="0" smtClean="0"/>
          </a:p>
          <a:p>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8</a:t>
            </a:fld>
            <a:endParaRPr lang="en-GB"/>
          </a:p>
        </p:txBody>
      </p:sp>
    </p:spTree>
    <p:extLst>
      <p:ext uri="{BB962C8B-B14F-4D97-AF65-F5344CB8AC3E}">
        <p14:creationId xmlns:p14="http://schemas.microsoft.com/office/powerpoint/2010/main" val="348172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specimens</a:t>
            </a:r>
            <a:r>
              <a:rPr lang="en-GB" baseline="0" dirty="0" smtClean="0"/>
              <a:t> then move along the conveyor belt under the big black box where the camera is. The file is automatically named by reading the barcode on the image and cropped. The final person then places the specimens back in the convers and boxes in the correct order.  In this image the specimen have already been barcoded and filled under name captured so there is no need to image then – they are placed on the opposite side of the conveyor belt – where they are not imaged but the correct order is retained.</a:t>
            </a:r>
            <a:endParaRPr lang="en-GB" dirty="0" smtClean="0"/>
          </a:p>
          <a:p>
            <a:endParaRPr lang="en-GB" dirty="0"/>
          </a:p>
        </p:txBody>
      </p:sp>
      <p:sp>
        <p:nvSpPr>
          <p:cNvPr id="4" name="Slide Number Placeholder 3"/>
          <p:cNvSpPr>
            <a:spLocks noGrp="1"/>
          </p:cNvSpPr>
          <p:nvPr>
            <p:ph type="sldNum" sz="quarter" idx="10"/>
          </p:nvPr>
        </p:nvSpPr>
        <p:spPr/>
        <p:txBody>
          <a:bodyPr/>
          <a:lstStyle/>
          <a:p>
            <a:fld id="{67B7978C-7FC4-4BE4-8BC5-19063B3BD776}" type="slidenum">
              <a:rPr lang="en-GB" smtClean="0"/>
              <a:pPr/>
              <a:t>9</a:t>
            </a:fld>
            <a:endParaRPr lang="en-GB"/>
          </a:p>
        </p:txBody>
      </p:sp>
    </p:spTree>
    <p:extLst>
      <p:ext uri="{BB962C8B-B14F-4D97-AF65-F5344CB8AC3E}">
        <p14:creationId xmlns:p14="http://schemas.microsoft.com/office/powerpoint/2010/main" val="387308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363585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162868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78156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413927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362179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21476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75306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395557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326997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178666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26E95-FB8A-4FB5-A0F7-CC3C26D4BBEB}" type="datetimeFigureOut">
              <a:rPr lang="en-GB" smtClean="0"/>
              <a:pPr/>
              <a:t>20/06/2016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C141B-C093-4193-AB3D-877055CB95F6}" type="slidenum">
              <a:rPr lang="en-GB" smtClean="0"/>
              <a:pPr/>
              <a:t>‹#›</a:t>
            </a:fld>
            <a:endParaRPr lang="en-GB"/>
          </a:p>
        </p:txBody>
      </p:sp>
    </p:spTree>
    <p:extLst>
      <p:ext uri="{BB962C8B-B14F-4D97-AF65-F5344CB8AC3E}">
        <p14:creationId xmlns:p14="http://schemas.microsoft.com/office/powerpoint/2010/main" val="368235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6E95-FB8A-4FB5-A0F7-CC3C26D4BBEB}" type="datetimeFigureOut">
              <a:rPr lang="en-GB" smtClean="0"/>
              <a:pPr/>
              <a:t>20/06/2016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C141B-C093-4193-AB3D-877055CB95F6}" type="slidenum">
              <a:rPr lang="en-GB" smtClean="0"/>
              <a:pPr/>
              <a:t>‹#›</a:t>
            </a:fld>
            <a:endParaRPr lang="en-GB"/>
          </a:p>
        </p:txBody>
      </p:sp>
    </p:spTree>
    <p:extLst>
      <p:ext uri="{BB962C8B-B14F-4D97-AF65-F5344CB8AC3E}">
        <p14:creationId xmlns:p14="http://schemas.microsoft.com/office/powerpoint/2010/main" val="3571984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624" y="414867"/>
            <a:ext cx="6858000" cy="1921933"/>
          </a:xfrm>
        </p:spPr>
        <p:txBody>
          <a:bodyPr>
            <a:normAutofit/>
          </a:bodyPr>
          <a:lstStyle/>
          <a:p>
            <a:r>
              <a:rPr lang="en-US" sz="4000" b="1" dirty="0" smtClean="0"/>
              <a:t>Lessons learnt from a herbarium specimen mass </a:t>
            </a:r>
            <a:r>
              <a:rPr lang="en-US" sz="4000" b="1" dirty="0" err="1" smtClean="0"/>
              <a:t>digitisation</a:t>
            </a:r>
            <a:r>
              <a:rPr lang="en-US" sz="4000" b="1" dirty="0" smtClean="0"/>
              <a:t> pilot  </a:t>
            </a:r>
            <a:endParaRPr lang="en-GB" sz="4000" dirty="0"/>
          </a:p>
        </p:txBody>
      </p:sp>
      <p:sp>
        <p:nvSpPr>
          <p:cNvPr id="3" name="Subtitle 2"/>
          <p:cNvSpPr>
            <a:spLocks noGrp="1"/>
          </p:cNvSpPr>
          <p:nvPr>
            <p:ph type="subTitle" idx="1"/>
          </p:nvPr>
        </p:nvSpPr>
        <p:spPr>
          <a:xfrm>
            <a:off x="1143000" y="2692400"/>
            <a:ext cx="6858000" cy="2108200"/>
          </a:xfrm>
        </p:spPr>
        <p:txBody>
          <a:bodyPr>
            <a:normAutofit/>
          </a:bodyPr>
          <a:lstStyle/>
          <a:p>
            <a:r>
              <a:rPr lang="en-GB" dirty="0" smtClean="0"/>
              <a:t>A Pilot between RBG Kew and Natural History Museum London</a:t>
            </a:r>
          </a:p>
          <a:p>
            <a:endParaRPr lang="en-GB" dirty="0" smtClean="0"/>
          </a:p>
          <a:p>
            <a:r>
              <a:rPr lang="en-GB" dirty="0" smtClean="0"/>
              <a:t>Sarah Phillips, Alan Paton, Sandy Knapp, Laura Green</a:t>
            </a:r>
            <a:endParaRPr lang="en-GB" dirty="0"/>
          </a:p>
        </p:txBody>
      </p:sp>
      <p:pic>
        <p:nvPicPr>
          <p:cNvPr id="6" name="Picture 5"/>
          <p:cNvPicPr>
            <a:picLocks noChangeAspect="1"/>
          </p:cNvPicPr>
          <p:nvPr/>
        </p:nvPicPr>
        <p:blipFill>
          <a:blip r:embed="rId3" cstate="print"/>
          <a:stretch>
            <a:fillRect/>
          </a:stretch>
        </p:blipFill>
        <p:spPr>
          <a:xfrm>
            <a:off x="6496067" y="5185411"/>
            <a:ext cx="2209778" cy="1218795"/>
          </a:xfrm>
          <a:prstGeom prst="rect">
            <a:avLst/>
          </a:prstGeom>
        </p:spPr>
      </p:pic>
      <p:pic>
        <p:nvPicPr>
          <p:cNvPr id="7" name="Picture 6"/>
          <p:cNvPicPr>
            <a:picLocks noChangeAspect="1"/>
          </p:cNvPicPr>
          <p:nvPr/>
        </p:nvPicPr>
        <p:blipFill>
          <a:blip r:embed="rId4" cstate="print"/>
          <a:stretch>
            <a:fillRect/>
          </a:stretch>
        </p:blipFill>
        <p:spPr>
          <a:xfrm>
            <a:off x="588157" y="5414610"/>
            <a:ext cx="2273554" cy="873874"/>
          </a:xfrm>
          <a:prstGeom prst="rect">
            <a:avLst/>
          </a:prstGeom>
        </p:spPr>
      </p:pic>
    </p:spTree>
    <p:extLst>
      <p:ext uri="{BB962C8B-B14F-4D97-AF65-F5344CB8AC3E}">
        <p14:creationId xmlns:p14="http://schemas.microsoft.com/office/powerpoint/2010/main" val="662052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473" y="365125"/>
            <a:ext cx="3158835" cy="5339484"/>
          </a:xfrm>
        </p:spPr>
        <p:txBody>
          <a:bodyPr/>
          <a:lstStyle/>
          <a:p>
            <a:r>
              <a:rPr lang="en-GB" dirty="0"/>
              <a:t>I</a:t>
            </a:r>
            <a:r>
              <a:rPr lang="en-GB" dirty="0" smtClean="0"/>
              <a:t>mage Quality Control</a:t>
            </a:r>
            <a:endParaRPr lang="en-GB"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49782" y="99175"/>
            <a:ext cx="4024358" cy="6614604"/>
          </a:xfrm>
        </p:spPr>
      </p:pic>
    </p:spTree>
    <p:extLst>
      <p:ext uri="{BB962C8B-B14F-4D97-AF65-F5344CB8AC3E}">
        <p14:creationId xmlns:p14="http://schemas.microsoft.com/office/powerpoint/2010/main" val="4253547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4"/>
          <p:cNvPicPr>
            <a:picLocks noGrp="1" noChangeAspect="1"/>
          </p:cNvPicPr>
          <p:nvPr>
            <p:ph sz="half" idx="1"/>
          </p:nvPr>
        </p:nvPicPr>
        <p:blipFill>
          <a:blip r:embed="rId3" cstate="print"/>
          <a:srcRect/>
          <a:stretch>
            <a:fillRect/>
          </a:stretch>
        </p:blipFill>
        <p:spPr>
          <a:xfrm>
            <a:off x="96838" y="2487613"/>
            <a:ext cx="3886200" cy="2917825"/>
          </a:xfrm>
        </p:spPr>
      </p:pic>
      <p:pic>
        <p:nvPicPr>
          <p:cNvPr id="15364" name="Content Placeholder 5"/>
          <p:cNvPicPr>
            <a:picLocks noGrp="1" noChangeAspect="1"/>
          </p:cNvPicPr>
          <p:nvPr>
            <p:ph sz="half" idx="2"/>
          </p:nvPr>
        </p:nvPicPr>
        <p:blipFill>
          <a:blip r:embed="rId4" cstate="print"/>
          <a:srcRect/>
          <a:stretch>
            <a:fillRect/>
          </a:stretch>
        </p:blipFill>
        <p:spPr>
          <a:xfrm>
            <a:off x="4005263" y="2647950"/>
            <a:ext cx="5141912" cy="2551113"/>
          </a:xfrm>
        </p:spPr>
      </p:pic>
      <p:sp>
        <p:nvSpPr>
          <p:cNvPr id="3" name="Title 2"/>
          <p:cNvSpPr>
            <a:spLocks noGrp="1"/>
          </p:cNvSpPr>
          <p:nvPr>
            <p:ph type="title"/>
          </p:nvPr>
        </p:nvSpPr>
        <p:spPr/>
        <p:txBody>
          <a:bodyPr/>
          <a:lstStyle/>
          <a:p>
            <a:r>
              <a:rPr lang="en-GB" dirty="0" smtClean="0"/>
              <a:t>Data Quality Control</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0"/>
            <a:ext cx="7886700" cy="627063"/>
          </a:xfrm>
        </p:spPr>
        <p:txBody>
          <a:bodyPr rtlCol="0">
            <a:normAutofit fontScale="90000"/>
          </a:bodyPr>
          <a:lstStyle/>
          <a:p>
            <a:pPr fontAlgn="auto">
              <a:spcAft>
                <a:spcPts val="0"/>
              </a:spcAft>
              <a:defRPr/>
            </a:pPr>
            <a:r>
              <a:rPr lang="en-GB" dirty="0" smtClean="0"/>
              <a:t/>
            </a:r>
            <a:br>
              <a:rPr lang="en-GB" dirty="0" smtClean="0"/>
            </a:br>
            <a:r>
              <a:rPr lang="en-GB" dirty="0" smtClean="0"/>
              <a:t/>
            </a:r>
            <a:br>
              <a:rPr lang="en-GB" dirty="0" smtClean="0"/>
            </a:br>
            <a:r>
              <a:rPr lang="en-GB" dirty="0" smtClean="0"/>
              <a:t>Transcription QC</a:t>
            </a:r>
            <a:br>
              <a:rPr lang="en-GB" dirty="0" smtClean="0"/>
            </a:br>
            <a:endParaRPr lang="en-GB" dirty="0"/>
          </a:p>
        </p:txBody>
      </p:sp>
      <p:sp>
        <p:nvSpPr>
          <p:cNvPr id="16387" name="Content Placeholder 3"/>
          <p:cNvSpPr>
            <a:spLocks noGrp="1"/>
          </p:cNvSpPr>
          <p:nvPr>
            <p:ph sz="half" idx="2"/>
          </p:nvPr>
        </p:nvSpPr>
        <p:spPr>
          <a:xfrm>
            <a:off x="906463" y="1058863"/>
            <a:ext cx="7608887" cy="5118100"/>
          </a:xfrm>
        </p:spPr>
        <p:txBody>
          <a:bodyPr/>
          <a:lstStyle/>
          <a:p>
            <a:r>
              <a:rPr lang="en-GB" dirty="0" smtClean="0"/>
              <a:t>Weekly conference call to discuss issues</a:t>
            </a:r>
          </a:p>
          <a:p>
            <a:r>
              <a:rPr lang="en-GB" dirty="0" smtClean="0"/>
              <a:t>Feedback written in individual Brahms records</a:t>
            </a:r>
          </a:p>
          <a:p>
            <a:pPr>
              <a:buFont typeface="Calibri" panose="020F0502020204030204" pitchFamily="34" charset="0"/>
              <a:buChar char="•"/>
            </a:pPr>
            <a:r>
              <a:rPr lang="en-GB" dirty="0" smtClean="0"/>
              <a:t>Shared Google Doc for question on labels and examples</a:t>
            </a:r>
          </a:p>
          <a:p>
            <a:r>
              <a:rPr lang="en-GB" dirty="0" smtClean="0"/>
              <a:t>Increase level of QC at start of project</a:t>
            </a:r>
          </a:p>
          <a:p>
            <a:r>
              <a:rPr lang="en-GB" dirty="0" smtClean="0"/>
              <a:t>Important to have a clear tested transcription protocol</a:t>
            </a:r>
          </a:p>
        </p:txBody>
      </p:sp>
      <p:pic>
        <p:nvPicPr>
          <p:cNvPr id="16388" name="Picture 3" descr="google doc.JPG"/>
          <p:cNvPicPr>
            <a:picLocks noChangeAspect="1"/>
          </p:cNvPicPr>
          <p:nvPr/>
        </p:nvPicPr>
        <p:blipFill>
          <a:blip r:embed="rId3" cstate="print"/>
          <a:srcRect/>
          <a:stretch>
            <a:fillRect/>
          </a:stretch>
        </p:blipFill>
        <p:spPr bwMode="auto">
          <a:xfrm>
            <a:off x="2654300" y="4116677"/>
            <a:ext cx="4781550" cy="220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87156009"/>
              </p:ext>
            </p:extLst>
          </p:nvPr>
        </p:nvGraphicFramePr>
        <p:xfrm>
          <a:off x="696982" y="1805611"/>
          <a:ext cx="7743824" cy="3831137"/>
        </p:xfrm>
        <a:graphic>
          <a:graphicData uri="http://schemas.openxmlformats.org/drawingml/2006/table">
            <a:tbl>
              <a:tblPr/>
              <a:tblGrid>
                <a:gridCol w="1714569"/>
                <a:gridCol w="1846459"/>
                <a:gridCol w="2091398"/>
                <a:gridCol w="2091398"/>
              </a:tblGrid>
              <a:tr h="258217">
                <a:tc rowSpan="2">
                  <a:txBody>
                    <a:bodyPr/>
                    <a:lstStyle/>
                    <a:p>
                      <a:pPr algn="ctr" fontAlgn="ctr"/>
                      <a:r>
                        <a:rPr lang="en-GB" sz="2000" b="1" i="0" u="none" strike="noStrike" dirty="0">
                          <a:solidFill>
                            <a:srgbClr val="000000"/>
                          </a:solidFill>
                          <a:latin typeface="Calibri"/>
                          <a:cs typeface="Calibri"/>
                        </a:rPr>
                        <a:t>Field</a:t>
                      </a:r>
                      <a:endParaRPr lang="en-GB" sz="2000" b="1"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2000" b="1" i="0" u="none" strike="noStrike" dirty="0">
                          <a:solidFill>
                            <a:srgbClr val="000000"/>
                          </a:solidFill>
                          <a:latin typeface="Calibri"/>
                          <a:cs typeface="Calibri"/>
                        </a:rPr>
                        <a:t>Transcription error</a:t>
                      </a:r>
                      <a:endParaRPr lang="en-GB" sz="2000" b="1"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2000" b="1" i="0" u="none" strike="noStrike">
                          <a:solidFill>
                            <a:srgbClr val="000000"/>
                          </a:solidFill>
                          <a:latin typeface="Calibri"/>
                          <a:cs typeface="Calibri"/>
                        </a:rPr>
                        <a:t>Identification error</a:t>
                      </a:r>
                      <a:endParaRPr lang="en-GB" sz="2000" b="1"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50060">
                <a:tc vMerge="1">
                  <a:txBody>
                    <a:bodyPr/>
                    <a:lstStyle/>
                    <a:p>
                      <a:endParaRPr lang="en-GB"/>
                    </a:p>
                  </a:txBody>
                  <a:tcPr/>
                </a:tc>
                <a:tc vMerge="1">
                  <a:txBody>
                    <a:bodyPr/>
                    <a:lstStyle/>
                    <a:p>
                      <a:endParaRPr lang="en-GB"/>
                    </a:p>
                  </a:txBody>
                  <a:tcPr/>
                </a:tc>
                <a:tc>
                  <a:txBody>
                    <a:bodyPr/>
                    <a:lstStyle/>
                    <a:p>
                      <a:pPr algn="ctr" fontAlgn="ctr"/>
                      <a:r>
                        <a:rPr lang="en-GB" sz="2000" b="0" i="0" u="none" strike="noStrike" dirty="0">
                          <a:solidFill>
                            <a:srgbClr val="000000"/>
                          </a:solidFill>
                          <a:latin typeface="Calibri"/>
                          <a:cs typeface="Calibri"/>
                        </a:rPr>
                        <a:t>Incorrect data / column</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Calibri"/>
                          <a:cs typeface="Calibri"/>
                        </a:rPr>
                        <a:t>Data not entered</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Collector</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0.5</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0.5</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err="1">
                          <a:solidFill>
                            <a:srgbClr val="000000"/>
                          </a:solidFill>
                          <a:latin typeface="Calibri"/>
                          <a:cs typeface="Calibri"/>
                        </a:rPr>
                        <a:t>Addcoll</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0.5</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Number</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39">
                <a:tc>
                  <a:txBody>
                    <a:bodyPr/>
                    <a:lstStyle/>
                    <a:p>
                      <a:pPr algn="ctr" fontAlgn="ctr"/>
                      <a:r>
                        <a:rPr lang="en-GB" sz="2000" b="0" i="0" u="none" strike="noStrike" dirty="0">
                          <a:solidFill>
                            <a:srgbClr val="000000"/>
                          </a:solidFill>
                          <a:latin typeface="Calibri"/>
                          <a:cs typeface="Calibri"/>
                        </a:rPr>
                        <a:t>CollDD1/2</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39">
                <a:tc>
                  <a:txBody>
                    <a:bodyPr/>
                    <a:lstStyle/>
                    <a:p>
                      <a:pPr algn="ctr" fontAlgn="ctr"/>
                      <a:r>
                        <a:rPr lang="en-GB" sz="2000" b="0" i="0" u="none" strike="noStrike" dirty="0">
                          <a:solidFill>
                            <a:srgbClr val="000000"/>
                          </a:solidFill>
                          <a:latin typeface="Calibri"/>
                          <a:cs typeface="Calibri"/>
                        </a:rPr>
                        <a:t>CollMM1/2</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39">
                <a:tc>
                  <a:txBody>
                    <a:bodyPr/>
                    <a:lstStyle/>
                    <a:p>
                      <a:pPr algn="ctr" fontAlgn="ctr"/>
                      <a:r>
                        <a:rPr lang="en-GB" sz="2000" b="0" i="0" u="none" strike="noStrike" dirty="0">
                          <a:solidFill>
                            <a:srgbClr val="000000"/>
                          </a:solidFill>
                          <a:latin typeface="Calibri"/>
                          <a:cs typeface="Calibri"/>
                        </a:rPr>
                        <a:t>CollYY1/2</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err="1">
                          <a:solidFill>
                            <a:srgbClr val="000000"/>
                          </a:solidFill>
                          <a:latin typeface="Calibri"/>
                          <a:cs typeface="Calibri"/>
                        </a:rPr>
                        <a:t>Datetext</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046922" y="503583"/>
            <a:ext cx="7393884" cy="769441"/>
          </a:xfrm>
          <a:prstGeom prst="rect">
            <a:avLst/>
          </a:prstGeom>
          <a:noFill/>
        </p:spPr>
        <p:txBody>
          <a:bodyPr wrap="square" rtlCol="0">
            <a:spAutoFit/>
          </a:bodyPr>
          <a:lstStyle/>
          <a:p>
            <a:r>
              <a:rPr lang="en-GB" sz="4400" dirty="0" smtClean="0">
                <a:latin typeface="+mj-lt"/>
              </a:rPr>
              <a:t>Error Values Table</a:t>
            </a:r>
            <a:endParaRPr lang="en-GB" sz="44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20116212"/>
              </p:ext>
            </p:extLst>
          </p:nvPr>
        </p:nvGraphicFramePr>
        <p:xfrm>
          <a:off x="622241" y="1322776"/>
          <a:ext cx="7624689" cy="3035895"/>
        </p:xfrm>
        <a:graphic>
          <a:graphicData uri="http://schemas.openxmlformats.org/drawingml/2006/table">
            <a:tbl>
              <a:tblPr/>
              <a:tblGrid>
                <a:gridCol w="2433710"/>
                <a:gridCol w="1104644"/>
                <a:gridCol w="864833"/>
                <a:gridCol w="998806"/>
                <a:gridCol w="1055077"/>
                <a:gridCol w="1167619"/>
              </a:tblGrid>
              <a:tr h="1011965">
                <a:tc>
                  <a:txBody>
                    <a:bodyPr/>
                    <a:lstStyle/>
                    <a:p>
                      <a:pPr>
                        <a:lnSpc>
                          <a:spcPct val="115000"/>
                        </a:lnSpc>
                        <a:spcAft>
                          <a:spcPts val="0"/>
                        </a:spcAft>
                      </a:pPr>
                      <a:r>
                        <a:rPr lang="en-GB" sz="2000" b="1" dirty="0">
                          <a:latin typeface="Calibri"/>
                          <a:ea typeface="Calibri"/>
                          <a:cs typeface="Calibri"/>
                        </a:rPr>
                        <a:t>Amount of records/ Batch size</a:t>
                      </a:r>
                      <a:endParaRPr lang="en-GB"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≤150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 280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 500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Calibri"/>
                        </a:rPr>
                        <a:t>≤ 1200</a:t>
                      </a:r>
                      <a:endParaRPr lang="en-GB"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Calibri"/>
                        </a:rPr>
                        <a:t>≤ 3100</a:t>
                      </a:r>
                      <a:endParaRPr lang="en-GB"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965">
                <a:tc>
                  <a:txBody>
                    <a:bodyPr/>
                    <a:lstStyle/>
                    <a:p>
                      <a:pPr>
                        <a:lnSpc>
                          <a:spcPct val="115000"/>
                        </a:lnSpc>
                        <a:spcAft>
                          <a:spcPts val="0"/>
                        </a:spcAft>
                      </a:pPr>
                      <a:r>
                        <a:rPr lang="en-GB" sz="2000" b="1" dirty="0">
                          <a:latin typeface="Calibri"/>
                          <a:ea typeface="Calibri"/>
                          <a:cs typeface="Calibri"/>
                        </a:rPr>
                        <a:t>Sample </a:t>
                      </a:r>
                      <a:r>
                        <a:rPr lang="en-GB" sz="2000" b="1" dirty="0" smtClean="0">
                          <a:latin typeface="Calibri"/>
                          <a:ea typeface="Calibri"/>
                          <a:cs typeface="Calibri"/>
                        </a:rPr>
                        <a:t>size</a:t>
                      </a:r>
                      <a:endParaRPr lang="en-GB"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20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32</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50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80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125</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965">
                <a:tc>
                  <a:txBody>
                    <a:bodyPr/>
                    <a:lstStyle/>
                    <a:p>
                      <a:pPr>
                        <a:lnSpc>
                          <a:spcPct val="115000"/>
                        </a:lnSpc>
                        <a:spcAft>
                          <a:spcPts val="0"/>
                        </a:spcAft>
                      </a:pPr>
                      <a:r>
                        <a:rPr lang="en-GB" sz="2000" b="1" dirty="0">
                          <a:latin typeface="Calibri"/>
                          <a:ea typeface="Calibri"/>
                          <a:cs typeface="Calibri"/>
                        </a:rPr>
                        <a:t>Accepted if amount of errors </a:t>
                      </a:r>
                      <a:endParaRPr lang="en-GB"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1.5</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2</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3</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4</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670662" y="5024743"/>
            <a:ext cx="7527846"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e.g. For a batch of 440 records, 50 records are sampled. If error count more then </a:t>
            </a:r>
            <a:r>
              <a:rPr lang="en-GB" sz="2400" dirty="0"/>
              <a:t>2</a:t>
            </a:r>
            <a:r>
              <a:rPr lang="en-GB" sz="2400" dirty="0" smtClean="0"/>
              <a:t> batch is rejected</a:t>
            </a:r>
            <a:endParaRPr lang="en-GB"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74044"/>
          </a:xfrm>
        </p:spPr>
        <p:txBody>
          <a:bodyPr/>
          <a:lstStyle/>
          <a:p>
            <a:r>
              <a:rPr lang="en-GB" dirty="0" smtClean="0"/>
              <a:t>Data Cleaning</a:t>
            </a:r>
            <a:endParaRPr lang="en-GB" dirty="0"/>
          </a:p>
        </p:txBody>
      </p:sp>
      <p:sp>
        <p:nvSpPr>
          <p:cNvPr id="3" name="Content Placeholder 2"/>
          <p:cNvSpPr>
            <a:spLocks noGrp="1"/>
          </p:cNvSpPr>
          <p:nvPr>
            <p:ph idx="1"/>
          </p:nvPr>
        </p:nvSpPr>
        <p:spPr>
          <a:xfrm>
            <a:off x="493184" y="948267"/>
            <a:ext cx="7886700" cy="5502409"/>
          </a:xfrm>
        </p:spPr>
        <p:txBody>
          <a:bodyPr/>
          <a:lstStyle/>
          <a:p>
            <a:r>
              <a:rPr lang="en-GB" dirty="0" smtClean="0"/>
              <a:t>Concentrated on high priority fields e.g. Country</a:t>
            </a:r>
          </a:p>
          <a:p>
            <a:r>
              <a:rPr lang="en-GB" dirty="0" smtClean="0"/>
              <a:t>Cleaned in batches using queries in MS Access</a:t>
            </a:r>
          </a:p>
          <a:p>
            <a:pPr>
              <a:spcAft>
                <a:spcPts val="600"/>
              </a:spcAft>
              <a:buNone/>
            </a:pPr>
            <a:r>
              <a:rPr lang="en-GB" dirty="0" smtClean="0"/>
              <a:t>	e.g. Missing country information added by looking in locality text field for matching entries in a </a:t>
            </a:r>
            <a:r>
              <a:rPr lang="en-GB" dirty="0"/>
              <a:t>g</a:t>
            </a:r>
            <a:r>
              <a:rPr lang="en-GB" dirty="0" smtClean="0"/>
              <a:t>eography table</a:t>
            </a:r>
          </a:p>
          <a:p>
            <a:r>
              <a:rPr lang="en-GB" dirty="0" smtClean="0"/>
              <a:t>16.8% of Dioscoreaceae records had missing country information – reduced to 8.6% </a:t>
            </a:r>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674" r="19630" b="47447"/>
          <a:stretch/>
        </p:blipFill>
        <p:spPr>
          <a:xfrm>
            <a:off x="897466" y="4583289"/>
            <a:ext cx="7349067" cy="21787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890"/>
            <a:ext cx="7886700" cy="1185332"/>
          </a:xfrm>
        </p:spPr>
        <p:txBody>
          <a:bodyPr/>
          <a:lstStyle/>
          <a:p>
            <a:r>
              <a:rPr lang="en-GB" dirty="0" smtClean="0"/>
              <a:t>Main Successes</a:t>
            </a:r>
            <a:endParaRPr lang="en-GB" dirty="0"/>
          </a:p>
        </p:txBody>
      </p:sp>
      <p:sp>
        <p:nvSpPr>
          <p:cNvPr id="5" name="Content Placeholder 4"/>
          <p:cNvSpPr>
            <a:spLocks noGrp="1"/>
          </p:cNvSpPr>
          <p:nvPr>
            <p:ph idx="1"/>
          </p:nvPr>
        </p:nvSpPr>
        <p:spPr>
          <a:xfrm>
            <a:off x="628650" y="1219200"/>
            <a:ext cx="7886700" cy="4957763"/>
          </a:xfrm>
        </p:spPr>
        <p:txBody>
          <a:bodyPr>
            <a:normAutofit/>
          </a:bodyPr>
          <a:lstStyle/>
          <a:p>
            <a:r>
              <a:rPr lang="en-GB" dirty="0" smtClean="0"/>
              <a:t>NHM and Kew worked effectively together </a:t>
            </a:r>
          </a:p>
          <a:p>
            <a:r>
              <a:rPr lang="en-GB" dirty="0" smtClean="0"/>
              <a:t>Communication generally good, but details of scheduling and implementation would benefit from more face to face meetings</a:t>
            </a:r>
          </a:p>
          <a:p>
            <a:r>
              <a:rPr lang="en-GB" dirty="0" smtClean="0"/>
              <a:t>Good specimen care during digitisation</a:t>
            </a:r>
          </a:p>
          <a:p>
            <a:r>
              <a:rPr lang="en-GB" dirty="0" smtClean="0"/>
              <a:t>High imaging throughput</a:t>
            </a:r>
          </a:p>
          <a:p>
            <a:r>
              <a:rPr lang="en-GB" dirty="0" smtClean="0"/>
              <a:t>Collaboration allowed more testing of variables and workflows</a:t>
            </a:r>
          </a:p>
          <a:p>
            <a:pPr>
              <a:buNone/>
            </a:pPr>
            <a:endParaRPr lang="en-GB" dirty="0"/>
          </a:p>
        </p:txBody>
      </p:sp>
      <p:pic>
        <p:nvPicPr>
          <p:cNvPr id="4" name="Picture 3" descr="NHM_JW_SpecimensHandlingTraining_26Jan2015_IMG_2767.jpg.JPG"/>
          <p:cNvPicPr>
            <a:picLocks noChangeAspect="1"/>
          </p:cNvPicPr>
          <p:nvPr/>
        </p:nvPicPr>
        <p:blipFill>
          <a:blip r:embed="rId3" cstate="print"/>
          <a:srcRect t="27327"/>
          <a:stretch>
            <a:fillRect/>
          </a:stretch>
        </p:blipFill>
        <p:spPr>
          <a:xfrm>
            <a:off x="4247444" y="4666394"/>
            <a:ext cx="3730752" cy="2033561"/>
          </a:xfrm>
          <a:prstGeom prst="rect">
            <a:avLst/>
          </a:prstGeom>
        </p:spPr>
      </p:pic>
    </p:spTree>
    <p:extLst>
      <p:ext uri="{BB962C8B-B14F-4D97-AF65-F5344CB8AC3E}">
        <p14:creationId xmlns:p14="http://schemas.microsoft.com/office/powerpoint/2010/main" val="4938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7274"/>
          </a:xfrm>
        </p:spPr>
        <p:txBody>
          <a:bodyPr/>
          <a:lstStyle/>
          <a:p>
            <a:r>
              <a:rPr lang="en-GB" dirty="0" smtClean="0"/>
              <a:t>Challenges Identified</a:t>
            </a:r>
            <a:endParaRPr lang="en-GB" dirty="0"/>
          </a:p>
        </p:txBody>
      </p:sp>
      <p:sp>
        <p:nvSpPr>
          <p:cNvPr id="3" name="Content Placeholder 2"/>
          <p:cNvSpPr>
            <a:spLocks noGrp="1"/>
          </p:cNvSpPr>
          <p:nvPr>
            <p:ph idx="1"/>
          </p:nvPr>
        </p:nvSpPr>
        <p:spPr>
          <a:xfrm>
            <a:off x="628650" y="1456267"/>
            <a:ext cx="7886700" cy="4504266"/>
          </a:xfrm>
        </p:spPr>
        <p:txBody>
          <a:bodyPr/>
          <a:lstStyle/>
          <a:p>
            <a:r>
              <a:rPr lang="en-GB" dirty="0" smtClean="0"/>
              <a:t>Logistics for imaging off-site resource heavy</a:t>
            </a:r>
          </a:p>
          <a:p>
            <a:r>
              <a:rPr lang="en-GB" dirty="0" err="1" smtClean="0"/>
              <a:t>Picturae</a:t>
            </a:r>
            <a:r>
              <a:rPr lang="en-GB" dirty="0" smtClean="0"/>
              <a:t> struggled with multi-specimen sheets</a:t>
            </a:r>
          </a:p>
          <a:p>
            <a:r>
              <a:rPr lang="en-GB" dirty="0"/>
              <a:t>A</a:t>
            </a:r>
            <a:r>
              <a:rPr lang="en-GB" dirty="0" smtClean="0"/>
              <a:t> </a:t>
            </a:r>
            <a:r>
              <a:rPr lang="en-GB" dirty="0"/>
              <a:t>more effective protocol regarding guidelines for quality standards </a:t>
            </a:r>
            <a:r>
              <a:rPr lang="en-GB" dirty="0" smtClean="0"/>
              <a:t>needed</a:t>
            </a:r>
          </a:p>
          <a:p>
            <a:r>
              <a:rPr lang="en-GB" dirty="0" smtClean="0"/>
              <a:t>Time needed for uploading images and data into Institutional Systems</a:t>
            </a:r>
          </a:p>
          <a:p>
            <a:endParaRPr lang="en-GB"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5" t="4459" b="8230"/>
          <a:stretch/>
        </p:blipFill>
        <p:spPr>
          <a:xfrm>
            <a:off x="4865927" y="4233334"/>
            <a:ext cx="3649423" cy="240453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8387"/>
          </a:xfrm>
        </p:spPr>
        <p:txBody>
          <a:bodyPr/>
          <a:lstStyle/>
          <a:p>
            <a:r>
              <a:rPr lang="en-GB" dirty="0" smtClean="0"/>
              <a:t>Costs</a:t>
            </a:r>
            <a:endParaRPr lang="en-GB" dirty="0"/>
          </a:p>
        </p:txBody>
      </p:sp>
      <p:sp>
        <p:nvSpPr>
          <p:cNvPr id="3" name="Content Placeholder 2"/>
          <p:cNvSpPr>
            <a:spLocks noGrp="1"/>
          </p:cNvSpPr>
          <p:nvPr>
            <p:ph sz="half" idx="1"/>
          </p:nvPr>
        </p:nvSpPr>
        <p:spPr>
          <a:xfrm>
            <a:off x="628650" y="1603513"/>
            <a:ext cx="3886200" cy="4615013"/>
          </a:xfrm>
        </p:spPr>
        <p:txBody>
          <a:bodyPr>
            <a:normAutofit/>
          </a:bodyPr>
          <a:lstStyle/>
          <a:p>
            <a:r>
              <a:rPr lang="en-GB" dirty="0" smtClean="0"/>
              <a:t>Costs of stub record creation in house c 50% </a:t>
            </a:r>
            <a:r>
              <a:rPr lang="en-GB" dirty="0"/>
              <a:t>outsourcing of imaging and capture of filed as </a:t>
            </a:r>
            <a:r>
              <a:rPr lang="en-GB" dirty="0" smtClean="0"/>
              <a:t>names</a:t>
            </a:r>
          </a:p>
          <a:p>
            <a:endParaRPr lang="en-GB" dirty="0" smtClean="0"/>
          </a:p>
          <a:p>
            <a:r>
              <a:rPr lang="en-GB" dirty="0" smtClean="0"/>
              <a:t>Total Cost per Sheet - £2  or €2.5</a:t>
            </a:r>
          </a:p>
          <a:p>
            <a:endParaRPr lang="en-GB" dirty="0" smtClean="0"/>
          </a:p>
          <a:p>
            <a:pPr>
              <a:buNone/>
            </a:pPr>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79571" y="548464"/>
            <a:ext cx="4114800" cy="5844024"/>
          </a:xfrm>
        </p:spPr>
      </p:pic>
    </p:spTree>
    <p:extLst>
      <p:ext uri="{BB962C8B-B14F-4D97-AF65-F5344CB8AC3E}">
        <p14:creationId xmlns:p14="http://schemas.microsoft.com/office/powerpoint/2010/main" val="1516462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445"/>
            <a:ext cx="7886700" cy="851024"/>
          </a:xfrm>
        </p:spPr>
        <p:txBody>
          <a:bodyPr/>
          <a:lstStyle/>
          <a:p>
            <a:r>
              <a:rPr lang="en-GB" dirty="0" smtClean="0"/>
              <a:t>Post Mass Digitisation Challenges</a:t>
            </a:r>
            <a:endParaRPr lang="en-GB" dirty="0"/>
          </a:p>
        </p:txBody>
      </p:sp>
      <p:sp>
        <p:nvSpPr>
          <p:cNvPr id="3" name="Content Placeholder 2"/>
          <p:cNvSpPr>
            <a:spLocks noGrp="1"/>
          </p:cNvSpPr>
          <p:nvPr>
            <p:ph idx="1"/>
          </p:nvPr>
        </p:nvSpPr>
        <p:spPr>
          <a:xfrm>
            <a:off x="628650" y="1421393"/>
            <a:ext cx="5772150" cy="4390932"/>
          </a:xfrm>
        </p:spPr>
        <p:txBody>
          <a:bodyPr>
            <a:normAutofit lnSpcReduction="10000"/>
          </a:bodyPr>
          <a:lstStyle/>
          <a:p>
            <a:r>
              <a:rPr lang="en-GB" dirty="0" smtClean="0"/>
              <a:t>Digitisation of new accessions </a:t>
            </a:r>
          </a:p>
          <a:p>
            <a:pPr>
              <a:buNone/>
            </a:pPr>
            <a:r>
              <a:rPr lang="en-GB" dirty="0" smtClean="0"/>
              <a:t>	Kew  C.30,000 a year</a:t>
            </a:r>
          </a:p>
          <a:p>
            <a:r>
              <a:rPr lang="en-GB" dirty="0" smtClean="0"/>
              <a:t>Keeping the digital records up to date and aligned with physical collection</a:t>
            </a:r>
          </a:p>
          <a:p>
            <a:r>
              <a:rPr lang="en-GB" dirty="0" smtClean="0"/>
              <a:t>Need to define resources needed for these activities</a:t>
            </a:r>
          </a:p>
          <a:p>
            <a:r>
              <a:rPr lang="en-GB" dirty="0" smtClean="0"/>
              <a:t>Improve collection management system for more streamlined updating of specimen records</a:t>
            </a:r>
          </a:p>
        </p:txBody>
      </p:sp>
      <p:pic>
        <p:nvPicPr>
          <p:cNvPr id="6" name="Picture 5" descr="K001166404.jpg"/>
          <p:cNvPicPr>
            <a:picLocks noChangeAspect="1"/>
          </p:cNvPicPr>
          <p:nvPr/>
        </p:nvPicPr>
        <p:blipFill>
          <a:blip r:embed="rId3" cstate="print"/>
          <a:stretch>
            <a:fillRect/>
          </a:stretch>
        </p:blipFill>
        <p:spPr>
          <a:xfrm>
            <a:off x="6374024" y="1330672"/>
            <a:ext cx="2607013" cy="43234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a:bodyPr>
          <a:lstStyle/>
          <a:p>
            <a:r>
              <a:rPr lang="en-GB" dirty="0" smtClean="0"/>
              <a:t>Background to collaboration</a:t>
            </a:r>
          </a:p>
          <a:p>
            <a:endParaRPr lang="en-GB" dirty="0"/>
          </a:p>
          <a:p>
            <a:r>
              <a:rPr lang="en-GB" dirty="0" smtClean="0"/>
              <a:t>Mass digitisation pilot: What we did</a:t>
            </a:r>
          </a:p>
          <a:p>
            <a:pPr marL="0" indent="0">
              <a:buNone/>
            </a:pPr>
            <a:endParaRPr lang="en-GB" dirty="0"/>
          </a:p>
          <a:p>
            <a:r>
              <a:rPr lang="en-GB" dirty="0" smtClean="0"/>
              <a:t>Lessons learned</a:t>
            </a:r>
          </a:p>
          <a:p>
            <a:endParaRPr lang="en-GB" dirty="0"/>
          </a:p>
          <a:p>
            <a:r>
              <a:rPr lang="en-GB" dirty="0" smtClean="0"/>
              <a:t>Next steps and challenges</a:t>
            </a:r>
            <a:endParaRPr lang="en-GB" dirty="0"/>
          </a:p>
          <a:p>
            <a:endParaRPr lang="en-GB" dirty="0" smtClean="0"/>
          </a:p>
          <a:p>
            <a:pPr marL="0" indent="0">
              <a:buNone/>
            </a:pPr>
            <a:endParaRPr lang="en-GB" dirty="0" smtClean="0"/>
          </a:p>
          <a:p>
            <a:endParaRPr lang="en-GB" dirty="0"/>
          </a:p>
          <a:p>
            <a:endParaRPr lang="en-GB" dirty="0" smtClean="0"/>
          </a:p>
          <a:p>
            <a:pPr marL="0" indent="0">
              <a:buNone/>
            </a:pPr>
            <a:endParaRPr lang="en-GB" dirty="0" smtClean="0"/>
          </a:p>
          <a:p>
            <a:endParaRPr lang="en-GB" dirty="0"/>
          </a:p>
          <a:p>
            <a:pPr marL="0" indent="0">
              <a:buNone/>
            </a:pPr>
            <a:endParaRPr lang="en-GB" dirty="0"/>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7200" y="3316994"/>
            <a:ext cx="2272145" cy="3541006"/>
          </a:xfrm>
          <a:prstGeom prst="rect">
            <a:avLst/>
          </a:prstGeom>
        </p:spPr>
      </p:pic>
      <p:pic>
        <p:nvPicPr>
          <p:cNvPr id="6" name="Picture 5" descr="K000687199.jpg"/>
          <p:cNvPicPr>
            <a:picLocks noChangeAspect="1"/>
          </p:cNvPicPr>
          <p:nvPr/>
        </p:nvPicPr>
        <p:blipFill>
          <a:blip r:embed="rId4" cstate="print"/>
          <a:stretch>
            <a:fillRect/>
          </a:stretch>
        </p:blipFill>
        <p:spPr>
          <a:xfrm>
            <a:off x="6807200" y="94846"/>
            <a:ext cx="2099296" cy="3154680"/>
          </a:xfrm>
          <a:prstGeom prst="rect">
            <a:avLst/>
          </a:prstGeom>
        </p:spPr>
      </p:pic>
    </p:spTree>
    <p:extLst>
      <p:ext uri="{BB962C8B-B14F-4D97-AF65-F5344CB8AC3E}">
        <p14:creationId xmlns:p14="http://schemas.microsoft.com/office/powerpoint/2010/main" val="275576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3999" cy="5047536"/>
          </a:xfrm>
          <a:prstGeom prst="rect">
            <a:avLst/>
          </a:prstGeom>
        </p:spPr>
        <p:txBody>
          <a:bodyPr wrap="square">
            <a:spAutoFit/>
          </a:bodyPr>
          <a:lstStyle/>
          <a:p>
            <a:pPr fontAlgn="auto">
              <a:spcAft>
                <a:spcPts val="0"/>
              </a:spcAft>
              <a:buFont typeface="Arial" panose="020B0604020202020204" pitchFamily="34" charset="0"/>
              <a:buNone/>
              <a:defRPr/>
            </a:pPr>
            <a:r>
              <a:rPr lang="en-GB" sz="2800" dirty="0" smtClean="0"/>
              <a:t>THANK YOU</a:t>
            </a:r>
          </a:p>
          <a:p>
            <a:pPr fontAlgn="auto">
              <a:spcAft>
                <a:spcPts val="0"/>
              </a:spcAft>
              <a:buFont typeface="Arial" panose="020B0604020202020204" pitchFamily="34" charset="0"/>
              <a:buNone/>
              <a:defRPr/>
            </a:pPr>
            <a:endParaRPr lang="en-GB" sz="2800" dirty="0" smtClean="0"/>
          </a:p>
          <a:p>
            <a:pPr fontAlgn="auto">
              <a:spcAft>
                <a:spcPts val="0"/>
              </a:spcAft>
              <a:buFont typeface="Arial" panose="020B0604020202020204" pitchFamily="34" charset="0"/>
              <a:buNone/>
              <a:defRPr/>
            </a:pPr>
            <a:r>
              <a:rPr lang="en-GB" sz="2600" dirty="0" smtClean="0"/>
              <a:t>Alan Paton, Laura Green, Andrew Budden, Sandy Knapp, Steve Cafferty, Jonathon Gregson, Jacek Wajer, Lawrence Brooks, Ben Atkinson, Charlotte Couch, Marie-Helene Weech, Anna Haigh, Joanne Osborne, Keith Lyons, Elizabeth Woodgyer, Xander Van der Burgt, Lee Davies, Lauren Phelan, Frances Crawford, Nina Davies, Sarah Blyth, Ken Bailey, Jeroen Bloothoofd, Noortje Wijkamp, Chrissie Hendricks, everyone at </a:t>
            </a:r>
            <a:r>
              <a:rPr lang="en-GB" sz="2600" dirty="0" err="1" smtClean="0"/>
              <a:t>Picturae</a:t>
            </a:r>
            <a:r>
              <a:rPr lang="en-GB" sz="2600" dirty="0" smtClean="0"/>
              <a:t> and </a:t>
            </a:r>
            <a:r>
              <a:rPr lang="en-GB" sz="2600" dirty="0" err="1" smtClean="0"/>
              <a:t>Alembo</a:t>
            </a:r>
            <a:r>
              <a:rPr lang="en-GB" sz="2600" dirty="0" smtClean="0"/>
              <a:t>.</a:t>
            </a:r>
          </a:p>
          <a:p>
            <a:pPr fontAlgn="auto">
              <a:spcAft>
                <a:spcPts val="0"/>
              </a:spcAft>
              <a:buFont typeface="Arial" panose="020B0604020202020204" pitchFamily="34" charset="0"/>
              <a:buNone/>
              <a:defRPr/>
            </a:pPr>
            <a:endParaRPr lang="en-GB" sz="2800" dirty="0" smtClean="0"/>
          </a:p>
          <a:p>
            <a:pPr fontAlgn="auto">
              <a:spcAft>
                <a:spcPts val="0"/>
              </a:spcAft>
              <a:buFont typeface="Arial" panose="020B0604020202020204" pitchFamily="34" charset="0"/>
              <a:buNone/>
              <a:defRPr/>
            </a:pPr>
            <a:endParaRPr lang="en-GB" sz="2800" dirty="0" smtClean="0"/>
          </a:p>
          <a:p>
            <a:pPr fontAlgn="auto">
              <a:spcAft>
                <a:spcPts val="0"/>
              </a:spcAft>
              <a:buFont typeface="Arial" panose="020B0604020202020204" pitchFamily="34" charset="0"/>
              <a:buNone/>
              <a:defRPr/>
            </a:pPr>
            <a:endParaRPr lang="en-GB" sz="2800" dirty="0"/>
          </a:p>
        </p:txBody>
      </p:sp>
      <p:pic>
        <p:nvPicPr>
          <p:cNvPr id="3" name="Picture 2" descr="SYNTHESYS logo blue bg cropped_0.png"/>
          <p:cNvPicPr>
            <a:picLocks noChangeAspect="1"/>
          </p:cNvPicPr>
          <p:nvPr/>
        </p:nvPicPr>
        <p:blipFill>
          <a:blip r:embed="rId3" cstate="print"/>
          <a:stretch>
            <a:fillRect/>
          </a:stretch>
        </p:blipFill>
        <p:spPr>
          <a:xfrm>
            <a:off x="2570421" y="5941711"/>
            <a:ext cx="3496163" cy="714475"/>
          </a:xfrm>
          <a:prstGeom prst="rect">
            <a:avLst/>
          </a:prstGeom>
        </p:spPr>
      </p:pic>
      <p:pic>
        <p:nvPicPr>
          <p:cNvPr id="4" name="Picture 3"/>
          <p:cNvPicPr>
            <a:picLocks noChangeAspect="1"/>
          </p:cNvPicPr>
          <p:nvPr/>
        </p:nvPicPr>
        <p:blipFill>
          <a:blip r:embed="rId4" cstate="print"/>
          <a:stretch>
            <a:fillRect/>
          </a:stretch>
        </p:blipFill>
        <p:spPr>
          <a:xfrm>
            <a:off x="1792270" y="4572639"/>
            <a:ext cx="2273554" cy="873874"/>
          </a:xfrm>
          <a:prstGeom prst="rect">
            <a:avLst/>
          </a:prstGeom>
        </p:spPr>
      </p:pic>
      <p:pic>
        <p:nvPicPr>
          <p:cNvPr id="5" name="Picture 4"/>
          <p:cNvPicPr>
            <a:picLocks noChangeAspect="1"/>
          </p:cNvPicPr>
          <p:nvPr/>
        </p:nvPicPr>
        <p:blipFill>
          <a:blip r:embed="rId5" cstate="print"/>
          <a:stretch>
            <a:fillRect/>
          </a:stretch>
        </p:blipFill>
        <p:spPr>
          <a:xfrm>
            <a:off x="4766854" y="4343438"/>
            <a:ext cx="2209778" cy="121879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57226" y="228602"/>
          <a:ext cx="7743824" cy="5837044"/>
        </p:xfrm>
        <a:graphic>
          <a:graphicData uri="http://schemas.openxmlformats.org/drawingml/2006/table">
            <a:tbl>
              <a:tblPr/>
              <a:tblGrid>
                <a:gridCol w="1714569"/>
                <a:gridCol w="1846459"/>
                <a:gridCol w="2091398"/>
                <a:gridCol w="2091398"/>
              </a:tblGrid>
              <a:tr h="258217">
                <a:tc rowSpan="2">
                  <a:txBody>
                    <a:bodyPr/>
                    <a:lstStyle/>
                    <a:p>
                      <a:pPr algn="ctr" fontAlgn="ctr"/>
                      <a:r>
                        <a:rPr lang="en-GB" sz="2000" b="1" i="0" u="none" strike="noStrike" dirty="0">
                          <a:solidFill>
                            <a:srgbClr val="000000"/>
                          </a:solidFill>
                          <a:latin typeface="Calibri"/>
                          <a:cs typeface="Calibri"/>
                        </a:rPr>
                        <a:t>Field</a:t>
                      </a:r>
                      <a:endParaRPr lang="en-GB" sz="2000" b="1"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2000" b="1" i="0" u="none" strike="noStrike" dirty="0">
                          <a:solidFill>
                            <a:srgbClr val="000000"/>
                          </a:solidFill>
                          <a:latin typeface="Calibri"/>
                          <a:cs typeface="Calibri"/>
                        </a:rPr>
                        <a:t>Transcription error</a:t>
                      </a:r>
                      <a:endParaRPr lang="en-GB" sz="2000" b="1"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2000" b="1" i="0" u="none" strike="noStrike">
                          <a:solidFill>
                            <a:srgbClr val="000000"/>
                          </a:solidFill>
                          <a:latin typeface="Calibri"/>
                          <a:cs typeface="Calibri"/>
                        </a:rPr>
                        <a:t>Identification error</a:t>
                      </a:r>
                      <a:endParaRPr lang="en-GB" sz="2000" b="1"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50060">
                <a:tc vMerge="1">
                  <a:txBody>
                    <a:bodyPr/>
                    <a:lstStyle/>
                    <a:p>
                      <a:endParaRPr lang="en-GB"/>
                    </a:p>
                  </a:txBody>
                  <a:tcPr/>
                </a:tc>
                <a:tc vMerge="1">
                  <a:txBody>
                    <a:bodyPr/>
                    <a:lstStyle/>
                    <a:p>
                      <a:endParaRPr lang="en-GB"/>
                    </a:p>
                  </a:txBody>
                  <a:tcPr/>
                </a:tc>
                <a:tc>
                  <a:txBody>
                    <a:bodyPr/>
                    <a:lstStyle/>
                    <a:p>
                      <a:pPr algn="ctr" fontAlgn="ctr"/>
                      <a:r>
                        <a:rPr lang="en-GB" sz="2000" b="0" i="0" u="none" strike="noStrike" dirty="0">
                          <a:solidFill>
                            <a:srgbClr val="000000"/>
                          </a:solidFill>
                          <a:latin typeface="Calibri"/>
                          <a:cs typeface="Calibri"/>
                        </a:rPr>
                        <a:t>Incorrect data / column</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Calibri"/>
                          <a:cs typeface="Calibri"/>
                        </a:rPr>
                        <a:t>Data not entered</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Collector</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0.5</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0.5</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err="1">
                          <a:solidFill>
                            <a:srgbClr val="000000"/>
                          </a:solidFill>
                          <a:latin typeface="Calibri"/>
                          <a:cs typeface="Calibri"/>
                        </a:rPr>
                        <a:t>Addcoll</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0.5</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Number</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39">
                <a:tc>
                  <a:txBody>
                    <a:bodyPr/>
                    <a:lstStyle/>
                    <a:p>
                      <a:pPr algn="ctr" fontAlgn="ctr"/>
                      <a:r>
                        <a:rPr lang="en-GB" sz="2000" b="0" i="0" u="none" strike="noStrike" dirty="0">
                          <a:solidFill>
                            <a:srgbClr val="000000"/>
                          </a:solidFill>
                          <a:latin typeface="Calibri"/>
                          <a:cs typeface="Calibri"/>
                        </a:rPr>
                        <a:t>CollDD1/2</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39">
                <a:tc>
                  <a:txBody>
                    <a:bodyPr/>
                    <a:lstStyle/>
                    <a:p>
                      <a:pPr algn="ctr" fontAlgn="ctr"/>
                      <a:r>
                        <a:rPr lang="en-GB" sz="2000" b="0" i="0" u="none" strike="noStrike" dirty="0">
                          <a:solidFill>
                            <a:srgbClr val="000000"/>
                          </a:solidFill>
                          <a:latin typeface="Calibri"/>
                          <a:cs typeface="Calibri"/>
                        </a:rPr>
                        <a:t>CollMM1/2</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139">
                <a:tc>
                  <a:txBody>
                    <a:bodyPr/>
                    <a:lstStyle/>
                    <a:p>
                      <a:pPr algn="ctr" fontAlgn="ctr"/>
                      <a:r>
                        <a:rPr lang="en-GB" sz="2000" b="0" i="0" u="none" strike="noStrike" dirty="0">
                          <a:solidFill>
                            <a:srgbClr val="000000"/>
                          </a:solidFill>
                          <a:latin typeface="Calibri"/>
                          <a:cs typeface="Calibri"/>
                        </a:rPr>
                        <a:t>CollYY1/2</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err="1">
                          <a:solidFill>
                            <a:srgbClr val="000000"/>
                          </a:solidFill>
                          <a:latin typeface="Calibri"/>
                          <a:cs typeface="Calibri"/>
                        </a:rPr>
                        <a:t>Datetext</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Country</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0.5</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0.5</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Locality*</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0.1/0.3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0.1/0.3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247">
                <a:tc>
                  <a:txBody>
                    <a:bodyPr/>
                    <a:lstStyle/>
                    <a:p>
                      <a:pPr algn="ctr" fontAlgn="ctr"/>
                      <a:r>
                        <a:rPr lang="en-GB" sz="2000" b="0" i="0" u="none" strike="noStrike" dirty="0" smtClean="0">
                          <a:solidFill>
                            <a:srgbClr val="000000"/>
                          </a:solidFill>
                          <a:latin typeface="Calibri"/>
                          <a:cs typeface="Calibri"/>
                        </a:rPr>
                        <a:t>Flags</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err="1">
                          <a:solidFill>
                            <a:srgbClr val="000000"/>
                          </a:solidFill>
                          <a:latin typeface="Calibri"/>
                          <a:cs typeface="Calibri"/>
                        </a:rPr>
                        <a:t>Llunit</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Lat/Long</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17">
                <a:tc>
                  <a:txBody>
                    <a:bodyPr/>
                    <a:lstStyle/>
                    <a:p>
                      <a:pPr algn="ctr" fontAlgn="ctr"/>
                      <a:r>
                        <a:rPr lang="en-GB" sz="2000" b="0" i="0" u="none" strike="noStrike" dirty="0">
                          <a:solidFill>
                            <a:srgbClr val="000000"/>
                          </a:solidFill>
                          <a:latin typeface="Calibri"/>
                          <a:cs typeface="Calibri"/>
                        </a:rPr>
                        <a:t>NS/EW</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a:solidFill>
                            <a:srgbClr val="000000"/>
                          </a:solidFill>
                          <a:latin typeface="Calibri"/>
                          <a:cs typeface="Calibri"/>
                        </a:rPr>
                        <a:t>0.3</a:t>
                      </a:r>
                      <a:endParaRPr lang="en-GB" sz="2000" b="0" i="0" u="none" strike="noStrike">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2000" b="0" i="0" u="none" strike="noStrike" dirty="0">
                          <a:solidFill>
                            <a:srgbClr val="000000"/>
                          </a:solidFill>
                          <a:latin typeface="Calibri"/>
                          <a:cs typeface="Calibri"/>
                        </a:rPr>
                        <a:t>0.3</a:t>
                      </a:r>
                      <a:endParaRPr lang="en-GB" sz="2000" b="0" i="0" u="none" strike="noStrike" dirty="0">
                        <a:solidFill>
                          <a:srgbClr val="000000"/>
                        </a:solidFill>
                        <a:latin typeface="Calibri"/>
                      </a:endParaRPr>
                    </a:p>
                  </a:txBody>
                  <a:tcPr marL="8932" marR="8932" marT="89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7463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06770" y="928467"/>
          <a:ext cx="6288258" cy="1135752"/>
        </p:xfrm>
        <a:graphic>
          <a:graphicData uri="http://schemas.openxmlformats.org/drawingml/2006/table">
            <a:tbl>
              <a:tblPr/>
              <a:tblGrid>
                <a:gridCol w="1877401"/>
                <a:gridCol w="4410857"/>
              </a:tblGrid>
              <a:tr h="567876">
                <a:tc>
                  <a:txBody>
                    <a:bodyPr/>
                    <a:lstStyle/>
                    <a:p>
                      <a:pPr algn="ctr">
                        <a:lnSpc>
                          <a:spcPct val="115000"/>
                        </a:lnSpc>
                        <a:spcAft>
                          <a:spcPts val="0"/>
                        </a:spcAft>
                      </a:pPr>
                      <a:r>
                        <a:rPr lang="en-GB" sz="2000" b="1" dirty="0">
                          <a:latin typeface="Calibri"/>
                          <a:ea typeface="Calibri"/>
                          <a:cs typeface="Calibri"/>
                        </a:rPr>
                        <a:t>Field</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latin typeface="Calibri"/>
                          <a:ea typeface="Calibri"/>
                          <a:cs typeface="Calibri"/>
                        </a:rPr>
                        <a:t>Unjustified use of interpretation marks</a:t>
                      </a:r>
                      <a:endParaRPr lang="en-GB"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876">
                <a:tc>
                  <a:txBody>
                    <a:bodyPr/>
                    <a:lstStyle/>
                    <a:p>
                      <a:pPr algn="ctr">
                        <a:lnSpc>
                          <a:spcPct val="115000"/>
                        </a:lnSpc>
                        <a:spcAft>
                          <a:spcPts val="0"/>
                        </a:spcAft>
                      </a:pPr>
                      <a:r>
                        <a:rPr lang="en-GB" sz="2000" dirty="0">
                          <a:latin typeface="Calibri"/>
                          <a:ea typeface="Calibri"/>
                          <a:cs typeface="Calibri"/>
                        </a:rPr>
                        <a:t>All fields</a:t>
                      </a:r>
                      <a:endParaRPr lang="en-GB"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0.3</a:t>
                      </a:r>
                      <a:endParaRPr lang="en-GB"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08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675250" y="2788128"/>
          <a:ext cx="7624689" cy="3035895"/>
        </p:xfrm>
        <a:graphic>
          <a:graphicData uri="http://schemas.openxmlformats.org/drawingml/2006/table">
            <a:tbl>
              <a:tblPr/>
              <a:tblGrid>
                <a:gridCol w="2433710"/>
                <a:gridCol w="1104644"/>
                <a:gridCol w="864833"/>
                <a:gridCol w="998806"/>
                <a:gridCol w="1055077"/>
                <a:gridCol w="1167619"/>
              </a:tblGrid>
              <a:tr h="1011965">
                <a:tc>
                  <a:txBody>
                    <a:bodyPr/>
                    <a:lstStyle/>
                    <a:p>
                      <a:pPr>
                        <a:lnSpc>
                          <a:spcPct val="115000"/>
                        </a:lnSpc>
                        <a:spcAft>
                          <a:spcPts val="0"/>
                        </a:spcAft>
                      </a:pPr>
                      <a:r>
                        <a:rPr lang="en-GB" sz="2000" b="1" dirty="0">
                          <a:latin typeface="Calibri"/>
                          <a:ea typeface="Calibri"/>
                          <a:cs typeface="Calibri"/>
                        </a:rPr>
                        <a:t>Amount of records/ Batch size</a:t>
                      </a:r>
                      <a:endParaRPr lang="en-GB"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≤150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 280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 500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Calibri"/>
                        </a:rPr>
                        <a:t>≤ 1200</a:t>
                      </a:r>
                      <a:endParaRPr lang="en-GB"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Calibri"/>
                        </a:rPr>
                        <a:t>≤ 3100</a:t>
                      </a:r>
                      <a:endParaRPr lang="en-GB"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965">
                <a:tc>
                  <a:txBody>
                    <a:bodyPr/>
                    <a:lstStyle/>
                    <a:p>
                      <a:pPr>
                        <a:lnSpc>
                          <a:spcPct val="115000"/>
                        </a:lnSpc>
                        <a:spcAft>
                          <a:spcPts val="0"/>
                        </a:spcAft>
                      </a:pPr>
                      <a:r>
                        <a:rPr lang="en-GB" sz="2000" b="1" dirty="0">
                          <a:latin typeface="Calibri"/>
                          <a:ea typeface="Calibri"/>
                          <a:cs typeface="Calibri"/>
                        </a:rPr>
                        <a:t>Sample </a:t>
                      </a:r>
                      <a:r>
                        <a:rPr lang="en-GB" sz="2000" b="1" dirty="0" smtClean="0">
                          <a:latin typeface="Calibri"/>
                          <a:ea typeface="Calibri"/>
                          <a:cs typeface="Calibri"/>
                        </a:rPr>
                        <a:t>size</a:t>
                      </a:r>
                      <a:endParaRPr lang="en-GB"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Calibri"/>
                        </a:rPr>
                        <a:t>20</a:t>
                      </a:r>
                      <a:endParaRPr lang="en-GB"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32</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50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80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125</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965">
                <a:tc>
                  <a:txBody>
                    <a:bodyPr/>
                    <a:lstStyle/>
                    <a:p>
                      <a:pPr>
                        <a:lnSpc>
                          <a:spcPct val="115000"/>
                        </a:lnSpc>
                        <a:spcAft>
                          <a:spcPts val="0"/>
                        </a:spcAft>
                      </a:pPr>
                      <a:r>
                        <a:rPr lang="en-GB" sz="2000" b="1" dirty="0">
                          <a:latin typeface="Calibri"/>
                          <a:ea typeface="Calibri"/>
                          <a:cs typeface="Calibri"/>
                        </a:rPr>
                        <a:t>Accepted if amount of errors </a:t>
                      </a:r>
                      <a:endParaRPr lang="en-GB"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1.5</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2</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3</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Calibri"/>
                          <a:ea typeface="Calibri"/>
                          <a:cs typeface="Calibri"/>
                        </a:rPr>
                        <a:t>&lt; 4</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587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HM_JW_VersoImagingScreenshot_26Jan2015_IMG_2787.jpg.JPG"/>
          <p:cNvPicPr>
            <a:picLocks noChangeAspect="1"/>
          </p:cNvPicPr>
          <p:nvPr/>
        </p:nvPicPr>
        <p:blipFill>
          <a:blip r:embed="rId3" cstate="print"/>
          <a:srcRect l="15111" t="13432" r="45073" b="34854"/>
          <a:stretch>
            <a:fillRect/>
          </a:stretch>
        </p:blipFill>
        <p:spPr>
          <a:xfrm>
            <a:off x="4903676" y="328472"/>
            <a:ext cx="3960924" cy="3858635"/>
          </a:xfrm>
          <a:prstGeom prst="rect">
            <a:avLst/>
          </a:prstGeom>
        </p:spPr>
      </p:pic>
      <p:sp>
        <p:nvSpPr>
          <p:cNvPr id="2" name="Title 1"/>
          <p:cNvSpPr>
            <a:spLocks noGrp="1"/>
          </p:cNvSpPr>
          <p:nvPr>
            <p:ph type="title"/>
          </p:nvPr>
        </p:nvSpPr>
        <p:spPr>
          <a:xfrm>
            <a:off x="484716" y="111127"/>
            <a:ext cx="7886700" cy="1133474"/>
          </a:xfrm>
        </p:spPr>
        <p:txBody>
          <a:bodyPr/>
          <a:lstStyle/>
          <a:p>
            <a:r>
              <a:rPr lang="en-GB" dirty="0" smtClean="0"/>
              <a:t>Verso Imaging</a:t>
            </a:r>
            <a:endParaRPr lang="en-GB" dirty="0"/>
          </a:p>
        </p:txBody>
      </p:sp>
      <p:pic>
        <p:nvPicPr>
          <p:cNvPr id="5" name="Picture 4" descr="NHM_JW_VersoSheetImaging_26Jan2015_IMG_2802.jpg.JPG"/>
          <p:cNvPicPr>
            <a:picLocks noChangeAspect="1"/>
          </p:cNvPicPr>
          <p:nvPr/>
        </p:nvPicPr>
        <p:blipFill>
          <a:blip r:embed="rId4" cstate="print"/>
          <a:srcRect l="13895" r="6948"/>
          <a:stretch>
            <a:fillRect/>
          </a:stretch>
        </p:blipFill>
        <p:spPr>
          <a:xfrm>
            <a:off x="220352" y="1728893"/>
            <a:ext cx="4922057" cy="4663440"/>
          </a:xfrm>
          <a:prstGeom prst="rect">
            <a:avLst/>
          </a:prstGeom>
        </p:spPr>
      </p:pic>
    </p:spTree>
    <p:extLst>
      <p:ext uri="{BB962C8B-B14F-4D97-AF65-F5344CB8AC3E}">
        <p14:creationId xmlns:p14="http://schemas.microsoft.com/office/powerpoint/2010/main" val="2106105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dition reporting.JPG"/>
          <p:cNvPicPr>
            <a:picLocks noGrp="1" noChangeAspect="1"/>
          </p:cNvPicPr>
          <p:nvPr>
            <p:ph sz="half" idx="1"/>
          </p:nvPr>
        </p:nvPicPr>
        <p:blipFill>
          <a:blip r:embed="rId3" cstate="print"/>
          <a:srcRect b="35528"/>
          <a:stretch>
            <a:fillRect/>
          </a:stretch>
        </p:blipFill>
        <p:spPr>
          <a:xfrm>
            <a:off x="217966" y="380245"/>
            <a:ext cx="5667375" cy="6141094"/>
          </a:xfrm>
        </p:spPr>
      </p:pic>
      <p:sp>
        <p:nvSpPr>
          <p:cNvPr id="4" name="Content Placeholder 3"/>
          <p:cNvSpPr>
            <a:spLocks noGrp="1"/>
          </p:cNvSpPr>
          <p:nvPr>
            <p:ph sz="half" idx="2"/>
          </p:nvPr>
        </p:nvSpPr>
        <p:spPr>
          <a:xfrm>
            <a:off x="6083928" y="651850"/>
            <a:ext cx="2661061" cy="5525113"/>
          </a:xfrm>
        </p:spPr>
        <p:txBody>
          <a:bodyPr/>
          <a:lstStyle/>
          <a:p>
            <a:pPr>
              <a:buNone/>
            </a:pPr>
            <a:r>
              <a:rPr lang="en-GB" dirty="0" smtClean="0"/>
              <a:t>Condition </a:t>
            </a:r>
          </a:p>
          <a:p>
            <a:pPr>
              <a:buNone/>
            </a:pPr>
            <a:r>
              <a:rPr lang="en-GB" dirty="0" smtClean="0"/>
              <a:t>Reporting</a:t>
            </a:r>
          </a:p>
          <a:p>
            <a:pPr>
              <a:buNone/>
            </a:pPr>
            <a:r>
              <a:rPr lang="en-GB" dirty="0" smtClean="0"/>
              <a:t> </a:t>
            </a:r>
          </a:p>
          <a:p>
            <a:pPr marL="514350" indent="-514350">
              <a:buAutoNum type="arabicPeriod"/>
            </a:pPr>
            <a:r>
              <a:rPr lang="en-GB" dirty="0" smtClean="0"/>
              <a:t>At Kew/NHM</a:t>
            </a:r>
          </a:p>
          <a:p>
            <a:pPr marL="514350" indent="-514350">
              <a:buAutoNum type="arabicPeriod"/>
            </a:pPr>
            <a:r>
              <a:rPr lang="en-GB" dirty="0" smtClean="0"/>
              <a:t>On arrival</a:t>
            </a:r>
          </a:p>
          <a:p>
            <a:pPr marL="514350" indent="-514350">
              <a:buAutoNum type="arabicPeriod"/>
            </a:pPr>
            <a:r>
              <a:rPr lang="en-GB" dirty="0" smtClean="0"/>
              <a:t>After digitisation</a:t>
            </a:r>
          </a:p>
          <a:p>
            <a:pPr marL="514350" indent="-514350">
              <a:buAutoNum type="arabicPeriod"/>
            </a:pPr>
            <a:r>
              <a:rPr lang="en-GB" dirty="0" smtClean="0"/>
              <a:t>Back at Kew/NHM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5667" y="203200"/>
            <a:ext cx="8678333" cy="5719763"/>
          </a:xfrm>
        </p:spPr>
        <p:txBody>
          <a:bodyPr/>
          <a:lstStyle/>
          <a:p>
            <a:pPr marL="0" lvl="1" indent="0">
              <a:spcBef>
                <a:spcPts val="1000"/>
              </a:spcBef>
              <a:buNone/>
            </a:pPr>
            <a:endParaRPr lang="en-GB" sz="2800" dirty="0" smtClean="0"/>
          </a:p>
          <a:p>
            <a:pPr marL="457200" lvl="1" indent="-457200">
              <a:spcBef>
                <a:spcPts val="1000"/>
              </a:spcBef>
              <a:buSzPct val="100000"/>
            </a:pPr>
            <a:r>
              <a:rPr lang="en-GB" sz="2800" dirty="0" smtClean="0"/>
              <a:t>New </a:t>
            </a:r>
            <a:r>
              <a:rPr lang="en-GB" sz="2800" dirty="0"/>
              <a:t>science strategies emphasise, and have targets </a:t>
            </a:r>
            <a:endParaRPr lang="en-GB" sz="2800" dirty="0" smtClean="0"/>
          </a:p>
          <a:p>
            <a:pPr marL="446088" lvl="1" indent="-446088">
              <a:spcBef>
                <a:spcPts val="1000"/>
              </a:spcBef>
              <a:buSzPct val="100000"/>
              <a:buNone/>
            </a:pPr>
            <a:r>
              <a:rPr lang="en-GB" sz="2800" dirty="0" smtClean="0"/>
              <a:t>	for</a:t>
            </a:r>
            <a:r>
              <a:rPr lang="en-GB" sz="2800" dirty="0"/>
              <a:t>, </a:t>
            </a:r>
            <a:r>
              <a:rPr lang="en-GB" sz="2800" dirty="0" smtClean="0"/>
              <a:t>digitisation</a:t>
            </a:r>
            <a:endParaRPr lang="en-GB" sz="2800" dirty="0"/>
          </a:p>
          <a:p>
            <a:pPr marL="457200" lvl="1" indent="-457200">
              <a:spcBef>
                <a:spcPts val="1000"/>
              </a:spcBef>
              <a:buSzPct val="100000"/>
            </a:pPr>
            <a:r>
              <a:rPr lang="en-GB" sz="2800" dirty="0" smtClean="0"/>
              <a:t>Establish </a:t>
            </a:r>
            <a:r>
              <a:rPr lang="en-GB" sz="2800" dirty="0"/>
              <a:t>proof of concept to stimulate new </a:t>
            </a:r>
            <a:r>
              <a:rPr lang="en-GB" sz="2800" dirty="0" smtClean="0"/>
              <a:t>funding</a:t>
            </a:r>
          </a:p>
          <a:p>
            <a:pPr marL="457200" lvl="1" indent="-457200">
              <a:spcBef>
                <a:spcPts val="1000"/>
              </a:spcBef>
              <a:buSzPct val="100000"/>
            </a:pPr>
            <a:r>
              <a:rPr lang="en-GB" sz="2800" dirty="0" smtClean="0"/>
              <a:t>Large </a:t>
            </a:r>
            <a:r>
              <a:rPr lang="en-GB" sz="2800" dirty="0"/>
              <a:t>scale digitisation now possible</a:t>
            </a:r>
          </a:p>
          <a:p>
            <a:pPr marL="228600" lvl="1">
              <a:spcBef>
                <a:spcPts val="1000"/>
              </a:spcBef>
            </a:pPr>
            <a:endParaRPr lang="en-GB" dirty="0"/>
          </a:p>
          <a:p>
            <a:endParaRPr lang="en-GB" sz="2800" dirty="0" smtClean="0"/>
          </a:p>
        </p:txBody>
      </p:sp>
      <p:pic>
        <p:nvPicPr>
          <p:cNvPr id="7" name="Content Placeholder 3"/>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65667" y="3444133"/>
            <a:ext cx="4026363" cy="3312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2334" y="3516133"/>
            <a:ext cx="3137227" cy="3240000"/>
          </a:xfrm>
          <a:prstGeom prst="rect">
            <a:avLst/>
          </a:prstGeom>
        </p:spPr>
      </p:pic>
    </p:spTree>
    <p:extLst>
      <p:ext uri="{BB962C8B-B14F-4D97-AF65-F5344CB8AC3E}">
        <p14:creationId xmlns:p14="http://schemas.microsoft.com/office/powerpoint/2010/main" val="189953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696"/>
            <a:ext cx="7886700" cy="1195056"/>
          </a:xfrm>
        </p:spPr>
        <p:txBody>
          <a:bodyPr/>
          <a:lstStyle/>
          <a:p>
            <a:r>
              <a:rPr lang="en-GB" dirty="0" smtClean="0"/>
              <a:t>K/NHM Mass digitisation pilot</a:t>
            </a:r>
            <a:endParaRPr lang="en-GB" dirty="0"/>
          </a:p>
        </p:txBody>
      </p:sp>
      <p:sp>
        <p:nvSpPr>
          <p:cNvPr id="3" name="Content Placeholder 2"/>
          <p:cNvSpPr>
            <a:spLocks noGrp="1"/>
          </p:cNvSpPr>
          <p:nvPr>
            <p:ph sz="half" idx="1"/>
          </p:nvPr>
        </p:nvSpPr>
        <p:spPr>
          <a:xfrm>
            <a:off x="628649" y="1379870"/>
            <a:ext cx="5600135" cy="4797093"/>
          </a:xfrm>
        </p:spPr>
        <p:txBody>
          <a:bodyPr>
            <a:noAutofit/>
          </a:bodyPr>
          <a:lstStyle/>
          <a:p>
            <a:r>
              <a:rPr lang="en-GB" dirty="0" smtClean="0"/>
              <a:t>Image all </a:t>
            </a:r>
          </a:p>
          <a:p>
            <a:pPr>
              <a:buNone/>
            </a:pPr>
            <a:r>
              <a:rPr lang="en-GB" i="1" dirty="0" smtClean="0"/>
              <a:t>	Solanum</a:t>
            </a:r>
            <a:r>
              <a:rPr lang="en-GB" dirty="0" smtClean="0"/>
              <a:t>, Dioscoreaceae, </a:t>
            </a:r>
            <a:r>
              <a:rPr lang="en-GB" i="1" dirty="0" err="1" smtClean="0"/>
              <a:t>Hypericum</a:t>
            </a:r>
            <a:r>
              <a:rPr lang="en-GB" dirty="0" smtClean="0"/>
              <a:t> (NHM only)</a:t>
            </a:r>
          </a:p>
          <a:p>
            <a:pPr marL="0" indent="0">
              <a:buNone/>
            </a:pPr>
            <a:r>
              <a:rPr lang="en-GB" dirty="0" smtClean="0"/>
              <a:t>	67,500 specimens</a:t>
            </a:r>
          </a:p>
          <a:p>
            <a:pPr marL="0" indent="0">
              <a:buNone/>
            </a:pPr>
            <a:r>
              <a:rPr lang="en-GB" dirty="0" smtClean="0"/>
              <a:t>	420 </a:t>
            </a:r>
            <a:r>
              <a:rPr lang="en-GB" dirty="0" err="1" smtClean="0"/>
              <a:t>ppi</a:t>
            </a:r>
            <a:r>
              <a:rPr lang="en-GB" dirty="0" smtClean="0"/>
              <a:t> images</a:t>
            </a:r>
          </a:p>
          <a:p>
            <a:pPr marL="0" indent="0">
              <a:buNone/>
            </a:pPr>
            <a:r>
              <a:rPr lang="en-GB" dirty="0"/>
              <a:t>	</a:t>
            </a:r>
            <a:r>
              <a:rPr lang="en-GB" dirty="0" smtClean="0"/>
              <a:t>3000 - 4000 per day</a:t>
            </a:r>
          </a:p>
          <a:p>
            <a:r>
              <a:rPr lang="en-GB" dirty="0" smtClean="0"/>
              <a:t>Transcribe specimen data - Team in </a:t>
            </a:r>
            <a:r>
              <a:rPr lang="en-GB" dirty="0" smtClean="0"/>
              <a:t>Suriname </a:t>
            </a:r>
            <a:endParaRPr lang="en-GB" dirty="0" smtClean="0"/>
          </a:p>
          <a:p>
            <a:r>
              <a:rPr lang="en-GB" dirty="0" smtClean="0"/>
              <a:t>Evaluate different workflows</a:t>
            </a:r>
          </a:p>
          <a:p>
            <a:r>
              <a:rPr lang="en-GB" dirty="0" smtClean="0"/>
              <a:t>Derive robust </a:t>
            </a:r>
            <a:r>
              <a:rPr lang="en-GB" dirty="0" err="1" smtClean="0"/>
              <a:t>costings</a:t>
            </a:r>
            <a:endParaRPr lang="en-GB" dirty="0"/>
          </a:p>
        </p:txBody>
      </p:sp>
      <p:pic>
        <p:nvPicPr>
          <p:cNvPr id="5" name="Picture 4" descr="K000441367.jpg"/>
          <p:cNvPicPr>
            <a:picLocks noChangeAspect="1"/>
          </p:cNvPicPr>
          <p:nvPr/>
        </p:nvPicPr>
        <p:blipFill>
          <a:blip r:embed="rId3" cstate="print"/>
          <a:stretch>
            <a:fillRect/>
          </a:stretch>
        </p:blipFill>
        <p:spPr>
          <a:xfrm>
            <a:off x="6362741" y="1379870"/>
            <a:ext cx="2600190" cy="4333649"/>
          </a:xfrm>
          <a:prstGeom prst="rect">
            <a:avLst/>
          </a:prstGeom>
        </p:spPr>
      </p:pic>
    </p:spTree>
    <p:extLst>
      <p:ext uri="{BB962C8B-B14F-4D97-AF65-F5344CB8AC3E}">
        <p14:creationId xmlns:p14="http://schemas.microsoft.com/office/powerpoint/2010/main" val="138558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57.jpg" descr="GCover-01287.JPG"/>
          <p:cNvPicPr/>
          <p:nvPr/>
        </p:nvPicPr>
        <p:blipFill>
          <a:blip r:embed="rId3" cstate="print"/>
          <a:srcRect/>
          <a:stretch>
            <a:fillRect/>
          </a:stretch>
        </p:blipFill>
        <p:spPr>
          <a:xfrm>
            <a:off x="217966" y="4465544"/>
            <a:ext cx="2733675" cy="1511300"/>
          </a:xfrm>
          <a:prstGeom prst="rect">
            <a:avLst/>
          </a:prstGeom>
          <a:ln/>
        </p:spPr>
      </p:pic>
      <p:sp>
        <p:nvSpPr>
          <p:cNvPr id="2" name="Title 1"/>
          <p:cNvSpPr>
            <a:spLocks noGrp="1"/>
          </p:cNvSpPr>
          <p:nvPr>
            <p:ph type="title"/>
          </p:nvPr>
        </p:nvSpPr>
        <p:spPr/>
        <p:txBody>
          <a:bodyPr/>
          <a:lstStyle/>
          <a:p>
            <a:r>
              <a:rPr lang="en-GB" dirty="0" smtClean="0"/>
              <a:t>Differing workflows to test</a:t>
            </a:r>
            <a:endParaRPr lang="en-GB" dirty="0"/>
          </a:p>
        </p:txBody>
      </p:sp>
      <p:sp>
        <p:nvSpPr>
          <p:cNvPr id="3" name="Content Placeholder 2"/>
          <p:cNvSpPr>
            <a:spLocks noGrp="1"/>
          </p:cNvSpPr>
          <p:nvPr>
            <p:ph sz="half" idx="1"/>
          </p:nvPr>
        </p:nvSpPr>
        <p:spPr>
          <a:xfrm>
            <a:off x="628649" y="1825625"/>
            <a:ext cx="7926875" cy="4351338"/>
          </a:xfrm>
        </p:spPr>
        <p:txBody>
          <a:bodyPr/>
          <a:lstStyle/>
          <a:p>
            <a:pPr marL="0" indent="0" algn="ctr">
              <a:buNone/>
            </a:pPr>
            <a:r>
              <a:rPr lang="en-GB" dirty="0" smtClean="0"/>
              <a:t>Creation of stub record (barcoded in herbarium – ‘filed as’ name recorded)</a:t>
            </a:r>
          </a:p>
          <a:p>
            <a:pPr marL="0" indent="0" algn="ctr">
              <a:buNone/>
            </a:pPr>
            <a:r>
              <a:rPr lang="en-GB" dirty="0" smtClean="0"/>
              <a:t>V</a:t>
            </a:r>
          </a:p>
          <a:p>
            <a:pPr marL="0" indent="0" algn="ctr">
              <a:buNone/>
            </a:pPr>
            <a:r>
              <a:rPr lang="en-GB" dirty="0" smtClean="0"/>
              <a:t>No pre curation: barcoded at </a:t>
            </a:r>
            <a:r>
              <a:rPr lang="en-GB" dirty="0" err="1" smtClean="0"/>
              <a:t>Picturae</a:t>
            </a:r>
            <a:r>
              <a:rPr lang="en-GB" dirty="0" smtClean="0"/>
              <a:t>, names from imaged covers</a:t>
            </a:r>
            <a:endParaRPr lang="en-GB" dirty="0"/>
          </a:p>
          <a:p>
            <a:pPr marL="0" indent="0">
              <a:buNone/>
            </a:pPr>
            <a:endParaRPr lang="en-GB" dirty="0" smtClean="0"/>
          </a:p>
          <a:p>
            <a:pPr marL="0" indent="0">
              <a:buNone/>
            </a:pPr>
            <a:endParaRPr lang="en-GB" dirty="0"/>
          </a:p>
        </p:txBody>
      </p:sp>
      <p:pic>
        <p:nvPicPr>
          <p:cNvPr id="5" name="image61.jpg" descr="Sp2tussenHaakjes.JPG"/>
          <p:cNvPicPr/>
          <p:nvPr/>
        </p:nvPicPr>
        <p:blipFill>
          <a:blip r:embed="rId4" cstate="print"/>
          <a:srcRect/>
          <a:stretch>
            <a:fillRect/>
          </a:stretch>
        </p:blipFill>
        <p:spPr>
          <a:xfrm>
            <a:off x="2543883" y="4806904"/>
            <a:ext cx="2867025" cy="1270000"/>
          </a:xfrm>
          <a:prstGeom prst="rect">
            <a:avLst/>
          </a:prstGeom>
          <a:ln/>
        </p:spPr>
      </p:pic>
      <p:pic>
        <p:nvPicPr>
          <p:cNvPr id="7" name="image34.jpg" descr="Cover-01290.JPG"/>
          <p:cNvPicPr/>
          <p:nvPr/>
        </p:nvPicPr>
        <p:blipFill>
          <a:blip r:embed="rId5" cstate="print"/>
          <a:srcRect/>
          <a:stretch>
            <a:fillRect/>
          </a:stretch>
        </p:blipFill>
        <p:spPr>
          <a:xfrm>
            <a:off x="5868817" y="5594304"/>
            <a:ext cx="2914650" cy="965200"/>
          </a:xfrm>
          <a:prstGeom prst="rect">
            <a:avLst/>
          </a:prstGeom>
          <a:ln/>
        </p:spPr>
      </p:pic>
      <p:pic>
        <p:nvPicPr>
          <p:cNvPr id="4" name="image203.jpg" descr="Sp2AnderePlek.JPG"/>
          <p:cNvPicPr/>
          <p:nvPr/>
        </p:nvPicPr>
        <p:blipFill>
          <a:blip r:embed="rId6" cstate="print"/>
          <a:srcRect t="60815"/>
          <a:stretch>
            <a:fillRect/>
          </a:stretch>
        </p:blipFill>
        <p:spPr>
          <a:xfrm>
            <a:off x="5139975" y="4237003"/>
            <a:ext cx="2867025" cy="1527791"/>
          </a:xfrm>
          <a:prstGeom prst="rect">
            <a:avLst/>
          </a:prstGeom>
          <a:ln/>
        </p:spPr>
      </p:pic>
    </p:spTree>
    <p:extLst>
      <p:ext uri="{BB962C8B-B14F-4D97-AF65-F5344CB8AC3E}">
        <p14:creationId xmlns:p14="http://schemas.microsoft.com/office/powerpoint/2010/main" val="2953889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a:t>
            </a:r>
            <a:endParaRPr lang="en-GB"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466562" y="0"/>
            <a:ext cx="4312334" cy="323123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7127" y="3402393"/>
            <a:ext cx="4346825" cy="3261643"/>
          </a:xfrm>
          <a:prstGeom prst="rect">
            <a:avLst/>
          </a:prstGeom>
        </p:spPr>
      </p:pic>
      <p:pic>
        <p:nvPicPr>
          <p:cNvPr id="9" name="Picture 8" descr="20150119_130131.jpg"/>
          <p:cNvPicPr>
            <a:picLocks noChangeAspect="1"/>
          </p:cNvPicPr>
          <p:nvPr/>
        </p:nvPicPr>
        <p:blipFill>
          <a:blip r:embed="rId5" cstate="print"/>
          <a:stretch>
            <a:fillRect/>
          </a:stretch>
        </p:blipFill>
        <p:spPr>
          <a:xfrm>
            <a:off x="203201" y="2681316"/>
            <a:ext cx="2682240" cy="3576320"/>
          </a:xfrm>
          <a:prstGeom prst="rect">
            <a:avLst/>
          </a:prstGeom>
        </p:spPr>
      </p:pic>
    </p:spTree>
    <p:extLst>
      <p:ext uri="{BB962C8B-B14F-4D97-AF65-F5344CB8AC3E}">
        <p14:creationId xmlns:p14="http://schemas.microsoft.com/office/powerpoint/2010/main" val="79823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464" y="355890"/>
            <a:ext cx="7886700" cy="1325563"/>
          </a:xfrm>
        </p:spPr>
        <p:txBody>
          <a:bodyPr/>
          <a:lstStyle/>
          <a:p>
            <a:r>
              <a:rPr lang="en-GB" dirty="0" smtClean="0"/>
              <a:t>Training</a:t>
            </a:r>
            <a:endParaRPr lang="en-GB"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320117" y="618067"/>
            <a:ext cx="3886200" cy="2914649"/>
          </a:xfrm>
          <a:prstGeom prst="rect">
            <a:avLst/>
          </a:prstGeom>
        </p:spPr>
      </p:pic>
      <p:pic>
        <p:nvPicPr>
          <p:cNvPr id="8" name="Content Placeholder 7" descr="NHM_JW_ReverseSpecimenChecking_26Jan2015_IMG_2770.jpg.JPG"/>
          <p:cNvPicPr>
            <a:picLocks noGrp="1" noChangeAspect="1"/>
          </p:cNvPicPr>
          <p:nvPr>
            <p:ph sz="half" idx="2"/>
          </p:nvPr>
        </p:nvPicPr>
        <p:blipFill>
          <a:blip r:embed="rId4" cstate="print"/>
          <a:srcRect t="25243" r="6687" b="2200"/>
          <a:stretch>
            <a:fillRect/>
          </a:stretch>
        </p:blipFill>
        <p:spPr>
          <a:xfrm>
            <a:off x="3728704" y="3699968"/>
            <a:ext cx="5415296" cy="3158032"/>
          </a:xfrm>
        </p:spPr>
      </p:pic>
      <p:pic>
        <p:nvPicPr>
          <p:cNvPr id="9" name="Picture 8" descr="Kew_JW_SpecimensHandlingTraining_26Jan2015_IMG_2774.jpg.JPG"/>
          <p:cNvPicPr>
            <a:picLocks noChangeAspect="1"/>
          </p:cNvPicPr>
          <p:nvPr/>
        </p:nvPicPr>
        <p:blipFill>
          <a:blip r:embed="rId5" cstate="print"/>
          <a:srcRect l="7729" r="3734"/>
          <a:stretch>
            <a:fillRect/>
          </a:stretch>
        </p:blipFill>
        <p:spPr>
          <a:xfrm>
            <a:off x="140686" y="1710267"/>
            <a:ext cx="4037062" cy="3419856"/>
          </a:xfrm>
          <a:prstGeom prst="rect">
            <a:avLst/>
          </a:prstGeom>
        </p:spPr>
      </p:pic>
    </p:spTree>
    <p:extLst>
      <p:ext uri="{BB962C8B-B14F-4D97-AF65-F5344CB8AC3E}">
        <p14:creationId xmlns:p14="http://schemas.microsoft.com/office/powerpoint/2010/main" val="3913146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76"/>
            <a:ext cx="7886700" cy="1325563"/>
          </a:xfrm>
        </p:spPr>
        <p:txBody>
          <a:bodyPr/>
          <a:lstStyle/>
          <a:p>
            <a:r>
              <a:rPr lang="en-GB" dirty="0" err="1" smtClean="0"/>
              <a:t>Picturae</a:t>
            </a:r>
            <a:r>
              <a:rPr lang="en-GB" dirty="0" smtClean="0"/>
              <a:t> </a:t>
            </a:r>
            <a:r>
              <a:rPr lang="en-GB" dirty="0" err="1" smtClean="0"/>
              <a:t>digistreet</a:t>
            </a:r>
            <a:endParaRPr lang="en-GB"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7932" y="3886752"/>
            <a:ext cx="3762299" cy="2826998"/>
          </a:xfrm>
          <a:prstGeom prst="rect">
            <a:avLst/>
          </a:prstGeo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569502" y="146563"/>
            <a:ext cx="3261643" cy="245080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4269" y="2678545"/>
            <a:ext cx="3029230" cy="4035205"/>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80" y="940156"/>
            <a:ext cx="3870036" cy="2905238"/>
          </a:xfrm>
          <a:prstGeom prst="rect">
            <a:avLst/>
          </a:prstGeom>
        </p:spPr>
      </p:pic>
    </p:spTree>
    <p:extLst>
      <p:ext uri="{BB962C8B-B14F-4D97-AF65-F5344CB8AC3E}">
        <p14:creationId xmlns:p14="http://schemas.microsoft.com/office/powerpoint/2010/main" val="2662104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79" y="19205"/>
            <a:ext cx="7886700" cy="1325563"/>
          </a:xfrm>
        </p:spPr>
        <p:txBody>
          <a:bodyPr>
            <a:normAutofit/>
          </a:bodyPr>
          <a:lstStyle/>
          <a:p>
            <a:r>
              <a:rPr lang="en-GB" sz="4000" dirty="0"/>
              <a:t>S</a:t>
            </a:r>
            <a:r>
              <a:rPr lang="en-GB" sz="4000" dirty="0" smtClean="0"/>
              <a:t>heet and cover order preserved</a:t>
            </a:r>
            <a:endParaRPr lang="en-GB" sz="4000"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22557" y="1173196"/>
            <a:ext cx="2504491" cy="1880122"/>
          </a:xfrm>
          <a:prstGeom prst="rect">
            <a:avLst/>
          </a:prstGeo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96367" y="4028729"/>
            <a:ext cx="3620655" cy="271676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7090" y="1073384"/>
            <a:ext cx="3786910" cy="284283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5283" y="3916218"/>
            <a:ext cx="3918717" cy="2941782"/>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02155" y="1646820"/>
            <a:ext cx="2623128" cy="1967346"/>
          </a:xfrm>
          <a:prstGeom prst="rect">
            <a:avLst/>
          </a:prstGeom>
        </p:spPr>
      </p:pic>
    </p:spTree>
    <p:extLst>
      <p:ext uri="{BB962C8B-B14F-4D97-AF65-F5344CB8AC3E}">
        <p14:creationId xmlns:p14="http://schemas.microsoft.com/office/powerpoint/2010/main" val="1639654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3025</TotalTime>
  <Words>2060</Words>
  <Application>Microsoft Office PowerPoint</Application>
  <PresentationFormat>On-screen Show (4:3)</PresentationFormat>
  <Paragraphs>293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Lessons learnt from a herbarium specimen mass digitisation pilot  </vt:lpstr>
      <vt:lpstr>Overview</vt:lpstr>
      <vt:lpstr>PowerPoint Presentation</vt:lpstr>
      <vt:lpstr>K/NHM Mass digitisation pilot</vt:lpstr>
      <vt:lpstr>Differing workflows to test</vt:lpstr>
      <vt:lpstr>Transport</vt:lpstr>
      <vt:lpstr>Training</vt:lpstr>
      <vt:lpstr>Picturae digistreet</vt:lpstr>
      <vt:lpstr>Sheet and cover order preserved</vt:lpstr>
      <vt:lpstr>Image Quality Control</vt:lpstr>
      <vt:lpstr>Data Quality Control</vt:lpstr>
      <vt:lpstr>  Transcription QC </vt:lpstr>
      <vt:lpstr>PowerPoint Presentation</vt:lpstr>
      <vt:lpstr>PowerPoint Presentation</vt:lpstr>
      <vt:lpstr>Data Cleaning</vt:lpstr>
      <vt:lpstr>Main Successes</vt:lpstr>
      <vt:lpstr>Challenges Identified</vt:lpstr>
      <vt:lpstr>Costs</vt:lpstr>
      <vt:lpstr>Post Mass Digitisation Challenges</vt:lpstr>
      <vt:lpstr>PowerPoint Presentation</vt:lpstr>
      <vt:lpstr>PowerPoint Presentation</vt:lpstr>
      <vt:lpstr>PowerPoint Presentation</vt:lpstr>
      <vt:lpstr>Verso Imaging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Paton</dc:creator>
  <cp:lastModifiedBy>Sarah Phillips</cp:lastModifiedBy>
  <cp:revision>188</cp:revision>
  <cp:lastPrinted>2016-06-17T15:16:52Z</cp:lastPrinted>
  <dcterms:created xsi:type="dcterms:W3CDTF">2015-05-12T11:10:09Z</dcterms:created>
  <dcterms:modified xsi:type="dcterms:W3CDTF">2016-06-20T15:20:41Z</dcterms:modified>
</cp:coreProperties>
</file>