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83"/>
    <a:srgbClr val="60A43E"/>
    <a:srgbClr val="83C362"/>
    <a:srgbClr val="F12C7B"/>
    <a:srgbClr val="FF3C77"/>
    <a:srgbClr val="FF3C6B"/>
    <a:srgbClr val="FDFDFD"/>
    <a:srgbClr val="1C3991"/>
    <a:srgbClr val="FFFFFF"/>
    <a:srgbClr val="244D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2083" autoAdjust="0"/>
  </p:normalViewPr>
  <p:slideViewPr>
    <p:cSldViewPr snapToGrid="0" snapToObjects="1">
      <p:cViewPr varScale="1">
        <p:scale>
          <a:sx n="60" d="100"/>
          <a:sy n="60" d="100"/>
        </p:scale>
        <p:origin x="-8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17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E78A7-7C35-49AC-B221-1347EAA5DAA5}" type="datetimeFigureOut">
              <a:rPr lang="en-GB" smtClean="0"/>
              <a:t>22/06/16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4E613-B116-4ABA-8E47-56FF68D2D65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9838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4E613-B116-4ABA-8E47-56FF68D2D65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170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4E613-B116-4ABA-8E47-56FF68D2D65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214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4E613-B116-4ABA-8E47-56FF68D2D65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64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4E613-B116-4ABA-8E47-56FF68D2D65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534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4E613-B116-4ABA-8E47-56FF68D2D65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59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4E613-B116-4ABA-8E47-56FF68D2D650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0204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9695" y="1865246"/>
            <a:ext cx="7772400" cy="1470025"/>
          </a:xfrm>
        </p:spPr>
        <p:txBody>
          <a:bodyPr lIns="0" tIns="0" rIns="0" bIns="0">
            <a:normAutofit/>
          </a:bodyPr>
          <a:lstStyle>
            <a:lvl1pPr algn="l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9695" y="3669871"/>
            <a:ext cx="6400800" cy="1494128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400">
                <a:solidFill>
                  <a:srgbClr val="BFDD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Sub heading / Speaker</a:t>
            </a:r>
          </a:p>
          <a:p>
            <a:r>
              <a:rPr lang="en-GB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788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72561" y="1739346"/>
            <a:ext cx="8172846" cy="46200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796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slide"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2775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2561" y="512179"/>
            <a:ext cx="8172846" cy="105270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561" y="1739346"/>
            <a:ext cx="8172846" cy="462006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958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1D3277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6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9694" y="1373409"/>
            <a:ext cx="8571124" cy="1470025"/>
          </a:xfrm>
        </p:spPr>
        <p:txBody>
          <a:bodyPr>
            <a:normAutofit/>
          </a:bodyPr>
          <a:lstStyle/>
          <a:p>
            <a:r>
              <a:rPr lang="en-GB" b="1" dirty="0"/>
              <a:t>One </a:t>
            </a:r>
            <a:r>
              <a:rPr lang="en-GB" b="1" dirty="0" smtClean="0"/>
              <a:t>Collection:</a:t>
            </a:r>
            <a:br>
              <a:rPr lang="en-GB" b="1" dirty="0" smtClean="0"/>
            </a:br>
            <a:r>
              <a:rPr lang="en-GB" b="1" dirty="0" smtClean="0"/>
              <a:t>pathways </a:t>
            </a:r>
            <a:r>
              <a:rPr lang="en-GB" b="1" dirty="0"/>
              <a:t>to integration 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9694" y="3335271"/>
            <a:ext cx="6979006" cy="2648130"/>
          </a:xfrm>
        </p:spPr>
        <p:txBody>
          <a:bodyPr>
            <a:noAutofit/>
          </a:bodyPr>
          <a:lstStyle/>
          <a:p>
            <a:r>
              <a:rPr lang="en-GB" sz="1600" b="1" dirty="0" smtClean="0"/>
              <a:t>Vince Smith </a:t>
            </a:r>
            <a:r>
              <a:rPr lang="en-GB" sz="1600" b="1" baseline="30000" dirty="0" smtClean="0"/>
              <a:t>1*</a:t>
            </a:r>
            <a:r>
              <a:rPr lang="en-GB" sz="1600" dirty="0" smtClean="0"/>
              <a:t>, </a:t>
            </a:r>
            <a:r>
              <a:rPr lang="en-GB" sz="1600" dirty="0"/>
              <a:t>Ana </a:t>
            </a:r>
            <a:r>
              <a:rPr lang="en-GB" sz="1600" dirty="0" smtClean="0"/>
              <a:t>Casino</a:t>
            </a:r>
            <a:r>
              <a:rPr lang="en-GB" sz="1600" b="1" baseline="30000" dirty="0" smtClean="0"/>
              <a:t> 2</a:t>
            </a:r>
            <a:r>
              <a:rPr lang="en-GB" sz="1600" dirty="0" smtClean="0"/>
              <a:t>, Elspeth Haston </a:t>
            </a:r>
            <a:r>
              <a:rPr lang="en-GB" sz="1600" b="1" baseline="30000" dirty="0" smtClean="0"/>
              <a:t>3</a:t>
            </a:r>
            <a:r>
              <a:rPr lang="en-GB" sz="1600" dirty="0" smtClean="0"/>
              <a:t>, </a:t>
            </a:r>
            <a:r>
              <a:rPr lang="en-GB" sz="1600" dirty="0"/>
              <a:t>GBIF Task </a:t>
            </a:r>
            <a:r>
              <a:rPr lang="en-GB" sz="1600" dirty="0" smtClean="0"/>
              <a:t>Force, </a:t>
            </a:r>
            <a:r>
              <a:rPr lang="en-GB" sz="1600" dirty="0"/>
              <a:t>Dimitris </a:t>
            </a:r>
            <a:r>
              <a:rPr lang="en-GB" sz="1600" dirty="0" smtClean="0"/>
              <a:t>Koureas </a:t>
            </a:r>
            <a:r>
              <a:rPr lang="en-GB" sz="1600" b="1" baseline="30000" dirty="0" smtClean="0"/>
              <a:t>1</a:t>
            </a:r>
            <a:r>
              <a:rPr lang="en-GB" sz="1600" dirty="0" smtClean="0"/>
              <a:t>,  Leonard Krishtalka </a:t>
            </a:r>
            <a:r>
              <a:rPr lang="en-GB" sz="1600" b="1" baseline="30000" dirty="0" smtClean="0"/>
              <a:t>4</a:t>
            </a:r>
            <a:r>
              <a:rPr lang="en-GB" sz="1600" dirty="0" smtClean="0"/>
              <a:t>, Laurence Livermore </a:t>
            </a:r>
            <a:r>
              <a:rPr lang="en-GB" sz="1600" baseline="30000" dirty="0" smtClean="0"/>
              <a:t>1</a:t>
            </a:r>
            <a:r>
              <a:rPr lang="en-GB" sz="1600" dirty="0" smtClean="0"/>
              <a:t>, Deborah </a:t>
            </a:r>
            <a:r>
              <a:rPr lang="en-GB" sz="1600" dirty="0"/>
              <a:t>L </a:t>
            </a:r>
            <a:r>
              <a:rPr lang="en-GB" sz="1600" dirty="0" smtClean="0"/>
              <a:t>Paul </a:t>
            </a:r>
            <a:r>
              <a:rPr lang="en-GB" sz="1600" baseline="30000" dirty="0"/>
              <a:t>5</a:t>
            </a:r>
            <a:r>
              <a:rPr lang="en-GB" sz="1600" dirty="0" smtClean="0"/>
              <a:t>, Brian Westra </a:t>
            </a:r>
            <a:r>
              <a:rPr lang="en-GB" sz="1600" b="1" baseline="30000" dirty="0" smtClean="0"/>
              <a:t>6</a:t>
            </a:r>
            <a:r>
              <a:rPr lang="en-GB" sz="1600" dirty="0" smtClean="0"/>
              <a:t> </a:t>
            </a:r>
            <a:endParaRPr lang="en-GB" sz="1600" baseline="30000" dirty="0" smtClean="0"/>
          </a:p>
          <a:p>
            <a:endParaRPr lang="en-GB" sz="1400" baseline="30000" dirty="0"/>
          </a:p>
          <a:p>
            <a:r>
              <a:rPr lang="en-GB" sz="1600" dirty="0" smtClean="0"/>
              <a:t>SPNHC Annual Meeting 22 – 24 June 2016</a:t>
            </a:r>
            <a:endParaRPr lang="en-GB" sz="1600" dirty="0"/>
          </a:p>
          <a:p>
            <a:r>
              <a:rPr lang="en-GB" sz="900" dirty="0"/>
              <a:t> </a:t>
            </a:r>
            <a:endParaRPr lang="en-GB" sz="900" dirty="0" smtClean="0"/>
          </a:p>
          <a:p>
            <a:r>
              <a:rPr lang="en-GB" sz="1100" u="sng" dirty="0" smtClean="0">
                <a:solidFill>
                  <a:schemeClr val="bg1"/>
                </a:solidFill>
              </a:rPr>
              <a:t>*vince@vsmith.info</a:t>
            </a:r>
            <a:endParaRPr lang="en-GB" sz="1100" dirty="0">
              <a:solidFill>
                <a:schemeClr val="bg1"/>
              </a:solidFill>
            </a:endParaRPr>
          </a:p>
          <a:p>
            <a:r>
              <a:rPr lang="en-GB" sz="900" b="1" baseline="30000" dirty="0" smtClean="0"/>
              <a:t>1</a:t>
            </a:r>
            <a:r>
              <a:rPr lang="en-GB" sz="900" dirty="0" smtClean="0"/>
              <a:t>Natural </a:t>
            </a:r>
            <a:r>
              <a:rPr lang="en-GB" sz="900" dirty="0"/>
              <a:t>History Museum, London, SW7 5BD, </a:t>
            </a:r>
            <a:r>
              <a:rPr lang="en-GB" sz="900" dirty="0" smtClean="0"/>
              <a:t>UK  |  </a:t>
            </a:r>
            <a:r>
              <a:rPr lang="en-GB" sz="900" b="1" baseline="30000" dirty="0" smtClean="0"/>
              <a:t>2</a:t>
            </a:r>
            <a:r>
              <a:rPr lang="en-GB" sz="900" dirty="0" smtClean="0"/>
              <a:t>Consortium </a:t>
            </a:r>
            <a:r>
              <a:rPr lang="en-GB" sz="900" dirty="0"/>
              <a:t>of European Taxonomic Facilities, </a:t>
            </a:r>
            <a:r>
              <a:rPr lang="en-GB" sz="900" dirty="0" smtClean="0"/>
              <a:t>Belgium  |  </a:t>
            </a:r>
            <a:r>
              <a:rPr lang="en-GB" sz="900" b="1" baseline="30000" dirty="0" smtClean="0"/>
              <a:t>3</a:t>
            </a:r>
            <a:r>
              <a:rPr lang="en-GB" sz="900" dirty="0" smtClean="0"/>
              <a:t>Royal </a:t>
            </a:r>
            <a:r>
              <a:rPr lang="en-GB" sz="900" dirty="0"/>
              <a:t>Botanic Gardens Edinburgh</a:t>
            </a:r>
            <a:r>
              <a:rPr lang="en-GB" sz="900" dirty="0" smtClean="0"/>
              <a:t>, UK |  </a:t>
            </a:r>
            <a:r>
              <a:rPr lang="en-GB" sz="900" b="1" baseline="30000" dirty="0" smtClean="0"/>
              <a:t>4</a:t>
            </a:r>
            <a:r>
              <a:rPr lang="en-GB" sz="900" dirty="0" smtClean="0"/>
              <a:t>University </a:t>
            </a:r>
            <a:r>
              <a:rPr lang="en-GB" sz="900" dirty="0"/>
              <a:t>of </a:t>
            </a:r>
            <a:r>
              <a:rPr lang="en-GB" sz="900" dirty="0" smtClean="0"/>
              <a:t>Kansas, USA  |  </a:t>
            </a:r>
            <a:r>
              <a:rPr lang="en-GB" sz="900" b="1" baseline="30000" dirty="0" smtClean="0"/>
              <a:t>5 </a:t>
            </a:r>
            <a:r>
              <a:rPr lang="en-GB" sz="900" dirty="0"/>
              <a:t>iDigBio, </a:t>
            </a:r>
            <a:r>
              <a:rPr lang="en-GB" sz="900" dirty="0" smtClean="0"/>
              <a:t>Florida </a:t>
            </a:r>
            <a:r>
              <a:rPr lang="en-GB" sz="900" dirty="0"/>
              <a:t>State University, </a:t>
            </a:r>
            <a:r>
              <a:rPr lang="en-GB" sz="900" dirty="0" smtClean="0"/>
              <a:t>USA  |  </a:t>
            </a:r>
            <a:r>
              <a:rPr lang="en-GB" sz="900" b="1" baseline="30000" dirty="0" smtClean="0"/>
              <a:t>6</a:t>
            </a:r>
            <a:r>
              <a:rPr lang="en-GB" sz="900" dirty="0" smtClean="0"/>
              <a:t>University </a:t>
            </a:r>
            <a:r>
              <a:rPr lang="en-GB" sz="900" dirty="0"/>
              <a:t>of Oregon, USA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-1" y="5878286"/>
            <a:ext cx="9144001" cy="97971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75428" y="6087042"/>
            <a:ext cx="1790584" cy="55355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1544" y="6160961"/>
            <a:ext cx="1993686" cy="405715"/>
          </a:xfrm>
          <a:prstGeom prst="rect">
            <a:avLst/>
          </a:prstGeom>
        </p:spPr>
      </p:pic>
      <p:pic>
        <p:nvPicPr>
          <p:cNvPr id="4098" name="Picture 2" descr="http://cetaf.org/sites/default/files/cetaf_logo_drupal_30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15882" y="5974979"/>
            <a:ext cx="1048891" cy="777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gbif.de/files/gbif%20logo%201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55425" y="6009629"/>
            <a:ext cx="729350" cy="708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8251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One Collection - Symposia Overview</a:t>
            </a:r>
            <a:endParaRPr lang="en-GB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goals of </a:t>
            </a:r>
            <a:r>
              <a:rPr lang="en-GB" dirty="0" smtClean="0"/>
              <a:t>these four </a:t>
            </a:r>
            <a:r>
              <a:rPr lang="en-GB" dirty="0"/>
              <a:t>integrated symposia are to discuss</a:t>
            </a:r>
            <a:r>
              <a:rPr lang="en-GB" dirty="0" smtClean="0"/>
              <a:t>:</a:t>
            </a:r>
            <a:br>
              <a:rPr lang="en-GB" dirty="0" smtClean="0"/>
            </a:br>
            <a:endParaRPr lang="en-GB" dirty="0"/>
          </a:p>
          <a:p>
            <a:pPr fontAlgn="base">
              <a:spcAft>
                <a:spcPts val="600"/>
              </a:spcAft>
            </a:pPr>
            <a:r>
              <a:rPr lang="en-GB" b="1" dirty="0" smtClean="0"/>
              <a:t>Lessons learned:</a:t>
            </a:r>
            <a:r>
              <a:rPr lang="en-GB" dirty="0" smtClean="0"/>
              <a:t> </a:t>
            </a:r>
            <a:r>
              <a:rPr lang="en-GB" dirty="0"/>
              <a:t>showcasing digitisation </a:t>
            </a:r>
            <a:r>
              <a:rPr lang="en-GB" dirty="0" smtClean="0"/>
              <a:t>projects, data challenges &amp; developments in mobilising collections data</a:t>
            </a:r>
            <a:endParaRPr lang="en-GB" dirty="0"/>
          </a:p>
          <a:p>
            <a:pPr fontAlgn="base">
              <a:spcAft>
                <a:spcPts val="600"/>
              </a:spcAft>
            </a:pPr>
            <a:r>
              <a:rPr lang="en-GB" b="1" dirty="0" smtClean="0"/>
              <a:t>Infrastructure: </a:t>
            </a:r>
            <a:r>
              <a:rPr lang="en-GB" dirty="0" smtClean="0"/>
              <a:t>the platforms and systems (hardware </a:t>
            </a:r>
            <a:r>
              <a:rPr lang="en-GB" dirty="0"/>
              <a:t>and </a:t>
            </a:r>
            <a:r>
              <a:rPr lang="en-GB" dirty="0" smtClean="0"/>
              <a:t>software) that underpin digitisation</a:t>
            </a:r>
            <a:endParaRPr lang="en-GB" dirty="0"/>
          </a:p>
          <a:p>
            <a:pPr fontAlgn="base">
              <a:spcAft>
                <a:spcPts val="600"/>
              </a:spcAft>
            </a:pPr>
            <a:r>
              <a:rPr lang="en-GB" b="1" dirty="0" smtClean="0"/>
              <a:t>Prioritisation:</a:t>
            </a:r>
            <a:r>
              <a:rPr lang="en-GB" dirty="0" smtClean="0"/>
              <a:t> guidelines </a:t>
            </a:r>
            <a:r>
              <a:rPr lang="en-GB" dirty="0"/>
              <a:t>to aid </a:t>
            </a:r>
            <a:r>
              <a:rPr lang="en-GB" dirty="0" smtClean="0"/>
              <a:t>selection of </a:t>
            </a:r>
            <a:r>
              <a:rPr lang="en-GB" dirty="0"/>
              <a:t>collections’ digitization and future collecting</a:t>
            </a:r>
          </a:p>
          <a:p>
            <a:pPr fontAlgn="base">
              <a:spcAft>
                <a:spcPts val="600"/>
              </a:spcAft>
            </a:pPr>
            <a:r>
              <a:rPr lang="en-GB" b="1" dirty="0" smtClean="0"/>
              <a:t>Strategies and funding:</a:t>
            </a:r>
            <a:r>
              <a:rPr lang="en-GB" dirty="0" smtClean="0"/>
              <a:t> supporting the development of a common digital agenda for collections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9312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561" y="512179"/>
            <a:ext cx="8396272" cy="1052707"/>
          </a:xfrm>
        </p:spPr>
        <p:txBody>
          <a:bodyPr>
            <a:noAutofit/>
          </a:bodyPr>
          <a:lstStyle/>
          <a:p>
            <a:r>
              <a:rPr lang="en-GB" sz="2400" b="1" dirty="0" smtClean="0"/>
              <a:t>Symposium 1 - An </a:t>
            </a:r>
            <a:r>
              <a:rPr lang="en-GB" sz="2400" b="1" dirty="0"/>
              <a:t>International Conversation on Mobilizing Natural History Collections Data and Integrating Data for </a:t>
            </a:r>
            <a:r>
              <a:rPr lang="en-GB" sz="2400" b="1" dirty="0" smtClean="0"/>
              <a:t>Research</a:t>
            </a:r>
            <a:br>
              <a:rPr lang="en-GB" sz="2400" b="1" dirty="0" smtClean="0"/>
            </a:br>
            <a:endParaRPr lang="en-GB" sz="24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72561" y="1739346"/>
            <a:ext cx="8172846" cy="4138941"/>
          </a:xfrm>
        </p:spPr>
        <p:txBody>
          <a:bodyPr>
            <a:normAutofit/>
          </a:bodyPr>
          <a:lstStyle/>
          <a:p>
            <a:pPr fontAlgn="base"/>
            <a:endParaRPr lang="en-GB" dirty="0" smtClean="0"/>
          </a:p>
          <a:p>
            <a:pPr fontAlgn="base"/>
            <a:r>
              <a:rPr lang="en-GB" dirty="0" smtClean="0"/>
              <a:t>Digitization lessons </a:t>
            </a:r>
            <a:r>
              <a:rPr lang="en-GB" dirty="0"/>
              <a:t>learned and outstanding </a:t>
            </a:r>
            <a:r>
              <a:rPr lang="en-GB" dirty="0" smtClean="0"/>
              <a:t>questions</a:t>
            </a:r>
            <a:endParaRPr lang="en-GB" dirty="0"/>
          </a:p>
          <a:p>
            <a:pPr fontAlgn="base"/>
            <a:r>
              <a:rPr lang="en-GB" dirty="0"/>
              <a:t>N</a:t>
            </a:r>
            <a:r>
              <a:rPr lang="en-GB" dirty="0" smtClean="0"/>
              <a:t>ew </a:t>
            </a:r>
            <a:r>
              <a:rPr lang="en-GB" dirty="0"/>
              <a:t>and emerging </a:t>
            </a:r>
            <a:r>
              <a:rPr lang="en-GB" dirty="0" smtClean="0"/>
              <a:t>technologies/models</a:t>
            </a:r>
          </a:p>
          <a:p>
            <a:pPr fontAlgn="base"/>
            <a:r>
              <a:rPr lang="en-GB" dirty="0" smtClean="0"/>
              <a:t>Cross-discipline </a:t>
            </a:r>
            <a:r>
              <a:rPr lang="en-GB" dirty="0"/>
              <a:t>collaborations for digitization and </a:t>
            </a:r>
            <a:r>
              <a:rPr lang="en-GB" dirty="0" smtClean="0"/>
              <a:t>georeferencing</a:t>
            </a:r>
            <a:endParaRPr lang="en-GB" dirty="0"/>
          </a:p>
          <a:p>
            <a:pPr fontAlgn="base"/>
            <a:r>
              <a:rPr lang="en-GB" dirty="0" smtClean="0"/>
              <a:t>Examples of collections data-in-action</a:t>
            </a:r>
            <a:endParaRPr lang="en-GB" dirty="0"/>
          </a:p>
          <a:p>
            <a:pPr marL="0" indent="0" fontAlgn="base">
              <a:buNone/>
            </a:pP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5878287"/>
            <a:ext cx="9144000" cy="979713"/>
          </a:xfrm>
          <a:prstGeom prst="rect">
            <a:avLst/>
          </a:prstGeom>
          <a:solidFill>
            <a:srgbClr val="00468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72561" y="6044977"/>
            <a:ext cx="7466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Location: SAPHIR 1 (Wednesday 13:30 – 17:20) </a:t>
            </a:r>
          </a:p>
          <a:p>
            <a:r>
              <a:rPr lang="en-GB" dirty="0">
                <a:solidFill>
                  <a:schemeClr val="bg1"/>
                </a:solidFill>
              </a:rPr>
              <a:t>Chairs:  Deborah Paul, Elspeth Haston &amp; Brian Westra</a:t>
            </a:r>
          </a:p>
        </p:txBody>
      </p:sp>
    </p:spTree>
    <p:extLst>
      <p:ext uri="{BB962C8B-B14F-4D97-AF65-F5344CB8AC3E}">
        <p14:creationId xmlns:p14="http://schemas.microsoft.com/office/powerpoint/2010/main" val="2302459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Symposium 2 - </a:t>
            </a:r>
            <a:r>
              <a:rPr lang="en-GB" b="1" dirty="0"/>
              <a:t>Enabling Infrastructure: Future Collections, Data &amp; Informatics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fontAlgn="base"/>
            <a:endParaRPr lang="en-GB" dirty="0" smtClean="0"/>
          </a:p>
          <a:p>
            <a:pPr fontAlgn="base"/>
            <a:r>
              <a:rPr lang="en-GB" dirty="0" smtClean="0"/>
              <a:t>Systems supporting data </a:t>
            </a:r>
            <a:r>
              <a:rPr lang="en-GB" dirty="0"/>
              <a:t>mobilisation </a:t>
            </a:r>
          </a:p>
          <a:p>
            <a:pPr fontAlgn="base"/>
            <a:r>
              <a:rPr lang="en-GB" dirty="0"/>
              <a:t>Data aggregators &amp; data portals</a:t>
            </a:r>
          </a:p>
          <a:p>
            <a:pPr fontAlgn="base"/>
            <a:r>
              <a:rPr lang="en-GB" dirty="0"/>
              <a:t>Next generation collection management systems, models &amp; data services </a:t>
            </a:r>
          </a:p>
          <a:p>
            <a:pPr fontAlgn="base"/>
            <a:r>
              <a:rPr lang="en-GB" dirty="0"/>
              <a:t>Data </a:t>
            </a:r>
            <a:r>
              <a:rPr lang="en-GB" dirty="0" smtClean="0"/>
              <a:t>consensus and annotation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5878287"/>
            <a:ext cx="9144000" cy="979713"/>
          </a:xfrm>
          <a:prstGeom prst="rect">
            <a:avLst/>
          </a:prstGeom>
          <a:solidFill>
            <a:srgbClr val="00468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72561" y="6044977"/>
            <a:ext cx="7466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Location: SAPHIR 1 (Thursday 08:30 – 14:50) 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Chairs</a:t>
            </a:r>
            <a:r>
              <a:rPr lang="en-GB" dirty="0">
                <a:solidFill>
                  <a:schemeClr val="bg1"/>
                </a:solidFill>
              </a:rPr>
              <a:t>:  </a:t>
            </a:r>
            <a:r>
              <a:rPr lang="en-GB" dirty="0" smtClean="0">
                <a:solidFill>
                  <a:schemeClr val="bg1"/>
                </a:solidFill>
              </a:rPr>
              <a:t>Vince Smith &amp; Laurence Livermore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858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Symposium 3 - </a:t>
            </a:r>
            <a:r>
              <a:rPr lang="en-GB" b="1" dirty="0"/>
              <a:t>Setting global and local digitisation priorities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fontAlgn="base"/>
            <a:endParaRPr lang="en-GB" dirty="0" smtClean="0"/>
          </a:p>
          <a:p>
            <a:pPr fontAlgn="base"/>
            <a:r>
              <a:rPr lang="en-GB" dirty="0" smtClean="0"/>
              <a:t>Prioritizing collections for digitisation</a:t>
            </a:r>
          </a:p>
          <a:p>
            <a:pPr fontAlgn="base"/>
            <a:r>
              <a:rPr lang="en-GB" dirty="0" smtClean="0"/>
              <a:t>Bridging </a:t>
            </a:r>
            <a:r>
              <a:rPr lang="en-GB" dirty="0"/>
              <a:t>the digitization gap between the developed and developing </a:t>
            </a:r>
            <a:r>
              <a:rPr lang="en-GB" dirty="0" smtClean="0"/>
              <a:t>countries</a:t>
            </a:r>
            <a:endParaRPr lang="en-GB" dirty="0"/>
          </a:p>
          <a:p>
            <a:pPr fontAlgn="base"/>
            <a:r>
              <a:rPr lang="en-GB" dirty="0"/>
              <a:t>B</a:t>
            </a:r>
            <a:r>
              <a:rPr lang="en-GB" dirty="0" smtClean="0"/>
              <a:t>est practices and potential partnerships</a:t>
            </a:r>
            <a:endParaRPr lang="en-GB" dirty="0"/>
          </a:p>
          <a:p>
            <a:pPr fontAlgn="base"/>
            <a:r>
              <a:rPr lang="en-GB" dirty="0"/>
              <a:t>Funding - how to pay for </a:t>
            </a:r>
            <a:r>
              <a:rPr lang="en-GB" dirty="0" smtClean="0"/>
              <a:t>it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5878287"/>
            <a:ext cx="9144000" cy="979713"/>
          </a:xfrm>
          <a:prstGeom prst="rect">
            <a:avLst/>
          </a:prstGeom>
          <a:solidFill>
            <a:srgbClr val="00468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72561" y="6044977"/>
            <a:ext cx="7466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Location: SAPHIR 1 (Thursday 15:20 – 17:00) 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Chairs</a:t>
            </a:r>
            <a:r>
              <a:rPr lang="en-GB" dirty="0">
                <a:solidFill>
                  <a:schemeClr val="bg1"/>
                </a:solidFill>
              </a:rPr>
              <a:t>:  GBIF Task Force &amp;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Leonard Krishtalka</a:t>
            </a:r>
          </a:p>
        </p:txBody>
      </p:sp>
    </p:spTree>
    <p:extLst>
      <p:ext uri="{BB962C8B-B14F-4D97-AF65-F5344CB8AC3E}">
        <p14:creationId xmlns:p14="http://schemas.microsoft.com/office/powerpoint/2010/main" val="301702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Symposium 4 - </a:t>
            </a:r>
            <a:r>
              <a:rPr lang="en-GB" b="1" dirty="0"/>
              <a:t>Developing a global research infrastructure framework for bio-collections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72561" y="1739346"/>
            <a:ext cx="8082622" cy="4620061"/>
          </a:xfrm>
        </p:spPr>
        <p:txBody>
          <a:bodyPr>
            <a:normAutofit/>
          </a:bodyPr>
          <a:lstStyle/>
          <a:p>
            <a:pPr fontAlgn="base"/>
            <a:endParaRPr lang="en-GB" dirty="0" smtClean="0"/>
          </a:p>
          <a:p>
            <a:pPr fontAlgn="base"/>
            <a:r>
              <a:rPr lang="en-GB" dirty="0" smtClean="0"/>
              <a:t>Coordinating global regional initiatives &amp; collaboration</a:t>
            </a:r>
          </a:p>
          <a:p>
            <a:pPr fontAlgn="base"/>
            <a:r>
              <a:rPr lang="en-GB" dirty="0" smtClean="0"/>
              <a:t>Lessons learned from existing distributed research infrastructures</a:t>
            </a:r>
          </a:p>
          <a:p>
            <a:pPr fontAlgn="base"/>
            <a:r>
              <a:rPr lang="en-GB" dirty="0" smtClean="0"/>
              <a:t>Bio-collections </a:t>
            </a:r>
            <a:r>
              <a:rPr lang="en-GB" dirty="0"/>
              <a:t>in Europe: ESFRI roadmap update preparatory </a:t>
            </a:r>
            <a:r>
              <a:rPr lang="en-GB" dirty="0" smtClean="0"/>
              <a:t>activities</a:t>
            </a:r>
            <a:endParaRPr lang="en-GB" dirty="0"/>
          </a:p>
          <a:p>
            <a:pPr fontAlgn="base"/>
            <a:r>
              <a:rPr lang="en-GB" dirty="0" smtClean="0"/>
              <a:t>Training </a:t>
            </a:r>
            <a:r>
              <a:rPr lang="en-GB" dirty="0"/>
              <a:t>and capacity building </a:t>
            </a:r>
            <a:r>
              <a:rPr lang="en-GB" dirty="0" smtClean="0"/>
              <a:t>programmes</a:t>
            </a:r>
          </a:p>
          <a:p>
            <a:pPr fontAlgn="base"/>
            <a:r>
              <a:rPr lang="en-GB" dirty="0"/>
              <a:t>Sustainability and business models</a:t>
            </a:r>
          </a:p>
          <a:p>
            <a:pPr marL="0" indent="0" fontAlgn="base">
              <a:buNone/>
            </a:pP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5878287"/>
            <a:ext cx="9144000" cy="979713"/>
          </a:xfrm>
          <a:prstGeom prst="rect">
            <a:avLst/>
          </a:prstGeom>
          <a:solidFill>
            <a:srgbClr val="00468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72561" y="6044977"/>
            <a:ext cx="7466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Location: SAPHIR 1 (Friday 08:30 – 12:00) 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Chairs</a:t>
            </a:r>
            <a:r>
              <a:rPr lang="en-GB" dirty="0">
                <a:solidFill>
                  <a:schemeClr val="bg1"/>
                </a:solidFill>
              </a:rPr>
              <a:t>:  </a:t>
            </a:r>
            <a:r>
              <a:rPr lang="en-GB" dirty="0" smtClean="0">
                <a:solidFill>
                  <a:schemeClr val="bg1"/>
                </a:solidFill>
              </a:rPr>
              <a:t>Dimitris Koureas &amp; Ana Casino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885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Housekeeping</a:t>
            </a:r>
            <a:endParaRPr lang="en-GB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15 + 5 mins talk/questions</a:t>
            </a:r>
          </a:p>
          <a:p>
            <a:r>
              <a:rPr lang="en-GB" dirty="0" smtClean="0"/>
              <a:t>5 minute / 2 minute notifications from chair</a:t>
            </a:r>
          </a:p>
          <a:p>
            <a:r>
              <a:rPr lang="en-GB" dirty="0" smtClean="0"/>
              <a:t>All sessions recorded and live streamed (thanks to iDigBio / Kevin Love)</a:t>
            </a:r>
          </a:p>
          <a:p>
            <a:r>
              <a:rPr lang="en-GB" dirty="0" smtClean="0"/>
              <a:t>Online live broadcast (link names by room) </a:t>
            </a:r>
          </a:p>
          <a:p>
            <a:pPr lvl="1"/>
            <a:r>
              <a:rPr lang="en-GB" dirty="0" smtClean="0"/>
              <a:t>http://idigbio.adobeconnect.com/SPNHC2016_[ROOMNAME]</a:t>
            </a:r>
          </a:p>
          <a:p>
            <a:endParaRPr lang="en-GB" dirty="0"/>
          </a:p>
          <a:p>
            <a:r>
              <a:rPr lang="en-GB" dirty="0" smtClean="0"/>
              <a:t>Four linked symposia in Saphir 1 </a:t>
            </a:r>
            <a:r>
              <a:rPr lang="en-GB" i="1" dirty="0" smtClean="0"/>
              <a:t>(Wed 13:20 – Fri 12:00)</a:t>
            </a:r>
          </a:p>
          <a:p>
            <a:r>
              <a:rPr lang="en-GB" dirty="0" smtClean="0"/>
              <a:t>Four becomes five (due to demand)</a:t>
            </a:r>
          </a:p>
          <a:p>
            <a:pPr lvl="1"/>
            <a:r>
              <a:rPr lang="en-GB" dirty="0" smtClean="0"/>
              <a:t>Digitizing </a:t>
            </a:r>
            <a:r>
              <a:rPr lang="en-GB" dirty="0"/>
              <a:t>and Imaging Collections: New Methods, Ideas, and </a:t>
            </a:r>
            <a:r>
              <a:rPr lang="en-GB" dirty="0" smtClean="0"/>
              <a:t>Uses in Saphir 2 </a:t>
            </a:r>
            <a:r>
              <a:rPr lang="en-GB" i="1" dirty="0" smtClean="0"/>
              <a:t>(Thur 08:30 – 17:00)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067972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rporate Blue and Gre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nhm_pp_science_blue_grey</Template>
  <TotalTime>2839</TotalTime>
  <Words>418</Words>
  <Application>Microsoft Macintosh PowerPoint</Application>
  <PresentationFormat>On-screen Show (4:3)</PresentationFormat>
  <Paragraphs>63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Corporate Blue and Grey</vt:lpstr>
      <vt:lpstr>One Collection: pathways to integration </vt:lpstr>
      <vt:lpstr>One Collection - Symposia Overview</vt:lpstr>
      <vt:lpstr>Symposium 1 - An International Conversation on Mobilizing Natural History Collections Data and Integrating Data for Research </vt:lpstr>
      <vt:lpstr>Symposium 2 - Enabling Infrastructure: Future Collections, Data &amp; Informatics</vt:lpstr>
      <vt:lpstr>Symposium 3 - Setting global and local digitisation priorities</vt:lpstr>
      <vt:lpstr>Symposium 4 - Developing a global research infrastructure framework for bio-collections </vt:lpstr>
      <vt:lpstr>Housekeeping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- One Collection - pathways to integration</dc:title>
  <dc:creator>Laurence Livermore</dc:creator>
  <cp:lastModifiedBy>Vincent Smith</cp:lastModifiedBy>
  <cp:revision>131</cp:revision>
  <cp:lastPrinted>2015-05-22T10:00:09Z</cp:lastPrinted>
  <dcterms:created xsi:type="dcterms:W3CDTF">2016-06-08T10:05:03Z</dcterms:created>
  <dcterms:modified xsi:type="dcterms:W3CDTF">2016-06-22T09:49:16Z</dcterms:modified>
</cp:coreProperties>
</file>