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256" r:id="rId2"/>
    <p:sldId id="287" r:id="rId3"/>
    <p:sldId id="263" r:id="rId4"/>
    <p:sldId id="277" r:id="rId5"/>
    <p:sldId id="259" r:id="rId6"/>
    <p:sldId id="260" r:id="rId7"/>
    <p:sldId id="286" r:id="rId8"/>
    <p:sldId id="282" r:id="rId9"/>
    <p:sldId id="283" r:id="rId10"/>
    <p:sldId id="265" r:id="rId11"/>
    <p:sldId id="266" r:id="rId12"/>
    <p:sldId id="274" r:id="rId13"/>
    <p:sldId id="275" r:id="rId14"/>
    <p:sldId id="276" r:id="rId15"/>
    <p:sldId id="270" r:id="rId16"/>
    <p:sldId id="271" r:id="rId17"/>
    <p:sldId id="273" r:id="rId18"/>
    <p:sldId id="284" r:id="rId19"/>
    <p:sldId id="268" r:id="rId20"/>
    <p:sldId id="280" r:id="rId21"/>
    <p:sldId id="285" r:id="rId22"/>
    <p:sldId id="258" r:id="rId23"/>
    <p:sldId id="25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7" autoAdjust="0"/>
    <p:restoredTop sz="89594" autoAdjust="0"/>
  </p:normalViewPr>
  <p:slideViewPr>
    <p:cSldViewPr snapToGrid="0">
      <p:cViewPr>
        <p:scale>
          <a:sx n="78" d="100"/>
          <a:sy n="78" d="100"/>
        </p:scale>
        <p:origin x="-1002" y="1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notesViewPr>
    <p:cSldViewPr snapToGrid="0" showGuides="1">
      <p:cViewPr varScale="1">
        <p:scale>
          <a:sx n="78" d="100"/>
          <a:sy n="78" d="100"/>
        </p:scale>
        <p:origin x="-24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2762C4-94E6-4CCF-B657-6C31DD9FAA03}" type="datetimeFigureOut">
              <a:rPr lang="en-US" smtClean="0"/>
              <a:t>6/26/2014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631286-C912-4353-9338-A9FCE624DBEC}" type="slidenum">
              <a:rPr lang="en-US" smtClean="0"/>
              <a:t>‹#›</a:t>
            </a:fld>
            <a:endParaRPr lang="en-US"/>
          </a:p>
        </p:txBody>
      </p:sp>
    </p:spTree>
    <p:extLst>
      <p:ext uri="{BB962C8B-B14F-4D97-AF65-F5344CB8AC3E}">
        <p14:creationId xmlns:p14="http://schemas.microsoft.com/office/powerpoint/2010/main" val="1902002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1E875-4DB2-44DE-AFFE-5F503091D10C}" type="datetimeFigureOut">
              <a:rPr lang="en-US" smtClean="0"/>
              <a:t>6/26/2014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4B956-D860-4A95-96FA-81FC24EF430D}" type="slidenum">
              <a:rPr lang="en-US" smtClean="0"/>
              <a:t>‹#›</a:t>
            </a:fld>
            <a:endParaRPr lang="en-US" dirty="0"/>
          </a:p>
        </p:txBody>
      </p:sp>
    </p:spTree>
    <p:extLst>
      <p:ext uri="{BB962C8B-B14F-4D97-AF65-F5344CB8AC3E}">
        <p14:creationId xmlns:p14="http://schemas.microsoft.com/office/powerpoint/2010/main" val="91944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digbio.org/wiki/index.php/Transcription_Hackathon_Interoperability_Plannin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idigbio.org/wiki/index.php/Transcription_Hackathon_User_Engagement_Planning" TargetMode="External"/><Relationship Id="rId5" Type="http://schemas.openxmlformats.org/officeDocument/2006/relationships/hyperlink" Target="https://www.idigbio.org/wiki/index.php/Transcription_Hackathon_Reconciliation_of_Replicates_Planning" TargetMode="External"/><Relationship Id="rId4" Type="http://schemas.openxmlformats.org/officeDocument/2006/relationships/hyperlink" Target="https://www.idigbio.org/wiki/index.php/Transcription_Hackathon_OCR_Integration_Plannin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bge.org.uk/assets/files/science/Herbarium/digitisation/Biological%20collection%20data%20capture%20poster.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Discovery and </a:t>
            </a:r>
            <a:r>
              <a:rPr lang="en-US" dirty="0" smtClean="0">
                <a:solidFill>
                  <a:srgbClr val="C00000"/>
                </a:solidFill>
              </a:rPr>
              <a:t>Doer Happiness</a:t>
            </a:r>
            <a:r>
              <a:rPr lang="en-US" dirty="0" smtClean="0">
                <a:solidFill>
                  <a:srgbClr val="C0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r>
              <a:rPr lang="en-US" sz="2200" dirty="0" smtClean="0"/>
              <a:t>Slide to introduce iDigBio &amp; aOCR WG</a:t>
            </a:r>
          </a:p>
          <a:p>
            <a:pPr lvl="1"/>
            <a:r>
              <a:rPr lang="en-US" sz="2200" dirty="0" smtClean="0"/>
              <a:t>Parsing</a:t>
            </a:r>
          </a:p>
          <a:p>
            <a:pPr lvl="1"/>
            <a:r>
              <a:rPr lang="en-US" sz="2200" dirty="0" smtClean="0"/>
              <a:t>Data discovery</a:t>
            </a:r>
          </a:p>
          <a:p>
            <a:pPr lvl="1"/>
            <a:r>
              <a:rPr lang="en-US" sz="2200" dirty="0" smtClean="0"/>
              <a:t>Visualization</a:t>
            </a:r>
          </a:p>
          <a:p>
            <a:pPr lvl="1"/>
            <a:r>
              <a:rPr lang="en-US" sz="2200" dirty="0" smtClean="0"/>
              <a:t>Validation</a:t>
            </a:r>
          </a:p>
          <a:p>
            <a:pPr lvl="1"/>
            <a:r>
              <a:rPr lang="en-US" sz="2200" dirty="0" smtClean="0"/>
              <a:t>Grouping</a:t>
            </a:r>
          </a:p>
          <a:p>
            <a:r>
              <a:rPr lang="en-US" sz="2200" dirty="0" smtClean="0"/>
              <a:t>RBGE (more from Elspeth next!)</a:t>
            </a:r>
          </a:p>
          <a:p>
            <a:r>
              <a:rPr lang="en-US" sz="2200" dirty="0" err="1" smtClean="0"/>
              <a:t>Citscribe</a:t>
            </a:r>
            <a:r>
              <a:rPr lang="en-US" sz="2200" dirty="0" smtClean="0"/>
              <a:t> Hackathon</a:t>
            </a:r>
          </a:p>
          <a:p>
            <a:pPr lvl="1"/>
            <a:r>
              <a:rPr lang="en-US" sz="2200" dirty="0" smtClean="0"/>
              <a:t>OCR Track Team</a:t>
            </a:r>
          </a:p>
          <a:p>
            <a:pPr lvl="1"/>
            <a:r>
              <a:rPr lang="en-US" sz="2200" dirty="0" smtClean="0"/>
              <a:t>Using OCR output to reveal data, create datasets, increase transcriber / validator happiness</a:t>
            </a:r>
          </a:p>
          <a:p>
            <a:pPr lvl="1"/>
            <a:r>
              <a:rPr lang="en-US" sz="2200" dirty="0" smtClean="0"/>
              <a:t>Use entered data to create a more efficient validation strategy</a:t>
            </a:r>
          </a:p>
          <a:p>
            <a:r>
              <a:rPr lang="en-US" sz="2200" dirty="0" smtClean="0"/>
              <a:t>Collaboration – JRA </a:t>
            </a:r>
            <a:r>
              <a:rPr lang="en-US" sz="2200" dirty="0" err="1" smtClean="0"/>
              <a:t>Synthesys</a:t>
            </a:r>
            <a:r>
              <a:rPr lang="en-US" sz="2200" dirty="0" smtClean="0"/>
              <a:t> 3</a:t>
            </a:r>
          </a:p>
          <a:p>
            <a:r>
              <a:rPr lang="en-US" sz="2200" dirty="0" smtClean="0"/>
              <a:t>BHL Error correction - Crowdsourcing</a:t>
            </a:r>
          </a:p>
          <a:p>
            <a:r>
              <a:rPr lang="en-US" sz="2200" dirty="0" smtClean="0"/>
              <a:t>Working Group Invite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p:txBody>
      </p:sp>
      <p:sp>
        <p:nvSpPr>
          <p:cNvPr id="4" name="Slide Number Placeholder 3"/>
          <p:cNvSpPr>
            <a:spLocks noGrp="1"/>
          </p:cNvSpPr>
          <p:nvPr>
            <p:ph type="sldNum" sz="quarter" idx="10"/>
          </p:nvPr>
        </p:nvSpPr>
        <p:spPr/>
        <p:txBody>
          <a:bodyPr/>
          <a:lstStyle/>
          <a:p>
            <a:fld id="{0AF4B956-D860-4A95-96FA-81FC24EF430D}" type="slidenum">
              <a:rPr lang="en-US" smtClean="0"/>
              <a:t>1</a:t>
            </a:fld>
            <a:endParaRPr lang="en-US" dirty="0"/>
          </a:p>
        </p:txBody>
      </p:sp>
    </p:spTree>
    <p:extLst>
      <p:ext uri="{BB962C8B-B14F-4D97-AF65-F5344CB8AC3E}">
        <p14:creationId xmlns:p14="http://schemas.microsoft.com/office/powerpoint/2010/main" val="3620923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tracks at the recent iDigBio</a:t>
            </a:r>
            <a:r>
              <a:rPr lang="en-US" baseline="0" dirty="0" smtClean="0"/>
              <a:t> and Notes from Nature Hackathon</a:t>
            </a:r>
          </a:p>
          <a:p>
            <a:r>
              <a:rPr lang="en-US" sz="1200" b="0" i="0" u="none" strike="noStrike" kern="1200" dirty="0" smtClean="0">
                <a:solidFill>
                  <a:schemeClr val="tx1"/>
                </a:solidFill>
                <a:effectLst/>
                <a:latin typeface="+mn-lt"/>
                <a:ea typeface="+mn-ea"/>
                <a:cs typeface="+mn-cs"/>
                <a:hlinkClick r:id="rId3" tooltip="Transcription Hackathon Interoperability Planning"/>
              </a:rPr>
              <a:t>Interoperability Track</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4" tooltip="Transcription Hackathon OCR Integration Planning"/>
              </a:rPr>
              <a:t>OCR Integration Track</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5" tooltip="Transcription Hackathon Reconciliation of Replicates Planning"/>
              </a:rPr>
              <a:t>QA/QC and Reconciliation of Replicates Track</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6" tooltip="Transcription Hackathon User Engagement Planning"/>
              </a:rPr>
              <a:t>User Engagement Track</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D227C9-DF4D-498D-9CAD-475C858AAA3F}" type="slidenum">
              <a:rPr lang="en-US" smtClean="0"/>
              <a:pPr/>
              <a:t>15</a:t>
            </a:fld>
            <a:endParaRPr lang="en-US" dirty="0"/>
          </a:p>
        </p:txBody>
      </p:sp>
    </p:spTree>
    <p:extLst>
      <p:ext uri="{BB962C8B-B14F-4D97-AF65-F5344CB8AC3E}">
        <p14:creationId xmlns:p14="http://schemas.microsoft.com/office/powerpoint/2010/main" val="237751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on this work, there’s a video online at iDigBio as well as a written</a:t>
            </a:r>
            <a:r>
              <a:rPr lang="en-US" baseline="0" dirty="0" smtClean="0"/>
              <a:t> report (blog post).</a:t>
            </a:r>
          </a:p>
          <a:p>
            <a:r>
              <a:rPr lang="en-US" baseline="0" dirty="0" smtClean="0"/>
              <a:t>Contact the working group for more information and help.</a:t>
            </a:r>
            <a:endParaRPr lang="en-US" dirty="0"/>
          </a:p>
        </p:txBody>
      </p:sp>
      <p:sp>
        <p:nvSpPr>
          <p:cNvPr id="4" name="Slide Number Placeholder 3"/>
          <p:cNvSpPr>
            <a:spLocks noGrp="1"/>
          </p:cNvSpPr>
          <p:nvPr>
            <p:ph type="sldNum" sz="quarter" idx="10"/>
          </p:nvPr>
        </p:nvSpPr>
        <p:spPr/>
        <p:txBody>
          <a:bodyPr/>
          <a:lstStyle/>
          <a:p>
            <a:fld id="{0AF4B956-D860-4A95-96FA-81FC24EF430D}" type="slidenum">
              <a:rPr lang="en-US" smtClean="0"/>
              <a:t>16</a:t>
            </a:fld>
            <a:endParaRPr lang="en-US" dirty="0"/>
          </a:p>
        </p:txBody>
      </p:sp>
    </p:spTree>
    <p:extLst>
      <p:ext uri="{BB962C8B-B14F-4D97-AF65-F5344CB8AC3E}">
        <p14:creationId xmlns:p14="http://schemas.microsoft.com/office/powerpoint/2010/main" val="201186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4B956-D860-4A95-96FA-81FC24EF430D}" type="slidenum">
              <a:rPr lang="en-US" smtClean="0"/>
              <a:t>17</a:t>
            </a:fld>
            <a:endParaRPr lang="en-US" dirty="0"/>
          </a:p>
        </p:txBody>
      </p:sp>
    </p:spTree>
    <p:extLst>
      <p:ext uri="{BB962C8B-B14F-4D97-AF65-F5344CB8AC3E}">
        <p14:creationId xmlns:p14="http://schemas.microsoft.com/office/powerpoint/2010/main" val="288227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working groups at iDigBio put their expertise together to create a detailed step-by-step list of tasks in a workflow that describes setting up OCR in a digitization workflow from choosing the OCR to getting output. </a:t>
            </a:r>
          </a:p>
          <a:p>
            <a:r>
              <a:rPr lang="en-US" baseline="0" dirty="0" smtClean="0"/>
              <a:t>Working Groups: </a:t>
            </a:r>
          </a:p>
          <a:p>
            <a:pPr marL="228600" indent="-228600">
              <a:buAutoNum type="arabicPeriod"/>
            </a:pPr>
            <a:r>
              <a:rPr lang="en-US" baseline="0" dirty="0" smtClean="0"/>
              <a:t>Augmenting Optical Character Recognition</a:t>
            </a:r>
            <a:endParaRPr lang="en-US" baseline="0" dirty="0"/>
          </a:p>
          <a:p>
            <a:pPr marL="228600" indent="-228600">
              <a:buAutoNum type="arabicPeriod"/>
            </a:pPr>
            <a:r>
              <a:rPr lang="en-US" baseline="0" dirty="0" smtClean="0"/>
              <a:t>Developing Robust Object to Image to Data (DROID) workflows working group.</a:t>
            </a:r>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98002BC6-4636-4354-AF72-0DB98EF6C8B8}" type="slidenum">
              <a:rPr lang="en-US" smtClean="0"/>
              <a:t>19</a:t>
            </a:fld>
            <a:endParaRPr lang="en-US" dirty="0"/>
          </a:p>
        </p:txBody>
      </p:sp>
    </p:spTree>
    <p:extLst>
      <p:ext uri="{BB962C8B-B14F-4D97-AF65-F5344CB8AC3E}">
        <p14:creationId xmlns:p14="http://schemas.microsoft.com/office/powerpoint/2010/main" val="1822348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aOCR WG</a:t>
            </a:r>
          </a:p>
          <a:p>
            <a:r>
              <a:rPr lang="en-US" dirty="0" smtClean="0"/>
              <a:t>Who’s using OCR?</a:t>
            </a:r>
          </a:p>
          <a:p>
            <a:r>
              <a:rPr lang="en-US" dirty="0" smtClean="0"/>
              <a:t>What for?</a:t>
            </a:r>
          </a:p>
          <a:p>
            <a:r>
              <a:rPr lang="en-US" dirty="0" smtClean="0"/>
              <a:t>NYBG Field Notebook Project</a:t>
            </a:r>
          </a:p>
          <a:p>
            <a:pPr lvl="1"/>
            <a:r>
              <a:rPr lang="en-US" dirty="0" smtClean="0"/>
              <a:t>Stephen Gottschalk</a:t>
            </a:r>
          </a:p>
          <a:p>
            <a:r>
              <a:rPr lang="en-US" dirty="0" smtClean="0"/>
              <a:t>Lichen BCC TCN</a:t>
            </a:r>
          </a:p>
          <a:p>
            <a:r>
              <a:rPr lang="en-US" dirty="0" smtClean="0"/>
              <a:t>Workflows</a:t>
            </a:r>
          </a:p>
          <a:p>
            <a:r>
              <a:rPr lang="en-US" dirty="0" smtClean="0"/>
              <a:t>BHL</a:t>
            </a:r>
          </a:p>
          <a:p>
            <a:pPr lvl="1"/>
            <a:r>
              <a:rPr lang="en-US" dirty="0" smtClean="0"/>
              <a:t>N-gramming (word confidence) with gaming</a:t>
            </a:r>
          </a:p>
          <a:p>
            <a:r>
              <a:rPr lang="en-US" dirty="0" smtClean="0"/>
              <a:t>(Rod Page (see Hackathon going on now) March 2014</a:t>
            </a:r>
          </a:p>
          <a:p>
            <a:endParaRPr lang="en-US" dirty="0"/>
          </a:p>
        </p:txBody>
      </p:sp>
      <p:sp>
        <p:nvSpPr>
          <p:cNvPr id="4" name="Slide Number Placeholder 3"/>
          <p:cNvSpPr>
            <a:spLocks noGrp="1"/>
          </p:cNvSpPr>
          <p:nvPr>
            <p:ph type="sldNum" sz="quarter" idx="10"/>
          </p:nvPr>
        </p:nvSpPr>
        <p:spPr/>
        <p:txBody>
          <a:bodyPr/>
          <a:lstStyle/>
          <a:p>
            <a:fld id="{0AF4B956-D860-4A95-96FA-81FC24EF430D}" type="slidenum">
              <a:rPr lang="en-US" smtClean="0"/>
              <a:t>22</a:t>
            </a:fld>
            <a:endParaRPr lang="en-US" dirty="0"/>
          </a:p>
        </p:txBody>
      </p:sp>
    </p:spTree>
    <p:extLst>
      <p:ext uri="{BB962C8B-B14F-4D97-AF65-F5344CB8AC3E}">
        <p14:creationId xmlns:p14="http://schemas.microsoft.com/office/powerpoint/2010/main" val="265423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Goals</a:t>
            </a:r>
          </a:p>
          <a:p>
            <a:pPr lvl="1"/>
            <a:r>
              <a:rPr lang="en-US" dirty="0" smtClean="0"/>
              <a:t>expand the USA digital resource of </a:t>
            </a:r>
            <a:r>
              <a:rPr lang="en-US" dirty="0" smtClean="0">
                <a:solidFill>
                  <a:schemeClr val="accent1"/>
                </a:solidFill>
                <a:effectLst>
                  <a:outerShdw blurRad="38100" dist="38100" dir="2700000" algn="tl">
                    <a:srgbClr val="000000">
                      <a:alpha val="43137"/>
                    </a:srgbClr>
                  </a:outerShdw>
                </a:effectLst>
              </a:rPr>
              <a:t>vouchered</a:t>
            </a:r>
            <a:r>
              <a:rPr lang="en-US" dirty="0" smtClean="0">
                <a:effectLst>
                  <a:outerShdw blurRad="38100" dist="38100" dir="2700000" algn="tl">
                    <a:srgbClr val="000000">
                      <a:alpha val="43137"/>
                    </a:srgbClr>
                  </a:outerShdw>
                </a:effectLst>
              </a:rPr>
              <a:t> </a:t>
            </a:r>
            <a:r>
              <a:rPr lang="en-US" dirty="0" smtClean="0"/>
              <a:t>biological and paleontological </a:t>
            </a:r>
            <a:r>
              <a:rPr lang="en-US" dirty="0" smtClean="0">
                <a:solidFill>
                  <a:schemeClr val="accent1"/>
                </a:solidFill>
                <a:effectLst>
                  <a:outerShdw blurRad="38100" dist="38100" dir="2700000" algn="tl">
                    <a:srgbClr val="000000">
                      <a:alpha val="43137"/>
                    </a:srgbClr>
                  </a:outerShdw>
                </a:effectLst>
              </a:rPr>
              <a:t>collections</a:t>
            </a:r>
          </a:p>
          <a:p>
            <a:pPr lvl="1"/>
            <a:r>
              <a:rPr lang="en-US" dirty="0" smtClean="0"/>
              <a:t>advance scientific knowledge: improve </a:t>
            </a:r>
            <a:r>
              <a:rPr lang="en-US" dirty="0" smtClean="0">
                <a:solidFill>
                  <a:schemeClr val="accent1"/>
                </a:solidFill>
                <a:effectLst>
                  <a:outerShdw blurRad="38100" dist="38100" dir="2700000" algn="tl">
                    <a:srgbClr val="000000">
                      <a:alpha val="43137"/>
                    </a:srgbClr>
                  </a:outerShdw>
                </a:effectLst>
              </a:rPr>
              <a:t>access to data </a:t>
            </a:r>
            <a:r>
              <a:rPr lang="en-US" dirty="0" smtClean="0"/>
              <a:t>and</a:t>
            </a:r>
            <a:r>
              <a:rPr lang="en-US" dirty="0" smtClean="0">
                <a:solidFill>
                  <a:schemeClr val="accent1"/>
                </a:solidFill>
                <a:effectLst>
                  <a:outerShdw blurRad="38100" dist="38100" dir="2700000" algn="tl">
                    <a:srgbClr val="000000">
                      <a:alpha val="43137"/>
                    </a:srgbClr>
                  </a:outerShdw>
                </a:effectLst>
              </a:rPr>
              <a:t> media</a:t>
            </a:r>
            <a:endParaRPr lang="en-US" dirty="0" smtClean="0"/>
          </a:p>
          <a:p>
            <a:pPr lvl="1"/>
            <a:r>
              <a:rPr lang="en-US" dirty="0" smtClean="0"/>
              <a:t>a billion-in-ten  </a:t>
            </a:r>
          </a:p>
          <a:p>
            <a:pPr lvl="1"/>
            <a:r>
              <a:rPr lang="en-US" dirty="0" smtClean="0"/>
              <a:t>10 TCNs, more soon</a:t>
            </a:r>
          </a:p>
          <a:p>
            <a:endParaRPr lang="en-US" dirty="0"/>
          </a:p>
        </p:txBody>
      </p:sp>
      <p:sp>
        <p:nvSpPr>
          <p:cNvPr id="4" name="Slide Number Placeholder 3"/>
          <p:cNvSpPr>
            <a:spLocks noGrp="1"/>
          </p:cNvSpPr>
          <p:nvPr>
            <p:ph type="sldNum" sz="quarter" idx="10"/>
          </p:nvPr>
        </p:nvSpPr>
        <p:spPr/>
        <p:txBody>
          <a:bodyPr/>
          <a:lstStyle/>
          <a:p>
            <a:fld id="{0AF4B956-D860-4A95-96FA-81FC24EF430D}" type="slidenum">
              <a:rPr lang="en-US" smtClean="0"/>
              <a:t>2</a:t>
            </a:fld>
            <a:endParaRPr lang="en-US" dirty="0"/>
          </a:p>
        </p:txBody>
      </p:sp>
    </p:spTree>
    <p:extLst>
      <p:ext uri="{BB962C8B-B14F-4D97-AF65-F5344CB8AC3E}">
        <p14:creationId xmlns:p14="http://schemas.microsoft.com/office/powerpoint/2010/main" val="368532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hlinkClick r:id="rId3" tooltip="Biological collection data capture"/>
              </a:rPr>
              <a:t>Biological collection data capture: a rapid approach using curatorial data</a:t>
            </a:r>
            <a:endParaRPr lang="en-US" sz="1200" u="sng" dirty="0" smtClean="0"/>
          </a:p>
          <a:p>
            <a:r>
              <a:rPr lang="en-US" dirty="0" smtClean="0"/>
              <a:t>Read this to get an idea of</a:t>
            </a:r>
            <a:r>
              <a:rPr lang="en-US" baseline="0" dirty="0" smtClean="0"/>
              <a:t> the current trend in digitizing minimal records to start.</a:t>
            </a:r>
            <a:endParaRPr lang="en-US" dirty="0"/>
          </a:p>
        </p:txBody>
      </p:sp>
      <p:sp>
        <p:nvSpPr>
          <p:cNvPr id="4" name="Slide Number Placeholder 3"/>
          <p:cNvSpPr>
            <a:spLocks noGrp="1"/>
          </p:cNvSpPr>
          <p:nvPr>
            <p:ph type="sldNum" sz="quarter" idx="10"/>
          </p:nvPr>
        </p:nvSpPr>
        <p:spPr/>
        <p:txBody>
          <a:bodyPr/>
          <a:lstStyle/>
          <a:p>
            <a:fld id="{98002BC6-4636-4354-AF72-0DB98EF6C8B8}" type="slidenum">
              <a:rPr lang="en-US" smtClean="0"/>
              <a:t>3</a:t>
            </a:fld>
            <a:endParaRPr lang="en-US" dirty="0"/>
          </a:p>
        </p:txBody>
      </p:sp>
    </p:spTree>
    <p:extLst>
      <p:ext uri="{BB962C8B-B14F-4D97-AF65-F5344CB8AC3E}">
        <p14:creationId xmlns:p14="http://schemas.microsoft.com/office/powerpoint/2010/main" val="92310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2400" dirty="0" smtClean="0"/>
              <a:t>Use Machine Learning and</a:t>
            </a:r>
          </a:p>
          <a:p>
            <a:pPr lvl="2"/>
            <a:r>
              <a:rPr lang="en-US" sz="2400" dirty="0" smtClean="0"/>
              <a:t>Natural Language Processing on OCR output</a:t>
            </a:r>
          </a:p>
          <a:p>
            <a:pPr lvl="1"/>
            <a:r>
              <a:rPr lang="en-US" sz="2400" dirty="0" smtClean="0"/>
              <a:t>find sheets with !</a:t>
            </a:r>
            <a:r>
              <a:rPr lang="en-US" sz="2400" dirty="0" smtClean="0">
                <a:solidFill>
                  <a:schemeClr val="accent1"/>
                </a:solidFill>
                <a:effectLst>
                  <a:outerShdw blurRad="38100" dist="38100" dir="2700000" algn="tl">
                    <a:srgbClr val="000000">
                      <a:alpha val="43137"/>
                    </a:srgbClr>
                  </a:outerShdw>
                </a:effectLst>
              </a:rPr>
              <a:t>handwriting</a:t>
            </a:r>
          </a:p>
          <a:p>
            <a:pPr lvl="1"/>
            <a:r>
              <a:rPr lang="en-US" sz="2400" dirty="0" smtClean="0">
                <a:solidFill>
                  <a:schemeClr val="accent1"/>
                </a:solidFill>
                <a:effectLst>
                  <a:outerShdw blurRad="38100" dist="38100" dir="2700000" algn="tl">
                    <a:srgbClr val="000000">
                      <a:alpha val="43137"/>
                    </a:srgbClr>
                  </a:outerShdw>
                </a:effectLst>
              </a:rPr>
              <a:t>find the labels </a:t>
            </a:r>
            <a:r>
              <a:rPr lang="en-US" sz="2400" dirty="0" smtClean="0"/>
              <a:t>in the images</a:t>
            </a:r>
          </a:p>
          <a:p>
            <a:pPr lvl="1"/>
            <a:r>
              <a:rPr lang="en-US" sz="2400" dirty="0" smtClean="0"/>
              <a:t>find labels from </a:t>
            </a:r>
            <a:r>
              <a:rPr lang="en-US" sz="2400" dirty="0" smtClean="0">
                <a:solidFill>
                  <a:schemeClr val="accent1"/>
                </a:solidFill>
                <a:effectLst>
                  <a:outerShdw blurRad="38100" dist="38100" dir="2700000" algn="tl">
                    <a:srgbClr val="000000">
                      <a:alpha val="43137"/>
                    </a:srgbClr>
                  </a:outerShdw>
                </a:effectLst>
              </a:rPr>
              <a:t>a given collector, a given place</a:t>
            </a:r>
          </a:p>
          <a:p>
            <a:pPr lvl="1"/>
            <a:r>
              <a:rPr lang="en-US" sz="2400" dirty="0" smtClean="0"/>
              <a:t>group sheets / labels by </a:t>
            </a:r>
            <a:r>
              <a:rPr lang="en-US" sz="2400" dirty="0" smtClean="0">
                <a:solidFill>
                  <a:schemeClr val="accent1"/>
                </a:solidFill>
                <a:effectLst>
                  <a:outerShdw blurRad="38100" dist="38100" dir="2700000" algn="tl">
                    <a:srgbClr val="000000">
                      <a:alpha val="43137"/>
                    </a:srgbClr>
                  </a:outerShdw>
                </a:effectLst>
              </a:rPr>
              <a:t>language</a:t>
            </a:r>
          </a:p>
          <a:p>
            <a:pPr lvl="1"/>
            <a:r>
              <a:rPr lang="en-US" sz="2400" dirty="0" smtClean="0"/>
              <a:t>group sheets for </a:t>
            </a:r>
            <a:r>
              <a:rPr lang="en-US" sz="2400" dirty="0" smtClean="0">
                <a:solidFill>
                  <a:schemeClr val="accent1"/>
                </a:solidFill>
                <a:effectLst>
                  <a:outerShdw blurRad="38100" dist="38100" dir="2700000" algn="tl">
                    <a:srgbClr val="000000">
                      <a:alpha val="43137"/>
                    </a:srgbClr>
                  </a:outerShdw>
                </a:effectLst>
              </a:rPr>
              <a:t>data entry</a:t>
            </a:r>
          </a:p>
          <a:p>
            <a:pPr lvl="1"/>
            <a:r>
              <a:rPr lang="en-US" sz="2400" dirty="0" smtClean="0"/>
              <a:t>group sheets for </a:t>
            </a:r>
            <a:r>
              <a:rPr lang="en-US" sz="2400" dirty="0" smtClean="0">
                <a:solidFill>
                  <a:schemeClr val="accent1"/>
                </a:solidFill>
                <a:effectLst>
                  <a:outerShdw blurRad="38100" dist="38100" dir="2700000" algn="tl">
                    <a:srgbClr val="000000">
                      <a:alpha val="43137"/>
                    </a:srgbClr>
                  </a:outerShdw>
                </a:effectLst>
              </a:rPr>
              <a:t>crowd-sourced transcription</a:t>
            </a:r>
          </a:p>
          <a:p>
            <a:pPr lvl="1"/>
            <a:r>
              <a:rPr lang="en-US" sz="2400" dirty="0" smtClean="0"/>
              <a:t>group sheets for </a:t>
            </a:r>
            <a:r>
              <a:rPr lang="en-US" sz="2400" dirty="0" smtClean="0">
                <a:solidFill>
                  <a:schemeClr val="accent1"/>
                </a:solidFill>
                <a:effectLst>
                  <a:outerShdw blurRad="38100" dist="38100" dir="2700000" algn="tl">
                    <a:srgbClr val="000000">
                      <a:alpha val="43137"/>
                    </a:srgbClr>
                  </a:outerShdw>
                </a:effectLst>
              </a:rPr>
              <a:t>researchers</a:t>
            </a:r>
            <a:endParaRPr lang="en-US" sz="2400" dirty="0">
              <a:solidFill>
                <a:schemeClr val="accent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0AF4B956-D860-4A95-96FA-81FC24EF430D}" type="slidenum">
              <a:rPr lang="en-US" smtClean="0"/>
              <a:t>4</a:t>
            </a:fld>
            <a:endParaRPr lang="en-US" dirty="0"/>
          </a:p>
        </p:txBody>
      </p:sp>
    </p:spTree>
    <p:extLst>
      <p:ext uri="{BB962C8B-B14F-4D97-AF65-F5344CB8AC3E}">
        <p14:creationId xmlns:p14="http://schemas.microsoft.com/office/powerpoint/2010/main" val="107178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what OCR will and will</a:t>
            </a:r>
            <a:r>
              <a:rPr lang="en-US" baseline="0" dirty="0" smtClean="0"/>
              <a:t> not do.</a:t>
            </a:r>
          </a:p>
          <a:p>
            <a:r>
              <a:rPr lang="en-US" baseline="0" dirty="0" smtClean="0"/>
              <a:t>What is the percentage of handwriting?</a:t>
            </a:r>
          </a:p>
          <a:p>
            <a:r>
              <a:rPr lang="en-US" baseline="0" dirty="0" smtClean="0"/>
              <a:t>What will the OCR pick up clearly?</a:t>
            </a:r>
          </a:p>
          <a:p>
            <a:r>
              <a:rPr lang="en-US" baseline="0" dirty="0" smtClean="0"/>
              <a:t>Note the paper color, the shadow on the lower left, different fonts, a scratched out word, …</a:t>
            </a:r>
          </a:p>
          <a:p>
            <a:endParaRPr lang="en-US" baseline="0" dirty="0" smtClean="0"/>
          </a:p>
          <a:p>
            <a:r>
              <a:rPr lang="en-US" baseline="0" dirty="0" smtClean="0"/>
              <a:t>If we’re talking authority files for names, why not sample labels of their handwriting too as attribute?</a:t>
            </a:r>
            <a:endParaRPr lang="en-US" dirty="0"/>
          </a:p>
        </p:txBody>
      </p:sp>
      <p:sp>
        <p:nvSpPr>
          <p:cNvPr id="4" name="Slide Number Placeholder 3"/>
          <p:cNvSpPr>
            <a:spLocks noGrp="1"/>
          </p:cNvSpPr>
          <p:nvPr>
            <p:ph type="sldNum" sz="quarter" idx="10"/>
          </p:nvPr>
        </p:nvSpPr>
        <p:spPr/>
        <p:txBody>
          <a:bodyPr/>
          <a:lstStyle/>
          <a:p>
            <a:fld id="{0AF4B956-D860-4A95-96FA-81FC24EF430D}" type="slidenum">
              <a:rPr lang="en-US" smtClean="0"/>
              <a:t>5</a:t>
            </a:fld>
            <a:endParaRPr lang="en-US" dirty="0"/>
          </a:p>
        </p:txBody>
      </p:sp>
    </p:spTree>
    <p:extLst>
      <p:ext uri="{BB962C8B-B14F-4D97-AF65-F5344CB8AC3E}">
        <p14:creationId xmlns:p14="http://schemas.microsoft.com/office/powerpoint/2010/main" val="162432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if the audience expectations match the results shown.</a:t>
            </a:r>
          </a:p>
          <a:p>
            <a:r>
              <a:rPr lang="en-US" baseline="0" dirty="0" smtClean="0"/>
              <a:t>transition to the next slide --- it’s important to note the comment about 1000s of labels.</a:t>
            </a:r>
          </a:p>
          <a:p>
            <a:endParaRPr lang="en-US" dirty="0"/>
          </a:p>
        </p:txBody>
      </p:sp>
      <p:sp>
        <p:nvSpPr>
          <p:cNvPr id="4" name="Slide Number Placeholder 3"/>
          <p:cNvSpPr>
            <a:spLocks noGrp="1"/>
          </p:cNvSpPr>
          <p:nvPr>
            <p:ph type="sldNum" sz="quarter" idx="10"/>
          </p:nvPr>
        </p:nvSpPr>
        <p:spPr/>
        <p:txBody>
          <a:bodyPr/>
          <a:lstStyle/>
          <a:p>
            <a:fld id="{0AF4B956-D860-4A95-96FA-81FC24EF430D}" type="slidenum">
              <a:rPr lang="en-US" smtClean="0"/>
              <a:t>6</a:t>
            </a:fld>
            <a:endParaRPr lang="en-US" dirty="0"/>
          </a:p>
        </p:txBody>
      </p:sp>
    </p:spTree>
    <p:extLst>
      <p:ext uri="{BB962C8B-B14F-4D97-AF65-F5344CB8AC3E}">
        <p14:creationId xmlns:p14="http://schemas.microsoft.com/office/powerpoint/2010/main" val="410807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Mull (umlauted u)</a:t>
            </a:r>
            <a:endParaRPr lang="en-US" dirty="0"/>
          </a:p>
        </p:txBody>
      </p:sp>
      <p:sp>
        <p:nvSpPr>
          <p:cNvPr id="4" name="Slide Number Placeholder 3"/>
          <p:cNvSpPr>
            <a:spLocks noGrp="1"/>
          </p:cNvSpPr>
          <p:nvPr>
            <p:ph type="sldNum" sz="quarter" idx="10"/>
          </p:nvPr>
        </p:nvSpPr>
        <p:spPr/>
        <p:txBody>
          <a:bodyPr/>
          <a:lstStyle/>
          <a:p>
            <a:fld id="{D3D227C9-DF4D-498D-9CAD-475C858AAA3F}" type="slidenum">
              <a:rPr lang="en-US" smtClean="0"/>
              <a:pPr/>
              <a:t>8</a:t>
            </a:fld>
            <a:endParaRPr lang="en-US"/>
          </a:p>
        </p:txBody>
      </p:sp>
    </p:spTree>
    <p:extLst>
      <p:ext uri="{BB962C8B-B14F-4D97-AF65-F5344CB8AC3E}">
        <p14:creationId xmlns:p14="http://schemas.microsoft.com/office/powerpoint/2010/main" val="69436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rPr>
              <a:t>The use of optical character recognition (OCR) in the digitisation of herbarium specimens</a:t>
            </a:r>
            <a:r>
              <a:rPr lang="en-US" sz="1200" dirty="0" smtClean="0"/>
              <a:t> October 2013 Biodiversity Information Standards (TDWG) 2013 Conference. Florence, Italy. Robyn E Drinkwater, Robert Cubey, Elspeth Haston</a:t>
            </a:r>
          </a:p>
          <a:p>
            <a:endParaRPr lang="en-GB" dirty="0" smtClean="0"/>
          </a:p>
          <a:p>
            <a:r>
              <a:rPr lang="en-GB" dirty="0" smtClean="0"/>
              <a:t>Having</a:t>
            </a:r>
            <a:r>
              <a:rPr lang="en-GB" baseline="0" dirty="0" smtClean="0"/>
              <a:t> a European member of in our aOCR working group has been key to two-way communication, expertise sharing, knowledge transfer, and collaborative efforts to move the community forward on uses for OCR output.</a:t>
            </a:r>
          </a:p>
        </p:txBody>
      </p:sp>
      <p:sp>
        <p:nvSpPr>
          <p:cNvPr id="4" name="Slide Number Placeholder 3"/>
          <p:cNvSpPr>
            <a:spLocks noGrp="1"/>
          </p:cNvSpPr>
          <p:nvPr>
            <p:ph type="sldNum" sz="quarter" idx="10"/>
          </p:nvPr>
        </p:nvSpPr>
        <p:spPr/>
        <p:txBody>
          <a:bodyPr/>
          <a:lstStyle/>
          <a:p>
            <a:fld id="{F9A67C1C-A5DE-4D1A-AB77-3AEF7FD90952}" type="slidenum">
              <a:rPr lang="en-GB" smtClean="0"/>
              <a:pPr/>
              <a:t>10</a:t>
            </a:fld>
            <a:endParaRPr lang="en-GB" dirty="0"/>
          </a:p>
        </p:txBody>
      </p:sp>
    </p:spTree>
    <p:extLst>
      <p:ext uri="{BB962C8B-B14F-4D97-AF65-F5344CB8AC3E}">
        <p14:creationId xmlns:p14="http://schemas.microsoft.com/office/powerpoint/2010/main" val="936832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A67C1C-A5DE-4D1A-AB77-3AEF7FD90952}" type="slidenum">
              <a:rPr lang="en-GB" smtClean="0"/>
              <a:pPr/>
              <a:t>11</a:t>
            </a:fld>
            <a:endParaRPr lang="en-GB" dirty="0"/>
          </a:p>
        </p:txBody>
      </p:sp>
    </p:spTree>
    <p:extLst>
      <p:ext uri="{BB962C8B-B14F-4D97-AF65-F5344CB8AC3E}">
        <p14:creationId xmlns:p14="http://schemas.microsoft.com/office/powerpoint/2010/main" val="3996912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7377"/>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038600"/>
            <a:ext cx="6400800" cy="1295400"/>
          </a:xfrm>
        </p:spPr>
        <p:txBody>
          <a:bodyPr>
            <a:normAutofit/>
          </a:bodyPr>
          <a:lstStyle>
            <a:lvl1pPr marL="0" indent="0" algn="ctr">
              <a:buNone/>
              <a:defRPr sz="20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7A25626-6C84-4334-8782-B779EE0CD10B}" type="slidenum">
              <a:rPr lang="en-US" smtClean="0"/>
              <a:t>‹#›</a:t>
            </a:fld>
            <a:endParaRPr lang="en-US" dirty="0"/>
          </a:p>
        </p:txBody>
      </p:sp>
      <p:sp>
        <p:nvSpPr>
          <p:cNvPr id="10" name="TextBox 9"/>
          <p:cNvSpPr txBox="1"/>
          <p:nvPr/>
        </p:nvSpPr>
        <p:spPr>
          <a:xfrm>
            <a:off x="1447800" y="5722620"/>
            <a:ext cx="7162800" cy="738664"/>
          </a:xfrm>
          <a:prstGeom prst="rect">
            <a:avLst/>
          </a:prstGeom>
          <a:noFill/>
        </p:spPr>
        <p:txBody>
          <a:bodyPr wrap="square" rtlCol="0">
            <a:spAutoFit/>
          </a:bodyPr>
          <a:lstStyle/>
          <a:p>
            <a:pPr algn="l"/>
            <a:r>
              <a:rPr lang="en-US" sz="1050" i="1" dirty="0" smtClean="0"/>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algn="l"/>
            <a:endParaRPr lang="en-US" sz="1050" dirty="0"/>
          </a:p>
        </p:txBody>
      </p:sp>
      <p:sp>
        <p:nvSpPr>
          <p:cNvPr id="13" name="Text Placeholder 12"/>
          <p:cNvSpPr>
            <a:spLocks noGrp="1"/>
          </p:cNvSpPr>
          <p:nvPr>
            <p:ph type="body" sz="quarter" idx="13" hasCustomPrompt="1"/>
          </p:nvPr>
        </p:nvSpPr>
        <p:spPr>
          <a:xfrm>
            <a:off x="685800" y="2514600"/>
            <a:ext cx="7772400" cy="1143000"/>
          </a:xfrm>
        </p:spPr>
        <p:txBody>
          <a:bodyPr>
            <a:normAutofit/>
          </a:bodyPr>
          <a:lstStyle>
            <a:lvl1pPr algn="ctr">
              <a:defRPr sz="2400" baseline="0">
                <a:effectLst>
                  <a:outerShdw blurRad="38100" dist="38100" dir="2700000" algn="tl">
                    <a:srgbClr val="000000">
                      <a:alpha val="43137"/>
                    </a:srgbClr>
                  </a:outerShdw>
                </a:effectLst>
              </a:defRPr>
            </a:lvl1pPr>
          </a:lstStyle>
          <a:p>
            <a:pPr lvl="0"/>
            <a:r>
              <a:rPr lang="en-US" dirty="0" smtClean="0"/>
              <a:t>Presenter Name</a:t>
            </a:r>
            <a:endParaRPr lang="en-US" dirty="0"/>
          </a:p>
        </p:txBody>
      </p:sp>
      <p:pic>
        <p:nvPicPr>
          <p:cNvPr id="8" name="Picture 7" descr="http://www.nsf.gov/images/logos/nsf1.gif"/>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9262" y="5628272"/>
            <a:ext cx="686476" cy="69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3741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371600"/>
            <a:ext cx="8229600" cy="4953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27A25626-6C84-4334-8782-B779EE0CD10B}" type="slidenum">
              <a:rPr lang="en-US" smtClean="0"/>
              <a:t>‹#›</a:t>
            </a:fld>
            <a:endParaRPr lang="en-US" dirty="0"/>
          </a:p>
        </p:txBody>
      </p:sp>
    </p:spTree>
    <p:extLst>
      <p:ext uri="{BB962C8B-B14F-4D97-AF65-F5344CB8AC3E}">
        <p14:creationId xmlns:p14="http://schemas.microsoft.com/office/powerpoint/2010/main" val="2429073045"/>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27A25626-6C84-4334-8782-B779EE0CD10B}" type="slidenum">
              <a:rPr lang="en-US" smtClean="0"/>
              <a:t>‹#›</a:t>
            </a:fld>
            <a:endParaRPr lang="en-US" dirty="0"/>
          </a:p>
        </p:txBody>
      </p:sp>
    </p:spTree>
    <p:extLst>
      <p:ext uri="{BB962C8B-B14F-4D97-AF65-F5344CB8AC3E}">
        <p14:creationId xmlns:p14="http://schemas.microsoft.com/office/powerpoint/2010/main" val="23905004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371602"/>
            <a:ext cx="4038600" cy="4983325"/>
          </a:xfrm>
        </p:spPr>
        <p:txBody>
          <a:bodyPr>
            <a:normAutofit/>
          </a:bodyPr>
          <a:lstStyle>
            <a:lvl1pPr>
              <a:defRPr sz="2600"/>
            </a:lvl1pPr>
            <a:lvl2pPr>
              <a:defRPr sz="2600"/>
            </a:lvl2pPr>
            <a:lvl3pPr>
              <a:defRPr sz="2600"/>
            </a:lvl3pPr>
            <a:lvl4pPr>
              <a:defRPr sz="2600"/>
            </a:lvl4pPr>
            <a:lvl5pPr>
              <a:defRPr sz="2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371602"/>
            <a:ext cx="4038600" cy="4983325"/>
          </a:xfrm>
        </p:spPr>
        <p:txBody>
          <a:bodyPr>
            <a:normAutofit/>
          </a:bodyPr>
          <a:lstStyle>
            <a:lvl1pPr>
              <a:defRPr sz="2600"/>
            </a:lvl1pPr>
            <a:lvl2pPr>
              <a:defRPr sz="2600"/>
            </a:lvl2pPr>
            <a:lvl3pPr>
              <a:defRPr sz="2600"/>
            </a:lvl3pPr>
            <a:lvl4pPr>
              <a:defRPr sz="2600"/>
            </a:lvl4pPr>
            <a:lvl5pPr>
              <a:defRPr sz="2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27A25626-6C84-4334-8782-B779EE0CD10B}" type="slidenum">
              <a:rPr lang="en-US" smtClean="0"/>
              <a:t>‹#›</a:t>
            </a:fld>
            <a:endParaRPr lang="en-US" dirty="0"/>
          </a:p>
        </p:txBody>
      </p:sp>
    </p:spTree>
    <p:extLst>
      <p:ext uri="{BB962C8B-B14F-4D97-AF65-F5344CB8AC3E}">
        <p14:creationId xmlns:p14="http://schemas.microsoft.com/office/powerpoint/2010/main" val="38840656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tIns="45720" anchor="b"/>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371600"/>
            <a:ext cx="4040188" cy="659352"/>
          </a:xfrm>
        </p:spPr>
        <p:txBody>
          <a:bodyPr lIns="45720" tIns="0" rIns="45720" bIns="0" anchor="ctr">
            <a:noAutofit/>
          </a:bodyPr>
          <a:lstStyle>
            <a:lvl1pPr marL="0" indent="0">
              <a:buNone/>
              <a:defRPr sz="2400" b="1" cap="none" baseline="0">
                <a:solidFill>
                  <a:srgbClr val="D68C29"/>
                </a:solidFill>
                <a:effectLst>
                  <a:outerShdw blurRad="38100" dist="38100" dir="2700000" algn="tl">
                    <a:srgbClr val="000000">
                      <a:alpha val="43137"/>
                    </a:srgbClr>
                  </a:outerShdw>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8201" y="1371602"/>
            <a:ext cx="4041775" cy="654843"/>
          </a:xfrm>
        </p:spPr>
        <p:txBody>
          <a:bodyPr lIns="45720" tIns="0" rIns="45720" bIns="0" anchor="ctr"/>
          <a:lstStyle>
            <a:lvl1pPr marL="0" indent="0">
              <a:buNone/>
              <a:defRPr sz="2400" b="1" cap="none" baseline="0">
                <a:solidFill>
                  <a:srgbClr val="D68C29"/>
                </a:solidFill>
                <a:effectLst>
                  <a:outerShdw blurRad="38100" dist="38100" dir="2700000" algn="tl">
                    <a:srgbClr val="000000">
                      <a:alpha val="43137"/>
                    </a:srgbClr>
                  </a:outerShdw>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209800"/>
            <a:ext cx="4040188" cy="4150520"/>
          </a:xfrm>
        </p:spPr>
        <p:txBody>
          <a:bodyPr tIns="0">
            <a:normAutofit/>
          </a:bodyPr>
          <a:lstStyle>
            <a:lvl1pPr>
              <a:defRPr sz="2200"/>
            </a:lvl1pPr>
            <a:lvl2pPr>
              <a:defRPr sz="2200"/>
            </a:lvl2pPr>
            <a:lvl3pPr>
              <a:defRPr sz="2200"/>
            </a:lvl3pPr>
            <a:lvl4pPr>
              <a:defRPr sz="2200"/>
            </a:lvl4pPr>
            <a:lvl5pPr>
              <a:defRPr sz="22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6" y="2209800"/>
            <a:ext cx="4041775" cy="4150520"/>
          </a:xfrm>
        </p:spPr>
        <p:txBody>
          <a:bodyPr tIns="0">
            <a:normAutofit/>
          </a:bodyPr>
          <a:lstStyle>
            <a:lvl1pPr>
              <a:defRPr sz="2200"/>
            </a:lvl1pPr>
            <a:lvl2pPr>
              <a:defRPr sz="2200"/>
            </a:lvl2pPr>
            <a:lvl3pPr>
              <a:defRPr sz="2200"/>
            </a:lvl3pPr>
            <a:lvl4pPr>
              <a:defRPr sz="2200"/>
            </a:lvl4pPr>
            <a:lvl5pPr>
              <a:defRPr sz="22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Slide Number Placeholder 8"/>
          <p:cNvSpPr>
            <a:spLocks noGrp="1"/>
          </p:cNvSpPr>
          <p:nvPr>
            <p:ph type="sldNum" sz="quarter" idx="12"/>
          </p:nvPr>
        </p:nvSpPr>
        <p:spPr/>
        <p:txBody>
          <a:bodyPr/>
          <a:lstStyle/>
          <a:p>
            <a:fld id="{27A25626-6C84-4334-8782-B779EE0CD10B}" type="slidenum">
              <a:rPr lang="en-US" smtClean="0"/>
              <a:t>‹#›</a:t>
            </a:fld>
            <a:endParaRPr lang="en-US" dirty="0"/>
          </a:p>
        </p:txBody>
      </p:sp>
    </p:spTree>
    <p:extLst>
      <p:ext uri="{BB962C8B-B14F-4D97-AF65-F5344CB8AC3E}">
        <p14:creationId xmlns:p14="http://schemas.microsoft.com/office/powerpoint/2010/main" val="30822594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A25626-6C84-4334-8782-B779EE0CD10B}" type="slidenum">
              <a:rPr lang="en-US" smtClean="0"/>
              <a:t>‹#›</a:t>
            </a:fld>
            <a:endParaRPr lang="en-US" dirty="0"/>
          </a:p>
        </p:txBody>
      </p:sp>
    </p:spTree>
    <p:extLst>
      <p:ext uri="{BB962C8B-B14F-4D97-AF65-F5344CB8AC3E}">
        <p14:creationId xmlns:p14="http://schemas.microsoft.com/office/powerpoint/2010/main" val="8468991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54220"/>
            <a:ext cx="6858000" cy="2387600"/>
          </a:xfrm>
        </p:spPr>
        <p:txBody>
          <a:bodyPr anchor="b"/>
          <a:lstStyle>
            <a:lvl1pPr algn="ct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33895"/>
            <a:ext cx="6858000" cy="1655762"/>
          </a:xfrm>
        </p:spPr>
        <p:txBody>
          <a:bodyPr/>
          <a:lstStyle>
            <a:lvl1pPr marL="0" indent="0" algn="ctr">
              <a:buNone/>
              <a:defRPr sz="2400" b="1">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15DBD66-1EA0-4687-A190-05F9F473C930}" type="datetimeFigureOut">
              <a:rPr lang="en-US" smtClean="0"/>
              <a:t>6/26/2014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7A25626-6C84-4334-8782-B779EE0CD10B}" type="slidenum">
              <a:rPr lang="en-US" smtClean="0"/>
              <a:t>‹#›</a:t>
            </a:fld>
            <a:endParaRPr lang="en-US" dirty="0"/>
          </a:p>
        </p:txBody>
      </p:sp>
      <p:sp>
        <p:nvSpPr>
          <p:cNvPr id="7" name="TextBox 9"/>
          <p:cNvSpPr txBox="1"/>
          <p:nvPr userDrawn="1"/>
        </p:nvSpPr>
        <p:spPr>
          <a:xfrm>
            <a:off x="1371938" y="5681659"/>
            <a:ext cx="7162800" cy="769431"/>
          </a:xfrm>
          <a:prstGeom prst="rect">
            <a:avLst/>
          </a:prstGeom>
          <a:noFill/>
        </p:spPr>
        <p:txBody>
          <a:bodyPr wrap="square" lIns="91431" tIns="45715" rIns="91431" bIns="45715" rtlCol="0">
            <a:spAutoFit/>
          </a:bodyPr>
          <a:lst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3"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1" algn="l" defTabSz="914309" rtl="0" eaLnBrk="1" latinLnBrk="0" hangingPunct="1">
              <a:defRPr sz="1900" kern="1200">
                <a:solidFill>
                  <a:schemeClr val="tx1"/>
                </a:solidFill>
                <a:latin typeface="+mn-lt"/>
                <a:ea typeface="+mn-ea"/>
                <a:cs typeface="+mn-cs"/>
              </a:defRPr>
            </a:lvl8pPr>
            <a:lvl9pPr marL="3657237" algn="l" defTabSz="914309" rtl="0" eaLnBrk="1" latinLnBrk="0" hangingPunct="1">
              <a:defRPr sz="1900" kern="1200">
                <a:solidFill>
                  <a:schemeClr val="tx1"/>
                </a:solidFill>
                <a:latin typeface="+mn-lt"/>
                <a:ea typeface="+mn-ea"/>
                <a:cs typeface="+mn-cs"/>
              </a:defRPr>
            </a:lvl9pPr>
          </a:lstStyle>
          <a:p>
            <a:pPr algn="l"/>
            <a:r>
              <a:rPr lang="en-US" sz="1100" i="1" dirty="0" smtClean="0"/>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algn="l"/>
            <a:endParaRPr lang="en-US" sz="1100" dirty="0"/>
          </a:p>
        </p:txBody>
      </p:sp>
      <p:pic>
        <p:nvPicPr>
          <p:cNvPr id="8" name="Picture 7" descr="http://www.nsf.gov/images/logos/nsf1.gif"/>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9262" y="5628272"/>
            <a:ext cx="686476" cy="69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0683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extLst>
              <a:ext uri="{BEBA8EAE-BF5A-486C-A8C5-ECC9F3942E4B}">
                <a14:imgProps xmlns:a14="http://schemas.microsoft.com/office/drawing/2010/main">
                  <a14:imgLayer r:embed="rId10">
                    <a14:imgEffect>
                      <a14:sharpenSoften amount="25000"/>
                    </a14:imgEffect>
                    <a14:imgEffect>
                      <a14:saturation sat="66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33400"/>
            <a:ext cx="8229600" cy="6858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371600"/>
            <a:ext cx="8229600" cy="49530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6200" y="6400802"/>
            <a:ext cx="457200" cy="365125"/>
          </a:xfrm>
          <a:prstGeom prst="rect">
            <a:avLst/>
          </a:prstGeom>
        </p:spPr>
        <p:txBody>
          <a:bodyPr vert="horz" lIns="0" tIns="0" rIns="0" bIns="0" anchor="b"/>
          <a:lstStyle>
            <a:lvl1pPr algn="l" eaLnBrk="1" latinLnBrk="0" hangingPunct="1">
              <a:defRPr kumimoji="0" sz="1200">
                <a:solidFill>
                  <a:schemeClr val="tx1">
                    <a:lumMod val="85000"/>
                    <a:lumOff val="15000"/>
                  </a:schemeClr>
                </a:solidFill>
                <a:latin typeface="+mj-lt"/>
              </a:defRPr>
            </a:lvl1pPr>
          </a:lstStyle>
          <a:p>
            <a:fld id="{27A25626-6C84-4334-8782-B779EE0CD10B}" type="slidenum">
              <a:rPr lang="en-US" smtClean="0"/>
              <a:t>‹#›</a:t>
            </a:fld>
            <a:endParaRPr lang="en-US" dirty="0"/>
          </a:p>
        </p:txBody>
      </p:sp>
      <p:sp>
        <p:nvSpPr>
          <p:cNvPr id="4" name="Rounded Rectangle 3"/>
          <p:cNvSpPr/>
          <p:nvPr/>
        </p:nvSpPr>
        <p:spPr>
          <a:xfrm>
            <a:off x="7315201" y="6400800"/>
            <a:ext cx="1320165" cy="416860"/>
          </a:xfrm>
          <a:prstGeom prst="roundRect">
            <a:avLst/>
          </a:prstGeom>
          <a:solidFill>
            <a:schemeClr val="tx1">
              <a:lumMod val="85000"/>
              <a:lumOff val="15000"/>
              <a:alpha val="75000"/>
            </a:schemeClr>
          </a:solidFill>
          <a:ln>
            <a:noFill/>
          </a:ln>
          <a:effectLst>
            <a:outerShdw blurRad="50800" dist="38100" dir="13500000" algn="b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descr="idigbio_logo_rgb.eps"/>
          <p:cNvPicPr>
            <a:picLocks noChangeAspect="1"/>
          </p:cNvPicPr>
          <p:nvPr/>
        </p:nvPicPr>
        <p:blipFill>
          <a:blip r:embed="rId11" cstate="print">
            <a:lum contrast="35000"/>
            <a:extLst>
              <a:ext uri="{28A0092B-C50C-407E-A947-70E740481C1C}">
                <a14:useLocalDpi xmlns:a14="http://schemas.microsoft.com/office/drawing/2010/main" val="0"/>
              </a:ext>
            </a:extLst>
          </a:blip>
          <a:stretch>
            <a:fillRect/>
          </a:stretch>
        </p:blipFill>
        <p:spPr>
          <a:xfrm>
            <a:off x="7391401" y="6426203"/>
            <a:ext cx="1169353" cy="355599"/>
          </a:xfrm>
          <a:prstGeom prst="rect">
            <a:avLst/>
          </a:prstGeom>
        </p:spPr>
      </p:pic>
    </p:spTree>
    <p:extLst>
      <p:ext uri="{BB962C8B-B14F-4D97-AF65-F5344CB8AC3E}">
        <p14:creationId xmlns:p14="http://schemas.microsoft.com/office/powerpoint/2010/main" val="655582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rtl="0" eaLnBrk="1" latinLnBrk="0" hangingPunct="1">
        <a:spcBef>
          <a:spcPct val="0"/>
        </a:spcBef>
        <a:buNone/>
        <a:defRPr kumimoji="0" sz="4000" b="1" i="0" kern="1200" baseline="0">
          <a:ln>
            <a:noFill/>
          </a:ln>
          <a:solidFill>
            <a:schemeClr val="accent1"/>
          </a:solidFill>
          <a:effectLst>
            <a:outerShdw blurRad="38100" dist="38100" dir="2700000" algn="tl">
              <a:srgbClr val="000000">
                <a:alpha val="43137"/>
              </a:srgbClr>
            </a:outerShdw>
          </a:effectLst>
          <a:latin typeface="Calibri"/>
          <a:ea typeface="+mj-ea"/>
          <a:cs typeface="Calibri"/>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6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6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6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6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lichenportal.org/portal/collections/editor/occurrencetabledisplay.php?csmode=1&amp;occindex=0&amp;q_identifier=&amp;q_ocrfrag=harriman"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hyperlink" Target="http://project.carrot2.org/" TargetMode="External"/><Relationship Id="rId3" Type="http://schemas.openxmlformats.org/officeDocument/2006/relationships/hyperlink" Target="http://developers.google.com/chart/interactive/docs/gallery" TargetMode="External"/><Relationship Id="rId7" Type="http://schemas.openxmlformats.org/officeDocument/2006/relationships/hyperlink" Target="http://lucene.apache.org/sol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jasondavies.com/wordcloud/" TargetMode="External"/><Relationship Id="rId5" Type="http://schemas.openxmlformats.org/officeDocument/2006/relationships/hyperlink" Target="http://github.com/idigbio-citsci-hackathon/facet-explorer" TargetMode="External"/><Relationship Id="rId4" Type="http://schemas.openxmlformats.org/officeDocument/2006/relationships/hyperlink" Target="http://github.com/idigbio-citsci-hackathon/OCR-Error-Estim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morphbank.net/?id=830619" TargetMode="External"/><Relationship Id="rId7" Type="http://schemas.openxmlformats.org/officeDocument/2006/relationships/hyperlink" Target="http://www.morphbank.net/?id=805288" TargetMode="External"/><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jpeg"/><Relationship Id="rId5" Type="http://schemas.openxmlformats.org/officeDocument/2006/relationships/hyperlink" Target="https://www.idigbio.org/content/collaborating-institutions"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www.morphbank.net/?id=82097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idigbio.org/wiki/index.php/OCR_/_NLP_Workflow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jpeg"/><Relationship Id="rId3" Type="http://schemas.openxmlformats.org/officeDocument/2006/relationships/image" Target="../media/image49.png"/><Relationship Id="rId21" Type="http://schemas.openxmlformats.org/officeDocument/2006/relationships/image" Target="../media/image65.png"/><Relationship Id="rId7" Type="http://schemas.openxmlformats.org/officeDocument/2006/relationships/image" Target="../media/image52.png"/><Relationship Id="rId12" Type="http://schemas.openxmlformats.org/officeDocument/2006/relationships/image" Target="../media/image57.jpeg"/><Relationship Id="rId17" Type="http://schemas.openxmlformats.org/officeDocument/2006/relationships/image" Target="../media/image62.png"/><Relationship Id="rId2" Type="http://schemas.openxmlformats.org/officeDocument/2006/relationships/image" Target="../media/image48.png"/><Relationship Id="rId16" Type="http://schemas.openxmlformats.org/officeDocument/2006/relationships/image" Target="../media/image61.jpe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56.jpeg"/><Relationship Id="rId5" Type="http://schemas.openxmlformats.org/officeDocument/2006/relationships/image" Target="../media/image51.png"/><Relationship Id="rId15" Type="http://schemas.openxmlformats.org/officeDocument/2006/relationships/image" Target="../media/image60.jpe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50.png"/><Relationship Id="rId9" Type="http://schemas.openxmlformats.org/officeDocument/2006/relationships/image" Target="../media/image54.png"/><Relationship Id="rId14" Type="http://schemas.openxmlformats.org/officeDocument/2006/relationships/image" Target="../media/image59.gif"/></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rbge.org.uk/assets/files/science/Herbarium/digitisation/Biological%20collection%20data%20capture%20poster.pdf"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tiff"/><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jasondavies.com/wordcloud/#http%3A%2F%2Faocr1.acis.ufl.edu%2Fdatasets%2Flichens%2Fsilver%2Focr%2FWebrootDatasetsLichensSilverOcr.txt" TargetMode="External"/><Relationship Id="rId4" Type="http://schemas.openxmlformats.org/officeDocument/2006/relationships/hyperlink" Target="http://aocr1.acis.ufl.edu/datasets/lichens/silver/ocr/WebrootDatasetsLichensSilverOcr.tx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63071" y="422518"/>
            <a:ext cx="8417858" cy="5970494"/>
          </a:xfrm>
          <a:prstGeom prst="roundRect">
            <a:avLst>
              <a:gd name="adj" fmla="val 1231"/>
            </a:avLst>
          </a:prstGeom>
          <a:blipFill dpi="0" rotWithShape="1">
            <a:blip r:embed="rId3">
              <a:alphaModFix amt="9000"/>
            </a:blip>
            <a:srcRect/>
            <a:stretch>
              <a:fillRect/>
            </a:stretch>
          </a:blipFill>
          <a:ln w="31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501507"/>
            <a:ext cx="7772400" cy="1470025"/>
          </a:xfrm>
        </p:spPr>
        <p:txBody>
          <a:bodyPr>
            <a:normAutofit/>
          </a:bodyPr>
          <a:lstStyle/>
          <a:p>
            <a:r>
              <a:rPr lang="en-US" dirty="0"/>
              <a:t>Using optical character recognition (OCR) output in digitization:</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57" y="4161432"/>
            <a:ext cx="8519465" cy="1295400"/>
          </a:xfrm>
        </p:spPr>
        <p:txBody>
          <a:bodyPr>
            <a:noAutofit/>
          </a:bodyPr>
          <a:lstStyle/>
          <a:p>
            <a:pPr algn="r">
              <a:spcBef>
                <a:spcPts val="0"/>
              </a:spcBef>
            </a:pPr>
            <a:r>
              <a:rPr lang="en-US" sz="1800" dirty="0">
                <a:solidFill>
                  <a:schemeClr val="tx1">
                    <a:lumMod val="65000"/>
                    <a:lumOff val="35000"/>
                  </a:schemeClr>
                </a:solidFill>
                <a:effectLst/>
              </a:rPr>
              <a:t>SPNHC, June 26, 2014 </a:t>
            </a:r>
          </a:p>
          <a:p>
            <a:pPr algn="r">
              <a:spcBef>
                <a:spcPts val="0"/>
              </a:spcBef>
            </a:pPr>
            <a:r>
              <a:rPr lang="en-US" sz="1800" dirty="0">
                <a:solidFill>
                  <a:schemeClr val="tx1">
                    <a:lumMod val="65000"/>
                    <a:lumOff val="35000"/>
                  </a:schemeClr>
                </a:solidFill>
                <a:effectLst/>
              </a:rPr>
              <a:t>Symposium: Progress in Natural History Collections Digitisation </a:t>
            </a:r>
          </a:p>
          <a:p>
            <a:pPr algn="r">
              <a:spcBef>
                <a:spcPts val="0"/>
              </a:spcBef>
            </a:pPr>
            <a:r>
              <a:rPr lang="en-US" sz="1800" dirty="0">
                <a:solidFill>
                  <a:schemeClr val="tx1">
                    <a:lumMod val="65000"/>
                    <a:lumOff val="35000"/>
                  </a:schemeClr>
                </a:solidFill>
                <a:effectLst/>
              </a:rPr>
              <a:t>Canolfan Mileniwm Cymru \ Wales Millennium Centre, Cardiff Bay</a:t>
            </a:r>
          </a:p>
          <a:p>
            <a:pPr algn="r">
              <a:spcBef>
                <a:spcPts val="0"/>
              </a:spcBef>
            </a:pPr>
            <a:r>
              <a:rPr lang="en-US" sz="1800" dirty="0" smtClean="0">
                <a:solidFill>
                  <a:schemeClr val="tx1">
                    <a:lumMod val="65000"/>
                    <a:lumOff val="35000"/>
                  </a:schemeClr>
                </a:solidFill>
                <a:effectLst/>
              </a:rPr>
              <a:t>Deborah Paul, Andrea </a:t>
            </a:r>
            <a:r>
              <a:rPr lang="en-US" sz="1800" b="0" dirty="0" smtClean="0">
                <a:solidFill>
                  <a:schemeClr val="tx1">
                    <a:lumMod val="65000"/>
                    <a:lumOff val="35000"/>
                  </a:schemeClr>
                </a:solidFill>
                <a:effectLst/>
              </a:rPr>
              <a:t>Matsunaga, Miao Chen, Jason Best, Sylvia </a:t>
            </a:r>
            <a:r>
              <a:rPr lang="en-US" sz="1800" b="0" dirty="0" err="1" smtClean="0">
                <a:solidFill>
                  <a:schemeClr val="tx1">
                    <a:lumMod val="65000"/>
                    <a:lumOff val="35000"/>
                  </a:schemeClr>
                </a:solidFill>
                <a:effectLst/>
              </a:rPr>
              <a:t>Orli</a:t>
            </a:r>
            <a:r>
              <a:rPr lang="en-US" sz="1800" b="0" dirty="0" smtClean="0">
                <a:solidFill>
                  <a:schemeClr val="tx1">
                    <a:lumMod val="65000"/>
                    <a:lumOff val="35000"/>
                  </a:schemeClr>
                </a:solidFill>
                <a:effectLst/>
              </a:rPr>
              <a:t>, </a:t>
            </a:r>
            <a:r>
              <a:rPr lang="en-US" sz="1800" b="0" dirty="0" err="1" smtClean="0">
                <a:solidFill>
                  <a:schemeClr val="tx1">
                    <a:lumMod val="65000"/>
                    <a:lumOff val="35000"/>
                  </a:schemeClr>
                </a:solidFill>
                <a:effectLst/>
              </a:rPr>
              <a:t>Elpseth</a:t>
            </a:r>
            <a:r>
              <a:rPr lang="en-US" sz="1800" b="0" dirty="0" smtClean="0">
                <a:solidFill>
                  <a:schemeClr val="tx1">
                    <a:lumMod val="65000"/>
                    <a:lumOff val="35000"/>
                  </a:schemeClr>
                </a:solidFill>
                <a:effectLst/>
              </a:rPr>
              <a:t> </a:t>
            </a:r>
            <a:r>
              <a:rPr lang="en-US" sz="1800" b="0" dirty="0" err="1" smtClean="0">
                <a:solidFill>
                  <a:schemeClr val="tx1">
                    <a:lumMod val="65000"/>
                    <a:lumOff val="35000"/>
                  </a:schemeClr>
                </a:solidFill>
                <a:effectLst/>
              </a:rPr>
              <a:t>Haston</a:t>
            </a:r>
            <a:r>
              <a:rPr lang="en-US" sz="1800" b="0" dirty="0" smtClean="0">
                <a:solidFill>
                  <a:schemeClr val="tx1">
                    <a:lumMod val="65000"/>
                    <a:lumOff val="35000"/>
                  </a:schemeClr>
                </a:solidFill>
                <a:effectLst/>
              </a:rPr>
              <a:t>, </a:t>
            </a:r>
          </a:p>
          <a:p>
            <a:pPr algn="r">
              <a:spcBef>
                <a:spcPts val="0"/>
              </a:spcBef>
            </a:pPr>
            <a:r>
              <a:rPr lang="en-US" sz="1800" b="0" dirty="0" smtClean="0">
                <a:solidFill>
                  <a:schemeClr val="tx1">
                    <a:lumMod val="65000"/>
                    <a:lumOff val="35000"/>
                  </a:schemeClr>
                </a:solidFill>
                <a:effectLst/>
              </a:rPr>
              <a:t>f</a:t>
            </a:r>
            <a:r>
              <a:rPr lang="en-US" sz="1800" dirty="0" smtClean="0">
                <a:solidFill>
                  <a:schemeClr val="tx1">
                    <a:lumMod val="65000"/>
                    <a:lumOff val="35000"/>
                  </a:schemeClr>
                </a:solidFill>
                <a:effectLst/>
              </a:rPr>
              <a:t>ind Deb on Twitter </a:t>
            </a:r>
            <a:r>
              <a:rPr lang="en-US" sz="1800" dirty="0">
                <a:solidFill>
                  <a:schemeClr val="tx1">
                    <a:lumMod val="65000"/>
                    <a:lumOff val="35000"/>
                  </a:schemeClr>
                </a:solidFill>
                <a:effectLst/>
              </a:rPr>
              <a:t>@</a:t>
            </a:r>
            <a:r>
              <a:rPr lang="en-US" sz="1800" dirty="0" err="1">
                <a:solidFill>
                  <a:schemeClr val="tx1">
                    <a:lumMod val="65000"/>
                    <a:lumOff val="35000"/>
                  </a:schemeClr>
                </a:solidFill>
                <a:effectLst/>
              </a:rPr>
              <a:t>idbdeb</a:t>
            </a:r>
            <a:r>
              <a:rPr lang="en-US" sz="1800" dirty="0">
                <a:solidFill>
                  <a:schemeClr val="tx1">
                    <a:lumMod val="65000"/>
                    <a:lumOff val="35000"/>
                  </a:schemeClr>
                </a:solidFill>
                <a:effectLst/>
              </a:rPr>
              <a:t> @iDigBio</a:t>
            </a:r>
            <a:endParaRPr lang="en-US" sz="1800" b="0" dirty="0" smtClean="0">
              <a:solidFill>
                <a:schemeClr val="tx1">
                  <a:lumMod val="65000"/>
                  <a:lumOff val="35000"/>
                </a:schemeClr>
              </a:solidFill>
              <a:effectLst/>
            </a:endParaRPr>
          </a:p>
          <a:p>
            <a:pPr algn="r">
              <a:spcBef>
                <a:spcPts val="0"/>
              </a:spcBef>
            </a:pPr>
            <a:r>
              <a:rPr lang="en-US" sz="1800" b="0" dirty="0">
                <a:solidFill>
                  <a:schemeClr val="tx1">
                    <a:lumMod val="65000"/>
                    <a:lumOff val="35000"/>
                  </a:schemeClr>
                </a:solidFill>
                <a:effectLst/>
              </a:rPr>
              <a:t>	</a:t>
            </a:r>
            <a:endParaRPr lang="en-US" sz="1800" b="0" dirty="0" smtClean="0">
              <a:solidFill>
                <a:schemeClr val="tx1">
                  <a:lumMod val="65000"/>
                  <a:lumOff val="35000"/>
                </a:schemeClr>
              </a:solidFill>
              <a:effectLst/>
            </a:endParaRPr>
          </a:p>
        </p:txBody>
      </p:sp>
      <p:sp>
        <p:nvSpPr>
          <p:cNvPr id="7" name="Text Placeholder 6"/>
          <p:cNvSpPr>
            <a:spLocks noGrp="1"/>
          </p:cNvSpPr>
          <p:nvPr>
            <p:ph type="body" sz="quarter" idx="13"/>
          </p:nvPr>
        </p:nvSpPr>
        <p:spPr>
          <a:xfrm>
            <a:off x="685800" y="3032938"/>
            <a:ext cx="7772400" cy="1143000"/>
          </a:xfrm>
        </p:spPr>
        <p:txBody>
          <a:bodyPr/>
          <a:lstStyle/>
          <a:p>
            <a:pPr marL="0" indent="0">
              <a:buNone/>
            </a:pPr>
            <a:r>
              <a:rPr lang="en-US" dirty="0" smtClean="0"/>
              <a:t>See </a:t>
            </a:r>
            <a:r>
              <a:rPr lang="en-US" dirty="0"/>
              <a:t>your data </a:t>
            </a:r>
            <a:r>
              <a:rPr lang="en-US" b="1" dirty="0">
                <a:solidFill>
                  <a:srgbClr val="C00000"/>
                </a:solidFill>
              </a:rPr>
              <a:t>before</a:t>
            </a:r>
            <a:r>
              <a:rPr lang="en-US" dirty="0"/>
              <a:t> it's in the database </a:t>
            </a:r>
            <a:r>
              <a:rPr lang="en-US" b="1" dirty="0">
                <a:solidFill>
                  <a:srgbClr val="C00000"/>
                </a:solidFill>
              </a:rPr>
              <a:t>and </a:t>
            </a:r>
            <a:r>
              <a:rPr lang="en-US" b="1" dirty="0" smtClean="0">
                <a:solidFill>
                  <a:srgbClr val="C00000"/>
                </a:solidFill>
              </a:rPr>
              <a:t>after</a:t>
            </a:r>
          </a:p>
        </p:txBody>
      </p:sp>
      <p:sp>
        <p:nvSpPr>
          <p:cNvPr id="4" name="TextBox 3"/>
          <p:cNvSpPr txBox="1"/>
          <p:nvPr/>
        </p:nvSpPr>
        <p:spPr>
          <a:xfrm>
            <a:off x="7385543" y="380605"/>
            <a:ext cx="1513353" cy="1015663"/>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a:t>
            </a:r>
            <a:r>
              <a:rPr lang="en-US" sz="2000" dirty="0" smtClean="0">
                <a:effectLst>
                  <a:outerShdw blurRad="38100" dist="38100" dir="2700000" algn="tl">
                    <a:srgbClr val="000000">
                      <a:alpha val="43137"/>
                    </a:srgbClr>
                  </a:outerShdw>
                </a:effectLst>
              </a:rPr>
              <a:t>spnhc2014</a:t>
            </a:r>
            <a:endParaRPr lang="en-US" sz="2000" dirty="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#digitization</a:t>
            </a:r>
          </a:p>
          <a:p>
            <a:r>
              <a:rPr lang="en-US" sz="2000" dirty="0" smtClean="0">
                <a:effectLst>
                  <a:outerShdw blurRad="38100" dist="38100" dir="2700000" algn="tl">
                    <a:srgbClr val="000000">
                      <a:alpha val="43137"/>
                    </a:srgbClr>
                  </a:outerShdw>
                </a:effectLst>
              </a:rPr>
              <a:t>#collections</a:t>
            </a:r>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6404" y="2331"/>
            <a:ext cx="1914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949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7575" b="9090"/>
          <a:stretch/>
        </p:blipFill>
        <p:spPr>
          <a:xfrm>
            <a:off x="569979" y="1032700"/>
            <a:ext cx="7997825" cy="5029200"/>
          </a:xfrm>
        </p:spPr>
      </p:pic>
      <p:pic>
        <p:nvPicPr>
          <p:cNvPr id="4" name="Picture 3" descr="Z:\Meetings &amp; Presentations\TDWG 2013\images for presentation\MASTER LOGO_INSTITUT EDINBURGH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76900"/>
            <a:ext cx="1278666" cy="5834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95400" y="6477000"/>
            <a:ext cx="5562600" cy="307777"/>
          </a:xfrm>
          <a:prstGeom prst="rect">
            <a:avLst/>
          </a:prstGeom>
        </p:spPr>
        <p:txBody>
          <a:bodyPr wrap="square">
            <a:spAutoFit/>
          </a:bodyPr>
          <a:lstStyle/>
          <a:p>
            <a:r>
              <a:rPr lang="en-US" sz="1400" dirty="0" smtClean="0"/>
              <a:t>Robyn </a:t>
            </a:r>
            <a:r>
              <a:rPr lang="en-US" sz="1400" dirty="0"/>
              <a:t>E Drinkwater, Robert Cubey, Elspeth </a:t>
            </a:r>
            <a:r>
              <a:rPr lang="en-US" sz="1400" dirty="0" smtClean="0"/>
              <a:t>Haston at TDWG 2013.</a:t>
            </a:r>
            <a:endParaRPr lang="en-US" sz="1400" dirty="0"/>
          </a:p>
        </p:txBody>
      </p:sp>
      <p:sp>
        <p:nvSpPr>
          <p:cNvPr id="2" name="Title 1"/>
          <p:cNvSpPr>
            <a:spLocks noGrp="1"/>
          </p:cNvSpPr>
          <p:nvPr>
            <p:ph type="title"/>
          </p:nvPr>
        </p:nvSpPr>
        <p:spPr/>
        <p:txBody>
          <a:bodyPr/>
          <a:lstStyle/>
          <a:p>
            <a:r>
              <a:rPr lang="en-GB" dirty="0" smtClean="0"/>
              <a:t>Seeing the dark </a:t>
            </a:r>
            <a:r>
              <a:rPr lang="en-GB" dirty="0"/>
              <a:t>data…</a:t>
            </a:r>
            <a:endParaRPr lang="en-US" dirty="0"/>
          </a:p>
        </p:txBody>
      </p:sp>
    </p:spTree>
    <p:extLst>
      <p:ext uri="{BB962C8B-B14F-4D97-AF65-F5344CB8AC3E}">
        <p14:creationId xmlns:p14="http://schemas.microsoft.com/office/powerpoint/2010/main" val="3665186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960" y="685800"/>
            <a:ext cx="4690864" cy="2044824"/>
          </a:xfrm>
        </p:spPr>
        <p:txBody>
          <a:bodyPr/>
          <a:lstStyle/>
          <a:p>
            <a:r>
              <a:rPr lang="en-GB" dirty="0" smtClean="0"/>
              <a:t>It’s surprising what can be used to help filter specimens – the black art of search terms!</a:t>
            </a:r>
          </a:p>
        </p:txBody>
      </p:sp>
      <p:pic>
        <p:nvPicPr>
          <p:cNvPr id="4" name="Picture 3" descr="Z:\Meetings &amp; Presentations\TDWG 2013\images for presentation\MASTER LOGO_INSTITUT EDINBURGH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7877" y="20053"/>
            <a:ext cx="1278666" cy="5834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rbgeuser\Desktop\TDWG 2013\images for presentation\E00582919.jpg"/>
          <p:cNvPicPr>
            <a:picLocks noChangeAspect="1" noChangeArrowheads="1"/>
          </p:cNvPicPr>
          <p:nvPr/>
        </p:nvPicPr>
        <p:blipFill>
          <a:blip r:embed="rId4" cstate="print"/>
          <a:srcRect/>
          <a:stretch>
            <a:fillRect/>
          </a:stretch>
        </p:blipFill>
        <p:spPr bwMode="auto">
          <a:xfrm>
            <a:off x="0" y="0"/>
            <a:ext cx="4258214" cy="6165304"/>
          </a:xfrm>
          <a:prstGeom prst="rect">
            <a:avLst/>
          </a:prstGeom>
          <a:noFill/>
        </p:spPr>
      </p:pic>
      <p:pic>
        <p:nvPicPr>
          <p:cNvPr id="1026" name="Picture 2" descr="C:\Documents and Settings\rbgeuser\Desktop\TDWG 2013\images for presentation\E00582919_crop.jpg"/>
          <p:cNvPicPr>
            <a:picLocks noChangeAspect="1" noChangeArrowheads="1"/>
          </p:cNvPicPr>
          <p:nvPr/>
        </p:nvPicPr>
        <p:blipFill>
          <a:blip r:embed="rId5" cstate="print"/>
          <a:srcRect/>
          <a:stretch>
            <a:fillRect/>
          </a:stretch>
        </p:blipFill>
        <p:spPr bwMode="auto">
          <a:xfrm>
            <a:off x="228352" y="2924944"/>
            <a:ext cx="4929755" cy="3933056"/>
          </a:xfrm>
          <a:prstGeom prst="rect">
            <a:avLst/>
          </a:prstGeom>
          <a:noFill/>
        </p:spPr>
      </p:pic>
      <p:pic>
        <p:nvPicPr>
          <p:cNvPr id="7" name="Picture 2" descr="C:\Documents and Settings\rbgeuser\Desktop\TDWG 2013\images for presentation\E00582919_crop.jpg"/>
          <p:cNvPicPr>
            <a:picLocks noChangeAspect="1" noChangeArrowheads="1"/>
          </p:cNvPicPr>
          <p:nvPr/>
        </p:nvPicPr>
        <p:blipFill>
          <a:blip r:embed="rId5" cstate="print"/>
          <a:srcRect l="7907" t="86526" r="38300"/>
          <a:stretch>
            <a:fillRect/>
          </a:stretch>
        </p:blipFill>
        <p:spPr bwMode="auto">
          <a:xfrm>
            <a:off x="0" y="5340029"/>
            <a:ext cx="7596336" cy="1517971"/>
          </a:xfrm>
          <a:prstGeom prst="rect">
            <a:avLst/>
          </a:prstGeom>
          <a:noFill/>
        </p:spPr>
      </p:pic>
      <p:grpSp>
        <p:nvGrpSpPr>
          <p:cNvPr id="13" name="Group 12"/>
          <p:cNvGrpSpPr/>
          <p:nvPr/>
        </p:nvGrpSpPr>
        <p:grpSpPr>
          <a:xfrm>
            <a:off x="1619672" y="2276872"/>
            <a:ext cx="6847538" cy="4320480"/>
            <a:chOff x="1619672" y="2348880"/>
            <a:chExt cx="6847538" cy="4320480"/>
          </a:xfrm>
        </p:grpSpPr>
        <p:pic>
          <p:nvPicPr>
            <p:cNvPr id="2" name="Picture 2" descr="C:\Documents and Settings\rbgeuser\Desktop\TDWG 2013\images for presentation\Wordmap.jpg"/>
            <p:cNvPicPr>
              <a:picLocks noChangeAspect="1" noChangeArrowheads="1"/>
            </p:cNvPicPr>
            <p:nvPr/>
          </p:nvPicPr>
          <p:blipFill>
            <a:blip r:embed="rId6" cstate="print"/>
            <a:srcRect l="44793" t="59728" b="5407"/>
            <a:stretch>
              <a:fillRect/>
            </a:stretch>
          </p:blipFill>
          <p:spPr bwMode="auto">
            <a:xfrm>
              <a:off x="1619672" y="2348880"/>
              <a:ext cx="6847538" cy="3240360"/>
            </a:xfrm>
            <a:prstGeom prst="rect">
              <a:avLst/>
            </a:prstGeom>
            <a:noFill/>
          </p:spPr>
        </p:pic>
        <p:sp>
          <p:nvSpPr>
            <p:cNvPr id="9" name="Oval 8"/>
            <p:cNvSpPr/>
            <p:nvPr/>
          </p:nvSpPr>
          <p:spPr>
            <a:xfrm>
              <a:off x="4644008" y="4365104"/>
              <a:ext cx="936104" cy="9361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6156176" y="5733256"/>
              <a:ext cx="936104" cy="9361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4"/>
          <p:cNvSpPr>
            <a:spLocks noGrp="1"/>
          </p:cNvSpPr>
          <p:nvPr>
            <p:ph type="sldNum" sz="quarter" idx="12"/>
          </p:nvPr>
        </p:nvSpPr>
        <p:spPr/>
        <p:txBody>
          <a:bodyPr/>
          <a:lstStyle/>
          <a:p>
            <a:fld id="{27A25626-6C84-4334-8782-B779EE0CD10B}" type="slidenum">
              <a:rPr lang="en-US" smtClean="0"/>
              <a:t>11</a:t>
            </a:fld>
            <a:endParaRPr lang="en-US" dirty="0"/>
          </a:p>
        </p:txBody>
      </p:sp>
    </p:spTree>
    <p:extLst>
      <p:ext uri="{BB962C8B-B14F-4D97-AF65-F5344CB8AC3E}">
        <p14:creationId xmlns:p14="http://schemas.microsoft.com/office/powerpoint/2010/main" val="1345029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97" y="4497396"/>
            <a:ext cx="7730206" cy="1700331"/>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07" y="81260"/>
            <a:ext cx="8321387" cy="441613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7289" y="6488668"/>
            <a:ext cx="3408434" cy="369332"/>
          </a:xfrm>
          <a:prstGeom prst="rect">
            <a:avLst/>
          </a:prstGeom>
        </p:spPr>
        <p:txBody>
          <a:bodyPr wrap="none">
            <a:spAutoFit/>
          </a:bodyPr>
          <a:lstStyle/>
          <a:p>
            <a:r>
              <a:rPr lang="en-US" b="1" dirty="0">
                <a:effectLst>
                  <a:outerShdw blurRad="38100" dist="38100" dir="2700000" algn="tl">
                    <a:srgbClr val="000000">
                      <a:alpha val="43137"/>
                    </a:srgbClr>
                  </a:outerShdw>
                </a:effectLst>
              </a:rPr>
              <a:t>http://tinyurl.com/LichenRecords</a:t>
            </a:r>
            <a:endParaRPr lang="en-US"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27A25626-6C84-4334-8782-B779EE0CD10B}" type="slidenum">
              <a:rPr lang="en-US" smtClean="0"/>
              <a:t>12</a:t>
            </a:fld>
            <a:endParaRPr lang="en-US" dirty="0"/>
          </a:p>
        </p:txBody>
      </p:sp>
    </p:spTree>
    <p:extLst>
      <p:ext uri="{BB962C8B-B14F-4D97-AF65-F5344CB8AC3E}">
        <p14:creationId xmlns:p14="http://schemas.microsoft.com/office/powerpoint/2010/main" val="2371913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1899 Harriman Expedition</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r="19300"/>
          <a:stretch/>
        </p:blipFill>
        <p:spPr bwMode="auto">
          <a:xfrm>
            <a:off x="129287" y="1289048"/>
            <a:ext cx="8869680" cy="236791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387" y="3821354"/>
            <a:ext cx="5735479" cy="267221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7A25626-6C84-4334-8782-B779EE0CD10B}" type="slidenum">
              <a:rPr lang="en-US" smtClean="0"/>
              <a:t>13</a:t>
            </a:fld>
            <a:endParaRPr lang="en-US" dirty="0"/>
          </a:p>
        </p:txBody>
      </p:sp>
    </p:spTree>
    <p:extLst>
      <p:ext uri="{BB962C8B-B14F-4D97-AF65-F5344CB8AC3E}">
        <p14:creationId xmlns:p14="http://schemas.microsoft.com/office/powerpoint/2010/main" val="4028533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512"/>
            <a:ext cx="9220200" cy="611505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02512"/>
            <a:ext cx="4038600" cy="192405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04" y="407190"/>
            <a:ext cx="5441456" cy="337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0960" y="868226"/>
            <a:ext cx="3953220" cy="184184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7A25626-6C84-4334-8782-B779EE0CD10B}" type="slidenum">
              <a:rPr lang="en-US" smtClean="0"/>
              <a:t>14</a:t>
            </a:fld>
            <a:endParaRPr lang="en-US" dirty="0"/>
          </a:p>
        </p:txBody>
      </p:sp>
    </p:spTree>
    <p:extLst>
      <p:ext uri="{BB962C8B-B14F-4D97-AF65-F5344CB8AC3E}">
        <p14:creationId xmlns:p14="http://schemas.microsoft.com/office/powerpoint/2010/main" val="16552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Overall Word Cloud Workflow</a:t>
            </a:r>
          </a:p>
        </p:txBody>
      </p:sp>
      <p:sp>
        <p:nvSpPr>
          <p:cNvPr id="75" name="Rectangle 74"/>
          <p:cNvSpPr/>
          <p:nvPr/>
        </p:nvSpPr>
        <p:spPr>
          <a:xfrm>
            <a:off x="3365279" y="1951386"/>
            <a:ext cx="1246909"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OCR</a:t>
            </a:r>
          </a:p>
          <a:p>
            <a:pPr algn="ctr"/>
            <a:r>
              <a:rPr lang="en-US" dirty="0" smtClean="0"/>
              <a:t>Output</a:t>
            </a:r>
            <a:endParaRPr lang="en-US" dirty="0"/>
          </a:p>
        </p:txBody>
      </p:sp>
      <p:sp>
        <p:nvSpPr>
          <p:cNvPr id="74" name="Rectangle 73"/>
          <p:cNvSpPr/>
          <p:nvPr/>
        </p:nvSpPr>
        <p:spPr>
          <a:xfrm>
            <a:off x="3270120" y="2088428"/>
            <a:ext cx="1246909"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OCR</a:t>
            </a:r>
          </a:p>
          <a:p>
            <a:pPr algn="ctr"/>
            <a:r>
              <a:rPr lang="en-US" dirty="0" smtClean="0"/>
              <a:t>Output</a:t>
            </a:r>
            <a:endParaRPr lang="en-US" dirty="0"/>
          </a:p>
        </p:txBody>
      </p:sp>
      <p:sp>
        <p:nvSpPr>
          <p:cNvPr id="69" name="Rectangle 68"/>
          <p:cNvSpPr/>
          <p:nvPr/>
        </p:nvSpPr>
        <p:spPr>
          <a:xfrm>
            <a:off x="1757432" y="1984916"/>
            <a:ext cx="1246909"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OCR</a:t>
            </a:r>
          </a:p>
          <a:p>
            <a:pPr algn="ctr"/>
            <a:r>
              <a:rPr lang="en-US" dirty="0" smtClean="0"/>
              <a:t>Engine</a:t>
            </a:r>
            <a:endParaRPr lang="en-US" dirty="0"/>
          </a:p>
        </p:txBody>
      </p:sp>
      <p:sp>
        <p:nvSpPr>
          <p:cNvPr id="68" name="Rectangle 67"/>
          <p:cNvSpPr/>
          <p:nvPr/>
        </p:nvSpPr>
        <p:spPr>
          <a:xfrm>
            <a:off x="1648301" y="2087033"/>
            <a:ext cx="1246909"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OCR</a:t>
            </a:r>
          </a:p>
          <a:p>
            <a:pPr algn="ctr"/>
            <a:r>
              <a:rPr lang="en-US" dirty="0" smtClean="0"/>
              <a:t>Engine</a:t>
            </a:r>
            <a:endParaRPr lang="en-US" dirty="0"/>
          </a:p>
        </p:txBody>
      </p:sp>
      <p:cxnSp>
        <p:nvCxnSpPr>
          <p:cNvPr id="67" name="Straight Arrow Connector 66"/>
          <p:cNvCxnSpPr>
            <a:stCxn id="16" idx="3"/>
            <a:endCxn id="21" idx="1"/>
          </p:cNvCxnSpPr>
          <p:nvPr/>
        </p:nvCxnSpPr>
        <p:spPr>
          <a:xfrm flipV="1">
            <a:off x="4411297" y="1882233"/>
            <a:ext cx="1925250" cy="724237"/>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sp>
        <p:nvSpPr>
          <p:cNvPr id="2" name="AutoShape 2" descr="https://webaccess.si.edu/owa/attachment.ashx?id=RgAAAADmC%2fHy9WFoTLLqbND3ag39BwBQdWZiJ4jKTpRd6MZoqZ44AAAAjjWvAAAdiCAH%2bYjGR5U1I7%2bOLaojAAAr%2fK44AAAJ&amp;attcnt=1&amp;attid0=BAAAAAAA&amp;attcid0=13EA2163-F928-47D5-8AB6-F7FBAE1DCA8A%40ufl.ed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p:nvSpPr>
        <p:spPr>
          <a:xfrm>
            <a:off x="1564188" y="2226502"/>
            <a:ext cx="1246909"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OCR</a:t>
            </a:r>
          </a:p>
          <a:p>
            <a:pPr algn="ctr"/>
            <a:r>
              <a:rPr lang="en-US" dirty="0" smtClean="0"/>
              <a:t>Engine</a:t>
            </a:r>
            <a:endParaRPr lang="en-US" dirty="0"/>
          </a:p>
        </p:txBody>
      </p:sp>
      <p:sp>
        <p:nvSpPr>
          <p:cNvPr id="12" name="Rectangle 11"/>
          <p:cNvSpPr/>
          <p:nvPr/>
        </p:nvSpPr>
        <p:spPr>
          <a:xfrm>
            <a:off x="1564188" y="3193302"/>
            <a:ext cx="1246909"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Crowd</a:t>
            </a:r>
          </a:p>
          <a:p>
            <a:pPr algn="ctr"/>
            <a:r>
              <a:rPr lang="en-US" sz="1400" dirty="0" smtClean="0"/>
              <a:t>sourcing</a:t>
            </a:r>
          </a:p>
          <a:p>
            <a:pPr algn="ctr"/>
            <a:r>
              <a:rPr lang="en-US" sz="1400" dirty="0" smtClean="0"/>
              <a:t>(BVP)</a:t>
            </a:r>
            <a:endParaRPr lang="en-US" sz="1400" dirty="0"/>
          </a:p>
        </p:txBody>
      </p:sp>
      <p:sp>
        <p:nvSpPr>
          <p:cNvPr id="13" name="Rectangle 12"/>
          <p:cNvSpPr/>
          <p:nvPr/>
        </p:nvSpPr>
        <p:spPr>
          <a:xfrm>
            <a:off x="4823859" y="2518886"/>
            <a:ext cx="1246909" cy="7694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Index (Solr)</a:t>
            </a:r>
            <a:endParaRPr lang="en-US" dirty="0"/>
          </a:p>
        </p:txBody>
      </p:sp>
      <p:sp>
        <p:nvSpPr>
          <p:cNvPr id="14" name="Rectangle 13"/>
          <p:cNvSpPr/>
          <p:nvPr/>
        </p:nvSpPr>
        <p:spPr>
          <a:xfrm>
            <a:off x="4816212" y="3532252"/>
            <a:ext cx="1246909"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OCR confidence</a:t>
            </a:r>
          </a:p>
          <a:p>
            <a:pPr algn="ctr"/>
            <a:r>
              <a:rPr lang="en-US" sz="1400" dirty="0" smtClean="0"/>
              <a:t>(n-gram)</a:t>
            </a:r>
            <a:endParaRPr lang="en-US" sz="1400" dirty="0"/>
          </a:p>
        </p:txBody>
      </p:sp>
      <p:sp>
        <p:nvSpPr>
          <p:cNvPr id="15" name="Rectangle 14"/>
          <p:cNvSpPr/>
          <p:nvPr/>
        </p:nvSpPr>
        <p:spPr>
          <a:xfrm>
            <a:off x="192588" y="2699603"/>
            <a:ext cx="1119085"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Images</a:t>
            </a:r>
            <a:endParaRPr lang="en-US" dirty="0"/>
          </a:p>
        </p:txBody>
      </p:sp>
      <p:sp>
        <p:nvSpPr>
          <p:cNvPr id="16" name="Rectangle 15"/>
          <p:cNvSpPr/>
          <p:nvPr/>
        </p:nvSpPr>
        <p:spPr>
          <a:xfrm>
            <a:off x="3164388" y="2225470"/>
            <a:ext cx="1246909"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OCR</a:t>
            </a:r>
          </a:p>
          <a:p>
            <a:pPr algn="ctr"/>
            <a:r>
              <a:rPr lang="en-US" dirty="0" smtClean="0"/>
              <a:t>Output</a:t>
            </a:r>
            <a:endParaRPr lang="en-US" dirty="0"/>
          </a:p>
        </p:txBody>
      </p:sp>
      <p:sp>
        <p:nvSpPr>
          <p:cNvPr id="17" name="Rectangle 16"/>
          <p:cNvSpPr/>
          <p:nvPr/>
        </p:nvSpPr>
        <p:spPr>
          <a:xfrm>
            <a:off x="3164388" y="3193302"/>
            <a:ext cx="1246909"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DwC</a:t>
            </a:r>
          </a:p>
          <a:p>
            <a:pPr algn="ctr"/>
            <a:r>
              <a:rPr lang="en-US" sz="1600" dirty="0" smtClean="0"/>
              <a:t>Parsed</a:t>
            </a:r>
          </a:p>
          <a:p>
            <a:pPr algn="ctr"/>
            <a:r>
              <a:rPr lang="en-US" sz="1600" dirty="0" smtClean="0"/>
              <a:t>Output</a:t>
            </a:r>
            <a:endParaRPr lang="en-US" sz="1600" dirty="0"/>
          </a:p>
        </p:txBody>
      </p:sp>
      <p:sp>
        <p:nvSpPr>
          <p:cNvPr id="18" name="Rectangle 17"/>
          <p:cNvSpPr/>
          <p:nvPr/>
        </p:nvSpPr>
        <p:spPr>
          <a:xfrm>
            <a:off x="7835243" y="2526364"/>
            <a:ext cx="1120346"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Word</a:t>
            </a:r>
          </a:p>
          <a:p>
            <a:pPr algn="ctr"/>
            <a:r>
              <a:rPr lang="en-US" dirty="0" smtClean="0"/>
              <a:t>Cloud</a:t>
            </a:r>
            <a:endParaRPr lang="en-US" dirty="0"/>
          </a:p>
        </p:txBody>
      </p:sp>
      <p:sp>
        <p:nvSpPr>
          <p:cNvPr id="19" name="Rectangle 18"/>
          <p:cNvSpPr/>
          <p:nvPr/>
        </p:nvSpPr>
        <p:spPr>
          <a:xfrm>
            <a:off x="6339301" y="3532252"/>
            <a:ext cx="1246909"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a:t>
            </a:r>
            <a:r>
              <a:rPr lang="en-US" dirty="0" smtClean="0"/>
              <a:t>luster</a:t>
            </a:r>
          </a:p>
          <a:p>
            <a:pPr algn="ctr"/>
            <a:r>
              <a:rPr lang="en-US" dirty="0" smtClean="0"/>
              <a:t>(carrot</a:t>
            </a:r>
            <a:r>
              <a:rPr lang="en-US" baseline="30000" dirty="0" smtClean="0"/>
              <a:t>2</a:t>
            </a:r>
            <a:r>
              <a:rPr lang="en-US" dirty="0" smtClean="0"/>
              <a:t>)</a:t>
            </a:r>
            <a:endParaRPr lang="en-US" dirty="0"/>
          </a:p>
        </p:txBody>
      </p:sp>
      <p:sp>
        <p:nvSpPr>
          <p:cNvPr id="20" name="Rectangle 19"/>
          <p:cNvSpPr/>
          <p:nvPr/>
        </p:nvSpPr>
        <p:spPr>
          <a:xfrm>
            <a:off x="6336547" y="2526364"/>
            <a:ext cx="1246909"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Histogram</a:t>
            </a:r>
          </a:p>
          <a:p>
            <a:pPr algn="ctr"/>
            <a:r>
              <a:rPr lang="en-US" sz="1100" dirty="0" smtClean="0"/>
              <a:t>(Google Charts, Facet Explorer)</a:t>
            </a:r>
            <a:endParaRPr lang="en-US" sz="1100" dirty="0"/>
          </a:p>
        </p:txBody>
      </p:sp>
      <p:sp>
        <p:nvSpPr>
          <p:cNvPr id="21" name="Rectangle 20"/>
          <p:cNvSpPr/>
          <p:nvPr/>
        </p:nvSpPr>
        <p:spPr>
          <a:xfrm>
            <a:off x="6336547" y="1501233"/>
            <a:ext cx="1246909"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Web Service</a:t>
            </a:r>
          </a:p>
          <a:p>
            <a:pPr algn="ctr"/>
            <a:r>
              <a:rPr lang="en-US" sz="1200" dirty="0" smtClean="0"/>
              <a:t>(Jason Davies)</a:t>
            </a:r>
          </a:p>
        </p:txBody>
      </p:sp>
      <p:cxnSp>
        <p:nvCxnSpPr>
          <p:cNvPr id="22" name="Straight Arrow Connector 21"/>
          <p:cNvCxnSpPr>
            <a:stCxn id="19" idx="3"/>
            <a:endCxn id="18" idx="1"/>
          </p:cNvCxnSpPr>
          <p:nvPr/>
        </p:nvCxnSpPr>
        <p:spPr>
          <a:xfrm flipV="1">
            <a:off x="7586210" y="2907364"/>
            <a:ext cx="249033" cy="1005888"/>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20" idx="3"/>
            <a:endCxn id="18" idx="1"/>
          </p:cNvCxnSpPr>
          <p:nvPr/>
        </p:nvCxnSpPr>
        <p:spPr>
          <a:xfrm>
            <a:off x="7583456" y="2907364"/>
            <a:ext cx="251787" cy="0"/>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21" idx="3"/>
            <a:endCxn id="18" idx="1"/>
          </p:cNvCxnSpPr>
          <p:nvPr/>
        </p:nvCxnSpPr>
        <p:spPr>
          <a:xfrm>
            <a:off x="7583456" y="1882233"/>
            <a:ext cx="251787" cy="1025131"/>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13" idx="3"/>
            <a:endCxn id="19" idx="1"/>
          </p:cNvCxnSpPr>
          <p:nvPr/>
        </p:nvCxnSpPr>
        <p:spPr>
          <a:xfrm>
            <a:off x="6070768" y="2903625"/>
            <a:ext cx="268533" cy="1009627"/>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13" idx="3"/>
            <a:endCxn id="20" idx="1"/>
          </p:cNvCxnSpPr>
          <p:nvPr/>
        </p:nvCxnSpPr>
        <p:spPr>
          <a:xfrm>
            <a:off x="6070768" y="2903625"/>
            <a:ext cx="265779" cy="3739"/>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cxnSp>
        <p:nvCxnSpPr>
          <p:cNvPr id="36" name="Straight Arrow Connector 35"/>
          <p:cNvCxnSpPr>
            <a:stCxn id="14" idx="3"/>
            <a:endCxn id="19" idx="1"/>
          </p:cNvCxnSpPr>
          <p:nvPr/>
        </p:nvCxnSpPr>
        <p:spPr>
          <a:xfrm>
            <a:off x="6063121" y="3913252"/>
            <a:ext cx="276180" cy="0"/>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cxnSp>
        <p:nvCxnSpPr>
          <p:cNvPr id="39" name="Straight Arrow Connector 38"/>
          <p:cNvCxnSpPr>
            <a:stCxn id="15" idx="3"/>
            <a:endCxn id="10" idx="1"/>
          </p:cNvCxnSpPr>
          <p:nvPr/>
        </p:nvCxnSpPr>
        <p:spPr>
          <a:xfrm flipV="1">
            <a:off x="1311673" y="2607502"/>
            <a:ext cx="252515" cy="473101"/>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cxnSp>
        <p:nvCxnSpPr>
          <p:cNvPr id="43" name="Straight Arrow Connector 42"/>
          <p:cNvCxnSpPr>
            <a:stCxn id="15" idx="3"/>
            <a:endCxn id="12" idx="1"/>
          </p:cNvCxnSpPr>
          <p:nvPr/>
        </p:nvCxnSpPr>
        <p:spPr>
          <a:xfrm>
            <a:off x="1311673" y="3080603"/>
            <a:ext cx="252515" cy="493699"/>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10" idx="3"/>
            <a:endCxn id="16" idx="1"/>
          </p:cNvCxnSpPr>
          <p:nvPr/>
        </p:nvCxnSpPr>
        <p:spPr>
          <a:xfrm flipV="1">
            <a:off x="2811097" y="2606470"/>
            <a:ext cx="353291" cy="1032"/>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cxnSp>
        <p:nvCxnSpPr>
          <p:cNvPr id="51" name="Straight Arrow Connector 50"/>
          <p:cNvCxnSpPr>
            <a:stCxn id="16" idx="3"/>
            <a:endCxn id="13" idx="1"/>
          </p:cNvCxnSpPr>
          <p:nvPr/>
        </p:nvCxnSpPr>
        <p:spPr>
          <a:xfrm>
            <a:off x="4411297" y="2606470"/>
            <a:ext cx="412562" cy="297155"/>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cxnSp>
        <p:nvCxnSpPr>
          <p:cNvPr id="57" name="Straight Arrow Connector 56"/>
          <p:cNvCxnSpPr>
            <a:stCxn id="12" idx="3"/>
            <a:endCxn id="17" idx="1"/>
          </p:cNvCxnSpPr>
          <p:nvPr/>
        </p:nvCxnSpPr>
        <p:spPr>
          <a:xfrm>
            <a:off x="2811097" y="3574302"/>
            <a:ext cx="353291" cy="0"/>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cxnSp>
        <p:nvCxnSpPr>
          <p:cNvPr id="58" name="Straight Arrow Connector 57"/>
          <p:cNvCxnSpPr>
            <a:stCxn id="16" idx="3"/>
            <a:endCxn id="14" idx="1"/>
          </p:cNvCxnSpPr>
          <p:nvPr/>
        </p:nvCxnSpPr>
        <p:spPr>
          <a:xfrm>
            <a:off x="4411297" y="2606470"/>
            <a:ext cx="404915" cy="1306782"/>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cxnSp>
        <p:nvCxnSpPr>
          <p:cNvPr id="63" name="Straight Arrow Connector 62"/>
          <p:cNvCxnSpPr>
            <a:stCxn id="17" idx="3"/>
            <a:endCxn id="13" idx="1"/>
          </p:cNvCxnSpPr>
          <p:nvPr/>
        </p:nvCxnSpPr>
        <p:spPr>
          <a:xfrm flipV="1">
            <a:off x="4411297" y="2903625"/>
            <a:ext cx="412562" cy="670677"/>
          </a:xfrm>
          <a:prstGeom prst="straightConnector1">
            <a:avLst/>
          </a:prstGeom>
          <a:ln w="25400">
            <a:headEnd type="none" w="lg" len="med"/>
            <a:tailEnd type="triangle" w="med" len="lg"/>
          </a:ln>
        </p:spPr>
        <p:style>
          <a:lnRef idx="2">
            <a:schemeClr val="dk1"/>
          </a:lnRef>
          <a:fillRef idx="0">
            <a:schemeClr val="dk1"/>
          </a:fillRef>
          <a:effectRef idx="1">
            <a:schemeClr val="dk1"/>
          </a:effectRef>
          <a:fontRef idx="minor">
            <a:schemeClr val="tx1"/>
          </a:fontRef>
        </p:style>
      </p:cxnSp>
      <p:sp>
        <p:nvSpPr>
          <p:cNvPr id="61" name="TextBox 60"/>
          <p:cNvSpPr txBox="1"/>
          <p:nvPr/>
        </p:nvSpPr>
        <p:spPr>
          <a:xfrm>
            <a:off x="-84965" y="4566840"/>
            <a:ext cx="8807283" cy="1754326"/>
          </a:xfrm>
          <a:prstGeom prst="rect">
            <a:avLst/>
          </a:prstGeom>
          <a:noFill/>
        </p:spPr>
        <p:txBody>
          <a:bodyPr wrap="none" rtlCol="0">
            <a:spAutoFit/>
          </a:bodyPr>
          <a:lstStyle/>
          <a:p>
            <a:pPr algn="r"/>
            <a:r>
              <a:rPr lang="en-US" dirty="0" smtClean="0"/>
              <a:t>Google </a:t>
            </a:r>
            <a:r>
              <a:rPr lang="en-US" dirty="0"/>
              <a:t>Charts: </a:t>
            </a:r>
            <a:r>
              <a:rPr lang="en-US" dirty="0" smtClean="0">
                <a:hlinkClick r:id="rId3"/>
              </a:rPr>
              <a:t>http://developers.google.com/chart/interactive/docs/gallery</a:t>
            </a:r>
            <a:endParaRPr lang="en-US" dirty="0" smtClean="0"/>
          </a:p>
          <a:p>
            <a:pPr algn="r"/>
            <a:r>
              <a:rPr lang="en-US" dirty="0"/>
              <a:t>N-gram: </a:t>
            </a:r>
            <a:r>
              <a:rPr lang="en-US" dirty="0" smtClean="0">
                <a:hlinkClick r:id="rId4"/>
              </a:rPr>
              <a:t>http://github.com/idigbio-citsci-hackathon/OCR-Error-Estimation</a:t>
            </a:r>
            <a:endParaRPr lang="en-US" dirty="0" smtClean="0"/>
          </a:p>
          <a:p>
            <a:pPr algn="r"/>
            <a:r>
              <a:rPr lang="en-US" dirty="0"/>
              <a:t>Facet explorer: </a:t>
            </a:r>
            <a:r>
              <a:rPr lang="en-US" dirty="0" smtClean="0">
                <a:hlinkClick r:id="rId5"/>
              </a:rPr>
              <a:t>http://github.com/idigbio-citsci-hackathon/facet-explorer</a:t>
            </a:r>
            <a:endParaRPr lang="en-US" dirty="0" smtClean="0"/>
          </a:p>
          <a:p>
            <a:pPr algn="r"/>
            <a:r>
              <a:rPr lang="en-US" dirty="0"/>
              <a:t>Jason Davies WC: </a:t>
            </a:r>
            <a:r>
              <a:rPr lang="en-US" dirty="0">
                <a:hlinkClick r:id="rId6"/>
              </a:rPr>
              <a:t>http://www.jasondavies.com/wordcloud</a:t>
            </a:r>
            <a:r>
              <a:rPr lang="en-US" dirty="0" smtClean="0">
                <a:hlinkClick r:id="rId6"/>
              </a:rPr>
              <a:t>/</a:t>
            </a:r>
            <a:endParaRPr lang="en-US" dirty="0" smtClean="0"/>
          </a:p>
          <a:p>
            <a:pPr algn="r"/>
            <a:r>
              <a:rPr lang="en-US" dirty="0" smtClean="0"/>
              <a:t>Apache </a:t>
            </a:r>
            <a:r>
              <a:rPr lang="en-US" dirty="0"/>
              <a:t>Solr: </a:t>
            </a:r>
            <a:r>
              <a:rPr lang="en-US" dirty="0">
                <a:hlinkClick r:id="rId7"/>
              </a:rPr>
              <a:t>http://lucene.apache.org/solr</a:t>
            </a:r>
            <a:r>
              <a:rPr lang="en-US" dirty="0" smtClean="0">
                <a:hlinkClick r:id="rId7"/>
              </a:rPr>
              <a:t>/</a:t>
            </a:r>
            <a:endParaRPr lang="en-US" dirty="0" smtClean="0"/>
          </a:p>
          <a:p>
            <a:pPr algn="r"/>
            <a:r>
              <a:rPr lang="en-US" dirty="0"/>
              <a:t>carrot</a:t>
            </a:r>
            <a:r>
              <a:rPr lang="en-US" baseline="30000" dirty="0"/>
              <a:t>2</a:t>
            </a:r>
            <a:r>
              <a:rPr lang="en-US" dirty="0"/>
              <a:t>: </a:t>
            </a:r>
            <a:r>
              <a:rPr lang="en-US" u="sng" dirty="0">
                <a:hlinkClick r:id="rId8"/>
              </a:rPr>
              <a:t>http://project.carrot2.org</a:t>
            </a:r>
            <a:r>
              <a:rPr lang="en-US" u="sng" dirty="0" smtClean="0">
                <a:hlinkClick r:id="rId8"/>
              </a:rPr>
              <a:t>/</a:t>
            </a:r>
            <a:endParaRPr lang="en-US" dirty="0"/>
          </a:p>
        </p:txBody>
      </p:sp>
      <p:sp>
        <p:nvSpPr>
          <p:cNvPr id="3" name="Rectangle 2"/>
          <p:cNvSpPr/>
          <p:nvPr/>
        </p:nvSpPr>
        <p:spPr>
          <a:xfrm>
            <a:off x="1648302" y="-21559"/>
            <a:ext cx="7333442" cy="461665"/>
          </a:xfrm>
          <a:prstGeom prst="rect">
            <a:avLst/>
          </a:prstGeom>
        </p:spPr>
        <p:txBody>
          <a:bodyPr wrap="square">
            <a:spAutoFit/>
          </a:bodyPr>
          <a:lstStyle/>
          <a:p>
            <a:r>
              <a:rPr lang="en-US" sz="2400" dirty="0" smtClean="0">
                <a:effectLst>
                  <a:outerShdw blurRad="38100" dist="38100" dir="2700000" algn="tl">
                    <a:srgbClr val="000000">
                      <a:alpha val="43137"/>
                    </a:srgbClr>
                  </a:outerShdw>
                </a:effectLst>
              </a:rPr>
              <a:t>Some work from the recent iDigBio </a:t>
            </a:r>
            <a:r>
              <a:rPr lang="en-US" sz="2400" dirty="0" err="1" smtClean="0">
                <a:effectLst>
                  <a:outerShdw blurRad="38100" dist="38100" dir="2700000" algn="tl">
                    <a:srgbClr val="000000">
                      <a:alpha val="43137"/>
                    </a:srgbClr>
                  </a:outerShdw>
                </a:effectLst>
              </a:rPr>
              <a:t>CITSCribe</a:t>
            </a:r>
            <a:r>
              <a:rPr lang="en-US" sz="2400" dirty="0" smtClean="0">
                <a:effectLst>
                  <a:outerShdw blurRad="38100" dist="38100" dir="2700000" algn="tl">
                    <a:srgbClr val="000000">
                      <a:alpha val="43137"/>
                    </a:srgbClr>
                  </a:outerShdw>
                </a:effectLst>
              </a:rPr>
              <a:t> Hackathon</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4427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92138"/>
            <a:ext cx="5334000" cy="1782762"/>
          </a:xfrm>
        </p:spPr>
        <p:txBody>
          <a:bodyPr>
            <a:noAutofit/>
          </a:bodyPr>
          <a:lstStyle/>
          <a:p>
            <a:r>
              <a:rPr lang="en-US" sz="3200" dirty="0">
                <a:effectLst>
                  <a:outerShdw blurRad="38100" dist="38100" dir="2700000" algn="tl">
                    <a:srgbClr val="000000">
                      <a:alpha val="43137"/>
                    </a:srgbClr>
                  </a:outerShdw>
                </a:effectLst>
              </a:rPr>
              <a:t>Word </a:t>
            </a:r>
            <a:r>
              <a:rPr lang="en-US" sz="3200" dirty="0" smtClean="0">
                <a:effectLst>
                  <a:outerShdw blurRad="38100" dist="38100" dir="2700000" algn="tl">
                    <a:srgbClr val="000000">
                      <a:alpha val="43137"/>
                    </a:srgbClr>
                  </a:outerShdw>
                </a:effectLst>
              </a:rPr>
              <a:t>Clouds using</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N-gram Scoring,</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Faceting,</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Solr </a:t>
            </a:r>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Carrot</a:t>
            </a:r>
            <a:r>
              <a:rPr lang="en-US" sz="3200" baseline="30000" dirty="0" smtClean="0">
                <a:effectLst>
                  <a:outerShdw blurRad="38100" dist="38100" dir="2700000" algn="tl">
                    <a:srgbClr val="000000">
                      <a:alpha val="43137"/>
                    </a:srgbClr>
                  </a:outerShdw>
                </a:effectLst>
              </a:rPr>
              <a:t>2</a:t>
            </a:r>
            <a:endParaRPr lang="en-US" sz="3200" dirty="0"/>
          </a:p>
        </p:txBody>
      </p:sp>
      <p:pic>
        <p:nvPicPr>
          <p:cNvPr id="6" name="Picture 5"/>
          <p:cNvPicPr>
            <a:picLocks noChangeAspect="1"/>
          </p:cNvPicPr>
          <p:nvPr/>
        </p:nvPicPr>
        <p:blipFill>
          <a:blip r:embed="rId3" cstate="print"/>
          <a:stretch>
            <a:fillRect/>
          </a:stretch>
        </p:blipFill>
        <p:spPr>
          <a:xfrm>
            <a:off x="88175" y="3084014"/>
            <a:ext cx="5856182" cy="3609975"/>
          </a:xfrm>
          <a:prstGeom prst="rect">
            <a:avLst/>
          </a:prstGeom>
          <a:effectLst>
            <a:outerShdw blurRad="63500" sx="102000" sy="102000" algn="ctr" rotWithShape="0">
              <a:prstClr val="black">
                <a:alpha val="40000"/>
              </a:prstClr>
            </a:outerShdw>
          </a:effectLst>
        </p:spPr>
      </p:pic>
      <p:sp>
        <p:nvSpPr>
          <p:cNvPr id="8" name="Down Arrow 7"/>
          <p:cNvSpPr/>
          <p:nvPr/>
        </p:nvSpPr>
        <p:spPr>
          <a:xfrm rot="12428877" flipH="1">
            <a:off x="4695393" y="4017448"/>
            <a:ext cx="347224" cy="69614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9" name="Picture 2" descr="C:\Users\dpaul\Desktop\confidenc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783"/>
          <a:stretch/>
        </p:blipFill>
        <p:spPr bwMode="auto">
          <a:xfrm>
            <a:off x="3405543" y="1154244"/>
            <a:ext cx="5631616" cy="282233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7A25626-6C84-4334-8782-B779EE0CD10B}" type="slidenum">
              <a:rPr lang="en-US" smtClean="0"/>
              <a:t>16</a:t>
            </a:fld>
            <a:endParaRPr lang="en-US" dirty="0"/>
          </a:p>
        </p:txBody>
      </p:sp>
    </p:spTree>
    <p:extLst>
      <p:ext uri="{BB962C8B-B14F-4D97-AF65-F5344CB8AC3E}">
        <p14:creationId xmlns:p14="http://schemas.microsoft.com/office/powerpoint/2010/main" val="3004116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900" y="2944812"/>
            <a:ext cx="3581400" cy="976029"/>
          </a:xfrm>
        </p:spPr>
        <p:txBody>
          <a:bodyPr/>
          <a:lstStyle/>
          <a:p>
            <a:r>
              <a:rPr lang="en-US" dirty="0" smtClean="0"/>
              <a:t>Use for initial </a:t>
            </a:r>
            <a:r>
              <a:rPr lang="en-US" dirty="0" smtClean="0">
                <a:solidFill>
                  <a:schemeClr val="tx2"/>
                </a:solidFill>
                <a:effectLst>
                  <a:outerShdw blurRad="38100" dist="38100" dir="2700000" algn="tl">
                    <a:srgbClr val="000000">
                      <a:alpha val="43137"/>
                    </a:srgbClr>
                  </a:outerShdw>
                </a:effectLst>
              </a:rPr>
              <a:t>sort</a:t>
            </a:r>
            <a:r>
              <a:rPr lang="en-US" dirty="0" smtClean="0"/>
              <a:t> or </a:t>
            </a:r>
            <a:r>
              <a:rPr lang="en-US" dirty="0" smtClean="0">
                <a:solidFill>
                  <a:schemeClr val="tx2"/>
                </a:solidFill>
                <a:effectLst>
                  <a:outerShdw blurRad="38100" dist="38100" dir="2700000" algn="tl">
                    <a:srgbClr val="000000">
                      <a:alpha val="43137"/>
                    </a:srgbClr>
                  </a:outerShdw>
                </a:effectLst>
              </a:rPr>
              <a:t>validation</a:t>
            </a:r>
            <a:endParaRPr lang="en-US" dirty="0">
              <a:solidFill>
                <a:schemeClr val="tx2"/>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274638"/>
            <a:ext cx="8229600" cy="822070"/>
          </a:xfrm>
        </p:spPr>
        <p:txBody>
          <a:bodyPr>
            <a:normAutofit fontScale="90000"/>
          </a:bodyPr>
          <a:lstStyle/>
          <a:p>
            <a:r>
              <a:rPr lang="en-US" dirty="0" smtClean="0"/>
              <a:t>Imagine Integration with current software</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0" y="1157286"/>
            <a:ext cx="5162252"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5430837" y="1419225"/>
            <a:ext cx="1295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940" y="2303717"/>
            <a:ext cx="2016919" cy="783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6100" y="1641474"/>
            <a:ext cx="4590477" cy="4533334"/>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700" y="3860800"/>
            <a:ext cx="3687555" cy="2495845"/>
          </a:xfrm>
          <a:prstGeom prst="rect">
            <a:avLst/>
          </a:prstGeom>
          <a:effectLst>
            <a:outerShdw blurRad="63500" sx="102000" sy="102000" algn="ctr" rotWithShape="0">
              <a:prstClr val="black">
                <a:alpha val="40000"/>
              </a:prstClr>
            </a:outerShdw>
          </a:effectLst>
        </p:spPr>
      </p:pic>
      <p:sp>
        <p:nvSpPr>
          <p:cNvPr id="9" name="Slide Number Placeholder 8"/>
          <p:cNvSpPr>
            <a:spLocks noGrp="1"/>
          </p:cNvSpPr>
          <p:nvPr>
            <p:ph type="sldNum" sz="quarter" idx="12"/>
          </p:nvPr>
        </p:nvSpPr>
        <p:spPr/>
        <p:txBody>
          <a:bodyPr/>
          <a:lstStyle/>
          <a:p>
            <a:fld id="{27A25626-6C84-4334-8782-B779EE0CD10B}" type="slidenum">
              <a:rPr lang="en-US" smtClean="0"/>
              <a:t>17</a:t>
            </a:fld>
            <a:endParaRPr lang="en-US" dirty="0"/>
          </a:p>
        </p:txBody>
      </p:sp>
    </p:spTree>
    <p:extLst>
      <p:ext uri="{BB962C8B-B14F-4D97-AF65-F5344CB8AC3E}">
        <p14:creationId xmlns:p14="http://schemas.microsoft.com/office/powerpoint/2010/main" val="1190398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1.bp.blogspot.com/-fI-ve-QCfAI/UtS5_AbIC4I/AAAAAAAAAVM/DHBRyetRYKQ/s1600/Workf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15" y="171117"/>
            <a:ext cx="8107769" cy="608082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7A25626-6C84-4334-8782-B779EE0CD10B}" type="slidenum">
              <a:rPr lang="en-US" smtClean="0"/>
              <a:t>18</a:t>
            </a:fld>
            <a:endParaRPr lang="en-US" dirty="0"/>
          </a:p>
        </p:txBody>
      </p:sp>
    </p:spTree>
    <p:extLst>
      <p:ext uri="{BB962C8B-B14F-4D97-AF65-F5344CB8AC3E}">
        <p14:creationId xmlns:p14="http://schemas.microsoft.com/office/powerpoint/2010/main" val="1750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Working Group </a:t>
            </a:r>
            <a:r>
              <a:rPr lang="en-US" sz="2800" dirty="0" smtClean="0"/>
              <a:t>Collaboration - Workflows</a:t>
            </a:r>
            <a:endParaRPr lang="en-US" sz="2800" dirty="0"/>
          </a:p>
        </p:txBody>
      </p:sp>
      <p:sp>
        <p:nvSpPr>
          <p:cNvPr id="3" name="Content Placeholder 2"/>
          <p:cNvSpPr>
            <a:spLocks noGrp="1"/>
          </p:cNvSpPr>
          <p:nvPr>
            <p:ph idx="1"/>
          </p:nvPr>
        </p:nvSpPr>
        <p:spPr>
          <a:xfrm>
            <a:off x="6781800" y="1371600"/>
            <a:ext cx="1905000" cy="4953000"/>
          </a:xfrm>
        </p:spPr>
        <p:txBody>
          <a:bodyPr/>
          <a:lstStyle/>
          <a:p>
            <a:r>
              <a:rPr lang="en-US" dirty="0" smtClean="0"/>
              <a:t>Setting up OCR</a:t>
            </a:r>
          </a:p>
          <a:p>
            <a:r>
              <a:rPr lang="en-US" dirty="0"/>
              <a:t>R</a:t>
            </a:r>
            <a:r>
              <a:rPr lang="en-US" dirty="0" smtClean="0"/>
              <a:t>unning OCR</a:t>
            </a:r>
          </a:p>
          <a:p>
            <a:endParaRPr lang="en-US" dirty="0"/>
          </a:p>
          <a:p>
            <a:endParaRPr lang="en-US" dirty="0" smtClean="0"/>
          </a:p>
          <a:p>
            <a:r>
              <a:rPr lang="en-US" dirty="0" smtClean="0"/>
              <a:t>Machine Learning</a:t>
            </a:r>
          </a:p>
          <a:p>
            <a:r>
              <a:rPr lang="en-US" dirty="0" smtClean="0"/>
              <a:t>Natural Language Processing</a:t>
            </a:r>
          </a:p>
          <a:p>
            <a:endParaRPr lang="en-US" dirty="0" smtClean="0"/>
          </a:p>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18655"/>
          <a:stretch/>
        </p:blipFill>
        <p:spPr bwMode="auto">
          <a:xfrm>
            <a:off x="304800" y="1356360"/>
            <a:ext cx="6400800" cy="49377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7A25626-6C84-4334-8782-B779EE0CD10B}" type="slidenum">
              <a:rPr lang="en-US" smtClean="0"/>
              <a:t>19</a:t>
            </a:fld>
            <a:endParaRPr lang="en-US" dirty="0"/>
          </a:p>
        </p:txBody>
      </p:sp>
    </p:spTree>
    <p:extLst>
      <p:ext uri="{BB962C8B-B14F-4D97-AF65-F5344CB8AC3E}">
        <p14:creationId xmlns:p14="http://schemas.microsoft.com/office/powerpoint/2010/main" val="176847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Morphbank biodiversity NSF FSU Florida State University mcaterino's group Caterino &amp; Tishechkin Digital, macro No preparation labels Not applicable Unspecified Indeterminate  Adult North America  NICARAGUA Chontales   Santa Barbara Museum of Natural History Animalia Arthropoda Hexapoda Insecta Coleoptera Polyphaga Hydrophiloidea Histeridae Histerinae Exosternini Baconia Baconia eximi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3168" y="2346806"/>
            <a:ext cx="1392390" cy="174048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is iDigBio?</a:t>
            </a:r>
            <a:endParaRPr lang="en-US" dirty="0"/>
          </a:p>
        </p:txBody>
      </p:sp>
      <p:sp>
        <p:nvSpPr>
          <p:cNvPr id="3" name="Content Placeholder 2"/>
          <p:cNvSpPr>
            <a:spLocks noGrp="1"/>
          </p:cNvSpPr>
          <p:nvPr>
            <p:ph idx="1"/>
          </p:nvPr>
        </p:nvSpPr>
        <p:spPr/>
        <p:txBody>
          <a:bodyPr/>
          <a:lstStyle/>
          <a:p>
            <a:r>
              <a:rPr lang="en-US" sz="2400" dirty="0">
                <a:effectLst>
                  <a:outerShdw blurRad="38100" dist="38100" dir="2700000" algn="tl">
                    <a:srgbClr val="000000">
                      <a:alpha val="43137"/>
                    </a:srgbClr>
                  </a:outerShdw>
                </a:effectLst>
              </a:rPr>
              <a:t>NIBA </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NSF - ADBC </a:t>
            </a:r>
            <a:r>
              <a:rPr lang="en-US" sz="2400" dirty="0" smtClean="0">
                <a:effectLst>
                  <a:outerShdw blurRad="38100" dist="38100" dir="2700000" algn="tl">
                    <a:srgbClr val="000000">
                      <a:alpha val="43137"/>
                    </a:srgbClr>
                  </a:outerShdw>
                </a:effectLst>
              </a:rPr>
              <a:t>- iDigBio - TCN - PEN</a:t>
            </a:r>
          </a:p>
          <a:p>
            <a:endParaRPr lang="en-US" sz="2400" dirty="0">
              <a:effectLst>
                <a:outerShdw blurRad="38100" dist="38100" dir="2700000" algn="tl">
                  <a:srgbClr val="000000">
                    <a:alpha val="43137"/>
                  </a:srgbClr>
                </a:outerShdw>
              </a:effectLst>
            </a:endParaRPr>
          </a:p>
          <a:p>
            <a:endParaRPr lang="en-US" sz="2400" dirty="0" smtClean="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endParaRPr lang="en-US" sz="2400" dirty="0" smtClean="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endParaRPr lang="en-US" sz="2400" dirty="0" smtClean="0">
              <a:effectLst>
                <a:outerShdw blurRad="38100" dist="38100" dir="2700000" algn="tl">
                  <a:srgbClr val="000000">
                    <a:alpha val="43137"/>
                  </a:srgbClr>
                </a:outerShdw>
              </a:effectLst>
            </a:endParaRPr>
          </a:p>
          <a:p>
            <a:r>
              <a:rPr lang="en-US" sz="2400" dirty="0" smtClean="0"/>
              <a:t>facilitate use of </a:t>
            </a:r>
            <a:r>
              <a:rPr lang="en-US" sz="2400" dirty="0" smtClean="0">
                <a:effectLst>
                  <a:outerShdw blurRad="38100" dist="38100" dir="2700000" algn="tl">
                    <a:srgbClr val="000000">
                      <a:alpha val="43137"/>
                    </a:srgbClr>
                  </a:outerShdw>
                </a:effectLst>
              </a:rPr>
              <a:t>biodiversity data</a:t>
            </a:r>
          </a:p>
          <a:p>
            <a:r>
              <a:rPr lang="en-US" sz="2400" dirty="0" smtClean="0"/>
              <a:t>enable </a:t>
            </a:r>
            <a:r>
              <a:rPr lang="en-US" sz="2400" dirty="0" smtClean="0">
                <a:effectLst>
                  <a:outerShdw blurRad="38100" dist="38100" dir="2700000" algn="tl">
                    <a:srgbClr val="000000">
                      <a:alpha val="43137"/>
                    </a:srgbClr>
                  </a:outerShdw>
                </a:effectLst>
              </a:rPr>
              <a:t>digitisation</a:t>
            </a:r>
          </a:p>
          <a:p>
            <a:r>
              <a:rPr lang="en-US" sz="2400" dirty="0" smtClean="0"/>
              <a:t>portal </a:t>
            </a:r>
            <a:r>
              <a:rPr lang="en-US" sz="2400" dirty="0" smtClean="0">
                <a:effectLst>
                  <a:outerShdw blurRad="38100" dist="38100" dir="2700000" algn="tl">
                    <a:srgbClr val="000000">
                      <a:alpha val="43137"/>
                    </a:srgbClr>
                  </a:outerShdw>
                </a:effectLst>
              </a:rPr>
              <a:t>access</a:t>
            </a:r>
          </a:p>
          <a:p>
            <a:r>
              <a:rPr lang="en-US" sz="2400" dirty="0" smtClean="0">
                <a:effectLst>
                  <a:outerShdw blurRad="38100" dist="38100" dir="2700000" algn="tl">
                    <a:srgbClr val="000000">
                      <a:alpha val="43137"/>
                    </a:srgbClr>
                  </a:outerShdw>
                </a:effectLst>
              </a:rPr>
              <a:t>sustainability</a:t>
            </a:r>
            <a:r>
              <a:rPr lang="en-US" sz="2400" dirty="0" smtClean="0"/>
              <a:t> – community collaboration</a:t>
            </a:r>
          </a:p>
        </p:txBody>
      </p:sp>
      <p:pic>
        <p:nvPicPr>
          <p:cNvPr id="4" name="Picture 3" title="a billion in ten">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26592" y="1899764"/>
            <a:ext cx="3802039" cy="2510791"/>
          </a:xfrm>
          <a:prstGeom prst="rect">
            <a:avLst/>
          </a:prstGeom>
          <a:effectLst>
            <a:outerShdw blurRad="63500" sx="102000" sy="102000" algn="ctr" rotWithShape="0">
              <a:prstClr val="black">
                <a:alpha val="40000"/>
              </a:prstClr>
            </a:outerShdw>
          </a:effectLst>
        </p:spPr>
      </p:pic>
      <p:pic>
        <p:nvPicPr>
          <p:cNvPr id="1026" name="Picture 2" descr="Morphbank biodiversity NSF FSU Florida State University ChalcidToL  Unknown Unknown Pronotum Dorsal Unknown Unknown  Unknown UNKNOWN  UNKNOWN   Not provided University of California, Riverside Animalia Arthropoda Hexapoda Insecta Pterygota Neoptera Hymenoptera Apocrita Terebrantes Chalcidoidea Pteromalidae Cleonyminae Lysciscini Epistenia Epistenia sp. ">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3914" y="1019349"/>
            <a:ext cx="1375384" cy="115876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Morphbank biodiversity NSF FSU Florida State University Bioimages  Reflected light, macrophotography Live Whole plant General view Unspecified Unspecified Maurice J. Kaufmann Unspecified    Ontario Bruce Cyprus Lake area, Bruce Peninsula National Park Bluffton College Plantae Tracheobionta Magnoliophyta Magnoliopsida Asteridae Campanulales Campanulaceae Lobelia Lobelia cardinalisCardinal flower cardinalflower ">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53963" y="141929"/>
            <a:ext cx="1527324" cy="106912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6" name="Picture 12" descr="Morphbank biodiversity NSF FSU Florida State University Tall Timbers  Digital Camera Unspecified whole organism Dorsal Female Unspecified W.W. Baker Unspecified   United States  Grady Birdsong Plantation Tall Timbers Research Station Animalia Chordata Vertebrata Mammalia Theria Eutheria Chiroptera Microchiroptera Vespertilionidae Vespertilioninae Lasiurus Lasiurus borealisred bat eastern red bat chauve-souris rousse Murciélago-cola peluda rojizo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3168" y="4934373"/>
            <a:ext cx="1676471" cy="134117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Morphbank biodiversity NSF FSU Florida State University amarquez's group  Unspecified digital Unspecified Unspecified Unspecified Not Applicable unspecified Unspecified   UNSPECIFIED   Unspecified American Museum of Natural History Animalia Chordata Vertebrata Reptilia Dinosauria Ornithischia Ornithopod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17625" y="3940990"/>
            <a:ext cx="1676471" cy="12573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7A25626-6C84-4334-8782-B779EE0CD10B}" type="slidenum">
              <a:rPr lang="en-US" smtClean="0"/>
              <a:t>2</a:t>
            </a:fld>
            <a:endParaRPr lang="en-US" dirty="0"/>
          </a:p>
        </p:txBody>
      </p:sp>
    </p:spTree>
    <p:extLst>
      <p:ext uri="{BB962C8B-B14F-4D97-AF65-F5344CB8AC3E}">
        <p14:creationId xmlns:p14="http://schemas.microsoft.com/office/powerpoint/2010/main" val="3777341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Sample Workflows with OCR integrated</a:t>
            </a:r>
            <a:endParaRPr lang="en-US" sz="3600" dirty="0"/>
          </a:p>
        </p:txBody>
      </p:sp>
      <p:sp>
        <p:nvSpPr>
          <p:cNvPr id="3" name="Content Placeholder 2"/>
          <p:cNvSpPr>
            <a:spLocks noGrp="1"/>
          </p:cNvSpPr>
          <p:nvPr>
            <p:ph idx="1"/>
          </p:nvPr>
        </p:nvSpPr>
        <p:spPr/>
        <p:txBody>
          <a:bodyPr/>
          <a:lstStyle/>
          <a:p>
            <a:r>
              <a:rPr lang="en-US" dirty="0" smtClean="0"/>
              <a:t>New workflow </a:t>
            </a:r>
            <a:r>
              <a:rPr lang="en-US" dirty="0" smtClean="0"/>
              <a:t>sample OCR protocols</a:t>
            </a:r>
          </a:p>
          <a:p>
            <a:endParaRPr lang="en-US" dirty="0" smtClean="0"/>
          </a:p>
          <a:p>
            <a:endParaRPr lang="en-US" dirty="0"/>
          </a:p>
          <a:p>
            <a:endParaRPr lang="en-US" dirty="0" smtClean="0"/>
          </a:p>
          <a:p>
            <a:endParaRPr lang="en-US" dirty="0" smtClean="0"/>
          </a:p>
          <a:p>
            <a:r>
              <a:rPr lang="en-US" dirty="0" smtClean="0"/>
              <a:t>Got </a:t>
            </a:r>
            <a:r>
              <a:rPr lang="en-US" dirty="0" smtClean="0"/>
              <a:t>one?</a:t>
            </a:r>
          </a:p>
          <a:p>
            <a:r>
              <a:rPr lang="en-US" dirty="0" smtClean="0"/>
              <a:t>Got a resource for these</a:t>
            </a:r>
            <a:r>
              <a:rPr lang="en-US" dirty="0" smtClean="0"/>
              <a:t>?</a:t>
            </a:r>
          </a:p>
          <a:p>
            <a:r>
              <a:rPr lang="en-US" dirty="0" smtClean="0"/>
              <a:t>Got new ideas for how to use the text data to improve the data?</a:t>
            </a:r>
            <a:endParaRPr lang="en-US" dirty="0" smtClean="0"/>
          </a:p>
          <a:p>
            <a:r>
              <a:rPr lang="en-US" dirty="0" smtClean="0"/>
              <a:t>Let’s share!</a:t>
            </a:r>
            <a:endParaRPr lang="en-US" dirty="0"/>
          </a:p>
        </p:txBody>
      </p:sp>
      <p:pic>
        <p:nvPicPr>
          <p:cNvPr id="205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0753"/>
          <a:stretch/>
        </p:blipFill>
        <p:spPr bwMode="auto">
          <a:xfrm>
            <a:off x="711356" y="1871282"/>
            <a:ext cx="7313266" cy="183508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7A25626-6C84-4334-8782-B779EE0CD10B}" type="slidenum">
              <a:rPr lang="en-US" smtClean="0"/>
              <a:t>20</a:t>
            </a:fld>
            <a:endParaRPr lang="en-US" dirty="0"/>
          </a:p>
        </p:txBody>
      </p:sp>
    </p:spTree>
    <p:extLst>
      <p:ext uri="{BB962C8B-B14F-4D97-AF65-F5344CB8AC3E}">
        <p14:creationId xmlns:p14="http://schemas.microsoft.com/office/powerpoint/2010/main" val="1530127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146158"/>
            <a:ext cx="8229600" cy="1178442"/>
          </a:xfrm>
        </p:spPr>
        <p:txBody>
          <a:bodyPr/>
          <a:lstStyle/>
          <a:p>
            <a:r>
              <a:rPr lang="en-US" dirty="0" smtClean="0"/>
              <a:t>Managing your crowdsourcing data behind the scenes</a:t>
            </a:r>
          </a:p>
          <a:p>
            <a:pPr lvl="1"/>
            <a:r>
              <a:rPr lang="en-US" dirty="0" smtClean="0"/>
              <a:t>OCR too!</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124" y="306678"/>
            <a:ext cx="6553200" cy="45434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s://www.idigbio.org/sites/default/files/workshop-images/CitSci2013/Screen%20Shot%202014-05-08%20at%202.40.41%20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87" y="1406936"/>
            <a:ext cx="4033421" cy="202923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7A25626-6C84-4334-8782-B779EE0CD10B}" type="slidenum">
              <a:rPr lang="en-US" smtClean="0"/>
              <a:t>21</a:t>
            </a:fld>
            <a:endParaRPr lang="en-US" dirty="0"/>
          </a:p>
        </p:txBody>
      </p:sp>
    </p:spTree>
    <p:extLst>
      <p:ext uri="{BB962C8B-B14F-4D97-AF65-F5344CB8AC3E}">
        <p14:creationId xmlns:p14="http://schemas.microsoft.com/office/powerpoint/2010/main" val="1584361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OCR use, a bit more…</a:t>
            </a:r>
            <a:endParaRPr lang="en-US" dirty="0"/>
          </a:p>
        </p:txBody>
      </p:sp>
      <p:sp>
        <p:nvSpPr>
          <p:cNvPr id="3" name="Content Placeholder 2"/>
          <p:cNvSpPr>
            <a:spLocks noGrp="1"/>
          </p:cNvSpPr>
          <p:nvPr>
            <p:ph idx="1"/>
          </p:nvPr>
        </p:nvSpPr>
        <p:spPr/>
        <p:txBody>
          <a:bodyPr/>
          <a:lstStyle/>
          <a:p>
            <a:r>
              <a:rPr lang="en-US" dirty="0" smtClean="0"/>
              <a:t>aOCR WG, JRA Synthesys3, …</a:t>
            </a:r>
          </a:p>
          <a:p>
            <a:r>
              <a:rPr lang="en-US" dirty="0" smtClean="0"/>
              <a:t>user-interface interest group</a:t>
            </a:r>
          </a:p>
          <a:p>
            <a:r>
              <a:rPr lang="en-US" dirty="0" smtClean="0"/>
              <a:t>exemplar ML and NLP workflows</a:t>
            </a:r>
          </a:p>
          <a:p>
            <a:r>
              <a:rPr lang="en-US" dirty="0" smtClean="0"/>
              <a:t>combining with Voice recognition software </a:t>
            </a:r>
            <a:r>
              <a:rPr lang="en-US" sz="2000" dirty="0" smtClean="0"/>
              <a:t>(Macroalgal TCN)</a:t>
            </a:r>
            <a:endParaRPr lang="en-US" dirty="0" smtClean="0"/>
          </a:p>
        </p:txBody>
      </p:sp>
      <p:sp>
        <p:nvSpPr>
          <p:cNvPr id="4" name="Rounded Rectangle 3"/>
          <p:cNvSpPr/>
          <p:nvPr/>
        </p:nvSpPr>
        <p:spPr>
          <a:xfrm rot="896342">
            <a:off x="5119580" y="450422"/>
            <a:ext cx="3977173" cy="1170391"/>
          </a:xfrm>
          <a:prstGeom prst="roundRect">
            <a:avLst/>
          </a:prstGeom>
          <a:solidFill>
            <a:schemeClr val="accent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effectLst>
                  <a:outerShdw blurRad="38100" dist="38100" dir="2700000" algn="tl">
                    <a:srgbClr val="000000">
                      <a:alpha val="43137"/>
                    </a:srgbClr>
                  </a:outerShdw>
                </a:effectLst>
                <a:latin typeface="PMingLiU" panose="02020500000000000000" pitchFamily="18" charset="-120"/>
                <a:ea typeface="PMingLiU" panose="02020500000000000000" pitchFamily="18" charset="-120"/>
              </a:rPr>
              <a:t>Got Text?</a:t>
            </a:r>
          </a:p>
          <a:p>
            <a:pPr algn="ctr"/>
            <a:r>
              <a:rPr lang="en-US" sz="2800" dirty="0" smtClean="0">
                <a:effectLst>
                  <a:outerShdw blurRad="38100" dist="38100" dir="2700000" algn="tl">
                    <a:srgbClr val="000000">
                      <a:alpha val="43137"/>
                    </a:srgbClr>
                  </a:outerShdw>
                </a:effectLst>
                <a:latin typeface="Segoe Script" panose="020B0504020000000003" pitchFamily="34" charset="0"/>
                <a:ea typeface="PMingLiU" panose="02020500000000000000" pitchFamily="18" charset="-120"/>
              </a:rPr>
              <a:t>Got Handwriting</a:t>
            </a:r>
            <a:r>
              <a:rPr lang="en-US" sz="2800" dirty="0" smtClean="0">
                <a:effectLst>
                  <a:outerShdw blurRad="38100" dist="38100" dir="2700000" algn="tl">
                    <a:srgbClr val="000000">
                      <a:alpha val="43137"/>
                    </a:srgbClr>
                  </a:outerShdw>
                </a:effectLst>
                <a:latin typeface="PMingLiU" panose="02020500000000000000" pitchFamily="18" charset="-120"/>
                <a:ea typeface="PMingLiU" panose="02020500000000000000" pitchFamily="18" charset="-120"/>
              </a:rPr>
              <a:t>?</a:t>
            </a:r>
            <a:endParaRPr lang="en-US" sz="2800" dirty="0">
              <a:effectLst>
                <a:outerShdw blurRad="38100" dist="38100" dir="2700000" algn="tl">
                  <a:srgbClr val="000000">
                    <a:alpha val="43137"/>
                  </a:srgbClr>
                </a:outerShdw>
              </a:effectLst>
              <a:latin typeface="PMingLiU" panose="02020500000000000000" pitchFamily="18" charset="-120"/>
              <a:ea typeface="PMingLiU" panose="02020500000000000000" pitchFamily="18" charset="-120"/>
            </a:endParaRPr>
          </a:p>
        </p:txBody>
      </p:sp>
      <p:sp>
        <p:nvSpPr>
          <p:cNvPr id="7" name="Slide Number Placeholder 6"/>
          <p:cNvSpPr>
            <a:spLocks noGrp="1"/>
          </p:cNvSpPr>
          <p:nvPr>
            <p:ph type="sldNum" sz="quarter" idx="12"/>
          </p:nvPr>
        </p:nvSpPr>
        <p:spPr/>
        <p:txBody>
          <a:bodyPr/>
          <a:lstStyle/>
          <a:p>
            <a:fld id="{27A25626-6C84-4334-8782-B779EE0CD10B}" type="slidenum">
              <a:rPr lang="en-US" smtClean="0"/>
              <a:t>22</a:t>
            </a:fld>
            <a:endParaRPr lang="en-US" dirty="0"/>
          </a:p>
        </p:txBody>
      </p:sp>
    </p:spTree>
    <p:extLst>
      <p:ext uri="{BB962C8B-B14F-4D97-AF65-F5344CB8AC3E}">
        <p14:creationId xmlns:p14="http://schemas.microsoft.com/office/powerpoint/2010/main" val="4174391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a:r>
              <a:rPr lang="en-US" sz="4400" b="0" dirty="0" smtClean="0"/>
              <a:t>					</a:t>
            </a:r>
            <a:r>
              <a:rPr lang="en-US" sz="4400" b="0" dirty="0" err="1" smtClean="0"/>
              <a:t>Diolch</a:t>
            </a:r>
            <a:r>
              <a:rPr lang="en-US" sz="4400" b="0" dirty="0" smtClean="0"/>
              <a:t> </a:t>
            </a:r>
            <a:r>
              <a:rPr lang="en-US" sz="4400" b="0" dirty="0" err="1"/>
              <a:t>yn</a:t>
            </a:r>
            <a:r>
              <a:rPr lang="en-US" sz="4400" b="0" dirty="0"/>
              <a:t> </a:t>
            </a:r>
            <a:r>
              <a:rPr lang="en-US" sz="4400" b="0" dirty="0" err="1"/>
              <a:t>fawr</a:t>
            </a:r>
            <a:r>
              <a:rPr lang="en-US" sz="4400" b="0" dirty="0"/>
              <a:t>!</a:t>
            </a:r>
            <a:endParaRPr lang="en-US" sz="4400" dirty="0"/>
          </a:p>
        </p:txBody>
      </p:sp>
      <p:sp>
        <p:nvSpPr>
          <p:cNvPr id="5" name="Content Placeholder 4"/>
          <p:cNvSpPr>
            <a:spLocks noGrp="1"/>
          </p:cNvSpPr>
          <p:nvPr>
            <p:ph idx="1"/>
          </p:nvPr>
        </p:nvSpPr>
        <p:spPr>
          <a:xfrm>
            <a:off x="406908" y="2879051"/>
            <a:ext cx="8229600" cy="1791769"/>
          </a:xfrm>
        </p:spPr>
        <p:txBody>
          <a:bodyPr>
            <a:noAutofit/>
          </a:bodyPr>
          <a:lstStyle/>
          <a:p>
            <a:r>
              <a:rPr lang="en-US" sz="1800" dirty="0"/>
              <a:t>Andrea Matsunaga, Researcher, iDigBio</a:t>
            </a:r>
          </a:p>
          <a:p>
            <a:r>
              <a:rPr lang="en-US" sz="1800" dirty="0" smtClean="0"/>
              <a:t>Miao </a:t>
            </a:r>
            <a:r>
              <a:rPr lang="en-US" sz="1800" dirty="0"/>
              <a:t>Chen, Indiana </a:t>
            </a:r>
            <a:r>
              <a:rPr lang="en-US" sz="1800" dirty="0" smtClean="0"/>
              <a:t>University, Data </a:t>
            </a:r>
            <a:r>
              <a:rPr lang="en-US" sz="1800" dirty="0"/>
              <a:t>to Insight </a:t>
            </a:r>
            <a:r>
              <a:rPr lang="en-US" sz="1800" dirty="0" smtClean="0"/>
              <a:t>Center</a:t>
            </a:r>
            <a:endParaRPr lang="en-US" sz="1800" dirty="0"/>
          </a:p>
          <a:p>
            <a:r>
              <a:rPr lang="en-US" sz="1800" dirty="0"/>
              <a:t>Jason Best, </a:t>
            </a:r>
            <a:r>
              <a:rPr lang="en-US" sz="1800" dirty="0" smtClean="0"/>
              <a:t>Botanical Research Institute of Texas</a:t>
            </a:r>
          </a:p>
          <a:p>
            <a:r>
              <a:rPr lang="en-US" sz="1800" dirty="0" smtClean="0"/>
              <a:t>Sylvia </a:t>
            </a:r>
            <a:r>
              <a:rPr lang="en-US" sz="1800" dirty="0" err="1" smtClean="0"/>
              <a:t>Orli</a:t>
            </a:r>
            <a:r>
              <a:rPr lang="en-US" sz="1800" dirty="0" smtClean="0"/>
              <a:t>, IT Head, Smithsonian Botany Department</a:t>
            </a:r>
            <a:endParaRPr lang="en-US" sz="1800" dirty="0"/>
          </a:p>
          <a:p>
            <a:r>
              <a:rPr lang="en-US" sz="1800" dirty="0" smtClean="0"/>
              <a:t>William </a:t>
            </a:r>
            <a:r>
              <a:rPr lang="en-US" sz="1800" dirty="0"/>
              <a:t>Ulate</a:t>
            </a:r>
            <a:r>
              <a:rPr lang="en-US" sz="1800" dirty="0" smtClean="0"/>
              <a:t>, Technical Director, </a:t>
            </a:r>
            <a:r>
              <a:rPr lang="en-US" sz="1800" dirty="0"/>
              <a:t>BHL</a:t>
            </a:r>
          </a:p>
          <a:p>
            <a:r>
              <a:rPr lang="en-US" sz="1800" dirty="0"/>
              <a:t>Reed Beaman</a:t>
            </a:r>
            <a:r>
              <a:rPr lang="en-US" sz="1800" dirty="0" smtClean="0"/>
              <a:t>, Informatics Specialist, iDigBio</a:t>
            </a:r>
          </a:p>
          <a:p>
            <a:r>
              <a:rPr lang="en-US" sz="1800" dirty="0" smtClean="0"/>
              <a:t>Elspeth </a:t>
            </a:r>
            <a:r>
              <a:rPr lang="en-US" sz="1800" dirty="0" err="1" smtClean="0"/>
              <a:t>Haston</a:t>
            </a:r>
            <a:r>
              <a:rPr lang="en-US" sz="1800" dirty="0" smtClean="0"/>
              <a:t>, et al  </a:t>
            </a:r>
            <a:r>
              <a:rPr lang="en-US" sz="1800" dirty="0" smtClean="0"/>
              <a:t>Royal Botanic Garden Edinburgh (RBGE)</a:t>
            </a:r>
            <a:endParaRPr lang="en-US" sz="1800" dirty="0"/>
          </a:p>
          <a:p>
            <a:r>
              <a:rPr lang="en-US" sz="1800" dirty="0" smtClean="0"/>
              <a:t>iDigBio Augmenting </a:t>
            </a:r>
            <a:r>
              <a:rPr lang="en-US" sz="1800" dirty="0"/>
              <a:t>Optical Character Recognition </a:t>
            </a:r>
            <a:r>
              <a:rPr lang="en-US" sz="1800" dirty="0" smtClean="0"/>
              <a:t>WG</a:t>
            </a:r>
            <a:endParaRPr lang="en-US" sz="2000"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5300" y="5669583"/>
            <a:ext cx="6635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37309" y="5669583"/>
            <a:ext cx="8413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57929" y="5648878"/>
            <a:ext cx="6635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35747" y="5677560"/>
            <a:ext cx="687387"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2" name="Horizontal Scroll 1"/>
          <p:cNvSpPr/>
          <p:nvPr/>
        </p:nvSpPr>
        <p:spPr>
          <a:xfrm rot="21119881">
            <a:off x="334064" y="141315"/>
            <a:ext cx="4051568" cy="2031707"/>
          </a:xfrm>
          <a:prstGeom prst="horizontalScroll">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chemeClr val="accent1"/>
                </a:solidFill>
                <a:effectLst>
                  <a:outerShdw blurRad="38100" dist="38100" dir="2700000" algn="tl">
                    <a:srgbClr val="000000">
                      <a:alpha val="43137"/>
                    </a:srgbClr>
                  </a:outerShdw>
                </a:effectLst>
              </a:rPr>
              <a:t>Work presented here made possible by many and especially…</a:t>
            </a:r>
            <a:endParaRPr lang="en-US" sz="2800" dirty="0">
              <a:solidFill>
                <a:schemeClr val="accent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7013" y="5936822"/>
            <a:ext cx="2071687" cy="443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s://www.idigbio.org/wiki/images/d/de/IDigBio_Logo_K.png"/>
          <p:cNvPicPr>
            <a:picLocks noChangeAspect="1" noChangeArrowheads="1"/>
          </p:cNvPicPr>
          <p:nvPr/>
        </p:nvPicPr>
        <p:blipFill>
          <a:blip r:embed="rId7" cstate="print"/>
          <a:srcRect/>
          <a:stretch>
            <a:fillRect/>
          </a:stretch>
        </p:blipFill>
        <p:spPr bwMode="auto">
          <a:xfrm>
            <a:off x="7650480" y="3605784"/>
            <a:ext cx="974763" cy="301090"/>
          </a:xfrm>
          <a:prstGeom prst="rect">
            <a:avLst/>
          </a:prstGeom>
          <a:noFill/>
        </p:spPr>
      </p:pic>
      <p:pic>
        <p:nvPicPr>
          <p:cNvPr id="11" name="Picture 5"/>
          <p:cNvPicPr>
            <a:picLocks noChangeAspect="1" noChangeArrowheads="1"/>
          </p:cNvPicPr>
          <p:nvPr/>
        </p:nvPicPr>
        <p:blipFill>
          <a:blip r:embed="rId8" cstate="print"/>
          <a:srcRect/>
          <a:stretch>
            <a:fillRect/>
          </a:stretch>
        </p:blipFill>
        <p:spPr bwMode="auto">
          <a:xfrm>
            <a:off x="6795408" y="2157984"/>
            <a:ext cx="1838851" cy="203063"/>
          </a:xfrm>
          <a:prstGeom prst="rect">
            <a:avLst/>
          </a:prstGeom>
          <a:noFill/>
          <a:ln w="9525">
            <a:noFill/>
            <a:miter lim="800000"/>
            <a:headEnd/>
            <a:tailEnd/>
          </a:ln>
        </p:spPr>
      </p:pic>
      <p:pic>
        <p:nvPicPr>
          <p:cNvPr id="12" name="Picture 8" descr="http://www.flmnh.ufl.edu/packages/flmnh_theme/themes/flmnh/css/images/xflmnh_logo.png.pagespeed.ic.TBE38Gm2Hy.png"/>
          <p:cNvPicPr>
            <a:picLocks noChangeAspect="1" noChangeArrowheads="1"/>
          </p:cNvPicPr>
          <p:nvPr/>
        </p:nvPicPr>
        <p:blipFill>
          <a:blip r:embed="rId9" cstate="print"/>
          <a:srcRect/>
          <a:stretch>
            <a:fillRect/>
          </a:stretch>
        </p:blipFill>
        <p:spPr bwMode="auto">
          <a:xfrm>
            <a:off x="5880058" y="5527813"/>
            <a:ext cx="1353375" cy="179820"/>
          </a:xfrm>
          <a:prstGeom prst="rect">
            <a:avLst/>
          </a:prstGeom>
          <a:noFill/>
        </p:spPr>
      </p:pic>
      <p:pic>
        <p:nvPicPr>
          <p:cNvPr id="13" name="Picture 10" descr="http://www.brit.org/sites/all/themes/brit2/assets/img/plant2planet.png"/>
          <p:cNvPicPr>
            <a:picLocks noChangeAspect="1" noChangeArrowheads="1"/>
          </p:cNvPicPr>
          <p:nvPr/>
        </p:nvPicPr>
        <p:blipFill>
          <a:blip r:embed="rId10" cstate="print"/>
          <a:srcRect/>
          <a:stretch>
            <a:fillRect/>
          </a:stretch>
        </p:blipFill>
        <p:spPr bwMode="auto">
          <a:xfrm>
            <a:off x="6595629" y="3102323"/>
            <a:ext cx="915759" cy="675917"/>
          </a:xfrm>
          <a:prstGeom prst="rect">
            <a:avLst/>
          </a:prstGeom>
          <a:noFill/>
        </p:spPr>
      </p:pic>
      <p:pic>
        <p:nvPicPr>
          <p:cNvPr id="14" name="Picture 13" descr="http://t3.gstatic.com/images?q=tbn:ANd9GcQdERpfhAeppvHegzO5O4-_YBdL5yP9L9Wn4kWHqTbW6A1FkDs7"/>
          <p:cNvPicPr>
            <a:picLocks noChangeAspect="1" noChangeArrowheads="1"/>
          </p:cNvPicPr>
          <p:nvPr/>
        </p:nvPicPr>
        <p:blipFill>
          <a:blip r:embed="rId11" cstate="print"/>
          <a:srcRect/>
          <a:stretch>
            <a:fillRect/>
          </a:stretch>
        </p:blipFill>
        <p:spPr bwMode="auto">
          <a:xfrm>
            <a:off x="7059583" y="2583203"/>
            <a:ext cx="493732" cy="475446"/>
          </a:xfrm>
          <a:prstGeom prst="rect">
            <a:avLst/>
          </a:prstGeom>
          <a:noFill/>
        </p:spPr>
      </p:pic>
      <p:pic>
        <p:nvPicPr>
          <p:cNvPr id="15" name="Picture 17" descr="http://t2.gstatic.com/images?q=tbn:ANd9GcSRm3MtZWs2kwU42vVttLtmq4eihas2XCHPWHgc85uic4thITwrGw"/>
          <p:cNvPicPr>
            <a:picLocks noChangeAspect="1" noChangeArrowheads="1"/>
          </p:cNvPicPr>
          <p:nvPr/>
        </p:nvPicPr>
        <p:blipFill>
          <a:blip r:embed="rId12" cstate="print"/>
          <a:srcRect/>
          <a:stretch>
            <a:fillRect/>
          </a:stretch>
        </p:blipFill>
        <p:spPr bwMode="auto">
          <a:xfrm>
            <a:off x="7650480" y="3953496"/>
            <a:ext cx="924777" cy="462390"/>
          </a:xfrm>
          <a:prstGeom prst="rect">
            <a:avLst/>
          </a:prstGeom>
          <a:noFill/>
        </p:spPr>
      </p:pic>
      <p:pic>
        <p:nvPicPr>
          <p:cNvPr id="16" name="Picture 21" descr="BHL Logo"/>
          <p:cNvPicPr>
            <a:picLocks noChangeAspect="1" noChangeArrowheads="1"/>
          </p:cNvPicPr>
          <p:nvPr/>
        </p:nvPicPr>
        <p:blipFill>
          <a:blip r:embed="rId13" cstate="print"/>
          <a:srcRect/>
          <a:stretch>
            <a:fillRect/>
          </a:stretch>
        </p:blipFill>
        <p:spPr bwMode="auto">
          <a:xfrm>
            <a:off x="7626314" y="2691384"/>
            <a:ext cx="1023093" cy="367265"/>
          </a:xfrm>
          <a:prstGeom prst="rect">
            <a:avLst/>
          </a:prstGeom>
          <a:noFill/>
        </p:spPr>
      </p:pic>
      <p:pic>
        <p:nvPicPr>
          <p:cNvPr id="17" name="Picture 23" descr="http://www.lantra.co.uk/getattachment/3895ae83-3451-4c77-be57-3d8b8430fa29/Royal-Botanic-Gardens,-Kew.aspx?MaxSideSize=200"/>
          <p:cNvPicPr>
            <a:picLocks noChangeAspect="1" noChangeArrowheads="1"/>
          </p:cNvPicPr>
          <p:nvPr/>
        </p:nvPicPr>
        <p:blipFill>
          <a:blip r:embed="rId14" cstate="print"/>
          <a:srcRect/>
          <a:stretch>
            <a:fillRect/>
          </a:stretch>
        </p:blipFill>
        <p:spPr bwMode="auto">
          <a:xfrm>
            <a:off x="6807082" y="4353570"/>
            <a:ext cx="677656" cy="359158"/>
          </a:xfrm>
          <a:prstGeom prst="rect">
            <a:avLst/>
          </a:prstGeom>
          <a:noFill/>
        </p:spPr>
      </p:pic>
      <p:pic>
        <p:nvPicPr>
          <p:cNvPr id="18" name="Picture 25" descr="Site Logo"/>
          <p:cNvPicPr>
            <a:picLocks noChangeAspect="1" noChangeArrowheads="1"/>
          </p:cNvPicPr>
          <p:nvPr/>
        </p:nvPicPr>
        <p:blipFill>
          <a:blip r:embed="rId15" cstate="print"/>
          <a:srcRect r="53013"/>
          <a:stretch>
            <a:fillRect/>
          </a:stretch>
        </p:blipFill>
        <p:spPr bwMode="auto">
          <a:xfrm>
            <a:off x="6920968" y="4782323"/>
            <a:ext cx="1722602" cy="366627"/>
          </a:xfrm>
          <a:prstGeom prst="rect">
            <a:avLst/>
          </a:prstGeom>
          <a:noFill/>
        </p:spPr>
      </p:pic>
      <p:pic>
        <p:nvPicPr>
          <p:cNvPr id="19" name="Picture 27" descr="Home"/>
          <p:cNvPicPr>
            <a:picLocks noChangeAspect="1" noChangeArrowheads="1"/>
          </p:cNvPicPr>
          <p:nvPr/>
        </p:nvPicPr>
        <p:blipFill>
          <a:blip r:embed="rId16" cstate="print"/>
          <a:srcRect/>
          <a:stretch>
            <a:fillRect/>
          </a:stretch>
        </p:blipFill>
        <p:spPr bwMode="auto">
          <a:xfrm>
            <a:off x="7037160" y="3906874"/>
            <a:ext cx="516155" cy="387116"/>
          </a:xfrm>
          <a:prstGeom prst="rect">
            <a:avLst/>
          </a:prstGeom>
          <a:noFill/>
        </p:spPr>
      </p:pic>
      <p:sp>
        <p:nvSpPr>
          <p:cNvPr id="20" name="TextBox 19"/>
          <p:cNvSpPr txBox="1"/>
          <p:nvPr/>
        </p:nvSpPr>
        <p:spPr>
          <a:xfrm>
            <a:off x="7452409" y="2352830"/>
            <a:ext cx="1298539" cy="338554"/>
          </a:xfrm>
          <a:prstGeom prst="rect">
            <a:avLst/>
          </a:prstGeom>
          <a:noFill/>
        </p:spPr>
        <p:txBody>
          <a:bodyPr wrap="square" rtlCol="0">
            <a:spAutoFit/>
          </a:bodyPr>
          <a:lstStyle/>
          <a:p>
            <a:r>
              <a:rPr lang="en-US" sz="1600" dirty="0" err="1" smtClean="0">
                <a:solidFill>
                  <a:schemeClr val="tx1">
                    <a:lumMod val="75000"/>
                    <a:lumOff val="25000"/>
                  </a:schemeClr>
                </a:solidFill>
                <a:latin typeface="Palatino Linotype" pitchFamily="18" charset="0"/>
              </a:rPr>
              <a:t>MaCC</a:t>
            </a:r>
            <a:r>
              <a:rPr lang="en-US" sz="1600" dirty="0" smtClean="0">
                <a:solidFill>
                  <a:schemeClr val="tx1">
                    <a:lumMod val="75000"/>
                    <a:lumOff val="25000"/>
                  </a:schemeClr>
                </a:solidFill>
                <a:latin typeface="Palatino Linotype" pitchFamily="18" charset="0"/>
              </a:rPr>
              <a:t> TCN</a:t>
            </a:r>
            <a:endParaRPr lang="en-US" sz="1600" dirty="0">
              <a:solidFill>
                <a:schemeClr val="tx1">
                  <a:lumMod val="75000"/>
                  <a:lumOff val="25000"/>
                </a:schemeClr>
              </a:solidFill>
              <a:latin typeface="Palatino Linotype" pitchFamily="18" charset="0"/>
            </a:endParaRPr>
          </a:p>
        </p:txBody>
      </p:sp>
      <p:sp>
        <p:nvSpPr>
          <p:cNvPr id="21" name="TextBox 20"/>
          <p:cNvSpPr txBox="1"/>
          <p:nvPr/>
        </p:nvSpPr>
        <p:spPr>
          <a:xfrm>
            <a:off x="7483901" y="3144937"/>
            <a:ext cx="1257300" cy="295345"/>
          </a:xfrm>
          <a:prstGeom prst="rect">
            <a:avLst/>
          </a:prstGeom>
          <a:noFill/>
        </p:spPr>
        <p:txBody>
          <a:bodyPr wrap="square" rtlCol="0">
            <a:spAutoFit/>
          </a:bodyPr>
          <a:lstStyle/>
          <a:p>
            <a:r>
              <a:rPr lang="en-US" sz="2800" dirty="0" smtClean="0">
                <a:solidFill>
                  <a:schemeClr val="tx1">
                    <a:lumMod val="75000"/>
                    <a:lumOff val="25000"/>
                  </a:schemeClr>
                </a:solidFill>
                <a:latin typeface="Palatino Linotype" pitchFamily="18" charset="0"/>
              </a:rPr>
              <a:t>SALIX</a:t>
            </a:r>
            <a:endParaRPr lang="en-US" sz="2800" dirty="0">
              <a:solidFill>
                <a:schemeClr val="tx1">
                  <a:lumMod val="75000"/>
                  <a:lumOff val="25000"/>
                </a:schemeClr>
              </a:solidFill>
              <a:latin typeface="Palatino Linotype" pitchFamily="18" charset="0"/>
            </a:endParaRPr>
          </a:p>
        </p:txBody>
      </p:sp>
      <p:pic>
        <p:nvPicPr>
          <p:cNvPr id="22" name="Picture 19" descr="https://www.idigbio.org/sites/default/files/sites/default/files/invertnet-logo.png"/>
          <p:cNvPicPr>
            <a:picLocks noChangeAspect="1" noChangeArrowheads="1"/>
          </p:cNvPicPr>
          <p:nvPr/>
        </p:nvPicPr>
        <p:blipFill>
          <a:blip r:embed="rId17" cstate="print"/>
          <a:srcRect/>
          <a:stretch>
            <a:fillRect/>
          </a:stretch>
        </p:blipFill>
        <p:spPr bwMode="auto">
          <a:xfrm>
            <a:off x="7295238" y="5454838"/>
            <a:ext cx="1302674" cy="260535"/>
          </a:xfrm>
          <a:prstGeom prst="rect">
            <a:avLst/>
          </a:prstGeom>
          <a:noFill/>
        </p:spPr>
      </p:pic>
      <p:pic>
        <p:nvPicPr>
          <p:cNvPr id="23" name="Picture 15" descr="http://t1.gstatic.com/images?q=tbn:ANd9GcTIH-1u7tQZQ_S1Qm5ZLjvwE4X-hu1Bpltms_q6MT9s5LCvX8Ww"/>
          <p:cNvPicPr>
            <a:picLocks noChangeAspect="1" noChangeArrowheads="1"/>
          </p:cNvPicPr>
          <p:nvPr/>
        </p:nvPicPr>
        <p:blipFill>
          <a:blip r:embed="rId18" cstate="print"/>
          <a:srcRect/>
          <a:stretch>
            <a:fillRect/>
          </a:stretch>
        </p:blipFill>
        <p:spPr bwMode="auto">
          <a:xfrm>
            <a:off x="7749287" y="4457520"/>
            <a:ext cx="739393" cy="215064"/>
          </a:xfrm>
          <a:prstGeom prst="rect">
            <a:avLst/>
          </a:prstGeom>
          <a:noFill/>
        </p:spPr>
      </p:pic>
      <p:pic>
        <p:nvPicPr>
          <p:cNvPr id="24" name="Picture 6"/>
          <p:cNvPicPr>
            <a:picLocks noChangeAspect="1" noChangeArrowheads="1"/>
          </p:cNvPicPr>
          <p:nvPr/>
        </p:nvPicPr>
        <p:blipFill>
          <a:blip r:embed="rId19" cstate="print"/>
          <a:srcRect/>
          <a:stretch>
            <a:fillRect/>
          </a:stretch>
        </p:blipFill>
        <p:spPr bwMode="auto">
          <a:xfrm>
            <a:off x="7081292" y="5136758"/>
            <a:ext cx="1505451" cy="305888"/>
          </a:xfrm>
          <a:prstGeom prst="rect">
            <a:avLst/>
          </a:prstGeom>
          <a:noFill/>
          <a:ln w="9525">
            <a:noFill/>
            <a:miter lim="800000"/>
            <a:headEnd/>
            <a:tailEnd/>
          </a:ln>
        </p:spPr>
      </p:pic>
      <p:pic>
        <p:nvPicPr>
          <p:cNvPr id="25" name="Picture 4" descr="https://www.idigbio.org/sites/default/files/workshop-images/CitSci2013/Screen%20Shot%202014-05-08%20at%202.40.41%20PM.png"/>
          <p:cNvPicPr>
            <a:picLocks noChangeAspect="1" noChangeArrowheads="1"/>
          </p:cNvPicPr>
          <p:nvPr/>
        </p:nvPicPr>
        <p:blipFill rotWithShape="1">
          <a:blip r:embed="rId20">
            <a:extLst>
              <a:ext uri="{28A0092B-C50C-407E-A947-70E740481C1C}">
                <a14:useLocalDpi xmlns:a14="http://schemas.microsoft.com/office/drawing/2010/main" val="0"/>
              </a:ext>
            </a:extLst>
          </a:blip>
          <a:srcRect l="8278" t="16283" r="3823" b="8008"/>
          <a:stretch/>
        </p:blipFill>
        <p:spPr bwMode="auto">
          <a:xfrm>
            <a:off x="3487192" y="5669583"/>
            <a:ext cx="1496648" cy="64854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28396" y="1214688"/>
            <a:ext cx="1609235" cy="163605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7A25626-6C84-4334-8782-B779EE0CD10B}" type="slidenum">
              <a:rPr lang="en-US" smtClean="0"/>
              <a:t>23</a:t>
            </a:fld>
            <a:endParaRPr lang="en-US" dirty="0"/>
          </a:p>
        </p:txBody>
      </p:sp>
    </p:spTree>
    <p:extLst>
      <p:ext uri="{BB962C8B-B14F-4D97-AF65-F5344CB8AC3E}">
        <p14:creationId xmlns:p14="http://schemas.microsoft.com/office/powerpoint/2010/main" val="3947220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Minimal Data Capture</a:t>
            </a:r>
            <a:endParaRPr lang="en-US" dirty="0"/>
          </a:p>
        </p:txBody>
      </p:sp>
      <p:sp>
        <p:nvSpPr>
          <p:cNvPr id="5" name="Content Placeholder 4"/>
          <p:cNvSpPr>
            <a:spLocks noGrp="1"/>
          </p:cNvSpPr>
          <p:nvPr>
            <p:ph idx="1"/>
          </p:nvPr>
        </p:nvSpPr>
        <p:spPr>
          <a:xfrm>
            <a:off x="4724400" y="1524000"/>
            <a:ext cx="3775352" cy="4724399"/>
          </a:xfrm>
        </p:spPr>
        <p:txBody>
          <a:bodyPr/>
          <a:lstStyle/>
          <a:p>
            <a:r>
              <a:rPr lang="en-US" sz="2000" dirty="0" smtClean="0"/>
              <a:t>“filed as” name</a:t>
            </a:r>
          </a:p>
          <a:p>
            <a:r>
              <a:rPr lang="en-US" sz="2000" dirty="0"/>
              <a:t>higher </a:t>
            </a:r>
            <a:r>
              <a:rPr lang="en-US" sz="2000" dirty="0" smtClean="0"/>
              <a:t>geography</a:t>
            </a:r>
          </a:p>
          <a:p>
            <a:r>
              <a:rPr lang="en-US" sz="2000" dirty="0" smtClean="0"/>
              <a:t>barcode</a:t>
            </a:r>
          </a:p>
          <a:p>
            <a:r>
              <a:rPr lang="en-US" sz="2000" dirty="0" smtClean="0"/>
              <a:t>image</a:t>
            </a:r>
          </a:p>
          <a:p>
            <a:endParaRPr lang="en-US" sz="2000" dirty="0"/>
          </a:p>
          <a:p>
            <a:r>
              <a:rPr lang="en-US" sz="2000" dirty="0" smtClean="0"/>
              <a:t>all sheets in folder get the same initial data</a:t>
            </a:r>
          </a:p>
          <a:p>
            <a:r>
              <a:rPr lang="en-US" sz="2000" dirty="0" smtClean="0"/>
              <a:t>only the barcode differs</a:t>
            </a:r>
          </a:p>
          <a:p>
            <a:pPr marL="0" indent="0">
              <a:buNone/>
            </a:pPr>
            <a:endParaRPr lang="en-US" dirty="0"/>
          </a:p>
        </p:txBody>
      </p:sp>
      <p:sp>
        <p:nvSpPr>
          <p:cNvPr id="7" name="TextBox 6"/>
          <p:cNvSpPr txBox="1"/>
          <p:nvPr/>
        </p:nvSpPr>
        <p:spPr>
          <a:xfrm>
            <a:off x="457200" y="6477000"/>
            <a:ext cx="7239000" cy="338554"/>
          </a:xfrm>
          <a:prstGeom prst="rect">
            <a:avLst/>
          </a:prstGeom>
          <a:noFill/>
        </p:spPr>
        <p:txBody>
          <a:bodyPr wrap="square" rtlCol="0">
            <a:spAutoFit/>
          </a:bodyPr>
          <a:lstStyle/>
          <a:p>
            <a:r>
              <a:rPr lang="en-US" sz="1600" u="sng" dirty="0">
                <a:solidFill>
                  <a:schemeClr val="tx2"/>
                </a:solidFill>
                <a:hlinkClick r:id="rId3" tooltip="Biological collection data capture"/>
              </a:rPr>
              <a:t>Biological collection data capture: a rapid approach using curatorial data</a:t>
            </a:r>
            <a:endParaRPr lang="en-US" sz="1600" u="sng" dirty="0">
              <a:solidFill>
                <a:schemeClr val="tx2"/>
              </a:solidFill>
            </a:endParaRPr>
          </a:p>
        </p:txBody>
      </p:sp>
      <p:grpSp>
        <p:nvGrpSpPr>
          <p:cNvPr id="12" name="Group 11"/>
          <p:cNvGrpSpPr/>
          <p:nvPr/>
        </p:nvGrpSpPr>
        <p:grpSpPr>
          <a:xfrm>
            <a:off x="457200" y="528808"/>
            <a:ext cx="1551284" cy="1828800"/>
            <a:chOff x="533400" y="1335020"/>
            <a:chExt cx="4232422" cy="4989580"/>
          </a:xfrm>
        </p:grpSpPr>
        <p:pic>
          <p:nvPicPr>
            <p:cNvPr id="13" name="Picture 5" descr="C:\Users\dpaul\Desktop\VqnFuTpn.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335020"/>
              <a:ext cx="4232422" cy="498958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3227355" y="5475472"/>
              <a:ext cx="1488505" cy="8015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663" y="2493966"/>
            <a:ext cx="1537537" cy="1828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4419600"/>
            <a:ext cx="1538426" cy="1828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992158">
            <a:off x="3064953" y="254211"/>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Trend</a:t>
            </a:r>
            <a:endParaRPr lang="en-US" dirty="0"/>
          </a:p>
        </p:txBody>
      </p:sp>
      <p:cxnSp>
        <p:nvCxnSpPr>
          <p:cNvPr id="16" name="Straight Connector 15"/>
          <p:cNvCxnSpPr/>
          <p:nvPr/>
        </p:nvCxnSpPr>
        <p:spPr>
          <a:xfrm>
            <a:off x="2209800" y="528808"/>
            <a:ext cx="0" cy="5719592"/>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6037" y="1600200"/>
            <a:ext cx="1410163" cy="188021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descr="C:\Users\dpaul\AppData\Local\Temp\SNAGHTMLb04a8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4627144"/>
            <a:ext cx="2419350" cy="165735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611498" y="3719376"/>
            <a:ext cx="2282626" cy="2251424"/>
            <a:chOff x="2611498" y="3719376"/>
            <a:chExt cx="2282626" cy="2251424"/>
          </a:xfrm>
        </p:grpSpPr>
        <p:grpSp>
          <p:nvGrpSpPr>
            <p:cNvPr id="20" name="Group 19"/>
            <p:cNvGrpSpPr/>
            <p:nvPr/>
          </p:nvGrpSpPr>
          <p:grpSpPr>
            <a:xfrm>
              <a:off x="2611498" y="3719376"/>
              <a:ext cx="2282626" cy="2251424"/>
              <a:chOff x="2611498" y="3719376"/>
              <a:chExt cx="2282626" cy="2251424"/>
            </a:xfrm>
          </p:grpSpPr>
          <p:sp>
            <p:nvSpPr>
              <p:cNvPr id="26" name="Rectangle 25"/>
              <p:cNvSpPr/>
              <p:nvPr/>
            </p:nvSpPr>
            <p:spPr>
              <a:xfrm rot="21055490">
                <a:off x="2650529" y="3790563"/>
                <a:ext cx="1760545" cy="2180237"/>
              </a:xfrm>
              <a:custGeom>
                <a:avLst/>
                <a:gdLst>
                  <a:gd name="connsiteX0" fmla="*/ 0 w 1723142"/>
                  <a:gd name="connsiteY0" fmla="*/ 0 h 2180237"/>
                  <a:gd name="connsiteX1" fmla="*/ 1723142 w 1723142"/>
                  <a:gd name="connsiteY1" fmla="*/ 0 h 2180237"/>
                  <a:gd name="connsiteX2" fmla="*/ 1723142 w 1723142"/>
                  <a:gd name="connsiteY2" fmla="*/ 2180237 h 2180237"/>
                  <a:gd name="connsiteX3" fmla="*/ 0 w 1723142"/>
                  <a:gd name="connsiteY3" fmla="*/ 2180237 h 2180237"/>
                  <a:gd name="connsiteX4" fmla="*/ 0 w 1723142"/>
                  <a:gd name="connsiteY4" fmla="*/ 0 h 2180237"/>
                  <a:gd name="connsiteX0" fmla="*/ 37403 w 1760545"/>
                  <a:gd name="connsiteY0" fmla="*/ 0 h 2180237"/>
                  <a:gd name="connsiteX1" fmla="*/ 1760545 w 1760545"/>
                  <a:gd name="connsiteY1" fmla="*/ 0 h 2180237"/>
                  <a:gd name="connsiteX2" fmla="*/ 1760545 w 1760545"/>
                  <a:gd name="connsiteY2" fmla="*/ 2180237 h 2180237"/>
                  <a:gd name="connsiteX3" fmla="*/ 0 w 1760545"/>
                  <a:gd name="connsiteY3" fmla="*/ 2109281 h 2180237"/>
                  <a:gd name="connsiteX4" fmla="*/ 37403 w 1760545"/>
                  <a:gd name="connsiteY4" fmla="*/ 0 h 218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545" h="2180237">
                    <a:moveTo>
                      <a:pt x="37403" y="0"/>
                    </a:moveTo>
                    <a:lnTo>
                      <a:pt x="1760545" y="0"/>
                    </a:lnTo>
                    <a:lnTo>
                      <a:pt x="1760545" y="2180237"/>
                    </a:lnTo>
                    <a:lnTo>
                      <a:pt x="0" y="2109281"/>
                    </a:lnTo>
                    <a:lnTo>
                      <a:pt x="37403" y="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21055490">
                <a:off x="2611498" y="3719376"/>
                <a:ext cx="1723142" cy="21802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rot="21041902">
                <a:off x="2989124" y="5422741"/>
                <a:ext cx="1905000" cy="369332"/>
              </a:xfrm>
              <a:prstGeom prst="rect">
                <a:avLst/>
              </a:prstGeom>
              <a:noFill/>
            </p:spPr>
            <p:txBody>
              <a:bodyPr wrap="square" rtlCol="0">
                <a:spAutoFit/>
              </a:bodyPr>
              <a:lstStyle/>
              <a:p>
                <a:r>
                  <a:rPr lang="en-US" dirty="0" smtClean="0">
                    <a:solidFill>
                      <a:srgbClr val="C00000"/>
                    </a:solidFill>
                  </a:rPr>
                  <a:t>filed as </a:t>
                </a:r>
                <a:r>
                  <a:rPr lang="en-US" dirty="0" smtClean="0"/>
                  <a:t>name</a:t>
                </a:r>
                <a:endParaRPr lang="en-US" dirty="0"/>
              </a:p>
            </p:txBody>
          </p:sp>
        </p:gr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72548" flipV="1">
              <a:off x="3618367" y="5223412"/>
              <a:ext cx="646514" cy="22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Slide Number Placeholder 2"/>
          <p:cNvSpPr>
            <a:spLocks noGrp="1"/>
          </p:cNvSpPr>
          <p:nvPr>
            <p:ph type="sldNum" sz="quarter" idx="12"/>
          </p:nvPr>
        </p:nvSpPr>
        <p:spPr/>
        <p:txBody>
          <a:bodyPr/>
          <a:lstStyle/>
          <a:p>
            <a:fld id="{27A25626-6C84-4334-8782-B779EE0CD10B}" type="slidenum">
              <a:rPr lang="en-US" smtClean="0"/>
              <a:t>3</a:t>
            </a:fld>
            <a:endParaRPr lang="en-US" dirty="0"/>
          </a:p>
        </p:txBody>
      </p:sp>
    </p:spTree>
    <p:extLst>
      <p:ext uri="{BB962C8B-B14F-4D97-AF65-F5344CB8AC3E}">
        <p14:creationId xmlns:p14="http://schemas.microsoft.com/office/powerpoint/2010/main" val="323497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 you like to…?</a:t>
            </a:r>
            <a:endParaRPr lang="en-US" dirty="0"/>
          </a:p>
        </p:txBody>
      </p:sp>
      <p:sp>
        <p:nvSpPr>
          <p:cNvPr id="3" name="Content Placeholder 2"/>
          <p:cNvSpPr>
            <a:spLocks noGrp="1"/>
          </p:cNvSpPr>
          <p:nvPr>
            <p:ph idx="1"/>
          </p:nvPr>
        </p:nvSpPr>
        <p:spPr>
          <a:xfrm>
            <a:off x="457200" y="1224120"/>
            <a:ext cx="8229600" cy="4953000"/>
          </a:xfrm>
        </p:spPr>
        <p:txBody>
          <a:bodyPr>
            <a:normAutofit lnSpcReduction="10000"/>
          </a:bodyPr>
          <a:lstStyle/>
          <a:p>
            <a:r>
              <a:rPr lang="en-US" sz="2200" dirty="0"/>
              <a:t>e</a:t>
            </a:r>
            <a:r>
              <a:rPr lang="en-US" sz="2200" dirty="0" smtClean="0"/>
              <a:t>nter records </a:t>
            </a:r>
            <a:r>
              <a:rPr lang="en-US" sz="2200" dirty="0" smtClean="0">
                <a:solidFill>
                  <a:schemeClr val="accent1"/>
                </a:solidFill>
                <a:effectLst>
                  <a:outerShdw blurRad="38100" dist="38100" dir="2700000" algn="tl">
                    <a:srgbClr val="000000">
                      <a:alpha val="43137"/>
                    </a:srgbClr>
                  </a:outerShdw>
                </a:effectLst>
              </a:rPr>
              <a:t>faster</a:t>
            </a:r>
            <a:r>
              <a:rPr lang="en-US" sz="2200" dirty="0" smtClean="0"/>
              <a:t>?</a:t>
            </a:r>
          </a:p>
          <a:p>
            <a:r>
              <a:rPr lang="en-US" sz="2200" dirty="0"/>
              <a:t>u</a:t>
            </a:r>
            <a:r>
              <a:rPr lang="en-US" sz="2200" dirty="0" smtClean="0"/>
              <a:t>se the </a:t>
            </a:r>
            <a:r>
              <a:rPr lang="en-US" sz="2200" dirty="0" smtClean="0">
                <a:solidFill>
                  <a:schemeClr val="accent1"/>
                </a:solidFill>
                <a:effectLst>
                  <a:outerShdw blurRad="38100" dist="38100" dir="2700000" algn="tl">
                    <a:srgbClr val="000000">
                      <a:alpha val="43137"/>
                    </a:srgbClr>
                  </a:outerShdw>
                </a:effectLst>
              </a:rPr>
              <a:t>ditto</a:t>
            </a:r>
            <a:r>
              <a:rPr lang="en-US" sz="2200" dirty="0" smtClean="0"/>
              <a:t> feature often?</a:t>
            </a:r>
          </a:p>
          <a:p>
            <a:r>
              <a:rPr lang="en-US" sz="2200" dirty="0">
                <a:solidFill>
                  <a:schemeClr val="accent1"/>
                </a:solidFill>
                <a:effectLst>
                  <a:outerShdw blurRad="38100" dist="38100" dir="2700000" algn="tl">
                    <a:srgbClr val="000000">
                      <a:alpha val="43137"/>
                    </a:srgbClr>
                  </a:outerShdw>
                </a:effectLst>
              </a:rPr>
              <a:t>f</a:t>
            </a:r>
            <a:r>
              <a:rPr lang="en-US" sz="2200" dirty="0" smtClean="0">
                <a:solidFill>
                  <a:schemeClr val="accent1"/>
                </a:solidFill>
                <a:effectLst>
                  <a:outerShdw blurRad="38100" dist="38100" dir="2700000" algn="tl">
                    <a:srgbClr val="000000">
                      <a:alpha val="43137"/>
                    </a:srgbClr>
                  </a:outerShdw>
                </a:effectLst>
              </a:rPr>
              <a:t>ind duplicates </a:t>
            </a:r>
            <a:r>
              <a:rPr lang="en-US" sz="2200" dirty="0" smtClean="0"/>
              <a:t>quickly?</a:t>
            </a:r>
          </a:p>
          <a:p>
            <a:r>
              <a:rPr lang="en-US" sz="2200" dirty="0" smtClean="0">
                <a:solidFill>
                  <a:schemeClr val="accent1"/>
                </a:solidFill>
                <a:effectLst>
                  <a:outerShdw blurRad="38100" dist="38100" dir="2700000" algn="tl">
                    <a:srgbClr val="000000">
                      <a:alpha val="43137"/>
                    </a:srgbClr>
                  </a:outerShdw>
                </a:effectLst>
              </a:rPr>
              <a:t>find</a:t>
            </a:r>
            <a:r>
              <a:rPr lang="en-US" sz="2200" dirty="0" smtClean="0">
                <a:solidFill>
                  <a:schemeClr val="accent1"/>
                </a:solidFill>
              </a:rPr>
              <a:t> </a:t>
            </a:r>
            <a:r>
              <a:rPr lang="en-US" sz="2200" dirty="0" smtClean="0"/>
              <a:t>the labels</a:t>
            </a:r>
          </a:p>
          <a:p>
            <a:r>
              <a:rPr lang="en-US" sz="2200" dirty="0">
                <a:solidFill>
                  <a:schemeClr val="accent1"/>
                </a:solidFill>
                <a:effectLst>
                  <a:outerShdw blurRad="38100" dist="38100" dir="2700000" algn="tl">
                    <a:srgbClr val="000000">
                      <a:alpha val="43137"/>
                    </a:srgbClr>
                  </a:outerShdw>
                </a:effectLst>
              </a:rPr>
              <a:t>find</a:t>
            </a:r>
            <a:r>
              <a:rPr lang="en-US" sz="2200" dirty="0" smtClean="0"/>
              <a:t> the labels with lots of </a:t>
            </a:r>
            <a:r>
              <a:rPr lang="en-US" sz="2200" dirty="0" smtClean="0">
                <a:solidFill>
                  <a:schemeClr val="accent1"/>
                </a:solidFill>
                <a:effectLst>
                  <a:outerShdw blurRad="38100" dist="38100" dir="2700000" algn="tl">
                    <a:srgbClr val="000000">
                      <a:alpha val="43137"/>
                    </a:srgbClr>
                  </a:outerShdw>
                </a:effectLst>
              </a:rPr>
              <a:t>handwriting</a:t>
            </a:r>
            <a:r>
              <a:rPr lang="en-US" sz="2200" dirty="0" smtClean="0"/>
              <a:t>?</a:t>
            </a:r>
          </a:p>
          <a:p>
            <a:r>
              <a:rPr lang="en-US" sz="2200" dirty="0">
                <a:solidFill>
                  <a:schemeClr val="accent1"/>
                </a:solidFill>
                <a:effectLst>
                  <a:outerShdw blurRad="38100" dist="38100" dir="2700000" algn="tl">
                    <a:srgbClr val="000000">
                      <a:alpha val="43137"/>
                    </a:srgbClr>
                  </a:outerShdw>
                </a:effectLst>
              </a:rPr>
              <a:t>c</a:t>
            </a:r>
            <a:r>
              <a:rPr lang="en-US" sz="2200" dirty="0" smtClean="0">
                <a:solidFill>
                  <a:schemeClr val="accent1"/>
                </a:solidFill>
                <a:effectLst>
                  <a:outerShdw blurRad="38100" dist="38100" dir="2700000" algn="tl">
                    <a:srgbClr val="000000">
                      <a:alpha val="43137"/>
                    </a:srgbClr>
                  </a:outerShdw>
                </a:effectLst>
              </a:rPr>
              <a:t>reate your own</a:t>
            </a:r>
            <a:r>
              <a:rPr lang="en-US" sz="2200" dirty="0" smtClean="0"/>
              <a:t> record sets to transcribe?</a:t>
            </a:r>
          </a:p>
          <a:p>
            <a:pPr lvl="1"/>
            <a:r>
              <a:rPr lang="en-US" sz="2200" dirty="0" smtClean="0"/>
              <a:t>by collector</a:t>
            </a:r>
          </a:p>
          <a:p>
            <a:pPr lvl="1"/>
            <a:r>
              <a:rPr lang="en-US" sz="2200" dirty="0" smtClean="0"/>
              <a:t>by country or county</a:t>
            </a:r>
          </a:p>
          <a:p>
            <a:pPr lvl="1"/>
            <a:r>
              <a:rPr lang="en-US" sz="2200" dirty="0" smtClean="0"/>
              <a:t>by your Great Aunt Penelope</a:t>
            </a:r>
          </a:p>
          <a:p>
            <a:pPr lvl="1"/>
            <a:r>
              <a:rPr lang="en-US" sz="2200" dirty="0" smtClean="0"/>
              <a:t>by taxon</a:t>
            </a:r>
          </a:p>
          <a:p>
            <a:pPr lvl="1"/>
            <a:r>
              <a:rPr lang="en-US" sz="2200" dirty="0" smtClean="0"/>
              <a:t>by </a:t>
            </a:r>
            <a:r>
              <a:rPr lang="en-US" sz="2200" dirty="0" smtClean="0">
                <a:solidFill>
                  <a:schemeClr val="accent1"/>
                </a:solidFill>
                <a:effectLst>
                  <a:outerShdw blurRad="38100" dist="38100" dir="2700000" algn="tl">
                    <a:srgbClr val="000000">
                      <a:alpha val="43137"/>
                    </a:srgbClr>
                  </a:outerShdw>
                </a:effectLst>
              </a:rPr>
              <a:t>language</a:t>
            </a:r>
          </a:p>
          <a:p>
            <a:r>
              <a:rPr lang="en-US" sz="2200" dirty="0" smtClean="0"/>
              <a:t>create cogent sets to </a:t>
            </a:r>
            <a:r>
              <a:rPr lang="en-US" sz="2200" dirty="0" smtClean="0">
                <a:solidFill>
                  <a:schemeClr val="accent1"/>
                </a:solidFill>
                <a:effectLst>
                  <a:outerShdw blurRad="38100" dist="38100" dir="2700000" algn="tl">
                    <a:srgbClr val="000000">
                      <a:alpha val="43137"/>
                    </a:srgbClr>
                  </a:outerShdw>
                </a:effectLst>
              </a:rPr>
              <a:t>speed up validation</a:t>
            </a:r>
            <a:r>
              <a:rPr lang="en-US" sz="2200" dirty="0"/>
              <a:t> </a:t>
            </a:r>
            <a:r>
              <a:rPr lang="en-US" sz="2200" dirty="0" smtClean="0"/>
              <a:t>and </a:t>
            </a:r>
            <a:r>
              <a:rPr lang="en-US" sz="2200" dirty="0" smtClean="0">
                <a:solidFill>
                  <a:schemeClr val="accent1"/>
                </a:solidFill>
                <a:effectLst>
                  <a:outerShdw blurRad="38100" dist="38100" dir="2700000" algn="tl">
                    <a:srgbClr val="000000">
                      <a:alpha val="43137"/>
                    </a:srgbClr>
                  </a:outerShdw>
                </a:effectLst>
              </a:rPr>
              <a:t>database updates</a:t>
            </a:r>
            <a:r>
              <a:rPr lang="en-US" sz="2200" dirty="0" smtClean="0"/>
              <a:t>?</a:t>
            </a:r>
          </a:p>
          <a:p>
            <a:r>
              <a:rPr lang="en-US" sz="2200" dirty="0" smtClean="0">
                <a:solidFill>
                  <a:schemeClr val="accent1"/>
                </a:solidFill>
                <a:effectLst>
                  <a:outerShdw blurRad="38100" dist="38100" dir="2700000" algn="tl">
                    <a:srgbClr val="000000">
                      <a:alpha val="43137"/>
                    </a:srgbClr>
                  </a:outerShdw>
                </a:effectLst>
              </a:rPr>
              <a:t>make transcribers / validators jobs easier </a:t>
            </a:r>
            <a:r>
              <a:rPr lang="en-US" sz="2200" dirty="0" smtClean="0"/>
              <a:t>(paid and volunteer)?</a:t>
            </a:r>
          </a:p>
        </p:txBody>
      </p:sp>
      <p:pic>
        <p:nvPicPr>
          <p:cNvPr id="4" name="Picture 2" descr="C:\Users\dpaul\AppData\Local\Temp\SNAGHTMLab7aa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
            <a:ext cx="2781300" cy="19907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7A25626-6C84-4334-8782-B779EE0CD10B}" type="slidenum">
              <a:rPr lang="en-US" smtClean="0"/>
              <a:t>4</a:t>
            </a:fld>
            <a:endParaRPr lang="en-US" dirty="0"/>
          </a:p>
        </p:txBody>
      </p:sp>
    </p:spTree>
    <p:extLst>
      <p:ext uri="{BB962C8B-B14F-4D97-AF65-F5344CB8AC3E}">
        <p14:creationId xmlns:p14="http://schemas.microsoft.com/office/powerpoint/2010/main" val="225933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rot="21191151">
            <a:off x="162099" y="333934"/>
            <a:ext cx="5747894" cy="1815376"/>
          </a:xfrm>
          <a:prstGeom prst="roundRect">
            <a:avLst/>
          </a:prstGeom>
          <a:solidFill>
            <a:schemeClr val="accent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PMingLiU" panose="02020500000000000000" pitchFamily="18" charset="-120"/>
                <a:ea typeface="PMingLiU" panose="02020500000000000000" pitchFamily="18" charset="-120"/>
              </a:rPr>
              <a:t>Got Text?</a:t>
            </a:r>
            <a:endParaRPr lang="en-US" sz="100" dirty="0" smtClean="0">
              <a:effectLst>
                <a:outerShdw blurRad="38100" dist="38100" dir="2700000" algn="tl">
                  <a:srgbClr val="000000">
                    <a:alpha val="43137"/>
                  </a:srgbClr>
                </a:outerShdw>
              </a:effectLst>
              <a:latin typeface="PMingLiU" panose="02020500000000000000" pitchFamily="18" charset="-120"/>
              <a:ea typeface="PMingLiU" panose="02020500000000000000" pitchFamily="18" charset="-120"/>
            </a:endParaRPr>
          </a:p>
          <a:p>
            <a:pPr algn="ctr"/>
            <a:r>
              <a:rPr lang="en-US" sz="4000" dirty="0" smtClean="0">
                <a:effectLst>
                  <a:outerShdw blurRad="38100" dist="38100" dir="2700000" algn="tl">
                    <a:srgbClr val="000000">
                      <a:alpha val="43137"/>
                    </a:srgbClr>
                  </a:outerShdw>
                </a:effectLst>
                <a:latin typeface="Segoe Script" panose="020B0504020000000003" pitchFamily="34" charset="0"/>
                <a:ea typeface="PMingLiU" panose="02020500000000000000" pitchFamily="18" charset="-120"/>
              </a:rPr>
              <a:t>Got Handwriting</a:t>
            </a:r>
            <a:r>
              <a:rPr lang="en-US" sz="6000" dirty="0" smtClean="0">
                <a:effectLst>
                  <a:outerShdw blurRad="38100" dist="38100" dir="2700000" algn="tl">
                    <a:srgbClr val="000000">
                      <a:alpha val="43137"/>
                    </a:srgbClr>
                  </a:outerShdw>
                </a:effectLst>
                <a:latin typeface="PMingLiU" panose="02020500000000000000" pitchFamily="18" charset="-120"/>
                <a:ea typeface="PMingLiU" panose="02020500000000000000" pitchFamily="18" charset="-120"/>
              </a:rPr>
              <a:t>?</a:t>
            </a:r>
            <a:endParaRPr lang="en-US" sz="6000" dirty="0">
              <a:effectLst>
                <a:outerShdw blurRad="38100" dist="38100" dir="2700000" algn="tl">
                  <a:srgbClr val="000000">
                    <a:alpha val="43137"/>
                  </a:srgbClr>
                </a:outerShdw>
              </a:effectLst>
              <a:latin typeface="PMingLiU" panose="02020500000000000000" pitchFamily="18" charset="-120"/>
              <a:ea typeface="PMingLiU" panose="02020500000000000000" pitchFamily="18" charset="-120"/>
            </a:endParaRPr>
          </a:p>
        </p:txBody>
      </p:sp>
      <p:pic>
        <p:nvPicPr>
          <p:cNvPr id="5" name="Picture 4"/>
          <p:cNvPicPr>
            <a:picLocks noChangeAspect="1"/>
          </p:cNvPicPr>
          <p:nvPr/>
        </p:nvPicPr>
        <p:blipFill>
          <a:blip r:embed="rId3"/>
          <a:stretch>
            <a:fillRect/>
          </a:stretch>
        </p:blipFill>
        <p:spPr>
          <a:xfrm>
            <a:off x="1743915" y="2185987"/>
            <a:ext cx="6458791" cy="4151230"/>
          </a:xfrm>
          <a:prstGeom prst="rect">
            <a:avLst/>
          </a:prstGeom>
          <a:effectLst>
            <a:outerShdw blurRad="50800" dist="38100" dir="5400000" algn="t" rotWithShape="0">
              <a:prstClr val="black">
                <a:alpha val="40000"/>
              </a:prstClr>
            </a:outerShdw>
          </a:effectLst>
        </p:spPr>
      </p:pic>
      <p:sp>
        <p:nvSpPr>
          <p:cNvPr id="6" name="Slide Number Placeholder 5"/>
          <p:cNvSpPr>
            <a:spLocks noGrp="1"/>
          </p:cNvSpPr>
          <p:nvPr>
            <p:ph type="sldNum" sz="quarter" idx="12"/>
          </p:nvPr>
        </p:nvSpPr>
        <p:spPr/>
        <p:txBody>
          <a:bodyPr/>
          <a:lstStyle/>
          <a:p>
            <a:fld id="{27A25626-6C84-4334-8782-B779EE0CD10B}" type="slidenum">
              <a:rPr lang="en-US" smtClean="0"/>
              <a:t>5</a:t>
            </a:fld>
            <a:endParaRPr lang="en-US" dirty="0"/>
          </a:p>
        </p:txBody>
      </p:sp>
    </p:spTree>
    <p:extLst>
      <p:ext uri="{BB962C8B-B14F-4D97-AF65-F5344CB8AC3E}">
        <p14:creationId xmlns:p14="http://schemas.microsoft.com/office/powerpoint/2010/main" val="2027542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3" name="Content Placeholder 2"/>
          <p:cNvSpPr>
            <a:spLocks noGrp="1"/>
          </p:cNvSpPr>
          <p:nvPr>
            <p:ph idx="1"/>
          </p:nvPr>
        </p:nvSpPr>
        <p:spPr>
          <a:xfrm>
            <a:off x="6359658" y="4198288"/>
            <a:ext cx="2194224" cy="1768578"/>
          </a:xfrm>
          <a:ln>
            <a:noFill/>
            <a:prstDash val="sysDot"/>
          </a:ln>
        </p:spPr>
        <p:txBody>
          <a:bodyPr>
            <a:normAutofit fontScale="92500" lnSpcReduction="10000"/>
          </a:bodyPr>
          <a:lstStyle/>
          <a:p>
            <a:pPr marL="0" indent="0">
              <a:buNone/>
            </a:pPr>
            <a:r>
              <a:rPr lang="en-US" dirty="0" smtClean="0">
                <a:solidFill>
                  <a:schemeClr val="accent1"/>
                </a:solidFill>
                <a:effectLst>
                  <a:outerShdw blurRad="38100" dist="38100" dir="2700000" algn="tl">
                    <a:srgbClr val="000000">
                      <a:alpha val="43137"/>
                    </a:srgbClr>
                  </a:outerShdw>
                </a:effectLst>
              </a:rPr>
              <a:t>Next imagine output from 1000s of labels or notebooks or text files!</a:t>
            </a:r>
            <a:endParaRPr lang="en-US" dirty="0">
              <a:solidFill>
                <a:schemeClr val="accent1"/>
              </a:solidFill>
              <a:effectLst>
                <a:outerShdw blurRad="38100" dist="38100" dir="2700000" algn="tl">
                  <a:srgbClr val="000000">
                    <a:alpha val="43137"/>
                  </a:srgbClr>
                </a:outerShdw>
              </a:effectLst>
            </a:endParaRPr>
          </a:p>
        </p:txBody>
      </p:sp>
      <p:sp>
        <p:nvSpPr>
          <p:cNvPr id="4" name="Rounded Rectangle 3"/>
          <p:cNvSpPr/>
          <p:nvPr/>
        </p:nvSpPr>
        <p:spPr>
          <a:xfrm>
            <a:off x="398209" y="2787445"/>
            <a:ext cx="5707624" cy="3537155"/>
          </a:xfrm>
          <a:prstGeom prst="roundRect">
            <a:avLst>
              <a:gd name="adj" fmla="val 5752"/>
            </a:avLst>
          </a:prstGeom>
          <a:solidFill>
            <a:schemeClr val="accent1">
              <a:alpha val="10000"/>
            </a:schemeClr>
          </a:solidFill>
          <a:ln>
            <a:solidFill>
              <a:schemeClr val="accent1">
                <a:shade val="50000"/>
                <a:alpha val="29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No. ....2L31.</a:t>
            </a:r>
          </a:p>
          <a:p>
            <a:r>
              <a:rPr lang="en-US" sz="2000" dirty="0">
                <a:solidFill>
                  <a:schemeClr val="tx1"/>
                </a:solidFill>
              </a:rPr>
              <a:t>National Herbarium of Canada</a:t>
            </a:r>
          </a:p>
          <a:p>
            <a:r>
              <a:rPr lang="en-US" sz="2000" dirty="0">
                <a:solidFill>
                  <a:schemeClr val="tx1"/>
                </a:solidFill>
              </a:rPr>
              <a:t>FLORA OF’T TERRITORIES</a:t>
            </a:r>
          </a:p>
          <a:p>
            <a:r>
              <a:rPr lang="en-US" sz="2000" dirty="0">
                <a:solidFill>
                  <a:schemeClr val="tx1"/>
                </a:solidFill>
              </a:rPr>
              <a:t>.</a:t>
            </a:r>
          </a:p>
          <a:p>
            <a:r>
              <a:rPr lang="en-US" sz="2000" dirty="0">
                <a:solidFill>
                  <a:schemeClr val="tx1"/>
                </a:solidFill>
              </a:rPr>
              <a:t>Hab. and Loc., Arctic Coast west of Mackenzie River delta:</a:t>
            </a:r>
          </a:p>
          <a:p>
            <a:r>
              <a:rPr lang="en-US" sz="2000" dirty="0">
                <a:solidFill>
                  <a:schemeClr val="tx1"/>
                </a:solidFill>
              </a:rPr>
              <a:t>Between King Pt. and Kay Pt., 69° 12’ N., and 138° to</a:t>
            </a:r>
          </a:p>
          <a:p>
            <a:r>
              <a:rPr lang="en-US" sz="2000" dirty="0">
                <a:solidFill>
                  <a:schemeClr val="tx1"/>
                </a:solidFill>
              </a:rPr>
              <a:t>138° 30’ W.</a:t>
            </a:r>
          </a:p>
          <a:p>
            <a:r>
              <a:rPr lang="en-US" sz="2000" dirty="0">
                <a:solidFill>
                  <a:schemeClr val="tx1"/>
                </a:solidFill>
              </a:rPr>
              <a:t>. .</a:t>
            </a:r>
          </a:p>
          <a:p>
            <a:r>
              <a:rPr lang="en-US" sz="2000" dirty="0">
                <a:solidFill>
                  <a:schemeClr val="tx1"/>
                </a:solidFill>
              </a:rPr>
              <a:t>Collector, A. E. Porsild July 23-25, </a:t>
            </a:r>
            <a:r>
              <a:rPr lang="en-US" sz="2000" dirty="0" smtClean="0">
                <a:solidFill>
                  <a:schemeClr val="tx1"/>
                </a:solidFill>
              </a:rPr>
              <a:t>1934</a:t>
            </a:r>
            <a:endParaRPr lang="en-US" sz="2000" dirty="0">
              <a:solidFill>
                <a:schemeClr val="tx1"/>
              </a:solidFill>
            </a:endParaRPr>
          </a:p>
        </p:txBody>
      </p:sp>
      <p:pic>
        <p:nvPicPr>
          <p:cNvPr id="5" name="Picture 4"/>
          <p:cNvPicPr>
            <a:picLocks noChangeAspect="1"/>
          </p:cNvPicPr>
          <p:nvPr/>
        </p:nvPicPr>
        <p:blipFill>
          <a:blip r:embed="rId3"/>
          <a:stretch>
            <a:fillRect/>
          </a:stretch>
        </p:blipFill>
        <p:spPr>
          <a:xfrm>
            <a:off x="3721933" y="533400"/>
            <a:ext cx="5275450" cy="3390667"/>
          </a:xfrm>
          <a:prstGeom prst="rect">
            <a:avLst/>
          </a:prstGeom>
          <a:effectLst>
            <a:outerShdw blurRad="50800" dist="38100" dir="5400000" algn="t" rotWithShape="0">
              <a:prstClr val="black">
                <a:alpha val="40000"/>
              </a:prstClr>
            </a:outerShdw>
          </a:effectLst>
        </p:spPr>
      </p:pic>
      <p:sp>
        <p:nvSpPr>
          <p:cNvPr id="6" name="Right Arrow 5"/>
          <p:cNvSpPr/>
          <p:nvPr/>
        </p:nvSpPr>
        <p:spPr>
          <a:xfrm rot="2809645">
            <a:off x="619" y="1973715"/>
            <a:ext cx="1198626" cy="829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OCR</a:t>
            </a:r>
            <a:endParaRPr lang="en-US" sz="2400" dirty="0"/>
          </a:p>
        </p:txBody>
      </p:sp>
      <p:sp>
        <p:nvSpPr>
          <p:cNvPr id="8" name="Right Arrow 7"/>
          <p:cNvSpPr/>
          <p:nvPr/>
        </p:nvSpPr>
        <p:spPr>
          <a:xfrm>
            <a:off x="2570002" y="506879"/>
            <a:ext cx="1198626" cy="829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Label</a:t>
            </a:r>
            <a:endParaRPr lang="en-US" sz="2400" dirty="0"/>
          </a:p>
        </p:txBody>
      </p:sp>
      <p:sp>
        <p:nvSpPr>
          <p:cNvPr id="2" name="Slide Number Placeholder 1"/>
          <p:cNvSpPr>
            <a:spLocks noGrp="1"/>
          </p:cNvSpPr>
          <p:nvPr>
            <p:ph type="sldNum" sz="quarter" idx="12"/>
          </p:nvPr>
        </p:nvSpPr>
        <p:spPr/>
        <p:txBody>
          <a:bodyPr/>
          <a:lstStyle/>
          <a:p>
            <a:fld id="{27A25626-6C84-4334-8782-B779EE0CD10B}" type="slidenum">
              <a:rPr lang="en-US" smtClean="0"/>
              <a:t>6</a:t>
            </a:fld>
            <a:endParaRPr lang="en-US" dirty="0"/>
          </a:p>
        </p:txBody>
      </p:sp>
    </p:spTree>
    <p:extLst>
      <p:ext uri="{BB962C8B-B14F-4D97-AF65-F5344CB8AC3E}">
        <p14:creationId xmlns:p14="http://schemas.microsoft.com/office/powerpoint/2010/main" val="331253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80">
                                          <p:stCondLst>
                                            <p:cond delay="0"/>
                                          </p:stCondLst>
                                        </p:cTn>
                                        <p:tgtEl>
                                          <p:spTgt spid="3">
                                            <p:txEl>
                                              <p:pRg st="0" end="0"/>
                                            </p:txEl>
                                          </p:spTgt>
                                        </p:tgtEl>
                                      </p:cBhvr>
                                    </p:animEffect>
                                    <p:anim calcmode="lin" valueType="num">
                                      <p:cBhvr>
                                        <p:cTn id="1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0" end="0"/>
                                            </p:txEl>
                                          </p:spTgt>
                                        </p:tgtEl>
                                      </p:cBhvr>
                                      <p:to x="100000" y="60000"/>
                                    </p:animScale>
                                    <p:animScale>
                                      <p:cBhvr>
                                        <p:cTn id="24" dur="166" decel="50000">
                                          <p:stCondLst>
                                            <p:cond delay="676"/>
                                          </p:stCondLst>
                                        </p:cTn>
                                        <p:tgtEl>
                                          <p:spTgt spid="3">
                                            <p:txEl>
                                              <p:pRg st="0" end="0"/>
                                            </p:txEl>
                                          </p:spTgt>
                                        </p:tgtEl>
                                      </p:cBhvr>
                                      <p:to x="100000" y="100000"/>
                                    </p:animScale>
                                    <p:animScale>
                                      <p:cBhvr>
                                        <p:cTn id="25" dur="26">
                                          <p:stCondLst>
                                            <p:cond delay="1312"/>
                                          </p:stCondLst>
                                        </p:cTn>
                                        <p:tgtEl>
                                          <p:spTgt spid="3">
                                            <p:txEl>
                                              <p:pRg st="0" end="0"/>
                                            </p:txEl>
                                          </p:spTgt>
                                        </p:tgtEl>
                                      </p:cBhvr>
                                      <p:to x="100000" y="80000"/>
                                    </p:animScale>
                                    <p:animScale>
                                      <p:cBhvr>
                                        <p:cTn id="26" dur="166" decel="50000">
                                          <p:stCondLst>
                                            <p:cond delay="1338"/>
                                          </p:stCondLst>
                                        </p:cTn>
                                        <p:tgtEl>
                                          <p:spTgt spid="3">
                                            <p:txEl>
                                              <p:pRg st="0" end="0"/>
                                            </p:txEl>
                                          </p:spTgt>
                                        </p:tgtEl>
                                      </p:cBhvr>
                                      <p:to x="100000" y="100000"/>
                                    </p:animScale>
                                    <p:animScale>
                                      <p:cBhvr>
                                        <p:cTn id="27" dur="26">
                                          <p:stCondLst>
                                            <p:cond delay="1642"/>
                                          </p:stCondLst>
                                        </p:cTn>
                                        <p:tgtEl>
                                          <p:spTgt spid="3">
                                            <p:txEl>
                                              <p:pRg st="0" end="0"/>
                                            </p:txEl>
                                          </p:spTgt>
                                        </p:tgtEl>
                                      </p:cBhvr>
                                      <p:to x="100000" y="90000"/>
                                    </p:animScale>
                                    <p:animScale>
                                      <p:cBhvr>
                                        <p:cTn id="28" dur="166" decel="50000">
                                          <p:stCondLst>
                                            <p:cond delay="1668"/>
                                          </p:stCondLst>
                                        </p:cTn>
                                        <p:tgtEl>
                                          <p:spTgt spid="3">
                                            <p:txEl>
                                              <p:pRg st="0" end="0"/>
                                            </p:txEl>
                                          </p:spTgt>
                                        </p:tgtEl>
                                      </p:cBhvr>
                                      <p:to x="100000" y="100000"/>
                                    </p:animScale>
                                    <p:animScale>
                                      <p:cBhvr>
                                        <p:cTn id="29" dur="26">
                                          <p:stCondLst>
                                            <p:cond delay="1808"/>
                                          </p:stCondLst>
                                        </p:cTn>
                                        <p:tgtEl>
                                          <p:spTgt spid="3">
                                            <p:txEl>
                                              <p:pRg st="0" end="0"/>
                                            </p:txEl>
                                          </p:spTgt>
                                        </p:tgtEl>
                                      </p:cBhvr>
                                      <p:to x="100000" y="95000"/>
                                    </p:animScale>
                                    <p:animScale>
                                      <p:cBhvr>
                                        <p:cTn id="3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69" y="705204"/>
            <a:ext cx="8556662" cy="544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7A25626-6C84-4334-8782-B779EE0CD10B}" type="slidenum">
              <a:rPr lang="en-US" smtClean="0"/>
              <a:t>7</a:t>
            </a:fld>
            <a:endParaRPr lang="en-US" dirty="0"/>
          </a:p>
        </p:txBody>
      </p:sp>
    </p:spTree>
    <p:extLst>
      <p:ext uri="{BB962C8B-B14F-4D97-AF65-F5344CB8AC3E}">
        <p14:creationId xmlns:p14="http://schemas.microsoft.com/office/powerpoint/2010/main" val="499121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89858" y="1371600"/>
            <a:ext cx="7164284" cy="4525962"/>
          </a:xfrm>
        </p:spPr>
      </p:pic>
      <p:sp>
        <p:nvSpPr>
          <p:cNvPr id="3" name="Title 2"/>
          <p:cNvSpPr>
            <a:spLocks noGrp="1"/>
          </p:cNvSpPr>
          <p:nvPr>
            <p:ph type="title"/>
          </p:nvPr>
        </p:nvSpPr>
        <p:spPr/>
        <p:txBody>
          <a:bodyPr>
            <a:normAutofit fontScale="90000"/>
          </a:bodyPr>
          <a:lstStyle/>
          <a:p>
            <a:r>
              <a:rPr lang="en-US" dirty="0" smtClean="0"/>
              <a:t>Web Service-Based Word Cloud</a:t>
            </a:r>
            <a:br>
              <a:rPr lang="en-US" dirty="0" smtClean="0"/>
            </a:br>
            <a:r>
              <a:rPr lang="en-US" sz="1400" dirty="0">
                <a:hlinkClick r:id="rId4"/>
              </a:rPr>
              <a:t>http://aocr1.acis.ufl.edu/datasets/lichens/silver/ocr/WebrootDatasetsLichensSilverOcr.txt</a:t>
            </a:r>
            <a:endParaRPr lang="en-US" sz="1300" dirty="0"/>
          </a:p>
        </p:txBody>
      </p:sp>
      <p:sp>
        <p:nvSpPr>
          <p:cNvPr id="2" name="TextBox 1"/>
          <p:cNvSpPr txBox="1"/>
          <p:nvPr/>
        </p:nvSpPr>
        <p:spPr>
          <a:xfrm>
            <a:off x="309562" y="5955357"/>
            <a:ext cx="8715375" cy="461665"/>
          </a:xfrm>
          <a:prstGeom prst="rect">
            <a:avLst/>
          </a:prstGeom>
          <a:noFill/>
        </p:spPr>
        <p:txBody>
          <a:bodyPr wrap="square" rtlCol="0">
            <a:spAutoFit/>
          </a:bodyPr>
          <a:lstStyle/>
          <a:p>
            <a:r>
              <a:rPr lang="en-US" sz="1400" dirty="0" smtClean="0"/>
              <a:t>Created by sending a text file to this cloud generator</a:t>
            </a:r>
            <a:endParaRPr lang="en-US" sz="1400" dirty="0"/>
          </a:p>
          <a:p>
            <a:r>
              <a:rPr lang="en-US" sz="1000" dirty="0" smtClean="0">
                <a:hlinkClick r:id="rId5"/>
              </a:rPr>
              <a:t>http</a:t>
            </a:r>
            <a:r>
              <a:rPr lang="en-US" sz="1000" dirty="0">
                <a:hlinkClick r:id="rId5"/>
              </a:rPr>
              <a:t>://www.jasondavies.com/wordcloud/#</a:t>
            </a:r>
            <a:r>
              <a:rPr lang="en-US" sz="1000" dirty="0" smtClean="0">
                <a:hlinkClick r:id="rId5"/>
              </a:rPr>
              <a:t>http%3A%2F%2Faocr1.acis.ufl.edu%2Fdatasets%2Flichens%2Fsilver%2Focr%2FWebrootDatasetsLichensSilverOcr.txt</a:t>
            </a:r>
            <a:endParaRPr lang="en-US" sz="1000" dirty="0"/>
          </a:p>
        </p:txBody>
      </p:sp>
      <p:sp>
        <p:nvSpPr>
          <p:cNvPr id="5" name="Right Arrow 4"/>
          <p:cNvSpPr/>
          <p:nvPr/>
        </p:nvSpPr>
        <p:spPr>
          <a:xfrm rot="992158" flipH="1">
            <a:off x="5526198" y="2918013"/>
            <a:ext cx="1128756" cy="685800"/>
          </a:xfrm>
          <a:prstGeom prst="rightArrow">
            <a:avLst/>
          </a:prstGeom>
          <a:solidFill>
            <a:schemeClr val="accent3"/>
          </a:solidFill>
          <a:ln w="63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effectLst>
                  <a:outerShdw blurRad="38100" dist="38100" dir="2700000" algn="tl">
                    <a:srgbClr val="000000">
                      <a:alpha val="43137"/>
                    </a:srgbClr>
                  </a:outerShdw>
                </a:effectLst>
              </a:rPr>
              <a:t>Müll</a:t>
            </a:r>
            <a:endParaRPr lang="en-US" dirty="0">
              <a:solidFill>
                <a:schemeClr val="bg1"/>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27A25626-6C84-4334-8782-B779EE0CD10B}" type="slidenum">
              <a:rPr lang="en-US" smtClean="0"/>
              <a:t>8</a:t>
            </a:fld>
            <a:endParaRPr lang="en-US" dirty="0"/>
          </a:p>
        </p:txBody>
      </p:sp>
    </p:spTree>
    <p:extLst>
      <p:ext uri="{BB962C8B-B14F-4D97-AF65-F5344CB8AC3E}">
        <p14:creationId xmlns:p14="http://schemas.microsoft.com/office/powerpoint/2010/main" val="2732623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3780305" y="584796"/>
            <a:ext cx="4852538" cy="3407412"/>
            <a:chOff x="696877" y="2363424"/>
            <a:chExt cx="5997421" cy="4248146"/>
          </a:xfrm>
          <a:effectLst>
            <a:outerShdw blurRad="63500" sx="102000" sy="102000" algn="ctr" rotWithShape="0">
              <a:prstClr val="black">
                <a:alpha val="40000"/>
              </a:prstClr>
            </a:outerShdw>
          </a:effectLst>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31"/>
            <a:stretch/>
          </p:blipFill>
          <p:spPr bwMode="auto">
            <a:xfrm>
              <a:off x="703073" y="2363424"/>
              <a:ext cx="599122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77" y="3677870"/>
              <a:ext cx="59245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772" y="3567229"/>
            <a:ext cx="5271091" cy="274013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2722434">
            <a:off x="83934" y="2475177"/>
            <a:ext cx="1656445" cy="829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OCR text</a:t>
            </a:r>
            <a:endParaRPr lang="en-US" sz="2400" dirty="0"/>
          </a:p>
        </p:txBody>
      </p:sp>
      <p:sp>
        <p:nvSpPr>
          <p:cNvPr id="7" name="Slide Number Placeholder 6"/>
          <p:cNvSpPr>
            <a:spLocks noGrp="1"/>
          </p:cNvSpPr>
          <p:nvPr>
            <p:ph type="sldNum" sz="quarter" idx="12"/>
          </p:nvPr>
        </p:nvSpPr>
        <p:spPr/>
        <p:txBody>
          <a:bodyPr/>
          <a:lstStyle/>
          <a:p>
            <a:fld id="{27A25626-6C84-4334-8782-B779EE0CD10B}" type="slidenum">
              <a:rPr lang="en-US" smtClean="0"/>
              <a:t>9</a:t>
            </a:fld>
            <a:endParaRPr lang="en-US" dirty="0"/>
          </a:p>
        </p:txBody>
      </p:sp>
    </p:spTree>
    <p:extLst>
      <p:ext uri="{BB962C8B-B14F-4D97-AF65-F5344CB8AC3E}">
        <p14:creationId xmlns:p14="http://schemas.microsoft.com/office/powerpoint/2010/main" val="60038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iDigBiov1">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ThemeiDigBiov1</Template>
  <TotalTime>2643</TotalTime>
  <Words>1199</Words>
  <Application>Microsoft Office PowerPoint</Application>
  <PresentationFormat>On-screen Show (4:3)</PresentationFormat>
  <Paragraphs>250</Paragraphs>
  <Slides>23</Slides>
  <Notes>14</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ThemeiDigBiov1</vt:lpstr>
      <vt:lpstr>Using optical character recognition (OCR) output in digitization:</vt:lpstr>
      <vt:lpstr>What is iDigBio?</vt:lpstr>
      <vt:lpstr>Minimal Data Capture</vt:lpstr>
      <vt:lpstr>Would you like to…?</vt:lpstr>
      <vt:lpstr>PowerPoint Presentation</vt:lpstr>
      <vt:lpstr>PowerPoint Presentation</vt:lpstr>
      <vt:lpstr>PowerPoint Presentation</vt:lpstr>
      <vt:lpstr>Web Service-Based Word Cloud http://aocr1.acis.ufl.edu/datasets/lichens/silver/ocr/WebrootDatasetsLichensSilverOcr.txt</vt:lpstr>
      <vt:lpstr>PowerPoint Presentation</vt:lpstr>
      <vt:lpstr>Seeing the dark data…</vt:lpstr>
      <vt:lpstr>PowerPoint Presentation</vt:lpstr>
      <vt:lpstr>PowerPoint Presentation</vt:lpstr>
      <vt:lpstr>Inside the 1899 Harriman Expedition</vt:lpstr>
      <vt:lpstr>PowerPoint Presentation</vt:lpstr>
      <vt:lpstr>Overall Word Cloud Workflow</vt:lpstr>
      <vt:lpstr>Word Clouds using N-gram Scoring, Faceting, Solr + Carrot2</vt:lpstr>
      <vt:lpstr>Imagine Integration with current software</vt:lpstr>
      <vt:lpstr>PowerPoint Presentation</vt:lpstr>
      <vt:lpstr>Working Group Collaboration - Workflows</vt:lpstr>
      <vt:lpstr>Sample Workflows with OCR integrated</vt:lpstr>
      <vt:lpstr>PowerPoint Presentation</vt:lpstr>
      <vt:lpstr>OCR use, a bit more…</vt:lpstr>
      <vt:lpstr>     Diolch yn fawr!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Uses for Optical Character Recognition (OCR) Output</dc:title>
  <dc:creator>Paul, Deborah</dc:creator>
  <cp:lastModifiedBy>Deborah L. Paul</cp:lastModifiedBy>
  <cp:revision>71</cp:revision>
  <dcterms:created xsi:type="dcterms:W3CDTF">2014-03-21T03:23:40Z</dcterms:created>
  <dcterms:modified xsi:type="dcterms:W3CDTF">2014-06-26T00:28:37Z</dcterms:modified>
</cp:coreProperties>
</file>